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85" r:id="rId3"/>
    <p:sldId id="284" r:id="rId4"/>
    <p:sldId id="287" r:id="rId5"/>
    <p:sldId id="257" r:id="rId6"/>
    <p:sldId id="290" r:id="rId7"/>
    <p:sldId id="288" r:id="rId8"/>
    <p:sldId id="291" r:id="rId9"/>
    <p:sldId id="293" r:id="rId10"/>
    <p:sldId id="292" r:id="rId11"/>
    <p:sldId id="294" r:id="rId12"/>
    <p:sldId id="296" r:id="rId13"/>
    <p:sldId id="261" r:id="rId14"/>
    <p:sldId id="298" r:id="rId15"/>
    <p:sldId id="295" r:id="rId16"/>
    <p:sldId id="297" r:id="rId17"/>
    <p:sldId id="265" r:id="rId18"/>
    <p:sldId id="266" r:id="rId19"/>
    <p:sldId id="289" r:id="rId20"/>
    <p:sldId id="299" r:id="rId21"/>
    <p:sldId id="301" r:id="rId22"/>
    <p:sldId id="269" r:id="rId23"/>
    <p:sldId id="300" r:id="rId24"/>
    <p:sldId id="308" r:id="rId25"/>
    <p:sldId id="271" r:id="rId26"/>
    <p:sldId id="303" r:id="rId27"/>
    <p:sldId id="304" r:id="rId28"/>
    <p:sldId id="309" r:id="rId29"/>
    <p:sldId id="274" r:id="rId30"/>
    <p:sldId id="305" r:id="rId31"/>
    <p:sldId id="306" r:id="rId32"/>
    <p:sldId id="277" r:id="rId33"/>
    <p:sldId id="279" r:id="rId34"/>
    <p:sldId id="280" r:id="rId35"/>
    <p:sldId id="281" r:id="rId36"/>
    <p:sldId id="28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F0C9BE-F0C8-4F93-8BE7-4CF4295F4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96269"/>
            <a:ext cx="8991600" cy="16459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Proprioneuromuskulární</a:t>
            </a:r>
            <a:r>
              <a:rPr lang="cs-CZ" dirty="0"/>
              <a:t> facilitace</a:t>
            </a:r>
            <a:br>
              <a:rPr lang="cs-CZ" dirty="0"/>
            </a:br>
            <a:br>
              <a:rPr lang="cs-CZ" dirty="0"/>
            </a:br>
            <a:r>
              <a:rPr lang="cs-CZ" b="1" dirty="0"/>
              <a:t>Horní a dolní končetina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E30D95-2224-4D32-A3CA-8A477CA59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27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F26CB9-2A47-4197-ADED-2C9106BC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effectLst/>
                <a:ea typeface="Times New Roman" panose="02020603050405020304" pitchFamily="18" charset="0"/>
              </a:rPr>
              <a:t>I. diagonála – extenční vzorec</a:t>
            </a:r>
            <a:br>
              <a:rPr lang="cs-CZ" b="1" dirty="0">
                <a:effectLst/>
                <a:ea typeface="Times New Roman" panose="02020603050405020304" pitchFamily="18" charset="0"/>
              </a:rPr>
            </a:br>
            <a:r>
              <a:rPr lang="cs-CZ" b="1" dirty="0">
                <a:effectLst/>
                <a:ea typeface="Times New Roman" panose="02020603050405020304" pitchFamily="18" charset="0"/>
              </a:rPr>
              <a:t> (EXT – ABD – VR) </a:t>
            </a:r>
            <a:br>
              <a:rPr lang="cs-CZ" b="1" dirty="0">
                <a:effectLst/>
                <a:ea typeface="Times New Roman" panose="02020603050405020304" pitchFamily="18" charset="0"/>
              </a:rPr>
            </a:br>
            <a:r>
              <a:rPr lang="cs-CZ" b="1" dirty="0">
                <a:effectLst/>
                <a:ea typeface="Times New Roman" panose="02020603050405020304" pitchFamily="18" charset="0"/>
              </a:rPr>
              <a:t>varianta s flexí lokte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CE1329-ED1A-499D-BC20-3C9F42196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9175" y="2638425"/>
            <a:ext cx="2153040" cy="3768090"/>
          </a:xfrm>
        </p:spPr>
      </p:pic>
    </p:spTree>
    <p:extLst>
      <p:ext uri="{BB962C8B-B14F-4D97-AF65-F5344CB8AC3E}">
        <p14:creationId xmlns:p14="http://schemas.microsoft.com/office/powerpoint/2010/main" val="212432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C2E92-90B8-4660-84FB-8F37E203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flekční vzorec ( FLX, ABD, ZR)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486C51FA-E0E4-4C31-919D-B6D5E8C37F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624827"/>
              </p:ext>
            </p:extLst>
          </p:nvPr>
        </p:nvGraphicFramePr>
        <p:xfrm>
          <a:off x="2386807" y="2449195"/>
          <a:ext cx="7418385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2795">
                  <a:extLst>
                    <a:ext uri="{9D8B030D-6E8A-4147-A177-3AD203B41FA5}">
                      <a16:colId xmlns:a16="http://schemas.microsoft.com/office/drawing/2014/main" val="1417903985"/>
                    </a:ext>
                  </a:extLst>
                </a:gridCol>
                <a:gridCol w="2472795">
                  <a:extLst>
                    <a:ext uri="{9D8B030D-6E8A-4147-A177-3AD203B41FA5}">
                      <a16:colId xmlns:a16="http://schemas.microsoft.com/office/drawing/2014/main" val="2164209962"/>
                    </a:ext>
                  </a:extLst>
                </a:gridCol>
                <a:gridCol w="2472795">
                  <a:extLst>
                    <a:ext uri="{9D8B030D-6E8A-4147-A177-3AD203B41FA5}">
                      <a16:colId xmlns:a16="http://schemas.microsoft.com/office/drawing/2014/main" val="1976467669"/>
                    </a:ext>
                  </a:extLst>
                </a:gridCol>
              </a:tblGrid>
              <a:tr h="336483">
                <a:tc>
                  <a:txBody>
                    <a:bodyPr/>
                    <a:lstStyle/>
                    <a:p>
                      <a:r>
                        <a:rPr lang="cs-CZ" dirty="0"/>
                        <a:t>ČÁSTI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VÝCHOZÍ POZICE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KONEČNÁ POZICE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93698"/>
                  </a:ext>
                </a:extLst>
              </a:tr>
              <a:tr h="829684">
                <a:tc>
                  <a:txBody>
                    <a:bodyPr/>
                    <a:lstStyle/>
                    <a:p>
                      <a:r>
                        <a:rPr lang="cs-CZ" dirty="0"/>
                        <a:t>LOPATKA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DEPRESE, ABDUKCE, VR DOLNÍHO UHLU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ELEVACE, ADDUKCE, ZEVNÍ ROTACE DOLNÍHO ÚHLU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835420"/>
                  </a:ext>
                </a:extLst>
              </a:tr>
              <a:tr h="580778">
                <a:tc>
                  <a:txBody>
                    <a:bodyPr/>
                    <a:lstStyle/>
                    <a:p>
                      <a:r>
                        <a:rPr lang="cs-CZ" dirty="0"/>
                        <a:t>RAMENO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EXT, ADD, 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ABDUKCE, ZEVNÍ ROTACE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361953"/>
                  </a:ext>
                </a:extLst>
              </a:tr>
              <a:tr h="336483">
                <a:tc>
                  <a:txBody>
                    <a:bodyPr/>
                    <a:lstStyle/>
                    <a:p>
                      <a:r>
                        <a:rPr lang="cs-CZ" dirty="0"/>
                        <a:t>LOKET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650073"/>
                  </a:ext>
                </a:extLst>
              </a:tr>
              <a:tr h="336483">
                <a:tc>
                  <a:txBody>
                    <a:bodyPr/>
                    <a:lstStyle/>
                    <a:p>
                      <a:r>
                        <a:rPr lang="cs-CZ" dirty="0"/>
                        <a:t>PŘEDLOKTÍ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SUPINACE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374664"/>
                  </a:ext>
                </a:extLst>
              </a:tr>
              <a:tr h="580778">
                <a:tc>
                  <a:txBody>
                    <a:bodyPr/>
                    <a:lstStyle/>
                    <a:p>
                      <a:r>
                        <a:rPr lang="cs-CZ" dirty="0"/>
                        <a:t>ZÁPĚSTÍ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PALMÁRNÍ FLEXE, ULNÁRNÍ 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DORZÁLNÍ FLEXE, RADIÁLNÍ 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253789"/>
                  </a:ext>
                </a:extLst>
              </a:tr>
              <a:tr h="580778">
                <a:tc>
                  <a:txBody>
                    <a:bodyPr/>
                    <a:lstStyle/>
                    <a:p>
                      <a:r>
                        <a:rPr lang="cs-CZ" dirty="0"/>
                        <a:t>PALEC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OPOZICE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 V ROVINE DLANĚ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956306"/>
                  </a:ext>
                </a:extLst>
              </a:tr>
              <a:tr h="336483">
                <a:tc>
                  <a:txBody>
                    <a:bodyPr/>
                    <a:lstStyle/>
                    <a:p>
                      <a:r>
                        <a:rPr lang="cs-CZ" dirty="0"/>
                        <a:t>PRSTY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FLEXE, OPOZICE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915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997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0FB3A15-D240-44AB-B8DA-B767E0357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FA87692-ABCA-4508-A16D-B455FEDC87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57400" y="3143250"/>
            <a:ext cx="2580647" cy="3642086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DD7B21B-18CE-4165-B94B-75AEDE0FAE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29269" y="3143249"/>
            <a:ext cx="2331595" cy="362138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93E055-9B3D-49C1-BF06-26BBCDB4FC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KONEČNÁ POZICE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2B8D454-16D4-4269-BA5E-2B788393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flekční vzorec ( FLX, ABD, ZR)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303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68B83E-0782-4727-91DF-2E512540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1521333"/>
          </a:xfrm>
        </p:spPr>
        <p:txBody>
          <a:bodyPr>
            <a:noAutofit/>
          </a:bodyPr>
          <a:lstStyle/>
          <a:p>
            <a:pPr marL="899160" indent="-666750"/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II. diagonála – flekční vzorec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 ( FLX, ABD, ZR)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ÚCHOP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CC5CE1-8059-4F74-BC99-483ED7505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899160" indent="-666750"/>
            <a:r>
              <a:rPr lang="cs-CZ" dirty="0">
                <a:ea typeface="Times New Roman" panose="02020603050405020304" pitchFamily="18" charset="0"/>
              </a:rPr>
              <a:t>DISTÁLNÍ UCHOP -  druhostrannou rukou, nedotýkáme se palmární strany</a:t>
            </a:r>
          </a:p>
          <a:p>
            <a:pPr marL="899160" indent="-666750"/>
            <a:r>
              <a:rPr lang="cs-CZ" dirty="0">
                <a:effectLst/>
                <a:ea typeface="Times New Roman" panose="02020603050405020304" pitchFamily="18" charset="0"/>
              </a:rPr>
              <a:t>PROXIMÁLNÍ ÚCHOP: </a:t>
            </a:r>
          </a:p>
          <a:p>
            <a:pPr marL="899160" indent="-666750"/>
            <a:r>
              <a:rPr lang="cs-CZ" dirty="0">
                <a:ea typeface="Times New Roman" panose="02020603050405020304" pitchFamily="18" charset="0"/>
              </a:rPr>
              <a:t>1)</a:t>
            </a:r>
            <a:r>
              <a:rPr lang="cs-CZ" dirty="0">
                <a:effectLst/>
                <a:ea typeface="Times New Roman" panose="02020603050405020304" pitchFamily="18" charset="0"/>
              </a:rPr>
              <a:t>na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dorzoradiální</a:t>
            </a:r>
            <a:r>
              <a:rPr lang="cs-CZ" dirty="0">
                <a:effectLst/>
                <a:ea typeface="Times New Roman" panose="02020603050405020304" pitchFamily="18" charset="0"/>
              </a:rPr>
              <a:t> straně předloktí</a:t>
            </a:r>
            <a:endParaRPr lang="cs-CZ" dirty="0">
              <a:ea typeface="Times New Roman" panose="02020603050405020304" pitchFamily="18" charset="0"/>
            </a:endParaRPr>
          </a:p>
          <a:p>
            <a:pPr marL="899160" indent="-666750"/>
            <a:r>
              <a:rPr lang="cs-CZ" dirty="0">
                <a:effectLst/>
                <a:ea typeface="Times New Roman" panose="02020603050405020304" pitchFamily="18" charset="0"/>
              </a:rPr>
              <a:t>2)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anterolaterální</a:t>
            </a:r>
            <a:r>
              <a:rPr lang="cs-CZ" dirty="0">
                <a:effectLst/>
                <a:ea typeface="Times New Roman" panose="02020603050405020304" pitchFamily="18" charset="0"/>
              </a:rPr>
              <a:t> straně paže</a:t>
            </a:r>
            <a:endParaRPr lang="cs-CZ" dirty="0">
              <a:ea typeface="Times New Roman" panose="02020603050405020304" pitchFamily="18" charset="0"/>
            </a:endParaRPr>
          </a:p>
          <a:p>
            <a:pPr marL="899160" indent="-666750"/>
            <a:r>
              <a:rPr lang="cs-CZ" dirty="0">
                <a:effectLst/>
                <a:ea typeface="Times New Roman" panose="02020603050405020304" pitchFamily="18" charset="0"/>
              </a:rPr>
              <a:t>3) mediálním okraji lopatky -  podle toho na které části je kladen zřetel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78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50184D8-8436-4678-8EFD-FA27959D8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VARIANTA S FLEXÍ LOKETNÍ</a:t>
            </a:r>
          </a:p>
          <a:p>
            <a:r>
              <a:rPr lang="cs-CZ" dirty="0"/>
              <a:t>(KONEČNÁ POZICE) – „SALUTE“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0C512A2-ED00-45FD-A4A0-B5B3E15F36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76500" y="3069406"/>
            <a:ext cx="2454047" cy="3788594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57FA627C-08BC-4691-9545-E3E3BF45EF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44071" y="3143250"/>
            <a:ext cx="2209504" cy="358140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02CB10-180E-4C81-B124-E8177F140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VARIANTA S EXTENZÍ LOKETNÍ (VÝCHOZÍ POZICE)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4E6E414-F27B-4DBE-BD86-5F771559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flekční vzorec ( FLX, ABD, ZR)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43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FF435-D3CD-48DC-B7E4-4DF66642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Extenční vzorec ( EXT, ADD, VR)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D0B1BEC1-D17A-4334-8E7D-3A21707C6B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434582"/>
              </p:ext>
            </p:extLst>
          </p:nvPr>
        </p:nvGraphicFramePr>
        <p:xfrm>
          <a:off x="2229741" y="2457450"/>
          <a:ext cx="7731123" cy="4318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7041">
                  <a:extLst>
                    <a:ext uri="{9D8B030D-6E8A-4147-A177-3AD203B41FA5}">
                      <a16:colId xmlns:a16="http://schemas.microsoft.com/office/drawing/2014/main" val="799288449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3073198316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2560184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ČÁSTI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VÝCHOZÍ POZICE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KONEČNÁ POZICE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162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LOPATKA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ELEVACE, ADDUKCE, ZEVNÍ ROTACE DOLNÍHO ÚHLU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DEPRESE, ABDUKCE, VR DOLNÍHO UHLU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39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RAMENO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ABDUKCE, ZEVNÍ ROTACE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EXT, ADD, VR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755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452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PŘEDLOKTÍ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SUPINACE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PRONACE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89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ZÁPĚSTÍ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DORZÁLNÍ FLEXE, RADIÁLNÍ 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PALMÁRNÍ FLEXE, ULNÁRNÍ 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73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PALEC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 V ROVINE DLANĚ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OPOZICE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063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PRSTY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FLEXE, OPOZICE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075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702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0FB3A15-D240-44AB-B8DA-B767E0357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8DF919C-78C4-4CE7-9ABD-485C52B098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95551" y="3143249"/>
            <a:ext cx="1986006" cy="3377259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F980A7E-8934-4412-83E3-8518A759D5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87267" y="3143250"/>
            <a:ext cx="2176941" cy="321945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93E055-9B3D-49C1-BF06-26BBCDB4FC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KONEČNÁ POZICE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2B8D454-16D4-4269-BA5E-2B788393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Extenční vzorec ( EXT, ADD, VR)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4496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FEC4A-67C2-4785-A5BF-4A9056BF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Extenční vzorec ( EXT, ADD, VR)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ÚCHOP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FA48FA-DF02-4E12-9842-F51075B5C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2410" indent="0">
              <a:buNone/>
            </a:pPr>
            <a:r>
              <a:rPr lang="cs-CZ" dirty="0">
                <a:ea typeface="Times New Roman" panose="02020603050405020304" pitchFamily="18" charset="0"/>
              </a:rPr>
              <a:t>DISTÁLNÍ ÚCHOP - stejnostrannou rukou z palmární strany, nedotýkat se dorzální strany</a:t>
            </a:r>
          </a:p>
          <a:p>
            <a:pPr marL="232410" indent="0">
              <a:buNone/>
            </a:pPr>
            <a:endParaRPr lang="cs-CZ" dirty="0">
              <a:ea typeface="Times New Roman" panose="02020603050405020304" pitchFamily="18" charset="0"/>
            </a:endParaRPr>
          </a:p>
          <a:p>
            <a:pPr marL="23241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PROXIMÁLNÍ ÚCHOP:</a:t>
            </a:r>
          </a:p>
          <a:p>
            <a:pPr marL="575310" indent="-342900">
              <a:buAutoNum type="arabicParenR"/>
            </a:pPr>
            <a:r>
              <a:rPr lang="cs-CZ" dirty="0"/>
              <a:t>Kontakt na </a:t>
            </a:r>
            <a:r>
              <a:rPr lang="cs-CZ" dirty="0" err="1"/>
              <a:t>anteroulnární</a:t>
            </a:r>
            <a:r>
              <a:rPr lang="cs-CZ" dirty="0"/>
              <a:t> plochu předloktí</a:t>
            </a:r>
          </a:p>
          <a:p>
            <a:pPr marL="575310" indent="-342900">
              <a:buAutoNum type="arabicParenR"/>
            </a:pPr>
            <a:r>
              <a:rPr lang="cs-CZ" dirty="0"/>
              <a:t>Kontakt na </a:t>
            </a:r>
            <a:r>
              <a:rPr lang="cs-CZ" dirty="0" err="1"/>
              <a:t>posteromediální</a:t>
            </a:r>
            <a:r>
              <a:rPr lang="cs-CZ" dirty="0"/>
              <a:t> plochu paže</a:t>
            </a:r>
          </a:p>
          <a:p>
            <a:pPr marL="575310" indent="-342900">
              <a:buAutoNum type="arabicParenR"/>
            </a:pPr>
            <a:r>
              <a:rPr lang="cs-CZ" dirty="0"/>
              <a:t>Kontakt na </a:t>
            </a:r>
            <a:r>
              <a:rPr lang="cs-CZ" dirty="0" err="1"/>
              <a:t>anteromediální</a:t>
            </a:r>
            <a:r>
              <a:rPr lang="cs-CZ" dirty="0"/>
              <a:t> plochu axily</a:t>
            </a:r>
          </a:p>
        </p:txBody>
      </p:sp>
    </p:spTree>
    <p:extLst>
      <p:ext uri="{BB962C8B-B14F-4D97-AF65-F5344CB8AC3E}">
        <p14:creationId xmlns:p14="http://schemas.microsoft.com/office/powerpoint/2010/main" val="349782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6031E-9186-4C84-89A6-4BBA69D4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Dolní končetina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6BF308-AB28-4AA9-A0EA-44A2A10AD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4781" y="2638425"/>
            <a:ext cx="4182438" cy="3101975"/>
          </a:xfrm>
        </p:spPr>
      </p:pic>
    </p:spTree>
    <p:extLst>
      <p:ext uri="{BB962C8B-B14F-4D97-AF65-F5344CB8AC3E}">
        <p14:creationId xmlns:p14="http://schemas.microsoft.com/office/powerpoint/2010/main" val="459388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E98B2C-1368-48CD-8509-499E43A50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EF5B5-4EE6-4370-B409-07A381F6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končetina</a:t>
            </a:r>
          </a:p>
        </p:txBody>
      </p:sp>
      <p:pic>
        <p:nvPicPr>
          <p:cNvPr id="1026" name="Picture 2" descr="Paže: snímky, stock fotografie a vektory | Shutterstock">
            <a:extLst>
              <a:ext uri="{FF2B5EF4-FFF2-40B4-BE49-F238E27FC236}">
                <a16:creationId xmlns:a16="http://schemas.microsoft.com/office/drawing/2014/main" id="{D4A1665B-20FA-4EA0-A624-AB2A75C813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4"/>
          <a:stretch/>
        </p:blipFill>
        <p:spPr bwMode="auto">
          <a:xfrm>
            <a:off x="3020568" y="2570162"/>
            <a:ext cx="6150864" cy="34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5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8741B-01AC-4531-946A-E435EBDA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I. diagonála – flekční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(FLX – ADD – ZR)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5E85BF7B-C5EA-4F32-BA38-33C34FB03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824893"/>
              </p:ext>
            </p:extLst>
          </p:nvPr>
        </p:nvGraphicFramePr>
        <p:xfrm>
          <a:off x="2230438" y="2638425"/>
          <a:ext cx="7731123" cy="239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7041">
                  <a:extLst>
                    <a:ext uri="{9D8B030D-6E8A-4147-A177-3AD203B41FA5}">
                      <a16:colId xmlns:a16="http://schemas.microsoft.com/office/drawing/2014/main" val="3226641151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4252156134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2610432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ČÁSTI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VÝCHOZÍ POZICE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KONEČNÁ POZICE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30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KYČEL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ABDUKCE, VNITŘNÍ ROTACE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ADDUKCE, ZEVNÍ ROTACE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77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KOLENO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22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HLEZNO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PLANTÁRNÍ FLEXE S EVERZÍ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DORZÁLNÍ FLEXE S INVERZÍ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35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PRSTCE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88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996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07F112F-F19E-453A-BE0F-4C127FE59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	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7A9A08B-D0D0-43A0-9ACA-6CC7CB8471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38912" y="3143250"/>
            <a:ext cx="2159295" cy="3448562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7C3B176-E66F-41D4-8562-B6924BB84F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19887" y="3143250"/>
            <a:ext cx="1887934" cy="365305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09FEC9-C7A5-4956-A7B5-FF37ABA15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Konečná pozice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FDEEC41-0DC9-496F-A6F9-C2E89D8F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I. diagonála – flekční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(FLX – ADD – ZR)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44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6FCB8-25F3-4C41-9979-6EE8C02C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I. diagonála – flekční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(FLX – ADD – ZR)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B401AC-2E72-4348-B365-80C561CC2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285750"/>
            <a:r>
              <a:rPr lang="cs-CZ" sz="1800" dirty="0">
                <a:effectLst/>
                <a:ea typeface="Times New Roman" panose="02020603050405020304" pitchFamily="18" charset="0"/>
              </a:rPr>
              <a:t>DISTÁLNÍ ÚCHOP–	na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dorzomediální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straně pravé nohy, až na prsty nebo na mediální část pravé paty</a:t>
            </a:r>
          </a:p>
          <a:p>
            <a:pPr marL="514350" indent="-285750"/>
            <a:r>
              <a:rPr lang="cs-CZ" sz="1800" dirty="0">
                <a:effectLst/>
                <a:ea typeface="Times New Roman" panose="02020603050405020304" pitchFamily="18" charset="0"/>
              </a:rPr>
              <a:t>PROXIMÁNÍ ÚCHOP-	na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anteromediální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straně pravého stehna nad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patellu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nebo pomocný úchop na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posteromediální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straně stehna, nad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fossa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poplitea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642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851A9-8617-4BEC-A168-48952F969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I. diagonála – extenční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(EXT – ABD – VR)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C8CACAC9-0B1F-4F3C-9382-CA4DF2E890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6008311"/>
              </p:ext>
            </p:extLst>
          </p:nvPr>
        </p:nvGraphicFramePr>
        <p:xfrm>
          <a:off x="2230438" y="2638425"/>
          <a:ext cx="7731123" cy="239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7041">
                  <a:extLst>
                    <a:ext uri="{9D8B030D-6E8A-4147-A177-3AD203B41FA5}">
                      <a16:colId xmlns:a16="http://schemas.microsoft.com/office/drawing/2014/main" val="1919881911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322713304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1798375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ČÁSTI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VÝCHOZÍ POZICE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KONEČNÁ POZICE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68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KYČEL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ADDUKCE, ZEVNÍ ROTACE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ABDUKCE, VNITŘNÍ ROTACE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931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KOLENO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733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HLEZNO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DORZÁLNÍ FLEXE S INVERZÍ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PLANTÁRNÍ FLEXE S EVERZÍ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3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PRSTCE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258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27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9113BA1-D608-4670-B033-AC27B9988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776CECF-DA81-4071-9EF0-336A36122E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916" t="29936" r="7976" b="11702"/>
          <a:stretch/>
        </p:blipFill>
        <p:spPr>
          <a:xfrm rot="5400000">
            <a:off x="1858052" y="3686854"/>
            <a:ext cx="3439453" cy="2312290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74C89268-9DFB-44E5-9F91-B9FEB77CC3F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6504" t="24002" r="9047" b="11940"/>
          <a:stretch/>
        </p:blipFill>
        <p:spPr>
          <a:xfrm rot="5400000">
            <a:off x="6603560" y="3758712"/>
            <a:ext cx="3583170" cy="231229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275D41-6E25-4D76-A3EA-63DC15ADDD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Provedení základní či s </a:t>
            </a:r>
            <a:r>
              <a:rPr lang="cs-CZ" dirty="0" err="1"/>
              <a:t>ext</a:t>
            </a:r>
            <a:r>
              <a:rPr lang="cs-CZ" dirty="0"/>
              <a:t> KOK </a:t>
            </a:r>
            <a:r>
              <a:rPr lang="cs-CZ" b="1" dirty="0"/>
              <a:t>(konečná pozice) 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8400862-C920-4C28-BF68-F019DBD5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I. diagonála – Extenční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ext</a:t>
            </a:r>
            <a:r>
              <a:rPr lang="cs-CZ" dirty="0">
                <a:effectLst/>
                <a:ea typeface="Times New Roman" panose="02020603050405020304" pitchFamily="18" charset="0"/>
              </a:rPr>
              <a:t> –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AbD</a:t>
            </a:r>
            <a:r>
              <a:rPr lang="cs-CZ" dirty="0">
                <a:effectLst/>
                <a:ea typeface="Times New Roman" panose="02020603050405020304" pitchFamily="18" charset="0"/>
              </a:rPr>
              <a:t> – VR)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127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10FEF-79EB-4817-A3EB-2E622E7C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I. diagonála – extenční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(EXT – ABD – VR)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úchop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24605A-41A6-4878-8A7A-D851D081C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/>
            <a:r>
              <a:rPr lang="cs-CZ" sz="1800" dirty="0">
                <a:effectLst/>
                <a:ea typeface="Times New Roman" panose="02020603050405020304" pitchFamily="18" charset="0"/>
              </a:rPr>
              <a:t>DISTÁLNÍ ÚCHOP -	</a:t>
            </a:r>
          </a:p>
          <a:p>
            <a:pPr marL="228600"/>
            <a:r>
              <a:rPr lang="cs-CZ" sz="1800" dirty="0">
                <a:effectLst/>
                <a:ea typeface="Times New Roman" panose="02020603050405020304" pitchFamily="18" charset="0"/>
              </a:rPr>
              <a:t>na laterální straně pravé planty až na prsty, nebo na laterální straně pravé paty</a:t>
            </a:r>
          </a:p>
          <a:p>
            <a:pPr marL="228600"/>
            <a:endParaRPr lang="cs-CZ" dirty="0">
              <a:ea typeface="Times New Roman" panose="02020603050405020304" pitchFamily="18" charset="0"/>
            </a:endParaRPr>
          </a:p>
          <a:p>
            <a:pPr marL="228600"/>
            <a:r>
              <a:rPr lang="cs-CZ" dirty="0">
                <a:ea typeface="Times New Roman" panose="02020603050405020304" pitchFamily="18" charset="0"/>
              </a:rPr>
              <a:t>PROXIMÁLNÍ ÚCHOP -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	</a:t>
            </a:r>
          </a:p>
          <a:p>
            <a:pPr marL="228600"/>
            <a:r>
              <a:rPr lang="cs-CZ" sz="1800" dirty="0">
                <a:effectLst/>
                <a:ea typeface="Times New Roman" panose="02020603050405020304" pitchFamily="18" charset="0"/>
              </a:rPr>
              <a:t>na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posteriolaterální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straně stehna, nad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fossa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poplitea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792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43CC0-ECFD-43F2-B146-0B3103072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flekční vzorec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 (FLX – ABD – VR)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5C22B948-E14E-48EE-BFCB-91880C6855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462628"/>
              </p:ext>
            </p:extLst>
          </p:nvPr>
        </p:nvGraphicFramePr>
        <p:xfrm>
          <a:off x="2231136" y="2762250"/>
          <a:ext cx="7731123" cy="239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7041">
                  <a:extLst>
                    <a:ext uri="{9D8B030D-6E8A-4147-A177-3AD203B41FA5}">
                      <a16:colId xmlns:a16="http://schemas.microsoft.com/office/drawing/2014/main" val="2961442700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3421234361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4274029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ČÁSTI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55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KYČEL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ADDUKCE, ZEVNÍ ROTACE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ABDUKCE, VNITŘNÍ ROTACE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929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KOLENO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62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HLEZNO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PLANTÁRNÍ FLEXE S INVERZÍ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DORZÁLNÍ FLEXE S EVERZÍ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152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PRSTCE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825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822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07F112F-F19E-453A-BE0F-4C127FE59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	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48F923F-6BDA-4F9E-A300-669D350F05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336" t="23268" r="7946" b="13162"/>
          <a:stretch/>
        </p:blipFill>
        <p:spPr>
          <a:xfrm rot="5400000">
            <a:off x="2022228" y="3917562"/>
            <a:ext cx="3385042" cy="1905001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62A15A6-326C-4E4A-8DEB-C74B71F99B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1002" t="24491" r="11980" b="17808"/>
          <a:stretch/>
        </p:blipFill>
        <p:spPr>
          <a:xfrm rot="5400000">
            <a:off x="6954219" y="4087053"/>
            <a:ext cx="3169888" cy="1781175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09FEC9-C7A5-4956-A7B5-FF37ABA15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Konečná pozice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FDEEC41-0DC9-496F-A6F9-C2E89D8F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flekční vzorec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 (FLX – ABD – VR)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3779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192A0C0-8835-4FEC-9781-CD365B8AB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VARIANTA S FLEXÍ KOK, KONEČNÁ POZICE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7BB5745-8E51-4565-8499-9CA3FBE511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870" t="20334" r="13081" b="16096"/>
          <a:stretch/>
        </p:blipFill>
        <p:spPr>
          <a:xfrm rot="5400000">
            <a:off x="2118213" y="3799098"/>
            <a:ext cx="3033435" cy="20646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4031EF-568B-41D8-819B-43F1B2BEBC9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A21F53B-4F23-4EB4-9B08-CD307B383D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7937855-DC5E-4185-9298-CFC1984E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990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FF210-8FFA-404A-8AD0-9DA79928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flekční vzorec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 (FLX – ABD – VR)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úchop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DDB554-CD1E-4DF5-93CD-95754AAEF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Distální úchop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	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dorzolaterální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straně pravé nohy co nejdistálněji, nebo na laterální straně pravé paty</a:t>
            </a:r>
          </a:p>
          <a:p>
            <a:pPr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Proximální úchop - 	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anterolaterální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straně pravého stehna nad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patellou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21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00D62-0276-4AFE-B455-19564B1EC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HK – 1. </a:t>
            </a:r>
            <a:r>
              <a:rPr lang="cs-CZ" dirty="0" err="1"/>
              <a:t>diag</a:t>
            </a:r>
            <a:r>
              <a:rPr lang="cs-CZ" dirty="0"/>
              <a:t>. </a:t>
            </a:r>
            <a:r>
              <a:rPr lang="cs-CZ" dirty="0" err="1"/>
              <a:t>FlEKČNÍ</a:t>
            </a:r>
            <a:r>
              <a:rPr lang="cs-CZ" dirty="0"/>
              <a:t> Vzorec</a:t>
            </a:r>
            <a:br>
              <a:rPr lang="cs-CZ" dirty="0"/>
            </a:br>
            <a:r>
              <a:rPr lang="cs-CZ" dirty="0"/>
              <a:t>FL –ADD-ZR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B732E84A-4465-4097-8A07-EEAE1CA61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698165"/>
              </p:ext>
            </p:extLst>
          </p:nvPr>
        </p:nvGraphicFramePr>
        <p:xfrm>
          <a:off x="2229741" y="2695575"/>
          <a:ext cx="7731123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7041">
                  <a:extLst>
                    <a:ext uri="{9D8B030D-6E8A-4147-A177-3AD203B41FA5}">
                      <a16:colId xmlns:a16="http://schemas.microsoft.com/office/drawing/2014/main" val="1928789886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1785981417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3983064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ČÁSTI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VÝCHOZÍ POZICE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KONEČNÁ POZICE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370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LOPATKA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DEPRESE, ADD, VR DOL. ÚHLU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ABDUKCE, ZEVNÍ ROTACE DOLNÍ ÚHLU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492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RAMENO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EXT, ABD, 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FL, ADD, ZR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13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3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PŘEDLOKTÍ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SUPINACE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41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ZÁPĚSTÍ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DORZIFLEXE, ULNÁRNÍ 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PALMÁRNÍ FLEXE, RADIÁLNÍ 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74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PALEC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3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PRSTY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797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686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0646F-EDCE-4625-96AF-E283CFA5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 II. diagonála – extenční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(EXT – ADD – ZR)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F599E756-C1C4-448B-B19A-3514E661F2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198134"/>
              </p:ext>
            </p:extLst>
          </p:nvPr>
        </p:nvGraphicFramePr>
        <p:xfrm>
          <a:off x="2230438" y="2638425"/>
          <a:ext cx="7731123" cy="239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7041">
                  <a:extLst>
                    <a:ext uri="{9D8B030D-6E8A-4147-A177-3AD203B41FA5}">
                      <a16:colId xmlns:a16="http://schemas.microsoft.com/office/drawing/2014/main" val="363087958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3611435492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1024130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ČÁSTI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96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KYČEL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ABDUKCE, VNITŘNÍ ROTACE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ADDUKCE, ZEVNÍ ROTACE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954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KOLENO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0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HLEZNO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DORZÁLNÍ FLEXE S EVERZÍ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PLANTÁRNÍ FLEXE S INVERZÍ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241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PRSTCE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474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669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07F112F-F19E-453A-BE0F-4C127FE59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	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CE851F7-4D23-4D37-8EA1-5C7777E089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237" t="22290" r="14548" b="16585"/>
          <a:stretch/>
        </p:blipFill>
        <p:spPr>
          <a:xfrm rot="5400000">
            <a:off x="2084373" y="3693492"/>
            <a:ext cx="3146451" cy="2114549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84ADC1E-DA08-4514-9332-FF379CDD974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4107" t="20577" r="10147" b="34435"/>
          <a:stretch/>
        </p:blipFill>
        <p:spPr>
          <a:xfrm rot="5400000">
            <a:off x="6985295" y="3748239"/>
            <a:ext cx="3312354" cy="2004845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09FEC9-C7A5-4956-A7B5-FF37ABA15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Konečná pozice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FDEEC41-0DC9-496F-A6F9-C2E89D8F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 II. diagonála – extenční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(EXT – ADD – ZR)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9757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FFB1B-8C16-4F29-91B7-D5D482DC7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II. diagonála – extenční vzorec 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(EXT – ADD – ZR)</a:t>
            </a:r>
            <a:br>
              <a:rPr lang="cs-CZ" dirty="0">
                <a:effectLst/>
                <a:ea typeface="Times New Roman" panose="02020603050405020304" pitchFamily="18" charset="0"/>
              </a:rPr>
            </a:br>
            <a:r>
              <a:rPr lang="cs-CZ" dirty="0">
                <a:effectLst/>
                <a:ea typeface="Times New Roman" panose="02020603050405020304" pitchFamily="18" charset="0"/>
              </a:rPr>
              <a:t>ÚCHOP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DA4727-75ED-46B3-8409-4993714B5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/>
            <a:r>
              <a:rPr lang="cs-CZ" dirty="0">
                <a:latin typeface="+mj-lt"/>
                <a:ea typeface="Times New Roman" panose="02020603050405020304" pitchFamily="18" charset="0"/>
              </a:rPr>
              <a:t>DISTÁLNÍ ÚCHOP- </a:t>
            </a:r>
          </a:p>
          <a:p>
            <a:pPr marL="228600"/>
            <a:r>
              <a:rPr lang="cs-CZ" sz="1800" dirty="0">
                <a:effectLst/>
                <a:latin typeface="+mj-lt"/>
                <a:ea typeface="Times New Roman" panose="02020603050405020304" pitchFamily="18" charset="0"/>
              </a:rPr>
              <a:t>na mediální straně pravé planty, nebo paty</a:t>
            </a:r>
          </a:p>
          <a:p>
            <a:pPr marL="228600"/>
            <a:endParaRPr lang="cs-CZ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28600"/>
            <a:r>
              <a:rPr lang="cs-CZ" dirty="0">
                <a:latin typeface="+mj-lt"/>
                <a:ea typeface="Times New Roman" panose="02020603050405020304" pitchFamily="18" charset="0"/>
              </a:rPr>
              <a:t>PROXIMÁLNÍ ÚCHOP-</a:t>
            </a:r>
          </a:p>
          <a:p>
            <a:pPr marL="228600"/>
            <a:r>
              <a:rPr lang="cs-CZ" sz="1800" dirty="0" err="1">
                <a:effectLst/>
                <a:latin typeface="+mj-lt"/>
                <a:ea typeface="Times New Roman" panose="02020603050405020304" pitchFamily="18" charset="0"/>
              </a:rPr>
              <a:t>posteriomediální</a:t>
            </a:r>
            <a:r>
              <a:rPr lang="cs-CZ" sz="1800" dirty="0">
                <a:effectLst/>
                <a:latin typeface="+mj-lt"/>
                <a:ea typeface="Times New Roman" panose="02020603050405020304" pitchFamily="18" charset="0"/>
              </a:rPr>
              <a:t> strana pravého stehna nad </a:t>
            </a:r>
            <a:r>
              <a:rPr lang="cs-CZ" sz="1800" dirty="0" err="1">
                <a:effectLst/>
                <a:latin typeface="+mj-lt"/>
                <a:ea typeface="Times New Roman" panose="02020603050405020304" pitchFamily="18" charset="0"/>
              </a:rPr>
              <a:t>fossa</a:t>
            </a:r>
            <a:r>
              <a:rPr lang="cs-CZ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+mj-lt"/>
                <a:ea typeface="Times New Roman" panose="02020603050405020304" pitchFamily="18" charset="0"/>
              </a:rPr>
              <a:t>poplitea</a:t>
            </a:r>
            <a:endParaRPr lang="cs-CZ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28600"/>
            <a:endParaRPr lang="cs-CZ" dirty="0">
              <a:latin typeface="+mj-lt"/>
              <a:ea typeface="Times New Roman" panose="02020603050405020304" pitchFamily="18" charset="0"/>
            </a:endParaRPr>
          </a:p>
          <a:p>
            <a:pPr marL="228600"/>
            <a:r>
              <a:rPr lang="cs-CZ" sz="1800" dirty="0">
                <a:effectLst/>
                <a:latin typeface="+mj-lt"/>
                <a:ea typeface="Times New Roman" panose="02020603050405020304" pitchFamily="18" charset="0"/>
              </a:rPr>
              <a:t>POKYN: PROPNĚTE PRSTY A ŠPIČKU JAKO BALETKA A POKL</a:t>
            </a:r>
            <a:r>
              <a:rPr lang="cs-CZ" dirty="0">
                <a:latin typeface="+mj-lt"/>
                <a:ea typeface="Times New Roman" panose="02020603050405020304" pitchFamily="18" charset="0"/>
              </a:rPr>
              <a:t>ÁDEJTE NOHU NA PODLOŽKU SMĚREM K DRUHÉ NOZE</a:t>
            </a:r>
            <a:endParaRPr lang="cs-CZ" sz="18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7553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41284-4E83-4F42-BF29-47369830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3E976D-0BAD-4EBD-BD82-DDF71FE33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62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72ABA-4BA5-4FD7-952D-37770DB1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2E8DAA-1CC3-4C2C-8A87-3788A4319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619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9F75E6-8B0E-4F5B-8D73-A4ECD919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55C3D9-AD9D-4034-B5BD-ABEE6E2F4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42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CAF43-1784-47DA-8239-1EDDB2C42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41F723-4857-4E80-A0FA-0B6F12739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248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921AE84-E7E3-41F4-B098-EBB5FD4D4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04F78829-16C4-47CD-8530-B0F2AD022D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0053" y="3143250"/>
            <a:ext cx="2017014" cy="3031167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2A10E1F-1A6F-4B91-B511-EC62F357A5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1108" t="23058" r="10293" b="18295"/>
          <a:stretch/>
        </p:blipFill>
        <p:spPr>
          <a:xfrm rot="5400000">
            <a:off x="6900576" y="3707607"/>
            <a:ext cx="3145728" cy="201701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4EAF6C-AF94-447D-B7B6-DBC36026C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KONEČNÁ POZICE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5B2FFF7-0F81-4E54-97EC-10A5E5FF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HK – 1. </a:t>
            </a:r>
            <a:r>
              <a:rPr lang="cs-CZ" dirty="0" err="1"/>
              <a:t>diag</a:t>
            </a:r>
            <a:r>
              <a:rPr lang="cs-CZ" dirty="0"/>
              <a:t>. </a:t>
            </a:r>
            <a:r>
              <a:rPr lang="cs-CZ" dirty="0" err="1"/>
              <a:t>FlEKČNÍ</a:t>
            </a:r>
            <a:r>
              <a:rPr lang="cs-CZ" dirty="0"/>
              <a:t> Vzorec</a:t>
            </a:r>
            <a:br>
              <a:rPr lang="cs-CZ" dirty="0"/>
            </a:br>
            <a:r>
              <a:rPr lang="cs-CZ" dirty="0"/>
              <a:t>FL –ADD-ZR</a:t>
            </a:r>
          </a:p>
        </p:txBody>
      </p:sp>
    </p:spTree>
    <p:extLst>
      <p:ext uri="{BB962C8B-B14F-4D97-AF65-F5344CB8AC3E}">
        <p14:creationId xmlns:p14="http://schemas.microsoft.com/office/powerpoint/2010/main" val="2833575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8C070F-A8D5-459A-927B-178204D1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HK – 1. </a:t>
            </a:r>
            <a:r>
              <a:rPr lang="cs-CZ" dirty="0" err="1"/>
              <a:t>diag</a:t>
            </a:r>
            <a:r>
              <a:rPr lang="cs-CZ" dirty="0"/>
              <a:t>. </a:t>
            </a:r>
            <a:r>
              <a:rPr lang="cs-CZ" dirty="0" err="1"/>
              <a:t>Fl</a:t>
            </a:r>
            <a:r>
              <a:rPr lang="cs-CZ" dirty="0"/>
              <a:t>. Vzorec</a:t>
            </a:r>
            <a:br>
              <a:rPr lang="cs-CZ" dirty="0"/>
            </a:br>
            <a:r>
              <a:rPr lang="cs-CZ" dirty="0"/>
              <a:t>FL –ADD-ZR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04ADE-C028-4F94-9E2F-C558BBF05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4" y="2286000"/>
            <a:ext cx="8315325" cy="4438650"/>
          </a:xfrm>
        </p:spPr>
        <p:txBody>
          <a:bodyPr>
            <a:noAutofit/>
          </a:bodyPr>
          <a:lstStyle/>
          <a:p>
            <a:pPr marL="228600"/>
            <a:r>
              <a:rPr lang="cs-CZ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TERAPEUT STOJÍ U LOKTE OŠETŘOVANÉ RUKY PACIENTA, SMEREM K JEHO NOHÁM, V PRŮBĚHU POHYBU SE PŘETÁČÍ K HLAVĚ PACIENTA</a:t>
            </a:r>
          </a:p>
          <a:p>
            <a:pPr marL="228600"/>
            <a:r>
              <a:rPr lang="cs-CZ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ÚCHOP:</a:t>
            </a:r>
          </a:p>
          <a:p>
            <a:pPr marL="228600"/>
            <a:r>
              <a:rPr lang="cs-CZ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DISTÁLNÍ ÚCHOP – DRUHOSTRANNOU RUKOU NEŽ JE OŠETŘOVANÁ RUKA PACIENTA Z PALMÁRNÍ STRANY, PRSTY NA ULNÁRNÍ STRANĚ, PALEC NA RADIÁLNÍ, DLAŇ V DLANI PACIENTA, NEODTÝKÁ SE DORZÁLNÍ PLOCHY RUKY PACIENTA</a:t>
            </a:r>
            <a:endParaRPr lang="cs-CZ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r>
              <a:rPr lang="cs-CZ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PROXIMÁLNÍ ÚCHOP:	</a:t>
            </a:r>
          </a:p>
          <a:p>
            <a:pPr marL="228600"/>
            <a:r>
              <a:rPr lang="cs-CZ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1)na ventrální straně předloktí</a:t>
            </a:r>
            <a:endParaRPr lang="cs-CZ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r>
              <a:rPr lang="cs-CZ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2)paže nebo ramene, podle toho, na kterou část klademe zřetel</a:t>
            </a:r>
          </a:p>
          <a:p>
            <a:pPr marL="228600"/>
            <a:endParaRPr lang="cs-CZ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endParaRPr lang="cs-CZ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85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40085-4EB0-4CD2-8A45-65D30BAF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HK – 1. </a:t>
            </a:r>
            <a:r>
              <a:rPr lang="cs-CZ" dirty="0" err="1"/>
              <a:t>diag</a:t>
            </a:r>
            <a:r>
              <a:rPr lang="cs-CZ" dirty="0"/>
              <a:t>. </a:t>
            </a:r>
            <a:r>
              <a:rPr lang="cs-CZ" dirty="0" err="1"/>
              <a:t>FlEKČNÍ</a:t>
            </a:r>
            <a:r>
              <a:rPr lang="cs-CZ" dirty="0"/>
              <a:t> Vzorec</a:t>
            </a:r>
            <a:br>
              <a:rPr lang="cs-CZ" dirty="0"/>
            </a:br>
            <a:r>
              <a:rPr lang="cs-CZ" dirty="0"/>
              <a:t>FL –ADD-ZR</a:t>
            </a:r>
            <a:br>
              <a:rPr lang="cs-CZ" dirty="0"/>
            </a:br>
            <a:r>
              <a:rPr lang="cs-CZ" dirty="0"/>
              <a:t>VARIANTA S FLEXÍ LOKETNÍ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7A0FEE-B0D6-43E9-9B32-BD325C16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POKYN: „klipsa do ucha“ (m. biceps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brachii</a:t>
            </a: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brachialis</a:t>
            </a: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F5F97E-1DB3-4048-9A0C-B83DFEBD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25" y="3305226"/>
            <a:ext cx="4248150" cy="287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54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7E63D-0A2C-4F15-B85C-C12C0F0B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  <a:ea typeface="Times New Roman" panose="02020603050405020304" pitchFamily="18" charset="0"/>
              </a:rPr>
              <a:t>I. diagonála – extenční vzorec (EXT – ABD – VR)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4240F3F0-5D06-4D7E-BBD0-11EAC553FF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819591"/>
              </p:ext>
            </p:extLst>
          </p:nvPr>
        </p:nvGraphicFramePr>
        <p:xfrm>
          <a:off x="2230438" y="2638425"/>
          <a:ext cx="7731123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7041">
                  <a:extLst>
                    <a:ext uri="{9D8B030D-6E8A-4147-A177-3AD203B41FA5}">
                      <a16:colId xmlns:a16="http://schemas.microsoft.com/office/drawing/2014/main" val="389064639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3187622266"/>
                    </a:ext>
                  </a:extLst>
                </a:gridCol>
                <a:gridCol w="2577041">
                  <a:extLst>
                    <a:ext uri="{9D8B030D-6E8A-4147-A177-3AD203B41FA5}">
                      <a16:colId xmlns:a16="http://schemas.microsoft.com/office/drawing/2014/main" val="98512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ČÁSTI TĚLA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VÝCHOZÍ POZICE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KONEČNÁ POZICE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107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LOPATKA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ABDUKCE, ZEVNÍ ROTACE DOLNÍ ÚHLU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DEPRESE, ADD, VR DOL. ÚHLU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794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RAMENO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FL, ADD, ZR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EXT, ABD, VR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83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LOKET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775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PŘEDLOKTÍ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SUPINACE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PRONACE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878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ZÁPĚSTÍ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PALMÁRNÍ FLEXE, RADIÁLNÍ 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DORZIFLEXE, ULNÁRNÍ 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370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PALEC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878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PRSTY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FLEXE, ADDUKCE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EXTENZE, ABDUKCE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301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25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AB0F060-26DD-4D70-B19A-44DCD2A0A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117B8C0-00FE-4243-9227-8D61CA61F2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10183" y="3143250"/>
            <a:ext cx="3415484" cy="2750058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E20BB49-660C-4AD3-9A3C-E13EA35F59D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49244" y="3143250"/>
            <a:ext cx="1818606" cy="289375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2423712-F579-4BEC-9CBB-08708FE438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Konečná pozice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80B522F-7067-43E8-B6F9-C47F76222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ffectLst/>
                <a:ea typeface="Times New Roman" panose="02020603050405020304" pitchFamily="18" charset="0"/>
              </a:rPr>
              <a:t>I. diagonála – extenční vzorec (EXT – ABD – VR)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1330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8F496-22C0-45EC-B756-778D1BA2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DA6EEB-537F-44FB-A881-B1C8ACC20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DISTÁLNÍ ÚCHOP –stejnostranná HK jako HK pacienta, z dorzální strany ruky, prsty na ulnární straně, palec na radiální</a:t>
            </a:r>
          </a:p>
          <a:p>
            <a:r>
              <a:rPr lang="cs-CZ" dirty="0"/>
              <a:t>PROXIMÁLNÍ ÚCHOP: </a:t>
            </a:r>
          </a:p>
          <a:p>
            <a:pPr lvl="1"/>
            <a:r>
              <a:rPr lang="cs-CZ" dirty="0"/>
              <a:t>1) </a:t>
            </a:r>
            <a:r>
              <a:rPr lang="cs-CZ" dirty="0" err="1"/>
              <a:t>dorzoulnární</a:t>
            </a:r>
            <a:r>
              <a:rPr lang="cs-CZ" dirty="0"/>
              <a:t> část předloktí</a:t>
            </a:r>
          </a:p>
          <a:p>
            <a:pPr lvl="1"/>
            <a:r>
              <a:rPr lang="cs-CZ" dirty="0"/>
              <a:t>2) na </a:t>
            </a:r>
            <a:r>
              <a:rPr lang="cs-CZ" dirty="0" err="1"/>
              <a:t>posterolaterální</a:t>
            </a:r>
            <a:r>
              <a:rPr lang="cs-CZ" dirty="0"/>
              <a:t> část paže</a:t>
            </a:r>
          </a:p>
          <a:p>
            <a:pPr lvl="1"/>
            <a:r>
              <a:rPr lang="cs-CZ" dirty="0"/>
              <a:t>3) kontakt na </a:t>
            </a:r>
            <a:r>
              <a:rPr lang="cs-CZ" dirty="0" err="1"/>
              <a:t>margo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a </a:t>
            </a:r>
            <a:r>
              <a:rPr lang="cs-CZ" dirty="0" err="1"/>
              <a:t>angulus</a:t>
            </a:r>
            <a:r>
              <a:rPr lang="cs-CZ" dirty="0"/>
              <a:t> </a:t>
            </a:r>
            <a:r>
              <a:rPr lang="cs-CZ" dirty="0" err="1"/>
              <a:t>inf</a:t>
            </a:r>
            <a:r>
              <a:rPr lang="cs-CZ" dirty="0"/>
              <a:t> </a:t>
            </a:r>
            <a:r>
              <a:rPr lang="cs-CZ" dirty="0" err="1"/>
              <a:t>scapulae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77698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665</TotalTime>
  <Words>1215</Words>
  <Application>Microsoft Office PowerPoint</Application>
  <PresentationFormat>Širokoúhlá obrazovka</PresentationFormat>
  <Paragraphs>242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Balík</vt:lpstr>
      <vt:lpstr>Proprioneuromuskulární facilitace  Horní a dolní končetina</vt:lpstr>
      <vt:lpstr>Horní končetina</vt:lpstr>
      <vt:lpstr>HK – 1. diag. FlEKČNÍ Vzorec FL –ADD-ZR</vt:lpstr>
      <vt:lpstr>HK – 1. diag. FlEKČNÍ Vzorec FL –ADD-ZR</vt:lpstr>
      <vt:lpstr>HK – 1. diag. Fl. Vzorec FL –ADD-ZR</vt:lpstr>
      <vt:lpstr>HK – 1. diag. FlEKČNÍ Vzorec FL –ADD-ZR VARIANTA S FLEXÍ LOKETNÍ</vt:lpstr>
      <vt:lpstr>I. diagonála – extenční vzorec (EXT – ABD – VR)</vt:lpstr>
      <vt:lpstr>I. diagonála – extenční vzorec (EXT – ABD – VR)</vt:lpstr>
      <vt:lpstr>úchop</vt:lpstr>
      <vt:lpstr>I. diagonála – extenční vzorec  (EXT – ABD – VR)  varianta s flexí lokte</vt:lpstr>
      <vt:lpstr>II. diagonála – flekční vzorec ( FLX, ABD, ZR)</vt:lpstr>
      <vt:lpstr>II. diagonála – flekční vzorec ( FLX, ABD, ZR)</vt:lpstr>
      <vt:lpstr>  II. diagonála – flekční vzorec  ( FLX, ABD, ZR) ÚCHOP</vt:lpstr>
      <vt:lpstr>II. diagonála – flekční vzorec ( FLX, ABD, ZR)</vt:lpstr>
      <vt:lpstr>II. diagonála – Extenční vzorec ( EXT, ADD, VR)</vt:lpstr>
      <vt:lpstr>II. diagonála – Extenční vzorec ( EXT, ADD, VR)</vt:lpstr>
      <vt:lpstr>II. diagonála – Extenční vzorec ( EXT, ADD, VR) ÚCHOP</vt:lpstr>
      <vt:lpstr>Dolní končetina</vt:lpstr>
      <vt:lpstr>Prezentace aplikace PowerPoint</vt:lpstr>
      <vt:lpstr>I. diagonála – flekční vzorec  (FLX – ADD – ZR)</vt:lpstr>
      <vt:lpstr>I. diagonála – flekční vzorec  (FLX – ADD – ZR)</vt:lpstr>
      <vt:lpstr>I. diagonála – flekční vzorec  (FLX – ADD – ZR)</vt:lpstr>
      <vt:lpstr>I. diagonála – extenční vzorec  (EXT – ABD – VR)</vt:lpstr>
      <vt:lpstr>I. diagonála – Extenční vzorec  (ext – AbD – VR)</vt:lpstr>
      <vt:lpstr>I. diagonála – extenční vzorec  (EXT – ABD – VR) úchop</vt:lpstr>
      <vt:lpstr>II. diagonála – flekční vzorec  (FLX – ABD – VR)</vt:lpstr>
      <vt:lpstr>II. diagonála – flekční vzorec  (FLX – ABD – VR)</vt:lpstr>
      <vt:lpstr>Prezentace aplikace PowerPoint</vt:lpstr>
      <vt:lpstr>II. diagonála – flekční vzorec  (FLX – ABD – VR) úchop</vt:lpstr>
      <vt:lpstr> II. diagonála – extenční vzorec  (EXT – ADD – ZR)</vt:lpstr>
      <vt:lpstr> II. diagonála – extenční vzorec  (EXT – ADD – ZR)</vt:lpstr>
      <vt:lpstr>II. diagonála – extenční vzorec  (EXT – ADD – ZR) ÚCHOP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PNF – HK, DK</dc:title>
  <dc:creator>Klára Rodová</dc:creator>
  <cp:lastModifiedBy>Klára Rodová</cp:lastModifiedBy>
  <cp:revision>9</cp:revision>
  <dcterms:created xsi:type="dcterms:W3CDTF">2022-02-09T21:26:23Z</dcterms:created>
  <dcterms:modified xsi:type="dcterms:W3CDTF">2022-03-19T20:48:05Z</dcterms:modified>
</cp:coreProperties>
</file>