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68" r:id="rId2"/>
    <p:sldId id="335" r:id="rId3"/>
    <p:sldId id="258" r:id="rId4"/>
    <p:sldId id="336" r:id="rId5"/>
    <p:sldId id="337" r:id="rId6"/>
    <p:sldId id="338" r:id="rId7"/>
    <p:sldId id="339" r:id="rId8"/>
    <p:sldId id="394" r:id="rId9"/>
    <p:sldId id="340" r:id="rId10"/>
    <p:sldId id="341" r:id="rId11"/>
    <p:sldId id="398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97" r:id="rId21"/>
    <p:sldId id="351" r:id="rId22"/>
    <p:sldId id="352" r:id="rId23"/>
    <p:sldId id="353" r:id="rId24"/>
    <p:sldId id="355" r:id="rId25"/>
    <p:sldId id="356" r:id="rId26"/>
    <p:sldId id="357" r:id="rId27"/>
    <p:sldId id="358" r:id="rId28"/>
    <p:sldId id="359" r:id="rId29"/>
    <p:sldId id="401" r:id="rId30"/>
    <p:sldId id="402" r:id="rId31"/>
    <p:sldId id="277" r:id="rId32"/>
    <p:sldId id="400" r:id="rId33"/>
    <p:sldId id="39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34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5" r:id="rId57"/>
    <p:sldId id="386" r:id="rId58"/>
    <p:sldId id="382" r:id="rId59"/>
    <p:sldId id="384" r:id="rId60"/>
    <p:sldId id="383" r:id="rId61"/>
    <p:sldId id="387" r:id="rId62"/>
    <p:sldId id="388" r:id="rId63"/>
    <p:sldId id="389" r:id="rId64"/>
    <p:sldId id="390" r:id="rId65"/>
    <p:sldId id="403" r:id="rId66"/>
    <p:sldId id="391" r:id="rId67"/>
    <p:sldId id="392" r:id="rId68"/>
    <p:sldId id="393" r:id="rId69"/>
    <p:sldId id="396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A24E81-1B5F-4522-8EE5-FDACD485A2B7}" v="1" dt="2022-03-02T20:24:54.3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590" autoAdjust="0"/>
  </p:normalViewPr>
  <p:slideViewPr>
    <p:cSldViewPr>
      <p:cViewPr varScale="1">
        <p:scale>
          <a:sx n="121" d="100"/>
          <a:sy n="121" d="100"/>
        </p:scale>
        <p:origin x="13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Pospíšil" userId="05647308-e5cf-4624-917d-0050643501e0" providerId="ADAL" clId="{36A24E81-1B5F-4522-8EE5-FDACD485A2B7}"/>
    <pc:docChg chg="custSel modSld">
      <pc:chgData name="Petr Pospíšil" userId="05647308-e5cf-4624-917d-0050643501e0" providerId="ADAL" clId="{36A24E81-1B5F-4522-8EE5-FDACD485A2B7}" dt="2022-03-02T20:30:06.535" v="26" actId="20577"/>
      <pc:docMkLst>
        <pc:docMk/>
      </pc:docMkLst>
      <pc:sldChg chg="addSp delSp modSp mod">
        <pc:chgData name="Petr Pospíšil" userId="05647308-e5cf-4624-917d-0050643501e0" providerId="ADAL" clId="{36A24E81-1B5F-4522-8EE5-FDACD485A2B7}" dt="2022-03-02T20:25:04.922" v="4" actId="1076"/>
        <pc:sldMkLst>
          <pc:docMk/>
          <pc:sldMk cId="2990600005" sldId="368"/>
        </pc:sldMkLst>
        <pc:spChg chg="del">
          <ac:chgData name="Petr Pospíšil" userId="05647308-e5cf-4624-917d-0050643501e0" providerId="ADAL" clId="{36A24E81-1B5F-4522-8EE5-FDACD485A2B7}" dt="2022-03-02T20:24:51.786" v="0" actId="478"/>
          <ac:spMkLst>
            <pc:docMk/>
            <pc:sldMk cId="2990600005" sldId="368"/>
            <ac:spMk id="2" creationId="{00000000-0000-0000-0000-000000000000}"/>
          </ac:spMkLst>
        </pc:spChg>
        <pc:spChg chg="mod">
          <ac:chgData name="Petr Pospíšil" userId="05647308-e5cf-4624-917d-0050643501e0" providerId="ADAL" clId="{36A24E81-1B5F-4522-8EE5-FDACD485A2B7}" dt="2022-03-02T20:25:04.922" v="4" actId="1076"/>
          <ac:spMkLst>
            <pc:docMk/>
            <pc:sldMk cId="2990600005" sldId="368"/>
            <ac:spMk id="3" creationId="{00000000-0000-0000-0000-000000000000}"/>
          </ac:spMkLst>
        </pc:spChg>
        <pc:spChg chg="add del mod">
          <ac:chgData name="Petr Pospíšil" userId="05647308-e5cf-4624-917d-0050643501e0" providerId="ADAL" clId="{36A24E81-1B5F-4522-8EE5-FDACD485A2B7}" dt="2022-03-02T20:24:59.922" v="3" actId="478"/>
          <ac:spMkLst>
            <pc:docMk/>
            <pc:sldMk cId="2990600005" sldId="368"/>
            <ac:spMk id="5" creationId="{2171EB64-3347-4C7D-A8B2-9FD399E8A5A5}"/>
          </ac:spMkLst>
        </pc:spChg>
        <pc:spChg chg="add mod">
          <ac:chgData name="Petr Pospíšil" userId="05647308-e5cf-4624-917d-0050643501e0" providerId="ADAL" clId="{36A24E81-1B5F-4522-8EE5-FDACD485A2B7}" dt="2022-03-02T20:24:54.405" v="2" actId="27636"/>
          <ac:spMkLst>
            <pc:docMk/>
            <pc:sldMk cId="2990600005" sldId="368"/>
            <ac:spMk id="6" creationId="{E97662BA-B698-4E0D-86A5-D11A93A03F76}"/>
          </ac:spMkLst>
        </pc:spChg>
      </pc:sldChg>
      <pc:sldChg chg="modSp mod">
        <pc:chgData name="Petr Pospíšil" userId="05647308-e5cf-4624-917d-0050643501e0" providerId="ADAL" clId="{36A24E81-1B5F-4522-8EE5-FDACD485A2B7}" dt="2022-03-02T20:30:06.535" v="26" actId="20577"/>
        <pc:sldMkLst>
          <pc:docMk/>
          <pc:sldMk cId="3924613842" sldId="394"/>
        </pc:sldMkLst>
        <pc:spChg chg="mod">
          <ac:chgData name="Petr Pospíšil" userId="05647308-e5cf-4624-917d-0050643501e0" providerId="ADAL" clId="{36A24E81-1B5F-4522-8EE5-FDACD485A2B7}" dt="2022-03-02T20:30:06.535" v="26" actId="20577"/>
          <ac:spMkLst>
            <pc:docMk/>
            <pc:sldMk cId="3924613842" sldId="394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93A40A-985E-4441-9CD6-5055A3EA2A62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DB2D9-1839-4032-B209-5B17F38F9783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4CC63-E390-4BE3-8364-1A7BD3E0555A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8DBAB0-AFA0-4352-9CD8-EC6177F6DC8B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552E0-C519-4858-BC1B-22478F9B8E65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715AC-F6F7-4718-AD5F-98587D9FF099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E3A521-CE99-42A3-B31C-B894128BA799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15C98-653A-4607-9CA0-381E29FEE712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6203D-EFAC-4AFF-8B60-1A7DFCC60DA6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19EAD5-6008-4BA7-B371-19572EC41283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40D1C-5D61-4A08-9849-113279657C2F}" type="slidenum">
              <a:rPr lang="cs-CZ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37F7C5-20E5-467E-9469-B93E08341C2D}" type="slidenum">
              <a:rPr lang="cs-CZ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Diencephalon" TargetMode="External"/><Relationship Id="rId2" Type="http://schemas.openxmlformats.org/officeDocument/2006/relationships/hyperlink" Target="https://www.wikiskripta.eu/w/St%C5%99edn%C3%AD_mozek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hyperlink" Target="https://www.youtube.com/watch?v=uoBnRCeM_5o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2860631"/>
            <a:ext cx="7315200" cy="1144632"/>
          </a:xfrm>
        </p:spPr>
        <p:txBody>
          <a:bodyPr/>
          <a:lstStyle/>
          <a:p>
            <a:r>
              <a:rPr lang="cs-CZ" dirty="0"/>
              <a:t>Petr Pospíšil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7662BA-B698-4E0D-86A5-D11A93A03F76}"/>
              </a:ext>
            </a:extLst>
          </p:cNvPr>
          <p:cNvSpPr txBox="1">
            <a:spLocks noChangeArrowheads="1"/>
          </p:cNvSpPr>
          <p:nvPr/>
        </p:nvSpPr>
        <p:spPr>
          <a:xfrm>
            <a:off x="684213" y="1268413"/>
            <a:ext cx="7772400" cy="158432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cs-CZ" sz="3600" b="1"/>
              <a:t>KINEZIOLOGIE, ALGEZIOLOGIE A ODVOZENÉ TECHNIKY DIAGNOSTIKY A TERAPIE 1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99060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315200" cy="1154097"/>
          </a:xfrm>
        </p:spPr>
        <p:txBody>
          <a:bodyPr>
            <a:normAutofit/>
          </a:bodyPr>
          <a:lstStyle/>
          <a:p>
            <a:r>
              <a:rPr lang="cs-CZ" b="1" dirty="0"/>
              <a:t>ORGANIZACE NS</a:t>
            </a:r>
          </a:p>
        </p:txBody>
      </p:sp>
      <p:pic>
        <p:nvPicPr>
          <p:cNvPr id="61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295400"/>
            <a:ext cx="4005263" cy="5410200"/>
          </a:xfrm>
          <a:noFill/>
          <a:ln/>
        </p:spPr>
      </p:pic>
      <p:pic>
        <p:nvPicPr>
          <p:cNvPr id="61445" name="Picture 5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2362200" cy="1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057400" y="16002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>
                <a:solidFill>
                  <a:srgbClr val="EAEAEA"/>
                </a:solidFill>
              </a:rPr>
              <a:t>CNS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133600" y="41148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>
                <a:solidFill>
                  <a:srgbClr val="EAEAEA"/>
                </a:solidFill>
              </a:rPr>
              <a:t>PNS</a:t>
            </a:r>
          </a:p>
        </p:txBody>
      </p:sp>
      <p:pic>
        <p:nvPicPr>
          <p:cNvPr id="61448" name="Picture 8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00600"/>
            <a:ext cx="3810000" cy="1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0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7315200" cy="1154097"/>
          </a:xfrm>
        </p:spPr>
        <p:txBody>
          <a:bodyPr>
            <a:normAutofit/>
          </a:bodyPr>
          <a:lstStyle/>
          <a:p>
            <a:r>
              <a:rPr lang="cs-CZ" b="1" dirty="0"/>
              <a:t>ASIA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6BECDA-C5AB-4B61-AE77-61355F23A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5631541"/>
            <a:ext cx="7315200" cy="103781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Výsledek obrázku pro ASIA SCORE">
            <a:extLst>
              <a:ext uri="{FF2B5EF4-FFF2-40B4-BE49-F238E27FC236}">
                <a16:creationId xmlns:a16="http://schemas.microsoft.com/office/drawing/2014/main" id="{69F0D6AC-F5EF-4AA4-A150-6CEE4EC5C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2" y="2205765"/>
            <a:ext cx="6021413" cy="44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pine">
            <a:extLst>
              <a:ext uri="{FF2B5EF4-FFF2-40B4-BE49-F238E27FC236}">
                <a16:creationId xmlns:a16="http://schemas.microsoft.com/office/drawing/2014/main" id="{6C422776-7DEF-4284-806A-C7D093045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65" y="2205765"/>
            <a:ext cx="2902073" cy="44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8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443832" y="2739232"/>
            <a:ext cx="5554663" cy="1143000"/>
          </a:xfrm>
          <a:noFill/>
        </p:spPr>
        <p:txBody>
          <a:bodyPr>
            <a:normAutofit/>
          </a:bodyPr>
          <a:lstStyle/>
          <a:p>
            <a:r>
              <a:rPr lang="cs-CZ" b="1" dirty="0"/>
              <a:t>INERVACE HK</a:t>
            </a:r>
          </a:p>
        </p:txBody>
      </p:sp>
      <p:pic>
        <p:nvPicPr>
          <p:cNvPr id="62468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228600"/>
            <a:ext cx="5472113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73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103313" y="2932113"/>
            <a:ext cx="5178425" cy="1143000"/>
          </a:xfrm>
          <a:noFill/>
        </p:spPr>
        <p:txBody>
          <a:bodyPr>
            <a:normAutofit/>
          </a:bodyPr>
          <a:lstStyle/>
          <a:p>
            <a:r>
              <a:rPr lang="cs-CZ" b="1" dirty="0"/>
              <a:t>INERVACE DK</a:t>
            </a:r>
          </a:p>
        </p:txBody>
      </p:sp>
      <p:pic>
        <p:nvPicPr>
          <p:cNvPr id="63492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479425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18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70" name="Group 58"/>
          <p:cNvGraphicFramePr>
            <a:graphicFrameLocks noGrp="1"/>
          </p:cNvGraphicFramePr>
          <p:nvPr/>
        </p:nvGraphicFramePr>
        <p:xfrm>
          <a:off x="381000" y="985838"/>
          <a:ext cx="8534400" cy="5321808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SPINÁLNÍ NERV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OBLAST ZÁSOBOVÁNÍ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KRČNÍ</a:t>
                      </a: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 párů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Zadní část hlavy, krk a ramena, HKK, bránice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HRUDNÍ</a:t>
                      </a: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ch 12 párů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Hrudník, některé zádové svaly, část břicha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BEDERNÍ</a:t>
                      </a: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 párů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Dolní část břicha a zad, hýždě, některé části zevních genitálií, část DKK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SAKRÁLNÍ</a:t>
                      </a: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 párů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11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Stehna, dolní část DKK, většina zevních genitálií a perianální oblast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77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478160" y="2566393"/>
            <a:ext cx="5178425" cy="1143000"/>
          </a:xfrm>
          <a:noFill/>
        </p:spPr>
        <p:txBody>
          <a:bodyPr/>
          <a:lstStyle/>
          <a:p>
            <a:r>
              <a:rPr lang="cs-CZ" b="1" dirty="0"/>
              <a:t>MOTONEURON</a:t>
            </a:r>
          </a:p>
        </p:txBody>
      </p:sp>
      <p:pic>
        <p:nvPicPr>
          <p:cNvPr id="65540" name="Picture 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8600"/>
            <a:ext cx="5718175" cy="63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5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/>
          <a:lstStyle/>
          <a:p>
            <a:r>
              <a:rPr lang="cs-CZ" b="1" dirty="0"/>
              <a:t>MOTORICKÁ JEDNOTKA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 dirty="0">
                <a:solidFill>
                  <a:srgbClr val="FFFF00"/>
                </a:solidFill>
              </a:rPr>
              <a:t>1 neuron</a:t>
            </a:r>
            <a:r>
              <a:rPr lang="cs-CZ" dirty="0"/>
              <a:t>		</a:t>
            </a:r>
            <a:r>
              <a:rPr lang="cs-CZ" dirty="0">
                <a:solidFill>
                  <a:srgbClr val="FFFF99"/>
                </a:solidFill>
              </a:rPr>
              <a:t>2000 sv. vláken</a:t>
            </a:r>
            <a:r>
              <a:rPr lang="cs-CZ" dirty="0"/>
              <a:t> </a:t>
            </a:r>
            <a:r>
              <a:rPr lang="cs-CZ" sz="1800" dirty="0"/>
              <a:t>(např. m. </a:t>
            </a:r>
            <a:r>
              <a:rPr lang="cs-CZ" sz="1800" dirty="0" err="1"/>
              <a:t>gluteus</a:t>
            </a:r>
            <a:r>
              <a:rPr lang="cs-CZ" sz="1800" dirty="0"/>
              <a:t> max.)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			</a:t>
            </a:r>
            <a:r>
              <a:rPr lang="cs-CZ" sz="4800" b="1" dirty="0">
                <a:solidFill>
                  <a:srgbClr val="FFFF99"/>
                </a:solidFill>
                <a:cs typeface="Arial" charset="0"/>
              </a:rPr>
              <a:t>↨</a:t>
            </a:r>
          </a:p>
          <a:p>
            <a:pPr>
              <a:buFont typeface="Wingdings" pitchFamily="2" charset="2"/>
              <a:buNone/>
            </a:pPr>
            <a:r>
              <a:rPr lang="cs-CZ" sz="1800" dirty="0"/>
              <a:t>				</a:t>
            </a:r>
            <a:r>
              <a:rPr lang="cs-CZ" dirty="0">
                <a:solidFill>
                  <a:srgbClr val="FFFF99"/>
                </a:solidFill>
              </a:rPr>
              <a:t>5-6 sv. vláken</a:t>
            </a:r>
            <a:r>
              <a:rPr lang="cs-CZ" dirty="0"/>
              <a:t> </a:t>
            </a:r>
            <a:r>
              <a:rPr lang="cs-CZ" sz="1800" dirty="0"/>
              <a:t>(např. m. </a:t>
            </a:r>
            <a:r>
              <a:rPr lang="cs-CZ" sz="1800" dirty="0" err="1"/>
              <a:t>orbicularis</a:t>
            </a:r>
            <a:r>
              <a:rPr lang="cs-CZ" sz="1800" dirty="0"/>
              <a:t> </a:t>
            </a:r>
            <a:r>
              <a:rPr lang="cs-CZ" sz="1800" dirty="0" err="1"/>
              <a:t>oculi</a:t>
            </a:r>
            <a:r>
              <a:rPr lang="cs-CZ" sz="1800" dirty="0"/>
              <a:t>)</a:t>
            </a:r>
          </a:p>
          <a:p>
            <a:pPr>
              <a:buFont typeface="Wingdings" pitchFamily="2" charset="2"/>
              <a:buNone/>
            </a:pPr>
            <a:endParaRPr lang="cs-CZ" sz="1800" dirty="0"/>
          </a:p>
          <a:p>
            <a:r>
              <a:rPr lang="cs-CZ" dirty="0">
                <a:solidFill>
                  <a:srgbClr val="FF0066"/>
                </a:solidFill>
              </a:rPr>
              <a:t>tonus</a:t>
            </a:r>
            <a:r>
              <a:rPr lang="cs-CZ" dirty="0"/>
              <a:t> - </a:t>
            </a:r>
            <a:r>
              <a:rPr lang="cs-CZ" dirty="0" err="1"/>
              <a:t>randomní</a:t>
            </a:r>
            <a:r>
              <a:rPr lang="cs-CZ" dirty="0"/>
              <a:t> depolarizace synapsí motoneuronů</a:t>
            </a:r>
          </a:p>
          <a:p>
            <a:r>
              <a:rPr lang="cs-CZ" dirty="0">
                <a:solidFill>
                  <a:srgbClr val="FF0066"/>
                </a:solidFill>
              </a:rPr>
              <a:t>kontrakce</a:t>
            </a:r>
            <a:r>
              <a:rPr lang="cs-CZ" dirty="0"/>
              <a:t> - vše nebo nic většího množství sv. vláken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887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76857"/>
            <a:ext cx="3506788" cy="3122414"/>
          </a:xfrm>
        </p:spPr>
        <p:txBody>
          <a:bodyPr/>
          <a:lstStyle/>
          <a:p>
            <a:pPr algn="ctr"/>
            <a:r>
              <a:rPr lang="cs-CZ" b="1" dirty="0"/>
              <a:t>INHIBIČNÍ</a:t>
            </a:r>
            <a:br>
              <a:rPr lang="cs-CZ" b="1" dirty="0"/>
            </a:br>
            <a:r>
              <a:rPr lang="cs-CZ" b="1" dirty="0"/>
              <a:t>/</a:t>
            </a:r>
            <a:br>
              <a:rPr lang="cs-CZ" b="1" dirty="0"/>
            </a:br>
            <a:r>
              <a:rPr lang="cs-CZ" b="1" dirty="0"/>
              <a:t>EXCITAČNÍ SYNAPSE</a:t>
            </a:r>
          </a:p>
        </p:txBody>
      </p:sp>
      <p:pic>
        <p:nvPicPr>
          <p:cNvPr id="66564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5730"/>
            <a:ext cx="5131509" cy="63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95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5"/>
            <a:ext cx="3240360" cy="1368152"/>
          </a:xfrm>
        </p:spPr>
        <p:txBody>
          <a:bodyPr>
            <a:noAutofit/>
          </a:bodyPr>
          <a:lstStyle/>
          <a:p>
            <a:r>
              <a:rPr lang="cs-CZ" sz="3600" b="1" dirty="0" err="1"/>
              <a:t>Renshawovy</a:t>
            </a:r>
            <a:r>
              <a:rPr lang="cs-CZ" sz="3600" b="1" dirty="0"/>
              <a:t> buňky (RB)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2132856"/>
            <a:ext cx="3008313" cy="841772"/>
          </a:xfrm>
        </p:spPr>
        <p:txBody>
          <a:bodyPr/>
          <a:lstStyle/>
          <a:p>
            <a:r>
              <a:rPr lang="cs-CZ" sz="1800" kern="1200" dirty="0"/>
              <a:t>- objeveny r. 1946</a:t>
            </a:r>
          </a:p>
          <a:p>
            <a:r>
              <a:rPr lang="cs-CZ" sz="1800" kern="1200" dirty="0"/>
              <a:t>- mediátor glycin</a:t>
            </a:r>
          </a:p>
          <a:p>
            <a:endParaRPr lang="cs-CZ" dirty="0"/>
          </a:p>
        </p:txBody>
      </p:sp>
      <p:pic>
        <p:nvPicPr>
          <p:cNvPr id="5" name="Picture 4" descr="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77" b="-52280"/>
          <a:stretch/>
        </p:blipFill>
        <p:spPr bwMode="auto">
          <a:xfrm>
            <a:off x="3779912" y="289061"/>
            <a:ext cx="4618958" cy="575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67544" y="3163252"/>
            <a:ext cx="8280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Antidromní inhibice </a:t>
            </a:r>
            <a:r>
              <a:rPr lang="cs-CZ" dirty="0" err="1">
                <a:solidFill>
                  <a:srgbClr val="FF0000"/>
                </a:solidFill>
              </a:rPr>
              <a:t>alpha-motoneuronů</a:t>
            </a:r>
            <a:r>
              <a:rPr lang="cs-CZ" dirty="0">
                <a:solidFill>
                  <a:srgbClr val="FF0000"/>
                </a:solidFill>
              </a:rPr>
              <a:t> v předních rozích míšních</a:t>
            </a:r>
          </a:p>
          <a:p>
            <a:endParaRPr lang="cs-CZ" dirty="0"/>
          </a:p>
          <a:p>
            <a:pPr>
              <a:tabLst>
                <a:tab pos="446088" algn="l"/>
              </a:tabLst>
            </a:pPr>
            <a:r>
              <a:rPr lang="cs-CZ" dirty="0"/>
              <a:t>	</a:t>
            </a:r>
            <a:r>
              <a:rPr lang="cs-CZ" dirty="0">
                <a:solidFill>
                  <a:srgbClr val="FFFF00"/>
                </a:solidFill>
                <a:sym typeface="Wingdings"/>
              </a:rPr>
              <a:t></a:t>
            </a:r>
            <a:r>
              <a:rPr lang="cs-CZ" dirty="0">
                <a:solidFill>
                  <a:srgbClr val="FFFF00"/>
                </a:solidFill>
              </a:rPr>
              <a:t> inhibiční aktivity RB v průběhu silné volní kontrakce</a:t>
            </a:r>
          </a:p>
          <a:p>
            <a:pPr>
              <a:tabLst>
                <a:tab pos="446088" algn="l"/>
              </a:tabLst>
            </a:pPr>
            <a:r>
              <a:rPr lang="cs-CZ" dirty="0">
                <a:solidFill>
                  <a:srgbClr val="FFFF00"/>
                </a:solidFill>
              </a:rPr>
              <a:t>		(descendentní dráhy – např. </a:t>
            </a:r>
            <a:r>
              <a:rPr lang="cs-CZ" dirty="0" err="1">
                <a:solidFill>
                  <a:srgbClr val="FFFF00"/>
                </a:solidFill>
              </a:rPr>
              <a:t>kortikospinální</a:t>
            </a:r>
            <a:r>
              <a:rPr lang="cs-CZ" dirty="0">
                <a:solidFill>
                  <a:srgbClr val="FFFF00"/>
                </a:solidFill>
              </a:rPr>
              <a:t>)</a:t>
            </a:r>
          </a:p>
          <a:p>
            <a:pPr>
              <a:tabLst>
                <a:tab pos="446088" algn="l"/>
              </a:tabLst>
            </a:pPr>
            <a:r>
              <a:rPr lang="cs-CZ" dirty="0">
                <a:solidFill>
                  <a:srgbClr val="FFFF00"/>
                </a:solidFill>
                <a:sym typeface="Wingdings"/>
              </a:rPr>
              <a:t>	</a:t>
            </a:r>
            <a:r>
              <a:rPr lang="cs-CZ" dirty="0">
                <a:solidFill>
                  <a:srgbClr val="FFFF00"/>
                </a:solidFill>
              </a:rPr>
              <a:t> inhibiční aktivity RB v průběhu dynamické kontrakční aktivity je 			výraznější ve srovnání se statickou kontrakční aktivitou</a:t>
            </a:r>
          </a:p>
          <a:p>
            <a:pPr>
              <a:tabLst>
                <a:tab pos="446088" algn="l"/>
              </a:tabLst>
            </a:pPr>
            <a:r>
              <a:rPr lang="cs-CZ" dirty="0">
                <a:solidFill>
                  <a:srgbClr val="FFFF00"/>
                </a:solidFill>
                <a:sym typeface="Wingdings"/>
              </a:rPr>
              <a:t>	</a:t>
            </a:r>
            <a:r>
              <a:rPr lang="cs-CZ" dirty="0">
                <a:solidFill>
                  <a:srgbClr val="FFFF00"/>
                </a:solidFill>
              </a:rPr>
              <a:t> inhibiční aktivity RB při proprioceptivní </a:t>
            </a:r>
            <a:r>
              <a:rPr lang="cs-CZ" dirty="0" err="1">
                <a:solidFill>
                  <a:srgbClr val="FFFF00"/>
                </a:solidFill>
              </a:rPr>
              <a:t>aferenci</a:t>
            </a:r>
            <a:r>
              <a:rPr lang="cs-CZ" dirty="0">
                <a:solidFill>
                  <a:srgbClr val="FFFF00"/>
                </a:solidFill>
              </a:rPr>
              <a:t> z dorzálních kořenů</a:t>
            </a:r>
          </a:p>
          <a:p>
            <a:pPr>
              <a:tabLst>
                <a:tab pos="446088" algn="l"/>
              </a:tabLst>
            </a:pPr>
            <a:endParaRPr lang="cs-CZ" dirty="0">
              <a:solidFill>
                <a:srgbClr val="FFFF00"/>
              </a:solidFill>
            </a:endParaRPr>
          </a:p>
          <a:p>
            <a:pPr>
              <a:tabLst>
                <a:tab pos="446088" algn="l"/>
              </a:tabLst>
            </a:pPr>
            <a:r>
              <a:rPr lang="cs-CZ" dirty="0">
                <a:solidFill>
                  <a:srgbClr val="FFFF00"/>
                </a:solidFill>
                <a:sym typeface="Wingdings"/>
              </a:rPr>
              <a:t>	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inhib</a:t>
            </a:r>
            <a:r>
              <a:rPr lang="cs-CZ" dirty="0">
                <a:solidFill>
                  <a:srgbClr val="FFFF00"/>
                </a:solidFill>
              </a:rPr>
              <a:t>. aktivity RB v průběhu kontrakční aktivity velmi nízké intenzity (PIR)</a:t>
            </a:r>
          </a:p>
          <a:p>
            <a:pPr>
              <a:tabLst>
                <a:tab pos="446088" algn="l"/>
              </a:tabLst>
            </a:pPr>
            <a:r>
              <a:rPr lang="cs-CZ" dirty="0">
                <a:solidFill>
                  <a:srgbClr val="FFFF00"/>
                </a:solidFill>
                <a:sym typeface="Wingdings"/>
              </a:rPr>
              <a:t>	</a:t>
            </a:r>
            <a:r>
              <a:rPr lang="cs-CZ" dirty="0">
                <a:solidFill>
                  <a:srgbClr val="FFFF00"/>
                </a:solidFill>
              </a:rPr>
              <a:t> inhibiční aktivity RB v průběhu </a:t>
            </a:r>
            <a:r>
              <a:rPr lang="cs-CZ" dirty="0" err="1">
                <a:solidFill>
                  <a:srgbClr val="FFFF00"/>
                </a:solidFill>
              </a:rPr>
              <a:t>koaktivace</a:t>
            </a:r>
            <a:r>
              <a:rPr lang="cs-CZ" dirty="0">
                <a:solidFill>
                  <a:srgbClr val="FFFF00"/>
                </a:solidFill>
              </a:rPr>
              <a:t> antagonistů</a:t>
            </a:r>
          </a:p>
          <a:p>
            <a:pPr>
              <a:tabLst>
                <a:tab pos="446088" algn="l"/>
              </a:tabLst>
            </a:pPr>
            <a:endParaRPr lang="cs-CZ" dirty="0"/>
          </a:p>
          <a:p>
            <a:pPr>
              <a:tabLst>
                <a:tab pos="446088" algn="l"/>
              </a:tabLst>
            </a:pPr>
            <a:r>
              <a:rPr lang="cs-CZ" dirty="0"/>
              <a:t>	blokace receptorů </a:t>
            </a:r>
            <a:r>
              <a:rPr lang="cs-CZ" dirty="0" err="1"/>
              <a:t>strichninem</a:t>
            </a:r>
            <a:endParaRPr lang="cs-CZ" dirty="0"/>
          </a:p>
          <a:p>
            <a:pPr>
              <a:tabLst>
                <a:tab pos="446088" algn="l"/>
              </a:tabLst>
            </a:pPr>
            <a:r>
              <a:rPr lang="cs-CZ" dirty="0"/>
              <a:t>	snížení/blokace produkce glycinu infekcí clostridium </a:t>
            </a:r>
            <a:r>
              <a:rPr lang="cs-CZ" dirty="0" err="1"/>
              <a:t>tetani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551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7315200" cy="1154097"/>
          </a:xfrm>
        </p:spPr>
        <p:txBody>
          <a:bodyPr>
            <a:normAutofit fontScale="90000"/>
          </a:bodyPr>
          <a:lstStyle/>
          <a:p>
            <a:br>
              <a:rPr lang="cs-CZ" dirty="0">
                <a:effectLst/>
              </a:rPr>
            </a:br>
            <a:r>
              <a:rPr lang="cs-CZ" sz="4400" b="1" cap="all" dirty="0"/>
              <a:t>Somatické míšní reflexy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2462808" cy="194421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FF0000"/>
                </a:solidFill>
                <a:effectLst/>
              </a:rPr>
              <a:t>proprioreceptivní reflexy </a:t>
            </a:r>
            <a:r>
              <a:rPr lang="cs-CZ" b="1" dirty="0">
                <a:effectLst/>
              </a:rPr>
              <a:t>(vlastní)</a:t>
            </a:r>
          </a:p>
          <a:p>
            <a:endParaRPr lang="cs-CZ" b="1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cs-CZ" dirty="0">
                <a:effectLst/>
              </a:rPr>
              <a:t>	– receptor i efektor v témže orgánu, tj. svalu</a:t>
            </a:r>
          </a:p>
          <a:p>
            <a:endParaRPr lang="cs-CZ" dirty="0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67544" y="4816727"/>
            <a:ext cx="806489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Receptory: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i="1" dirty="0">
                <a:solidFill>
                  <a:srgbClr val="FFFF00"/>
                </a:solidFill>
              </a:rPr>
              <a:t>svalové vřeténko</a:t>
            </a:r>
            <a:r>
              <a:rPr lang="cs-CZ" i="1" dirty="0">
                <a:solidFill>
                  <a:srgbClr val="EAEAEA"/>
                </a:solidFill>
              </a:rPr>
              <a:t> </a:t>
            </a:r>
            <a:r>
              <a:rPr lang="cs-CZ" dirty="0">
                <a:solidFill>
                  <a:srgbClr val="EAEAEA"/>
                </a:solidFill>
              </a:rPr>
              <a:t>(</a:t>
            </a:r>
            <a:r>
              <a:rPr lang="cs-CZ" dirty="0" err="1">
                <a:solidFill>
                  <a:srgbClr val="EAEAEA"/>
                </a:solidFill>
              </a:rPr>
              <a:t>intrafuzální</a:t>
            </a:r>
            <a:r>
              <a:rPr lang="cs-CZ" dirty="0">
                <a:solidFill>
                  <a:srgbClr val="EAEAEA"/>
                </a:solidFill>
              </a:rPr>
              <a:t> vlákno = receptor)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dirty="0">
                <a:solidFill>
                  <a:srgbClr val="EAEAEA"/>
                </a:solidFill>
              </a:rPr>
              <a:t>reaguje na protažení svalu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dirty="0">
                <a:solidFill>
                  <a:srgbClr val="EAEAEA"/>
                </a:solidFill>
              </a:rPr>
              <a:t>vlákna </a:t>
            </a:r>
            <a:r>
              <a:rPr lang="cs-CZ" dirty="0" err="1">
                <a:solidFill>
                  <a:srgbClr val="EAEAEA"/>
                </a:solidFill>
              </a:rPr>
              <a:t>Ia</a:t>
            </a:r>
            <a:r>
              <a:rPr lang="cs-CZ" dirty="0">
                <a:solidFill>
                  <a:srgbClr val="EAEAEA"/>
                </a:solidFill>
              </a:rPr>
              <a:t> a II typu vedou vzruchy přímo na alfa-</a:t>
            </a:r>
            <a:r>
              <a:rPr lang="cs-CZ" dirty="0" err="1">
                <a:solidFill>
                  <a:srgbClr val="EAEAEA"/>
                </a:solidFill>
              </a:rPr>
              <a:t>motoneurony</a:t>
            </a:r>
            <a:r>
              <a:rPr lang="cs-CZ" dirty="0">
                <a:solidFill>
                  <a:srgbClr val="EAEAEA"/>
                </a:solidFill>
              </a:rPr>
              <a:t> předních rohů míšních a odtud axony na </a:t>
            </a:r>
            <a:r>
              <a:rPr lang="cs-CZ" dirty="0" err="1">
                <a:solidFill>
                  <a:srgbClr val="EAEAEA"/>
                </a:solidFill>
              </a:rPr>
              <a:t>extrafuzální</a:t>
            </a:r>
            <a:r>
              <a:rPr lang="cs-CZ" dirty="0">
                <a:solidFill>
                  <a:srgbClr val="EAEAEA"/>
                </a:solidFill>
              </a:rPr>
              <a:t> vlákno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EAEAEA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Efektory = kontrakce příslušného svalu</a:t>
            </a:r>
          </a:p>
        </p:txBody>
      </p:sp>
      <p:pic>
        <p:nvPicPr>
          <p:cNvPr id="5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556792"/>
            <a:ext cx="6144229" cy="32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62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48680"/>
            <a:ext cx="7315200" cy="115409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/>
              <a:t>POHYBOVÝ  </a:t>
            </a:r>
            <a:r>
              <a:rPr lang="cs-CZ" b="1" dirty="0"/>
              <a:t>SYSTÉM</a:t>
            </a:r>
            <a:br>
              <a:rPr lang="cs-CZ" b="1" dirty="0"/>
            </a:br>
            <a:r>
              <a:rPr lang="cs-CZ" b="1" dirty="0"/>
              <a:t>- STRUKTURA </a:t>
            </a:r>
            <a:endParaRPr lang="cs-CZ" sz="4000" b="1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12976"/>
            <a:ext cx="8229600" cy="2921124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FFFF00"/>
                </a:solidFill>
              </a:rPr>
              <a:t>ŘÍDÍCÍ PODSYSTÉM </a:t>
            </a:r>
            <a:r>
              <a:rPr lang="cs-CZ" sz="2400" dirty="0"/>
              <a:t>(vč. ZPĚTNÉ VAZBY)</a:t>
            </a:r>
          </a:p>
          <a:p>
            <a:pPr eaLnBrk="1" hangingPunct="1">
              <a:defRPr/>
            </a:pPr>
            <a:endParaRPr lang="cs-CZ" sz="2400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dirty="0"/>
              <a:t>SVALOVÝ PODSYSTÉM</a:t>
            </a:r>
          </a:p>
          <a:p>
            <a:pPr eaLnBrk="1" hangingPunct="1">
              <a:defRPr/>
            </a:pPr>
            <a:r>
              <a:rPr lang="cs-CZ" dirty="0"/>
              <a:t>KOSTERNÍ  A VAZIVOVÝ PODSYSTÉM + TZV. MEZILEHLÉ PRVKY</a:t>
            </a:r>
          </a:p>
          <a:p>
            <a:pPr eaLnBrk="1" hangingPunct="1">
              <a:defRPr/>
            </a:pPr>
            <a:r>
              <a:rPr lang="cs-CZ" dirty="0"/>
              <a:t>ENERGETICKÝ PODSYSTÉM</a:t>
            </a:r>
          </a:p>
          <a:p>
            <a:pPr eaLnBrk="1" hangingPunct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5588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4D243-0DB0-4C5A-A5B1-DD62FFC8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4624"/>
            <a:ext cx="7315200" cy="1154097"/>
          </a:xfrm>
        </p:spPr>
        <p:txBody>
          <a:bodyPr/>
          <a:lstStyle/>
          <a:p>
            <a:r>
              <a:rPr lang="el-GR" dirty="0"/>
              <a:t>γ</a:t>
            </a:r>
            <a:r>
              <a:rPr lang="cs-CZ" dirty="0"/>
              <a:t>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7FB349-C1AA-4C69-8071-CA10CD444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gamaaktivita1">
            <a:extLst>
              <a:ext uri="{FF2B5EF4-FFF2-40B4-BE49-F238E27FC236}">
                <a16:creationId xmlns:a16="http://schemas.microsoft.com/office/drawing/2014/main" id="{C1C19C6F-6B3E-4125-AE2F-143E332A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82296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89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315200" cy="1154097"/>
          </a:xfrm>
        </p:spPr>
        <p:txBody>
          <a:bodyPr>
            <a:normAutofit fontScale="90000"/>
          </a:bodyPr>
          <a:lstStyle/>
          <a:p>
            <a:br>
              <a:rPr lang="cs-CZ" dirty="0">
                <a:effectLst/>
              </a:rPr>
            </a:br>
            <a:r>
              <a:rPr lang="cs-CZ" sz="4400" b="1" cap="all" dirty="0"/>
              <a:t>Somatické míšní reflexy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916832"/>
            <a:ext cx="2880320" cy="1680691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  <a:effectLst/>
              </a:rPr>
              <a:t>proprioreceptivní reflexy </a:t>
            </a:r>
            <a:r>
              <a:rPr lang="cs-CZ" b="1" dirty="0">
                <a:effectLst/>
              </a:rPr>
              <a:t>(vlastní)</a:t>
            </a:r>
          </a:p>
          <a:p>
            <a:pPr>
              <a:buFont typeface="Wingdings" pitchFamily="2" charset="2"/>
              <a:buNone/>
            </a:pPr>
            <a:r>
              <a:rPr lang="cs-CZ" dirty="0">
                <a:effectLst/>
              </a:rPr>
              <a:t>	– receptor i efektor v témže orgánu, tj. svalu</a:t>
            </a:r>
          </a:p>
          <a:p>
            <a:endParaRPr lang="cs-CZ" dirty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395536" y="4437112"/>
            <a:ext cx="88392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Receptory: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dirty="0">
              <a:solidFill>
                <a:srgbClr val="EAEAEA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i="1" dirty="0">
                <a:solidFill>
                  <a:srgbClr val="FFFF00"/>
                </a:solidFill>
              </a:rPr>
              <a:t>šlachové tělísko</a:t>
            </a:r>
            <a:endParaRPr lang="cs-CZ" i="1" dirty="0">
              <a:solidFill>
                <a:srgbClr val="EAEAEA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reaguje na napnutí šlachy (při svalové kontrakci)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vlákna </a:t>
            </a:r>
            <a:r>
              <a:rPr lang="cs-CZ" dirty="0" err="1">
                <a:solidFill>
                  <a:srgbClr val="EAEAEA"/>
                </a:solidFill>
              </a:rPr>
              <a:t>Ib</a:t>
            </a:r>
            <a:r>
              <a:rPr lang="cs-CZ" dirty="0">
                <a:solidFill>
                  <a:srgbClr val="EAEAEA"/>
                </a:solidFill>
              </a:rPr>
              <a:t> vedou vzruchy na inhibiční interneurony </a:t>
            </a:r>
            <a:r>
              <a:rPr lang="el-GR" dirty="0">
                <a:solidFill>
                  <a:srgbClr val="EAEAEA"/>
                </a:solidFill>
                <a:cs typeface="Arial" charset="0"/>
              </a:rPr>
              <a:t>α</a:t>
            </a:r>
            <a:r>
              <a:rPr lang="cs-CZ" dirty="0">
                <a:solidFill>
                  <a:srgbClr val="EAEAEA"/>
                </a:solidFill>
              </a:rPr>
              <a:t>-</a:t>
            </a:r>
            <a:r>
              <a:rPr lang="cs-CZ" dirty="0" err="1">
                <a:solidFill>
                  <a:srgbClr val="EAEAEA"/>
                </a:solidFill>
              </a:rPr>
              <a:t>motoneuronu</a:t>
            </a:r>
            <a:r>
              <a:rPr lang="cs-CZ" dirty="0">
                <a:solidFill>
                  <a:srgbClr val="EAEAEA"/>
                </a:solidFill>
              </a:rPr>
              <a:t> vyvolávajícího kontrakci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Brání kontrakci a chrání sval a šlachu před přetížením</a:t>
            </a:r>
          </a:p>
        </p:txBody>
      </p:sp>
      <p:pic>
        <p:nvPicPr>
          <p:cNvPr id="5" name="Picture 4" descr="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1" t="-232" r="14925" b="57535"/>
          <a:stretch/>
        </p:blipFill>
        <p:spPr bwMode="auto">
          <a:xfrm>
            <a:off x="4355976" y="1556791"/>
            <a:ext cx="3312368" cy="33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50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636713" y="2779713"/>
            <a:ext cx="6702425" cy="1143000"/>
          </a:xfrm>
          <a:noFill/>
        </p:spPr>
        <p:txBody>
          <a:bodyPr/>
          <a:lstStyle/>
          <a:p>
            <a:r>
              <a:rPr lang="cs-CZ" dirty="0"/>
              <a:t>Golgiho šlachové tělísko</a:t>
            </a:r>
          </a:p>
        </p:txBody>
      </p:sp>
      <p:pic>
        <p:nvPicPr>
          <p:cNvPr id="77828" name="Picture 4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4800"/>
            <a:ext cx="5573713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53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7315200" cy="1154097"/>
          </a:xfrm>
        </p:spPr>
        <p:txBody>
          <a:bodyPr>
            <a:noAutofit/>
          </a:bodyPr>
          <a:lstStyle/>
          <a:p>
            <a:r>
              <a:rPr lang="cs-CZ" b="1" cap="all" dirty="0"/>
              <a:t>Proprioceptivní reflexy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2708920"/>
            <a:ext cx="8688387" cy="367240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00"/>
                </a:solidFill>
                <a:effectLst/>
              </a:rPr>
              <a:t>Kontrakce svalu</a:t>
            </a:r>
            <a:r>
              <a:rPr lang="cs-CZ" dirty="0">
                <a:effectLst/>
              </a:rPr>
              <a:t>:</a:t>
            </a:r>
          </a:p>
          <a:p>
            <a:pPr lvl="1"/>
            <a:r>
              <a:rPr lang="cs-CZ" dirty="0">
                <a:solidFill>
                  <a:srgbClr val="FFFF99"/>
                </a:solidFill>
                <a:effectLst/>
              </a:rPr>
              <a:t>přímo</a:t>
            </a:r>
            <a:r>
              <a:rPr lang="cs-CZ" dirty="0">
                <a:effectLst/>
              </a:rPr>
              <a:t> - podnětem z alfa-</a:t>
            </a:r>
            <a:r>
              <a:rPr lang="cs-CZ" dirty="0" err="1">
                <a:effectLst/>
              </a:rPr>
              <a:t>motoneuronů</a:t>
            </a:r>
            <a:endParaRPr lang="cs-CZ" dirty="0"/>
          </a:p>
          <a:p>
            <a:pPr lvl="1"/>
            <a:r>
              <a:rPr lang="cs-CZ" dirty="0">
                <a:solidFill>
                  <a:srgbClr val="FFFF99"/>
                </a:solidFill>
                <a:effectLst/>
              </a:rPr>
              <a:t>nepřímo</a:t>
            </a:r>
            <a:r>
              <a:rPr lang="cs-CZ" dirty="0">
                <a:effectLst/>
              </a:rPr>
              <a:t> - prostřednictvím </a:t>
            </a:r>
            <a:r>
              <a:rPr lang="cs-CZ" i="1" dirty="0">
                <a:effectLst/>
              </a:rPr>
              <a:t>gama-systému</a:t>
            </a:r>
          </a:p>
          <a:p>
            <a:pPr lvl="1"/>
            <a:endParaRPr lang="cs-CZ" dirty="0">
              <a:effectLst/>
            </a:endParaRPr>
          </a:p>
          <a:p>
            <a:pPr lvl="1"/>
            <a:endParaRPr lang="cs-CZ" dirty="0"/>
          </a:p>
          <a:p>
            <a:pPr lvl="1"/>
            <a:endParaRPr lang="cs-CZ" dirty="0">
              <a:effectLst/>
            </a:endParaRP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Gama-systém</a:t>
            </a:r>
            <a:r>
              <a:rPr lang="cs-CZ" dirty="0">
                <a:effectLst/>
              </a:rPr>
              <a:t> (gama </a:t>
            </a:r>
            <a:r>
              <a:rPr lang="cs-CZ" dirty="0" err="1">
                <a:effectLst/>
              </a:rPr>
              <a:t>motoneurony</a:t>
            </a:r>
            <a:r>
              <a:rPr lang="cs-CZ" dirty="0">
                <a:effectLst/>
              </a:rPr>
              <a:t>)</a:t>
            </a:r>
          </a:p>
          <a:p>
            <a:pPr lvl="1"/>
            <a:r>
              <a:rPr lang="cs-CZ" dirty="0">
                <a:effectLst/>
              </a:rPr>
              <a:t>autoregulační zpětný systém udržující dráždivost svalových vřetének kontrakcí </a:t>
            </a:r>
            <a:r>
              <a:rPr lang="cs-CZ" dirty="0" err="1">
                <a:effectLst/>
              </a:rPr>
              <a:t>intrafuzálních</a:t>
            </a:r>
            <a:r>
              <a:rPr lang="cs-CZ" dirty="0">
                <a:effectLst/>
              </a:rPr>
              <a:t> vláken</a:t>
            </a:r>
          </a:p>
          <a:p>
            <a:pPr lvl="1"/>
            <a:r>
              <a:rPr lang="cs-CZ" dirty="0">
                <a:effectLst/>
              </a:rPr>
              <a:t>řízen z retikulární formace a dalších vyšších center (vestibulární aparát, cerebellum, </a:t>
            </a:r>
            <a:r>
              <a:rPr lang="cs-CZ" dirty="0" err="1">
                <a:effectLst/>
              </a:rPr>
              <a:t>extrapyramidový</a:t>
            </a:r>
            <a:r>
              <a:rPr lang="cs-CZ" dirty="0">
                <a:effectLst/>
              </a:rPr>
              <a:t> systém a motorický kortex)</a:t>
            </a:r>
            <a:r>
              <a:rPr lang="cs-CZ" dirty="0"/>
              <a:t> </a:t>
            </a:r>
          </a:p>
        </p:txBody>
      </p:sp>
      <p:pic>
        <p:nvPicPr>
          <p:cNvPr id="4" name="Picture 5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352794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21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32656"/>
            <a:ext cx="5181600" cy="804292"/>
          </a:xfrm>
          <a:noFill/>
        </p:spPr>
        <p:txBody>
          <a:bodyPr/>
          <a:lstStyle/>
          <a:p>
            <a:r>
              <a:rPr lang="el-GR" b="1" dirty="0">
                <a:cs typeface="Arial" charset="0"/>
              </a:rPr>
              <a:t>α</a:t>
            </a:r>
            <a:r>
              <a:rPr lang="cs-CZ" b="1" dirty="0">
                <a:cs typeface="Arial" charset="0"/>
              </a:rPr>
              <a:t> / </a:t>
            </a:r>
            <a:r>
              <a:rPr lang="el-GR" b="1" dirty="0">
                <a:cs typeface="Arial" charset="0"/>
              </a:rPr>
              <a:t>γ</a:t>
            </a:r>
            <a:r>
              <a:rPr lang="cs-CZ" b="1" dirty="0">
                <a:cs typeface="Arial" charset="0"/>
              </a:rPr>
              <a:t> SYSTÉM</a:t>
            </a:r>
            <a:endParaRPr lang="el-GR" b="1" dirty="0">
              <a:cs typeface="Arial" charset="0"/>
            </a:endParaRPr>
          </a:p>
        </p:txBody>
      </p:sp>
      <p:pic>
        <p:nvPicPr>
          <p:cNvPr id="74756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6120680" cy="54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69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8680"/>
            <a:ext cx="7315200" cy="1154097"/>
          </a:xfrm>
        </p:spPr>
        <p:txBody>
          <a:bodyPr>
            <a:noAutofit/>
          </a:bodyPr>
          <a:lstStyle/>
          <a:p>
            <a:r>
              <a:rPr lang="cs-CZ" b="1" cap="all" dirty="0" err="1"/>
              <a:t>exteroreceptivní</a:t>
            </a:r>
            <a:r>
              <a:rPr lang="cs-CZ" b="1" cap="all" dirty="0"/>
              <a:t> reflexy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708920"/>
            <a:ext cx="8208912" cy="3539527"/>
          </a:xfrm>
        </p:spPr>
        <p:txBody>
          <a:bodyPr/>
          <a:lstStyle/>
          <a:p>
            <a:endParaRPr lang="cs-CZ" dirty="0">
              <a:effectLst/>
            </a:endParaRPr>
          </a:p>
          <a:p>
            <a:r>
              <a:rPr lang="cs-CZ" sz="2400" dirty="0">
                <a:solidFill>
                  <a:srgbClr val="FFFF99"/>
                </a:solidFill>
                <a:effectLst/>
              </a:rPr>
              <a:t>receptor a efektor v různých orgánech</a:t>
            </a:r>
            <a:r>
              <a:rPr lang="cs-CZ" sz="2400" dirty="0">
                <a:effectLst/>
              </a:rPr>
              <a:t> (např. kůže - sval)</a:t>
            </a:r>
          </a:p>
          <a:p>
            <a:endParaRPr lang="cs-CZ" sz="2400" dirty="0">
              <a:effectLst/>
            </a:endParaRPr>
          </a:p>
          <a:p>
            <a:r>
              <a:rPr lang="cs-CZ" sz="2400" dirty="0">
                <a:effectLst/>
              </a:rPr>
              <a:t>dle počtu neuronů</a:t>
            </a:r>
          </a:p>
          <a:p>
            <a:pPr lvl="1"/>
            <a:r>
              <a:rPr lang="cs-CZ" sz="2000" dirty="0" err="1">
                <a:solidFill>
                  <a:srgbClr val="FFFF99"/>
                </a:solidFill>
                <a:effectLst/>
              </a:rPr>
              <a:t>monosynaptické</a:t>
            </a:r>
            <a:r>
              <a:rPr lang="cs-CZ" sz="2000" dirty="0">
                <a:solidFill>
                  <a:srgbClr val="FFFF99"/>
                </a:solidFill>
                <a:effectLst/>
              </a:rPr>
              <a:t> reflexy</a:t>
            </a:r>
          </a:p>
          <a:p>
            <a:pPr lvl="1"/>
            <a:r>
              <a:rPr lang="cs-CZ" sz="2000" dirty="0" err="1">
                <a:solidFill>
                  <a:srgbClr val="FFFF99"/>
                </a:solidFill>
                <a:effectLst/>
              </a:rPr>
              <a:t>polysynaptickéreflexy</a:t>
            </a:r>
            <a:r>
              <a:rPr lang="cs-CZ" sz="2000" dirty="0">
                <a:effectLst/>
              </a:rPr>
              <a:t> (přítomnost interneuronu)</a:t>
            </a:r>
          </a:p>
        </p:txBody>
      </p:sp>
    </p:spTree>
    <p:extLst>
      <p:ext uri="{BB962C8B-B14F-4D97-AF65-F5344CB8AC3E}">
        <p14:creationId xmlns:p14="http://schemas.microsoft.com/office/powerpoint/2010/main" val="316660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2656"/>
            <a:ext cx="7315200" cy="938073"/>
          </a:xfrm>
        </p:spPr>
        <p:txBody>
          <a:bodyPr/>
          <a:lstStyle/>
          <a:p>
            <a:r>
              <a:rPr lang="cs-CZ" b="1" dirty="0"/>
              <a:t>SENZORICKÉ RECEPTORY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512054"/>
            <a:ext cx="7931223" cy="5229314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Napětí</a:t>
            </a:r>
          </a:p>
          <a:p>
            <a:r>
              <a:rPr lang="cs-CZ" sz="2400" dirty="0">
                <a:solidFill>
                  <a:srgbClr val="FFFF00"/>
                </a:solidFill>
              </a:rPr>
              <a:t>Tlak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FFFF00"/>
                </a:solidFill>
              </a:rPr>
              <a:t>Bolest</a:t>
            </a:r>
          </a:p>
          <a:p>
            <a:r>
              <a:rPr lang="cs-CZ" sz="2400" dirty="0">
                <a:solidFill>
                  <a:srgbClr val="FFFF00"/>
                </a:solidFill>
              </a:rPr>
              <a:t>Teplo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 algn="just">
              <a:buNone/>
            </a:pPr>
            <a:r>
              <a:rPr lang="cs-CZ" sz="2400" dirty="0" err="1"/>
              <a:t>Ipsilaterální</a:t>
            </a:r>
            <a:r>
              <a:rPr lang="cs-CZ" sz="2400" dirty="0"/>
              <a:t> (</a:t>
            </a:r>
            <a:r>
              <a:rPr lang="cs-CZ" sz="2400" dirty="0" err="1"/>
              <a:t>propriocepce</a:t>
            </a:r>
            <a:r>
              <a:rPr lang="cs-CZ" sz="2400" dirty="0"/>
              <a:t> a taktilní čití) a kontralaterální (bolest, teplo) distribuce u Brown </a:t>
            </a:r>
            <a:r>
              <a:rPr lang="cs-CZ" sz="2400" dirty="0" err="1"/>
              <a:t>Séquardova</a:t>
            </a:r>
            <a:r>
              <a:rPr lang="cs-CZ" sz="2400" dirty="0"/>
              <a:t> syndromu míšní </a:t>
            </a:r>
            <a:r>
              <a:rPr lang="cs-CZ" sz="2400" dirty="0" err="1"/>
              <a:t>hemisekce</a:t>
            </a:r>
            <a:endParaRPr lang="cs-CZ" sz="2400" dirty="0"/>
          </a:p>
          <a:p>
            <a:endParaRPr lang="cs-CZ" dirty="0"/>
          </a:p>
        </p:txBody>
      </p:sp>
      <p:pic>
        <p:nvPicPr>
          <p:cNvPr id="68612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12054"/>
            <a:ext cx="5987008" cy="37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0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3"/>
            <a:ext cx="7315200" cy="1152128"/>
          </a:xfrm>
        </p:spPr>
        <p:txBody>
          <a:bodyPr/>
          <a:lstStyle/>
          <a:p>
            <a:r>
              <a:rPr lang="cs-CZ" b="1" dirty="0"/>
              <a:t>SENZORICKÉ REFLEXY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204298"/>
            <a:ext cx="3851920" cy="5334000"/>
          </a:xfrm>
        </p:spPr>
        <p:txBody>
          <a:bodyPr/>
          <a:lstStyle/>
          <a:p>
            <a:r>
              <a:rPr lang="cs-CZ" sz="1600" dirty="0">
                <a:solidFill>
                  <a:srgbClr val="FFFF99"/>
                </a:solidFill>
              </a:rPr>
              <a:t>FLEXOROVÝ REFLEX</a:t>
            </a:r>
          </a:p>
          <a:p>
            <a:pPr>
              <a:buFont typeface="Wingdings" pitchFamily="2" charset="2"/>
              <a:buNone/>
            </a:pPr>
            <a:r>
              <a:rPr lang="cs-CZ" sz="1600" dirty="0"/>
              <a:t>	(např. sáhnutí na horký předmět)</a:t>
            </a:r>
          </a:p>
          <a:p>
            <a:pPr>
              <a:buFont typeface="Wingdings" pitchFamily="2" charset="2"/>
              <a:buNone/>
            </a:pPr>
            <a:endParaRPr lang="cs-CZ" sz="1600" dirty="0"/>
          </a:p>
          <a:p>
            <a:pPr>
              <a:buFont typeface="Wingdings" pitchFamily="2" charset="2"/>
              <a:buNone/>
            </a:pPr>
            <a:endParaRPr lang="cs-CZ" sz="1600" dirty="0"/>
          </a:p>
          <a:p>
            <a:pPr>
              <a:buFont typeface="Wingdings" pitchFamily="2" charset="2"/>
              <a:buNone/>
            </a:pPr>
            <a:endParaRPr lang="cs-CZ" sz="1600" dirty="0"/>
          </a:p>
          <a:p>
            <a:pPr>
              <a:buFont typeface="Wingdings" pitchFamily="2" charset="2"/>
              <a:buNone/>
            </a:pPr>
            <a:endParaRPr lang="cs-CZ" sz="1600" dirty="0"/>
          </a:p>
          <a:p>
            <a:pPr>
              <a:buFont typeface="Wingdings" pitchFamily="2" charset="2"/>
              <a:buNone/>
            </a:pPr>
            <a:endParaRPr lang="cs-CZ" sz="1600" dirty="0"/>
          </a:p>
          <a:p>
            <a:pPr>
              <a:buFont typeface="Wingdings" pitchFamily="2" charset="2"/>
              <a:buNone/>
            </a:pPr>
            <a:endParaRPr lang="cs-CZ" sz="1600" dirty="0"/>
          </a:p>
          <a:p>
            <a:pPr>
              <a:buFont typeface="Wingdings" pitchFamily="2" charset="2"/>
              <a:buNone/>
            </a:pPr>
            <a:endParaRPr lang="cs-CZ" sz="1600" dirty="0"/>
          </a:p>
          <a:p>
            <a:r>
              <a:rPr lang="cs-CZ" sz="1600" dirty="0">
                <a:solidFill>
                  <a:srgbClr val="FFFF99"/>
                </a:solidFill>
              </a:rPr>
              <a:t>ZKŘÍŽENÝ EXTENZOROVÝ REFLEX</a:t>
            </a:r>
          </a:p>
          <a:p>
            <a:pPr>
              <a:buFont typeface="Wingdings" pitchFamily="2" charset="2"/>
              <a:buNone/>
            </a:pPr>
            <a:r>
              <a:rPr lang="cs-CZ" sz="1600" dirty="0"/>
              <a:t>	(např. šlápnutí na hřebík)</a:t>
            </a:r>
          </a:p>
        </p:txBody>
      </p:sp>
      <p:pic>
        <p:nvPicPr>
          <p:cNvPr id="69636" name="Picture 4" descr="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88024" y="2204864"/>
            <a:ext cx="3240360" cy="41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287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7315200" cy="1154097"/>
          </a:xfrm>
        </p:spPr>
        <p:txBody>
          <a:bodyPr>
            <a:noAutofit/>
          </a:bodyPr>
          <a:lstStyle/>
          <a:p>
            <a:r>
              <a:rPr lang="cs-CZ" b="1" cap="all" dirty="0"/>
              <a:t>DALŠÍ SENZORICKÉ RECEPTORY</a:t>
            </a:r>
          </a:p>
        </p:txBody>
      </p:sp>
      <p:pic>
        <p:nvPicPr>
          <p:cNvPr id="78852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459413" cy="47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68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B70CA69-CA3C-499C-B242-B4BE3C795A1F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76672"/>
            <a:ext cx="7315200" cy="1154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cap="all" dirty="0"/>
              <a:t>TONICKÉ ŠÍJOVÉ REFLEXY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212773-0C6C-4559-AD1A-4F5E3DB65228}"/>
              </a:ext>
            </a:extLst>
          </p:cNvPr>
          <p:cNvSpPr txBox="1">
            <a:spLocks noChangeArrowheads="1"/>
          </p:cNvSpPr>
          <p:nvPr/>
        </p:nvSpPr>
        <p:spPr>
          <a:xfrm>
            <a:off x="1043608" y="1268760"/>
            <a:ext cx="6912768" cy="907366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cs-CZ" dirty="0">
                <a:solidFill>
                  <a:srgbClr val="FFFF00"/>
                </a:solidFill>
              </a:rPr>
              <a:t>SYMETRICKÉ - ASYMETRICKÉ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9D50CDA-DA75-45C6-8343-9D4A24AC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16" y="2326935"/>
            <a:ext cx="2425542" cy="352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2B6BD10-F681-4047-B997-C4B56824C4B4}"/>
              </a:ext>
            </a:extLst>
          </p:cNvPr>
          <p:cNvSpPr/>
          <p:nvPr/>
        </p:nvSpPr>
        <p:spPr>
          <a:xfrm>
            <a:off x="3167680" y="6057690"/>
            <a:ext cx="24255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https://en.wikipedia.org/wiki/Asymmetrical_tonic_neck_reflex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0A7F48C-EFA0-4804-9C43-BF6A4E85A8C3}"/>
              </a:ext>
            </a:extLst>
          </p:cNvPr>
          <p:cNvSpPr/>
          <p:nvPr/>
        </p:nvSpPr>
        <p:spPr>
          <a:xfrm>
            <a:off x="648072" y="6073062"/>
            <a:ext cx="25196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/>
              <a:t>https://rhythmicmovement.org/symmetrical-tonic-neck-reflex</a:t>
            </a:r>
          </a:p>
        </p:txBody>
      </p:sp>
      <p:pic>
        <p:nvPicPr>
          <p:cNvPr id="7174" name="Picture 6" descr="symmetrical neck">
            <a:extLst>
              <a:ext uri="{FF2B5EF4-FFF2-40B4-BE49-F238E27FC236}">
                <a16:creationId xmlns:a16="http://schemas.microsoft.com/office/drawing/2014/main" id="{E9E369ED-5E5A-4506-8B53-8CA7456D3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8" y="2305423"/>
            <a:ext cx="2425542" cy="35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8">
            <a:extLst>
              <a:ext uri="{FF2B5EF4-FFF2-40B4-BE49-F238E27FC236}">
                <a16:creationId xmlns:a16="http://schemas.microsoft.com/office/drawing/2014/main" id="{DA2880FD-AB51-444D-945E-AF577AF93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 r="1053"/>
          <a:stretch/>
        </p:blipFill>
        <p:spPr bwMode="auto">
          <a:xfrm>
            <a:off x="5790294" y="2326935"/>
            <a:ext cx="2736304" cy="35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26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effectLst/>
              </a:rPr>
              <a:t>ZÁKLADNÍ NEUROMUSKULÁRNÍ FACILITAČNÍ / INHIBIČNÍ PRINCIPY</a:t>
            </a:r>
            <a:endParaRPr lang="cs-CZ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65C2BE46-5189-4CE9-9B13-A5F130804A36}"/>
              </a:ext>
            </a:extLst>
          </p:cNvPr>
          <p:cNvSpPr txBox="1">
            <a:spLocks/>
          </p:cNvSpPr>
          <p:nvPr/>
        </p:nvSpPr>
        <p:spPr>
          <a:xfrm>
            <a:off x="467544" y="1988840"/>
            <a:ext cx="8352928" cy="4608512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Reciproční inervace (inhibice)</a:t>
            </a:r>
          </a:p>
          <a:p>
            <a:r>
              <a:rPr lang="cs-CZ" sz="2400" dirty="0"/>
              <a:t>Následné podráždění</a:t>
            </a:r>
          </a:p>
          <a:p>
            <a:r>
              <a:rPr lang="cs-CZ" sz="2400" dirty="0" err="1"/>
              <a:t>Stretch</a:t>
            </a:r>
            <a:r>
              <a:rPr lang="cs-CZ" sz="2400" dirty="0"/>
              <a:t> reflex</a:t>
            </a:r>
          </a:p>
          <a:p>
            <a:r>
              <a:rPr lang="cs-CZ" sz="2400" dirty="0"/>
              <a:t>Všechny druhy svalových kontrakcí</a:t>
            </a:r>
          </a:p>
          <a:p>
            <a:r>
              <a:rPr lang="cs-CZ" sz="2400" dirty="0"/>
              <a:t>Sukcesivní indukce</a:t>
            </a:r>
          </a:p>
          <a:p>
            <a:r>
              <a:rPr lang="cs-CZ" sz="2400" dirty="0"/>
              <a:t>Iradiace podráždění</a:t>
            </a:r>
          </a:p>
          <a:p>
            <a:r>
              <a:rPr lang="cs-CZ" sz="2400" dirty="0" err="1"/>
              <a:t>Postfacilitační</a:t>
            </a:r>
            <a:r>
              <a:rPr lang="cs-CZ" sz="2400" dirty="0"/>
              <a:t> inhibice</a:t>
            </a:r>
          </a:p>
          <a:p>
            <a:r>
              <a:rPr lang="cs-CZ" sz="2400" dirty="0"/>
              <a:t>Časová sumace</a:t>
            </a:r>
          </a:p>
          <a:p>
            <a:r>
              <a:rPr lang="cs-CZ" sz="2400" dirty="0"/>
              <a:t>Prostorová sumace</a:t>
            </a:r>
          </a:p>
          <a:p>
            <a:r>
              <a:rPr lang="cs-CZ" sz="2400" dirty="0"/>
              <a:t>Aproximace</a:t>
            </a:r>
          </a:p>
          <a:p>
            <a:r>
              <a:rPr lang="cs-CZ" sz="2400" dirty="0"/>
              <a:t>Trakce</a:t>
            </a:r>
          </a:p>
          <a:p>
            <a:endParaRPr lang="cs-CZ" sz="2400" dirty="0"/>
          </a:p>
          <a:p>
            <a:r>
              <a:rPr lang="cs-CZ" sz="2400" dirty="0"/>
              <a:t>Volní vlivy (motivace)</a:t>
            </a:r>
          </a:p>
          <a:p>
            <a:r>
              <a:rPr lang="cs-CZ" sz="2400" dirty="0"/>
              <a:t>Limbický systém (emoce)</a:t>
            </a:r>
          </a:p>
          <a:p>
            <a:r>
              <a:rPr lang="cs-CZ" sz="2400" dirty="0"/>
              <a:t>Autonomní nervový systém</a:t>
            </a:r>
          </a:p>
          <a:p>
            <a:r>
              <a:rPr lang="cs-CZ" sz="2400" dirty="0"/>
              <a:t>Manuální kontakt</a:t>
            </a:r>
          </a:p>
          <a:p>
            <a:r>
              <a:rPr lang="cs-CZ" sz="2400" dirty="0"/>
              <a:t>Zraková facilitace</a:t>
            </a:r>
          </a:p>
          <a:p>
            <a:r>
              <a:rPr lang="cs-CZ" sz="2400" dirty="0"/>
              <a:t>Respirační facilitace / inhibice</a:t>
            </a:r>
          </a:p>
          <a:p>
            <a:r>
              <a:rPr lang="cs-CZ" sz="2400" dirty="0"/>
              <a:t>Odpor proti pohybu</a:t>
            </a:r>
          </a:p>
          <a:p>
            <a:r>
              <a:rPr lang="cs-CZ" sz="2400" dirty="0"/>
              <a:t>Verbální stimulace</a:t>
            </a:r>
          </a:p>
          <a:p>
            <a:r>
              <a:rPr lang="cs-CZ" sz="2400" dirty="0"/>
              <a:t>Aktivní imaginace</a:t>
            </a:r>
          </a:p>
          <a:p>
            <a:r>
              <a:rPr lang="cs-CZ" sz="2400" dirty="0"/>
              <a:t>Globální pohybové vzory</a:t>
            </a:r>
          </a:p>
          <a:p>
            <a:r>
              <a:rPr lang="cs-CZ" sz="2400" dirty="0"/>
              <a:t>Reflexní facilitace/inhibice</a:t>
            </a:r>
          </a:p>
          <a:p>
            <a:r>
              <a:rPr lang="cs-CZ" sz="2400" dirty="0"/>
              <a:t>Reflektorická facilitace/inhibice</a:t>
            </a:r>
          </a:p>
        </p:txBody>
      </p:sp>
    </p:spTree>
    <p:extLst>
      <p:ext uri="{BB962C8B-B14F-4D97-AF65-F5344CB8AC3E}">
        <p14:creationId xmlns:p14="http://schemas.microsoft.com/office/powerpoint/2010/main" val="3829857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B70CA69-CA3C-499C-B242-B4BE3C795A1F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76672"/>
            <a:ext cx="7315200" cy="1154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cap="all" dirty="0"/>
              <a:t>LABYRINTOVÉ REFLEXY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212773-0C6C-4559-AD1A-4F5E3DB65228}"/>
              </a:ext>
            </a:extLst>
          </p:cNvPr>
          <p:cNvSpPr txBox="1">
            <a:spLocks noChangeArrowheads="1"/>
          </p:cNvSpPr>
          <p:nvPr/>
        </p:nvSpPr>
        <p:spPr>
          <a:xfrm>
            <a:off x="1043608" y="1268760"/>
            <a:ext cx="6912768" cy="280831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cs-CZ" dirty="0">
                <a:solidFill>
                  <a:srgbClr val="FFFF00"/>
                </a:solidFill>
              </a:rPr>
              <a:t>Primitivní reflex</a:t>
            </a:r>
          </a:p>
          <a:p>
            <a:pPr marL="45720" indent="0" algn="ctr">
              <a:buNone/>
            </a:pPr>
            <a:endParaRPr lang="cs-CZ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r>
              <a:rPr lang="cs-CZ" dirty="0">
                <a:solidFill>
                  <a:srgbClr val="FFFF00"/>
                </a:solidFill>
              </a:rPr>
              <a:t>Záklon hlavy stimuluje aktivitu extensorů trupu a extensorů a adduktorů DKK a flexorů HKK</a:t>
            </a:r>
            <a:endParaRPr lang="cs-CZ" sz="1200" dirty="0">
              <a:solidFill>
                <a:srgbClr val="FFFF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C3A0B19-D16B-4EA2-AA6D-164CFEBC04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8" t="6024" r="10727" b="27148"/>
          <a:stretch/>
        </p:blipFill>
        <p:spPr>
          <a:xfrm>
            <a:off x="3059832" y="3140968"/>
            <a:ext cx="288032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84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kmen1">
            <a:extLst>
              <a:ext uri="{FF2B5EF4-FFF2-40B4-BE49-F238E27FC236}">
                <a16:creationId xmlns:a16="http://schemas.microsoft.com/office/drawing/2014/main" id="{9F9EC1D5-AB3F-4CF6-A09F-FF03F43E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654685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B70CA69-CA3C-499C-B242-B4BE3C795A1F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76672"/>
            <a:ext cx="7315200" cy="1154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cap="all" dirty="0"/>
              <a:t>Decerebrace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B70CA69-CA3C-499C-B242-B4BE3C795A1F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76672"/>
            <a:ext cx="7315200" cy="1154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cap="all" dirty="0"/>
              <a:t>Decerebrace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1922A5-767A-464A-B8FC-DBDF5F614491}"/>
              </a:ext>
            </a:extLst>
          </p:cNvPr>
          <p:cNvSpPr txBox="1">
            <a:spLocks noChangeArrowheads="1"/>
          </p:cNvSpPr>
          <p:nvPr/>
        </p:nvSpPr>
        <p:spPr>
          <a:xfrm>
            <a:off x="574358" y="1484784"/>
            <a:ext cx="6912768" cy="3312368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cs-CZ" altLang="cs-CZ" dirty="0">
                <a:solidFill>
                  <a:srgbClr val="FFFF00"/>
                </a:solidFill>
              </a:rPr>
              <a:t>Absence inhibičního vlivu bazálních ganglií</a:t>
            </a:r>
            <a:endParaRPr lang="cs-CZ" altLang="cs-CZ" b="1" i="1" dirty="0"/>
          </a:p>
          <a:p>
            <a:pPr marL="45720" indent="0" algn="ctr">
              <a:buNone/>
            </a:pPr>
            <a:r>
              <a:rPr lang="cs-CZ" altLang="cs-CZ" dirty="0">
                <a:solidFill>
                  <a:srgbClr val="FFFF00"/>
                </a:solidFill>
              </a:rPr>
              <a:t>Zvýšená aktivita </a:t>
            </a:r>
            <a:r>
              <a:rPr lang="cs-CZ" altLang="cs-CZ" dirty="0">
                <a:solidFill>
                  <a:srgbClr val="FFFF00"/>
                </a:solidFill>
                <a:sym typeface="Symbol" panose="05050102010706020507" pitchFamily="18" charset="2"/>
              </a:rPr>
              <a:t>-systému</a:t>
            </a:r>
          </a:p>
          <a:p>
            <a:pPr marL="45720" indent="0" algn="ctr">
              <a:buNone/>
            </a:pPr>
            <a:r>
              <a:rPr lang="cs-CZ" altLang="cs-CZ" dirty="0">
                <a:solidFill>
                  <a:srgbClr val="FFFF00"/>
                </a:solidFill>
              </a:rPr>
              <a:t>Zvýšená dráždivost všech motoneuronů</a:t>
            </a:r>
          </a:p>
          <a:p>
            <a:pPr marL="45720" indent="0" algn="ctr">
              <a:buNone/>
            </a:pPr>
            <a:r>
              <a:rPr lang="cs-CZ" altLang="cs-CZ" sz="5400" b="1" dirty="0">
                <a:solidFill>
                  <a:srgbClr val="FFFF00"/>
                </a:solidFill>
              </a:rPr>
              <a:t>↓</a:t>
            </a:r>
          </a:p>
          <a:p>
            <a:endParaRPr lang="cs-CZ" altLang="cs-CZ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r>
              <a:rPr lang="cs-CZ" altLang="cs-CZ" b="1" dirty="0">
                <a:solidFill>
                  <a:srgbClr val="FFFF00"/>
                </a:solidFill>
              </a:rPr>
              <a:t>DECEREBRAČNÍ RIGIDITA</a:t>
            </a:r>
            <a:endParaRPr lang="cs-CZ" altLang="cs-CZ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r>
              <a:rPr lang="cs-CZ" altLang="cs-CZ" dirty="0">
                <a:solidFill>
                  <a:srgbClr val="FFFF00"/>
                </a:solidFill>
              </a:rPr>
              <a:t>(extenze končetin v 4 distribuci + pronace HKK)</a:t>
            </a:r>
          </a:p>
          <a:p>
            <a:endParaRPr lang="cs-CZ" altLang="cs-CZ" sz="1200" dirty="0">
              <a:solidFill>
                <a:srgbClr val="FFFF00"/>
              </a:solidFill>
            </a:endParaRPr>
          </a:p>
        </p:txBody>
      </p:sp>
      <p:pic>
        <p:nvPicPr>
          <p:cNvPr id="7" name="Picture 2" descr="Výsledek obrázku pro decerebrační rigidita">
            <a:extLst>
              <a:ext uri="{FF2B5EF4-FFF2-40B4-BE49-F238E27FC236}">
                <a16:creationId xmlns:a16="http://schemas.microsoft.com/office/drawing/2014/main" id="{F5BD8FAF-49F9-4D27-89D0-157A22316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7"/>
          <a:stretch/>
        </p:blipFill>
        <p:spPr bwMode="auto">
          <a:xfrm>
            <a:off x="1419734" y="5082702"/>
            <a:ext cx="5554836" cy="14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33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B70CA69-CA3C-499C-B242-B4BE3C795A1F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476672"/>
            <a:ext cx="7315200" cy="1154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cap="all" dirty="0"/>
              <a:t>Dekortikace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212773-0C6C-4559-AD1A-4F5E3DB65228}"/>
              </a:ext>
            </a:extLst>
          </p:cNvPr>
          <p:cNvSpPr txBox="1">
            <a:spLocks noChangeArrowheads="1"/>
          </p:cNvSpPr>
          <p:nvPr/>
        </p:nvSpPr>
        <p:spPr>
          <a:xfrm>
            <a:off x="1043608" y="1268760"/>
            <a:ext cx="6912768" cy="2808312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cs-CZ" dirty="0">
                <a:solidFill>
                  <a:srgbClr val="FFFF00"/>
                </a:solidFill>
              </a:rPr>
              <a:t>při rozsáhlé oboustranné lézi nad </a:t>
            </a:r>
            <a:r>
              <a:rPr lang="cs-CZ" dirty="0" err="1">
                <a:solidFill>
                  <a:srgbClr val="FFFF00"/>
                </a:solidFill>
                <a:hlinkClick r:id="rId2" tooltip="Střední moze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mezencefalem</a:t>
            </a:r>
            <a:r>
              <a:rPr lang="cs-CZ" dirty="0">
                <a:solidFill>
                  <a:srgbClr val="FFFF00"/>
                </a:solidFill>
              </a:rPr>
              <a:t>, tj. při lézi hemisfér nebo </a:t>
            </a:r>
            <a:r>
              <a:rPr lang="cs-CZ" dirty="0" err="1">
                <a:solidFill>
                  <a:srgbClr val="FFFF00"/>
                </a:solidFill>
                <a:hlinkClick r:id="rId3" tooltip="Diencephal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diencefala</a:t>
            </a:r>
            <a:endParaRPr lang="cs-CZ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r>
              <a:rPr lang="cs-CZ" altLang="cs-CZ" sz="4800" b="1" dirty="0">
                <a:solidFill>
                  <a:srgbClr val="FFFF00"/>
                </a:solidFill>
              </a:rPr>
              <a:t>↓</a:t>
            </a:r>
          </a:p>
          <a:p>
            <a:endParaRPr lang="cs-CZ" altLang="cs-CZ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r>
              <a:rPr lang="cs-CZ" altLang="cs-CZ" b="1" dirty="0">
                <a:solidFill>
                  <a:srgbClr val="FFFF00"/>
                </a:solidFill>
              </a:rPr>
              <a:t>DEKORTIKAČNÍ RIGIDITA</a:t>
            </a:r>
            <a:endParaRPr lang="cs-CZ" altLang="cs-CZ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r>
              <a:rPr lang="cs-CZ" altLang="cs-CZ" dirty="0">
                <a:solidFill>
                  <a:srgbClr val="FFFF00"/>
                </a:solidFill>
              </a:rPr>
              <a:t>(rigidita extenzorů DKK + mírná flexe, supinace HKK)</a:t>
            </a:r>
          </a:p>
          <a:p>
            <a:endParaRPr lang="cs-CZ" altLang="cs-CZ" sz="12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Výsledek obrázku pro decerebrační rigidita">
            <a:extLst>
              <a:ext uri="{FF2B5EF4-FFF2-40B4-BE49-F238E27FC236}">
                <a16:creationId xmlns:a16="http://schemas.microsoft.com/office/drawing/2014/main" id="{6C28A914-A28E-486F-83E2-7770992D7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 b="40179"/>
          <a:stretch/>
        </p:blipFill>
        <p:spPr bwMode="auto">
          <a:xfrm>
            <a:off x="1794582" y="4497270"/>
            <a:ext cx="555483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915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CÍLENÁ MOTORIKA</a:t>
            </a:r>
            <a:br>
              <a:rPr lang="cs-CZ" b="1" dirty="0"/>
            </a:br>
            <a:r>
              <a:rPr lang="cs-CZ" b="1" dirty="0">
                <a:solidFill>
                  <a:srgbClr val="FFFF00"/>
                </a:solidFill>
              </a:rPr>
              <a:t>IDEOKINETIKA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060848"/>
            <a:ext cx="4032448" cy="460851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Zákl. předpoklad socializace</a:t>
            </a:r>
          </a:p>
          <a:p>
            <a:pPr marL="45720" indent="0">
              <a:buNone/>
            </a:pPr>
            <a:r>
              <a:rPr lang="cs-CZ" dirty="0"/>
              <a:t>	(komunikace, práce, …)</a:t>
            </a:r>
          </a:p>
          <a:p>
            <a:r>
              <a:rPr lang="cs-CZ" dirty="0"/>
              <a:t>Ústředí: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Kortex</a:t>
            </a:r>
          </a:p>
          <a:p>
            <a:pPr lvl="2"/>
            <a:r>
              <a:rPr lang="cs-CZ" dirty="0"/>
              <a:t>Vznik cílených, volních, úmyslných pohybů</a:t>
            </a:r>
          </a:p>
          <a:p>
            <a:pPr lvl="2"/>
            <a:r>
              <a:rPr lang="cs-CZ" dirty="0" err="1"/>
              <a:t>Kortikospinální</a:t>
            </a:r>
            <a:r>
              <a:rPr lang="cs-CZ" dirty="0"/>
              <a:t> dráha</a:t>
            </a:r>
          </a:p>
          <a:p>
            <a:pPr lvl="2"/>
            <a:r>
              <a:rPr lang="cs-CZ" dirty="0" err="1"/>
              <a:t>Extrakortikospinální</a:t>
            </a:r>
            <a:r>
              <a:rPr lang="cs-CZ" dirty="0"/>
              <a:t> dráha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Bazální ganglia</a:t>
            </a:r>
          </a:p>
          <a:p>
            <a:pPr lvl="2"/>
            <a:r>
              <a:rPr lang="cs-CZ" dirty="0"/>
              <a:t>Inhibiční vliv</a:t>
            </a:r>
          </a:p>
          <a:p>
            <a:pPr lvl="2"/>
            <a:r>
              <a:rPr lang="cs-CZ" dirty="0"/>
              <a:t>Programování pomalých a ustálených pohybů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Cerebellum</a:t>
            </a:r>
          </a:p>
          <a:p>
            <a:pPr lvl="2"/>
            <a:r>
              <a:rPr lang="cs-CZ" dirty="0"/>
              <a:t>Inhibiční vliv</a:t>
            </a:r>
          </a:p>
          <a:p>
            <a:pPr lvl="2"/>
            <a:r>
              <a:rPr lang="cs-CZ" dirty="0"/>
              <a:t>Plynulé, cílené přiměřené provedení úmyslného pohybu (směr, délka, trvání, intenzita)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132856"/>
            <a:ext cx="453650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606" y="260648"/>
            <a:ext cx="5030788" cy="22951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b="1" cap="all" dirty="0"/>
              <a:t>PYRAMIDOVÁ DRÁHA</a:t>
            </a:r>
            <a:br>
              <a:rPr lang="cs-CZ" dirty="0">
                <a:solidFill>
                  <a:srgbClr val="FFC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“</a:t>
            </a:r>
            <a:r>
              <a:rPr lang="cs-CZ" sz="3200" dirty="0">
                <a:solidFill>
                  <a:srgbClr val="FF0000"/>
                </a:solidFill>
              </a:rPr>
              <a:t>systém obratné volní hybnosti akrální“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106" y="2931244"/>
            <a:ext cx="4344988" cy="2664296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Wingdings" pitchFamily="2" charset="2"/>
              <a:buNone/>
            </a:pPr>
            <a:r>
              <a:rPr lang="cs-CZ" sz="2400" b="1" dirty="0" err="1">
                <a:solidFill>
                  <a:srgbClr val="FFFF00"/>
                </a:solidFill>
              </a:rPr>
              <a:t>Becovy</a:t>
            </a:r>
            <a:r>
              <a:rPr lang="cs-CZ" sz="2400" b="1" dirty="0">
                <a:solidFill>
                  <a:srgbClr val="FFFF00"/>
                </a:solidFill>
              </a:rPr>
              <a:t> buňky kortexu</a:t>
            </a:r>
          </a:p>
          <a:p>
            <a:pPr marL="0" indent="0" algn="ctr">
              <a:buFont typeface="Wingdings" pitchFamily="2" charset="2"/>
              <a:buNone/>
            </a:pPr>
            <a:r>
              <a:rPr lang="cs-CZ" dirty="0">
                <a:solidFill>
                  <a:srgbClr val="FFFFFF"/>
                </a:solidFill>
              </a:rPr>
              <a:t>(ale i vestibulární aparát)</a:t>
            </a:r>
          </a:p>
          <a:p>
            <a:pPr marL="0" indent="0" algn="ctr">
              <a:buFont typeface="Wingdings" pitchFamily="2" charset="2"/>
              <a:buNone/>
            </a:pPr>
            <a:endParaRPr lang="cs-CZ" sz="2400" dirty="0">
              <a:solidFill>
                <a:srgbClr val="FFFF00"/>
              </a:solidFill>
              <a:effectLst/>
            </a:endParaRPr>
          </a:p>
          <a:p>
            <a:pPr marL="0" indent="0" algn="ctr">
              <a:buFont typeface="Wingdings" pitchFamily="2" charset="2"/>
              <a:buNone/>
            </a:pPr>
            <a:endParaRPr lang="cs-CZ" sz="2400" dirty="0">
              <a:solidFill>
                <a:srgbClr val="FFFF00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cs-CZ" sz="2400" dirty="0">
                <a:solidFill>
                  <a:srgbClr val="FFFF00"/>
                </a:solidFill>
                <a:effectLst/>
              </a:rPr>
              <a:t>alfa-</a:t>
            </a:r>
            <a:r>
              <a:rPr lang="cs-CZ" sz="2400" dirty="0" err="1">
                <a:solidFill>
                  <a:srgbClr val="FFFF00"/>
                </a:solidFill>
                <a:effectLst/>
              </a:rPr>
              <a:t>motoneurony</a:t>
            </a:r>
            <a:r>
              <a:rPr lang="cs-CZ" sz="2400" dirty="0">
                <a:solidFill>
                  <a:srgbClr val="FFFF00"/>
                </a:solidFill>
                <a:effectLst/>
              </a:rPr>
              <a:t> a interneurony předních rohů míšních</a:t>
            </a:r>
            <a:endParaRPr lang="cs-CZ" sz="2400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80900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0" y="5715000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spojení s  motorickými jádry hlavových nervů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řízení rychlých a přesných pohybů </a:t>
            </a:r>
            <a:r>
              <a:rPr lang="cs-CZ" dirty="0" err="1">
                <a:solidFill>
                  <a:srgbClr val="EAEAEA"/>
                </a:solidFill>
              </a:rPr>
              <a:t>fázických</a:t>
            </a:r>
            <a:endParaRPr lang="cs-CZ" dirty="0">
              <a:solidFill>
                <a:srgbClr val="EAEAEA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cs-CZ" dirty="0">
              <a:solidFill>
                <a:srgbClr val="EAEAEA"/>
              </a:solidFill>
            </a:endParaRPr>
          </a:p>
        </p:txBody>
      </p:sp>
      <p:sp>
        <p:nvSpPr>
          <p:cNvPr id="2" name="Šipka dolů 1"/>
          <p:cNvSpPr/>
          <p:nvPr/>
        </p:nvSpPr>
        <p:spPr>
          <a:xfrm flipH="1">
            <a:off x="2378025" y="3717032"/>
            <a:ext cx="273150" cy="5463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28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7704856" cy="115409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EXTRAPYRAMIDOVÁ DRÁHA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„</a:t>
            </a:r>
            <a:r>
              <a:rPr lang="cs-CZ" sz="2800" b="1" dirty="0">
                <a:solidFill>
                  <a:srgbClr val="FF0000"/>
                </a:solidFill>
              </a:rPr>
              <a:t>systém podpůrné hybnosti kořenové a axiální“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420888"/>
            <a:ext cx="4630525" cy="2438400"/>
          </a:xfrm>
        </p:spPr>
        <p:txBody>
          <a:bodyPr>
            <a:normAutofit fontScale="85000" lnSpcReduction="10000"/>
          </a:bodyPr>
          <a:lstStyle/>
          <a:p>
            <a:pPr algn="ctr">
              <a:buFont typeface="Wingdings" pitchFamily="2" charset="2"/>
              <a:buNone/>
            </a:pPr>
            <a:r>
              <a:rPr lang="cs-CZ" dirty="0">
                <a:solidFill>
                  <a:srgbClr val="FFFF00"/>
                </a:solidFill>
                <a:effectLst/>
              </a:rPr>
              <a:t>motorický kortex</a:t>
            </a:r>
          </a:p>
          <a:p>
            <a:pPr algn="ctr">
              <a:buFont typeface="Wingdings" pitchFamily="2" charset="2"/>
              <a:buNone/>
            </a:pPr>
            <a:endParaRPr lang="cs-CZ" dirty="0">
              <a:solidFill>
                <a:srgbClr val="FFFF00"/>
              </a:solidFill>
              <a:effectLst/>
            </a:endParaRPr>
          </a:p>
          <a:p>
            <a:pPr algn="ctr">
              <a:buFont typeface="Wingdings" pitchFamily="2" charset="2"/>
              <a:buNone/>
            </a:pPr>
            <a:endParaRPr lang="cs-CZ" dirty="0">
              <a:effectLst/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cs-CZ" dirty="0">
                <a:solidFill>
                  <a:srgbClr val="FFFF00"/>
                </a:solidFill>
                <a:effectLst/>
              </a:rPr>
              <a:t>přepojení v podkorových centrech</a:t>
            </a:r>
          </a:p>
          <a:p>
            <a:pPr algn="ctr">
              <a:buFont typeface="Wingdings" pitchFamily="2" charset="2"/>
              <a:buNone/>
            </a:pPr>
            <a:r>
              <a:rPr lang="cs-CZ" dirty="0">
                <a:effectLst/>
              </a:rPr>
              <a:t>(RF, BG – corpus </a:t>
            </a:r>
            <a:r>
              <a:rPr lang="cs-CZ" dirty="0" err="1">
                <a:effectLst/>
              </a:rPr>
              <a:t>striatum</a:t>
            </a:r>
            <a:r>
              <a:rPr lang="cs-CZ" dirty="0">
                <a:effectLst/>
              </a:rPr>
              <a:t>, </a:t>
            </a:r>
            <a:r>
              <a:rPr lang="cs-CZ" dirty="0" err="1">
                <a:effectLst/>
              </a:rPr>
              <a:t>ncl</a:t>
            </a:r>
            <a:r>
              <a:rPr lang="cs-CZ" dirty="0">
                <a:effectLst/>
              </a:rPr>
              <a:t>. </a:t>
            </a:r>
            <a:r>
              <a:rPr lang="cs-CZ" dirty="0" err="1">
                <a:effectLst/>
              </a:rPr>
              <a:t>lentiformis</a:t>
            </a:r>
            <a:r>
              <a:rPr lang="cs-CZ" dirty="0">
                <a:effectLst/>
              </a:rPr>
              <a:t>, ...)</a:t>
            </a:r>
          </a:p>
          <a:p>
            <a:pPr algn="ctr">
              <a:buFont typeface="Wingdings" pitchFamily="2" charset="2"/>
              <a:buNone/>
            </a:pPr>
            <a:endParaRPr lang="cs-CZ" dirty="0">
              <a:effectLst/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endParaRPr lang="cs-CZ" dirty="0">
              <a:effectLst/>
              <a:cs typeface="Arial" charset="0"/>
            </a:endParaRPr>
          </a:p>
          <a:p>
            <a:pPr algn="ctr">
              <a:buFont typeface="Wingdings" pitchFamily="2" charset="2"/>
              <a:buNone/>
            </a:pPr>
            <a:r>
              <a:rPr lang="cs-CZ" dirty="0">
                <a:solidFill>
                  <a:srgbClr val="FFFF00"/>
                </a:solidFill>
                <a:effectLst/>
              </a:rPr>
              <a:t>spinální mícha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0" y="5391150"/>
            <a:ext cx="89154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pohyby hrubé, pomalé a tonické, které mají vztah s udržením vzpřímeného postoje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(EREISMATICKÁ HYBNOST)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b="1" dirty="0">
                <a:solidFill>
                  <a:srgbClr val="EAEAEA"/>
                </a:solidFill>
              </a:rPr>
              <a:t>Úmyslné pohyby jsou vždy řízeny současně systémem </a:t>
            </a:r>
            <a:r>
              <a:rPr lang="cs-CZ" b="1" dirty="0" err="1">
                <a:solidFill>
                  <a:srgbClr val="EAEAEA"/>
                </a:solidFill>
              </a:rPr>
              <a:t>kortikospinálním</a:t>
            </a:r>
            <a:r>
              <a:rPr lang="cs-CZ" b="1" dirty="0">
                <a:solidFill>
                  <a:srgbClr val="EAEAEA"/>
                </a:solidFill>
              </a:rPr>
              <a:t> a </a:t>
            </a:r>
            <a:r>
              <a:rPr lang="cs-CZ" b="1" dirty="0" err="1">
                <a:solidFill>
                  <a:srgbClr val="EAEAEA"/>
                </a:solidFill>
              </a:rPr>
              <a:t>extrakortikospinálním</a:t>
            </a:r>
            <a:r>
              <a:rPr lang="cs-CZ" b="1" dirty="0">
                <a:solidFill>
                  <a:srgbClr val="EAEAEA"/>
                </a:solidFill>
              </a:rPr>
              <a:t>.</a:t>
            </a:r>
            <a:endParaRPr lang="cs-CZ" dirty="0">
              <a:solidFill>
                <a:srgbClr val="EAEAEA"/>
              </a:solidFill>
            </a:endParaRPr>
          </a:p>
        </p:txBody>
      </p:sp>
      <p:sp>
        <p:nvSpPr>
          <p:cNvPr id="5" name="Šipka dolů 4"/>
          <p:cNvSpPr/>
          <p:nvPr/>
        </p:nvSpPr>
        <p:spPr>
          <a:xfrm flipH="1">
            <a:off x="2195736" y="3917050"/>
            <a:ext cx="273150" cy="5463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 flipH="1">
            <a:off x="2195736" y="2780928"/>
            <a:ext cx="273150" cy="5463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29" y="1988840"/>
            <a:ext cx="4145353" cy="316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528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266" y="361949"/>
            <a:ext cx="8229600" cy="834803"/>
          </a:xfrm>
        </p:spPr>
        <p:txBody>
          <a:bodyPr>
            <a:normAutofit/>
          </a:bodyPr>
          <a:lstStyle/>
          <a:p>
            <a:r>
              <a:rPr lang="cs-CZ" b="1" cap="all" dirty="0"/>
              <a:t>volní a účelová motorika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99592" y="1700808"/>
            <a:ext cx="3364992" cy="621792"/>
          </a:xfrm>
        </p:spPr>
        <p:txBody>
          <a:bodyPr/>
          <a:lstStyle/>
          <a:p>
            <a:pPr algn="just"/>
            <a:r>
              <a:rPr lang="cs-CZ" sz="2400" dirty="0">
                <a:solidFill>
                  <a:srgbClr val="FF0000"/>
                </a:solidFill>
              </a:rPr>
              <a:t>Podpůrná motorika kořenová a axiální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827584" y="2420888"/>
            <a:ext cx="4040188" cy="2778125"/>
          </a:xfrm>
          <a:prstGeom prst="rect">
            <a:avLst/>
          </a:prstGeo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Posturální motorika </a:t>
            </a:r>
            <a:r>
              <a:rPr lang="cs-CZ" dirty="0"/>
              <a:t>(systém „hold“)</a:t>
            </a:r>
          </a:p>
          <a:p>
            <a:pPr lvl="1"/>
            <a:r>
              <a:rPr lang="cs-CZ" dirty="0"/>
              <a:t>Retikulární formace</a:t>
            </a:r>
          </a:p>
          <a:p>
            <a:pPr lvl="1"/>
            <a:r>
              <a:rPr lang="cs-CZ" dirty="0"/>
              <a:t>Subkortikální řídící centra</a:t>
            </a:r>
          </a:p>
          <a:p>
            <a:pPr lvl="1"/>
            <a:endParaRPr lang="cs-CZ" sz="1000" dirty="0"/>
          </a:p>
          <a:p>
            <a:r>
              <a:rPr lang="cs-CZ" dirty="0">
                <a:solidFill>
                  <a:srgbClr val="FFFF00"/>
                </a:solidFill>
              </a:rPr>
              <a:t>Lokomoční motorika </a:t>
            </a:r>
            <a:r>
              <a:rPr lang="cs-CZ" dirty="0"/>
              <a:t>(systém „</a:t>
            </a:r>
            <a:r>
              <a:rPr lang="cs-CZ" dirty="0" err="1"/>
              <a:t>move</a:t>
            </a:r>
            <a:r>
              <a:rPr lang="cs-CZ" dirty="0"/>
              <a:t>“)</a:t>
            </a:r>
          </a:p>
          <a:p>
            <a:pPr lvl="1"/>
            <a:r>
              <a:rPr lang="cs-CZ" dirty="0"/>
              <a:t>Kortikální motorická centra</a:t>
            </a:r>
          </a:p>
          <a:p>
            <a:pPr lvl="1"/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04048" y="1628800"/>
            <a:ext cx="3362062" cy="621792"/>
          </a:xfrm>
        </p:spPr>
        <p:txBody>
          <a:bodyPr/>
          <a:lstStyle/>
          <a:p>
            <a:pPr algn="just"/>
            <a:r>
              <a:rPr lang="cs-CZ" sz="2400" dirty="0">
                <a:solidFill>
                  <a:srgbClr val="FF0000"/>
                </a:solidFill>
              </a:rPr>
              <a:t>Obratná motorika akrální (</a:t>
            </a:r>
            <a:r>
              <a:rPr lang="cs-CZ" sz="2400" dirty="0" err="1">
                <a:solidFill>
                  <a:srgbClr val="FF0000"/>
                </a:solidFill>
              </a:rPr>
              <a:t>ideokinetika</a:t>
            </a:r>
            <a:r>
              <a:rPr lang="cs-CZ" dirty="0">
                <a:solidFill>
                  <a:srgbClr val="FF0066"/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4859996" y="2494756"/>
            <a:ext cx="4041775" cy="2549525"/>
          </a:xfrm>
          <a:prstGeom prst="rect">
            <a:avLst/>
          </a:prstGeom>
        </p:spPr>
        <p:txBody>
          <a:bodyPr/>
          <a:lstStyle/>
          <a:p>
            <a:r>
              <a:rPr lang="cs-CZ" dirty="0">
                <a:solidFill>
                  <a:srgbClr val="FFFF00"/>
                </a:solidFill>
              </a:rPr>
              <a:t>Obratná motorika akrální</a:t>
            </a:r>
          </a:p>
          <a:p>
            <a:pPr lvl="1"/>
            <a:r>
              <a:rPr lang="cs-CZ" dirty="0"/>
              <a:t>Kortikální motorická centra</a:t>
            </a:r>
          </a:p>
          <a:p>
            <a:pPr lvl="1"/>
            <a:endParaRPr lang="cs-CZ" dirty="0"/>
          </a:p>
          <a:p>
            <a:r>
              <a:rPr lang="cs-CZ" dirty="0">
                <a:solidFill>
                  <a:srgbClr val="FFFF00"/>
                </a:solidFill>
              </a:rPr>
              <a:t>Sdělovací motorika </a:t>
            </a:r>
            <a:r>
              <a:rPr lang="cs-CZ" dirty="0"/>
              <a:t>(gestikulace, řeč)</a:t>
            </a:r>
          </a:p>
          <a:p>
            <a:pPr lvl="1"/>
            <a:r>
              <a:rPr lang="cs-CZ" dirty="0"/>
              <a:t>Kortikální motorická centra</a:t>
            </a:r>
          </a:p>
        </p:txBody>
      </p:sp>
      <p:sp>
        <p:nvSpPr>
          <p:cNvPr id="7" name="Zástupný symbol pro text 4"/>
          <p:cNvSpPr txBox="1">
            <a:spLocks/>
          </p:cNvSpPr>
          <p:nvPr/>
        </p:nvSpPr>
        <p:spPr bwMode="auto">
          <a:xfrm>
            <a:off x="3124199" y="4941858"/>
            <a:ext cx="375205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0" hangingPunct="0">
              <a:buClr>
                <a:srgbClr val="CCECFF"/>
              </a:buClr>
            </a:pPr>
            <a:r>
              <a:rPr lang="cs-CZ" dirty="0">
                <a:solidFill>
                  <a:srgbClr val="FF0000"/>
                </a:solidFill>
              </a:rPr>
              <a:t>Respirační motorika</a:t>
            </a:r>
          </a:p>
        </p:txBody>
      </p:sp>
      <p:sp>
        <p:nvSpPr>
          <p:cNvPr id="8" name="Zástupný symbol pro obsah 5"/>
          <p:cNvSpPr txBox="1">
            <a:spLocks/>
          </p:cNvSpPr>
          <p:nvPr/>
        </p:nvSpPr>
        <p:spPr bwMode="auto">
          <a:xfrm>
            <a:off x="3200400" y="5589240"/>
            <a:ext cx="4827984" cy="12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Char char="§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0" hangingPunct="0">
              <a:buClr>
                <a:srgbClr val="CCECFF"/>
              </a:buClr>
            </a:pPr>
            <a:r>
              <a:rPr lang="cs-CZ" sz="2000" dirty="0">
                <a:solidFill>
                  <a:srgbClr val="EAEAEA"/>
                </a:solidFill>
              </a:rPr>
              <a:t>Jemná motorika</a:t>
            </a:r>
          </a:p>
          <a:p>
            <a:pPr eaLnBrk="0" hangingPunct="0">
              <a:buClr>
                <a:srgbClr val="CCECFF"/>
              </a:buClr>
            </a:pPr>
            <a:r>
              <a:rPr lang="cs-CZ" sz="2000" dirty="0">
                <a:solidFill>
                  <a:srgbClr val="EAEAEA"/>
                </a:solidFill>
              </a:rPr>
              <a:t>Hrubá motorika</a:t>
            </a:r>
          </a:p>
          <a:p>
            <a:pPr eaLnBrk="0" hangingPunct="0">
              <a:buClr>
                <a:srgbClr val="CCECFF"/>
              </a:buClr>
            </a:pPr>
            <a:r>
              <a:rPr lang="cs-CZ" sz="2000" dirty="0">
                <a:solidFill>
                  <a:srgbClr val="EAEAEA"/>
                </a:solidFill>
              </a:rPr>
              <a:t>Komunikace</a:t>
            </a:r>
          </a:p>
        </p:txBody>
      </p:sp>
      <p:sp>
        <p:nvSpPr>
          <p:cNvPr id="9" name="TextovéPole 8"/>
          <p:cNvSpPr txBox="1"/>
          <p:nvPr/>
        </p:nvSpPr>
        <p:spPr>
          <a:xfrm rot="16200000">
            <a:off x="-2204818" y="3739635"/>
            <a:ext cx="533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C000"/>
                </a:solidFill>
              </a:rPr>
              <a:t>HRUBÁ MOTORIKA („GROSS MOTOR SKILLS“)</a:t>
            </a:r>
          </a:p>
        </p:txBody>
      </p:sp>
      <p:sp>
        <p:nvSpPr>
          <p:cNvPr id="10" name="TextovéPole 9"/>
          <p:cNvSpPr txBox="1"/>
          <p:nvPr/>
        </p:nvSpPr>
        <p:spPr>
          <a:xfrm rot="16200000">
            <a:off x="6259480" y="3575805"/>
            <a:ext cx="495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C000"/>
                </a:solidFill>
              </a:rPr>
              <a:t>JEMNÁ MOTORIKA („FINE MOTOR SKILLS“)</a:t>
            </a:r>
          </a:p>
        </p:txBody>
      </p:sp>
    </p:spTree>
    <p:extLst>
      <p:ext uri="{BB962C8B-B14F-4D97-AF65-F5344CB8AC3E}">
        <p14:creationId xmlns:p14="http://schemas.microsoft.com/office/powerpoint/2010/main" val="576351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315200" cy="1154097"/>
          </a:xfrm>
        </p:spPr>
        <p:txBody>
          <a:bodyPr/>
          <a:lstStyle/>
          <a:p>
            <a:r>
              <a:rPr lang="cs-CZ" b="1" dirty="0"/>
              <a:t>MOTORICKÁ ÚSTŘEDÍ CNS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5613" y="2132857"/>
            <a:ext cx="8226425" cy="3963144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Kortikální systém</a:t>
            </a:r>
          </a:p>
          <a:p>
            <a:pPr lvl="1"/>
            <a:r>
              <a:rPr lang="cs-CZ" dirty="0"/>
              <a:t>Řízení diferencované činnosti</a:t>
            </a:r>
          </a:p>
          <a:p>
            <a:pPr lvl="1"/>
            <a:r>
              <a:rPr lang="cs-CZ" dirty="0"/>
              <a:t>Integrační a paměťová funkce – nezbytný předpoklad k vytvoření pohybových vzorů „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patterns</a:t>
            </a:r>
            <a:r>
              <a:rPr lang="cs-CZ" dirty="0"/>
              <a:t>“</a:t>
            </a:r>
          </a:p>
          <a:p>
            <a:pPr lvl="1"/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Subkortikální systém</a:t>
            </a:r>
          </a:p>
          <a:p>
            <a:pPr lvl="1"/>
            <a:r>
              <a:rPr lang="cs-CZ" dirty="0"/>
              <a:t>Vývojově starší motorika a elementární zpracování podnětů</a:t>
            </a:r>
          </a:p>
          <a:p>
            <a:pPr lvl="1"/>
            <a:r>
              <a:rPr lang="cs-CZ" dirty="0"/>
              <a:t>Automatismy instinktivní nebo reflexní povahy</a:t>
            </a:r>
          </a:p>
          <a:p>
            <a:pPr lvl="1"/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Limbický systém </a:t>
            </a:r>
            <a:r>
              <a:rPr lang="cs-CZ" dirty="0"/>
              <a:t>– fylogeneticky starší ústředí pro řízení motoriky</a:t>
            </a:r>
          </a:p>
        </p:txBody>
      </p:sp>
    </p:spTree>
    <p:extLst>
      <p:ext uri="{BB962C8B-B14F-4D97-AF65-F5344CB8AC3E}">
        <p14:creationId xmlns:p14="http://schemas.microsoft.com/office/powerpoint/2010/main" val="523223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9351" y="260649"/>
            <a:ext cx="7315200" cy="1080120"/>
          </a:xfrm>
        </p:spPr>
        <p:txBody>
          <a:bodyPr/>
          <a:lstStyle/>
          <a:p>
            <a:r>
              <a:rPr lang="cs-CZ" b="1" dirty="0"/>
              <a:t>ONTOGENEZE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4175" y="2492896"/>
            <a:ext cx="8226425" cy="5269255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>
                <a:solidFill>
                  <a:srgbClr val="FFFF00"/>
                </a:solidFill>
              </a:rPr>
              <a:t>Geneticky získaná rámcová schémata motoriky</a:t>
            </a:r>
          </a:p>
          <a:p>
            <a:pPr marL="0" indent="0" algn="ctr">
              <a:buNone/>
            </a:pPr>
            <a:endParaRPr lang="cs-CZ" sz="8800" dirty="0"/>
          </a:p>
          <a:p>
            <a:pPr marL="0" indent="0" algn="ctr">
              <a:buNone/>
            </a:pPr>
            <a:r>
              <a:rPr lang="cs-CZ" b="1" dirty="0">
                <a:solidFill>
                  <a:srgbClr val="FFFF00"/>
                </a:solidFill>
              </a:rPr>
              <a:t>Složité individuální pohybové vzory</a:t>
            </a:r>
          </a:p>
          <a:p>
            <a:pPr marL="0" indent="0" algn="ctr">
              <a:buNone/>
            </a:pPr>
            <a:r>
              <a:rPr lang="cs-CZ" b="1" dirty="0">
                <a:solidFill>
                  <a:srgbClr val="FFFF00"/>
                </a:solidFill>
              </a:rPr>
              <a:t>Inhibice primitivních reflexních pohybů</a:t>
            </a:r>
          </a:p>
          <a:p>
            <a:pPr marL="0" indent="0" algn="ctr">
              <a:buNone/>
            </a:pPr>
            <a:endParaRPr lang="cs-CZ" sz="1800" dirty="0"/>
          </a:p>
          <a:p>
            <a:pPr marL="457200" lvl="1" indent="0" algn="ctr">
              <a:buNone/>
            </a:pPr>
            <a:endParaRPr lang="cs-CZ" dirty="0">
              <a:solidFill>
                <a:srgbClr val="FFC000"/>
              </a:solidFill>
            </a:endParaRPr>
          </a:p>
          <a:p>
            <a:pPr marL="457200" lvl="1" indent="0" algn="ctr">
              <a:buNone/>
            </a:pPr>
            <a:r>
              <a:rPr lang="cs-CZ" dirty="0">
                <a:solidFill>
                  <a:srgbClr val="FFC000"/>
                </a:solidFill>
              </a:rPr>
              <a:t>Znovuobjevení primitivních reflexních pohybů při ztrátě kortikálních funkcí</a:t>
            </a:r>
          </a:p>
          <a:p>
            <a:pPr marL="457200" lvl="1" indent="0" algn="ctr">
              <a:buNone/>
            </a:pPr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34000" y="2996952"/>
            <a:ext cx="3276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rgbClr val="FF0000"/>
                </a:solidFill>
              </a:rPr>
              <a:t>-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Senzorická deprivace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Motorická deprivace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603151" y="2996952"/>
            <a:ext cx="373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b="1" dirty="0">
                <a:solidFill>
                  <a:srgbClr val="FF0000"/>
                </a:solidFill>
              </a:rPr>
              <a:t>+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EAEAEA"/>
                </a:solidFill>
              </a:rPr>
              <a:t>Obohacení novými zkušenostmi získanými učením</a:t>
            </a:r>
          </a:p>
        </p:txBody>
      </p:sp>
      <p:sp>
        <p:nvSpPr>
          <p:cNvPr id="6" name="Šipka dolů 5"/>
          <p:cNvSpPr/>
          <p:nvPr/>
        </p:nvSpPr>
        <p:spPr>
          <a:xfrm>
            <a:off x="4336951" y="3356992"/>
            <a:ext cx="523081" cy="10081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55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  <a:effectLst/>
              </a:rPr>
              <a:t>Funkční pohybový segment</a:t>
            </a:r>
            <a:r>
              <a:rPr lang="cs-CZ" sz="3600" dirty="0">
                <a:solidFill>
                  <a:srgbClr val="FF0000"/>
                </a:solidFill>
                <a:effectLst/>
              </a:rPr>
              <a:t> 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dirty="0">
              <a:effectLst/>
            </a:endParaRPr>
          </a:p>
          <a:p>
            <a:pPr lvl="0" algn="just"/>
            <a:r>
              <a:rPr lang="cs-CZ" dirty="0">
                <a:effectLst/>
              </a:rPr>
              <a:t>Je tvořen přilehlými polovinami obratlových těl, párem meziobratlových kloubů, meziobratlovým diskem, </a:t>
            </a:r>
            <a:r>
              <a:rPr lang="cs-CZ" dirty="0" err="1">
                <a:effectLst/>
              </a:rPr>
              <a:t>ligamenty</a:t>
            </a:r>
            <a:r>
              <a:rPr lang="cs-CZ" dirty="0">
                <a:effectLst/>
              </a:rPr>
              <a:t> a svaly.</a:t>
            </a:r>
          </a:p>
          <a:p>
            <a:pPr lvl="0" algn="just"/>
            <a:endParaRPr lang="cs-CZ" dirty="0">
              <a:effectLst/>
            </a:endParaRPr>
          </a:p>
          <a:p>
            <a:pPr lvl="0" algn="just"/>
            <a:r>
              <a:rPr lang="cs-CZ" dirty="0">
                <a:effectLst/>
              </a:rPr>
              <a:t>Vzhledem k funkci pohybového segmentu rozlišujeme </a:t>
            </a:r>
            <a:r>
              <a:rPr lang="cs-CZ" b="1" dirty="0">
                <a:solidFill>
                  <a:srgbClr val="FFFF00"/>
                </a:solidFill>
                <a:effectLst/>
              </a:rPr>
              <a:t>pasivní komponentu </a:t>
            </a:r>
            <a:r>
              <a:rPr lang="cs-CZ" dirty="0">
                <a:effectLst/>
              </a:rPr>
              <a:t>tvořenou tvrdými skeletálními strukturami a vazy, </a:t>
            </a:r>
            <a:r>
              <a:rPr lang="cs-CZ" b="1" dirty="0">
                <a:solidFill>
                  <a:srgbClr val="FFFF00"/>
                </a:solidFill>
                <a:effectLst/>
              </a:rPr>
              <a:t>aktivní komponentu </a:t>
            </a:r>
            <a:r>
              <a:rPr lang="cs-CZ" dirty="0">
                <a:effectLst/>
              </a:rPr>
              <a:t>tvořenou klouby a svaly (popř. hydrodynamickou komponentu tvořenou meziobratlovým diskem).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/>
              <a:t>ZÁKLADNÍ POJMY</a:t>
            </a:r>
          </a:p>
        </p:txBody>
      </p:sp>
    </p:spTree>
    <p:extLst>
      <p:ext uri="{BB962C8B-B14F-4D97-AF65-F5344CB8AC3E}">
        <p14:creationId xmlns:p14="http://schemas.microsoft.com/office/powerpoint/2010/main" val="4115116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952500" y="3086100"/>
            <a:ext cx="4419600" cy="1143000"/>
          </a:xfrm>
          <a:noFill/>
        </p:spPr>
        <p:txBody>
          <a:bodyPr>
            <a:normAutofit/>
          </a:bodyPr>
          <a:lstStyle/>
          <a:p>
            <a:r>
              <a:rPr lang="cs-CZ" b="1" cap="all" dirty="0"/>
              <a:t>ANS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3656" y="343694"/>
            <a:ext cx="611028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635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315200" cy="1010081"/>
          </a:xfrm>
        </p:spPr>
        <p:txBody>
          <a:bodyPr/>
          <a:lstStyle/>
          <a:p>
            <a:r>
              <a:rPr lang="cs-CZ" b="1" dirty="0"/>
              <a:t>AUTONOMNÍ ÚSTŘEDÍ CNS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628800"/>
            <a:ext cx="7474024" cy="4824535"/>
          </a:xfrm>
        </p:spPr>
        <p:txBody>
          <a:bodyPr>
            <a:normAutofit fontScale="85000" lnSpcReduction="10000"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Kortex</a:t>
            </a:r>
          </a:p>
          <a:p>
            <a:pPr lvl="1"/>
            <a:r>
              <a:rPr lang="cs-CZ" sz="2400" dirty="0"/>
              <a:t>Integrace a tvorba podmíněných reflexů souvisejících s ANS, vegetativní doprovod emočních stavů a volní kontrola vyprazdňování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Hypotalamus</a:t>
            </a:r>
          </a:p>
          <a:p>
            <a:pPr lvl="1"/>
            <a:r>
              <a:rPr lang="cs-CZ" sz="2400" dirty="0"/>
              <a:t>Integrační centrum </a:t>
            </a:r>
            <a:r>
              <a:rPr lang="cs-CZ" sz="2400" dirty="0" err="1"/>
              <a:t>somatoautonomních</a:t>
            </a:r>
            <a:r>
              <a:rPr lang="cs-CZ" sz="2400" dirty="0"/>
              <a:t> funkcí: příjem potravy, termoregulace, pohlavní aktivita a sexuální chování, sekrece hormonů, chování („</a:t>
            </a:r>
            <a:r>
              <a:rPr lang="cs-CZ" sz="2400" dirty="0" err="1"/>
              <a:t>fight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flight</a:t>
            </a:r>
            <a:r>
              <a:rPr lang="cs-CZ" sz="2400" dirty="0"/>
              <a:t> reakce“)</a:t>
            </a:r>
          </a:p>
          <a:p>
            <a:r>
              <a:rPr lang="cs-CZ" sz="2600" b="1" dirty="0">
                <a:solidFill>
                  <a:srgbClr val="FF0000"/>
                </a:solidFill>
              </a:rPr>
              <a:t>Mozkový kmen (retikulární formace)</a:t>
            </a:r>
          </a:p>
          <a:p>
            <a:pPr lvl="1"/>
            <a:r>
              <a:rPr lang="cs-CZ" sz="2100" dirty="0"/>
              <a:t>Centra pro řízení KVS a respirace</a:t>
            </a:r>
          </a:p>
          <a:p>
            <a:pPr lvl="1"/>
            <a:r>
              <a:rPr lang="cs-CZ" sz="2100" dirty="0"/>
              <a:t>Centra pro reflexní řízení příjmu a zpracování potravy</a:t>
            </a:r>
          </a:p>
          <a:p>
            <a:pPr lvl="1"/>
            <a:r>
              <a:rPr lang="cs-CZ" sz="2100" dirty="0"/>
              <a:t>Sací a polykací reflex, slinění, </a:t>
            </a:r>
            <a:r>
              <a:rPr lang="cs-CZ" sz="2100" dirty="0" err="1"/>
              <a:t>refl</a:t>
            </a:r>
            <a:r>
              <a:rPr lang="cs-CZ" sz="2100" dirty="0"/>
              <a:t>. sekrece žaludeční a pankreatické šťávy, zvracení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Spinální mícha</a:t>
            </a:r>
          </a:p>
          <a:p>
            <a:pPr lvl="1"/>
            <a:r>
              <a:rPr lang="cs-CZ" sz="2100" dirty="0"/>
              <a:t>Centrum </a:t>
            </a:r>
            <a:r>
              <a:rPr lang="cs-CZ" sz="2100" dirty="0" err="1"/>
              <a:t>řidící</a:t>
            </a:r>
            <a:r>
              <a:rPr lang="cs-CZ" sz="2100" dirty="0"/>
              <a:t>, koordinující, reflexní funkce</a:t>
            </a:r>
          </a:p>
        </p:txBody>
      </p:sp>
    </p:spTree>
    <p:extLst>
      <p:ext uri="{BB962C8B-B14F-4D97-AF65-F5344CB8AC3E}">
        <p14:creationId xmlns:p14="http://schemas.microsoft.com/office/powerpoint/2010/main" val="542748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196752"/>
            <a:ext cx="7315200" cy="79208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NEUROFYZIOLOGIE FACILITACE / INHIBICE</a:t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cs-CZ" b="1" dirty="0">
                <a:solidFill>
                  <a:srgbClr val="FFFF00"/>
                </a:solidFill>
              </a:rPr>
              <a:t>Spinální úroveň</a:t>
            </a:r>
          </a:p>
          <a:p>
            <a:pPr marL="45720" indent="0" algn="ctr">
              <a:buNone/>
            </a:pPr>
            <a:endParaRPr lang="cs-CZ" b="1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endParaRPr lang="cs-CZ" b="1" dirty="0">
              <a:solidFill>
                <a:srgbClr val="FFFF00"/>
              </a:solidFill>
            </a:endParaRPr>
          </a:p>
          <a:p>
            <a:pPr marL="45720" indent="0" algn="ctr">
              <a:buNone/>
            </a:pPr>
            <a:r>
              <a:rPr lang="cs-CZ" b="1" dirty="0">
                <a:solidFill>
                  <a:srgbClr val="FFFF99"/>
                </a:solidFill>
              </a:rPr>
              <a:t>Subkortikální úroveň</a:t>
            </a:r>
          </a:p>
          <a:p>
            <a:pPr marL="45720" indent="0" algn="ctr">
              <a:buNone/>
            </a:pPr>
            <a:endParaRPr lang="cs-CZ" b="1" dirty="0">
              <a:solidFill>
                <a:srgbClr val="FFFF99"/>
              </a:solidFill>
            </a:endParaRPr>
          </a:p>
          <a:p>
            <a:pPr marL="45720" indent="0" algn="ctr">
              <a:buNone/>
            </a:pPr>
            <a:endParaRPr lang="cs-CZ" b="1" dirty="0">
              <a:solidFill>
                <a:srgbClr val="FFFF99"/>
              </a:solidFill>
            </a:endParaRPr>
          </a:p>
          <a:p>
            <a:pPr marL="45720" indent="0" algn="ctr">
              <a:buNone/>
            </a:pPr>
            <a:r>
              <a:rPr lang="cs-CZ" b="1" dirty="0">
                <a:solidFill>
                  <a:srgbClr val="FFFF99"/>
                </a:solidFill>
              </a:rPr>
              <a:t>Kortikální úroveň</a:t>
            </a:r>
            <a:endParaRPr lang="en-US" b="1" dirty="0">
              <a:solidFill>
                <a:srgbClr val="FFFF99"/>
              </a:solidFill>
            </a:endParaRPr>
          </a:p>
        </p:txBody>
      </p:sp>
      <p:sp>
        <p:nvSpPr>
          <p:cNvPr id="4" name="Obousměrná svislá šipka 3"/>
          <p:cNvSpPr/>
          <p:nvPr/>
        </p:nvSpPr>
        <p:spPr>
          <a:xfrm>
            <a:off x="4499992" y="3284984"/>
            <a:ext cx="288032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ousměrná svislá šipka 4"/>
          <p:cNvSpPr/>
          <p:nvPr/>
        </p:nvSpPr>
        <p:spPr>
          <a:xfrm>
            <a:off x="4508376" y="4365104"/>
            <a:ext cx="288032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57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70992"/>
          </a:xfrm>
        </p:spPr>
        <p:txBody>
          <a:bodyPr>
            <a:noAutofit/>
          </a:bodyPr>
          <a:lstStyle/>
          <a:p>
            <a:r>
              <a:rPr lang="cs-CZ" b="1" cap="all" dirty="0"/>
              <a:t>Reciproční inervace (inhibice)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32" y="2276872"/>
            <a:ext cx="4320480" cy="2232248"/>
          </a:xfrm>
        </p:spPr>
        <p:txBody>
          <a:bodyPr>
            <a:normAutofit fontScale="77500" lnSpcReduction="20000"/>
          </a:bodyPr>
          <a:lstStyle/>
          <a:p>
            <a:pPr>
              <a:buSzPct val="150000"/>
              <a:buFontTx/>
              <a:buChar char="•"/>
            </a:pPr>
            <a:r>
              <a:rPr lang="cs-CZ" sz="2400" dirty="0"/>
              <a:t>Kontrakce agonisty inhibuje kontrakci antagonisty (reflexní aktivita - spinální úroveň)</a:t>
            </a:r>
          </a:p>
          <a:p>
            <a:pPr>
              <a:buSzPct val="150000"/>
              <a:buFontTx/>
              <a:buChar char="•"/>
            </a:pPr>
            <a:endParaRPr lang="cs-CZ" sz="2400" dirty="0"/>
          </a:p>
          <a:p>
            <a:pPr>
              <a:buSzPct val="150000"/>
              <a:buFontTx/>
              <a:buChar char="•"/>
            </a:pPr>
            <a:r>
              <a:rPr lang="cs-CZ" sz="2400" dirty="0"/>
              <a:t>Nezbytná podmínka koordinovaného pohybu</a:t>
            </a:r>
          </a:p>
          <a:p>
            <a:pPr>
              <a:buSzPct val="150000"/>
              <a:buFontTx/>
              <a:buChar char="•"/>
            </a:pPr>
            <a:endParaRPr lang="cs-CZ" sz="2400" dirty="0"/>
          </a:p>
          <a:p>
            <a:pPr>
              <a:buSzPct val="150000"/>
              <a:buFontTx/>
              <a:buChar char="•"/>
            </a:pPr>
            <a:r>
              <a:rPr lang="cs-CZ" sz="2400" dirty="0"/>
              <a:t>Využití pro relaxaci svalu.</a:t>
            </a:r>
          </a:p>
        </p:txBody>
      </p:sp>
      <p:pic>
        <p:nvPicPr>
          <p:cNvPr id="4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068718" cy="50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99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Následné podráždění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3885828"/>
          </a:xfrm>
        </p:spPr>
        <p:txBody>
          <a:bodyPr>
            <a:normAutofit/>
          </a:bodyPr>
          <a:lstStyle/>
          <a:p>
            <a:pPr algn="just"/>
            <a:r>
              <a:rPr lang="cs-CZ" sz="2400" dirty="0"/>
              <a:t>Efekt zvýšeného napětí svalu (podráždění) trvá i po skončení stimulu, který k němu vedl.</a:t>
            </a:r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Se zvyšováním intenzity a délky trvání stimulu roste i následné podráždění.</a:t>
            </a:r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Efekt následného podráždění může být vnímán jako pocit zvýšení síly, který se dostavuje po udržované kontrakci svalu.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36412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1"/>
            <a:ext cx="7315200" cy="1008112"/>
          </a:xfrm>
        </p:spPr>
        <p:txBody>
          <a:bodyPr>
            <a:normAutofit/>
          </a:bodyPr>
          <a:lstStyle/>
          <a:p>
            <a:r>
              <a:rPr lang="cs-CZ" b="1" cap="all" dirty="0" err="1"/>
              <a:t>Stretch</a:t>
            </a:r>
            <a:r>
              <a:rPr lang="cs-CZ" b="1" cap="all" dirty="0"/>
              <a:t> reflex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2301652"/>
          </a:xfrm>
        </p:spPr>
        <p:txBody>
          <a:bodyPr/>
          <a:lstStyle/>
          <a:p>
            <a:pPr algn="just"/>
            <a:r>
              <a:rPr lang="cs-CZ" sz="2400" dirty="0"/>
              <a:t>Kumulace kinetické energie v elastických strukturách svalu</a:t>
            </a:r>
          </a:p>
          <a:p>
            <a:pPr algn="just"/>
            <a:r>
              <a:rPr lang="cs-CZ" sz="2400" dirty="0"/>
              <a:t>Stimulace sv. vřetének</a:t>
            </a:r>
          </a:p>
          <a:p>
            <a:pPr algn="just"/>
            <a:r>
              <a:rPr lang="cs-CZ" sz="2400" dirty="0"/>
              <a:t>(</a:t>
            </a:r>
            <a:r>
              <a:rPr lang="cs-CZ" sz="2400" dirty="0" err="1"/>
              <a:t>plyometrická</a:t>
            </a:r>
            <a:r>
              <a:rPr lang="cs-CZ" sz="2400" dirty="0"/>
              <a:t> cvičení)</a:t>
            </a:r>
          </a:p>
        </p:txBody>
      </p:sp>
      <p:pic>
        <p:nvPicPr>
          <p:cNvPr id="4" name="Picture 5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68910"/>
            <a:ext cx="4904491" cy="39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763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/>
          <a:lstStyle/>
          <a:p>
            <a:r>
              <a:rPr lang="cs-CZ" b="1" dirty="0"/>
              <a:t>Příklady: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700809"/>
            <a:ext cx="7315200" cy="4608552"/>
          </a:xfrm>
        </p:spPr>
        <p:txBody>
          <a:bodyPr/>
          <a:lstStyle/>
          <a:p>
            <a:pPr marL="45720" indent="0">
              <a:buNone/>
            </a:pPr>
            <a:r>
              <a:rPr lang="cs-CZ" dirty="0" err="1"/>
              <a:t>Plyometrická</a:t>
            </a:r>
            <a:r>
              <a:rPr lang="cs-CZ" dirty="0"/>
              <a:t> cvičení:</a:t>
            </a:r>
          </a:p>
          <a:p>
            <a:r>
              <a:rPr lang="cs-CZ" dirty="0"/>
              <a:t>Hod míčem, …</a:t>
            </a:r>
          </a:p>
          <a:p>
            <a:r>
              <a:rPr lang="cs-CZ" dirty="0"/>
              <a:t>Cyklické pohyby typu běhu, plavání, ...</a:t>
            </a:r>
          </a:p>
          <a:p>
            <a:r>
              <a:rPr lang="cs-CZ" dirty="0"/>
              <a:t>Skok do výšky / dálky s předskokem nebo bez</a:t>
            </a:r>
          </a:p>
          <a:p>
            <a:endParaRPr lang="cs-CZ" dirty="0"/>
          </a:p>
          <a:p>
            <a:pPr marL="45720" indent="0">
              <a:buNone/>
            </a:pPr>
            <a:r>
              <a:rPr lang="cs-CZ" dirty="0"/>
              <a:t>Manuální techniky - varianty:</a:t>
            </a:r>
          </a:p>
          <a:p>
            <a:r>
              <a:rPr lang="cs-CZ" dirty="0" err="1"/>
              <a:t>Stretch</a:t>
            </a:r>
            <a:r>
              <a:rPr lang="cs-CZ" dirty="0"/>
              <a:t> na začátku pohybu</a:t>
            </a:r>
          </a:p>
          <a:p>
            <a:r>
              <a:rPr lang="cs-CZ" dirty="0" err="1"/>
              <a:t>Stretch</a:t>
            </a:r>
            <a:r>
              <a:rPr lang="cs-CZ" dirty="0"/>
              <a:t> v průběhu pohybu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27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15200" cy="1154097"/>
          </a:xfrm>
        </p:spPr>
        <p:txBody>
          <a:bodyPr>
            <a:noAutofit/>
          </a:bodyPr>
          <a:lstStyle/>
          <a:p>
            <a:r>
              <a:rPr lang="cs-CZ" b="1" cap="all" dirty="0"/>
              <a:t>Všechny druhy</a:t>
            </a:r>
            <a:br>
              <a:rPr lang="cs-CZ" b="1" cap="all" dirty="0"/>
            </a:br>
            <a:r>
              <a:rPr lang="cs-CZ" b="1" cap="all" dirty="0"/>
              <a:t>svalových kontrakcí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608512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Izometrická</a:t>
            </a:r>
          </a:p>
          <a:p>
            <a:pPr lvl="1"/>
            <a:r>
              <a:rPr lang="cs-CZ" sz="2000" dirty="0"/>
              <a:t>statické neměnící se napětí</a:t>
            </a:r>
          </a:p>
          <a:p>
            <a:pPr lvl="1"/>
            <a:r>
              <a:rPr lang="cs-CZ" sz="2000" dirty="0"/>
              <a:t>dynamicky se měnící napětí (klesá, roste, kombinace)</a:t>
            </a:r>
          </a:p>
          <a:p>
            <a:pPr lvl="1"/>
            <a:endParaRPr lang="cs-CZ" sz="2000" dirty="0"/>
          </a:p>
          <a:p>
            <a:r>
              <a:rPr lang="cs-CZ" sz="2400" dirty="0"/>
              <a:t>Izotonická</a:t>
            </a:r>
          </a:p>
          <a:p>
            <a:pPr lvl="1"/>
            <a:r>
              <a:rPr lang="cs-CZ" sz="2000" dirty="0"/>
              <a:t>koncentrická</a:t>
            </a:r>
          </a:p>
          <a:p>
            <a:pPr lvl="1"/>
            <a:r>
              <a:rPr lang="cs-CZ" sz="2000" dirty="0"/>
              <a:t>excentrická</a:t>
            </a:r>
          </a:p>
          <a:p>
            <a:pPr lvl="1"/>
            <a:endParaRPr lang="cs-CZ" sz="2000" dirty="0"/>
          </a:p>
          <a:p>
            <a:r>
              <a:rPr lang="cs-CZ" sz="2400" dirty="0" err="1"/>
              <a:t>Izokinetická</a:t>
            </a:r>
            <a:endParaRPr lang="cs-CZ" sz="2400" dirty="0"/>
          </a:p>
          <a:p>
            <a:pPr lvl="1"/>
            <a:r>
              <a:rPr lang="cs-CZ" sz="2000" dirty="0"/>
              <a:t>zachovaná stejná rychlost pohybu / kontrakce (mění se rezistence proti pohybu – např. </a:t>
            </a:r>
            <a:r>
              <a:rPr lang="cs-CZ" sz="2000" dirty="0" err="1"/>
              <a:t>izokinetické</a:t>
            </a:r>
            <a:r>
              <a:rPr lang="cs-CZ" sz="2000" dirty="0"/>
              <a:t> přístroje nebo manuální rezistence)</a:t>
            </a:r>
          </a:p>
          <a:p>
            <a:pPr lvl="1"/>
            <a:endParaRPr lang="cs-CZ" sz="2000" dirty="0"/>
          </a:p>
          <a:p>
            <a:r>
              <a:rPr lang="cs-CZ" sz="2200" dirty="0"/>
              <a:t>Kombinace (většina přirozených pohybů)</a:t>
            </a:r>
          </a:p>
          <a:p>
            <a:r>
              <a:rPr lang="cs-CZ" sz="2200" dirty="0"/>
              <a:t>Otevřené / uzavřené pohybové řetězce</a:t>
            </a:r>
          </a:p>
        </p:txBody>
      </p:sp>
    </p:spTree>
    <p:extLst>
      <p:ext uri="{BB962C8B-B14F-4D97-AF65-F5344CB8AC3E}">
        <p14:creationId xmlns:p14="http://schemas.microsoft.com/office/powerpoint/2010/main" val="595057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Sukcesivní indukce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3165748"/>
          </a:xfrm>
        </p:spPr>
        <p:txBody>
          <a:bodyPr/>
          <a:lstStyle/>
          <a:p>
            <a:r>
              <a:rPr lang="cs-CZ" sz="2400" dirty="0"/>
              <a:t>Aktivace agonisty následuje po aktivaci antagonisty (např. cyklické pohyby)</a:t>
            </a:r>
          </a:p>
          <a:p>
            <a:endParaRPr lang="cs-CZ" sz="2400" dirty="0"/>
          </a:p>
          <a:p>
            <a:r>
              <a:rPr lang="cs-CZ" sz="2400" dirty="0"/>
              <a:t>Po podráždění antagonisty je agonistický sval výkonnější</a:t>
            </a:r>
          </a:p>
          <a:p>
            <a:endParaRPr lang="cs-CZ" sz="2400" dirty="0"/>
          </a:p>
          <a:p>
            <a:r>
              <a:rPr lang="cs-CZ" sz="2400" dirty="0"/>
              <a:t>Excitabilita agonistických svalů se zvyšuje předcházející kontrakcí příslušných antagonistů.</a:t>
            </a:r>
          </a:p>
        </p:txBody>
      </p:sp>
    </p:spTree>
    <p:extLst>
      <p:ext uri="{BB962C8B-B14F-4D97-AF65-F5344CB8AC3E}">
        <p14:creationId xmlns:p14="http://schemas.microsoft.com/office/powerpoint/2010/main" val="219462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315200" cy="1154097"/>
          </a:xfrm>
        </p:spPr>
        <p:txBody>
          <a:bodyPr>
            <a:normAutofit/>
          </a:bodyPr>
          <a:lstStyle/>
          <a:p>
            <a:r>
              <a:rPr lang="cs-CZ" sz="4400" b="1" cap="all" dirty="0"/>
              <a:t>Iradiace podráždění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348880"/>
            <a:ext cx="4320480" cy="3669804"/>
          </a:xfrm>
        </p:spPr>
        <p:txBody>
          <a:bodyPr/>
          <a:lstStyle/>
          <a:p>
            <a:r>
              <a:rPr lang="cs-CZ" sz="2400" dirty="0"/>
              <a:t>větší počet stimulů nebo větší intenzita podráždění agonisty </a:t>
            </a:r>
            <a:r>
              <a:rPr lang="cs-CZ" sz="2400" dirty="0" err="1"/>
              <a:t>iradiuje</a:t>
            </a:r>
            <a:r>
              <a:rPr lang="cs-CZ" sz="2400" dirty="0"/>
              <a:t>  a působí:</a:t>
            </a:r>
          </a:p>
          <a:p>
            <a:pPr lvl="1"/>
            <a:r>
              <a:rPr lang="cs-CZ" sz="2000" dirty="0" err="1"/>
              <a:t>Facilitačně</a:t>
            </a:r>
            <a:r>
              <a:rPr lang="cs-CZ" sz="2000" dirty="0"/>
              <a:t> na synergisty</a:t>
            </a:r>
          </a:p>
          <a:p>
            <a:pPr lvl="1"/>
            <a:r>
              <a:rPr lang="cs-CZ" sz="2000" dirty="0"/>
              <a:t>Inhibičně na antagonisty (viz. reciproční inhibice)</a:t>
            </a:r>
          </a:p>
        </p:txBody>
      </p:sp>
      <p:pic>
        <p:nvPicPr>
          <p:cNvPr id="4" name="Picture 4" descr="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068718" cy="50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2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296" y="2649179"/>
            <a:ext cx="3873624" cy="123621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  <a:effectLst/>
              </a:rPr>
              <a:t>Pasivní stabilita segmentu</a:t>
            </a:r>
            <a:r>
              <a:rPr lang="cs-CZ" sz="3600" dirty="0">
                <a:solidFill>
                  <a:srgbClr val="FF0000"/>
                </a:solidFill>
                <a:effectLst/>
              </a:rPr>
              <a:t> 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5229200"/>
            <a:ext cx="7992888" cy="1404804"/>
          </a:xfrm>
        </p:spPr>
        <p:txBody>
          <a:bodyPr/>
          <a:lstStyle/>
          <a:p>
            <a:pPr lvl="0" algn="just"/>
            <a:r>
              <a:rPr lang="cs-CZ" dirty="0">
                <a:effectLst/>
              </a:rPr>
              <a:t>Zajištěna pasivními strukturami bez kontraktilní funkce tj. tvarem a velikostí artikulujících kloubních ploch, kloubním pouzdrem, </a:t>
            </a:r>
            <a:r>
              <a:rPr lang="cs-CZ" dirty="0" err="1">
                <a:effectLst/>
              </a:rPr>
              <a:t>ligamenty</a:t>
            </a:r>
            <a:r>
              <a:rPr lang="cs-CZ" dirty="0">
                <a:effectLst/>
              </a:rPr>
              <a:t> aj.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/>
              <a:t>ZÁKLADNÍ POJMY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4" y="1556792"/>
            <a:ext cx="3780440" cy="342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529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 err="1"/>
              <a:t>Postfacilitační</a:t>
            </a:r>
            <a:r>
              <a:rPr lang="cs-CZ" b="1" cap="all" dirty="0"/>
              <a:t> inhibice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212976"/>
            <a:ext cx="8229600" cy="28057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400" dirty="0"/>
              <a:t>Po aktivaci svalu nízké intenzity následuje snížení svalového napětí pod výchozí úroveň</a:t>
            </a:r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Využití v PIR, AGR, technice kontrakce-relaxace, výdrž-relaxace, …)</a:t>
            </a:r>
          </a:p>
          <a:p>
            <a:pPr algn="just"/>
            <a:endParaRPr lang="cs-CZ" sz="2400" dirty="0"/>
          </a:p>
          <a:p>
            <a:pPr algn="just"/>
            <a:r>
              <a:rPr lang="cs-CZ" sz="2400" dirty="0"/>
              <a:t>Při nevhodně zvolených parametrech (intenzita nebo délka kontrakce) provádíme naopak následné podráždění!!!</a:t>
            </a:r>
          </a:p>
        </p:txBody>
      </p:sp>
    </p:spTree>
    <p:extLst>
      <p:ext uri="{BB962C8B-B14F-4D97-AF65-F5344CB8AC3E}">
        <p14:creationId xmlns:p14="http://schemas.microsoft.com/office/powerpoint/2010/main" val="2007993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5172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Časová sumace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083" y="1412776"/>
            <a:ext cx="8229600" cy="3165748"/>
          </a:xfrm>
        </p:spPr>
        <p:txBody>
          <a:bodyPr/>
          <a:lstStyle/>
          <a:p>
            <a:pPr algn="just"/>
            <a:r>
              <a:rPr lang="cs-CZ" sz="2400" dirty="0"/>
              <a:t>Opakované slabé (</a:t>
            </a:r>
            <a:r>
              <a:rPr lang="cs-CZ" sz="2400" dirty="0" err="1"/>
              <a:t>submaximální</a:t>
            </a:r>
            <a:r>
              <a:rPr lang="cs-CZ" sz="2400" dirty="0"/>
              <a:t>) podráždění stejného nervového zakončení vede k posílení odpovědi na podráždění (při nevhodné aplikaci naopak k habituaci) </a:t>
            </a:r>
          </a:p>
        </p:txBody>
      </p:sp>
      <p:pic>
        <p:nvPicPr>
          <p:cNvPr id="4" name="Picture 2" descr="http://nd04.jxs.cz/421/557/ca7b2fe19a_74890288_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83" y="2852936"/>
            <a:ext cx="6096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5576" y="3717032"/>
            <a:ext cx="108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sym typeface="Wingdings 3"/>
              </a:rPr>
              <a:t>    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706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15200" cy="1154097"/>
          </a:xfrm>
        </p:spPr>
        <p:txBody>
          <a:bodyPr/>
          <a:lstStyle/>
          <a:p>
            <a:r>
              <a:rPr lang="cs-CZ" b="1" dirty="0"/>
              <a:t>Příklady: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cs-CZ" dirty="0"/>
              <a:t>Sumace: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Počet opakování v sérii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Počet sérií</a:t>
            </a:r>
          </a:p>
          <a:p>
            <a:pPr marL="285750" indent="-285750">
              <a:buFont typeface="Wingdings" pitchFamily="2" charset="2"/>
              <a:buChar char="§"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rgbClr val="FFFF00"/>
                </a:solidFill>
              </a:rPr>
              <a:t>	X</a:t>
            </a:r>
          </a:p>
          <a:p>
            <a:pPr marL="285750" indent="-285750">
              <a:buFont typeface="Wingdings" pitchFamily="2" charset="2"/>
              <a:buChar char="§"/>
            </a:pPr>
            <a:endParaRPr lang="cs-CZ" dirty="0"/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Variabilita cvičení</a:t>
            </a:r>
          </a:p>
        </p:txBody>
      </p:sp>
    </p:spTree>
    <p:extLst>
      <p:ext uri="{BB962C8B-B14F-4D97-AF65-F5344CB8AC3E}">
        <p14:creationId xmlns:p14="http://schemas.microsoft.com/office/powerpoint/2010/main" val="2206672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6368" y="2312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Prostorová sumace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340768"/>
            <a:ext cx="8003232" cy="1368152"/>
          </a:xfrm>
        </p:spPr>
        <p:txBody>
          <a:bodyPr/>
          <a:lstStyle/>
          <a:p>
            <a:pPr algn="just"/>
            <a:r>
              <a:rPr lang="cs-CZ" sz="2400" dirty="0"/>
              <a:t>Simultánní mírné podráždění z více aferentních vstupů vedoucích ke stejné motorické odpovědi zvyšuje intenzitu této odpovědi</a:t>
            </a:r>
          </a:p>
        </p:txBody>
      </p:sp>
      <p:pic>
        <p:nvPicPr>
          <p:cNvPr id="1026" name="Picture 2" descr="http://nd04.jxs.cz/421/557/ca7b2fe19a_74890288_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20" y="2852935"/>
            <a:ext cx="6096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851920" y="602128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sym typeface="Wingdings 3"/>
              </a:rPr>
              <a:t>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84152" y="54452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sym typeface="Wingdings 3"/>
              </a:rPr>
              <a:t>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059832" y="30053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sym typeface="Wingdings 3"/>
              </a:rPr>
              <a:t>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584152" y="364949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sym typeface="Wingdings 3"/>
              </a:rPr>
              <a:t>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067944" y="38029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sym typeface="Wingdings 3"/>
              </a:rPr>
              <a:t>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236296" y="3266056"/>
            <a:ext cx="18356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Sumace: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Představa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Pohled očí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Pohyb jazyka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Respirace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Kožní dráždění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Směr manuální rezistence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41859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Aproximace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324100"/>
            <a:ext cx="8301608" cy="4533900"/>
          </a:xfrm>
        </p:spPr>
        <p:txBody>
          <a:bodyPr/>
          <a:lstStyle/>
          <a:p>
            <a:pPr algn="just"/>
            <a:r>
              <a:rPr lang="cs-CZ" sz="2400" dirty="0"/>
              <a:t>Efekt pasivní centrace kloubu vede k:</a:t>
            </a:r>
          </a:p>
          <a:p>
            <a:pPr algn="just"/>
            <a:endParaRPr lang="cs-CZ" sz="2400" dirty="0"/>
          </a:p>
          <a:p>
            <a:pPr lvl="1" algn="just"/>
            <a:r>
              <a:rPr lang="cs-CZ" sz="2000" dirty="0">
                <a:solidFill>
                  <a:srgbClr val="FFFF00"/>
                </a:solidFill>
              </a:rPr>
              <a:t>Navození stabilizace</a:t>
            </a:r>
          </a:p>
          <a:p>
            <a:pPr lvl="1" algn="just"/>
            <a:r>
              <a:rPr lang="cs-CZ" sz="2000" dirty="0">
                <a:solidFill>
                  <a:srgbClr val="FFFF00"/>
                </a:solidFill>
              </a:rPr>
              <a:t>Optimalizaci biomechanických faktorů snižující náročnost provedení pohybu na kloubní úrovni</a:t>
            </a:r>
          </a:p>
          <a:p>
            <a:pPr lvl="1" algn="just"/>
            <a:r>
              <a:rPr lang="cs-CZ" sz="2000" dirty="0">
                <a:solidFill>
                  <a:srgbClr val="FFFF00"/>
                </a:solidFill>
              </a:rPr>
              <a:t>Facilitaci posturální aktivity</a:t>
            </a:r>
          </a:p>
          <a:p>
            <a:pPr lvl="1" algn="just"/>
            <a:endParaRPr lang="cs-CZ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206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Trakce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636912"/>
            <a:ext cx="8229600" cy="3381772"/>
          </a:xfrm>
        </p:spPr>
        <p:txBody>
          <a:bodyPr/>
          <a:lstStyle/>
          <a:p>
            <a:r>
              <a:rPr lang="cs-CZ" sz="2400" dirty="0"/>
              <a:t>Efekt dráždění </a:t>
            </a:r>
            <a:r>
              <a:rPr lang="cs-CZ" sz="2400" dirty="0" err="1"/>
              <a:t>proprioceptorů</a:t>
            </a:r>
            <a:r>
              <a:rPr lang="cs-CZ" sz="2400" dirty="0"/>
              <a:t> kloubního pouzdra vede k:</a:t>
            </a:r>
          </a:p>
          <a:p>
            <a:endParaRPr lang="cs-CZ" sz="2400" dirty="0"/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facilitaci pohybu, </a:t>
            </a:r>
            <a:r>
              <a:rPr lang="cs-CZ" sz="2000" dirty="0" err="1">
                <a:solidFill>
                  <a:srgbClr val="FFFF00"/>
                </a:solidFill>
              </a:rPr>
              <a:t>spec</a:t>
            </a:r>
            <a:r>
              <a:rPr lang="cs-CZ" sz="2000" dirty="0">
                <a:solidFill>
                  <a:srgbClr val="FFFF00"/>
                </a:solidFill>
              </a:rPr>
              <a:t>. kontrakce antigravitačních svalů</a:t>
            </a:r>
          </a:p>
          <a:p>
            <a:pPr lvl="1"/>
            <a:endParaRPr lang="cs-CZ" sz="2000" dirty="0">
              <a:solidFill>
                <a:srgbClr val="FFFF00"/>
              </a:solidFill>
            </a:endParaRP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pomáhá elongaci sv. tkáně (využití </a:t>
            </a:r>
            <a:r>
              <a:rPr lang="cs-CZ" sz="2000" dirty="0" err="1">
                <a:solidFill>
                  <a:srgbClr val="FFFF00"/>
                </a:solidFill>
              </a:rPr>
              <a:t>stretch</a:t>
            </a:r>
            <a:r>
              <a:rPr lang="cs-CZ" sz="2000" dirty="0">
                <a:solidFill>
                  <a:srgbClr val="FFFF00"/>
                </a:solidFill>
              </a:rPr>
              <a:t> reflexu)</a:t>
            </a:r>
          </a:p>
          <a:p>
            <a:pPr lvl="1"/>
            <a:endParaRPr lang="cs-CZ" sz="2000" dirty="0">
              <a:solidFill>
                <a:srgbClr val="FFFF00"/>
              </a:solidFill>
            </a:endParaRPr>
          </a:p>
          <a:p>
            <a:pPr lvl="1"/>
            <a:r>
              <a:rPr lang="cs-CZ" sz="2000" dirty="0">
                <a:solidFill>
                  <a:srgbClr val="FFFF00"/>
                </a:solidFill>
              </a:rPr>
              <a:t>trakce ve středním postavení v kloubu vede k </a:t>
            </a:r>
            <a:r>
              <a:rPr lang="cs-CZ" sz="2000" dirty="0" err="1">
                <a:solidFill>
                  <a:srgbClr val="FFFF00"/>
                </a:solidFill>
              </a:rPr>
              <a:t>ekvalizaci</a:t>
            </a:r>
            <a:r>
              <a:rPr lang="cs-CZ" sz="2000" dirty="0">
                <a:solidFill>
                  <a:srgbClr val="FFFF00"/>
                </a:solidFill>
              </a:rPr>
              <a:t> tonu svalů pohybového segmentu</a:t>
            </a:r>
          </a:p>
        </p:txBody>
      </p:sp>
    </p:spTree>
    <p:extLst>
      <p:ext uri="{BB962C8B-B14F-4D97-AF65-F5344CB8AC3E}">
        <p14:creationId xmlns:p14="http://schemas.microsoft.com/office/powerpoint/2010/main" val="79579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3281" y="548680"/>
            <a:ext cx="7315200" cy="709972"/>
          </a:xfrm>
        </p:spPr>
        <p:txBody>
          <a:bodyPr/>
          <a:lstStyle/>
          <a:p>
            <a:r>
              <a:rPr lang="cs-CZ" b="1" cap="all" dirty="0"/>
              <a:t>Manuální</a:t>
            </a:r>
            <a:r>
              <a:rPr lang="cs-CZ" dirty="0"/>
              <a:t> </a:t>
            </a:r>
            <a:r>
              <a:rPr lang="cs-CZ" b="1" cap="all" dirty="0"/>
              <a:t>kontakt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7776864" cy="16561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 dirty="0"/>
              <a:t>Diagnostická role</a:t>
            </a:r>
          </a:p>
          <a:p>
            <a:pPr>
              <a:lnSpc>
                <a:spcPct val="90000"/>
              </a:lnSpc>
            </a:pPr>
            <a:r>
              <a:rPr lang="cs-CZ" sz="2600" dirty="0"/>
              <a:t>Terapeutická role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manuální kontakt stimuluje receptory kůže a dle zvolené techniky může působit facilitační, nebo inhibičně</a:t>
            </a:r>
          </a:p>
        </p:txBody>
      </p:sp>
      <p:pic>
        <p:nvPicPr>
          <p:cNvPr id="1026" name="Picture 2" descr="VÃ½sledek obrÃ¡zku pro vojtova reflexnÃ­ lokomo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5099720" cy="34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395536" y="3212976"/>
            <a:ext cx="309634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90000"/>
              </a:lnSpc>
            </a:pPr>
            <a:r>
              <a:rPr lang="cs-CZ" sz="2200" dirty="0"/>
              <a:t>kontakt dává pacientovi informaci o směru pohybu, tlak vždy v opozici ke směru pohybu</a:t>
            </a:r>
          </a:p>
          <a:p>
            <a:pPr lvl="1">
              <a:lnSpc>
                <a:spcPct val="90000"/>
              </a:lnSpc>
            </a:pPr>
            <a:r>
              <a:rPr lang="cs-CZ" sz="2200" dirty="0"/>
              <a:t>tlak na sval pomáhá schopnosti svalu kontrahovat se</a:t>
            </a:r>
          </a:p>
        </p:txBody>
      </p:sp>
    </p:spTree>
    <p:extLst>
      <p:ext uri="{BB962C8B-B14F-4D97-AF65-F5344CB8AC3E}">
        <p14:creationId xmlns:p14="http://schemas.microsoft.com/office/powerpoint/2010/main" val="677215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315200" cy="781980"/>
          </a:xfrm>
        </p:spPr>
        <p:txBody>
          <a:bodyPr>
            <a:normAutofit/>
          </a:bodyPr>
          <a:lstStyle/>
          <a:p>
            <a:r>
              <a:rPr lang="cs-CZ" b="1" cap="all" dirty="0"/>
              <a:t>Odpor proti pohybu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Intenzita</a:t>
            </a:r>
          </a:p>
          <a:p>
            <a:pPr lvl="1"/>
            <a:r>
              <a:rPr lang="cs-CZ" dirty="0"/>
              <a:t>Minimální (aktivace </a:t>
            </a:r>
            <a:r>
              <a:rPr lang="cs-CZ" dirty="0" err="1"/>
              <a:t>TrP</a:t>
            </a:r>
            <a:r>
              <a:rPr lang="cs-CZ" dirty="0"/>
              <a:t>, </a:t>
            </a:r>
            <a:r>
              <a:rPr lang="cs-CZ" dirty="0" err="1"/>
              <a:t>postur</a:t>
            </a:r>
            <a:r>
              <a:rPr lang="cs-CZ" dirty="0"/>
              <a:t>. části sv.)</a:t>
            </a:r>
          </a:p>
          <a:p>
            <a:pPr lvl="1"/>
            <a:r>
              <a:rPr lang="cs-CZ" dirty="0"/>
              <a:t>Střední (aktivace sv. vláken typu SO, FOG)</a:t>
            </a:r>
          </a:p>
          <a:p>
            <a:pPr lvl="1"/>
            <a:r>
              <a:rPr lang="cs-CZ" dirty="0"/>
              <a:t>Maximální (aktivace SO, FOG, FG vláken + iradiace)</a:t>
            </a:r>
          </a:p>
          <a:p>
            <a:pPr lvl="1"/>
            <a:endParaRPr lang="cs-CZ" dirty="0"/>
          </a:p>
          <a:p>
            <a:r>
              <a:rPr lang="cs-CZ" dirty="0"/>
              <a:t>Směr</a:t>
            </a:r>
          </a:p>
          <a:p>
            <a:pPr lvl="1"/>
            <a:r>
              <a:rPr lang="cs-CZ" dirty="0"/>
              <a:t>Pacient vnímá směr rezistence a působí ve směru proti 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74222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5172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Volní vlivy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5252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Motivace</a:t>
            </a:r>
          </a:p>
          <a:p>
            <a:r>
              <a:rPr lang="cs-CZ" sz="2400" dirty="0"/>
              <a:t>Soubor faktorů vedoucí k </a:t>
            </a:r>
            <a:r>
              <a:rPr lang="cs-CZ" sz="2400" dirty="0" err="1"/>
              <a:t>energetizaci</a:t>
            </a:r>
            <a:r>
              <a:rPr lang="cs-CZ" sz="2400" dirty="0"/>
              <a:t> organismu</a:t>
            </a:r>
          </a:p>
          <a:p>
            <a:pPr lvl="1"/>
            <a:r>
              <a:rPr lang="cs-CZ" sz="2000" dirty="0"/>
              <a:t>vnitřní</a:t>
            </a:r>
          </a:p>
          <a:p>
            <a:pPr lvl="1"/>
            <a:r>
              <a:rPr lang="cs-CZ" sz="2000" dirty="0"/>
              <a:t>vnější</a:t>
            </a:r>
          </a:p>
          <a:p>
            <a:pPr lvl="1"/>
            <a:endParaRPr lang="cs-CZ" sz="2000" dirty="0"/>
          </a:p>
          <a:p>
            <a:r>
              <a:rPr lang="cs-CZ" sz="2200" dirty="0" err="1"/>
              <a:t>Maslowova</a:t>
            </a:r>
            <a:r>
              <a:rPr lang="cs-CZ" sz="2200" dirty="0"/>
              <a:t> hierarchie potřeb:</a:t>
            </a:r>
          </a:p>
          <a:p>
            <a:endParaRPr lang="cs-CZ" sz="2200" dirty="0"/>
          </a:p>
          <a:p>
            <a:r>
              <a:rPr lang="cs-CZ" sz="2200" dirty="0"/>
              <a:t>Další motivy:</a:t>
            </a:r>
            <a:endParaRPr lang="cs-CZ" sz="2000" b="1" dirty="0"/>
          </a:p>
          <a:p>
            <a:pPr lvl="1"/>
            <a:r>
              <a:rPr lang="cs-CZ" sz="2000" dirty="0">
                <a:ea typeface="+mn-ea"/>
                <a:cs typeface="+mn-cs"/>
              </a:rPr>
              <a:t>Pud</a:t>
            </a:r>
          </a:p>
          <a:p>
            <a:pPr lvl="1"/>
            <a:r>
              <a:rPr lang="cs-CZ" sz="2000" dirty="0">
                <a:ea typeface="+mn-ea"/>
                <a:cs typeface="+mn-cs"/>
              </a:rPr>
              <a:t>Zájem</a:t>
            </a:r>
          </a:p>
          <a:p>
            <a:pPr lvl="1"/>
            <a:r>
              <a:rPr lang="cs-CZ" sz="2000" dirty="0">
                <a:ea typeface="+mn-ea"/>
                <a:cs typeface="+mn-cs"/>
              </a:rPr>
              <a:t>Aspirace (ambice)</a:t>
            </a:r>
          </a:p>
          <a:p>
            <a:pPr lvl="1"/>
            <a:r>
              <a:rPr lang="cs-CZ" sz="2000" dirty="0">
                <a:ea typeface="+mn-ea"/>
                <a:cs typeface="+mn-cs"/>
              </a:rPr>
              <a:t>Cíl</a:t>
            </a:r>
          </a:p>
          <a:p>
            <a:pPr lvl="1"/>
            <a:r>
              <a:rPr lang="cs-CZ" sz="2000" dirty="0">
                <a:ea typeface="+mn-ea"/>
                <a:cs typeface="+mn-cs"/>
              </a:rPr>
              <a:t>Ideál</a:t>
            </a:r>
          </a:p>
          <a:p>
            <a:pPr lvl="1"/>
            <a:r>
              <a:rPr lang="cs-CZ" sz="2000" dirty="0">
                <a:ea typeface="+mn-ea"/>
                <a:cs typeface="+mn-cs"/>
              </a:rPr>
              <a:t>Zvyk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6EEBAF-BCD6-4035-B0F8-BA05A8829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5" y="3284984"/>
            <a:ext cx="438071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26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315200" cy="1154097"/>
          </a:xfrm>
        </p:spPr>
        <p:txBody>
          <a:bodyPr>
            <a:noAutofit/>
          </a:bodyPr>
          <a:lstStyle/>
          <a:p>
            <a:r>
              <a:rPr lang="cs-CZ" b="1" cap="all" dirty="0"/>
              <a:t>Autonomní nervový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424936" cy="4173860"/>
          </a:xfrm>
        </p:spPr>
        <p:txBody>
          <a:bodyPr/>
          <a:lstStyle/>
          <a:p>
            <a:r>
              <a:rPr lang="cs-CZ" sz="2400" dirty="0" err="1"/>
              <a:t>Sympatovagální</a:t>
            </a:r>
            <a:r>
              <a:rPr lang="cs-CZ" sz="2400" dirty="0"/>
              <a:t> balance má přímý vztah k dráždivosti NS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Diagnostika a terapie aktivity sympatiku, parasympatiku a </a:t>
            </a:r>
            <a:r>
              <a:rPr lang="cs-CZ" sz="2400" dirty="0" err="1"/>
              <a:t>sympatovagální</a:t>
            </a:r>
            <a:r>
              <a:rPr lang="cs-CZ" sz="2400" dirty="0"/>
              <a:t> balance</a:t>
            </a:r>
          </a:p>
          <a:p>
            <a:pPr lvl="1"/>
            <a:r>
              <a:rPr lang="cs-CZ" sz="2000" dirty="0"/>
              <a:t>Srdeční činnost, dýchání, močení, stolice, polykání, trávení, sex. funkce atd.</a:t>
            </a:r>
          </a:p>
          <a:p>
            <a:endParaRPr lang="cs-CZ" sz="2400" dirty="0"/>
          </a:p>
          <a:p>
            <a:r>
              <a:rPr lang="cs-CZ" sz="2400" dirty="0" err="1"/>
              <a:t>Vertebroviscerální</a:t>
            </a:r>
            <a:r>
              <a:rPr lang="cs-CZ" sz="2400" dirty="0"/>
              <a:t> vztahy (</a:t>
            </a:r>
            <a:r>
              <a:rPr lang="cs-CZ" sz="2400" dirty="0" err="1"/>
              <a:t>segmentární</a:t>
            </a:r>
            <a:r>
              <a:rPr lang="cs-CZ" sz="2400" dirty="0"/>
              <a:t> uspořádání)</a:t>
            </a:r>
          </a:p>
          <a:p>
            <a:pPr lvl="1"/>
            <a:r>
              <a:rPr lang="cs-CZ" sz="2000" dirty="0"/>
              <a:t>Diagnostika a terapie struktury a funkce orgánů</a:t>
            </a:r>
          </a:p>
        </p:txBody>
      </p:sp>
    </p:spTree>
    <p:extLst>
      <p:ext uri="{BB962C8B-B14F-4D97-AF65-F5344CB8AC3E}">
        <p14:creationId xmlns:p14="http://schemas.microsoft.com/office/powerpoint/2010/main" val="129526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2160240" cy="1154097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FF0000"/>
                </a:solidFill>
                <a:effectLst/>
              </a:rPr>
              <a:t>Aktivní stabilita segmentu</a:t>
            </a:r>
            <a:r>
              <a:rPr lang="cs-CZ" sz="3600" dirty="0">
                <a:solidFill>
                  <a:srgbClr val="FF0000"/>
                </a:solidFill>
                <a:effectLst/>
              </a:rPr>
              <a:t> 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293096"/>
            <a:ext cx="7920880" cy="2376264"/>
          </a:xfrm>
        </p:spPr>
        <p:txBody>
          <a:bodyPr>
            <a:normAutofit fontScale="85000" lnSpcReduction="20000"/>
          </a:bodyPr>
          <a:lstStyle/>
          <a:p>
            <a:pPr lvl="0" algn="just"/>
            <a:endParaRPr lang="cs-CZ" dirty="0">
              <a:effectLst/>
            </a:endParaRPr>
          </a:p>
          <a:p>
            <a:pPr lvl="0" algn="just"/>
            <a:r>
              <a:rPr lang="cs-CZ" dirty="0">
                <a:effectLst/>
              </a:rPr>
              <a:t>Zajištěna aktivními strukturami s kontraktilní funkcí tj. </a:t>
            </a:r>
            <a:r>
              <a:rPr lang="cs-CZ" dirty="0" err="1">
                <a:effectLst/>
              </a:rPr>
              <a:t>myofasciální</a:t>
            </a:r>
            <a:r>
              <a:rPr lang="cs-CZ" dirty="0">
                <a:effectLst/>
              </a:rPr>
              <a:t> složkou a jejím řízením.</a:t>
            </a:r>
          </a:p>
          <a:p>
            <a:pPr lvl="0" algn="just"/>
            <a:endParaRPr lang="cs-CZ" dirty="0">
              <a:effectLst/>
            </a:endParaRPr>
          </a:p>
          <a:p>
            <a:pPr lvl="0" algn="just"/>
            <a:r>
              <a:rPr lang="cs-CZ" dirty="0">
                <a:effectLst/>
              </a:rPr>
              <a:t>Principem aktivní stabilizace jak na úrovni </a:t>
            </a:r>
            <a:r>
              <a:rPr lang="cs-CZ" dirty="0" err="1">
                <a:effectLst/>
              </a:rPr>
              <a:t>monosegmentární</a:t>
            </a:r>
            <a:r>
              <a:rPr lang="cs-CZ" dirty="0">
                <a:effectLst/>
              </a:rPr>
              <a:t>, tak i </a:t>
            </a:r>
            <a:r>
              <a:rPr lang="cs-CZ" dirty="0" err="1">
                <a:effectLst/>
              </a:rPr>
              <a:t>multisegmentární</a:t>
            </a:r>
            <a:r>
              <a:rPr lang="cs-CZ" dirty="0">
                <a:effectLst/>
              </a:rPr>
              <a:t> je optimální využití stabilizační funkce svalů.</a:t>
            </a:r>
          </a:p>
          <a:p>
            <a:pPr lvl="0" algn="just"/>
            <a:endParaRPr lang="cs-CZ" b="1" dirty="0">
              <a:solidFill>
                <a:srgbClr val="FFFF00"/>
              </a:solidFill>
            </a:endParaRPr>
          </a:p>
          <a:p>
            <a:pPr lvl="0" algn="just"/>
            <a:r>
              <a:rPr lang="cs-CZ" b="1" dirty="0">
                <a:solidFill>
                  <a:srgbClr val="FFFF00"/>
                </a:solidFill>
              </a:rPr>
              <a:t>Aktivní stabilizace má formativní vliv i na pasivní struktury a to zvláště v senzitivních obdobích vývoje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52959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0197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cs-CZ" sz="4400" b="1" cap="all" dirty="0"/>
              <a:t>Limbický systém</a:t>
            </a:r>
            <a:br>
              <a:rPr lang="cs-CZ" b="1" dirty="0">
                <a:effectLst/>
              </a:rPr>
            </a:br>
            <a:r>
              <a:rPr lang="cs-CZ" b="1" dirty="0">
                <a:effectLst/>
              </a:rPr>
              <a:t>(tzv. emoční mozek)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02984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cs-CZ" sz="2400" dirty="0">
                <a:solidFill>
                  <a:srgbClr val="FFFF00"/>
                </a:solidFill>
              </a:rPr>
              <a:t>Nejstarší systém pro řízení motoriky</a:t>
            </a:r>
          </a:p>
          <a:p>
            <a:endParaRPr lang="cs-CZ" sz="2400" dirty="0"/>
          </a:p>
          <a:p>
            <a:pPr marL="45720" indent="0">
              <a:buNone/>
            </a:pPr>
            <a:r>
              <a:rPr lang="cs-CZ" sz="2400" dirty="0"/>
              <a:t>Složka:</a:t>
            </a:r>
          </a:p>
          <a:p>
            <a:pPr lvl="1"/>
            <a:r>
              <a:rPr lang="cs-CZ" sz="2200" dirty="0"/>
              <a:t>Biologická</a:t>
            </a:r>
          </a:p>
          <a:p>
            <a:pPr lvl="1"/>
            <a:r>
              <a:rPr lang="cs-CZ" sz="2200" dirty="0"/>
              <a:t>Psychická</a:t>
            </a:r>
          </a:p>
          <a:p>
            <a:pPr lvl="1"/>
            <a:r>
              <a:rPr lang="cs-CZ" sz="2200" dirty="0"/>
              <a:t>Sociální</a:t>
            </a:r>
          </a:p>
          <a:p>
            <a:pPr lvl="1"/>
            <a:r>
              <a:rPr lang="cs-CZ" sz="2200" dirty="0"/>
              <a:t>Spirituální</a:t>
            </a:r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  <a:p>
            <a:r>
              <a:rPr lang="cs-CZ" sz="2400" dirty="0">
                <a:solidFill>
                  <a:srgbClr val="FF0000"/>
                </a:solidFill>
              </a:rPr>
              <a:t>Dualismus (René Descartes 1596-1650)</a:t>
            </a:r>
          </a:p>
        </p:txBody>
      </p:sp>
    </p:spTree>
    <p:extLst>
      <p:ext uri="{BB962C8B-B14F-4D97-AF65-F5344CB8AC3E}">
        <p14:creationId xmlns:p14="http://schemas.microsoft.com/office/powerpoint/2010/main" val="1896570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Zraková facilitace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8104" y="1600200"/>
            <a:ext cx="3384376" cy="4533900"/>
          </a:xfrm>
        </p:spPr>
        <p:txBody>
          <a:bodyPr/>
          <a:lstStyle/>
          <a:p>
            <a:r>
              <a:rPr lang="cs-CZ" sz="2800" dirty="0"/>
              <a:t>pohled očí – směr</a:t>
            </a:r>
          </a:p>
          <a:p>
            <a:endParaRPr lang="cs-CZ" sz="2800" dirty="0"/>
          </a:p>
          <a:p>
            <a:r>
              <a:rPr lang="cs-CZ" sz="2800" dirty="0"/>
              <a:t>(pohyb jazyka)</a:t>
            </a:r>
          </a:p>
        </p:txBody>
      </p:sp>
      <p:pic>
        <p:nvPicPr>
          <p:cNvPr id="1028" name="Picture 4" descr="http://www.infocesko.cz/Images/clanek/gul/janzelez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5112568" cy="494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42392" y="548680"/>
            <a:ext cx="7315200" cy="709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cap="all" dirty="0"/>
              <a:t>Zraková</a:t>
            </a:r>
            <a:r>
              <a:rPr lang="cs-CZ" dirty="0"/>
              <a:t> </a:t>
            </a:r>
            <a:r>
              <a:rPr lang="cs-CZ" b="1" cap="all" dirty="0"/>
              <a:t>facilitace</a:t>
            </a:r>
          </a:p>
        </p:txBody>
      </p:sp>
    </p:spTree>
    <p:extLst>
      <p:ext uri="{BB962C8B-B14F-4D97-AF65-F5344CB8AC3E}">
        <p14:creationId xmlns:p14="http://schemas.microsoft.com/office/powerpoint/2010/main" val="547278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315200" cy="709972"/>
          </a:xfrm>
        </p:spPr>
        <p:txBody>
          <a:bodyPr>
            <a:noAutofit/>
          </a:bodyPr>
          <a:lstStyle/>
          <a:p>
            <a:r>
              <a:rPr lang="cs-CZ" b="1" cap="all" dirty="0"/>
              <a:t>Respirační facilitace / inhibice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2708921"/>
            <a:ext cx="7315200" cy="3600440"/>
          </a:xfrm>
        </p:spPr>
        <p:txBody>
          <a:bodyPr/>
          <a:lstStyle/>
          <a:p>
            <a:r>
              <a:rPr lang="cs-CZ" dirty="0"/>
              <a:t>Aktivace inspiračních svalů</a:t>
            </a:r>
          </a:p>
          <a:p>
            <a:r>
              <a:rPr lang="cs-CZ" dirty="0"/>
              <a:t>Aktivace expiračních svalů</a:t>
            </a:r>
          </a:p>
          <a:p>
            <a:endParaRPr lang="cs-CZ" dirty="0"/>
          </a:p>
          <a:p>
            <a:r>
              <a:rPr lang="cs-CZ" dirty="0"/>
              <a:t>Vyšší tonus v inspiriu</a:t>
            </a:r>
          </a:p>
          <a:p>
            <a:endParaRPr lang="cs-CZ" dirty="0"/>
          </a:p>
          <a:p>
            <a:r>
              <a:rPr lang="cs-CZ" dirty="0"/>
              <a:t>Ovlivnění ANS:</a:t>
            </a:r>
          </a:p>
          <a:p>
            <a:pPr lvl="1"/>
            <a:r>
              <a:rPr lang="cs-CZ" dirty="0"/>
              <a:t>zvýšení tonu sympatiku v inspiriu</a:t>
            </a:r>
          </a:p>
          <a:p>
            <a:pPr lvl="1"/>
            <a:r>
              <a:rPr lang="cs-CZ" dirty="0"/>
              <a:t>vagotonie v expiriu</a:t>
            </a:r>
          </a:p>
        </p:txBody>
      </p:sp>
    </p:spTree>
    <p:extLst>
      <p:ext uri="{BB962C8B-B14F-4D97-AF65-F5344CB8AC3E}">
        <p14:creationId xmlns:p14="http://schemas.microsoft.com/office/powerpoint/2010/main" val="38458828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315200" cy="853988"/>
          </a:xfrm>
        </p:spPr>
        <p:txBody>
          <a:bodyPr>
            <a:normAutofit/>
          </a:bodyPr>
          <a:lstStyle/>
          <a:p>
            <a:r>
              <a:rPr lang="cs-CZ" b="1" cap="all" dirty="0"/>
              <a:t>Verbální stimulace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17268"/>
          </a:xfrm>
        </p:spPr>
        <p:txBody>
          <a:bodyPr/>
          <a:lstStyle/>
          <a:p>
            <a:r>
              <a:rPr lang="cs-CZ" dirty="0"/>
              <a:t>Facilitace v průběhu pohybu a evaluace kvality (motivace)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36257-E5AC-4AFA-B1B9-FDB6EF419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43000" r="12525" b="20601"/>
          <a:stretch/>
        </p:blipFill>
        <p:spPr>
          <a:xfrm>
            <a:off x="671116" y="3212976"/>
            <a:ext cx="7713364" cy="268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038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Představa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429000"/>
            <a:ext cx="3528392" cy="2705100"/>
          </a:xfrm>
        </p:spPr>
        <p:txBody>
          <a:bodyPr/>
          <a:lstStyle/>
          <a:p>
            <a:r>
              <a:rPr lang="cs-CZ" dirty="0"/>
              <a:t>Aktivní imaginace</a:t>
            </a:r>
          </a:p>
          <a:p>
            <a:pPr lvl="1"/>
            <a:r>
              <a:rPr lang="cs-CZ" dirty="0"/>
              <a:t>Vyvolání předchozí pohybové zkušenosti (např. rytmická iniciace)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88840"/>
            <a:ext cx="5120271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72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"/>
            <a:ext cx="7315200" cy="857250"/>
          </a:xfrm>
        </p:spPr>
        <p:txBody>
          <a:bodyPr>
            <a:normAutofit/>
          </a:bodyPr>
          <a:lstStyle/>
          <a:p>
            <a:r>
              <a:rPr lang="cs-CZ" b="1" cap="all" dirty="0"/>
              <a:t>Představa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9EA173E-50D0-4C06-86E1-A734689227E8}"/>
              </a:ext>
            </a:extLst>
          </p:cNvPr>
          <p:cNvSpPr/>
          <p:nvPr/>
        </p:nvSpPr>
        <p:spPr>
          <a:xfrm>
            <a:off x="5726" y="6482375"/>
            <a:ext cx="8023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4"/>
              </a:rPr>
              <a:t>https://www.youtube.com/watch?v=uoBnRCeM_5o</a:t>
            </a:r>
            <a:endParaRPr lang="cs-CZ" sz="1200" dirty="0"/>
          </a:p>
        </p:txBody>
      </p:sp>
      <p:pic>
        <p:nvPicPr>
          <p:cNvPr id="9" name="3 Flips u0026 5 Twist Aerial Wins Gold For Ales Valenta   Olympic Records[1]">
            <a:hlinkClick r:id="" action="ppaction://media"/>
            <a:extLst>
              <a:ext uri="{FF2B5EF4-FFF2-40B4-BE49-F238E27FC236}">
                <a16:creationId xmlns:a16="http://schemas.microsoft.com/office/drawing/2014/main" id="{D37C6BBF-A592-4A9C-A7B7-42CB2CFB7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8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315200" cy="1154097"/>
          </a:xfrm>
        </p:spPr>
        <p:txBody>
          <a:bodyPr>
            <a:noAutofit/>
          </a:bodyPr>
          <a:lstStyle/>
          <a:p>
            <a:r>
              <a:rPr lang="cs-CZ" b="1" cap="all" dirty="0"/>
              <a:t>Využití globálních pohybových vzorů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3"/>
          </p:nvPr>
        </p:nvSpPr>
        <p:spPr>
          <a:xfrm>
            <a:off x="457200" y="2276872"/>
            <a:ext cx="6563072" cy="3857228"/>
          </a:xfrm>
        </p:spPr>
        <p:txBody>
          <a:bodyPr/>
          <a:lstStyle/>
          <a:p>
            <a:r>
              <a:rPr lang="cs-CZ" dirty="0"/>
              <a:t>Otáčení</a:t>
            </a:r>
          </a:p>
          <a:p>
            <a:r>
              <a:rPr lang="cs-CZ" dirty="0"/>
              <a:t>Lezení</a:t>
            </a:r>
          </a:p>
          <a:p>
            <a:r>
              <a:rPr lang="cs-CZ" dirty="0"/>
              <a:t>Vzpřimování do stoje</a:t>
            </a:r>
          </a:p>
          <a:p>
            <a:r>
              <a:rPr lang="cs-CZ" dirty="0"/>
              <a:t>Chůze</a:t>
            </a:r>
          </a:p>
          <a:p>
            <a:r>
              <a:rPr 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620158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315200" cy="709972"/>
          </a:xfrm>
        </p:spPr>
        <p:txBody>
          <a:bodyPr>
            <a:noAutofit/>
          </a:bodyPr>
          <a:lstStyle/>
          <a:p>
            <a:r>
              <a:rPr lang="cs-CZ" b="1" cap="all" dirty="0"/>
              <a:t>Reflexní facilitace / inhibice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67544" y="2239142"/>
            <a:ext cx="4038600" cy="3779541"/>
          </a:xfrm>
        </p:spPr>
        <p:txBody>
          <a:bodyPr/>
          <a:lstStyle/>
          <a:p>
            <a:r>
              <a:rPr lang="cs-CZ" dirty="0"/>
              <a:t>Šíjové reflexy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283968" y="1484784"/>
            <a:ext cx="4608512" cy="4533900"/>
          </a:xfrm>
        </p:spPr>
        <p:txBody>
          <a:bodyPr/>
          <a:lstStyle/>
          <a:p>
            <a:r>
              <a:rPr lang="cs-CZ" dirty="0"/>
              <a:t>Reflexní terapie dle Vojty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39143"/>
            <a:ext cx="2887049" cy="45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280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6269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8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7974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FB6CD-328D-4FAE-B5BD-34E94791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7315200" cy="1154097"/>
          </a:xfrm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0F2318-5967-42BD-99C1-68F6FB264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44825"/>
            <a:ext cx="7315200" cy="4464536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Ambler</a:t>
            </a:r>
            <a:r>
              <a:rPr lang="cs-CZ" dirty="0"/>
              <a:t>, Z. Základy neurologie. 6. vydání. Praha : </a:t>
            </a:r>
            <a:r>
              <a:rPr lang="cs-CZ" dirty="0" err="1"/>
              <a:t>Galén</a:t>
            </a:r>
            <a:r>
              <a:rPr lang="cs-CZ" dirty="0"/>
              <a:t>, 2006. 351 s. ISBN 80-7262-433-4.</a:t>
            </a:r>
          </a:p>
          <a:p>
            <a:r>
              <a:rPr lang="cs-CZ" dirty="0"/>
              <a:t>Bastlová, P. Proprioceptivní neuromuskulární facilitace. Olomouc: VUP, 2018. 2. vyd., 138 s. ISBN 978-80-244-5301-9.</a:t>
            </a:r>
          </a:p>
          <a:p>
            <a:r>
              <a:rPr lang="cs-CZ" dirty="0"/>
              <a:t>Janoušek, D. Objektivizace opěrné báze kojenců na přelomu prvního a druhého </a:t>
            </a:r>
            <a:r>
              <a:rPr lang="cs-CZ" dirty="0" err="1"/>
              <a:t>trimenonu</a:t>
            </a:r>
            <a:r>
              <a:rPr lang="cs-CZ" dirty="0"/>
              <a:t>. Dizertační práce, MU, Brno 2019.</a:t>
            </a:r>
          </a:p>
          <a:p>
            <a:pPr algn="just"/>
            <a:r>
              <a:rPr lang="cs-CZ" dirty="0"/>
              <a:t>Kolář, P. Rehabilitace v klinické praxi. Praha: </a:t>
            </a:r>
            <a:r>
              <a:rPr lang="cs-CZ" dirty="0" err="1"/>
              <a:t>Galén</a:t>
            </a:r>
            <a:r>
              <a:rPr lang="cs-CZ" dirty="0"/>
              <a:t> 2010, 1. vyd., 650 s. ISBN 978-80-7262-657-1.</a:t>
            </a:r>
          </a:p>
          <a:p>
            <a:pPr lvl="0"/>
            <a:r>
              <a:rPr lang="cs-CZ" dirty="0" err="1"/>
              <a:t>Lewit</a:t>
            </a:r>
            <a:r>
              <a:rPr lang="cs-CZ" dirty="0"/>
              <a:t>, K. Manipulační léčba. </a:t>
            </a:r>
            <a:r>
              <a:rPr lang="cs-CZ" dirty="0" err="1"/>
              <a:t>Leipzig</a:t>
            </a:r>
            <a:r>
              <a:rPr lang="cs-CZ" dirty="0"/>
              <a:t>: J. A. </a:t>
            </a:r>
            <a:r>
              <a:rPr lang="cs-CZ" dirty="0" err="1"/>
              <a:t>Barth</a:t>
            </a:r>
            <a:r>
              <a:rPr lang="cs-CZ" dirty="0"/>
              <a:t> </a:t>
            </a:r>
            <a:r>
              <a:rPr lang="cs-CZ" dirty="0" err="1"/>
              <a:t>Verlag</a:t>
            </a:r>
            <a:r>
              <a:rPr lang="cs-CZ" dirty="0"/>
              <a:t> Heidelberg 2003, 5. vyd., 412 s. ISBN 80-7066-725-7.</a:t>
            </a:r>
          </a:p>
          <a:p>
            <a:pPr lvl="0" algn="just"/>
            <a:r>
              <a:rPr lang="cs-CZ" dirty="0" err="1"/>
              <a:t>Oatis</a:t>
            </a:r>
            <a:r>
              <a:rPr lang="cs-CZ" dirty="0"/>
              <a:t>, C., A. </a:t>
            </a:r>
            <a:r>
              <a:rPr lang="cs-CZ" dirty="0" err="1"/>
              <a:t>Kinesiology</a:t>
            </a:r>
            <a:r>
              <a:rPr lang="cs-CZ" dirty="0"/>
              <a:t>. </a:t>
            </a:r>
            <a:r>
              <a:rPr lang="cs-CZ" dirty="0" err="1"/>
              <a:t>Lippincott</a:t>
            </a:r>
            <a:r>
              <a:rPr lang="cs-CZ" dirty="0"/>
              <a:t> </a:t>
            </a:r>
            <a:r>
              <a:rPr lang="cs-CZ" dirty="0" err="1"/>
              <a:t>Williams</a:t>
            </a:r>
            <a:r>
              <a:rPr lang="cs-CZ" dirty="0"/>
              <a:t> &amp; Wilkins, a </a:t>
            </a:r>
            <a:r>
              <a:rPr lang="cs-CZ" dirty="0" err="1"/>
              <a:t>Wolters</a:t>
            </a:r>
            <a:r>
              <a:rPr lang="cs-CZ" dirty="0"/>
              <a:t> </a:t>
            </a:r>
            <a:r>
              <a:rPr lang="cs-CZ" dirty="0" err="1"/>
              <a:t>Kluwer</a:t>
            </a:r>
            <a:r>
              <a:rPr lang="cs-CZ" dirty="0"/>
              <a:t> business 2009, 2. vyd., 946 s. ISBN 978-0-7817-7422-2.</a:t>
            </a:r>
          </a:p>
          <a:p>
            <a:pPr lvl="0" algn="just"/>
            <a:r>
              <a:rPr lang="cs-CZ" dirty="0" err="1"/>
              <a:t>Véle</a:t>
            </a:r>
            <a:r>
              <a:rPr lang="cs-CZ" dirty="0"/>
              <a:t>, F. Kineziologie. Praha: Triton 2007, 2. vyd., 376 s. ISBN 80-7254-837-9.</a:t>
            </a:r>
          </a:p>
          <a:p>
            <a:pPr lvl="0" algn="just"/>
            <a:r>
              <a:rPr lang="cs-CZ" dirty="0"/>
              <a:t>Vojta, V., </a:t>
            </a:r>
            <a:r>
              <a:rPr lang="cs-CZ" dirty="0" err="1"/>
              <a:t>Peters</a:t>
            </a:r>
            <a:r>
              <a:rPr lang="cs-CZ" dirty="0"/>
              <a:t>, A. Vojtův princip. 3. vyd., Grada 2007. ISBN 978-80-247-2710-3.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1236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Hybnost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84784"/>
            <a:ext cx="8280920" cy="5040560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Holokinetická</a:t>
            </a:r>
            <a:r>
              <a:rPr lang="cs-CZ" dirty="0"/>
              <a:t> (1. stádium - nediferencované, globální pohyby)</a:t>
            </a:r>
          </a:p>
          <a:p>
            <a:pPr lvl="1"/>
            <a:r>
              <a:rPr lang="cs-CZ" dirty="0"/>
              <a:t>cca od 5. dne do 2. měsíce postnatálního motorického vývoje</a:t>
            </a:r>
          </a:p>
          <a:p>
            <a:pPr lvl="1"/>
            <a:r>
              <a:rPr lang="cs-CZ" dirty="0"/>
              <a:t>dozrávají </a:t>
            </a:r>
            <a:r>
              <a:rPr lang="cs-CZ" dirty="0" err="1"/>
              <a:t>thalamické</a:t>
            </a:r>
            <a:r>
              <a:rPr lang="cs-CZ" dirty="0"/>
              <a:t> a </a:t>
            </a:r>
            <a:r>
              <a:rPr lang="cs-CZ" dirty="0" err="1"/>
              <a:t>hypothalamické</a:t>
            </a:r>
            <a:r>
              <a:rPr lang="cs-CZ" dirty="0"/>
              <a:t> funkce → vzniká již převaha diencefalických funkcí</a:t>
            </a:r>
          </a:p>
          <a:p>
            <a:pPr lvl="1"/>
            <a:r>
              <a:rPr lang="cs-CZ" dirty="0"/>
              <a:t>typická hybnost na zádech ležícího novorozence – nekoordinované a trhané pohyby končetinami</a:t>
            </a:r>
          </a:p>
          <a:p>
            <a:pPr lvl="1"/>
            <a:r>
              <a:rPr lang="cs-CZ" dirty="0"/>
              <a:t>trvá fyziologická hypertonie s flekčním držením končetin</a:t>
            </a:r>
          </a:p>
          <a:p>
            <a:pPr lvl="1"/>
            <a:endParaRPr lang="cs-CZ" dirty="0"/>
          </a:p>
          <a:p>
            <a:r>
              <a:rPr lang="cs-CZ" b="1" dirty="0" err="1">
                <a:solidFill>
                  <a:srgbClr val="FF0000"/>
                </a:solidFill>
              </a:rPr>
              <a:t>Ideokinetická</a:t>
            </a:r>
            <a:r>
              <a:rPr lang="cs-CZ" dirty="0">
                <a:solidFill>
                  <a:srgbClr val="FFFF99"/>
                </a:solidFill>
              </a:rPr>
              <a:t> </a:t>
            </a:r>
            <a:r>
              <a:rPr lang="cs-CZ" dirty="0"/>
              <a:t>(cílená hybnost zajišťující dosažení pohybového cíle, vychází z </a:t>
            </a:r>
            <a:r>
              <a:rPr lang="cs-CZ" dirty="0" err="1"/>
              <a:t>kortikospinální</a:t>
            </a:r>
            <a:r>
              <a:rPr lang="cs-CZ" dirty="0"/>
              <a:t> dráhy)</a:t>
            </a:r>
          </a:p>
          <a:p>
            <a:pPr lvl="1"/>
            <a:r>
              <a:rPr lang="cs-CZ" dirty="0"/>
              <a:t>Nezbytnou podmínkou je motivace</a:t>
            </a:r>
          </a:p>
          <a:p>
            <a:pPr lvl="1"/>
            <a:endParaRPr lang="cs-CZ" dirty="0"/>
          </a:p>
          <a:p>
            <a:pPr lvl="1"/>
            <a:r>
              <a:rPr lang="cs-CZ" b="1" dirty="0" err="1">
                <a:solidFill>
                  <a:srgbClr val="FF0000"/>
                </a:solidFill>
              </a:rPr>
              <a:t>Monokinetická</a:t>
            </a:r>
            <a:endParaRPr lang="cs-CZ" b="1" dirty="0">
              <a:solidFill>
                <a:srgbClr val="FF0000"/>
              </a:solidFill>
            </a:endParaRPr>
          </a:p>
          <a:p>
            <a:pPr marL="719138" lvl="3" indent="-177800"/>
            <a:r>
              <a:rPr lang="cs-CZ" dirty="0"/>
              <a:t>2. – 5. měsíc postnatálního motorického vývoje.</a:t>
            </a:r>
          </a:p>
          <a:p>
            <a:pPr lvl="2" indent="-144463"/>
            <a:r>
              <a:rPr lang="cs-CZ" sz="1400" dirty="0"/>
              <a:t>2. stádium, izolovaná hybnost končetin, stále nepřesná.</a:t>
            </a:r>
          </a:p>
          <a:p>
            <a:pPr lvl="1"/>
            <a:r>
              <a:rPr lang="cs-CZ" b="1" dirty="0" err="1">
                <a:solidFill>
                  <a:srgbClr val="FF0000"/>
                </a:solidFill>
              </a:rPr>
              <a:t>Dromokinetická</a:t>
            </a:r>
            <a:endParaRPr lang="cs-CZ" b="1" dirty="0">
              <a:solidFill>
                <a:srgbClr val="FF0000"/>
              </a:solidFill>
            </a:endParaRPr>
          </a:p>
          <a:p>
            <a:pPr marL="765175" lvl="3" indent="-182563"/>
            <a:r>
              <a:rPr lang="cs-CZ" dirty="0"/>
              <a:t>5. – 12. měsíc postnatálního motorického vývoje.</a:t>
            </a:r>
          </a:p>
          <a:p>
            <a:pPr marL="765175" lvl="3" indent="-182563"/>
            <a:r>
              <a:rPr lang="cs-CZ" dirty="0"/>
              <a:t>3. stádium, vědomý a lépe směrovaný pohyb končetin.</a:t>
            </a:r>
            <a:endParaRPr lang="cs-CZ" dirty="0">
              <a:solidFill>
                <a:srgbClr val="FF0000"/>
              </a:solidFill>
            </a:endParaRPr>
          </a:p>
          <a:p>
            <a:pPr lvl="1"/>
            <a:r>
              <a:rPr lang="cs-CZ" b="1" dirty="0" err="1">
                <a:solidFill>
                  <a:srgbClr val="FF0000"/>
                </a:solidFill>
              </a:rPr>
              <a:t>Kratikinetická</a:t>
            </a:r>
            <a:endParaRPr lang="cs-CZ" b="1" dirty="0">
              <a:solidFill>
                <a:srgbClr val="FF0000"/>
              </a:solidFill>
            </a:endParaRPr>
          </a:p>
          <a:p>
            <a:pPr marL="765175" lvl="4" indent="-182563"/>
            <a:r>
              <a:rPr lang="cs-CZ" dirty="0"/>
              <a:t>Od 12. měsíců postnatálního motorického vývoje do dospělosti.</a:t>
            </a:r>
          </a:p>
          <a:p>
            <a:pPr marL="765175" lvl="4" indent="-182563"/>
            <a:r>
              <a:rPr lang="cs-CZ" dirty="0"/>
              <a:t>4. stádium, vysoce koordinovaný, izolovaný pohyb končetin.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b="1" dirty="0" err="1">
                <a:solidFill>
                  <a:srgbClr val="FF0000"/>
                </a:solidFill>
              </a:rPr>
              <a:t>Ereismatická</a:t>
            </a:r>
            <a:r>
              <a:rPr lang="cs-CZ" dirty="0"/>
              <a:t> (udržení polohy v prostředí, vychází z </a:t>
            </a:r>
            <a:r>
              <a:rPr lang="cs-CZ" dirty="0" err="1"/>
              <a:t>extrakortikospinální</a:t>
            </a:r>
            <a:r>
              <a:rPr lang="cs-CZ"/>
              <a:t> dráhy)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095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315200" cy="1154097"/>
          </a:xfrm>
        </p:spPr>
        <p:txBody>
          <a:bodyPr>
            <a:normAutofit/>
          </a:bodyPr>
          <a:lstStyle/>
          <a:p>
            <a:r>
              <a:rPr lang="cs-CZ" b="1" cap="all" dirty="0"/>
              <a:t>Hybnost intrauterinní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154097"/>
            <a:ext cx="8280920" cy="5515263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cs-CZ" b="1" dirty="0">
                <a:solidFill>
                  <a:srgbClr val="FF0000"/>
                </a:solidFill>
              </a:rPr>
              <a:t>Embryogeneze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V. gestační týden</a:t>
            </a:r>
            <a:endParaRPr lang="cs-CZ" dirty="0"/>
          </a:p>
          <a:p>
            <a:pPr lvl="1"/>
            <a:r>
              <a:rPr lang="cs-CZ" dirty="0"/>
              <a:t>srdeční akce (TF 100-120/min) </a:t>
            </a:r>
          </a:p>
          <a:p>
            <a:r>
              <a:rPr lang="cs-CZ" b="1" dirty="0">
                <a:solidFill>
                  <a:srgbClr val="FF0000"/>
                </a:solidFill>
              </a:rPr>
              <a:t>VII.-VIII. gestační týden</a:t>
            </a:r>
            <a:endParaRPr lang="cs-CZ" dirty="0"/>
          </a:p>
          <a:p>
            <a:pPr lvl="1"/>
            <a:r>
              <a:rPr lang="cs-CZ" dirty="0"/>
              <a:t>úklony hlavy (spinální úroveň ???)</a:t>
            </a:r>
          </a:p>
          <a:p>
            <a:r>
              <a:rPr lang="cs-CZ" b="1" dirty="0">
                <a:solidFill>
                  <a:srgbClr val="FF0000"/>
                </a:solidFill>
              </a:rPr>
              <a:t>VIII.-X. gestační týden</a:t>
            </a:r>
            <a:endParaRPr lang="cs-CZ" dirty="0"/>
          </a:p>
          <a:p>
            <a:pPr lvl="1"/>
            <a:r>
              <a:rPr lang="cs-CZ" dirty="0"/>
              <a:t>formace bránice, škytání</a:t>
            </a:r>
          </a:p>
          <a:p>
            <a:pPr lvl="1"/>
            <a:r>
              <a:rPr lang="cs-CZ" dirty="0"/>
              <a:t>dechové pohyby (VIII.-XII. týden)</a:t>
            </a:r>
          </a:p>
          <a:p>
            <a:pPr marL="45720" indent="0">
              <a:buNone/>
            </a:pPr>
            <a:r>
              <a:rPr lang="cs-CZ" b="1" dirty="0" err="1">
                <a:solidFill>
                  <a:srgbClr val="FF0000"/>
                </a:solidFill>
              </a:rPr>
              <a:t>Fetogeneze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IX.-X. gestační týden</a:t>
            </a:r>
            <a:endParaRPr lang="cs-CZ" dirty="0"/>
          </a:p>
          <a:p>
            <a:pPr lvl="1"/>
            <a:r>
              <a:rPr lang="cs-CZ" dirty="0"/>
              <a:t>srdeční akce (TF 160-175/min)</a:t>
            </a:r>
          </a:p>
          <a:p>
            <a:pPr lvl="1"/>
            <a:r>
              <a:rPr lang="cs-CZ" dirty="0"/>
              <a:t>generalizované pohyby celého těla</a:t>
            </a:r>
          </a:p>
          <a:p>
            <a:r>
              <a:rPr lang="cs-CZ" b="1" dirty="0">
                <a:solidFill>
                  <a:srgbClr val="FF0000"/>
                </a:solidFill>
              </a:rPr>
              <a:t>X.-XI. gestační týden</a:t>
            </a:r>
            <a:endParaRPr lang="cs-CZ" dirty="0"/>
          </a:p>
          <a:p>
            <a:pPr lvl="1"/>
            <a:r>
              <a:rPr lang="cs-CZ" dirty="0"/>
              <a:t>izolované pohyby končetin</a:t>
            </a:r>
          </a:p>
          <a:p>
            <a:r>
              <a:rPr lang="cs-CZ" b="1" dirty="0">
                <a:solidFill>
                  <a:srgbClr val="FF0000"/>
                </a:solidFill>
              </a:rPr>
              <a:t>XII.-XVI. gestační týden</a:t>
            </a:r>
            <a:endParaRPr lang="cs-CZ" dirty="0"/>
          </a:p>
          <a:p>
            <a:pPr lvl="1"/>
            <a:r>
              <a:rPr lang="cs-CZ" dirty="0"/>
              <a:t>srdeční akce (TF 155/min)</a:t>
            </a:r>
          </a:p>
          <a:p>
            <a:pPr lvl="1"/>
            <a:r>
              <a:rPr lang="cs-CZ" dirty="0"/>
              <a:t>izolované pohyby prstů na končetinách, kontakt ruka – obličej, otvírání úst a sání prstů (od XIII.-XIV. týdne)</a:t>
            </a:r>
          </a:p>
          <a:p>
            <a:pPr lvl="1"/>
            <a:r>
              <a:rPr lang="cs-CZ" dirty="0"/>
              <a:t>pohyby očí (od XIV. týdne)</a:t>
            </a:r>
          </a:p>
          <a:p>
            <a:pPr lvl="0">
              <a:buClr>
                <a:srgbClr val="FF8600"/>
              </a:buClr>
            </a:pPr>
            <a:r>
              <a:rPr lang="cs-CZ" sz="2100" b="1" dirty="0">
                <a:solidFill>
                  <a:srgbClr val="FF0000"/>
                </a:solidFill>
              </a:rPr>
              <a:t>XVIII.-XXIV. gestační týden</a:t>
            </a:r>
            <a:endParaRPr lang="cs-CZ" dirty="0"/>
          </a:p>
          <a:p>
            <a:pPr lvl="1"/>
            <a:r>
              <a:rPr lang="cs-CZ" dirty="0"/>
              <a:t>plně vyvinuté polykání s předozadním pohybem jazyka</a:t>
            </a:r>
          </a:p>
          <a:p>
            <a:pPr lvl="0">
              <a:buClr>
                <a:srgbClr val="FF8600"/>
              </a:buClr>
            </a:pPr>
            <a:r>
              <a:rPr lang="cs-CZ" sz="2100" b="1" dirty="0">
                <a:solidFill>
                  <a:srgbClr val="FF0000"/>
                </a:solidFill>
              </a:rPr>
              <a:t>XVIII.-XXIV. gestační týden</a:t>
            </a:r>
            <a:endParaRPr lang="cs-CZ" dirty="0"/>
          </a:p>
          <a:p>
            <a:pPr lvl="1"/>
            <a:r>
              <a:rPr lang="cs-CZ" dirty="0"/>
              <a:t>dokončení vývoje </a:t>
            </a:r>
            <a:r>
              <a:rPr lang="cs-CZ" dirty="0" err="1"/>
              <a:t>kortikospinální</a:t>
            </a:r>
            <a:r>
              <a:rPr lang="cs-CZ" dirty="0"/>
              <a:t> dráhy</a:t>
            </a:r>
          </a:p>
          <a:p>
            <a:r>
              <a:rPr lang="cs-CZ" b="1" dirty="0">
                <a:solidFill>
                  <a:srgbClr val="FF0000"/>
                </a:solidFill>
              </a:rPr>
              <a:t>XXXX. gestační týden</a:t>
            </a:r>
            <a:endParaRPr lang="cs-CZ" dirty="0"/>
          </a:p>
          <a:p>
            <a:pPr lvl="1"/>
            <a:r>
              <a:rPr lang="cs-CZ"/>
              <a:t>srdeční akce (</a:t>
            </a:r>
            <a:r>
              <a:rPr lang="cs-CZ" dirty="0"/>
              <a:t>TF 110-150/min)</a:t>
            </a:r>
          </a:p>
          <a:p>
            <a:pPr lvl="1"/>
            <a:r>
              <a:rPr lang="cs-CZ" dirty="0"/>
              <a:t>Dokončení vývoje </a:t>
            </a:r>
            <a:r>
              <a:rPr lang="cs-CZ" dirty="0" err="1"/>
              <a:t>kortikospinálních</a:t>
            </a:r>
            <a:r>
              <a:rPr lang="cs-CZ" dirty="0"/>
              <a:t> spojení s inhibičními interneurony typu </a:t>
            </a:r>
            <a:r>
              <a:rPr lang="cs-CZ" dirty="0" err="1"/>
              <a:t>Ia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4613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226425" cy="1127125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r>
              <a:rPr lang="cs-CZ" sz="4400" b="1" cap="all" dirty="0"/>
              <a:t>„</a:t>
            </a:r>
            <a:r>
              <a:rPr lang="cs-CZ" sz="4400" b="1" cap="all" dirty="0" err="1"/>
              <a:t>Neuromechanika</a:t>
            </a:r>
            <a:r>
              <a:rPr lang="cs-CZ" sz="4400" b="1" cap="all" dirty="0"/>
              <a:t>“</a:t>
            </a:r>
            <a:endParaRPr lang="en-US" sz="4400" b="1" cap="all" dirty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28600" y="2057400"/>
            <a:ext cx="33528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sz="3200">
                <a:solidFill>
                  <a:srgbClr val="FFFF00"/>
                </a:solidFill>
              </a:rPr>
              <a:t>Řízení motoriky: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sz="3200">
                <a:solidFill>
                  <a:srgbClr val="EAEAEA"/>
                </a:solidFill>
              </a:rPr>
              <a:t>	statika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cs-CZ" sz="3200">
                <a:solidFill>
                  <a:srgbClr val="EAEAEA"/>
                </a:solidFill>
              </a:rPr>
              <a:t>	dynamika</a:t>
            </a:r>
            <a:endParaRPr lang="en-US" sz="3200">
              <a:solidFill>
                <a:srgbClr val="EAEAEA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2850" y="1504950"/>
            <a:ext cx="5099050" cy="513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904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stor">
  <a:themeElements>
    <a:clrScheme name="Prostor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s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15557</TotalTime>
  <Words>2499</Words>
  <Application>Microsoft Office PowerPoint</Application>
  <PresentationFormat>Předvádění na obrazovce (4:3)</PresentationFormat>
  <Paragraphs>510</Paragraphs>
  <Slides>69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2" baseType="lpstr">
      <vt:lpstr>Arial</vt:lpstr>
      <vt:lpstr>Wingdings</vt:lpstr>
      <vt:lpstr>Prostor</vt:lpstr>
      <vt:lpstr>Prezentace aplikace PowerPoint</vt:lpstr>
      <vt:lpstr>POHYBOVÝ  SYSTÉM - STRUKTURA </vt:lpstr>
      <vt:lpstr>ZÁKLADNÍ NEUROMUSKULÁRNÍ FACILITAČNÍ / INHIBIČNÍ PRINCIPY</vt:lpstr>
      <vt:lpstr>Funkční pohybový segment </vt:lpstr>
      <vt:lpstr>Pasivní stabilita segmentu </vt:lpstr>
      <vt:lpstr>Aktivní stabilita segmentu </vt:lpstr>
      <vt:lpstr>Hybnost</vt:lpstr>
      <vt:lpstr>Hybnost intrauterinní</vt:lpstr>
      <vt:lpstr>  „Neuromechanika“</vt:lpstr>
      <vt:lpstr>ORGANIZACE NS</vt:lpstr>
      <vt:lpstr>ASIA</vt:lpstr>
      <vt:lpstr>INERVACE HK</vt:lpstr>
      <vt:lpstr>INERVACE DK</vt:lpstr>
      <vt:lpstr>Prezentace aplikace PowerPoint</vt:lpstr>
      <vt:lpstr>MOTONEURON</vt:lpstr>
      <vt:lpstr>MOTORICKÁ JEDNOTKA</vt:lpstr>
      <vt:lpstr>INHIBIČNÍ / EXCITAČNÍ SYNAPSE</vt:lpstr>
      <vt:lpstr>Renshawovy buňky (RB)</vt:lpstr>
      <vt:lpstr> Somatické míšní reflexy</vt:lpstr>
      <vt:lpstr>γ systém</vt:lpstr>
      <vt:lpstr> Somatické míšní reflexy</vt:lpstr>
      <vt:lpstr>Golgiho šlachové tělísko</vt:lpstr>
      <vt:lpstr>Proprioceptivní reflexy</vt:lpstr>
      <vt:lpstr>α / γ SYSTÉM</vt:lpstr>
      <vt:lpstr>exteroreceptivní reflexy</vt:lpstr>
      <vt:lpstr>SENZORICKÉ RECEPTORY</vt:lpstr>
      <vt:lpstr>SENZORICKÉ REFLEXY</vt:lpstr>
      <vt:lpstr>DALŠÍ SENZORICKÉ RECEPTORY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CÍLENÁ MOTORIKA IDEOKINETIKA</vt:lpstr>
      <vt:lpstr>PYRAMIDOVÁ DRÁHA “systém obratné volní hybnosti akrální“</vt:lpstr>
      <vt:lpstr>EXTRAPYRAMIDOVÁ DRÁHA „systém podpůrné hybnosti kořenové a axiální“</vt:lpstr>
      <vt:lpstr>volní a účelová motorika</vt:lpstr>
      <vt:lpstr>MOTORICKÁ ÚSTŘEDÍ CNS</vt:lpstr>
      <vt:lpstr>ONTOGENEZE</vt:lpstr>
      <vt:lpstr>ANS</vt:lpstr>
      <vt:lpstr>AUTONOMNÍ ÚSTŘEDÍ CNS</vt:lpstr>
      <vt:lpstr>NEUROFYZIOLOGIE FACILITACE / INHIBICE </vt:lpstr>
      <vt:lpstr>Reciproční inervace (inhibice)</vt:lpstr>
      <vt:lpstr>Následné podráždění</vt:lpstr>
      <vt:lpstr>Stretch reflex</vt:lpstr>
      <vt:lpstr>Příklady:</vt:lpstr>
      <vt:lpstr>Všechny druhy svalových kontrakcí</vt:lpstr>
      <vt:lpstr>Sukcesivní indukce</vt:lpstr>
      <vt:lpstr>Iradiace podráždění</vt:lpstr>
      <vt:lpstr>Postfacilitační inhibice</vt:lpstr>
      <vt:lpstr>Časová sumace</vt:lpstr>
      <vt:lpstr>Příklady:</vt:lpstr>
      <vt:lpstr>Prostorová sumace</vt:lpstr>
      <vt:lpstr>Aproximace</vt:lpstr>
      <vt:lpstr>Trakce</vt:lpstr>
      <vt:lpstr>Manuální kontakt</vt:lpstr>
      <vt:lpstr>Odpor proti pohybu</vt:lpstr>
      <vt:lpstr>Volní vlivy</vt:lpstr>
      <vt:lpstr>Autonomní nervový systém</vt:lpstr>
      <vt:lpstr>Limbický systém (tzv. emoční mozek)</vt:lpstr>
      <vt:lpstr>Zraková facilitace</vt:lpstr>
      <vt:lpstr>Respirační facilitace / inhibice</vt:lpstr>
      <vt:lpstr>Verbální stimulace</vt:lpstr>
      <vt:lpstr>Představa</vt:lpstr>
      <vt:lpstr>Představa</vt:lpstr>
      <vt:lpstr>Využití globálních pohybových vzorů</vt:lpstr>
      <vt:lpstr>Reflexní facilitace / inhibice</vt:lpstr>
      <vt:lpstr>…</vt:lpstr>
      <vt:lpstr>Zdroje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</dc:title>
  <dc:creator>Pospec</dc:creator>
  <cp:lastModifiedBy>Petr Pospíšil</cp:lastModifiedBy>
  <cp:revision>219</cp:revision>
  <dcterms:created xsi:type="dcterms:W3CDTF">2011-04-21T12:48:39Z</dcterms:created>
  <dcterms:modified xsi:type="dcterms:W3CDTF">2022-03-02T20:30:10Z</dcterms:modified>
</cp:coreProperties>
</file>