
<file path=[Content_Types].xml><?xml version="1.0" encoding="utf-8"?>
<Types xmlns="http://schemas.openxmlformats.org/package/2006/content-types">
  <Default ContentType="image/jpeg" Extension="jpg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3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</p:sldIdLst>
  <p:sldSz cy="6858000" cx="12192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r:id="rId58" roundtripDataSignature="AMtx7mgAfGuQx5C44CmHQ257qtSVi0fj4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D962F988-68CC-4956-AE3D-330EC5C0A113}">
  <a:tblStyle styleId="{D962F988-68CC-4956-AE3D-330EC5C0A113}" styleName="Table_0">
    <a:wholeTbl>
      <a:tcTxStyle b="off" i="off">
        <a:font>
          <a:latin typeface="Calibri Light"/>
          <a:ea typeface="Calibri Light"/>
          <a:cs typeface="Calibri Light"/>
        </a:font>
        <a:schemeClr val="dk1"/>
      </a:tcTxStyle>
      <a:tcStyle>
        <a:tcBdr>
          <a:lef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FCF0E7"/>
          </a:solidFill>
        </a:fill>
      </a:tcStyle>
    </a:wholeTbl>
    <a:band1H>
      <a:tcTxStyle/>
      <a:tcStyle>
        <a:fill>
          <a:solidFill>
            <a:srgbClr val="F9DFCC"/>
          </a:solidFill>
        </a:fill>
      </a:tcStyle>
    </a:band1H>
    <a:band2H>
      <a:tcTxStyle/>
    </a:band2H>
    <a:band1V>
      <a:tcTxStyle/>
      <a:tcStyle>
        <a:fill>
          <a:solidFill>
            <a:srgbClr val="F9DFCC"/>
          </a:solidFill>
        </a:fill>
      </a:tcStyle>
    </a:band1V>
    <a:band2V>
      <a:tcTxStyle/>
    </a:band2V>
    <a:lastCol>
      <a:tcTxStyle b="on" i="off">
        <a:font>
          <a:latin typeface="Calibri Light"/>
          <a:ea typeface="Calibri Light"/>
          <a:cs typeface="Calibri Light"/>
        </a:font>
        <a:schemeClr val="lt1"/>
      </a:tcTxStyle>
      <a:tcStyle>
        <a:fill>
          <a:solidFill>
            <a:schemeClr val="accent1"/>
          </a:solidFill>
        </a:fill>
      </a:tcStyle>
    </a:lastCol>
    <a:firstCol>
      <a:tcTxStyle b="on" i="off">
        <a:font>
          <a:latin typeface="Calibri Light"/>
          <a:ea typeface="Calibri Light"/>
          <a:cs typeface="Calibri Light"/>
        </a:font>
        <a:schemeClr val="lt1"/>
      </a:tcTxStyle>
      <a:tcStyle>
        <a:fill>
          <a:solidFill>
            <a:schemeClr val="accent1"/>
          </a:solidFill>
        </a:fill>
      </a:tcStyle>
    </a:firstCol>
    <a:lastRow>
      <a:tcTxStyle b="on" i="off">
        <a:font>
          <a:latin typeface="Calibri Light"/>
          <a:ea typeface="Calibri Light"/>
          <a:cs typeface="Calibri Light"/>
        </a:font>
        <a:schemeClr val="lt1"/>
      </a:tcTxStyle>
      <a:tcStyle>
        <a:tcBdr>
          <a:top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</a:tcBdr>
        <a:fill>
          <a:solidFill>
            <a:schemeClr val="accent1"/>
          </a:solidFill>
        </a:fill>
      </a:tcStyle>
    </a:lastRow>
    <a:seCell>
      <a:tcTxStyle/>
    </a:seCell>
    <a:swCell>
      <a:tcTxStyle/>
    </a:swCell>
    <a:firstRow>
      <a:tcTxStyle b="on" i="off">
        <a:font>
          <a:latin typeface="Calibri Light"/>
          <a:ea typeface="Calibri Light"/>
          <a:cs typeface="Calibri Light"/>
        </a:font>
        <a:schemeClr val="lt1"/>
      </a:tcTxStyle>
      <a:tcStyle>
        <a:tcBdr>
          <a:bottom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</a:tcBdr>
        <a:fill>
          <a:solidFill>
            <a:schemeClr val="accent1"/>
          </a:solidFill>
        </a:fill>
      </a:tcStyle>
    </a:firstRow>
    <a:neCell>
      <a:tcTxStyle/>
    </a:neCell>
    <a:nwCell>
      <a:tcTxStyle/>
    </a:nwCell>
  </a:tblStyle>
</a:tblStyleLst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slide" Target="slides/slide43.xml"/><Relationship Id="rId47" Type="http://schemas.openxmlformats.org/officeDocument/2006/relationships/slide" Target="slides/slide42.xml"/><Relationship Id="rId49" Type="http://schemas.openxmlformats.org/officeDocument/2006/relationships/slide" Target="slides/slide4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slide" Target="slides/slide46.xml"/><Relationship Id="rId50" Type="http://schemas.openxmlformats.org/officeDocument/2006/relationships/slide" Target="slides/slide45.xml"/><Relationship Id="rId53" Type="http://schemas.openxmlformats.org/officeDocument/2006/relationships/slide" Target="slides/slide48.xml"/><Relationship Id="rId52" Type="http://schemas.openxmlformats.org/officeDocument/2006/relationships/slide" Target="slides/slide47.xml"/><Relationship Id="rId11" Type="http://schemas.openxmlformats.org/officeDocument/2006/relationships/slide" Target="slides/slide6.xml"/><Relationship Id="rId55" Type="http://schemas.openxmlformats.org/officeDocument/2006/relationships/slide" Target="slides/slide50.xml"/><Relationship Id="rId10" Type="http://schemas.openxmlformats.org/officeDocument/2006/relationships/slide" Target="slides/slide5.xml"/><Relationship Id="rId54" Type="http://schemas.openxmlformats.org/officeDocument/2006/relationships/slide" Target="slides/slide49.xml"/><Relationship Id="rId13" Type="http://schemas.openxmlformats.org/officeDocument/2006/relationships/slide" Target="slides/slide8.xml"/><Relationship Id="rId57" Type="http://schemas.openxmlformats.org/officeDocument/2006/relationships/slide" Target="slides/slide52.xml"/><Relationship Id="rId12" Type="http://schemas.openxmlformats.org/officeDocument/2006/relationships/slide" Target="slides/slide7.xml"/><Relationship Id="rId56" Type="http://schemas.openxmlformats.org/officeDocument/2006/relationships/slide" Target="slides/slide51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58" Type="http://customschemas.google.com/relationships/presentationmetadata" Target="metadata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" name="Google Shape;84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2" name="Google Shape;152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7" name="Google Shape;157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3" name="Google Shape;163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0" name="Google Shape;170;p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8" name="Google Shape;178;p1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4" name="Google Shape;184;p1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0" name="Google Shape;190;p1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8" name="Google Shape;198;p1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1" name="Google Shape;211;p1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9" name="Google Shape;219;p1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" name="Google Shape;89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7" name="Google Shape;227;p2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3" name="Google Shape;233;p2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1" name="Google Shape;241;p2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0" name="Google Shape;250;p2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6" name="Google Shape;256;p2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1" name="Google Shape;261;p2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8" name="Google Shape;268;p2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3" name="Google Shape;273;p2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9" name="Google Shape;279;p2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8" name="Google Shape;288;p2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" name="Google Shape;95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6" name="Google Shape;296;p3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4" name="Google Shape;304;p3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3" name="Google Shape;313;p3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0" name="Google Shape;320;p3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6" name="Google Shape;326;p3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4" name="Google Shape;334;p3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0" name="Google Shape;340;p3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0" name="Google Shape;350;p3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6" name="Google Shape;356;p3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1" name="Google Shape;361;p3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2" name="Google Shape;102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7" name="Google Shape;367;p4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3" name="Google Shape;373;p4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7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9" name="Google Shape;379;p4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8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0" name="Google Shape;390;p4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7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9" name="Google Shape;399;p4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5" name="Google Shape;405;p4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9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1" name="Google Shape;411;p4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7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p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9" name="Google Shape;419;p4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4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6" name="Google Shape;426;p4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0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p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2" name="Google Shape;432;p4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0" name="Google Shape;110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5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7" name="Google Shape;437;p5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3" name="Google Shape;443;p5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3" name="Google Shape;453;p5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3" name="Google Shape;123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1" name="Google Shape;131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7" name="Google Shape;137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6" name="Google Shape;146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chemeClr val="accent1"/>
        </a:solidFill>
      </p:bgPr>
    </p:bg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5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" name="Google Shape;13;p54"/>
          <p:cNvSpPr txBox="1"/>
          <p:nvPr>
            <p:ph type="ctrTitle"/>
          </p:nvPr>
        </p:nvSpPr>
        <p:spPr>
          <a:xfrm>
            <a:off x="603504" y="770467"/>
            <a:ext cx="10782300" cy="3352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800"/>
              <a:buFont typeface="Calibri"/>
              <a:buNone/>
              <a:defRPr sz="8800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" name="Google Shape;14;p54"/>
          <p:cNvSpPr txBox="1"/>
          <p:nvPr>
            <p:ph idx="1" type="subTitle"/>
          </p:nvPr>
        </p:nvSpPr>
        <p:spPr>
          <a:xfrm>
            <a:off x="667512" y="4206876"/>
            <a:ext cx="9228201" cy="16459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3200"/>
              <a:buNone/>
              <a:defRPr sz="32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ctr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800"/>
              <a:buNone/>
              <a:defRPr sz="2800"/>
            </a:lvl2pPr>
            <a:lvl3pPr lvl="2" algn="ctr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400"/>
              <a:buNone/>
              <a:defRPr sz="2400"/>
            </a:lvl3pPr>
            <a:lvl4pPr lvl="3" algn="ctr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None/>
              <a:defRPr sz="2000"/>
            </a:lvl4pPr>
            <a:lvl5pPr lvl="4" algn="ctr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None/>
              <a:defRPr sz="2000"/>
            </a:lvl5pPr>
            <a:lvl6pPr lvl="5" algn="ctr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None/>
              <a:defRPr sz="2000"/>
            </a:lvl6pPr>
            <a:lvl7pPr lvl="6" algn="ctr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None/>
              <a:defRPr sz="2000"/>
            </a:lvl7pPr>
            <a:lvl8pPr lvl="7" algn="ctr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None/>
              <a:defRPr sz="2000"/>
            </a:lvl8pPr>
            <a:lvl9pPr lvl="8" algn="ctr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None/>
              <a:defRPr sz="2000"/>
            </a:lvl9pPr>
          </a:lstStyle>
          <a:p/>
        </p:txBody>
      </p:sp>
      <p:sp>
        <p:nvSpPr>
          <p:cNvPr id="15" name="Google Shape;15;p54"/>
          <p:cNvSpPr txBox="1"/>
          <p:nvPr>
            <p:ph idx="10" type="dt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" name="Google Shape;16;p54"/>
          <p:cNvSpPr txBox="1"/>
          <p:nvPr>
            <p:ph idx="11" type="ftr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54"/>
          <p:cNvSpPr txBox="1"/>
          <p:nvPr>
            <p:ph idx="12" type="sldNum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b="0" i="0" sz="103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r">
              <a:spcBef>
                <a:spcPts val="0"/>
              </a:spcBef>
              <a:buNone/>
              <a:defRPr b="0" i="0" sz="103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r">
              <a:spcBef>
                <a:spcPts val="0"/>
              </a:spcBef>
              <a:buNone/>
              <a:defRPr b="0" i="0" sz="103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r">
              <a:spcBef>
                <a:spcPts val="0"/>
              </a:spcBef>
              <a:buNone/>
              <a:defRPr b="0" i="0" sz="103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r">
              <a:spcBef>
                <a:spcPts val="0"/>
              </a:spcBef>
              <a:buNone/>
              <a:defRPr b="0" i="0" sz="103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r">
              <a:spcBef>
                <a:spcPts val="0"/>
              </a:spcBef>
              <a:buNone/>
              <a:defRPr b="0" i="0" sz="103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r">
              <a:spcBef>
                <a:spcPts val="0"/>
              </a:spcBef>
              <a:buNone/>
              <a:defRPr b="0" i="0" sz="103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r">
              <a:spcBef>
                <a:spcPts val="0"/>
              </a:spcBef>
              <a:buNone/>
              <a:defRPr b="0" i="0" sz="103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r">
              <a:spcBef>
                <a:spcPts val="0"/>
              </a:spcBef>
              <a:buNone/>
              <a:defRPr b="0" i="0" sz="103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63"/>
          <p:cNvSpPr txBox="1"/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63"/>
          <p:cNvSpPr txBox="1"/>
          <p:nvPr>
            <p:ph idx="1" type="body"/>
          </p:nvPr>
        </p:nvSpPr>
        <p:spPr>
          <a:xfrm rot="5400000">
            <a:off x="4170426" y="-1482090"/>
            <a:ext cx="3766185" cy="107537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1pPr>
            <a:lvl2pPr indent="-342900" lvl="1" marL="9144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2pPr>
            <a:lvl3pPr indent="-342900" lvl="2" marL="1371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3pPr>
            <a:lvl4pPr indent="-342900" lvl="3" marL="18288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4pPr>
            <a:lvl5pPr indent="-342900" lvl="4" marL="22860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5pPr>
            <a:lvl6pPr indent="-342900" lvl="5" marL="2743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6pPr>
            <a:lvl7pPr indent="-342900" lvl="6" marL="32004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7pPr>
            <a:lvl8pPr indent="-342900" lvl="7" marL="3657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8pPr>
            <a:lvl9pPr indent="-342900" lvl="8" marL="41148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9pPr>
          </a:lstStyle>
          <a:p/>
        </p:txBody>
      </p:sp>
      <p:sp>
        <p:nvSpPr>
          <p:cNvPr id="73" name="Google Shape;73;p63"/>
          <p:cNvSpPr txBox="1"/>
          <p:nvPr>
            <p:ph idx="10" type="dt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63"/>
          <p:cNvSpPr txBox="1"/>
          <p:nvPr>
            <p:ph idx="11" type="ftr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5" name="Google Shape;75;p63"/>
          <p:cNvSpPr txBox="1"/>
          <p:nvPr>
            <p:ph idx="12" type="sldNum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64"/>
          <p:cNvSpPr txBox="1"/>
          <p:nvPr>
            <p:ph type="title"/>
          </p:nvPr>
        </p:nvSpPr>
        <p:spPr>
          <a:xfrm rot="5400000">
            <a:off x="7658100" y="1781175"/>
            <a:ext cx="4800600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64"/>
          <p:cNvSpPr txBox="1"/>
          <p:nvPr>
            <p:ph idx="1" type="body"/>
          </p:nvPr>
        </p:nvSpPr>
        <p:spPr>
          <a:xfrm rot="5400000">
            <a:off x="1938338" y="-452437"/>
            <a:ext cx="5400675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1pPr>
            <a:lvl2pPr indent="-342900" lvl="1" marL="9144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2pPr>
            <a:lvl3pPr indent="-342900" lvl="2" marL="1371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3pPr>
            <a:lvl4pPr indent="-342900" lvl="3" marL="18288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4pPr>
            <a:lvl5pPr indent="-342900" lvl="4" marL="22860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5pPr>
            <a:lvl6pPr indent="-342900" lvl="5" marL="2743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6pPr>
            <a:lvl7pPr indent="-342900" lvl="6" marL="32004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7pPr>
            <a:lvl8pPr indent="-342900" lvl="7" marL="3657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8pPr>
            <a:lvl9pPr indent="-342900" lvl="8" marL="41148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9pPr>
          </a:lstStyle>
          <a:p/>
        </p:txBody>
      </p:sp>
      <p:sp>
        <p:nvSpPr>
          <p:cNvPr id="79" name="Google Shape;79;p64"/>
          <p:cNvSpPr txBox="1"/>
          <p:nvPr>
            <p:ph idx="10" type="dt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64"/>
          <p:cNvSpPr txBox="1"/>
          <p:nvPr>
            <p:ph idx="11" type="ftr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1" name="Google Shape;81;p64"/>
          <p:cNvSpPr txBox="1"/>
          <p:nvPr>
            <p:ph idx="12" type="sldNum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55"/>
          <p:cNvSpPr txBox="1"/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55"/>
          <p:cNvSpPr txBox="1"/>
          <p:nvPr>
            <p:ph idx="1" type="body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1pPr>
            <a:lvl2pPr indent="-342900" lvl="1" marL="9144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2pPr>
            <a:lvl3pPr indent="-342900" lvl="2" marL="1371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3pPr>
            <a:lvl4pPr indent="-342900" lvl="3" marL="18288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4pPr>
            <a:lvl5pPr indent="-342900" lvl="4" marL="22860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5pPr>
            <a:lvl6pPr indent="-342900" lvl="5" marL="2743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6pPr>
            <a:lvl7pPr indent="-342900" lvl="6" marL="32004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7pPr>
            <a:lvl8pPr indent="-342900" lvl="7" marL="3657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8pPr>
            <a:lvl9pPr indent="-342900" lvl="8" marL="41148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9pPr>
          </a:lstStyle>
          <a:p/>
        </p:txBody>
      </p:sp>
      <p:sp>
        <p:nvSpPr>
          <p:cNvPr id="21" name="Google Shape;21;p55"/>
          <p:cNvSpPr txBox="1"/>
          <p:nvPr>
            <p:ph idx="10" type="dt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" name="Google Shape;22;p55"/>
          <p:cNvSpPr txBox="1"/>
          <p:nvPr>
            <p:ph idx="11" type="ftr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55"/>
          <p:cNvSpPr txBox="1"/>
          <p:nvPr>
            <p:ph idx="12" type="sldNum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6"/>
          <p:cNvSpPr txBox="1"/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56"/>
          <p:cNvSpPr txBox="1"/>
          <p:nvPr>
            <p:ph idx="10" type="dt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56"/>
          <p:cNvSpPr txBox="1"/>
          <p:nvPr>
            <p:ph idx="11" type="ftr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56"/>
          <p:cNvSpPr txBox="1"/>
          <p:nvPr>
            <p:ph idx="12" type="sldNum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57"/>
          <p:cNvSpPr txBox="1"/>
          <p:nvPr>
            <p:ph idx="10" type="dt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57"/>
          <p:cNvSpPr txBox="1"/>
          <p:nvPr>
            <p:ph idx="11" type="ftr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57"/>
          <p:cNvSpPr txBox="1"/>
          <p:nvPr>
            <p:ph idx="12" type="sldNum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58"/>
          <p:cNvSpPr txBox="1"/>
          <p:nvPr>
            <p:ph type="title"/>
          </p:nvPr>
        </p:nvSpPr>
        <p:spPr>
          <a:xfrm>
            <a:off x="603504" y="767419"/>
            <a:ext cx="10780776" cy="335584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800"/>
              <a:buFont typeface="Calibri"/>
              <a:buNone/>
              <a:defRPr b="0" sz="88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58"/>
          <p:cNvSpPr txBox="1"/>
          <p:nvPr>
            <p:ph idx="1" type="body"/>
          </p:nvPr>
        </p:nvSpPr>
        <p:spPr>
          <a:xfrm>
            <a:off x="667512" y="4204209"/>
            <a:ext cx="9226296" cy="16459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6" name="Google Shape;36;p58"/>
          <p:cNvSpPr txBox="1"/>
          <p:nvPr>
            <p:ph idx="10" type="dt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" name="Google Shape;37;p58"/>
          <p:cNvSpPr txBox="1"/>
          <p:nvPr>
            <p:ph idx="11" type="ftr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58"/>
          <p:cNvSpPr txBox="1"/>
          <p:nvPr>
            <p:ph idx="12" type="sldNum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59"/>
          <p:cNvSpPr txBox="1"/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" name="Google Shape;41;p59"/>
          <p:cNvSpPr txBox="1"/>
          <p:nvPr>
            <p:ph idx="1" type="body"/>
          </p:nvPr>
        </p:nvSpPr>
        <p:spPr>
          <a:xfrm>
            <a:off x="676656" y="1998134"/>
            <a:ext cx="4663440" cy="37673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2400"/>
              <a:buChar char=" "/>
              <a:defRPr sz="2400"/>
            </a:lvl1pPr>
            <a:lvl2pPr indent="-355600" lvl="1" marL="9144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Char char=" "/>
              <a:defRPr sz="2000"/>
            </a:lvl2pPr>
            <a:lvl3pPr indent="-342900" lvl="2" marL="1371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 sz="1800"/>
            </a:lvl3pPr>
            <a:lvl4pPr indent="-330200" lvl="3" marL="18288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4pPr>
            <a:lvl5pPr indent="-330200" lvl="4" marL="22860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5pPr>
            <a:lvl6pPr indent="-330200" lvl="5" marL="2743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6pPr>
            <a:lvl7pPr indent="-330200" lvl="6" marL="32004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7pPr>
            <a:lvl8pPr indent="-330200" lvl="7" marL="3657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8pPr>
            <a:lvl9pPr indent="-330200" lvl="8" marL="41148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9pPr>
          </a:lstStyle>
          <a:p/>
        </p:txBody>
      </p:sp>
      <p:sp>
        <p:nvSpPr>
          <p:cNvPr id="42" name="Google Shape;42;p59"/>
          <p:cNvSpPr txBox="1"/>
          <p:nvPr>
            <p:ph idx="2" type="body"/>
          </p:nvPr>
        </p:nvSpPr>
        <p:spPr>
          <a:xfrm>
            <a:off x="6011330" y="1998134"/>
            <a:ext cx="4663440" cy="37673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2400"/>
              <a:buChar char=" "/>
              <a:defRPr sz="2400"/>
            </a:lvl1pPr>
            <a:lvl2pPr indent="-355600" lvl="1" marL="9144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Char char=" "/>
              <a:defRPr sz="2000"/>
            </a:lvl2pPr>
            <a:lvl3pPr indent="-342900" lvl="2" marL="1371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 sz="1800"/>
            </a:lvl3pPr>
            <a:lvl4pPr indent="-330200" lvl="3" marL="18288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4pPr>
            <a:lvl5pPr indent="-330200" lvl="4" marL="22860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5pPr>
            <a:lvl6pPr indent="-330200" lvl="5" marL="2743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6pPr>
            <a:lvl7pPr indent="-330200" lvl="6" marL="32004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7pPr>
            <a:lvl8pPr indent="-330200" lvl="7" marL="3657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8pPr>
            <a:lvl9pPr indent="-330200" lvl="8" marL="41148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9pPr>
          </a:lstStyle>
          <a:p/>
        </p:txBody>
      </p:sp>
      <p:sp>
        <p:nvSpPr>
          <p:cNvPr id="43" name="Google Shape;43;p59"/>
          <p:cNvSpPr txBox="1"/>
          <p:nvPr>
            <p:ph idx="10" type="dt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59"/>
          <p:cNvSpPr txBox="1"/>
          <p:nvPr>
            <p:ph idx="11" type="ftr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" name="Google Shape;45;p59"/>
          <p:cNvSpPr txBox="1"/>
          <p:nvPr>
            <p:ph idx="12" type="sldNum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60"/>
          <p:cNvSpPr txBox="1"/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60"/>
          <p:cNvSpPr txBox="1"/>
          <p:nvPr>
            <p:ph idx="1" type="body"/>
          </p:nvPr>
        </p:nvSpPr>
        <p:spPr>
          <a:xfrm>
            <a:off x="676656" y="2040467"/>
            <a:ext cx="4663440" cy="72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2200"/>
              <a:buNone/>
              <a:defRPr b="0" sz="2200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9" name="Google Shape;49;p60"/>
          <p:cNvSpPr txBox="1"/>
          <p:nvPr>
            <p:ph idx="2" type="body"/>
          </p:nvPr>
        </p:nvSpPr>
        <p:spPr>
          <a:xfrm>
            <a:off x="676656" y="2753084"/>
            <a:ext cx="4663440" cy="32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2400"/>
              <a:buChar char=" "/>
              <a:defRPr sz="2400"/>
            </a:lvl1pPr>
            <a:lvl2pPr indent="-355600" lvl="1" marL="9144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Char char=" "/>
              <a:defRPr sz="2000"/>
            </a:lvl2pPr>
            <a:lvl3pPr indent="-342900" lvl="2" marL="1371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 sz="1800"/>
            </a:lvl3pPr>
            <a:lvl4pPr indent="-330200" lvl="3" marL="18288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4pPr>
            <a:lvl5pPr indent="-330200" lvl="4" marL="22860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5pPr>
            <a:lvl6pPr indent="-330200" lvl="5" marL="2743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6pPr>
            <a:lvl7pPr indent="-330200" lvl="6" marL="32004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7pPr>
            <a:lvl8pPr indent="-330200" lvl="7" marL="3657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8pPr>
            <a:lvl9pPr indent="-330200" lvl="8" marL="41148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9pPr>
          </a:lstStyle>
          <a:p/>
        </p:txBody>
      </p:sp>
      <p:sp>
        <p:nvSpPr>
          <p:cNvPr id="50" name="Google Shape;50;p60"/>
          <p:cNvSpPr txBox="1"/>
          <p:nvPr>
            <p:ph idx="3" type="body"/>
          </p:nvPr>
        </p:nvSpPr>
        <p:spPr>
          <a:xfrm>
            <a:off x="6007608" y="2038435"/>
            <a:ext cx="4663440" cy="7223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2200"/>
              <a:buNone/>
              <a:defRPr b="0" sz="2200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51" name="Google Shape;51;p60"/>
          <p:cNvSpPr txBox="1"/>
          <p:nvPr>
            <p:ph idx="4" type="body"/>
          </p:nvPr>
        </p:nvSpPr>
        <p:spPr>
          <a:xfrm>
            <a:off x="6007608" y="2750990"/>
            <a:ext cx="4663440" cy="32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2400"/>
              <a:buChar char=" "/>
              <a:defRPr sz="2400"/>
            </a:lvl1pPr>
            <a:lvl2pPr indent="-355600" lvl="1" marL="9144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Char char=" "/>
              <a:defRPr sz="2000"/>
            </a:lvl2pPr>
            <a:lvl3pPr indent="-342900" lvl="2" marL="1371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 sz="1800"/>
            </a:lvl3pPr>
            <a:lvl4pPr indent="-330200" lvl="3" marL="18288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4pPr>
            <a:lvl5pPr indent="-330200" lvl="4" marL="22860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5pPr>
            <a:lvl6pPr indent="-330200" lvl="5" marL="2743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6pPr>
            <a:lvl7pPr indent="-330200" lvl="6" marL="32004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7pPr>
            <a:lvl8pPr indent="-330200" lvl="7" marL="3657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8pPr>
            <a:lvl9pPr indent="-330200" lvl="8" marL="41148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9pPr>
          </a:lstStyle>
          <a:p/>
        </p:txBody>
      </p:sp>
      <p:sp>
        <p:nvSpPr>
          <p:cNvPr id="52" name="Google Shape;52;p60"/>
          <p:cNvSpPr txBox="1"/>
          <p:nvPr>
            <p:ph idx="10" type="dt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60"/>
          <p:cNvSpPr txBox="1"/>
          <p:nvPr>
            <p:ph idx="11" type="ftr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" name="Google Shape;54;p60"/>
          <p:cNvSpPr txBox="1"/>
          <p:nvPr>
            <p:ph idx="12" type="sldNum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61"/>
          <p:cNvSpPr/>
          <p:nvPr/>
        </p:nvSpPr>
        <p:spPr>
          <a:xfrm>
            <a:off x="7620000" y="0"/>
            <a:ext cx="457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" name="Google Shape;57;p61"/>
          <p:cNvSpPr txBox="1"/>
          <p:nvPr>
            <p:ph type="title"/>
          </p:nvPr>
        </p:nvSpPr>
        <p:spPr>
          <a:xfrm>
            <a:off x="8261404" y="542282"/>
            <a:ext cx="3383280" cy="192024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Calibri"/>
              <a:buNone/>
              <a:defRPr sz="4000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" name="Google Shape;58;p61"/>
          <p:cNvSpPr txBox="1"/>
          <p:nvPr>
            <p:ph idx="1" type="body"/>
          </p:nvPr>
        </p:nvSpPr>
        <p:spPr>
          <a:xfrm>
            <a:off x="762000" y="762000"/>
            <a:ext cx="6096000" cy="457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3200"/>
              <a:buChar char=" "/>
              <a:defRPr sz="3200"/>
            </a:lvl1pPr>
            <a:lvl2pPr indent="-406400" lvl="1" marL="9144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800"/>
              <a:buChar char=" "/>
              <a:defRPr sz="2800"/>
            </a:lvl2pPr>
            <a:lvl3pPr indent="-381000" lvl="2" marL="1371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400"/>
              <a:buChar char=" "/>
              <a:defRPr sz="2400"/>
            </a:lvl3pPr>
            <a:lvl4pPr indent="-355600" lvl="3" marL="18288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Char char=" "/>
              <a:defRPr sz="2000"/>
            </a:lvl4pPr>
            <a:lvl5pPr indent="-355600" lvl="4" marL="22860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Char char=" "/>
              <a:defRPr sz="2000"/>
            </a:lvl5pPr>
            <a:lvl6pPr indent="-355600" lvl="5" marL="2743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Char char=" "/>
              <a:defRPr sz="2000"/>
            </a:lvl6pPr>
            <a:lvl7pPr indent="-355600" lvl="6" marL="32004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Char char=" "/>
              <a:defRPr sz="2000"/>
            </a:lvl7pPr>
            <a:lvl8pPr indent="-355600" lvl="7" marL="3657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Char char=" "/>
              <a:defRPr sz="2000"/>
            </a:lvl8pPr>
            <a:lvl9pPr indent="-355600" lvl="8" marL="41148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Char char=" "/>
              <a:defRPr sz="2000"/>
            </a:lvl9pPr>
          </a:lstStyle>
          <a:p/>
        </p:txBody>
      </p:sp>
      <p:sp>
        <p:nvSpPr>
          <p:cNvPr id="59" name="Google Shape;59;p61"/>
          <p:cNvSpPr txBox="1"/>
          <p:nvPr>
            <p:ph idx="2" type="body"/>
          </p:nvPr>
        </p:nvSpPr>
        <p:spPr>
          <a:xfrm>
            <a:off x="8275982" y="2511813"/>
            <a:ext cx="3398520" cy="31269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Calibri"/>
              <a:buNone/>
              <a:defRPr sz="1800">
                <a:solidFill>
                  <a:srgbClr val="262626"/>
                </a:solidFill>
              </a:defRPr>
            </a:lvl1pPr>
            <a:lvl2pPr indent="-228600" lvl="1" marL="9144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200"/>
              <a:buNone/>
              <a:defRPr sz="1200"/>
            </a:lvl2pPr>
            <a:lvl3pPr indent="-228600" lvl="2" marL="1371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000"/>
              <a:buNone/>
              <a:defRPr sz="1000"/>
            </a:lvl3pPr>
            <a:lvl4pPr indent="-228600" lvl="3" marL="18288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4pPr>
            <a:lvl5pPr indent="-228600" lvl="4" marL="22860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5pPr>
            <a:lvl6pPr indent="-228600" lvl="5" marL="2743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6pPr>
            <a:lvl7pPr indent="-228600" lvl="6" marL="32004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7pPr>
            <a:lvl8pPr indent="-228600" lvl="7" marL="3657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8pPr>
            <a:lvl9pPr indent="-228600" lvl="8" marL="41148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60" name="Google Shape;60;p61"/>
          <p:cNvSpPr txBox="1"/>
          <p:nvPr>
            <p:ph idx="10" type="dt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" name="Google Shape;61;p61"/>
          <p:cNvSpPr txBox="1"/>
          <p:nvPr>
            <p:ph idx="11" type="ftr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2" name="Google Shape;62;p61"/>
          <p:cNvSpPr txBox="1"/>
          <p:nvPr>
            <p:ph idx="12" type="sldNum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b="0" sz="103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r">
              <a:spcBef>
                <a:spcPts val="0"/>
              </a:spcBef>
              <a:buNone/>
              <a:defRPr b="0" sz="103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r">
              <a:spcBef>
                <a:spcPts val="0"/>
              </a:spcBef>
              <a:buNone/>
              <a:defRPr b="0" sz="103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r">
              <a:spcBef>
                <a:spcPts val="0"/>
              </a:spcBef>
              <a:buNone/>
              <a:defRPr b="0" sz="103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r">
              <a:spcBef>
                <a:spcPts val="0"/>
              </a:spcBef>
              <a:buNone/>
              <a:defRPr b="0" sz="103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r">
              <a:spcBef>
                <a:spcPts val="0"/>
              </a:spcBef>
              <a:buNone/>
              <a:defRPr b="0" sz="103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r">
              <a:spcBef>
                <a:spcPts val="0"/>
              </a:spcBef>
              <a:buNone/>
              <a:defRPr b="0" sz="103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r">
              <a:spcBef>
                <a:spcPts val="0"/>
              </a:spcBef>
              <a:buNone/>
              <a:defRPr b="0" sz="103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r">
              <a:spcBef>
                <a:spcPts val="0"/>
              </a:spcBef>
              <a:buNone/>
              <a:defRPr b="0" sz="103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bg>
      <p:bgPr>
        <a:solidFill>
          <a:schemeClr val="accent1"/>
        </a:solidFill>
      </p:bgPr>
    </p:bg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62"/>
          <p:cNvSpPr txBox="1"/>
          <p:nvPr>
            <p:ph type="title"/>
          </p:nvPr>
        </p:nvSpPr>
        <p:spPr>
          <a:xfrm>
            <a:off x="649224" y="5418667"/>
            <a:ext cx="10780776" cy="61328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Calibri"/>
              <a:buNone/>
              <a:defRPr b="0" sz="3200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5" name="Google Shape;65;p62"/>
          <p:cNvSpPr/>
          <p:nvPr>
            <p:ph idx="2" type="pic"/>
          </p:nvPr>
        </p:nvSpPr>
        <p:spPr>
          <a:xfrm>
            <a:off x="0" y="0"/>
            <a:ext cx="12192000" cy="5330952"/>
          </a:xfrm>
          <a:prstGeom prst="rect">
            <a:avLst/>
          </a:prstGeom>
          <a:solidFill>
            <a:srgbClr val="FCECD3"/>
          </a:solidFill>
          <a:ln>
            <a:noFill/>
          </a:ln>
        </p:spPr>
      </p:sp>
      <p:sp>
        <p:nvSpPr>
          <p:cNvPr id="66" name="Google Shape;66;p62"/>
          <p:cNvSpPr txBox="1"/>
          <p:nvPr>
            <p:ph idx="1" type="body"/>
          </p:nvPr>
        </p:nvSpPr>
        <p:spPr>
          <a:xfrm>
            <a:off x="676656" y="5909735"/>
            <a:ext cx="9229344" cy="5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1400"/>
              <a:buNone/>
              <a:defRPr sz="1400">
                <a:solidFill>
                  <a:srgbClr val="262626"/>
                </a:solidFill>
              </a:defRPr>
            </a:lvl1pPr>
            <a:lvl2pPr indent="-228600" lvl="1" marL="9144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200"/>
              <a:buNone/>
              <a:defRPr sz="1200"/>
            </a:lvl2pPr>
            <a:lvl3pPr indent="-228600" lvl="2" marL="1371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000"/>
              <a:buNone/>
              <a:defRPr sz="1000"/>
            </a:lvl3pPr>
            <a:lvl4pPr indent="-228600" lvl="3" marL="18288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4pPr>
            <a:lvl5pPr indent="-228600" lvl="4" marL="22860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5pPr>
            <a:lvl6pPr indent="-228600" lvl="5" marL="2743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6pPr>
            <a:lvl7pPr indent="-228600" lvl="6" marL="32004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7pPr>
            <a:lvl8pPr indent="-228600" lvl="7" marL="3657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8pPr>
            <a:lvl9pPr indent="-228600" lvl="8" marL="41148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67" name="Google Shape;67;p62"/>
          <p:cNvSpPr txBox="1"/>
          <p:nvPr>
            <p:ph idx="10" type="dt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8" name="Google Shape;68;p62"/>
          <p:cNvSpPr txBox="1"/>
          <p:nvPr>
            <p:ph idx="11" type="ftr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9" name="Google Shape;69;p62"/>
          <p:cNvSpPr txBox="1"/>
          <p:nvPr>
            <p:ph idx="12" type="sldNum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b="0" sz="103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r">
              <a:spcBef>
                <a:spcPts val="0"/>
              </a:spcBef>
              <a:buNone/>
              <a:defRPr b="0" sz="103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r">
              <a:spcBef>
                <a:spcPts val="0"/>
              </a:spcBef>
              <a:buNone/>
              <a:defRPr b="0" sz="103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r">
              <a:spcBef>
                <a:spcPts val="0"/>
              </a:spcBef>
              <a:buNone/>
              <a:defRPr b="0" sz="103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r">
              <a:spcBef>
                <a:spcPts val="0"/>
              </a:spcBef>
              <a:buNone/>
              <a:defRPr b="0" sz="103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r">
              <a:spcBef>
                <a:spcPts val="0"/>
              </a:spcBef>
              <a:buNone/>
              <a:defRPr b="0" sz="103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r">
              <a:spcBef>
                <a:spcPts val="0"/>
              </a:spcBef>
              <a:buNone/>
              <a:defRPr b="0" sz="103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r">
              <a:spcBef>
                <a:spcPts val="0"/>
              </a:spcBef>
              <a:buNone/>
              <a:defRPr b="0" sz="103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r">
              <a:spcBef>
                <a:spcPts val="0"/>
              </a:spcBef>
              <a:buNone/>
              <a:defRPr b="0" sz="103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53"/>
          <p:cNvSpPr txBox="1"/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Font typeface="Calibri"/>
              <a:buNone/>
              <a:defRPr b="0" i="0" sz="54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53"/>
          <p:cNvSpPr txBox="1"/>
          <p:nvPr>
            <p:ph idx="1" type="body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marR="0" rtl="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2400"/>
              <a:buFont typeface="Arial"/>
              <a:buChar char=" "/>
              <a:defRPr b="0" i="0" sz="2400" u="none" cap="none" strike="noStrik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400"/>
              <a:buFont typeface="Arial"/>
              <a:buChar char=" "/>
              <a:defRPr b="0" i="0" sz="2400" u="none" cap="none" strike="noStrik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Font typeface="Arial"/>
              <a:buChar char=" "/>
              <a:defRPr b="0" i="1" sz="2000" u="none" cap="none" strike="noStrik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Char char=" "/>
              <a:defRPr b="0" i="0" sz="1800" u="none" cap="none" strike="noStrik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Char char=" "/>
              <a:defRPr b="0" i="0" sz="1800" u="none" cap="none" strike="noStrik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Char char=" "/>
              <a:defRPr b="0" i="0" sz="1800" u="none" cap="none" strike="noStrik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Char char=" "/>
              <a:defRPr b="0" i="0" sz="1800" u="none" cap="none" strike="noStrik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Char char=" "/>
              <a:defRPr b="0" i="0" sz="1800" u="none" cap="none" strike="noStrik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Char char=" "/>
              <a:defRPr b="0" i="0" sz="1800" u="none" cap="none" strike="noStrik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53"/>
          <p:cNvSpPr txBox="1"/>
          <p:nvPr>
            <p:ph idx="10" type="dt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9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53"/>
          <p:cNvSpPr txBox="1"/>
          <p:nvPr>
            <p:ph idx="11" type="ftr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9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53"/>
          <p:cNvSpPr txBox="1"/>
          <p:nvPr>
            <p:ph idx="12" type="sldNum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03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03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03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03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03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03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03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03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03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hyperlink" Target="https://www.youtube.com/watch?v=z-uWEy0wqOo" TargetMode="External"/><Relationship Id="rId4" Type="http://schemas.openxmlformats.org/officeDocument/2006/relationships/hyperlink" Target="https://www.youtube.com/watch?v=XQh6s1cbEBk" TargetMode="External"/><Relationship Id="rId5" Type="http://schemas.openxmlformats.org/officeDocument/2006/relationships/hyperlink" Target="https://www.youtube.com/watch?v=4QfWCPh0t3Y" TargetMode="Externa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3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6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4.png"/><Relationship Id="rId4" Type="http://schemas.openxmlformats.org/officeDocument/2006/relationships/image" Target="../media/image30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9.png"/><Relationship Id="rId4" Type="http://schemas.openxmlformats.org/officeDocument/2006/relationships/image" Target="../media/image16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53.png"/><Relationship Id="rId4" Type="http://schemas.openxmlformats.org/officeDocument/2006/relationships/image" Target="../media/image8.png"/><Relationship Id="rId5" Type="http://schemas.openxmlformats.org/officeDocument/2006/relationships/image" Target="../media/image11.png"/><Relationship Id="rId6" Type="http://schemas.openxmlformats.org/officeDocument/2006/relationships/image" Target="../media/image17.png"/><Relationship Id="rId7" Type="http://schemas.openxmlformats.org/officeDocument/2006/relationships/hyperlink" Target="https://www.neurologiepropraxi.cz/pdfs/neu/2015/01/05.pdf" TargetMode="Externa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5.png"/><Relationship Id="rId4" Type="http://schemas.openxmlformats.org/officeDocument/2006/relationships/image" Target="../media/image25.png"/><Relationship Id="rId5" Type="http://schemas.openxmlformats.org/officeDocument/2006/relationships/hyperlink" Target="https://www.youtube.com/watch?v=SqvhIuBrCPM" TargetMode="External"/><Relationship Id="rId6" Type="http://schemas.openxmlformats.org/officeDocument/2006/relationships/hyperlink" Target="https://www.youtube.com/watch?v=UlB2QjTi-Fc" TargetMode="External"/><Relationship Id="rId7" Type="http://schemas.openxmlformats.org/officeDocument/2006/relationships/hyperlink" Target="https://www.youtube.com/watch?v=L25ynE4WjQY" TargetMode="Externa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8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hyperlink" Target="https://www.youtube.com/watch?v=Wd25yK4j0h0" TargetMode="External"/><Relationship Id="rId4" Type="http://schemas.openxmlformats.org/officeDocument/2006/relationships/hyperlink" Target="https://www.youtube.com/watch?v=B4BW66S4MGI" TargetMode="External"/><Relationship Id="rId5" Type="http://schemas.openxmlformats.org/officeDocument/2006/relationships/hyperlink" Target="https://www.youtube.com/watch?v=fDSPjZ0Ssuk" TargetMode="External"/><Relationship Id="rId6" Type="http://schemas.openxmlformats.org/officeDocument/2006/relationships/hyperlink" Target="https://www.youtube.com/watch?v=2pIV8SibAvk" TargetMode="Externa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9.jpg"/><Relationship Id="rId4" Type="http://schemas.openxmlformats.org/officeDocument/2006/relationships/hyperlink" Target="https://www.youtube.com/watch?v=gw9DFgD87Fo" TargetMode="External"/><Relationship Id="rId5" Type="http://schemas.openxmlformats.org/officeDocument/2006/relationships/image" Target="../media/image20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1.png"/><Relationship Id="rId4" Type="http://schemas.openxmlformats.org/officeDocument/2006/relationships/image" Target="../media/image27.png"/><Relationship Id="rId5" Type="http://schemas.openxmlformats.org/officeDocument/2006/relationships/image" Target="../media/image36.png"/><Relationship Id="rId6" Type="http://schemas.openxmlformats.org/officeDocument/2006/relationships/image" Target="../media/image26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hyperlink" Target="https://www.youtube.com/watch?v=iQ99xgrsjQI" TargetMode="Externa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hyperlink" Target="https://www.youtube.com/watch?v=1MAEuoyoMaU" TargetMode="External"/><Relationship Id="rId4" Type="http://schemas.openxmlformats.org/officeDocument/2006/relationships/hyperlink" Target="https://www.youtube.com/watch?v=LmBSZlUZH_M" TargetMode="External"/><Relationship Id="rId5" Type="http://schemas.openxmlformats.org/officeDocument/2006/relationships/hyperlink" Target="https://www.youtube.com/watch?v=1iSnmwXfN5o" TargetMode="Externa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hyperlink" Target="https://www.youtube.com/watch?v=mSwo28t5t3k" TargetMode="External"/><Relationship Id="rId4" Type="http://schemas.openxmlformats.org/officeDocument/2006/relationships/hyperlink" Target="https://www.youtube.com/watch?v=9WH3HPTChkQ" TargetMode="External"/><Relationship Id="rId5" Type="http://schemas.openxmlformats.org/officeDocument/2006/relationships/image" Target="../media/image34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3.jp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hyperlink" Target="https://www.youtube.com/watch?v=nMTScgr6qFQ" TargetMode="External"/><Relationship Id="rId4" Type="http://schemas.openxmlformats.org/officeDocument/2006/relationships/image" Target="../media/image22.png"/><Relationship Id="rId5" Type="http://schemas.openxmlformats.org/officeDocument/2006/relationships/image" Target="../media/image24.png"/><Relationship Id="rId6" Type="http://schemas.openxmlformats.org/officeDocument/2006/relationships/image" Target="../media/image28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1.png"/><Relationship Id="rId4" Type="http://schemas.openxmlformats.org/officeDocument/2006/relationships/image" Target="../media/image33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9.png"/><Relationship Id="rId4" Type="http://schemas.openxmlformats.org/officeDocument/2006/relationships/image" Target="../media/image32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50.jpg"/><Relationship Id="rId4" Type="http://schemas.openxmlformats.org/officeDocument/2006/relationships/image" Target="../media/image35.jp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37.jp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38.gif"/><Relationship Id="rId4" Type="http://schemas.openxmlformats.org/officeDocument/2006/relationships/image" Target="../media/image40.gif"/><Relationship Id="rId5" Type="http://schemas.openxmlformats.org/officeDocument/2006/relationships/image" Target="../media/image41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Relationship Id="rId3" Type="http://schemas.openxmlformats.org/officeDocument/2006/relationships/hyperlink" Target="https://www.youtube.com/watch?v=Uom9XRjSDdk" TargetMode="External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Relationship Id="rId3" Type="http://schemas.openxmlformats.org/officeDocument/2006/relationships/hyperlink" Target="https://www.youtube.com/watch?v=bMq6l6SaHp0" TargetMode="External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.jp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Relationship Id="rId3" Type="http://schemas.openxmlformats.org/officeDocument/2006/relationships/hyperlink" Target="https://www.youtube.com/watch?v=cLYamJ9XGYk" TargetMode="External"/><Relationship Id="rId4" Type="http://schemas.openxmlformats.org/officeDocument/2006/relationships/hyperlink" Target="https://www.youtube.com/watch?v=11Z3HpYwJPM" TargetMode="External"/><Relationship Id="rId9" Type="http://schemas.openxmlformats.org/officeDocument/2006/relationships/image" Target="../media/image49.png"/><Relationship Id="rId5" Type="http://schemas.openxmlformats.org/officeDocument/2006/relationships/hyperlink" Target="https://www.youtube.com/watch?v=hi_sE81gp5Q" TargetMode="External"/><Relationship Id="rId6" Type="http://schemas.openxmlformats.org/officeDocument/2006/relationships/hyperlink" Target="https://www.youtube.com/watch?v=jVbeMVTcXCw" TargetMode="External"/><Relationship Id="rId7" Type="http://schemas.openxmlformats.org/officeDocument/2006/relationships/image" Target="../media/image42.png"/><Relationship Id="rId8" Type="http://schemas.openxmlformats.org/officeDocument/2006/relationships/image" Target="../media/image39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Relationship Id="rId3" Type="http://schemas.openxmlformats.org/officeDocument/2006/relationships/hyperlink" Target="https://www.youtube.com/watch?v=HP-lxEmHmCE" TargetMode="External"/><Relationship Id="rId4" Type="http://schemas.openxmlformats.org/officeDocument/2006/relationships/image" Target="../media/image44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Relationship Id="rId3" Type="http://schemas.openxmlformats.org/officeDocument/2006/relationships/hyperlink" Target="https://www.youtube.com/watch?v=4qfVlXzL8dIezna" TargetMode="External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45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7.xml"/><Relationship Id="rId3" Type="http://schemas.openxmlformats.org/officeDocument/2006/relationships/hyperlink" Target="https://www.youtube.com/watch?v=_xSYuVqO-ms&amp;t=4s" TargetMode="External"/><Relationship Id="rId4" Type="http://schemas.openxmlformats.org/officeDocument/2006/relationships/image" Target="../media/image46.jp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8.xml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9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.jpg"/><Relationship Id="rId4" Type="http://schemas.openxmlformats.org/officeDocument/2006/relationships/image" Target="../media/image10.jpg"/><Relationship Id="rId5" Type="http://schemas.openxmlformats.org/officeDocument/2006/relationships/image" Target="../media/image7.png"/><Relationship Id="rId6" Type="http://schemas.openxmlformats.org/officeDocument/2006/relationships/image" Target="../media/image1.jpg"/><Relationship Id="rId7" Type="http://schemas.openxmlformats.org/officeDocument/2006/relationships/image" Target="../media/image52.jp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0.xml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52.xml.rels><?xml version="1.0" encoding="UTF-8" standalone="yes"?><Relationships xmlns="http://schemas.openxmlformats.org/package/2006/relationships"><Relationship Id="rId11" Type="http://schemas.openxmlformats.org/officeDocument/2006/relationships/hyperlink" Target="https://www.amboss.com/us/knowledge/Neurological_examination#Z48adc961f502ef8d29f7e5bcf9c60b59" TargetMode="External"/><Relationship Id="rId10" Type="http://schemas.openxmlformats.org/officeDocument/2006/relationships/hyperlink" Target="https://www.internimedicina.cz/pdfs/int/2005/02/04.pdf" TargetMode="External"/><Relationship Id="rId13" Type="http://schemas.openxmlformats.org/officeDocument/2006/relationships/image" Target="../media/image51.jpg"/><Relationship Id="rId12" Type="http://schemas.openxmlformats.org/officeDocument/2006/relationships/image" Target="../media/image43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2.xml"/><Relationship Id="rId3" Type="http://schemas.openxmlformats.org/officeDocument/2006/relationships/hyperlink" Target="https://neurologie.lf1.cuni.cz/1LFNK-294-version1-periferni_nervovy_system_11_2019.pdf" TargetMode="External"/><Relationship Id="rId4" Type="http://schemas.openxmlformats.org/officeDocument/2006/relationships/hyperlink" Target="https://slidetodoc.com/reflexes-definition-a-reflex-may-be-defined-as/" TargetMode="External"/><Relationship Id="rId9" Type="http://schemas.openxmlformats.org/officeDocument/2006/relationships/hyperlink" Target="https://www.cls.cz/media/document/3c50e0ceff14baaac24e15fad9f5ef0b.pdf" TargetMode="External"/><Relationship Id="rId5" Type="http://schemas.openxmlformats.org/officeDocument/2006/relationships/hyperlink" Target="http://anatomie.lf3.cuni.cz/studijnimaterialy.htm" TargetMode="External"/><Relationship Id="rId6" Type="http://schemas.openxmlformats.org/officeDocument/2006/relationships/hyperlink" Target="https://www.neurologiepropraxi.cz/pdfs/neu/2015/01/05.pdf" TargetMode="External"/><Relationship Id="rId7" Type="http://schemas.openxmlformats.org/officeDocument/2006/relationships/hyperlink" Target="https://www.upjs.sk/public/media/11491/motorika%20Sj%20pred.pdf" TargetMode="External"/><Relationship Id="rId8" Type="http://schemas.openxmlformats.org/officeDocument/2006/relationships/hyperlink" Target="https://www.anamneza.cz/priznak/Zaskuby-ve-svalech-Myoklonie-myoklonus-fibrilace-fascikulace-909" TargetMode="Externa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2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.gif"/><Relationship Id="rId4" Type="http://schemas.openxmlformats.org/officeDocument/2006/relationships/image" Target="../media/image5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"/>
          <p:cNvSpPr txBox="1"/>
          <p:nvPr>
            <p:ph type="ctrTitle"/>
          </p:nvPr>
        </p:nvSpPr>
        <p:spPr>
          <a:xfrm>
            <a:off x="603504" y="1329267"/>
            <a:ext cx="10782300" cy="3352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800"/>
              <a:buFont typeface="Calibri"/>
              <a:buNone/>
            </a:pPr>
            <a:r>
              <a:rPr lang="cs-CZ"/>
              <a:t>Neurologické vyšetření končetin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10"/>
          <p:cNvSpPr txBox="1"/>
          <p:nvPr>
            <p:ph idx="1" type="body"/>
          </p:nvPr>
        </p:nvSpPr>
        <p:spPr>
          <a:xfrm>
            <a:off x="662279" y="688964"/>
            <a:ext cx="10998139" cy="59227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 lnSpcReduction="10000"/>
          </a:bodyPr>
          <a:lstStyle/>
          <a:p>
            <a:pPr indent="-140970" lvl="0" marL="9144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ct val="100000"/>
              <a:buChar char=" "/>
            </a:pPr>
            <a:r>
              <a:rPr lang="cs-CZ"/>
              <a:t>Zkoušky na posouzení periferie HK vychází z Mingazziniho zk</a:t>
            </a:r>
            <a:endParaRPr/>
          </a:p>
          <a:p>
            <a:pPr indent="-140970" lvl="0" marL="91440" rtl="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ct val="100000"/>
              <a:buChar char=" "/>
            </a:pPr>
            <a:r>
              <a:rPr b="1" lang="cs-CZ"/>
              <a:t>Ruseckého zk</a:t>
            </a:r>
            <a:endParaRPr/>
          </a:p>
          <a:p>
            <a:pPr indent="-342900" lvl="1" marL="347345" rtl="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ct val="100000"/>
              <a:buChar char="•"/>
            </a:pPr>
            <a:r>
              <a:rPr lang="cs-CZ"/>
              <a:t>Zavřené oči, extendované HKK v lokti, dorzální flexe v zápěstí (pokyn: představte si, že chcete odtlačit zeď)</a:t>
            </a:r>
            <a:endParaRPr b="1"/>
          </a:p>
          <a:p>
            <a:pPr indent="-342900" lvl="1" marL="347345" rtl="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ct val="100000"/>
              <a:buChar char="•"/>
            </a:pPr>
            <a:r>
              <a:rPr lang="cs-CZ"/>
              <a:t>Pozitivita: pokles HK a snížení míry DF ruky, u těžších paréz neschopnost dosáhnout výchozí pozice</a:t>
            </a:r>
            <a:endParaRPr/>
          </a:p>
          <a:p>
            <a:pPr indent="-140970" lvl="0" marL="91440" rtl="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ct val="100000"/>
              <a:buChar char=" "/>
            </a:pPr>
            <a:r>
              <a:rPr b="1" lang="cs-CZ"/>
              <a:t>Dufourova zk</a:t>
            </a:r>
            <a:endParaRPr/>
          </a:p>
          <a:p>
            <a:pPr indent="-342900" lvl="1" marL="347345" rtl="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ct val="100000"/>
              <a:buChar char="•"/>
            </a:pPr>
            <a:r>
              <a:rPr lang="cs-CZ"/>
              <a:t>Zavřené oči, extendované HKK v supinaci</a:t>
            </a:r>
            <a:endParaRPr/>
          </a:p>
          <a:p>
            <a:pPr indent="-342900" lvl="1" marL="347345" rtl="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ct val="100000"/>
              <a:buChar char="•"/>
            </a:pPr>
            <a:r>
              <a:rPr lang="cs-CZ"/>
              <a:t>Pozitivita: u obrany nelze dosáhnout výchozí supinace, u lehčích poruch se pomalu stáčí do pronace</a:t>
            </a:r>
            <a:endParaRPr/>
          </a:p>
          <a:p>
            <a:pPr indent="-140970" lvl="0" marL="91440" rtl="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ct val="100000"/>
              <a:buChar char=" "/>
            </a:pPr>
            <a:r>
              <a:rPr b="1" lang="cs-CZ"/>
              <a:t>Hanzalův příznak (znamení poklesající ruky)</a:t>
            </a:r>
            <a:endParaRPr/>
          </a:p>
          <a:p>
            <a:pPr indent="-342900" lvl="1" marL="347345" rtl="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ct val="100000"/>
              <a:buChar char="•"/>
            </a:pPr>
            <a:r>
              <a:rPr lang="cs-CZ"/>
              <a:t>Pokles ruky do PF při Mingazziniho zk</a:t>
            </a:r>
            <a:endParaRPr b="1"/>
          </a:p>
          <a:p>
            <a:pPr indent="-140970" lvl="0" marL="91440" rtl="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ct val="100000"/>
              <a:buChar char=" "/>
            </a:pPr>
            <a:r>
              <a:rPr b="1" lang="cs-CZ"/>
              <a:t>Barrého zk</a:t>
            </a:r>
            <a:endParaRPr/>
          </a:p>
          <a:p>
            <a:pPr indent="-342900" lvl="1" marL="347345" rtl="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ct val="100000"/>
              <a:buChar char="•"/>
            </a:pPr>
            <a:r>
              <a:rPr lang="cs-CZ"/>
              <a:t>Vyšetřuje se míra abdukce jednotlivých prstů ruky (schopnost roztažení prstů) a síla v prstech při kladení odporu do abdukce</a:t>
            </a:r>
            <a:endParaRPr/>
          </a:p>
          <a:p>
            <a:pPr indent="0" lvl="1" marL="4445" rtl="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ct val="100000"/>
              <a:buNone/>
            </a:pPr>
            <a:r>
              <a:rPr i="1" lang="cs-CZ" u="sng">
                <a:solidFill>
                  <a:schemeClr val="hlink"/>
                </a:solidFill>
                <a:hlinkClick r:id="rId3"/>
              </a:rPr>
              <a:t>https://www.youtube.com/watch?v=z-uWEy0wqOo</a:t>
            </a:r>
            <a:br>
              <a:rPr i="1" lang="cs-CZ"/>
            </a:br>
            <a:r>
              <a:rPr i="1" lang="cs-CZ" u="sng">
                <a:solidFill>
                  <a:schemeClr val="hlink"/>
                </a:solidFill>
                <a:hlinkClick r:id="rId4"/>
              </a:rPr>
              <a:t>https://www.youtube.com/watch?v=XQh6s1cbEBk</a:t>
            </a:r>
            <a:br>
              <a:rPr i="1" lang="cs-CZ"/>
            </a:br>
            <a:r>
              <a:rPr i="1" lang="cs-CZ" u="sng">
                <a:solidFill>
                  <a:schemeClr val="hlink"/>
                </a:solidFill>
                <a:hlinkClick r:id="rId5"/>
              </a:rPr>
              <a:t>https://www.youtube.com/watch?v=4QfWCPh0t3Y</a:t>
            </a:r>
            <a:endParaRPr i="1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11"/>
          <p:cNvSpPr txBox="1"/>
          <p:nvPr>
            <p:ph type="title"/>
          </p:nvPr>
        </p:nvSpPr>
        <p:spPr>
          <a:xfrm>
            <a:off x="714733" y="211986"/>
            <a:ext cx="10772775" cy="165819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Font typeface="Calibri"/>
              <a:buNone/>
            </a:pPr>
            <a:r>
              <a:rPr lang="cs-CZ"/>
              <a:t>Vyšetření taxe a metrie na HKK, diadochokineze</a:t>
            </a:r>
            <a:endParaRPr/>
          </a:p>
        </p:txBody>
      </p:sp>
      <p:sp>
        <p:nvSpPr>
          <p:cNvPr id="160" name="Google Shape;160;p11"/>
          <p:cNvSpPr txBox="1"/>
          <p:nvPr>
            <p:ph idx="1" type="body"/>
          </p:nvPr>
        </p:nvSpPr>
        <p:spPr>
          <a:xfrm>
            <a:off x="662279" y="2011680"/>
            <a:ext cx="10768102" cy="435565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 lnSpcReduction="10000"/>
          </a:bodyPr>
          <a:lstStyle/>
          <a:p>
            <a:pPr indent="-140970" lvl="0" marL="9144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ct val="100000"/>
              <a:buChar char=" "/>
            </a:pPr>
            <a:r>
              <a:rPr lang="cs-CZ"/>
              <a:t>Viz vyšetření mozečkových fcí</a:t>
            </a:r>
            <a:endParaRPr/>
          </a:p>
          <a:p>
            <a:pPr indent="-140970" lvl="0" marL="91440" rtl="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ct val="100000"/>
              <a:buChar char=" "/>
            </a:pPr>
            <a:r>
              <a:rPr b="1" lang="cs-CZ"/>
              <a:t>Taxe a metrie</a:t>
            </a:r>
            <a:r>
              <a:rPr lang="cs-CZ"/>
              <a:t>: sledujeme schopnost provést pohyb plynule a dosáhnout správně cíle</a:t>
            </a:r>
            <a:endParaRPr/>
          </a:p>
          <a:p>
            <a:pPr indent="-342900" lvl="1" marL="347345" rtl="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ct val="100000"/>
              <a:buChar char="•"/>
            </a:pPr>
            <a:r>
              <a:rPr lang="cs-CZ"/>
              <a:t>Testování: dotek prst-nos, prst-ucho, prst pacienta-prst vyšetřovaného (změny pozice), přesuny určitého předmětu na místo, napití se ze sklenice, nabrání polévky a přenesení k ústům...</a:t>
            </a:r>
            <a:endParaRPr/>
          </a:p>
          <a:p>
            <a:pPr indent="-342900" lvl="1" marL="347345" rtl="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ct val="100000"/>
              <a:buChar char="•"/>
            </a:pPr>
            <a:r>
              <a:rPr lang="cs-CZ"/>
              <a:t>Pozitivita: pohyb není koordinovaný, trajektorie větší, chybí plynulost pohybu, nedosáhne cíle pohybu...</a:t>
            </a:r>
            <a:br>
              <a:rPr lang="cs-CZ"/>
            </a:br>
            <a:r>
              <a:rPr lang="cs-CZ"/>
              <a:t>- může se vyskytovat nejen u mozečkových poruch, ale i u paréz periferních či centrálních, u poruchy mozečku se někdy objevuje intenční třes (třes který se vyskytuje na konci pohybu před dosažením jeho cíle, čím jemnější a přesnější pohyb, tím bývá výraznější)</a:t>
            </a:r>
            <a:endParaRPr/>
          </a:p>
          <a:p>
            <a:pPr indent="-140970" lvl="0" marL="91440" rtl="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ct val="100000"/>
              <a:buChar char=" "/>
            </a:pPr>
            <a:r>
              <a:rPr b="1" lang="cs-CZ"/>
              <a:t>Diadochokineze:</a:t>
            </a:r>
            <a:r>
              <a:rPr lang="cs-CZ"/>
              <a:t> schopnost provést rychle se měnící alternující pohyby (rychlé střídání pronace-supinace, DF-PF, abd-add prstů, roztažení prstů-špetka, aj...)</a:t>
            </a:r>
            <a:endParaRPr/>
          </a:p>
          <a:p>
            <a:pPr indent="-342900" lvl="1" marL="347345" rtl="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ct val="100000"/>
              <a:buChar char="•"/>
            </a:pPr>
            <a:r>
              <a:rPr lang="cs-CZ"/>
              <a:t>Pozitivita: zpomalení a zmenšení rozsahu na straně postižení, odhalí i lehkou parézu na HK, pozitivní u neocerebellárního sy mozečku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12"/>
          <p:cNvSpPr txBox="1"/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Font typeface="Calibri"/>
              <a:buNone/>
            </a:pPr>
            <a:r>
              <a:rPr lang="cs-CZ"/>
              <a:t>Zkoušky na jemnou motoriku</a:t>
            </a:r>
            <a:endParaRPr/>
          </a:p>
        </p:txBody>
      </p:sp>
      <p:sp>
        <p:nvSpPr>
          <p:cNvPr id="166" name="Google Shape;166;p12"/>
          <p:cNvSpPr txBox="1"/>
          <p:nvPr>
            <p:ph idx="1" type="body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400"/>
              <a:buNone/>
            </a:pPr>
            <a:r>
              <a:rPr lang="cs-CZ"/>
              <a:t>Špetka, lusknutí prsty, zacházení s psacími potřebami a příborem, zvedání drobných předmětů různých tvarů a jejich přemisťování, zapnutí si knoflíku, zavázání tkaniček...</a:t>
            </a:r>
            <a:endParaRPr/>
          </a:p>
          <a:p>
            <a:pPr indent="0" lvl="0" marL="0" rtl="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2400"/>
              <a:buNone/>
            </a:pPr>
            <a:r>
              <a:rPr lang="cs-CZ"/>
              <a:t>Testování úchopů:</a:t>
            </a:r>
            <a:endParaRPr/>
          </a:p>
        </p:txBody>
      </p:sp>
      <p:pic>
        <p:nvPicPr>
          <p:cNvPr id="167" name="Google Shape;167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617344" y="3000627"/>
            <a:ext cx="5848708" cy="33584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13"/>
          <p:cNvSpPr txBox="1"/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Font typeface="Calibri"/>
              <a:buNone/>
            </a:pPr>
            <a:r>
              <a:rPr lang="cs-CZ"/>
              <a:t>Vyšetření svalové síly HKK</a:t>
            </a:r>
            <a:endParaRPr/>
          </a:p>
        </p:txBody>
      </p:sp>
      <p:sp>
        <p:nvSpPr>
          <p:cNvPr id="173" name="Google Shape;173;p13"/>
          <p:cNvSpPr txBox="1"/>
          <p:nvPr>
            <p:ph idx="1" type="body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34290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400"/>
              <a:buFont typeface="Courier New"/>
              <a:buChar char="o"/>
            </a:pPr>
            <a:r>
              <a:rPr lang="cs-CZ"/>
              <a:t>U centrálních paréz vyšetřujeme spíše jednotlivé pohyby/globální pohyb. vzory</a:t>
            </a:r>
            <a:endParaRPr/>
          </a:p>
          <a:p>
            <a:pPr indent="0" lvl="0" marL="91440" rtl="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2400"/>
              <a:buNone/>
            </a:pPr>
            <a:r>
              <a:t/>
            </a:r>
            <a:endParaRPr/>
          </a:p>
          <a:p>
            <a:pPr indent="-342900" lvl="0" marL="342900" rtl="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2400"/>
              <a:buFont typeface="Courier New"/>
              <a:buChar char="o"/>
            </a:pPr>
            <a:r>
              <a:rPr lang="cs-CZ"/>
              <a:t>U periferních paréz vyšetřujeme dle svalového testu</a:t>
            </a:r>
            <a:endParaRPr/>
          </a:p>
          <a:p>
            <a:pPr indent="-152400" lvl="0" marL="91440" rtl="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2400"/>
              <a:buChar char=" "/>
            </a:pPr>
            <a:r>
              <a:rPr lang="cs-CZ"/>
              <a:t>Více viz. Svalový test dle Jandy</a:t>
            </a:r>
            <a:endParaRPr/>
          </a:p>
        </p:txBody>
      </p:sp>
      <p:pic>
        <p:nvPicPr>
          <p:cNvPr descr="Obsah obrázku text, osoba, žena&#10;&#10;Popis se vygeneroval automaticky." id="174" name="Google Shape;174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993380" y="3032506"/>
            <a:ext cx="2413000" cy="3332988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p13"/>
          <p:cNvSpPr txBox="1"/>
          <p:nvPr/>
        </p:nvSpPr>
        <p:spPr>
          <a:xfrm>
            <a:off x="7924800" y="6362700"/>
            <a:ext cx="2743200" cy="2154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cs-CZ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https://www.grada.cz/svalove-funkcni-testy-3178/</a:t>
            </a:r>
            <a:endParaRPr b="0" i="0" sz="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Obsah obrázku text, noviny, snímek obrazovky, dokument&#10;&#10;Popis se vygeneroval automaticky." id="180" name="Google Shape;180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090250" y="128923"/>
            <a:ext cx="5460520" cy="649951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Obsah obrázku text&#10;&#10;Popis se vygeneroval automaticky." id="181" name="Google Shape;181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-120000">
            <a:off x="673282" y="92418"/>
            <a:ext cx="5532406" cy="67201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15"/>
          <p:cNvSpPr txBox="1"/>
          <p:nvPr>
            <p:ph type="title"/>
          </p:nvPr>
        </p:nvSpPr>
        <p:spPr>
          <a:xfrm>
            <a:off x="671601" y="269495"/>
            <a:ext cx="10772775" cy="165819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Font typeface="Calibri"/>
              <a:buNone/>
            </a:pPr>
            <a:r>
              <a:rPr lang="cs-CZ"/>
              <a:t>Vyšetření svalového tonu</a:t>
            </a:r>
            <a:endParaRPr/>
          </a:p>
        </p:txBody>
      </p:sp>
      <p:sp>
        <p:nvSpPr>
          <p:cNvPr id="187" name="Google Shape;187;p15"/>
          <p:cNvSpPr txBox="1"/>
          <p:nvPr>
            <p:ph idx="1" type="body"/>
          </p:nvPr>
        </p:nvSpPr>
        <p:spPr>
          <a:xfrm>
            <a:off x="668463" y="1810397"/>
            <a:ext cx="10761918" cy="477043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 lnSpcReduction="20000"/>
          </a:bodyPr>
          <a:lstStyle/>
          <a:p>
            <a:pPr indent="-140970" lvl="0" marL="9144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ct val="100000"/>
              <a:buChar char=" "/>
            </a:pPr>
            <a:r>
              <a:rPr lang="cs-CZ"/>
              <a:t>Vyšetření palpační = vyšetření konzistence</a:t>
            </a:r>
            <a:endParaRPr/>
          </a:p>
          <a:p>
            <a:pPr indent="-140970" lvl="0" marL="91440" rtl="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ct val="100000"/>
              <a:buChar char=" "/>
            </a:pPr>
            <a:r>
              <a:rPr lang="cs-CZ"/>
              <a:t>Reflexně a nervově podmíněný svalový tonus vyšetřujeme při pasivním pohybu končetinou!</a:t>
            </a:r>
            <a:endParaRPr/>
          </a:p>
          <a:p>
            <a:pPr indent="-342900" lvl="1" marL="347345" rtl="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ct val="100000"/>
              <a:buChar char=" "/>
            </a:pPr>
            <a:r>
              <a:rPr lang="cs-CZ"/>
              <a:t>Svalový tonus = míra odboru vyšetřovaného svalu vůči pasivně prováděnému pohybu, je závislá na rychlosti provádění pohybu</a:t>
            </a:r>
            <a:endParaRPr/>
          </a:p>
          <a:p>
            <a:pPr indent="-140970" lvl="0" marL="91440" rtl="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ct val="100000"/>
              <a:buFont typeface="Courier New"/>
              <a:buChar char="o"/>
            </a:pPr>
            <a:r>
              <a:rPr b="1" lang="cs-CZ"/>
              <a:t> Eutonus</a:t>
            </a:r>
            <a:endParaRPr b="1"/>
          </a:p>
          <a:p>
            <a:pPr indent="-140970" lvl="0" marL="91440" rtl="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ct val="100000"/>
              <a:buFont typeface="Courier New"/>
              <a:buChar char="o"/>
            </a:pPr>
            <a:r>
              <a:rPr b="1" lang="cs-CZ"/>
              <a:t> Hypertonus</a:t>
            </a:r>
            <a:r>
              <a:rPr lang="cs-CZ"/>
              <a:t> – u centrálních lézí</a:t>
            </a:r>
            <a:endParaRPr/>
          </a:p>
          <a:p>
            <a:pPr indent="-342900" lvl="1" marL="347345" rtl="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ct val="100000"/>
              <a:buChar char="•"/>
            </a:pPr>
            <a:r>
              <a:rPr b="1" lang="cs-CZ"/>
              <a:t>Spastický</a:t>
            </a:r>
            <a:r>
              <a:rPr lang="cs-CZ"/>
              <a:t> - zvýšení tonických napínacích reflexů v závislosti na rychlosti provádění pohybu, zvýšení fázických napínacích reflexů (zvyšuje se při vyšší rychlosti pohybu), fenomén sklapovacího nože, více vyjádřen na určitých svalových skupinách (na HK typicky flekční spazmus), hodnocení: Ashworthova škála, modifikovaná Ashworthova škála, Tardieu scale, škála frekvence spazmů</a:t>
            </a:r>
            <a:endParaRPr/>
          </a:p>
          <a:p>
            <a:pPr indent="-342900" lvl="1" marL="347345" rtl="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ct val="100000"/>
              <a:buChar char="•"/>
            </a:pPr>
            <a:r>
              <a:rPr b="1" lang="cs-CZ"/>
              <a:t>Plastický</a:t>
            </a:r>
            <a:r>
              <a:rPr lang="cs-CZ"/>
              <a:t> - tzv. voskový, u poruch extrapyramidových (Parkinson), ozubené kolo, stejný v průběhu všech pohybů</a:t>
            </a:r>
            <a:endParaRPr/>
          </a:p>
          <a:p>
            <a:pPr indent="-140970" lvl="0" marL="91440" rtl="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ct val="100000"/>
              <a:buFont typeface="Courier New"/>
              <a:buChar char="o"/>
            </a:pPr>
            <a:r>
              <a:rPr b="1" lang="cs-CZ"/>
              <a:t> Hypotonus</a:t>
            </a:r>
            <a:r>
              <a:rPr lang="cs-CZ"/>
              <a:t> - periferní léze, mozečkové sy (pasivita), centrální léze v akutním stádiu = pseudochabé, předčastně narozené děti, děti ohrožené DMO, Downův sy.,  fyziologicky ve vyšším věku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Obsah obrázku text&#10;&#10;Popis se vygeneroval automaticky." id="192" name="Google Shape;192;p16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8860" l="0" r="152" t="6751"/>
          <a:stretch/>
        </p:blipFill>
        <p:spPr>
          <a:xfrm>
            <a:off x="1061189" y="269686"/>
            <a:ext cx="9397057" cy="2883665"/>
          </a:xfrm>
          <a:prstGeom prst="rect">
            <a:avLst/>
          </a:prstGeom>
          <a:noFill/>
          <a:ln>
            <a:noFill/>
          </a:ln>
        </p:spPr>
      </p:pic>
      <p:sp>
        <p:nvSpPr>
          <p:cNvPr id="193" name="Google Shape;193;p16"/>
          <p:cNvSpPr txBox="1"/>
          <p:nvPr/>
        </p:nvSpPr>
        <p:spPr>
          <a:xfrm>
            <a:off x="2366822" y="3043640"/>
            <a:ext cx="7976558" cy="2154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cs-CZ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https://www.semanticscholar.org/paper/Development-of-a-human-like-neurologic-model-to-the-Wang-Noh/23b7ba2f4de54add2f675131d0c5bffd22077740</a:t>
            </a:r>
            <a:endParaRPr b="0" i="0" sz="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Obsah obrázku text, osoba, slipy&#10;&#10;Popis se vygeneroval automaticky." id="194" name="Google Shape;194;p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960235" y="3424970"/>
            <a:ext cx="3850256" cy="2926355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p16"/>
          <p:cNvSpPr txBox="1"/>
          <p:nvPr/>
        </p:nvSpPr>
        <p:spPr>
          <a:xfrm>
            <a:off x="4422475" y="6363420"/>
            <a:ext cx="4784784" cy="2154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cs-CZ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https://www.sciencedirect.com/topics/psychology/hypotonia</a:t>
            </a:r>
            <a:endParaRPr b="0" i="0" sz="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Obsah obrázku stůl&#10;&#10;Popis se vygeneroval automaticky." id="200" name="Google Shape;200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5266" y="1217428"/>
            <a:ext cx="5572833" cy="171159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01" name="Google Shape;201;p17"/>
          <p:cNvCxnSpPr/>
          <p:nvPr/>
        </p:nvCxnSpPr>
        <p:spPr>
          <a:xfrm>
            <a:off x="6091214" y="1111170"/>
            <a:ext cx="11040" cy="4645103"/>
          </a:xfrm>
          <a:prstGeom prst="straightConnector1">
            <a:avLst/>
          </a:prstGeom>
          <a:noFill/>
          <a:ln cap="flat" cmpd="sng" w="19050">
            <a:solidFill>
              <a:srgbClr val="7F7F7F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descr="Obsah obrázku stůl&#10;&#10;Popis se vygeneroval automaticky." id="202" name="Google Shape;202;p17"/>
          <p:cNvPicPr preferRelativeResize="0"/>
          <p:nvPr/>
        </p:nvPicPr>
        <p:blipFill rotWithShape="1">
          <a:blip r:embed="rId4">
            <a:alphaModFix/>
          </a:blip>
          <a:srcRect b="-3570" l="0" r="11999" t="3570"/>
          <a:stretch/>
        </p:blipFill>
        <p:spPr>
          <a:xfrm>
            <a:off x="6352694" y="1222817"/>
            <a:ext cx="5683225" cy="161455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03" name="Google Shape;203;p17"/>
          <p:cNvCxnSpPr/>
          <p:nvPr/>
        </p:nvCxnSpPr>
        <p:spPr>
          <a:xfrm>
            <a:off x="1403027" y="3428998"/>
            <a:ext cx="4188904" cy="1"/>
          </a:xfrm>
          <a:prstGeom prst="straightConnector1">
            <a:avLst/>
          </a:prstGeom>
          <a:noFill/>
          <a:ln cap="flat" cmpd="sng" w="19050">
            <a:solidFill>
              <a:srgbClr val="7F7F7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04" name="Google Shape;204;p17"/>
          <p:cNvCxnSpPr/>
          <p:nvPr/>
        </p:nvCxnSpPr>
        <p:spPr>
          <a:xfrm>
            <a:off x="6610334" y="3428998"/>
            <a:ext cx="4188904" cy="1"/>
          </a:xfrm>
          <a:prstGeom prst="straightConnector1">
            <a:avLst/>
          </a:prstGeom>
          <a:noFill/>
          <a:ln cap="flat" cmpd="sng" w="19050">
            <a:solidFill>
              <a:srgbClr val="7F7F7F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descr="Obsah obrázku stůl&#10;&#10;Popis se vygeneroval automaticky." id="205" name="Google Shape;205;p1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24533" y="3053091"/>
            <a:ext cx="4659278" cy="29340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Obsah obrázku stůl&#10;&#10;Popis se vygeneroval automaticky." id="206" name="Google Shape;206;p1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349123" y="3053090"/>
            <a:ext cx="5430192" cy="3459242"/>
          </a:xfrm>
          <a:prstGeom prst="rect">
            <a:avLst/>
          </a:prstGeom>
          <a:noFill/>
          <a:ln>
            <a:noFill/>
          </a:ln>
        </p:spPr>
      </p:pic>
      <p:sp>
        <p:nvSpPr>
          <p:cNvPr id="207" name="Google Shape;207;p17"/>
          <p:cNvSpPr txBox="1"/>
          <p:nvPr/>
        </p:nvSpPr>
        <p:spPr>
          <a:xfrm>
            <a:off x="267419" y="310551"/>
            <a:ext cx="11398369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cs-CZ" sz="40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Hodnocení spasticity</a:t>
            </a:r>
            <a:endParaRPr b="1" i="0" sz="4000" u="none" cap="none" strike="noStrike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8" name="Google Shape;208;p17"/>
          <p:cNvSpPr txBox="1"/>
          <p:nvPr/>
        </p:nvSpPr>
        <p:spPr>
          <a:xfrm>
            <a:off x="195532" y="5989607"/>
            <a:ext cx="6136256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cs-CZ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Doporučená literatura a zdroj: </a:t>
            </a:r>
            <a:br>
              <a:rPr b="0" i="0" lang="cs-CZ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i="1" lang="cs-CZ" sz="1800" u="sng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https://www.neurologiepropraxi.cz/pdfs/neu/2015/01/05.pdf</a:t>
            </a:r>
            <a:endParaRPr i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18"/>
          <p:cNvSpPr txBox="1"/>
          <p:nvPr>
            <p:ph type="title"/>
          </p:nvPr>
        </p:nvSpPr>
        <p:spPr>
          <a:xfrm>
            <a:off x="4641336" y="499533"/>
            <a:ext cx="6788663" cy="165819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Font typeface="Calibri"/>
              <a:buNone/>
            </a:pPr>
            <a:r>
              <a:rPr lang="cs-CZ"/>
              <a:t>Spastické jevy HK</a:t>
            </a:r>
            <a:endParaRPr/>
          </a:p>
        </p:txBody>
      </p:sp>
      <p:pic>
        <p:nvPicPr>
          <p:cNvPr id="214" name="Google Shape;214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39673" y="804672"/>
            <a:ext cx="3102311" cy="25438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40663" y="3372274"/>
            <a:ext cx="2567312" cy="3123013"/>
          </a:xfrm>
          <a:prstGeom prst="rect">
            <a:avLst/>
          </a:prstGeom>
          <a:noFill/>
          <a:ln>
            <a:noFill/>
          </a:ln>
        </p:spPr>
      </p:pic>
      <p:sp>
        <p:nvSpPr>
          <p:cNvPr id="216" name="Google Shape;216;p18"/>
          <p:cNvSpPr txBox="1"/>
          <p:nvPr>
            <p:ph idx="1" type="body"/>
          </p:nvPr>
        </p:nvSpPr>
        <p:spPr>
          <a:xfrm>
            <a:off x="4210015" y="1824775"/>
            <a:ext cx="6875308" cy="46575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95250" lvl="0" marL="9144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500"/>
              <a:buChar char=" "/>
            </a:pPr>
            <a:r>
              <a:rPr lang="cs-CZ" sz="1500"/>
              <a:t>Vyšetřujeme v případě, že jsme objevily hypertonus a máme potvrdit, že jde o spasticitu = jsou pozitivní v případě spastického hypertonu</a:t>
            </a:r>
            <a:endParaRPr sz="1500"/>
          </a:p>
          <a:p>
            <a:pPr indent="-95250" lvl="0" marL="91440" rtl="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1500"/>
              <a:buChar char=" "/>
            </a:pPr>
            <a:r>
              <a:rPr b="1" lang="cs-CZ" sz="1500"/>
              <a:t>Jüsterův příznak</a:t>
            </a:r>
            <a:r>
              <a:rPr lang="cs-CZ" sz="1500"/>
              <a:t> - škrábnutí ostrým předmětem od hypothenaru k ukazováku</a:t>
            </a:r>
            <a:endParaRPr/>
          </a:p>
          <a:p>
            <a:pPr indent="-342900" lvl="1" marL="347345" rtl="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500"/>
              <a:buFont typeface="Courier New"/>
              <a:buChar char="o"/>
            </a:pPr>
            <a:r>
              <a:rPr lang="cs-CZ" sz="1500"/>
              <a:t>Pozitivita = pomalá táhlá addukce palce do dlaně</a:t>
            </a:r>
            <a:endParaRPr/>
          </a:p>
          <a:p>
            <a:pPr indent="-342900" lvl="1" marL="347345" rtl="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400"/>
              <a:buFont typeface="Courier New"/>
              <a:buChar char="o"/>
            </a:pPr>
            <a:r>
              <a:rPr i="1" lang="cs-CZ" sz="1400" u="sng">
                <a:solidFill>
                  <a:schemeClr val="hlink"/>
                </a:solidFill>
                <a:hlinkClick r:id="rId5"/>
              </a:rPr>
              <a:t>https://www.youtube.com/watch?v=SqvhIuBrCPM</a:t>
            </a:r>
            <a:endParaRPr i="1" sz="1400"/>
          </a:p>
          <a:p>
            <a:pPr indent="-95250" lvl="0" marL="91440" rtl="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1500"/>
              <a:buChar char=" "/>
            </a:pPr>
            <a:r>
              <a:rPr b="1" lang="cs-CZ" sz="1500"/>
              <a:t>Trömnerův příznak</a:t>
            </a:r>
            <a:r>
              <a:rPr lang="cs-CZ" sz="1500"/>
              <a:t> - klepnutí prstem do bříška distálního článku pacientova prostředníku na ruce</a:t>
            </a:r>
            <a:endParaRPr/>
          </a:p>
          <a:p>
            <a:pPr indent="-342900" lvl="1" marL="347345" rtl="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500"/>
              <a:buFont typeface="Courier New"/>
              <a:buChar char="o"/>
            </a:pPr>
            <a:r>
              <a:rPr lang="cs-CZ" sz="1500"/>
              <a:t>Pozitivita = chňapavá flexe prstců</a:t>
            </a:r>
            <a:endParaRPr/>
          </a:p>
          <a:p>
            <a:pPr indent="-95250" lvl="0" marL="91440" rtl="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1500"/>
              <a:buChar char=" "/>
            </a:pPr>
            <a:r>
              <a:rPr b="1" lang="cs-CZ" sz="1500"/>
              <a:t>Hoffmanův příznak </a:t>
            </a:r>
            <a:r>
              <a:rPr lang="cs-CZ" sz="1500"/>
              <a:t>- klepnutí do nehtu nebo rychlá flexe distálního článku prostředníku</a:t>
            </a:r>
            <a:endParaRPr/>
          </a:p>
          <a:p>
            <a:pPr indent="-342900" lvl="1" marL="347345" rtl="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500"/>
              <a:buFont typeface="Courier New"/>
              <a:buChar char="o"/>
            </a:pPr>
            <a:r>
              <a:rPr lang="cs-CZ" sz="1500"/>
              <a:t>Pozitivita = chňapavá flexe prstů</a:t>
            </a:r>
            <a:endParaRPr/>
          </a:p>
          <a:p>
            <a:pPr indent="-342900" lvl="1" marL="347345" rtl="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400"/>
              <a:buFont typeface="Courier New"/>
              <a:buChar char="o"/>
            </a:pPr>
            <a:r>
              <a:rPr i="1" lang="cs-CZ" sz="1400" u="sng">
                <a:solidFill>
                  <a:schemeClr val="hlink"/>
                </a:solidFill>
                <a:hlinkClick r:id="rId6"/>
              </a:rPr>
              <a:t>https://www.youtube.com/watch?v=UlB2QjTi-Fc</a:t>
            </a:r>
            <a:endParaRPr i="1" sz="1400"/>
          </a:p>
          <a:p>
            <a:pPr indent="-95250" lvl="0" marL="91440" rtl="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1500"/>
              <a:buChar char=" "/>
            </a:pPr>
            <a:r>
              <a:rPr b="1" lang="cs-CZ" sz="1500"/>
              <a:t>Zkouška dle Marinesca-Radovici (dlaňobradový reflex)</a:t>
            </a:r>
            <a:r>
              <a:rPr lang="cs-CZ" sz="1500"/>
              <a:t> - poklep na oblast thenaru nebo opakované píchnutí/škrábání</a:t>
            </a:r>
            <a:endParaRPr/>
          </a:p>
          <a:p>
            <a:pPr indent="-342900" lvl="1" marL="347345" rtl="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500"/>
              <a:buFont typeface="Courier New"/>
              <a:buChar char="o"/>
            </a:pPr>
            <a:r>
              <a:rPr lang="cs-CZ" sz="1500"/>
              <a:t>Pozitivita = záškuby m. mentalis homolaterálně (nakrčení brady)</a:t>
            </a:r>
            <a:endParaRPr/>
          </a:p>
          <a:p>
            <a:pPr indent="-342900" lvl="1" marL="347345" rtl="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400"/>
              <a:buFont typeface="Courier New"/>
              <a:buChar char="o"/>
            </a:pPr>
            <a:r>
              <a:rPr i="1" lang="cs-CZ" sz="1400" u="sng">
                <a:solidFill>
                  <a:schemeClr val="hlink"/>
                </a:solidFill>
                <a:hlinkClick r:id="rId7"/>
              </a:rPr>
              <a:t>https://www.youtube.com/watch?v=L25ynE4WjQY</a:t>
            </a:r>
            <a:endParaRPr i="1" sz="140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19"/>
          <p:cNvSpPr txBox="1"/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Font typeface="Calibri"/>
              <a:buNone/>
            </a:pPr>
            <a:r>
              <a:rPr lang="cs-CZ"/>
              <a:t>Elementární posturální reflexy (ERP)</a:t>
            </a:r>
            <a:endParaRPr/>
          </a:p>
        </p:txBody>
      </p:sp>
      <p:sp>
        <p:nvSpPr>
          <p:cNvPr id="222" name="Google Shape;222;p19"/>
          <p:cNvSpPr txBox="1"/>
          <p:nvPr>
            <p:ph idx="1" type="body"/>
          </p:nvPr>
        </p:nvSpPr>
        <p:spPr>
          <a:xfrm>
            <a:off x="662279" y="2011680"/>
            <a:ext cx="6889988" cy="437003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139700" lvl="0" marL="9144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200"/>
              <a:buChar char=" "/>
            </a:pPr>
            <a:r>
              <a:rPr lang="cs-CZ" sz="2200"/>
              <a:t>Vyšetřujeme u podezření na extrapyramidovou poruchu</a:t>
            </a:r>
            <a:endParaRPr/>
          </a:p>
          <a:p>
            <a:pPr indent="-139700" lvl="0" marL="91440" rtl="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2200"/>
              <a:buChar char=" "/>
            </a:pPr>
            <a:r>
              <a:rPr lang="cs-CZ" sz="2200"/>
              <a:t>Provedení: Krátká opakovaná rychlá pasivní flexe lokte (rozsah do 20°), palpace šlachy m. biceps brachii</a:t>
            </a:r>
            <a:endParaRPr sz="2200"/>
          </a:p>
          <a:p>
            <a:pPr indent="-139700" lvl="0" marL="91440" rtl="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2200"/>
              <a:buChar char=" "/>
            </a:pPr>
            <a:r>
              <a:rPr lang="cs-CZ" sz="2200"/>
              <a:t>Pozitivita: během pohybu dochází k sakadovitým změnám napětí na šlaše m. BB (naskakování šlachy)</a:t>
            </a:r>
            <a:endParaRPr/>
          </a:p>
          <a:p>
            <a:pPr indent="-139700" lvl="0" marL="91440" rtl="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2200"/>
              <a:buChar char=" "/>
            </a:pPr>
            <a:r>
              <a:rPr lang="cs-CZ" sz="2200"/>
              <a:t>jedná se o poruchu koordinace agonistů a antagonistů, naskakování při extenzi lokte se nazývá tzv. </a:t>
            </a:r>
            <a:r>
              <a:rPr b="1" lang="cs-CZ" sz="2200"/>
              <a:t>Fenomén ozubeného kola </a:t>
            </a:r>
            <a:r>
              <a:rPr lang="cs-CZ" sz="2200"/>
              <a:t>- viz rigidita</a:t>
            </a:r>
            <a:endParaRPr/>
          </a:p>
          <a:p>
            <a:pPr indent="-139700" lvl="0" marL="91440" rtl="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2200"/>
              <a:buChar char=" "/>
            </a:pPr>
            <a:r>
              <a:rPr lang="cs-CZ" sz="2200"/>
              <a:t>test je pozitivní u hypokineticko-hypertonických sy - m. Parkinson, parkinsonský syndrom...</a:t>
            </a:r>
            <a:endParaRPr/>
          </a:p>
        </p:txBody>
      </p:sp>
      <p:pic>
        <p:nvPicPr>
          <p:cNvPr descr="Obsah obrázku text, klipart&#10;&#10;Popis se vygeneroval automaticky." id="223" name="Google Shape;223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541590" y="2812506"/>
            <a:ext cx="4145936" cy="1658373"/>
          </a:xfrm>
          <a:prstGeom prst="rect">
            <a:avLst/>
          </a:prstGeom>
          <a:noFill/>
          <a:ln>
            <a:noFill/>
          </a:ln>
        </p:spPr>
      </p:pic>
      <p:sp>
        <p:nvSpPr>
          <p:cNvPr id="224" name="Google Shape;224;p19"/>
          <p:cNvSpPr txBox="1"/>
          <p:nvPr/>
        </p:nvSpPr>
        <p:spPr>
          <a:xfrm>
            <a:off x="8807570" y="4479985"/>
            <a:ext cx="2743200" cy="2154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https://slideplayer.cz/slide/3641041/</a:t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"/>
          <p:cNvSpPr txBox="1"/>
          <p:nvPr>
            <p:ph type="title"/>
          </p:nvPr>
        </p:nvSpPr>
        <p:spPr>
          <a:xfrm>
            <a:off x="666188" y="499533"/>
            <a:ext cx="10763811" cy="97688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Font typeface="Calibri"/>
              <a:buNone/>
            </a:pPr>
            <a:r>
              <a:rPr lang="cs-CZ"/>
              <a:t>Na končetinách hodnotíme</a:t>
            </a:r>
            <a:endParaRPr/>
          </a:p>
        </p:txBody>
      </p:sp>
      <p:sp>
        <p:nvSpPr>
          <p:cNvPr id="92" name="Google Shape;92;p2"/>
          <p:cNvSpPr txBox="1"/>
          <p:nvPr>
            <p:ph idx="1" type="body"/>
          </p:nvPr>
        </p:nvSpPr>
        <p:spPr>
          <a:xfrm>
            <a:off x="667692" y="1366222"/>
            <a:ext cx="10762689" cy="48060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85000" lnSpcReduction="20000"/>
          </a:bodyPr>
          <a:lstStyle/>
          <a:p>
            <a:pPr indent="-129540" lvl="0" marL="9144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ct val="100000"/>
              <a:buChar char="•"/>
            </a:pPr>
            <a:r>
              <a:rPr lang="cs-CZ"/>
              <a:t> Držení</a:t>
            </a:r>
            <a:endParaRPr/>
          </a:p>
          <a:p>
            <a:pPr indent="-129540" lvl="0" marL="91440" rtl="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ct val="100000"/>
              <a:buChar char="•"/>
            </a:pPr>
            <a:r>
              <a:rPr lang="cs-CZ"/>
              <a:t> Konfiguraci</a:t>
            </a:r>
            <a:endParaRPr/>
          </a:p>
          <a:p>
            <a:pPr indent="-129540" lvl="0" marL="91440" rtl="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ct val="100000"/>
              <a:buChar char="•"/>
            </a:pPr>
            <a:r>
              <a:rPr lang="cs-CZ"/>
              <a:t> Typ a tíže obrny</a:t>
            </a:r>
            <a:endParaRPr/>
          </a:p>
          <a:p>
            <a:pPr indent="-129540" lvl="0" marL="91440" rtl="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ct val="100000"/>
              <a:buChar char="•"/>
            </a:pPr>
            <a:r>
              <a:rPr lang="cs-CZ"/>
              <a:t> Stav svalstva a tonus</a:t>
            </a:r>
            <a:endParaRPr/>
          </a:p>
          <a:p>
            <a:pPr indent="-129540" lvl="0" marL="91440" rtl="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ct val="100000"/>
              <a:buChar char="•"/>
            </a:pPr>
            <a:r>
              <a:rPr lang="cs-CZ"/>
              <a:t> Napínací reflexy</a:t>
            </a:r>
            <a:endParaRPr/>
          </a:p>
          <a:p>
            <a:pPr indent="-129540" lvl="0" marL="91440" rtl="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ct val="100000"/>
              <a:buChar char="•"/>
            </a:pPr>
            <a:r>
              <a:rPr lang="cs-CZ"/>
              <a:t> Spastické jevy (pyramidové)</a:t>
            </a:r>
            <a:endParaRPr/>
          </a:p>
          <a:p>
            <a:pPr indent="-129540" lvl="0" marL="91440" rtl="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ct val="100000"/>
              <a:buChar char="•"/>
            </a:pPr>
            <a:r>
              <a:rPr lang="cs-CZ"/>
              <a:t> Elementární posturální reflexy</a:t>
            </a:r>
            <a:endParaRPr/>
          </a:p>
          <a:p>
            <a:pPr indent="-129540" lvl="0" marL="91440" rtl="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ct val="100000"/>
              <a:buChar char="•"/>
            </a:pPr>
            <a:r>
              <a:rPr lang="cs-CZ"/>
              <a:t> Rozsah pohybu</a:t>
            </a:r>
            <a:endParaRPr/>
          </a:p>
          <a:p>
            <a:pPr indent="-129540" lvl="0" marL="91440" rtl="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ct val="100000"/>
              <a:buChar char="•"/>
            </a:pPr>
            <a:r>
              <a:rPr lang="cs-CZ"/>
              <a:t> Plynulost a koordinaci pohybu</a:t>
            </a:r>
            <a:endParaRPr/>
          </a:p>
          <a:p>
            <a:pPr indent="-129540" lvl="0" marL="91440" rtl="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ct val="100000"/>
              <a:buChar char="•"/>
            </a:pPr>
            <a:r>
              <a:rPr lang="cs-CZ"/>
              <a:t> Vyšetření čití (extero i proprio)</a:t>
            </a:r>
            <a:endParaRPr/>
          </a:p>
          <a:p>
            <a:pPr indent="-129540" lvl="0" marL="91440" rtl="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ct val="100000"/>
              <a:buChar char="•"/>
            </a:pPr>
            <a:r>
              <a:rPr lang="cs-CZ"/>
              <a:t> Specifické testy na obrny jednotlivých nervů/mozečkové příznaky/vestibulární př.</a:t>
            </a:r>
            <a:endParaRPr/>
          </a:p>
          <a:p>
            <a:pPr indent="0" lvl="0" marL="91440" rtl="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ct val="100000"/>
              <a:buNone/>
            </a:pPr>
            <a:r>
              <a:t/>
            </a:r>
            <a:endParaRPr/>
          </a:p>
          <a:p>
            <a:pPr indent="-129540" lvl="0" marL="91440" rtl="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ct val="100000"/>
              <a:buFont typeface="Arial"/>
              <a:buChar char="•"/>
            </a:pPr>
            <a:r>
              <a:rPr b="1" lang="cs-CZ"/>
              <a:t>DrKoTrHyKoSi</a:t>
            </a:r>
            <a:r>
              <a:rPr lang="cs-CZ"/>
              <a:t> - držení, konfigurace, trofika, hybnost, koordinace, síla... </a:t>
            </a:r>
            <a:endParaRPr/>
          </a:p>
          <a:p>
            <a:pPr indent="0" lvl="0" marL="91440" rtl="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ct val="100000"/>
              <a:buNone/>
            </a:pPr>
            <a:r>
              <a:t/>
            </a:r>
            <a:endParaRPr/>
          </a:p>
          <a:p>
            <a:pPr indent="0" lvl="0" marL="91440" rtl="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ct val="100000"/>
              <a:buNone/>
            </a:pPr>
            <a:r>
              <a:t/>
            </a:r>
            <a:endParaRPr/>
          </a:p>
          <a:p>
            <a:pPr indent="0" lvl="0" marL="91440" rtl="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ct val="100000"/>
              <a:buNone/>
            </a:pPr>
            <a:r>
              <a:t/>
            </a:r>
            <a:endParaRPr/>
          </a:p>
          <a:p>
            <a:pPr indent="0" lvl="0" marL="91440" rtl="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ct val="100000"/>
              <a:buNone/>
            </a:pPr>
            <a:r>
              <a:t/>
            </a:r>
            <a:endParaRPr/>
          </a:p>
          <a:p>
            <a:pPr indent="0" lvl="0" marL="91440" rtl="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ct val="1000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20"/>
          <p:cNvSpPr txBox="1"/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Font typeface="Calibri"/>
              <a:buNone/>
            </a:pPr>
            <a:r>
              <a:rPr lang="cs-CZ"/>
              <a:t>Vyšetření napínacích reflexů HK</a:t>
            </a:r>
            <a:endParaRPr/>
          </a:p>
        </p:txBody>
      </p:sp>
      <p:sp>
        <p:nvSpPr>
          <p:cNvPr id="230" name="Google Shape;230;p20"/>
          <p:cNvSpPr txBox="1"/>
          <p:nvPr>
            <p:ph idx="1" type="body"/>
          </p:nvPr>
        </p:nvSpPr>
        <p:spPr>
          <a:xfrm>
            <a:off x="662279" y="2011680"/>
            <a:ext cx="10768102" cy="4457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85000" lnSpcReduction="20000"/>
          </a:bodyPr>
          <a:lstStyle/>
          <a:p>
            <a:pPr indent="-129540" lvl="0" marL="9144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ct val="100000"/>
              <a:buChar char=" "/>
            </a:pPr>
            <a:r>
              <a:rPr lang="cs-CZ"/>
              <a:t>Myotatické/šlachookosticové reflexy vyšetřujeme pomocí neurologického kladívka</a:t>
            </a:r>
            <a:endParaRPr/>
          </a:p>
          <a:p>
            <a:pPr indent="-129540" lvl="0" marL="91440" rtl="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ct val="133333"/>
              <a:buChar char=" "/>
            </a:pPr>
            <a:r>
              <a:rPr lang="cs-CZ"/>
              <a:t>Provedení: rychlý a pružný úder na šlachu svalu nebo periost v blízkosti sval. úponu na úplně povolenou končetinu, hodnotíme záškub/kontrakci - zda se objeví a v jaké kvalitě</a:t>
            </a:r>
            <a:br>
              <a:rPr lang="cs-CZ"/>
            </a:br>
            <a:r>
              <a:rPr i="1" lang="cs-CZ" sz="1800" u="sng">
                <a:solidFill>
                  <a:schemeClr val="hlink"/>
                </a:solidFill>
                <a:hlinkClick r:id="rId3"/>
              </a:rPr>
              <a:t>https://www.youtube.com/watch?v=Wd25yK4j0h0</a:t>
            </a:r>
            <a:endParaRPr i="1" sz="1800"/>
          </a:p>
          <a:p>
            <a:pPr indent="-129540" lvl="0" marL="91440" rtl="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ct val="100000"/>
              <a:buChar char="•"/>
            </a:pPr>
            <a:r>
              <a:rPr b="1" lang="cs-CZ"/>
              <a:t>Bicipitový </a:t>
            </a:r>
            <a:r>
              <a:rPr lang="cs-CZ"/>
              <a:t>(C5-6) - poklep na šlachu bicepsu distální paže, odpověď = flexe lokte</a:t>
            </a:r>
            <a:br>
              <a:rPr lang="cs-CZ"/>
            </a:br>
            <a:r>
              <a:rPr i="1" lang="cs-CZ" sz="1800" u="sng">
                <a:solidFill>
                  <a:schemeClr val="hlink"/>
                </a:solidFill>
                <a:hlinkClick r:id="rId4"/>
              </a:rPr>
              <a:t>https://www.youtube.com/watch?v=B4BW66S4MGI</a:t>
            </a:r>
            <a:endParaRPr/>
          </a:p>
          <a:p>
            <a:pPr indent="-129540" lvl="0" marL="91440" rtl="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ct val="100000"/>
              <a:buChar char="•"/>
            </a:pPr>
            <a:r>
              <a:rPr b="1" lang="cs-CZ"/>
              <a:t>Styloradiální </a:t>
            </a:r>
            <a:r>
              <a:rPr lang="cs-CZ"/>
              <a:t>(C6) - poklep na proc. stytoideus. radii při semiflexi, odpověď = flexe lokte</a:t>
            </a:r>
            <a:br>
              <a:rPr lang="cs-CZ"/>
            </a:br>
            <a:r>
              <a:rPr i="1" lang="cs-CZ" sz="1800" u="sng">
                <a:solidFill>
                  <a:schemeClr val="hlink"/>
                </a:solidFill>
                <a:hlinkClick r:id="rId5"/>
              </a:rPr>
              <a:t>https://www.youtube.com/watch?v=fDSPjZ0Ssuk</a:t>
            </a:r>
            <a:endParaRPr/>
          </a:p>
          <a:p>
            <a:pPr indent="-129540" lvl="0" marL="91440" rtl="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ct val="100000"/>
              <a:buChar char="•"/>
            </a:pPr>
            <a:r>
              <a:rPr b="1" lang="cs-CZ"/>
              <a:t>Pronační </a:t>
            </a:r>
            <a:r>
              <a:rPr lang="cs-CZ"/>
              <a:t>(C6) poklep na mediální stranu proc. styl. radii, odpověď = pronace předloktí</a:t>
            </a:r>
            <a:endParaRPr/>
          </a:p>
          <a:p>
            <a:pPr indent="-129540" lvl="0" marL="91440" rtl="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ct val="100000"/>
              <a:buChar char="•"/>
            </a:pPr>
            <a:r>
              <a:rPr b="1" lang="cs-CZ"/>
              <a:t>Tricipitový</a:t>
            </a:r>
            <a:r>
              <a:rPr lang="cs-CZ"/>
              <a:t> (C7) - poklep nad olecranon, odpoveď = extenze lokte</a:t>
            </a:r>
            <a:br>
              <a:rPr lang="cs-CZ"/>
            </a:br>
            <a:r>
              <a:rPr i="1" lang="cs-CZ" sz="1800" u="sng">
                <a:solidFill>
                  <a:schemeClr val="hlink"/>
                </a:solidFill>
                <a:hlinkClick r:id="rId6"/>
              </a:rPr>
              <a:t>https://www.youtube.com/watch?v=2pIV8SibAvk</a:t>
            </a:r>
            <a:endParaRPr/>
          </a:p>
          <a:p>
            <a:pPr indent="-129540" lvl="0" marL="91440" rtl="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ct val="100000"/>
              <a:buChar char=" "/>
            </a:pPr>
            <a:r>
              <a:rPr b="1" lang="cs-CZ"/>
              <a:t>Hodnocení:</a:t>
            </a:r>
            <a:r>
              <a:rPr lang="cs-CZ"/>
              <a:t> </a:t>
            </a:r>
            <a:br>
              <a:rPr lang="cs-CZ"/>
            </a:br>
            <a:r>
              <a:rPr lang="cs-CZ"/>
              <a:t>- normoreflexie</a:t>
            </a:r>
            <a:br>
              <a:rPr lang="cs-CZ"/>
            </a:br>
            <a:r>
              <a:rPr lang="cs-CZ"/>
              <a:t>- hyporeflexie (periferní paréza, 1. motorický příznak kořenového syndromu!)</a:t>
            </a:r>
            <a:br>
              <a:rPr lang="cs-CZ"/>
            </a:br>
            <a:r>
              <a:rPr lang="cs-CZ"/>
              <a:t>- hyperreflexie + rozšíření reflexogenní zóny (centrální paréza)</a:t>
            </a:r>
            <a:br>
              <a:rPr lang="cs-CZ"/>
            </a:br>
            <a:r>
              <a:rPr lang="cs-CZ"/>
              <a:t>- areflexie (těžší periferní parézy, poruchy tabické a pseudotabické - zadní kořeny míšní a propriocepce)</a:t>
            </a:r>
            <a:br>
              <a:rPr lang="cs-CZ"/>
            </a:br>
            <a:r>
              <a:rPr lang="cs-CZ"/>
              <a:t>- u poruch mozečku kyvadlovitý charakter reflexů</a:t>
            </a:r>
            <a:endParaRPr/>
          </a:p>
          <a:p>
            <a:pPr indent="0" lvl="0" marL="0" rtl="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ct val="100000"/>
              <a:buNone/>
            </a:pPr>
            <a:r>
              <a:t/>
            </a:r>
            <a:endParaRPr i="1" sz="1800"/>
          </a:p>
          <a:p>
            <a:pPr indent="0" lvl="0" marL="91440" rtl="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ct val="1000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" name="Google Shape;235;p21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3641" y="1847593"/>
            <a:ext cx="8643700" cy="4472237"/>
          </a:xfrm>
          <a:prstGeom prst="rect">
            <a:avLst/>
          </a:prstGeom>
          <a:noFill/>
          <a:ln>
            <a:noFill/>
          </a:ln>
        </p:spPr>
      </p:pic>
      <p:sp>
        <p:nvSpPr>
          <p:cNvPr id="236" name="Google Shape;236;p21"/>
          <p:cNvSpPr txBox="1"/>
          <p:nvPr/>
        </p:nvSpPr>
        <p:spPr>
          <a:xfrm>
            <a:off x="649356" y="541682"/>
            <a:ext cx="10247243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cs-CZ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Zesilovací manévry pro vybavení reflexů - </a:t>
            </a:r>
            <a:r>
              <a:rPr b="1" lang="cs-CZ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Jendarssikův manévr</a:t>
            </a:r>
            <a:r>
              <a:rPr lang="cs-CZ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(zaklesnutí prstů HKK a tah do roztažení), izometrická kontrakce jiného tělního segmentu</a:t>
            </a:r>
            <a:br>
              <a:rPr lang="cs-CZ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i="1" lang="cs-CZ" sz="18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https://www.youtube.com/watch?v=gw9DFgD87Fo</a:t>
            </a:r>
            <a:endParaRPr i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Obsah obrázku perokresba, klipart&#10;&#10;Popis se vygeneroval automaticky." id="237" name="Google Shape;237;p2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189530" y="963526"/>
            <a:ext cx="2040194" cy="1524718"/>
          </a:xfrm>
          <a:prstGeom prst="rect">
            <a:avLst/>
          </a:prstGeom>
          <a:noFill/>
          <a:ln>
            <a:noFill/>
          </a:ln>
        </p:spPr>
      </p:pic>
      <p:sp>
        <p:nvSpPr>
          <p:cNvPr id="238" name="Google Shape;238;p21"/>
          <p:cNvSpPr txBox="1"/>
          <p:nvPr/>
        </p:nvSpPr>
        <p:spPr>
          <a:xfrm>
            <a:off x="8878647" y="2752525"/>
            <a:ext cx="3710038" cy="2154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https://iworx.com/documents/LabExercises/physmate/StretchReflexes.pdf</a:t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Obsah obrázku perokresba&#10;&#10;Popis se vygeneroval automaticky." id="243" name="Google Shape;243;p22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62014" y="142623"/>
            <a:ext cx="5026933" cy="376618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Obsah obrázku perokresba&#10;&#10;Popis se vygeneroval automaticky." id="244" name="Google Shape;244;p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090249" y="280851"/>
            <a:ext cx="5359878" cy="28744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2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26853" y="3999864"/>
            <a:ext cx="4324709" cy="271140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p2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730815" y="3422102"/>
            <a:ext cx="3634596" cy="2687985"/>
          </a:xfrm>
          <a:prstGeom prst="rect">
            <a:avLst/>
          </a:prstGeom>
          <a:noFill/>
          <a:ln>
            <a:noFill/>
          </a:ln>
        </p:spPr>
      </p:pic>
      <p:sp>
        <p:nvSpPr>
          <p:cNvPr id="247" name="Google Shape;247;p22"/>
          <p:cNvSpPr txBox="1"/>
          <p:nvPr/>
        </p:nvSpPr>
        <p:spPr>
          <a:xfrm>
            <a:off x="9353909" y="5500777"/>
            <a:ext cx="2743200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https://slidetodoc.com/reflexes-definition-a-reflex-may-be-defined-as/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23"/>
          <p:cNvSpPr txBox="1"/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Font typeface="Calibri"/>
              <a:buNone/>
            </a:pPr>
            <a:r>
              <a:rPr lang="cs-CZ"/>
              <a:t>Hodnocení mimovolní motoriky</a:t>
            </a:r>
            <a:endParaRPr/>
          </a:p>
        </p:txBody>
      </p:sp>
      <p:sp>
        <p:nvSpPr>
          <p:cNvPr id="253" name="Google Shape;253;p23"/>
          <p:cNvSpPr txBox="1"/>
          <p:nvPr>
            <p:ph idx="1" type="body"/>
          </p:nvPr>
        </p:nvSpPr>
        <p:spPr>
          <a:xfrm>
            <a:off x="662802" y="2011680"/>
            <a:ext cx="10767579" cy="4348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 lnSpcReduction="20000"/>
          </a:bodyPr>
          <a:lstStyle/>
          <a:p>
            <a:pPr indent="-140970" lvl="0" marL="9144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ct val="100000"/>
              <a:buChar char=" "/>
            </a:pPr>
            <a:r>
              <a:rPr lang="cs-CZ"/>
              <a:t>Pro některá onemocnění je typická mimovolní svalová aktivita = abnormální pohyby, vyskytují se např. u hyperkineticko-hypotonických syndromů extrapyramidového systému, u periferních paréz, centrálních paréz, mozečkových poruch, apod...</a:t>
            </a:r>
            <a:endParaRPr/>
          </a:p>
          <a:p>
            <a:pPr indent="-140970" lvl="0" marL="91440" rtl="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ct val="100000"/>
              <a:buChar char="•"/>
            </a:pPr>
            <a:r>
              <a:rPr b="1" lang="cs-CZ"/>
              <a:t> Fascikulace</a:t>
            </a:r>
            <a:r>
              <a:rPr lang="cs-CZ"/>
              <a:t> - záškuby svalových fasciklů viditelné okem a palpovatelné, pacient je neumí potlačit, působí jako neklid na povrchu svalu, můžeme sledovat i na mimických svalech či na jazyku, vyskytují se u poškození periferního NS (2. motoneuron = alfa-motoneurony předních rohů míšních, kořeny, periferní nervy), vyskytují se u ALS (amyotrofická laterálí skelróza), neuroboreliozy, nedostatku hořčíku,  mohou být také benigní (vyčerpání)</a:t>
            </a:r>
            <a:endParaRPr/>
          </a:p>
          <a:p>
            <a:pPr indent="-117475" lvl="2" marL="548640" rtl="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ct val="100000"/>
              <a:buChar char="•"/>
            </a:pPr>
            <a:r>
              <a:rPr lang="cs-CZ" u="sng">
                <a:solidFill>
                  <a:schemeClr val="hlink"/>
                </a:solidFill>
                <a:hlinkClick r:id="rId3"/>
              </a:rPr>
              <a:t>https://www.youtube.com/watch?v=iQ99xgrsjQI</a:t>
            </a:r>
            <a:endParaRPr i="0"/>
          </a:p>
          <a:p>
            <a:pPr indent="-140970" lvl="0" marL="91440" rtl="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ct val="100000"/>
              <a:buChar char="•"/>
            </a:pPr>
            <a:r>
              <a:rPr b="1" lang="cs-CZ"/>
              <a:t> Fibrilace </a:t>
            </a:r>
            <a:r>
              <a:rPr lang="cs-CZ"/>
              <a:t>- záškuby jednotlivých svalových vláken, pozorovatelné na EMG, vznikají při denervaci svalu a značí postupující denervaci</a:t>
            </a:r>
            <a:endParaRPr/>
          </a:p>
          <a:p>
            <a:pPr indent="-140970" lvl="0" marL="91440" rtl="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ct val="100000"/>
              <a:buChar char="•"/>
            </a:pPr>
            <a:r>
              <a:rPr b="1" lang="cs-CZ"/>
              <a:t> Třes/tremor</a:t>
            </a:r>
            <a:r>
              <a:rPr lang="cs-CZ"/>
              <a:t> - mimovolní rytmická oscilace části těla, střídání aktivity agonistů-antagonistů</a:t>
            </a:r>
            <a:endParaRPr/>
          </a:p>
          <a:p>
            <a:pPr indent="-117475" lvl="2" marL="548640" rtl="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ct val="100000"/>
              <a:buChar char="•"/>
            </a:pPr>
            <a:r>
              <a:rPr lang="cs-CZ"/>
              <a:t>Klidový: mizí ve spánku a při pohybu, m. Parkinson (nejvíce na akrech - počítání peněz)</a:t>
            </a:r>
            <a:endParaRPr i="0"/>
          </a:p>
          <a:p>
            <a:pPr indent="-117475" lvl="2" marL="548640" rtl="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ct val="100000"/>
              <a:buChar char="•"/>
            </a:pPr>
            <a:r>
              <a:rPr lang="cs-CZ"/>
              <a:t>Akční: - posturální - zda je polohově závislý nebo ne; kinetický - intenční třes = objevuje se před cílem pohybu (typicky u neocerebellárního sy., často u RS)</a:t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24"/>
          <p:cNvSpPr txBox="1"/>
          <p:nvPr>
            <p:ph idx="1" type="body"/>
          </p:nvPr>
        </p:nvSpPr>
        <p:spPr>
          <a:xfrm>
            <a:off x="718220" y="653935"/>
            <a:ext cx="10753725" cy="60106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 lnSpcReduction="10000"/>
          </a:bodyPr>
          <a:lstStyle/>
          <a:p>
            <a:pPr indent="-140970" lvl="0" marL="9144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ct val="100000"/>
              <a:buFont typeface="Arial"/>
              <a:buChar char="•"/>
            </a:pPr>
            <a:r>
              <a:rPr b="1" lang="cs-CZ"/>
              <a:t> Dyskineze(hyperkineze)</a:t>
            </a:r>
            <a:r>
              <a:rPr lang="cs-CZ"/>
              <a:t> - mimovolní pohyby rušící provedení volního pohybu</a:t>
            </a:r>
            <a:endParaRPr/>
          </a:p>
          <a:p>
            <a:pPr indent="-342900" lvl="1" marL="347345" rtl="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ct val="100000"/>
              <a:buChar char=" "/>
            </a:pPr>
            <a:r>
              <a:rPr b="1" lang="cs-CZ"/>
              <a:t>Chorea</a:t>
            </a:r>
            <a:r>
              <a:rPr lang="cs-CZ"/>
              <a:t> - nepravidelné náhodné kroutivé pohyby působící jako neklid, mohou výrazně rušit volní motoriku, mizí ve spánku a v klidu, zvyšují se s psychickou zátěží, nejčastěji u nespastické DMO, Huntingtonova nemoc, u poškození nucleus putamen</a:t>
            </a:r>
            <a:endParaRPr/>
          </a:p>
          <a:p>
            <a:pPr indent="-117475" lvl="2" marL="548640" rtl="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ct val="100000"/>
              <a:buFont typeface="Arial"/>
              <a:buChar char="•"/>
            </a:pPr>
            <a:r>
              <a:rPr lang="cs-CZ" u="sng">
                <a:solidFill>
                  <a:schemeClr val="hlink"/>
                </a:solidFill>
                <a:hlinkClick r:id="rId3"/>
              </a:rPr>
              <a:t>https://www.youtube.com/watch?v=1MAEuoyoMaU</a:t>
            </a:r>
            <a:endParaRPr/>
          </a:p>
          <a:p>
            <a:pPr indent="-342900" lvl="1" marL="347345" rtl="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ct val="100000"/>
              <a:buFont typeface="Arial"/>
              <a:buChar char=" "/>
            </a:pPr>
            <a:r>
              <a:rPr b="1" lang="cs-CZ"/>
              <a:t>Atetóza</a:t>
            </a:r>
            <a:r>
              <a:rPr lang="cs-CZ"/>
              <a:t> - mimovolní pomalé kroutivé pohyby na končetinách a obličeji, někdy i trupu, mizí ve spánku, ztěžuje motorické aktivity, chůzi, způsobují dysartrii, sociální handicap</a:t>
            </a:r>
            <a:endParaRPr/>
          </a:p>
          <a:p>
            <a:pPr indent="-117475" lvl="2" marL="548640" rtl="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ct val="100000"/>
              <a:buFont typeface="Arial"/>
              <a:buChar char="•"/>
            </a:pPr>
            <a:r>
              <a:rPr lang="cs-CZ" u="sng">
                <a:solidFill>
                  <a:schemeClr val="hlink"/>
                </a:solidFill>
                <a:hlinkClick r:id="rId4"/>
              </a:rPr>
              <a:t>https://www.youtube.com/watch?v=LmBSZlUZH_M</a:t>
            </a:r>
            <a:endParaRPr/>
          </a:p>
          <a:p>
            <a:pPr indent="-342900" lvl="1" marL="347345" rtl="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ct val="100000"/>
              <a:buFont typeface="Arial"/>
              <a:buChar char=" "/>
            </a:pPr>
            <a:r>
              <a:rPr b="1" i="0" lang="cs-CZ"/>
              <a:t>Chorea + atetóza = choreoatetóza</a:t>
            </a:r>
            <a:r>
              <a:rPr i="0" lang="cs-CZ"/>
              <a:t>, nejčastěji u DMO</a:t>
            </a:r>
            <a:endParaRPr/>
          </a:p>
          <a:p>
            <a:pPr indent="-342900" lvl="1" marL="347345" rtl="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ct val="100000"/>
              <a:buFont typeface="Arial"/>
              <a:buChar char=" "/>
            </a:pPr>
            <a:r>
              <a:rPr b="1" lang="cs-CZ"/>
              <a:t>Balismus</a:t>
            </a:r>
            <a:r>
              <a:rPr lang="cs-CZ"/>
              <a:t> – pohyby velké amplitudy způsobené záškuby kořenového svalstva, připomínají kopání/házení, pošk. nucleus subthalamicus, polékový balismus</a:t>
            </a:r>
            <a:endParaRPr/>
          </a:p>
          <a:p>
            <a:pPr indent="-117475" lvl="2" marL="548640" rtl="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ct val="100000"/>
              <a:buFont typeface="Arial"/>
              <a:buChar char="•"/>
            </a:pPr>
            <a:r>
              <a:rPr lang="cs-CZ" u="sng">
                <a:solidFill>
                  <a:schemeClr val="hlink"/>
                </a:solidFill>
                <a:hlinkClick r:id="rId5"/>
              </a:rPr>
              <a:t>https://www.youtube.com/watch?v=1iSnmwXfN5o</a:t>
            </a:r>
            <a:endParaRPr/>
          </a:p>
          <a:p>
            <a:pPr indent="-140970" lvl="0" marL="91440" rtl="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ct val="100000"/>
              <a:buFont typeface="Arial"/>
              <a:buChar char="•"/>
            </a:pPr>
            <a:r>
              <a:rPr b="1" lang="cs-CZ"/>
              <a:t> Myoklonus - </a:t>
            </a:r>
            <a:r>
              <a:rPr lang="cs-CZ"/>
              <a:t>krátkodobé klonické křeče, náhlé, může být generalizovaný, fokální, multifokální či segmentální, může mít určité vyvolávající faktory, etiologie: esenciální, epileptický, symptomatický, fyziologický (u usínání)</a:t>
            </a:r>
            <a:endParaRPr/>
          </a:p>
          <a:p>
            <a:pPr indent="-342900" lvl="1" marL="347345" rtl="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ct val="100000"/>
              <a:buChar char=" "/>
            </a:pPr>
            <a:r>
              <a:rPr b="1" lang="cs-CZ"/>
              <a:t>Klonus</a:t>
            </a:r>
            <a:r>
              <a:rPr lang="cs-CZ"/>
              <a:t> – po provedení rychlé DF ruky – rytmická kontrakce antagonistů, trvá dlouho, nutno zrušit jiným pohybem, u spasticity</a:t>
            </a:r>
            <a:endParaRPr/>
          </a:p>
          <a:p>
            <a:pPr indent="-342900" lvl="1" marL="347345" rtl="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ct val="100000"/>
              <a:buFont typeface="Arial"/>
              <a:buChar char=" "/>
            </a:pPr>
            <a:r>
              <a:rPr b="1" lang="cs-CZ"/>
              <a:t>Pseudoklonus </a:t>
            </a:r>
            <a:r>
              <a:rPr lang="cs-CZ"/>
              <a:t>- vyvolá stejně, ale trvá kratší dobu (vyčerpá se), sám vymizí</a:t>
            </a:r>
            <a:endParaRPr/>
          </a:p>
          <a:p>
            <a:pPr indent="-117475" lvl="2" marL="548640" rtl="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ct val="100000"/>
              <a:buFont typeface="Arial"/>
              <a:buChar char="•"/>
            </a:pPr>
            <a:r>
              <a:rPr i="0" lang="cs-CZ"/>
              <a:t>Mohou se objevovat i u vyklepávání reflexů</a:t>
            </a:r>
            <a:endParaRPr/>
          </a:p>
          <a:p>
            <a:pPr indent="-201930" lvl="1" marL="347345" rtl="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ct val="1000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25"/>
          <p:cNvSpPr txBox="1"/>
          <p:nvPr>
            <p:ph idx="1" type="body"/>
          </p:nvPr>
        </p:nvSpPr>
        <p:spPr>
          <a:xfrm>
            <a:off x="676656" y="958735"/>
            <a:ext cx="7467577" cy="55672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127000" lvl="0" marL="9144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000"/>
              <a:buChar char="•"/>
            </a:pPr>
            <a:r>
              <a:rPr b="1" lang="cs-CZ" sz="2000"/>
              <a:t> Dystonie</a:t>
            </a:r>
            <a:r>
              <a:rPr lang="cs-CZ" sz="2000"/>
              <a:t> - změny tonu v určitých oblastech nebo generalizovaně, vedou k abnormálním polohám těla</a:t>
            </a:r>
            <a:endParaRPr/>
          </a:p>
          <a:p>
            <a:pPr indent="-342900" lvl="1" marL="347345" rtl="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Char char=" "/>
            </a:pPr>
            <a:r>
              <a:rPr b="1" lang="cs-CZ" sz="2000"/>
              <a:t>Cervikální dystonie = torticollis spastica </a:t>
            </a:r>
            <a:r>
              <a:rPr lang="cs-CZ" sz="2000"/>
              <a:t>(rotace a úklon hlavy)</a:t>
            </a:r>
            <a:br>
              <a:rPr lang="cs-CZ" sz="2000"/>
            </a:br>
            <a:r>
              <a:rPr i="1" lang="cs-CZ" sz="2000" u="sng">
                <a:solidFill>
                  <a:schemeClr val="hlink"/>
                </a:solidFill>
                <a:hlinkClick r:id="rId3"/>
              </a:rPr>
              <a:t>https://www.youtube.com/watch?v=mSwo28t5t3k</a:t>
            </a:r>
            <a:endParaRPr i="1" sz="2000"/>
          </a:p>
          <a:p>
            <a:pPr indent="-342900" lvl="1" marL="347345" rtl="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Char char=" "/>
            </a:pPr>
            <a:r>
              <a:rPr lang="cs-CZ" sz="2000"/>
              <a:t>Dystonia muskulorum deformans </a:t>
            </a:r>
            <a:br>
              <a:rPr lang="cs-CZ" sz="2000"/>
            </a:br>
            <a:r>
              <a:rPr i="1" lang="cs-CZ" sz="2000" u="sng">
                <a:solidFill>
                  <a:schemeClr val="hlink"/>
                </a:solidFill>
                <a:hlinkClick r:id="rId4"/>
              </a:rPr>
              <a:t>https://www.youtube.com/watch?v=9WH3HPTChkQ</a:t>
            </a:r>
            <a:endParaRPr i="1" sz="2000"/>
          </a:p>
          <a:p>
            <a:pPr indent="-127000" lvl="0" marL="91440" rtl="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2000"/>
              <a:buChar char="•"/>
            </a:pPr>
            <a:r>
              <a:rPr b="1" lang="cs-CZ" sz="2000"/>
              <a:t> Tiky</a:t>
            </a:r>
            <a:r>
              <a:rPr lang="cs-CZ" sz="2000"/>
              <a:t> - častěji v malý svalových skupinách, částečně je lze ovlivnit vůlí, jedná se o uvolnění vnitřní tenze, potlačení vede k úzkosti (často psycholog. etiologie, OCD...)</a:t>
            </a:r>
            <a:endParaRPr/>
          </a:p>
          <a:p>
            <a:pPr indent="-127000" lvl="0" marL="91440" rtl="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2000"/>
              <a:buChar char="•"/>
            </a:pPr>
            <a:r>
              <a:rPr b="1" lang="cs-CZ" sz="2000"/>
              <a:t> Spazmy </a:t>
            </a:r>
            <a:r>
              <a:rPr lang="cs-CZ" sz="2000"/>
              <a:t>- mimovolní kontrakce příčně pruhované svaloviny, příčinou může být nocicepce (bolestivý podnět), u spasticity, psychogenní příčiny, zvýšená nervosvalová dráždivost, porucha relaxace</a:t>
            </a:r>
            <a:endParaRPr/>
          </a:p>
          <a:p>
            <a:pPr indent="-342900" lvl="1" marL="347345" rtl="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Char char=" "/>
            </a:pPr>
            <a:r>
              <a:rPr lang="cs-CZ" sz="2000"/>
              <a:t>Tonické - déletrvající</a:t>
            </a:r>
            <a:endParaRPr/>
          </a:p>
          <a:p>
            <a:pPr indent="-342900" lvl="1" marL="347345" rtl="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Char char=" "/>
            </a:pPr>
            <a:r>
              <a:rPr lang="cs-CZ" sz="2000"/>
              <a:t>Klonické - kratší, vyšší intenzita</a:t>
            </a:r>
            <a:endParaRPr/>
          </a:p>
        </p:txBody>
      </p:sp>
      <p:pic>
        <p:nvPicPr>
          <p:cNvPr descr="Obsah obrázku zeď, osoba, interiér, pózování&#10;&#10;Popis se vygeneroval automaticky." id="264" name="Google Shape;264;p2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606825" y="1801830"/>
            <a:ext cx="2683253" cy="3440068"/>
          </a:xfrm>
          <a:prstGeom prst="rect">
            <a:avLst/>
          </a:prstGeom>
          <a:noFill/>
          <a:ln>
            <a:noFill/>
          </a:ln>
        </p:spPr>
      </p:pic>
      <p:sp>
        <p:nvSpPr>
          <p:cNvPr id="265" name="Google Shape;265;p25"/>
          <p:cNvSpPr txBox="1"/>
          <p:nvPr/>
        </p:nvSpPr>
        <p:spPr>
          <a:xfrm>
            <a:off x="8505431" y="5307676"/>
            <a:ext cx="3685309" cy="2154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https://www.wikiskripta.eu/w/Torticollis_muscularis_congenita</a:t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" name="Google Shape;270;p26" title="Dystonia, Chorea, Athetosis, Myoclonus - Movement disorders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08846" y="420905"/>
            <a:ext cx="9337963" cy="60059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27"/>
          <p:cNvSpPr txBox="1"/>
          <p:nvPr>
            <p:ph type="title"/>
          </p:nvPr>
        </p:nvSpPr>
        <p:spPr>
          <a:xfrm>
            <a:off x="663521" y="323203"/>
            <a:ext cx="10766478" cy="99066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Font typeface="Calibri"/>
              <a:buNone/>
            </a:pPr>
            <a:r>
              <a:rPr lang="cs-CZ"/>
              <a:t>Vyšetření periferních nervů HK</a:t>
            </a:r>
            <a:endParaRPr/>
          </a:p>
        </p:txBody>
      </p:sp>
      <p:sp>
        <p:nvSpPr>
          <p:cNvPr id="276" name="Google Shape;276;p27"/>
          <p:cNvSpPr txBox="1"/>
          <p:nvPr>
            <p:ph idx="1" type="body"/>
          </p:nvPr>
        </p:nvSpPr>
        <p:spPr>
          <a:xfrm>
            <a:off x="664061" y="1381928"/>
            <a:ext cx="10080520" cy="473600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152400" lvl="0" marL="9144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400"/>
              <a:buChar char=" "/>
            </a:pPr>
            <a:r>
              <a:rPr b="1" lang="cs-CZ"/>
              <a:t>n. axillaris (C5-6)</a:t>
            </a:r>
            <a:br>
              <a:rPr b="1" lang="cs-CZ"/>
            </a:br>
            <a:r>
              <a:rPr lang="cs-CZ"/>
              <a:t>- motoricky: vázne abdukce ramene v rozsahu 30-90° (m. deltoideus), ZR paže (m. teres minor)</a:t>
            </a:r>
            <a:br>
              <a:rPr lang="cs-CZ"/>
            </a:br>
            <a:r>
              <a:rPr lang="cs-CZ"/>
              <a:t>- aspekce: atrofie deltu (kostnaté rameno)</a:t>
            </a:r>
            <a:br>
              <a:rPr lang="cs-CZ"/>
            </a:br>
            <a:r>
              <a:rPr lang="cs-CZ"/>
              <a:t>- čití: porucha čití v okrsku nad deltovým svalem</a:t>
            </a:r>
            <a:endParaRPr/>
          </a:p>
          <a:p>
            <a:pPr indent="-152400" lvl="0" marL="91440" rtl="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2400"/>
              <a:buChar char=" "/>
            </a:pPr>
            <a:r>
              <a:rPr b="1" lang="cs-CZ"/>
              <a:t>Horní obrna brachiálního plexu (C5-6, někdy 4)</a:t>
            </a:r>
            <a:r>
              <a:rPr lang="cs-CZ"/>
              <a:t> - podobný nález, jako u poškození n. aillaris, ale je postiženo více svalů inervovaných z daných segmentů + porucha čití zasahuje po zevní straně paže až po loket, někdy až předloktí</a:t>
            </a:r>
            <a:endParaRPr/>
          </a:p>
          <a:p>
            <a:pPr indent="-152400" lvl="0" marL="91440" rtl="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2400"/>
              <a:buChar char=" "/>
            </a:pPr>
            <a:r>
              <a:rPr b="1" lang="cs-CZ"/>
              <a:t>n. musculocutaneus (C5-6)</a:t>
            </a:r>
            <a:br>
              <a:rPr b="1" lang="cs-CZ"/>
            </a:br>
            <a:r>
              <a:rPr lang="cs-CZ"/>
              <a:t>- motoricky: oslabení flexe lokte (m. BB a m.brachialis)</a:t>
            </a:r>
            <a:br>
              <a:rPr lang="cs-CZ"/>
            </a:br>
            <a:r>
              <a:rPr lang="cs-CZ"/>
              <a:t>- čití: porucha čití na radiální polovině přední plochy předloktí (senzitivní větev - n. cutaneus antebrachii lateralis)</a:t>
            </a:r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28"/>
          <p:cNvSpPr txBox="1"/>
          <p:nvPr>
            <p:ph idx="1" type="body"/>
          </p:nvPr>
        </p:nvSpPr>
        <p:spPr>
          <a:xfrm>
            <a:off x="676656" y="538061"/>
            <a:ext cx="9354418" cy="61491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91440" lvl="0" marL="9144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400"/>
              <a:buChar char=" "/>
            </a:pPr>
            <a:r>
              <a:rPr b="1" lang="cs-CZ" sz="1400"/>
              <a:t>n. medianus (C5-T1)</a:t>
            </a:r>
            <a:endParaRPr sz="1400"/>
          </a:p>
          <a:p>
            <a:pPr indent="-91440" lvl="0" marL="91440" rtl="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1400"/>
              <a:buChar char=" "/>
            </a:pPr>
            <a:r>
              <a:rPr lang="cs-CZ" sz="1400"/>
              <a:t>- Aspekce: hypotrofie thenaru, palec držen v rovině s ostatními prsty - opičí/plochá/kazatelská </a:t>
            </a:r>
            <a:br>
              <a:rPr lang="cs-CZ" sz="1400"/>
            </a:br>
            <a:r>
              <a:rPr lang="cs-CZ" sz="1400"/>
              <a:t>ruka, při poruše vegetativní části lividní zbarvení/otok</a:t>
            </a:r>
            <a:endParaRPr/>
          </a:p>
          <a:p>
            <a:pPr indent="-91440" lvl="0" marL="91440" rtl="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1400"/>
              <a:buChar char=" "/>
            </a:pPr>
            <a:r>
              <a:rPr lang="cs-CZ" sz="1400"/>
              <a:t>- Motoricky: porucha hybnosti palce, částečně ukazováku</a:t>
            </a:r>
            <a:endParaRPr/>
          </a:p>
          <a:p>
            <a:pPr indent="-91440" lvl="0" marL="91440" rtl="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1400"/>
              <a:buChar char=" "/>
            </a:pPr>
            <a:r>
              <a:rPr lang="cs-CZ" sz="1400"/>
              <a:t>- Čití: dlaňová strana ruky od palce až ½ polovinu prsteníku</a:t>
            </a:r>
            <a:endParaRPr/>
          </a:p>
          <a:p>
            <a:pPr indent="-91440" lvl="0" marL="91440" rtl="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1400"/>
              <a:buChar char=" "/>
            </a:pPr>
            <a:r>
              <a:rPr lang="cs-CZ" sz="1400"/>
              <a:t>- Zkoušky:</a:t>
            </a:r>
            <a:endParaRPr/>
          </a:p>
          <a:p>
            <a:pPr indent="-285750" lvl="1" marL="633095" rtl="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200"/>
              <a:buChar char="•"/>
            </a:pPr>
            <a:r>
              <a:rPr lang="cs-CZ" sz="1200"/>
              <a:t>zkouška mlýnku (zaklesnuté prsty, kroužení palců oběma směry)</a:t>
            </a:r>
            <a:endParaRPr/>
          </a:p>
          <a:p>
            <a:pPr indent="-285750" lvl="1" marL="633095" rtl="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200"/>
              <a:buChar char="•"/>
            </a:pPr>
            <a:r>
              <a:rPr lang="cs-CZ" sz="1200"/>
              <a:t>zkouška abdukce palce (i proti odporu)</a:t>
            </a:r>
            <a:endParaRPr/>
          </a:p>
          <a:p>
            <a:pPr indent="-285750" lvl="1" marL="633095" rtl="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200"/>
              <a:buChar char="•"/>
            </a:pPr>
            <a:r>
              <a:rPr lang="cs-CZ" sz="1200"/>
              <a:t>zkouška kružítka (přejetí špičkou palce po MCP kloubech směrem k malíku, při léze lze max po 3. prst - postižení m. opponens pollicis)</a:t>
            </a:r>
            <a:endParaRPr/>
          </a:p>
          <a:p>
            <a:pPr indent="-285750" lvl="1" marL="633095" rtl="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200"/>
              <a:buChar char="•"/>
            </a:pPr>
            <a:r>
              <a:rPr lang="cs-CZ" sz="1200"/>
              <a:t>zkouška lahve (obejmutí lahve/sklenice po obvodu)</a:t>
            </a:r>
            <a:endParaRPr/>
          </a:p>
          <a:p>
            <a:pPr indent="-285750" lvl="1" marL="633095" rtl="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200"/>
              <a:buChar char="•"/>
            </a:pPr>
            <a:r>
              <a:rPr lang="cs-CZ" sz="1200"/>
              <a:t>OK sign (udělat kolečko z palce a ukazováku)</a:t>
            </a:r>
            <a:endParaRPr/>
          </a:p>
          <a:p>
            <a:pPr indent="-285750" lvl="1" marL="633095" rtl="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200"/>
              <a:buChar char="•"/>
            </a:pPr>
            <a:r>
              <a:rPr lang="cs-CZ" sz="1200"/>
              <a:t>zkouška přivolání prstem (omezení flexe středního a dist. IP kloubu ukazováku - post. m. flexor digitorum profundus),</a:t>
            </a:r>
            <a:endParaRPr/>
          </a:p>
          <a:p>
            <a:pPr indent="-285750" lvl="1" marL="633095" rtl="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200"/>
              <a:buChar char="•"/>
            </a:pPr>
            <a:r>
              <a:rPr lang="cs-CZ" sz="1200"/>
              <a:t>zkouška izolované flexe středního a distálního kloubu ukazováku - odlišení post. povrchového a hlubokého flexoru prstů),</a:t>
            </a:r>
            <a:endParaRPr/>
          </a:p>
          <a:p>
            <a:pPr indent="-285750" lvl="1" marL="633095" rtl="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200"/>
              <a:buChar char="•"/>
            </a:pPr>
            <a:r>
              <a:rPr lang="cs-CZ" sz="1200"/>
              <a:t>zk. sepjatých rukou (zaklesnutí prstů do sebe, snaha dotknout se konečky prstů hřbetu ruky, při postižení n. medianus plná flexe palce a 2. prstu)</a:t>
            </a:r>
            <a:endParaRPr sz="1200"/>
          </a:p>
          <a:p>
            <a:pPr indent="-91440" lvl="0" marL="91440" rtl="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1400"/>
              <a:buChar char=" "/>
            </a:pPr>
            <a:r>
              <a:rPr lang="cs-CZ" sz="1400"/>
              <a:t>- Úžinové syndromy n. medianus:</a:t>
            </a:r>
            <a:endParaRPr/>
          </a:p>
          <a:p>
            <a:pPr indent="-171450" lvl="2" marL="720090" rtl="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200"/>
              <a:buFont typeface="Courier New"/>
              <a:buChar char="o"/>
            </a:pPr>
            <a:r>
              <a:rPr i="0" lang="cs-CZ" sz="1200"/>
              <a:t>Syndrom karpálního tunelu - nejčastější, útlak nervu v oblasti retinaculum flexorum (lig. carpi transversum), vyšetření: Tinelův příznak (poklep neurologickým kladívkem na oblast karp. tunelu - při + se objeví parestézie thenaru, palce a 2. prstu), Phalenův test (držení max PF po dobu 1 minuty, + výskyt parestézií), obrácený Phalenův test (držení max DF po dobu 1 minuty, + výskyt parestézie), </a:t>
            </a:r>
            <a:r>
              <a:rPr lang="cs-CZ" sz="1200" u="sng">
                <a:solidFill>
                  <a:schemeClr val="hlink"/>
                </a:solidFill>
                <a:hlinkClick r:id="rId3"/>
              </a:rPr>
              <a:t>https://www.youtube.com/watch?v=nMTScgr6qFQ</a:t>
            </a:r>
            <a:endParaRPr/>
          </a:p>
          <a:p>
            <a:pPr indent="-171450" lvl="2" marL="720090" rtl="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200"/>
              <a:buFont typeface="Courier New"/>
              <a:buChar char="o"/>
            </a:pPr>
            <a:r>
              <a:rPr i="0" lang="cs-CZ" sz="1200"/>
              <a:t>Pronátorový sydrom - útlak v oblasti prox. předloktí mezi 2 hlavami m. pronator teres, porucha čití v oblasti lokte (až algie) a horní 1/3 předloktí, parestézie I-IV. prst)</a:t>
            </a:r>
            <a:endParaRPr/>
          </a:p>
          <a:p>
            <a:pPr indent="-171450" lvl="2" marL="720090" rtl="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200"/>
              <a:buFont typeface="Courier New"/>
              <a:buChar char="o"/>
            </a:pPr>
            <a:r>
              <a:rPr i="0" lang="cs-CZ" sz="1200"/>
              <a:t>Syndrom n. interosseus anterior (Kilohův-Nevinův) - útlak pod vazivovým pruhem jdoucí od m. flexor digitorum superficialis po hlubokou hlavu m. pronator teres, bolesti palmární horní 1/3 předloktí, oslabení m. flexor pollicis longus, m. flexor digitorum profundus II a III prstu, m. pronator quadratus, u profesí využívající silnou flexi prstů a pronaci předloktí (tesaři, řezníci...)</a:t>
            </a:r>
            <a:endParaRPr i="0" sz="1200"/>
          </a:p>
          <a:p>
            <a:pPr indent="-171450" lvl="2" marL="720090" rtl="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200"/>
              <a:buFont typeface="Courier New"/>
              <a:buChar char="o"/>
            </a:pPr>
            <a:r>
              <a:rPr i="0" lang="cs-CZ" sz="1200"/>
              <a:t>Útlak nad oblastí lokte - omezení pronace předloktí (m. pronator teres, m. pronator quadratus)</a:t>
            </a:r>
            <a:br>
              <a:rPr i="0" lang="cs-CZ" sz="1200"/>
            </a:br>
            <a:br>
              <a:rPr lang="cs-CZ" sz="1200"/>
            </a:br>
            <a:endParaRPr i="0" sz="1200"/>
          </a:p>
          <a:p>
            <a:pPr indent="0" lvl="0" marL="0" rtl="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1400"/>
              <a:buNone/>
            </a:pPr>
            <a:r>
              <a:t/>
            </a:r>
            <a:endParaRPr sz="1400"/>
          </a:p>
        </p:txBody>
      </p:sp>
      <p:pic>
        <p:nvPicPr>
          <p:cNvPr descr="Obsah obrázku text, rukavice&#10;&#10;Popis se vygeneroval automaticky." id="282" name="Google Shape;282;p2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608596" y="792933"/>
            <a:ext cx="2229609" cy="16414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" name="Google Shape;283;p28"/>
          <p:cNvPicPr preferRelativeResize="0"/>
          <p:nvPr/>
        </p:nvPicPr>
        <p:blipFill rotWithShape="1">
          <a:blip r:embed="rId5">
            <a:alphaModFix/>
          </a:blip>
          <a:srcRect b="0" l="53332" r="0" t="610"/>
          <a:stretch/>
        </p:blipFill>
        <p:spPr>
          <a:xfrm>
            <a:off x="10292605" y="4673159"/>
            <a:ext cx="1454842" cy="1997114"/>
          </a:xfrm>
          <a:prstGeom prst="rect">
            <a:avLst/>
          </a:prstGeom>
          <a:noFill/>
          <a:ln>
            <a:noFill/>
          </a:ln>
        </p:spPr>
      </p:pic>
      <p:sp>
        <p:nvSpPr>
          <p:cNvPr id="284" name="Google Shape;284;p28"/>
          <p:cNvSpPr txBox="1"/>
          <p:nvPr/>
        </p:nvSpPr>
        <p:spPr>
          <a:xfrm>
            <a:off x="7268211" y="3027"/>
            <a:ext cx="5107755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https://123dok.com/document/zl9r7orz-gambaran-karakteristik-pasien-carpal-tunnel-syndromeperiode-januari-september.html</a:t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Obsah obrázku rukavice&#10;&#10;Popis se vygeneroval automaticky." id="285" name="Google Shape;285;p28"/>
          <p:cNvPicPr preferRelativeResize="0"/>
          <p:nvPr/>
        </p:nvPicPr>
        <p:blipFill rotWithShape="1">
          <a:blip r:embed="rId6">
            <a:alphaModFix/>
          </a:blip>
          <a:srcRect b="4167" l="15151" r="29293" t="8333"/>
          <a:stretch/>
        </p:blipFill>
        <p:spPr>
          <a:xfrm>
            <a:off x="8027175" y="538565"/>
            <a:ext cx="1246911" cy="21505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29"/>
          <p:cNvSpPr txBox="1"/>
          <p:nvPr>
            <p:ph idx="1" type="body"/>
          </p:nvPr>
        </p:nvSpPr>
        <p:spPr>
          <a:xfrm>
            <a:off x="329415" y="1186897"/>
            <a:ext cx="10753725" cy="55672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 lnSpcReduction="10000"/>
          </a:bodyPr>
          <a:lstStyle/>
          <a:p>
            <a:pPr indent="-140970" lvl="0" marL="9144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ct val="100000"/>
              <a:buChar char=" "/>
            </a:pPr>
            <a:r>
              <a:rPr b="1" lang="cs-CZ"/>
              <a:t>n. radialis (C5-T1)</a:t>
            </a:r>
            <a:endParaRPr/>
          </a:p>
          <a:p>
            <a:pPr indent="-140970" lvl="0" marL="91440" rtl="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ct val="100000"/>
              <a:buChar char=" "/>
            </a:pPr>
            <a:r>
              <a:rPr lang="cs-CZ"/>
              <a:t>- Aspekce: držení ve flexi zápěstí - kapkovitá ruka, příznak labutí šíje</a:t>
            </a:r>
            <a:endParaRPr/>
          </a:p>
          <a:p>
            <a:pPr indent="-140970" lvl="0" marL="91440" rtl="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ct val="100000"/>
              <a:buChar char=" "/>
            </a:pPr>
            <a:r>
              <a:rPr lang="cs-CZ"/>
              <a:t>- Čití: dorzální strana ruky od palce po ½ III. prstu, většinou nebývá </a:t>
            </a:r>
            <a:br>
              <a:rPr lang="cs-CZ"/>
            </a:br>
            <a:r>
              <a:rPr lang="cs-CZ"/>
              <a:t>v celé zóně, n. cutaneus antebrachi posterior (zadní část předloktí)</a:t>
            </a:r>
            <a:endParaRPr/>
          </a:p>
          <a:p>
            <a:pPr indent="-140970" lvl="0" marL="91440" rtl="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ct val="100000"/>
              <a:buChar char=" "/>
            </a:pPr>
            <a:r>
              <a:rPr lang="cs-CZ"/>
              <a:t>- Motoricky: nelze DF, vázne extenze prstů v MCP kloubech</a:t>
            </a:r>
            <a:endParaRPr/>
          </a:p>
          <a:p>
            <a:pPr indent="-140970" lvl="0" marL="91440" rtl="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ct val="100000"/>
              <a:buChar char=" "/>
            </a:pPr>
            <a:r>
              <a:rPr lang="cs-CZ"/>
              <a:t>- Zkoušky:</a:t>
            </a:r>
            <a:endParaRPr/>
          </a:p>
          <a:p>
            <a:pPr indent="-342899" lvl="2" marL="891539" rtl="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ct val="100000"/>
              <a:buChar char="•"/>
            </a:pPr>
            <a:r>
              <a:rPr i="0" lang="cs-CZ" sz="1800"/>
              <a:t>Zkouška pěsti - vyšetřovaný má předpažené HKK, má za úkol sevřít ruce v pěst, na straně postižení nervu nelze nebo ruka poklesne do PF</a:t>
            </a:r>
            <a:endParaRPr/>
          </a:p>
          <a:p>
            <a:pPr indent="-342899" lvl="2" marL="891539" rtl="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ct val="100000"/>
              <a:buChar char="•"/>
            </a:pPr>
            <a:r>
              <a:rPr i="0" lang="cs-CZ" sz="1800"/>
              <a:t>Extenze a radiální dukce proti odporu na II. a III. metakarp - vyšetření m. extensor carpi radialis</a:t>
            </a:r>
            <a:endParaRPr i="0" sz="1800"/>
          </a:p>
          <a:p>
            <a:pPr indent="-342899" lvl="2" marL="891539" rtl="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ct val="100000"/>
              <a:buChar char="•"/>
            </a:pPr>
            <a:r>
              <a:rPr i="0" lang="cs-CZ" sz="1800"/>
              <a:t>Extenze a ulnární dukce proti odporu na IV. a V. metakarp - vyšetření m. extensor carpi ulnaris</a:t>
            </a:r>
            <a:endParaRPr i="0" sz="1800"/>
          </a:p>
          <a:p>
            <a:pPr indent="-342899" lvl="2" marL="891539" rtl="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ct val="100000"/>
              <a:buChar char="•"/>
            </a:pPr>
            <a:r>
              <a:rPr i="0" lang="cs-CZ" sz="1800"/>
              <a:t>Zkouška extenze a abdukce palce - testování m. extensor pollicis longus a brevis; m. abductor pollicis longus</a:t>
            </a:r>
            <a:endParaRPr i="0" sz="1800"/>
          </a:p>
          <a:p>
            <a:pPr indent="-342899" lvl="2" marL="891539" rtl="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ct val="100000"/>
              <a:buChar char="•"/>
            </a:pPr>
            <a:r>
              <a:rPr i="0" lang="cs-CZ" sz="1800"/>
              <a:t>Zkouška extenze prstů - testování m. extensor digitorum communis</a:t>
            </a:r>
            <a:endParaRPr i="0" sz="1800"/>
          </a:p>
          <a:p>
            <a:pPr indent="-140970" lvl="0" marL="91440" rtl="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ct val="100000"/>
              <a:buChar char=" "/>
            </a:pPr>
            <a:r>
              <a:rPr lang="cs-CZ"/>
              <a:t>- Úžinové syndromy n. radialis:</a:t>
            </a:r>
            <a:endParaRPr/>
          </a:p>
          <a:p>
            <a:pPr indent="-342900" lvl="2" marL="548640" rtl="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ct val="100000"/>
              <a:buFont typeface="Courier New"/>
              <a:buChar char="o"/>
            </a:pPr>
            <a:r>
              <a:rPr i="0" lang="cs-CZ" sz="1800"/>
              <a:t>Komprese v sulcus n. radialis na humeru – tzv. obrna milenců/opilců/sobotní noc</a:t>
            </a:r>
            <a:endParaRPr/>
          </a:p>
          <a:p>
            <a:pPr indent="-342900" lvl="2" marL="548640" rtl="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ct val="100000"/>
              <a:buFont typeface="Courier New"/>
              <a:buChar char="o"/>
            </a:pPr>
            <a:r>
              <a:rPr i="0" lang="cs-CZ" sz="1800"/>
              <a:t>Útlak před odstupem vláken pro m. triceps brachii - omezení extenze lokte, snížení výbavnosti tricipitového reflexu</a:t>
            </a:r>
            <a:endParaRPr sz="1800"/>
          </a:p>
          <a:p>
            <a:pPr indent="-342900" lvl="2" marL="548640" rtl="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ct val="100000"/>
              <a:buFont typeface="Courier New"/>
              <a:buChar char="o"/>
            </a:pPr>
            <a:r>
              <a:rPr i="0" lang="cs-CZ" sz="1800"/>
              <a:t>Syndrom supinátorového kanálu  - útlak motorické větve v oblasti m. supinator, bolest radiální části předloktí, zvyšuje se při supinaci, lze hůře psát na klávesnici, oslabení extenze malíku, později prostředníku</a:t>
            </a:r>
            <a:endParaRPr/>
          </a:p>
          <a:p>
            <a:pPr indent="0" lvl="0" marL="91440" rtl="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ct val="100000"/>
              <a:buNone/>
            </a:pPr>
            <a:r>
              <a:t/>
            </a:r>
            <a:endParaRPr/>
          </a:p>
        </p:txBody>
      </p:sp>
      <p:pic>
        <p:nvPicPr>
          <p:cNvPr id="291" name="Google Shape;291;p29"/>
          <p:cNvPicPr preferRelativeResize="0"/>
          <p:nvPr/>
        </p:nvPicPr>
        <p:blipFill rotWithShape="1">
          <a:blip r:embed="rId3">
            <a:alphaModFix/>
          </a:blip>
          <a:srcRect b="14200" l="704" r="-1408" t="16568"/>
          <a:stretch/>
        </p:blipFill>
        <p:spPr>
          <a:xfrm>
            <a:off x="8135239" y="187550"/>
            <a:ext cx="2762527" cy="11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p29"/>
          <p:cNvPicPr preferRelativeResize="0"/>
          <p:nvPr/>
        </p:nvPicPr>
        <p:blipFill rotWithShape="1">
          <a:blip r:embed="rId4">
            <a:alphaModFix/>
          </a:blip>
          <a:srcRect b="616" l="1778" r="444" t="0"/>
          <a:stretch/>
        </p:blipFill>
        <p:spPr>
          <a:xfrm>
            <a:off x="8582627" y="1406921"/>
            <a:ext cx="2116370" cy="1545999"/>
          </a:xfrm>
          <a:prstGeom prst="rect">
            <a:avLst/>
          </a:prstGeom>
          <a:noFill/>
          <a:ln>
            <a:noFill/>
          </a:ln>
        </p:spPr>
      </p:pic>
      <p:sp>
        <p:nvSpPr>
          <p:cNvPr id="293" name="Google Shape;293;p29"/>
          <p:cNvSpPr txBox="1"/>
          <p:nvPr/>
        </p:nvSpPr>
        <p:spPr>
          <a:xfrm>
            <a:off x="8264324" y="84880"/>
            <a:ext cx="2743199" cy="2154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https://www.wikiskripta.eu/w/Obrna_nervus_radialis</a:t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1"/>
        </a:solidFill>
      </p:bgPr>
    </p:bg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" name="Google Shape;98;p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" name="Google Shape;99;p3"/>
          <p:cNvSpPr txBox="1"/>
          <p:nvPr>
            <p:ph type="title"/>
          </p:nvPr>
        </p:nvSpPr>
        <p:spPr>
          <a:xfrm>
            <a:off x="704850" y="770467"/>
            <a:ext cx="10782300" cy="329415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600"/>
              <a:buFont typeface="Calibri"/>
              <a:buNone/>
            </a:pPr>
            <a:r>
              <a:rPr lang="cs-CZ" sz="6600">
                <a:solidFill>
                  <a:srgbClr val="FFFFFF"/>
                </a:solidFill>
              </a:rPr>
              <a:t>Vyšetření horních končetin</a:t>
            </a: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30"/>
          <p:cNvSpPr txBox="1"/>
          <p:nvPr>
            <p:ph idx="1" type="body"/>
          </p:nvPr>
        </p:nvSpPr>
        <p:spPr>
          <a:xfrm>
            <a:off x="676656" y="796339"/>
            <a:ext cx="9538384" cy="56952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85000" lnSpcReduction="20000"/>
          </a:bodyPr>
          <a:lstStyle/>
          <a:p>
            <a:pPr indent="-129540" lvl="0" marL="9144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ct val="100000"/>
              <a:buChar char=" "/>
            </a:pPr>
            <a:r>
              <a:rPr b="1" lang="cs-CZ"/>
              <a:t>n. ulnaris (C8-T1)</a:t>
            </a:r>
            <a:r>
              <a:rPr lang="cs-CZ"/>
              <a:t> </a:t>
            </a:r>
            <a:endParaRPr/>
          </a:p>
          <a:p>
            <a:pPr indent="-129540" lvl="0" marL="91440" rtl="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ct val="100000"/>
              <a:buChar char=" "/>
            </a:pPr>
            <a:r>
              <a:rPr lang="cs-CZ"/>
              <a:t>- Aspekce: prox. články 4. - 5. prstu v extenzi, distální články drženy </a:t>
            </a:r>
            <a:br>
              <a:rPr lang="cs-CZ"/>
            </a:br>
            <a:r>
              <a:rPr lang="cs-CZ"/>
              <a:t>v semiflexi, tzv. drápovitá ruka, atrofie drobných svalů ruky – propad </a:t>
            </a:r>
            <a:br>
              <a:rPr lang="cs-CZ"/>
            </a:br>
            <a:r>
              <a:rPr lang="cs-CZ"/>
              <a:t>interosseálních prostor</a:t>
            </a:r>
            <a:endParaRPr/>
          </a:p>
          <a:p>
            <a:pPr indent="-129540" lvl="0" marL="91440" rtl="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ct val="100000"/>
              <a:buChar char=" "/>
            </a:pPr>
            <a:r>
              <a:rPr lang="cs-CZ"/>
              <a:t>- Čití: ulnární hrana ruky, z palmární strany od malíku až po ulnární </a:t>
            </a:r>
            <a:br>
              <a:rPr lang="cs-CZ"/>
            </a:br>
            <a:r>
              <a:rPr lang="cs-CZ"/>
              <a:t>½ prsteníku, dorzální strana od malíku k prostředníku (subjektivně nepříjemné </a:t>
            </a:r>
            <a:br>
              <a:rPr lang="cs-CZ"/>
            </a:br>
            <a:r>
              <a:rPr lang="cs-CZ"/>
              <a:t>např. při psaní - položení ruky ulnární hranou na podložku)</a:t>
            </a:r>
            <a:endParaRPr/>
          </a:p>
          <a:p>
            <a:pPr indent="-129540" lvl="0" marL="91440" rtl="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ct val="100000"/>
              <a:buChar char=" "/>
            </a:pPr>
            <a:r>
              <a:rPr lang="cs-CZ"/>
              <a:t>- Motoricky: porucha jemné motoriky</a:t>
            </a:r>
            <a:endParaRPr/>
          </a:p>
          <a:p>
            <a:pPr indent="-129540" lvl="0" marL="91440" rtl="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ct val="100000"/>
              <a:buChar char=" "/>
            </a:pPr>
            <a:r>
              <a:rPr lang="cs-CZ"/>
              <a:t>- Zkoušky</a:t>
            </a:r>
            <a:endParaRPr/>
          </a:p>
          <a:p>
            <a:pPr indent="-342900" lvl="1" marL="690245" rtl="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ct val="100000"/>
              <a:buChar char="•"/>
            </a:pPr>
            <a:r>
              <a:rPr lang="cs-CZ" sz="2000"/>
              <a:t>Fromentova zk - stisknutí papíru mezi palec a ukazováček a jeho roztažení (m. adductor pollicis a hluboká hlava m. flexor pollicis brevis) - pinzetový úchop, na straně obrny lze papír snadněji vytáhnout</a:t>
            </a:r>
            <a:endParaRPr/>
          </a:p>
          <a:p>
            <a:pPr indent="-342900" lvl="1" marL="690245" rtl="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ct val="100000"/>
              <a:buChar char="•"/>
            </a:pPr>
            <a:r>
              <a:rPr lang="cs-CZ" sz="2000"/>
              <a:t>Zkouška kormidla – schopnost flexe prstů extendovaných v IP kloubech (stříška), při lézi na straně postižení zůstává flexe v IP kloubech</a:t>
            </a:r>
            <a:endParaRPr/>
          </a:p>
          <a:p>
            <a:pPr indent="-342900" lvl="1" marL="690245" rtl="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ct val="100000"/>
              <a:buChar char="•"/>
            </a:pPr>
            <a:r>
              <a:rPr lang="cs-CZ" sz="2000"/>
              <a:t>Zkouška špetky a zkouška misky - méně specifické</a:t>
            </a:r>
            <a:endParaRPr/>
          </a:p>
          <a:p>
            <a:pPr indent="-342900" lvl="1" marL="690245" rtl="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ct val="100000"/>
              <a:buChar char="•"/>
            </a:pPr>
            <a:r>
              <a:rPr lang="cs-CZ" sz="2000"/>
              <a:t>Zkouška lusknutí</a:t>
            </a:r>
            <a:endParaRPr/>
          </a:p>
          <a:p>
            <a:pPr indent="-342900" lvl="1" marL="690245" rtl="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ct val="100000"/>
              <a:buChar char="•"/>
            </a:pPr>
            <a:r>
              <a:rPr lang="cs-CZ" sz="2000"/>
              <a:t>Zkouška izolované abdukce a addukce malíku, zkouška laterální dukce prostředníku, zkouška roztažení prstů, zkouška addukce 2., 3. a 5. prstu směrem k malíku</a:t>
            </a:r>
            <a:endParaRPr/>
          </a:p>
          <a:p>
            <a:pPr indent="-129540" lvl="0" marL="91440" rtl="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ct val="100000"/>
              <a:buChar char=" "/>
            </a:pPr>
            <a:r>
              <a:rPr lang="cs-CZ"/>
              <a:t>- Úžinové syndromy n. ulnaris</a:t>
            </a:r>
            <a:endParaRPr/>
          </a:p>
          <a:p>
            <a:pPr indent="-342900" lvl="2" marL="548640" rtl="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ct val="100000"/>
              <a:buFont typeface="Courier New"/>
              <a:buChar char="o"/>
            </a:pPr>
            <a:r>
              <a:rPr i="0" lang="cs-CZ"/>
              <a:t>Syndrom Guyonova kanálku - útlak mezi os pisiforme a hamulus ossis hamati, oslabení úchopu, udržení sevřené ruky, oslabena addukce palce, + Fromentova zk, často u kadeřníků</a:t>
            </a:r>
            <a:endParaRPr/>
          </a:p>
          <a:p>
            <a:pPr indent="-342900" lvl="2" marL="548640" rtl="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ct val="100000"/>
              <a:buFont typeface="Courier New"/>
              <a:buChar char="o"/>
            </a:pPr>
            <a:r>
              <a:rPr i="0" lang="cs-CZ"/>
              <a:t>Syndrom kubitálního tunelu - útlak v sulcus nervi ulnaris, bolesti v lokti, parestezie 4. a 5. prstu, ulnární část ruky, ruka exteze 1.-3. prstu a flexe 4. a 5. prstu + hyperextenze MCP kloubů</a:t>
            </a:r>
            <a:endParaRPr i="0"/>
          </a:p>
          <a:p>
            <a:pPr indent="0" lvl="0" marL="0" rtl="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ct val="100000"/>
              <a:buNone/>
            </a:pPr>
            <a:r>
              <a:t/>
            </a:r>
            <a:endParaRPr/>
          </a:p>
          <a:p>
            <a:pPr indent="0" lvl="0" marL="91440" rtl="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ct val="100000"/>
              <a:buNone/>
            </a:pPr>
            <a:r>
              <a:t/>
            </a:r>
            <a:endParaRPr/>
          </a:p>
        </p:txBody>
      </p:sp>
      <p:pic>
        <p:nvPicPr>
          <p:cNvPr id="299" name="Google Shape;299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4920000">
            <a:off x="8495818" y="-133486"/>
            <a:ext cx="1373530" cy="205140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Obsah obrázku text&#10;&#10;Popis se vygeneroval automaticky." id="300" name="Google Shape;300;p30"/>
          <p:cNvPicPr preferRelativeResize="0"/>
          <p:nvPr/>
        </p:nvPicPr>
        <p:blipFill rotWithShape="1">
          <a:blip r:embed="rId4">
            <a:alphaModFix/>
          </a:blip>
          <a:srcRect b="662" l="5660" r="471" t="0"/>
          <a:stretch/>
        </p:blipFill>
        <p:spPr>
          <a:xfrm>
            <a:off x="9421793" y="1499941"/>
            <a:ext cx="2193762" cy="1658929"/>
          </a:xfrm>
          <a:prstGeom prst="rect">
            <a:avLst/>
          </a:prstGeom>
          <a:noFill/>
          <a:ln>
            <a:noFill/>
          </a:ln>
        </p:spPr>
      </p:pic>
      <p:sp>
        <p:nvSpPr>
          <p:cNvPr id="301" name="Google Shape;301;p30"/>
          <p:cNvSpPr txBox="1"/>
          <p:nvPr/>
        </p:nvSpPr>
        <p:spPr>
          <a:xfrm>
            <a:off x="8920223" y="65589"/>
            <a:ext cx="2743199" cy="2154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https://www.wikiskripta.eu/w/Obrna_nervus_ulnaris</a:t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1"/>
        </a:solidFill>
      </p:bgPr>
    </p:bg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3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7" name="Google Shape;307;p31"/>
          <p:cNvSpPr txBox="1"/>
          <p:nvPr>
            <p:ph type="title"/>
          </p:nvPr>
        </p:nvSpPr>
        <p:spPr>
          <a:xfrm>
            <a:off x="609601" y="4385066"/>
            <a:ext cx="10923638" cy="134909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Calibri"/>
              <a:buNone/>
            </a:pPr>
            <a:r>
              <a:rPr lang="cs-CZ" sz="3600">
                <a:solidFill>
                  <a:srgbClr val="FFFFFF"/>
                </a:solidFill>
              </a:rPr>
              <a:t>Distribuce čití jednotlivých nervů HK</a:t>
            </a:r>
            <a:endParaRPr sz="3600"/>
          </a:p>
        </p:txBody>
      </p:sp>
      <p:sp>
        <p:nvSpPr>
          <p:cNvPr id="308" name="Google Shape;308;p31"/>
          <p:cNvSpPr/>
          <p:nvPr/>
        </p:nvSpPr>
        <p:spPr>
          <a:xfrm>
            <a:off x="0" y="0"/>
            <a:ext cx="12192000" cy="424281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9" name="Google Shape;309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8261" y="640080"/>
            <a:ext cx="5776873" cy="3585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310" name="Google Shape;310;p31"/>
          <p:cNvPicPr preferRelativeResize="0"/>
          <p:nvPr>
            <p:ph idx="1" type="body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092892" y="872102"/>
            <a:ext cx="6061676" cy="32271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1"/>
        </a:solidFill>
      </p:bgPr>
    </p:bg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3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6" name="Google Shape;316;p3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7" name="Google Shape;317;p32"/>
          <p:cNvSpPr txBox="1"/>
          <p:nvPr>
            <p:ph type="title"/>
          </p:nvPr>
        </p:nvSpPr>
        <p:spPr>
          <a:xfrm>
            <a:off x="704850" y="770467"/>
            <a:ext cx="10782300" cy="329415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600"/>
              <a:buFont typeface="Calibri"/>
              <a:buNone/>
            </a:pPr>
            <a:r>
              <a:rPr lang="cs-CZ" sz="6600">
                <a:solidFill>
                  <a:srgbClr val="FFFFFF"/>
                </a:solidFill>
              </a:rPr>
              <a:t>Vyšetření dolních končetin</a:t>
            </a:r>
            <a:endParaRPr sz="660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33"/>
          <p:cNvSpPr txBox="1"/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Font typeface="Calibri"/>
              <a:buNone/>
            </a:pPr>
            <a:r>
              <a:rPr lang="cs-CZ"/>
              <a:t>Držení DK</a:t>
            </a:r>
            <a:endParaRPr/>
          </a:p>
        </p:txBody>
      </p:sp>
      <p:sp>
        <p:nvSpPr>
          <p:cNvPr id="323" name="Google Shape;323;p33"/>
          <p:cNvSpPr txBox="1"/>
          <p:nvPr>
            <p:ph idx="1" type="body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152400" lvl="0" marL="9144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400"/>
              <a:buChar char=" "/>
            </a:pPr>
            <a:r>
              <a:rPr lang="cs-CZ"/>
              <a:t>Aktivní X pasivní</a:t>
            </a:r>
            <a:endParaRPr/>
          </a:p>
          <a:p>
            <a:pPr indent="-152400" lvl="0" marL="91440" rtl="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2400"/>
              <a:buChar char=" "/>
            </a:pPr>
            <a:r>
              <a:rPr lang="cs-CZ"/>
              <a:t>Odlišení, zda je držení způsobeno abnormálním tonem nebo kontrakturou (vazivová přestavba svalu)</a:t>
            </a:r>
            <a:endParaRPr/>
          </a:p>
          <a:p>
            <a:pPr indent="-152400" lvl="0" marL="91440" rtl="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2400"/>
              <a:buChar char=" "/>
            </a:pPr>
            <a:r>
              <a:rPr lang="cs-CZ"/>
              <a:t>Spasticita - flekční (u míšních poruch) X extenční (CMP) držení kolenního kloubu + PF hlezna</a:t>
            </a:r>
            <a:endParaRPr/>
          </a:p>
          <a:p>
            <a:pPr indent="-152400" lvl="0" marL="91440" rtl="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2400"/>
              <a:buChar char=" "/>
            </a:pPr>
            <a:r>
              <a:rPr lang="cs-CZ"/>
              <a:t>Dekortikační a decerebrační rigidita - extenční postavení + PF hlezna</a:t>
            </a:r>
            <a:endParaRPr/>
          </a:p>
          <a:p>
            <a:pPr indent="-152400" lvl="0" marL="91440" rtl="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2400"/>
              <a:buChar char=" "/>
            </a:pPr>
            <a:r>
              <a:rPr lang="cs-CZ"/>
              <a:t>Extrapyramidové poruchy (m. Parkinson) - semiflexe</a:t>
            </a:r>
            <a:endParaRPr/>
          </a:p>
          <a:p>
            <a:pPr indent="-152400" lvl="0" marL="91440" rtl="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2400"/>
              <a:buChar char=" "/>
            </a:pPr>
            <a:r>
              <a:rPr lang="cs-CZ"/>
              <a:t>Tetanie - pedální spazmy</a:t>
            </a:r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34"/>
          <p:cNvSpPr txBox="1"/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Font typeface="Calibri"/>
              <a:buNone/>
            </a:pPr>
            <a:r>
              <a:rPr lang="cs-CZ"/>
              <a:t>Konfigurace DK</a:t>
            </a:r>
            <a:endParaRPr/>
          </a:p>
        </p:txBody>
      </p:sp>
      <p:sp>
        <p:nvSpPr>
          <p:cNvPr id="329" name="Google Shape;329;p34"/>
          <p:cNvSpPr txBox="1"/>
          <p:nvPr>
            <p:ph idx="1" type="body"/>
          </p:nvPr>
        </p:nvSpPr>
        <p:spPr>
          <a:xfrm>
            <a:off x="662279" y="2040434"/>
            <a:ext cx="7378818" cy="43412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120650" lvl="0" marL="9144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900"/>
              <a:buChar char=" "/>
            </a:pPr>
            <a:r>
              <a:rPr lang="cs-CZ" sz="1900"/>
              <a:t>Hypertrofie X hypotrofie X pseudohypertrofie</a:t>
            </a:r>
            <a:endParaRPr sz="1900"/>
          </a:p>
          <a:p>
            <a:pPr indent="-120650" lvl="0" marL="91440" rtl="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1900"/>
              <a:buChar char=" "/>
            </a:pPr>
            <a:r>
              <a:rPr lang="cs-CZ" sz="1900"/>
              <a:t>Pseudohypertrofie - typické pro Duchennovu a Beckerovu dystrofii – pseudohypertrofie lýtek</a:t>
            </a:r>
            <a:endParaRPr sz="1900"/>
          </a:p>
          <a:p>
            <a:pPr indent="-120650" lvl="0" marL="91440" rtl="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1900"/>
              <a:buChar char=" "/>
            </a:pPr>
            <a:r>
              <a:rPr lang="cs-CZ" sz="1900"/>
              <a:t>Nutné odlišit poruchy myogenní (myopatie a svalové dystrofie) od postižení neurogenního (centrálního či periferního)</a:t>
            </a:r>
            <a:endParaRPr sz="1900"/>
          </a:p>
          <a:p>
            <a:pPr indent="-120650" lvl="0" marL="91440" rtl="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1900"/>
              <a:buChar char=" "/>
            </a:pPr>
            <a:r>
              <a:rPr lang="cs-CZ" sz="1900"/>
              <a:t>Nejvíce markantní změny bývají u periferních paréz, záleží však na poškozené části NS (kořenové syndromy X poškození jednotlivých periferních nervů)</a:t>
            </a:r>
            <a:endParaRPr sz="1900"/>
          </a:p>
          <a:p>
            <a:pPr indent="-342900" lvl="1" marL="347345" rtl="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900"/>
              <a:buChar char=" "/>
            </a:pPr>
            <a:r>
              <a:rPr lang="cs-CZ" sz="1900"/>
              <a:t>- U kořenových syndromů je postižení v rámci dané kořenové inervace (areae radiculares)</a:t>
            </a:r>
            <a:endParaRPr sz="1900"/>
          </a:p>
          <a:p>
            <a:pPr indent="-342900" lvl="1" marL="347345" rtl="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900"/>
              <a:buChar char=" "/>
            </a:pPr>
            <a:r>
              <a:rPr lang="cs-CZ" sz="1900"/>
              <a:t>- U periferních nervů se týká postižení dané arei zásobené z per. nervu (areae nervinae)</a:t>
            </a:r>
            <a:endParaRPr sz="1900"/>
          </a:p>
          <a:p>
            <a:pPr indent="0" lvl="0" marL="91440" rtl="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1900"/>
              <a:buNone/>
            </a:pPr>
            <a:r>
              <a:t/>
            </a:r>
            <a:endParaRPr sz="1900"/>
          </a:p>
          <a:p>
            <a:pPr indent="0" lvl="0" marL="91440" rtl="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1900"/>
              <a:buNone/>
            </a:pPr>
            <a:r>
              <a:t/>
            </a:r>
            <a:endParaRPr sz="1900"/>
          </a:p>
        </p:txBody>
      </p:sp>
      <p:pic>
        <p:nvPicPr>
          <p:cNvPr id="330" name="Google Shape;330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660965" y="2076150"/>
            <a:ext cx="2115004" cy="3440068"/>
          </a:xfrm>
          <a:prstGeom prst="rect">
            <a:avLst/>
          </a:prstGeom>
          <a:noFill/>
          <a:ln>
            <a:noFill/>
          </a:ln>
        </p:spPr>
      </p:pic>
      <p:sp>
        <p:nvSpPr>
          <p:cNvPr id="331" name="Google Shape;331;p34"/>
          <p:cNvSpPr txBox="1"/>
          <p:nvPr/>
        </p:nvSpPr>
        <p:spPr>
          <a:xfrm>
            <a:off x="8660965" y="5531646"/>
            <a:ext cx="2115004" cy="344006"/>
          </a:xfrm>
          <a:prstGeom prst="rect">
            <a:avLst/>
          </a:prstGeom>
          <a:solidFill>
            <a:srgbClr val="000000">
              <a:alpha val="49803"/>
            </a:srgbClr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https://mmcneuro.wordpress.com/tag/muscular-dystrophy/</a:t>
            </a:r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35"/>
          <p:cNvSpPr txBox="1"/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Font typeface="Calibri"/>
              <a:buNone/>
            </a:pPr>
            <a:r>
              <a:rPr lang="cs-CZ"/>
              <a:t>Čití DK</a:t>
            </a:r>
            <a:endParaRPr/>
          </a:p>
        </p:txBody>
      </p:sp>
      <p:sp>
        <p:nvSpPr>
          <p:cNvPr id="337" name="Google Shape;337;p35"/>
          <p:cNvSpPr txBox="1"/>
          <p:nvPr>
            <p:ph idx="1" type="body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85000" lnSpcReduction="20000"/>
          </a:bodyPr>
          <a:lstStyle/>
          <a:p>
            <a:pPr indent="-129540" lvl="0" marL="9144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ct val="100000"/>
              <a:buChar char=" "/>
            </a:pPr>
            <a:r>
              <a:rPr lang="cs-CZ"/>
              <a:t>U periferní parézy:</a:t>
            </a:r>
            <a:endParaRPr/>
          </a:p>
          <a:p>
            <a:pPr indent="-129540" lvl="0" marL="91440" rtl="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ct val="100000"/>
              <a:buChar char=" "/>
            </a:pPr>
            <a:r>
              <a:rPr lang="cs-CZ"/>
              <a:t>Může být hypestezie ale i parestezie, dysestezie či hyperetezie</a:t>
            </a:r>
            <a:endParaRPr/>
          </a:p>
          <a:p>
            <a:pPr indent="-129540" lvl="0" marL="91440" rtl="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ct val="100000"/>
              <a:buChar char=" "/>
            </a:pPr>
            <a:r>
              <a:rPr lang="cs-CZ"/>
              <a:t>Porucha se projevuje v rámci area radiculares / areae nervinae</a:t>
            </a:r>
            <a:endParaRPr/>
          </a:p>
          <a:p>
            <a:pPr indent="0" lvl="0" marL="91440" rtl="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ct val="100000"/>
              <a:buNone/>
            </a:pPr>
            <a:r>
              <a:t/>
            </a:r>
            <a:endParaRPr/>
          </a:p>
          <a:p>
            <a:pPr indent="-129540" lvl="0" marL="91440" rtl="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ct val="100000"/>
              <a:buChar char=" "/>
            </a:pPr>
            <a:r>
              <a:rPr lang="cs-CZ"/>
              <a:t>U centrální parézy:</a:t>
            </a:r>
            <a:endParaRPr/>
          </a:p>
          <a:p>
            <a:pPr indent="-129540" lvl="0" marL="91440" rtl="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ct val="100000"/>
              <a:buChar char=" "/>
            </a:pPr>
            <a:r>
              <a:rPr lang="cs-CZ"/>
              <a:t>Většinou hypestezie</a:t>
            </a:r>
            <a:endParaRPr/>
          </a:p>
          <a:p>
            <a:pPr indent="-129540" lvl="0" marL="91440" rtl="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ct val="100000"/>
              <a:buChar char=" "/>
            </a:pPr>
            <a:r>
              <a:rPr lang="cs-CZ"/>
              <a:t>Velké oblasti (typicky pro CMP téměř polovina těla)</a:t>
            </a:r>
            <a:endParaRPr/>
          </a:p>
          <a:p>
            <a:pPr indent="0" lvl="0" marL="91440" rtl="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ct val="100000"/>
              <a:buNone/>
            </a:pPr>
            <a:r>
              <a:t/>
            </a:r>
            <a:endParaRPr/>
          </a:p>
          <a:p>
            <a:pPr indent="-129540" lvl="0" marL="91440" rtl="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ct val="100000"/>
              <a:buChar char=" "/>
            </a:pPr>
            <a:r>
              <a:rPr lang="cs-CZ"/>
              <a:t>Testujeme: taktilní čití, ostré/tupé předměty, 2bodová diskiminace, grafestezie, termické čití, statestezii, kinestezii, stereognozii, vibrační čití... v jednotlivých dermatomech (areae nervinae X areae radiculares)</a:t>
            </a:r>
            <a:endParaRPr/>
          </a:p>
          <a:p>
            <a:pPr indent="0" lvl="0" marL="91440" rtl="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ct val="1000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36"/>
          <p:cNvSpPr txBox="1"/>
          <p:nvPr>
            <p:ph type="title"/>
          </p:nvPr>
        </p:nvSpPr>
        <p:spPr>
          <a:xfrm>
            <a:off x="965882" y="268039"/>
            <a:ext cx="10772775" cy="48143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Calibri"/>
              <a:buNone/>
            </a:pPr>
            <a:r>
              <a:rPr lang="cs-CZ"/>
              <a:t>Areae nervinae X aerae radiculares</a:t>
            </a:r>
            <a:endParaRPr/>
          </a:p>
        </p:txBody>
      </p:sp>
      <p:pic>
        <p:nvPicPr>
          <p:cNvPr id="343" name="Google Shape;343;p36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9430" y="919958"/>
            <a:ext cx="4880802" cy="5638377"/>
          </a:xfrm>
          <a:prstGeom prst="rect">
            <a:avLst/>
          </a:prstGeom>
          <a:noFill/>
          <a:ln>
            <a:noFill/>
          </a:ln>
        </p:spPr>
      </p:pic>
      <p:pic>
        <p:nvPicPr>
          <p:cNvPr id="344" name="Google Shape;344;p3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269693" y="827128"/>
            <a:ext cx="5241402" cy="466559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5" name="Google Shape;345;p3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5400000">
            <a:off x="7973683" y="5100756"/>
            <a:ext cx="1535502" cy="1990488"/>
          </a:xfrm>
          <a:prstGeom prst="rect">
            <a:avLst/>
          </a:prstGeom>
          <a:noFill/>
          <a:ln>
            <a:noFill/>
          </a:ln>
        </p:spPr>
      </p:pic>
      <p:sp>
        <p:nvSpPr>
          <p:cNvPr id="346" name="Google Shape;346;p36"/>
          <p:cNvSpPr txBox="1"/>
          <p:nvPr/>
        </p:nvSpPr>
        <p:spPr>
          <a:xfrm>
            <a:off x="9662932" y="5650374"/>
            <a:ext cx="2743199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https://link.springer.com/chapter/10.1007/978-3-319-64922-1_22</a:t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https://en.wikipedia.org/wiki/Nerve_supply_of_the_human_leg</a:t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7" name="Google Shape;347;p36"/>
          <p:cNvSpPr txBox="1"/>
          <p:nvPr/>
        </p:nvSpPr>
        <p:spPr>
          <a:xfrm>
            <a:off x="102364" y="6642059"/>
            <a:ext cx="2743199" cy="2154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http://anatomie.lf3.cuni.cz/senzitivniinervacedk.htm</a:t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37"/>
          <p:cNvSpPr txBox="1"/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Font typeface="Calibri"/>
              <a:buNone/>
            </a:pPr>
            <a:r>
              <a:rPr lang="cs-CZ"/>
              <a:t>Zánikové (paretické jevy) DK</a:t>
            </a:r>
            <a:endParaRPr/>
          </a:p>
        </p:txBody>
      </p:sp>
      <p:sp>
        <p:nvSpPr>
          <p:cNvPr id="353" name="Google Shape;353;p37"/>
          <p:cNvSpPr txBox="1"/>
          <p:nvPr>
            <p:ph idx="1" type="body"/>
          </p:nvPr>
        </p:nvSpPr>
        <p:spPr>
          <a:xfrm>
            <a:off x="669036" y="2011680"/>
            <a:ext cx="10761345" cy="399478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 lnSpcReduction="10000"/>
          </a:bodyPr>
          <a:lstStyle/>
          <a:p>
            <a:pPr indent="-140970" lvl="0" marL="9144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ct val="100000"/>
              <a:buChar char=" "/>
            </a:pPr>
            <a:r>
              <a:rPr b="1" lang="cs-CZ"/>
              <a:t>Mingazziniho zkouška DKK</a:t>
            </a:r>
            <a:r>
              <a:rPr lang="cs-CZ"/>
              <a:t> - základní orientační zkouška k posouzení stavu kořenového svalstva a schopnosti kontrakce m. QF a hamstringů</a:t>
            </a:r>
            <a:endParaRPr/>
          </a:p>
          <a:p>
            <a:pPr indent="-140970" lvl="0" marL="91440" rtl="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ct val="100000"/>
              <a:buChar char=" "/>
            </a:pPr>
            <a:r>
              <a:rPr lang="cs-CZ"/>
              <a:t>Postup: pacient leží na zádech, zavřené oči, DKK v trojflexi (90°KYK-KOK-hlezna)</a:t>
            </a:r>
            <a:endParaRPr/>
          </a:p>
          <a:p>
            <a:pPr indent="-140970" lvl="0" marL="91440" rtl="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ct val="100000"/>
              <a:buChar char=" "/>
            </a:pPr>
            <a:r>
              <a:rPr lang="cs-CZ"/>
              <a:t>Pozitivita: </a:t>
            </a:r>
            <a:endParaRPr/>
          </a:p>
          <a:p>
            <a:pPr indent="-140970" lvl="0" marL="91440" rtl="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ct val="100000"/>
              <a:buFont typeface="Courier New"/>
              <a:buChar char="o"/>
            </a:pPr>
            <a:r>
              <a:rPr lang="cs-CZ"/>
              <a:t> oscilace končetiny kolem výchozí pozice (u nejmírnějších poruch)</a:t>
            </a:r>
            <a:endParaRPr/>
          </a:p>
          <a:p>
            <a:pPr indent="-342900" lvl="1" marL="347345" rtl="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ct val="100000"/>
              <a:buFont typeface="Courier New"/>
              <a:buChar char="o"/>
            </a:pPr>
            <a:r>
              <a:rPr lang="cs-CZ"/>
              <a:t>Pokles DK = paréza - měříme o kolik cm byl pokles oproti výchozímu postavení za dobu 20s</a:t>
            </a:r>
            <a:endParaRPr/>
          </a:p>
          <a:p>
            <a:pPr indent="-548640" lvl="2" marL="548640" rtl="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ct val="100000"/>
              <a:buChar char=" "/>
            </a:pPr>
            <a:r>
              <a:rPr i="0" lang="cs-CZ"/>
              <a:t>Lehká obrna – pokles 15cm/20s</a:t>
            </a:r>
            <a:endParaRPr/>
          </a:p>
          <a:p>
            <a:pPr indent="-548640" lvl="2" marL="548640" rtl="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ct val="100000"/>
              <a:buChar char=" "/>
            </a:pPr>
            <a:r>
              <a:rPr i="0" lang="cs-CZ"/>
              <a:t>Středně těžká obrna – 30-40cm/20s</a:t>
            </a:r>
            <a:endParaRPr/>
          </a:p>
          <a:p>
            <a:pPr indent="-548640" lvl="2" marL="548640" rtl="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ct val="100000"/>
              <a:buChar char=" "/>
            </a:pPr>
            <a:r>
              <a:rPr i="0" lang="cs-CZ"/>
              <a:t>Těžká obrna - více než 40cm/20s</a:t>
            </a:r>
            <a:endParaRPr/>
          </a:p>
          <a:p>
            <a:pPr indent="-342900" lvl="1" marL="347345" rtl="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ct val="100000"/>
              <a:buFont typeface="Courier New"/>
              <a:buChar char="o"/>
            </a:pPr>
            <a:r>
              <a:rPr lang="cs-CZ"/>
              <a:t>Pacient základní pozici ani sám neudrží a končetina rychle padá = plegie</a:t>
            </a:r>
            <a:endParaRPr/>
          </a:p>
          <a:p>
            <a:pPr indent="0" lvl="0" marL="0" rtl="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ct val="100000"/>
              <a:buNone/>
            </a:pPr>
            <a:r>
              <a:rPr lang="cs-CZ" sz="1600" u="sng">
                <a:solidFill>
                  <a:schemeClr val="hlink"/>
                </a:solidFill>
                <a:hlinkClick r:id="rId3"/>
              </a:rPr>
              <a:t>https://www.youtube.com/watch?v=Uom9XRjSDdk</a:t>
            </a:r>
            <a:endParaRPr/>
          </a:p>
          <a:p>
            <a:pPr indent="-201930" lvl="1" marL="347345" rtl="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ct val="100000"/>
              <a:buNone/>
            </a:pPr>
            <a:r>
              <a:t/>
            </a:r>
            <a:endParaRPr/>
          </a:p>
          <a:p>
            <a:pPr indent="0" lvl="0" marL="342900" rtl="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ct val="1000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38"/>
          <p:cNvSpPr txBox="1"/>
          <p:nvPr>
            <p:ph idx="1" type="body"/>
          </p:nvPr>
        </p:nvSpPr>
        <p:spPr>
          <a:xfrm>
            <a:off x="718069" y="860398"/>
            <a:ext cx="10753725" cy="548896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 lnSpcReduction="20000"/>
          </a:bodyPr>
          <a:lstStyle/>
          <a:p>
            <a:pPr indent="-140970" lvl="0" marL="9144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ct val="100000"/>
              <a:buChar char=" "/>
            </a:pPr>
            <a:r>
              <a:rPr b="1" lang="cs-CZ"/>
              <a:t>Barrého zkouška</a:t>
            </a:r>
            <a:r>
              <a:rPr lang="cs-CZ"/>
              <a:t> - 3 zkoušky</a:t>
            </a:r>
            <a:endParaRPr/>
          </a:p>
          <a:p>
            <a:pPr indent="-342900" lvl="1" marL="347345" rtl="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ct val="100000"/>
              <a:buChar char="•"/>
            </a:pPr>
            <a:r>
              <a:rPr lang="cs-CZ"/>
              <a:t>Provedení: pacient leží na břiše, zavřené oči, flexe DKK v kolenních kloubech 90°</a:t>
            </a:r>
            <a:endParaRPr/>
          </a:p>
          <a:p>
            <a:pPr indent="-342900" lvl="1" marL="347345" rtl="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ct val="100000"/>
              <a:buChar char=" "/>
            </a:pPr>
            <a:r>
              <a:rPr b="1" lang="cs-CZ"/>
              <a:t>Barré I </a:t>
            </a:r>
            <a:r>
              <a:rPr lang="cs-CZ"/>
              <a:t>– sledujeme, zda jsou bérce stejně ve vertikále</a:t>
            </a:r>
            <a:endParaRPr/>
          </a:p>
          <a:p>
            <a:pPr indent="-342900" lvl="1" marL="347345" rtl="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ct val="100000"/>
              <a:buChar char=" "/>
            </a:pPr>
            <a:r>
              <a:rPr b="1" lang="cs-CZ"/>
              <a:t>Barré II</a:t>
            </a:r>
            <a:r>
              <a:rPr lang="cs-CZ"/>
              <a:t> - vyšetřovaná osoba se snaží přitáhnout bérce co nejvíce k hýždím</a:t>
            </a:r>
            <a:endParaRPr/>
          </a:p>
          <a:p>
            <a:pPr indent="-342900" lvl="1" marL="347345" rtl="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ct val="100000"/>
              <a:buChar char=" "/>
            </a:pPr>
            <a:r>
              <a:rPr b="1" lang="cs-CZ"/>
              <a:t>Barré III</a:t>
            </a:r>
            <a:r>
              <a:rPr lang="cs-CZ"/>
              <a:t> - vyšetřující se snaží odtáhnout bérce (tah do extenze kolen), vyšetřovaný se snaží DKK udržet u hýždí</a:t>
            </a:r>
            <a:endParaRPr/>
          </a:p>
          <a:p>
            <a:pPr indent="-342900" lvl="1" marL="347345" rtl="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ct val="100000"/>
              <a:buChar char="•"/>
            </a:pPr>
            <a:r>
              <a:rPr lang="cs-CZ"/>
              <a:t>Pozitivita: </a:t>
            </a:r>
            <a:endParaRPr/>
          </a:p>
          <a:p>
            <a:pPr indent="-342900" lvl="1" marL="347345" rtl="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ct val="100000"/>
              <a:buChar char=" "/>
            </a:pPr>
            <a:r>
              <a:rPr lang="cs-CZ"/>
              <a:t>Barré I – velmi lehká paréza = oscilace DK, u těžší obrny DK klesá dolů k podložce</a:t>
            </a:r>
            <a:endParaRPr/>
          </a:p>
          <a:p>
            <a:pPr indent="-342900" lvl="1" marL="347345" rtl="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ct val="100000"/>
              <a:buChar char=" "/>
            </a:pPr>
            <a:r>
              <a:rPr lang="cs-CZ"/>
              <a:t>Barré II – pohyb vázne, zůstává větší mezera mezi bércem a hýžděmi na straně parézy, pohyb na paretické straně je zpomalen (tzv. Fenomén retardace)</a:t>
            </a:r>
            <a:endParaRPr/>
          </a:p>
          <a:p>
            <a:pPr indent="-342900" lvl="1" marL="347345" rtl="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ct val="100000"/>
              <a:buChar char=" "/>
            </a:pPr>
            <a:r>
              <a:rPr lang="cs-CZ"/>
              <a:t>Barré III – odpor na paretické straně je menší, lze snadněji oddtáhnout</a:t>
            </a:r>
            <a:endParaRPr/>
          </a:p>
          <a:p>
            <a:pPr indent="-201930" lvl="1" marL="347345" rtl="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ct val="100000"/>
              <a:buNone/>
            </a:pPr>
            <a:r>
              <a:t/>
            </a:r>
            <a:endParaRPr/>
          </a:p>
          <a:p>
            <a:pPr indent="-140970" lvl="0" marL="91440" rtl="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ct val="100000"/>
              <a:buChar char=" "/>
            </a:pPr>
            <a:r>
              <a:rPr b="1" lang="cs-CZ"/>
              <a:t>Fenomén šikmých bérců </a:t>
            </a:r>
            <a:r>
              <a:rPr lang="cs-CZ"/>
              <a:t>- citlivá zkouška k průkazu parézy DK</a:t>
            </a:r>
            <a:endParaRPr/>
          </a:p>
          <a:p>
            <a:pPr indent="-342900" lvl="1" marL="347345" rtl="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ct val="100000"/>
              <a:buChar char="•"/>
            </a:pPr>
            <a:r>
              <a:rPr lang="cs-CZ"/>
              <a:t>Provedení: bérce nastavíme do pozice asi 30° úhel s podložkou, velká páka pomáhá snadněji odlišit parézu (i lehkou)</a:t>
            </a:r>
            <a:endParaRPr/>
          </a:p>
          <a:p>
            <a:pPr indent="-342900" lvl="1" marL="347345" rtl="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ct val="100000"/>
              <a:buChar char="•"/>
            </a:pPr>
            <a:r>
              <a:rPr lang="cs-CZ"/>
              <a:t>Pozitivita: oscilace (velmi lehká obrna), pokles bérce na paretické straně (paréza), neudrží základní pozici (plegie)</a:t>
            </a:r>
            <a:endParaRPr/>
          </a:p>
          <a:p>
            <a:pPr indent="-342900" lvl="1" marL="347345" rtl="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ct val="100000"/>
              <a:buChar char=" "/>
            </a:pPr>
            <a:r>
              <a:rPr i="1" lang="cs-CZ" sz="1800" u="sng">
                <a:solidFill>
                  <a:schemeClr val="hlink"/>
                </a:solidFill>
                <a:hlinkClick r:id="rId3"/>
              </a:rPr>
              <a:t>https://www.youtube.com/watch?v=bMq6l6SaHp0</a:t>
            </a:r>
            <a:endParaRPr i="1" sz="180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39"/>
          <p:cNvSpPr txBox="1"/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Font typeface="Calibri"/>
              <a:buNone/>
            </a:pPr>
            <a:r>
              <a:rPr lang="cs-CZ"/>
              <a:t>Vyšetření taxe a metrie, diadochokineze DKK</a:t>
            </a:r>
            <a:endParaRPr/>
          </a:p>
        </p:txBody>
      </p:sp>
      <p:sp>
        <p:nvSpPr>
          <p:cNvPr id="364" name="Google Shape;364;p39"/>
          <p:cNvSpPr txBox="1"/>
          <p:nvPr>
            <p:ph idx="1" type="body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2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000"/>
              <a:buNone/>
            </a:pPr>
            <a:r>
              <a:rPr b="1" i="0" lang="cs-CZ"/>
              <a:t>Taxe a metrie:</a:t>
            </a:r>
            <a:endParaRPr b="1" i="0"/>
          </a:p>
          <a:p>
            <a:pPr indent="-457200" lvl="2" marL="457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2000"/>
              <a:buChar char="•"/>
            </a:pPr>
            <a:r>
              <a:rPr i="0" lang="cs-CZ"/>
              <a:t>vleže natažené DKK, pacient má za úkol se patou jedné DK dotknou kolene druhé DK a sjet po hraně tibie dolů ke kotníku (sledujeme jako průběh pohybu, trajektorii, plynulost, tak cíl)</a:t>
            </a:r>
            <a:endParaRPr i="0"/>
          </a:p>
          <a:p>
            <a:pPr indent="-457200" lvl="2" marL="457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2000"/>
              <a:buChar char="•"/>
            </a:pPr>
            <a:r>
              <a:rPr i="0" lang="cs-CZ"/>
              <a:t>Pozitivita: pohyb není koordinovaný, trajektorie větší, chybí plynulost pohybu, nedosáhne cíle pohybu...</a:t>
            </a:r>
            <a:br>
              <a:rPr i="0" lang="cs-CZ"/>
            </a:br>
            <a:r>
              <a:rPr i="0" lang="cs-CZ"/>
              <a:t>- může se vyskytovat nejen u mozečkových poruch, ale i u paréz periferních či centrálních, u poruchy mozečku se někdy objevuje intenční třes (třes který se vyskytuje na konci pohybu před dosažením jeho cíle, čím jemnější pohyb, tím bývá výraznější)</a:t>
            </a:r>
            <a:endParaRPr i="0"/>
          </a:p>
          <a:p>
            <a:pPr indent="0" lvl="0" marL="0" rtl="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2000"/>
              <a:buNone/>
            </a:pPr>
            <a:r>
              <a:rPr b="1" lang="cs-CZ" sz="2000"/>
              <a:t>Diadochokineze:</a:t>
            </a:r>
            <a:r>
              <a:rPr lang="cs-CZ" sz="2000"/>
              <a:t> schopnost provést rychle se měnící alternující pohyby (rychlé střídání DF/PF, flexe/extenze prstců, everze/inverze)</a:t>
            </a:r>
            <a:endParaRPr sz="2000"/>
          </a:p>
          <a:p>
            <a:pPr indent="-285750" lvl="1" marL="347345" rtl="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Font typeface="Arial"/>
              <a:buChar char="•"/>
            </a:pPr>
            <a:r>
              <a:rPr lang="cs-CZ" sz="2000"/>
              <a:t>Pozitivita: zpomalení a zmenšení rozsahu na straně postižení, odhalí i lehkou parézu na HK, pozitivní u neocerebellárního sy mozečku</a:t>
            </a:r>
            <a:endParaRPr sz="2000"/>
          </a:p>
          <a:p>
            <a:pPr indent="0" lvl="2" marL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2000"/>
              <a:buNone/>
            </a:pPr>
            <a:r>
              <a:t/>
            </a:r>
            <a:endParaRPr i="0"/>
          </a:p>
          <a:p>
            <a:pPr indent="0" lvl="2" marL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2000"/>
              <a:buNone/>
            </a:pPr>
            <a:r>
              <a:t/>
            </a:r>
            <a:endParaRPr i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4"/>
          <p:cNvSpPr txBox="1"/>
          <p:nvPr>
            <p:ph type="title"/>
          </p:nvPr>
        </p:nvSpPr>
        <p:spPr>
          <a:xfrm>
            <a:off x="657224" y="140945"/>
            <a:ext cx="10772775" cy="165819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Font typeface="Calibri"/>
              <a:buNone/>
            </a:pPr>
            <a:r>
              <a:rPr lang="cs-CZ"/>
              <a:t>Držení HK</a:t>
            </a:r>
            <a:endParaRPr/>
          </a:p>
        </p:txBody>
      </p:sp>
      <p:sp>
        <p:nvSpPr>
          <p:cNvPr id="105" name="Google Shape;105;p4"/>
          <p:cNvSpPr txBox="1"/>
          <p:nvPr>
            <p:ph idx="1" type="body"/>
          </p:nvPr>
        </p:nvSpPr>
        <p:spPr>
          <a:xfrm>
            <a:off x="658728" y="1563446"/>
            <a:ext cx="10771653" cy="502124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 lnSpcReduction="20000"/>
          </a:bodyPr>
          <a:lstStyle/>
          <a:p>
            <a:pPr indent="-140970" lvl="0" marL="9144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ct val="100000"/>
              <a:buChar char=" "/>
            </a:pPr>
            <a:r>
              <a:rPr lang="cs-CZ"/>
              <a:t>Aktivní X pasivní (např. u těžkých paréz až plegií)</a:t>
            </a:r>
            <a:endParaRPr/>
          </a:p>
          <a:p>
            <a:pPr indent="-140970" lvl="0" marL="91440" rtl="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ct val="100000"/>
              <a:buChar char=" "/>
            </a:pPr>
            <a:r>
              <a:rPr lang="cs-CZ"/>
              <a:t>Ovlivnění svalovým hypertonem (spasticita X rigidita)</a:t>
            </a:r>
            <a:endParaRPr/>
          </a:p>
          <a:p>
            <a:pPr indent="-140970" lvl="0" marL="91440" rtl="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ct val="100000"/>
              <a:buChar char=" "/>
            </a:pPr>
            <a:r>
              <a:rPr lang="cs-CZ"/>
              <a:t>Kontraktury</a:t>
            </a:r>
            <a:endParaRPr/>
          </a:p>
          <a:p>
            <a:pPr indent="-140970" lvl="0" marL="91440" rtl="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ct val="100000"/>
              <a:buChar char=" "/>
            </a:pPr>
            <a:r>
              <a:rPr lang="cs-CZ"/>
              <a:t>Výraznější hypotonie</a:t>
            </a:r>
            <a:endParaRPr/>
          </a:p>
          <a:p>
            <a:pPr indent="-140970" lvl="0" marL="91440" rtl="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ct val="100000"/>
              <a:buChar char=" "/>
            </a:pPr>
            <a:r>
              <a:rPr lang="cs-CZ"/>
              <a:t>Hodnotíme končetinu jako celek, ale i jednotlivé části</a:t>
            </a:r>
            <a:endParaRPr/>
          </a:p>
          <a:p>
            <a:pPr indent="-140970" lvl="0" marL="91440" rtl="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ct val="100000"/>
              <a:buChar char=" "/>
            </a:pPr>
            <a:r>
              <a:rPr lang="cs-CZ"/>
              <a:t>Abnormální držení se liší dle typu léze:</a:t>
            </a:r>
            <a:endParaRPr/>
          </a:p>
          <a:p>
            <a:pPr indent="-342900" lvl="1" marL="347345" rtl="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ct val="100000"/>
              <a:buFont typeface="Courier New"/>
              <a:buChar char="o"/>
            </a:pPr>
            <a:r>
              <a:rPr lang="cs-CZ"/>
              <a:t>Centrální obrny – </a:t>
            </a:r>
            <a:endParaRPr/>
          </a:p>
          <a:p>
            <a:pPr indent="0" lvl="2" marL="0" rtl="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ct val="100000"/>
              <a:buNone/>
            </a:pPr>
            <a:r>
              <a:rPr i="0" lang="cs-CZ"/>
              <a:t>           Spastická: nejčastěji RAM v addukci, VR, LOK flexe (natažení brání pasivně i aktivně spasticita), zápěstí</a:t>
            </a:r>
            <a:br>
              <a:rPr i="0" lang="cs-CZ"/>
            </a:br>
            <a:r>
              <a:rPr i="0" lang="cs-CZ"/>
              <a:t>                             PF, uln. deviace, palec v dlani (typicky pro CMP – Wernicke-Mannovo držení)</a:t>
            </a:r>
            <a:endParaRPr/>
          </a:p>
          <a:p>
            <a:pPr indent="0" lvl="2" marL="0" rtl="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ct val="100000"/>
              <a:buNone/>
            </a:pPr>
            <a:r>
              <a:rPr i="0" lang="cs-CZ"/>
              <a:t>           Extrapyramidová - m. parkinson - semiflekční držení HKK s možností plné extenze</a:t>
            </a:r>
            <a:endParaRPr/>
          </a:p>
          <a:p>
            <a:pPr indent="0" lvl="2" marL="0" rtl="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ct val="100000"/>
              <a:buNone/>
            </a:pPr>
            <a:r>
              <a:rPr i="0" lang="cs-CZ"/>
              <a:t>           Dekortikační (pošk. mozkové kůry) - addukce paží, flexe LOK, PF zápěstí</a:t>
            </a:r>
            <a:endParaRPr/>
          </a:p>
          <a:p>
            <a:pPr indent="0" lvl="2" marL="0" rtl="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ct val="100000"/>
              <a:buNone/>
            </a:pPr>
            <a:r>
              <a:rPr i="0" lang="cs-CZ"/>
              <a:t>           Decerebrační (pošk. mozkového kmene) - addukce paží, extenze LOK a pronace předloktí</a:t>
            </a:r>
            <a:endParaRPr/>
          </a:p>
          <a:p>
            <a:pPr indent="-342900" lvl="1" marL="347345" rtl="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ct val="100000"/>
              <a:buFont typeface="Courier New"/>
              <a:buChar char="o"/>
            </a:pPr>
            <a:r>
              <a:rPr lang="cs-CZ"/>
              <a:t>Periferní obrny – dle pchy daného struktury (nervy, plexus...), mohou být přítomny kontraktury (u starší paréz - vazivová přestavba)</a:t>
            </a:r>
            <a:endParaRPr/>
          </a:p>
          <a:p>
            <a:pPr indent="0" lvl="2" marL="0" rtl="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ct val="100000"/>
              <a:buNone/>
            </a:pPr>
            <a:r>
              <a:rPr lang="cs-CZ"/>
              <a:t>           např. horní X dolní paréze brachiálního plexu - horní (C5-6)  = zdravá ruka na nemocném rameni, </a:t>
            </a:r>
            <a:br>
              <a:rPr lang="cs-CZ"/>
            </a:br>
            <a:r>
              <a:rPr lang="cs-CZ"/>
              <a:t>           dolní (C8-T1) = nemocná ruka na zdravém rameni</a:t>
            </a:r>
            <a:endParaRPr i="0"/>
          </a:p>
          <a:p>
            <a:pPr indent="0" lvl="0" marL="91440" rtl="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ct val="100000"/>
              <a:buNone/>
            </a:pPr>
            <a:r>
              <a:t/>
            </a:r>
            <a:endParaRPr/>
          </a:p>
        </p:txBody>
      </p:sp>
      <p:pic>
        <p:nvPicPr>
          <p:cNvPr descr="Obsah obrázku text&#10;&#10;Popis se vygeneroval automaticky." id="106" name="Google Shape;106;p4"/>
          <p:cNvPicPr preferRelativeResize="0"/>
          <p:nvPr/>
        </p:nvPicPr>
        <p:blipFill rotWithShape="1">
          <a:blip r:embed="rId3">
            <a:alphaModFix/>
          </a:blip>
          <a:srcRect b="0" l="34259" r="35185" t="0"/>
          <a:stretch/>
        </p:blipFill>
        <p:spPr>
          <a:xfrm>
            <a:off x="9044940" y="457200"/>
            <a:ext cx="1270005" cy="3111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4"/>
          <p:cNvSpPr txBox="1"/>
          <p:nvPr/>
        </p:nvSpPr>
        <p:spPr>
          <a:xfrm>
            <a:off x="8483600" y="3568700"/>
            <a:ext cx="2743200" cy="2154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cs-CZ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https://www.youtube.com/watch?v=onmQ_J-Ffpc</a:t>
            </a:r>
            <a:endParaRPr b="0" i="0" sz="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8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40"/>
          <p:cNvSpPr txBox="1"/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Font typeface="Calibri"/>
              <a:buNone/>
            </a:pPr>
            <a:r>
              <a:rPr lang="cs-CZ"/>
              <a:t>Vyšetření svalové síly DKK</a:t>
            </a:r>
            <a:endParaRPr/>
          </a:p>
        </p:txBody>
      </p:sp>
      <p:sp>
        <p:nvSpPr>
          <p:cNvPr id="370" name="Google Shape;370;p40"/>
          <p:cNvSpPr txBox="1"/>
          <p:nvPr>
            <p:ph idx="1" type="body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152400" lvl="0" marL="9144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400"/>
              <a:buChar char=" "/>
            </a:pPr>
            <a:r>
              <a:rPr lang="cs-CZ"/>
              <a:t>U centrálních paréz vyšetřujeme spíše jednotlivé pohyby/globální pohyb. vzory</a:t>
            </a:r>
            <a:endParaRPr/>
          </a:p>
          <a:p>
            <a:pPr indent="0" lvl="0" marL="91440" rtl="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2400"/>
              <a:buNone/>
            </a:pPr>
            <a:r>
              <a:t/>
            </a:r>
            <a:endParaRPr/>
          </a:p>
          <a:p>
            <a:pPr indent="-152400" lvl="0" marL="91440" rtl="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2400"/>
              <a:buChar char=" "/>
            </a:pPr>
            <a:r>
              <a:rPr lang="cs-CZ"/>
              <a:t>U periferních paréz vyšetřujeme dle svalového testu</a:t>
            </a:r>
            <a:endParaRPr/>
          </a:p>
          <a:p>
            <a:pPr indent="-152400" lvl="0" marL="91440" rtl="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2400"/>
              <a:buChar char=" "/>
            </a:pPr>
            <a:r>
              <a:rPr lang="cs-CZ"/>
              <a:t>Více viz. Svalový test dle Jandy</a:t>
            </a:r>
            <a:endParaRPr/>
          </a:p>
          <a:p>
            <a:pPr indent="0" lvl="0" marL="91440" rtl="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2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41"/>
          <p:cNvSpPr txBox="1"/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Font typeface="Calibri"/>
              <a:buNone/>
            </a:pPr>
            <a:r>
              <a:rPr lang="cs-CZ"/>
              <a:t>Vyšetření svalového tonu DKK</a:t>
            </a:r>
            <a:endParaRPr/>
          </a:p>
        </p:txBody>
      </p:sp>
      <p:sp>
        <p:nvSpPr>
          <p:cNvPr id="376" name="Google Shape;376;p41"/>
          <p:cNvSpPr txBox="1"/>
          <p:nvPr>
            <p:ph idx="1" type="body"/>
          </p:nvPr>
        </p:nvSpPr>
        <p:spPr>
          <a:xfrm>
            <a:off x="660092" y="2011680"/>
            <a:ext cx="10770289" cy="454474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85000" lnSpcReduction="20000"/>
          </a:bodyPr>
          <a:lstStyle/>
          <a:p>
            <a:pPr indent="-129540" lvl="0" marL="9144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ct val="100000"/>
              <a:buChar char=" "/>
            </a:pPr>
            <a:r>
              <a:rPr lang="cs-CZ"/>
              <a:t>Vyšetření palpační = vyšetření konzistence</a:t>
            </a:r>
            <a:endParaRPr/>
          </a:p>
          <a:p>
            <a:pPr indent="-129540" lvl="0" marL="91440" rtl="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ct val="100000"/>
              <a:buChar char=" "/>
            </a:pPr>
            <a:r>
              <a:rPr lang="cs-CZ"/>
              <a:t>Reflexně a nervově podmíněný svalový tonus vyšetřujeme při pasivním pohybu končetinou!</a:t>
            </a:r>
            <a:endParaRPr/>
          </a:p>
          <a:p>
            <a:pPr indent="-342900" lvl="1" marL="347345" rtl="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ct val="100000"/>
              <a:buChar char=" "/>
            </a:pPr>
            <a:r>
              <a:rPr lang="cs-CZ"/>
              <a:t>Svalový tonus = míra odboru vyšetřovaného svalu vůči pasivně prováděnému pohybu, je závislá na rychlosti provádění pohybu</a:t>
            </a:r>
            <a:endParaRPr/>
          </a:p>
          <a:p>
            <a:pPr indent="-129540" lvl="0" marL="91440" rtl="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ct val="100000"/>
              <a:buFont typeface="Courier New"/>
              <a:buChar char="o"/>
            </a:pPr>
            <a:r>
              <a:rPr b="1" lang="cs-CZ"/>
              <a:t> Eutonus</a:t>
            </a:r>
            <a:endParaRPr/>
          </a:p>
          <a:p>
            <a:pPr indent="-129540" lvl="0" marL="91440" rtl="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ct val="100000"/>
              <a:buFont typeface="Courier New"/>
              <a:buChar char="o"/>
            </a:pPr>
            <a:r>
              <a:rPr b="1" lang="cs-CZ"/>
              <a:t> Hypotonus</a:t>
            </a:r>
            <a:r>
              <a:rPr lang="cs-CZ"/>
              <a:t> - periferní léze, mozečkové sy (pasivita), centrální léze v akutním stádiu = pseudochabé, předčastně narozené děti, děti ohrožené DMO, Downův sy., fyziologicky ve vyšším věku</a:t>
            </a:r>
            <a:endParaRPr b="1"/>
          </a:p>
          <a:p>
            <a:pPr indent="-129540" lvl="0" marL="91440" rtl="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ct val="100000"/>
              <a:buFont typeface="Courier New"/>
              <a:buChar char="o"/>
            </a:pPr>
            <a:r>
              <a:rPr b="1" lang="cs-CZ"/>
              <a:t> Hypertonus</a:t>
            </a:r>
            <a:r>
              <a:rPr lang="cs-CZ"/>
              <a:t> – u centrálních lézí</a:t>
            </a:r>
            <a:endParaRPr/>
          </a:p>
          <a:p>
            <a:pPr indent="-342900" lvl="1" marL="347345" rtl="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ct val="100000"/>
              <a:buFont typeface="Arial"/>
              <a:buChar char="•"/>
            </a:pPr>
            <a:r>
              <a:rPr b="1" lang="cs-CZ"/>
              <a:t>Plastický</a:t>
            </a:r>
            <a:r>
              <a:rPr lang="cs-CZ"/>
              <a:t> - tzv. voskový, u poruch extrapyramidových (Parkinson), ozubené kolo, stejný v průběhu všech pohybů</a:t>
            </a:r>
            <a:endParaRPr/>
          </a:p>
          <a:p>
            <a:pPr indent="-342900" lvl="1" marL="347345" rtl="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ct val="100000"/>
              <a:buFont typeface="Arial"/>
              <a:buChar char="•"/>
            </a:pPr>
            <a:r>
              <a:rPr b="1" lang="cs-CZ"/>
              <a:t>Spastický</a:t>
            </a:r>
            <a:r>
              <a:rPr lang="cs-CZ"/>
              <a:t> - zvýšení tonických napínacích reflexů v závisloti na rychlosti provádění pohybu, zvýšení fázických napínacích reflexů (zvyšuje se při vyšší rychlosti pohybu), fenomén sklapovacího nože, více vyjádřen na určitých svalových skupinách (na DK častěji flekční spazmus u míšních lézí, extenční u lézí hemisfér - CMP), hodnocení: Ashworthova škála, modifikovaná Ashworthova škála, Tardieu scale, škála frekvence spazmů</a:t>
            </a:r>
            <a:endParaRPr/>
          </a:p>
          <a:p>
            <a:pPr indent="0" lvl="2" marL="91440" rtl="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ct val="100000"/>
              <a:buNone/>
            </a:pPr>
            <a:r>
              <a:rPr i="0" lang="cs-CZ"/>
              <a:t>U těžší spasticity je možné vybavit klonus - rychlá dorzální flexe chodidla nebo rychle stažení patelly směrem distálně a podržení v této pozici</a:t>
            </a:r>
            <a:endParaRPr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42"/>
          <p:cNvSpPr txBox="1"/>
          <p:nvPr>
            <p:ph type="title"/>
          </p:nvPr>
        </p:nvSpPr>
        <p:spPr>
          <a:xfrm>
            <a:off x="657224" y="321733"/>
            <a:ext cx="10772775" cy="125179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Font typeface="Calibri"/>
              <a:buNone/>
            </a:pPr>
            <a:r>
              <a:rPr lang="cs-CZ"/>
              <a:t>Spastické jevy DKK</a:t>
            </a:r>
            <a:endParaRPr/>
          </a:p>
        </p:txBody>
      </p:sp>
      <p:sp>
        <p:nvSpPr>
          <p:cNvPr id="382" name="Google Shape;382;p42"/>
          <p:cNvSpPr txBox="1"/>
          <p:nvPr>
            <p:ph idx="1" type="body"/>
          </p:nvPr>
        </p:nvSpPr>
        <p:spPr>
          <a:xfrm>
            <a:off x="668374" y="1592580"/>
            <a:ext cx="10762007" cy="49638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62500" lnSpcReduction="20000"/>
          </a:bodyPr>
          <a:lstStyle/>
          <a:p>
            <a:pPr indent="-95250" lvl="0" marL="9144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ct val="100000"/>
              <a:buChar char=" "/>
            </a:pPr>
            <a:r>
              <a:rPr lang="cs-CZ"/>
              <a:t>Vyšetřujeme při podezření na spastický hypertonus</a:t>
            </a:r>
            <a:endParaRPr/>
          </a:p>
          <a:p>
            <a:pPr indent="-95250" lvl="0" marL="91440" rtl="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ct val="100000"/>
              <a:buChar char=" "/>
            </a:pPr>
            <a:r>
              <a:rPr lang="cs-CZ"/>
              <a:t>Na DKK rozlišujeme extenční a flekční spastické jevy</a:t>
            </a:r>
            <a:endParaRPr/>
          </a:p>
          <a:p>
            <a:pPr indent="-95250" lvl="0" marL="91440" rtl="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ct val="100000"/>
              <a:buFont typeface="Courier New"/>
              <a:buChar char="o"/>
            </a:pPr>
            <a:r>
              <a:rPr b="1" lang="cs-CZ"/>
              <a:t>Extenční</a:t>
            </a:r>
            <a:endParaRPr/>
          </a:p>
          <a:p>
            <a:pPr indent="-95250" lvl="0" marL="91440" rtl="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ct val="100000"/>
              <a:buChar char=" "/>
            </a:pPr>
            <a:r>
              <a:rPr b="1" lang="cs-CZ"/>
              <a:t>Babinski příznak</a:t>
            </a:r>
            <a:r>
              <a:rPr lang="cs-CZ"/>
              <a:t> - škrábnutí ostřejším předmětem na plosce od paty po malíkové straně až k palci, fyziologická odpoveď je flexe prstců nebo žádná odpoveď</a:t>
            </a:r>
            <a:endParaRPr/>
          </a:p>
          <a:p>
            <a:pPr indent="-308610" lvl="1" marL="347345" rtl="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ct val="100000"/>
              <a:buFont typeface="Courier New"/>
              <a:buChar char="o"/>
            </a:pPr>
            <a:r>
              <a:rPr i="0" lang="cs-CZ"/>
              <a:t>pozitivita: extenze palce a abdukce ostatních prstců = příznak vějíře</a:t>
            </a:r>
            <a:br>
              <a:rPr lang="cs-CZ"/>
            </a:br>
            <a:r>
              <a:rPr i="0" lang="cs-CZ" u="sng">
                <a:solidFill>
                  <a:schemeClr val="hlink"/>
                </a:solidFill>
                <a:hlinkClick r:id="rId3"/>
              </a:rPr>
              <a:t>https://www.youtube.com/watch?v=cLYamJ9XGYk</a:t>
            </a:r>
            <a:endParaRPr i="0"/>
          </a:p>
          <a:p>
            <a:pPr indent="0" lvl="1" marL="4445" rtl="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ct val="100000"/>
              <a:buNone/>
            </a:pPr>
            <a:r>
              <a:rPr lang="cs-CZ"/>
              <a:t>Ostatní zkoušky jsou pouze doplněním, patologická odpověď je u nich stejná (extenze palce + vějířovité postavení prstců)</a:t>
            </a:r>
            <a:endParaRPr i="0"/>
          </a:p>
          <a:p>
            <a:pPr indent="-308610" lvl="1" marL="347345" rtl="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ct val="100000"/>
              <a:buChar char="•"/>
            </a:pPr>
            <a:r>
              <a:rPr b="1" lang="cs-CZ"/>
              <a:t>Oppenheimova zk</a:t>
            </a:r>
            <a:r>
              <a:rPr lang="cs-CZ"/>
              <a:t> – tlak na tibii, sjíždíme proximo-distálně</a:t>
            </a:r>
            <a:endParaRPr/>
          </a:p>
          <a:p>
            <a:pPr indent="-308610" lvl="1" marL="347345" rtl="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ct val="100000"/>
              <a:buFont typeface="Arial"/>
              <a:buChar char="•"/>
            </a:pPr>
            <a:r>
              <a:rPr b="1" lang="cs-CZ"/>
              <a:t>Schäfferova zk</a:t>
            </a:r>
            <a:r>
              <a:rPr lang="cs-CZ"/>
              <a:t> - stisk Achillovy šlachy</a:t>
            </a:r>
            <a:endParaRPr/>
          </a:p>
          <a:p>
            <a:pPr indent="-308610" lvl="1" marL="347345" rtl="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ct val="133333"/>
              <a:buFont typeface="Arial"/>
              <a:buChar char="•"/>
            </a:pPr>
            <a:r>
              <a:rPr b="1" lang="cs-CZ"/>
              <a:t>Gordonova zk</a:t>
            </a:r>
            <a:r>
              <a:rPr lang="cs-CZ"/>
              <a:t> - stisknutí distální 1/3 lýtka v dlani</a:t>
            </a:r>
            <a:br>
              <a:rPr lang="cs-CZ"/>
            </a:br>
            <a:r>
              <a:rPr i="1" lang="cs-CZ" sz="1800" u="sng">
                <a:solidFill>
                  <a:schemeClr val="hlink"/>
                </a:solidFill>
                <a:hlinkClick r:id="rId4"/>
              </a:rPr>
              <a:t>https://www.youtube.com/watch?v=11Z3HpYwJPM</a:t>
            </a:r>
            <a:endParaRPr i="1" sz="1800"/>
          </a:p>
          <a:p>
            <a:pPr indent="-308610" lvl="1" marL="347345" rtl="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ct val="133333"/>
              <a:buChar char="•"/>
            </a:pPr>
            <a:r>
              <a:rPr b="1" lang="cs-CZ"/>
              <a:t>Chaddockova zk -</a:t>
            </a:r>
            <a:r>
              <a:rPr lang="cs-CZ"/>
              <a:t> obkroužení zevního kotníku ostrým hrotem </a:t>
            </a:r>
            <a:br>
              <a:rPr lang="cs-CZ"/>
            </a:br>
            <a:r>
              <a:rPr lang="cs-CZ"/>
              <a:t>směrem zezadu dopředu</a:t>
            </a:r>
            <a:br>
              <a:rPr lang="cs-CZ"/>
            </a:br>
            <a:r>
              <a:rPr i="1" lang="cs-CZ" sz="1800" u="sng">
                <a:solidFill>
                  <a:schemeClr val="hlink"/>
                </a:solidFill>
                <a:hlinkClick r:id="rId5"/>
              </a:rPr>
              <a:t>https://www.youtube.com/watch?v=hi_sE81gp5Q</a:t>
            </a:r>
            <a:endParaRPr i="1" sz="1800"/>
          </a:p>
          <a:p>
            <a:pPr indent="-308610" lvl="1" marL="347345" rtl="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ct val="100000"/>
              <a:buChar char="•"/>
            </a:pPr>
            <a:r>
              <a:rPr b="1" lang="cs-CZ"/>
              <a:t>Rocheova zk</a:t>
            </a:r>
            <a:r>
              <a:rPr lang="cs-CZ"/>
              <a:t>. - škrábnutí zevní strany chodidlo od paty k malíku</a:t>
            </a:r>
            <a:endParaRPr/>
          </a:p>
          <a:p>
            <a:pPr indent="-308610" lvl="1" marL="347345" rtl="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ct val="100000"/>
              <a:buChar char="•"/>
            </a:pPr>
            <a:r>
              <a:rPr b="1" lang="cs-CZ"/>
              <a:t>Sicardův příznak</a:t>
            </a:r>
            <a:r>
              <a:rPr lang="cs-CZ"/>
              <a:t> - permanentní extenze palce</a:t>
            </a:r>
            <a:endParaRPr/>
          </a:p>
          <a:p>
            <a:pPr indent="-284797" lvl="1" marL="347345" rtl="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SzPct val="75000"/>
              <a:buChar char="•"/>
            </a:pPr>
            <a:r>
              <a:rPr b="1" lang="cs-CZ"/>
              <a:t>Jev Vítkův (sumační): </a:t>
            </a:r>
            <a:r>
              <a:rPr lang="cs-CZ"/>
              <a:t>špendlíkem či ostrou hranou špejle opakovaně škrábeme bříško palce. Pokud je postižena pyramidová dráha, dochází k dorzální extenzi palce. Drobné záškuby palce při škrabání však mohou být pouze projevem dráždivé planty.  Jev </a:t>
            </a:r>
            <a:endParaRPr/>
          </a:p>
          <a:p>
            <a:pPr indent="-284797" lvl="1" marL="347345" rtl="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SzPct val="75000"/>
              <a:buChar char="•"/>
            </a:pPr>
            <a:r>
              <a:rPr b="1" lang="cs-CZ"/>
              <a:t>Strumpellův (Strumpellova synkineze):</a:t>
            </a:r>
            <a:r>
              <a:rPr lang="cs-CZ"/>
              <a:t> nemocný má za úkol pokrčit koleno proti našemu odporu, který klademe dlaní ruky. Při snaze o pokrčení kolene dochází k dorzální extenzi palce či dokonce celé nohy.</a:t>
            </a:r>
            <a:endParaRPr/>
          </a:p>
          <a:p>
            <a:pPr indent="0" lvl="0" marL="347472" rtl="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cs-CZ" u="sng">
                <a:solidFill>
                  <a:schemeClr val="hlink"/>
                </a:solidFill>
                <a:hlinkClick r:id="rId6"/>
              </a:rPr>
              <a:t>https://www.youtube.com/watch?v=jVbeMVTcXCw</a:t>
            </a:r>
            <a:r>
              <a:rPr lang="cs-CZ"/>
              <a:t> </a:t>
            </a:r>
            <a:endParaRPr/>
          </a:p>
          <a:p>
            <a:pPr indent="0" lvl="0" marL="0" rtl="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ct val="100000"/>
              <a:buNone/>
            </a:pPr>
            <a:r>
              <a:t/>
            </a:r>
            <a:endParaRPr/>
          </a:p>
        </p:txBody>
      </p:sp>
      <p:pic>
        <p:nvPicPr>
          <p:cNvPr id="383" name="Google Shape;383;p4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0357449" y="9172774"/>
            <a:ext cx="2743200" cy="127550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Obsah obrázku text, perokresba&#10;&#10;Popis se vygeneroval automaticky." id="384" name="Google Shape;384;p42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8391939" y="638885"/>
            <a:ext cx="2743200" cy="13991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5" name="Google Shape;385;p42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8647725" y="3508825"/>
            <a:ext cx="3259775" cy="1557025"/>
          </a:xfrm>
          <a:prstGeom prst="rect">
            <a:avLst/>
          </a:prstGeom>
          <a:noFill/>
          <a:ln>
            <a:noFill/>
          </a:ln>
        </p:spPr>
      </p:pic>
      <p:sp>
        <p:nvSpPr>
          <p:cNvPr id="386" name="Google Shape;386;p42"/>
          <p:cNvSpPr txBox="1"/>
          <p:nvPr/>
        </p:nvSpPr>
        <p:spPr>
          <a:xfrm>
            <a:off x="8906013" y="2105439"/>
            <a:ext cx="2743200" cy="54784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</a:pPr>
            <a:r>
              <a:rPr lang="cs-CZ" sz="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OPAVSKÝ, Jaroslav, 2003. </a:t>
            </a:r>
            <a:r>
              <a:rPr i="1" lang="cs-CZ" sz="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Neurologické vyšetření v rehabilitaci pro fyzioterapeuty</a:t>
            </a:r>
            <a:r>
              <a:rPr lang="cs-CZ" sz="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Olomouc: Univerzita Palackého. ISBN 80-244-0625-X.</a:t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7" name="Google Shape;387;p42"/>
          <p:cNvSpPr txBox="1"/>
          <p:nvPr/>
        </p:nvSpPr>
        <p:spPr>
          <a:xfrm>
            <a:off x="6023504" y="4785882"/>
            <a:ext cx="2743200" cy="54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</a:pPr>
            <a:r>
              <a:rPr lang="cs-CZ" sz="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OPAVSKÝ, Jaroslav, 2003. </a:t>
            </a:r>
            <a:r>
              <a:rPr i="1" lang="cs-CZ" sz="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Neurologické vyšetření v rehabilitaci pro fyzioterapeuty</a:t>
            </a:r>
            <a:r>
              <a:rPr lang="cs-CZ" sz="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Olomouc: Univerzita Palackého. ISBN 80-244-0625-X.</a:t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43"/>
          <p:cNvSpPr txBox="1"/>
          <p:nvPr>
            <p:ph idx="1" type="body"/>
          </p:nvPr>
        </p:nvSpPr>
        <p:spPr>
          <a:xfrm>
            <a:off x="519949" y="479397"/>
            <a:ext cx="10604639" cy="214610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77500" lnSpcReduction="20000"/>
          </a:bodyPr>
          <a:lstStyle/>
          <a:p>
            <a:pPr indent="-118110" lvl="0" marL="9144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ct val="100000"/>
              <a:buFont typeface="Courier New"/>
              <a:buChar char="o"/>
            </a:pPr>
            <a:r>
              <a:rPr b="1" lang="cs-CZ"/>
              <a:t>Flekční</a:t>
            </a:r>
            <a:endParaRPr/>
          </a:p>
          <a:p>
            <a:pPr indent="-118110" lvl="0" marL="91440" rtl="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ct val="100000"/>
              <a:buChar char=" "/>
            </a:pPr>
            <a:r>
              <a:rPr b="1" lang="cs-CZ"/>
              <a:t>Rossolimo </a:t>
            </a:r>
            <a:r>
              <a:rPr lang="cs-CZ"/>
              <a:t>– poklep na distální články prstců nebo MTP kloub</a:t>
            </a:r>
            <a:endParaRPr/>
          </a:p>
          <a:p>
            <a:pPr indent="-118110" lvl="1" marL="347345" rtl="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ct val="100000"/>
              <a:buChar char=" "/>
            </a:pPr>
            <a:r>
              <a:rPr i="1" lang="cs-CZ"/>
              <a:t>https://www.youtube.com/watch?v=fg0csY2esa0</a:t>
            </a:r>
            <a:endParaRPr i="1"/>
          </a:p>
          <a:p>
            <a:pPr indent="-118110" lvl="0" marL="91440" rtl="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ct val="100000"/>
              <a:buChar char=" "/>
            </a:pPr>
            <a:r>
              <a:rPr b="1" lang="cs-CZ"/>
              <a:t>Žukovskij-Kornilov</a:t>
            </a:r>
            <a:r>
              <a:rPr lang="cs-CZ"/>
              <a:t> – poklep na strad planty</a:t>
            </a:r>
            <a:endParaRPr/>
          </a:p>
          <a:p>
            <a:pPr indent="-118110" lvl="0" marL="91440" rtl="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ct val="100000"/>
              <a:buChar char=" "/>
            </a:pPr>
            <a:r>
              <a:rPr b="1" lang="cs-CZ"/>
              <a:t>Mendel a Bechtěrev</a:t>
            </a:r>
            <a:r>
              <a:rPr lang="cs-CZ"/>
              <a:t> - poklep na TMT skloubení nebo os cuboideum</a:t>
            </a:r>
            <a:endParaRPr/>
          </a:p>
          <a:p>
            <a:pPr indent="-342900" lvl="1" marL="347345" rtl="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ct val="100000"/>
              <a:buChar char=" "/>
            </a:pPr>
            <a:r>
              <a:rPr lang="cs-CZ"/>
              <a:t>- Pozitivita: u všech zkoušek stejná = rychlý flekční pohyb prstců</a:t>
            </a:r>
            <a:endParaRPr/>
          </a:p>
          <a:p>
            <a:pPr indent="-342900" lvl="1" marL="347345" rtl="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ct val="100000"/>
              <a:buChar char=" "/>
            </a:pPr>
            <a:r>
              <a:rPr i="1" lang="cs-CZ" u="sng">
                <a:solidFill>
                  <a:schemeClr val="hlink"/>
                </a:solidFill>
                <a:hlinkClick r:id="rId3"/>
              </a:rPr>
              <a:t>https://www.youtube.com/watch?v=HP-lxEmHmCE</a:t>
            </a:r>
            <a:endParaRPr i="1"/>
          </a:p>
          <a:p>
            <a:pPr indent="0" lvl="1" marL="4445" rtl="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ct val="100000"/>
              <a:buNone/>
            </a:pPr>
            <a:r>
              <a:t/>
            </a:r>
            <a:endParaRPr/>
          </a:p>
          <a:p>
            <a:pPr indent="0" lvl="0" marL="91440" rtl="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ct val="100000"/>
              <a:buNone/>
            </a:pPr>
            <a:r>
              <a:t/>
            </a:r>
            <a:endParaRPr/>
          </a:p>
        </p:txBody>
      </p:sp>
      <p:sp>
        <p:nvSpPr>
          <p:cNvPr id="393" name="Google Shape;393;p43"/>
          <p:cNvSpPr txBox="1"/>
          <p:nvPr>
            <p:ph type="title"/>
          </p:nvPr>
        </p:nvSpPr>
        <p:spPr>
          <a:xfrm>
            <a:off x="789746" y="2238881"/>
            <a:ext cx="10772775" cy="165819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Font typeface="Calibri"/>
              <a:buNone/>
            </a:pPr>
            <a:r>
              <a:rPr lang="cs-CZ"/>
              <a:t>Elementární posturální reflexy DKK (ERP)</a:t>
            </a:r>
            <a:endParaRPr/>
          </a:p>
        </p:txBody>
      </p:sp>
      <p:sp>
        <p:nvSpPr>
          <p:cNvPr id="394" name="Google Shape;394;p43"/>
          <p:cNvSpPr txBox="1"/>
          <p:nvPr/>
        </p:nvSpPr>
        <p:spPr>
          <a:xfrm>
            <a:off x="786518" y="3502550"/>
            <a:ext cx="10335552" cy="297855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/>
          </a:bodyPr>
          <a:lstStyle/>
          <a:p>
            <a:pPr indent="-129222" lvl="0" marL="91440" marR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ct val="100000"/>
              <a:buFont typeface="Arial"/>
              <a:buChar char=" "/>
            </a:pPr>
            <a:r>
              <a:rPr lang="cs-CZ" sz="22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Vyšetřujeme u podezření na extrapyramidovou poruchu</a:t>
            </a:r>
            <a:endParaRPr/>
          </a:p>
          <a:p>
            <a:pPr indent="-129222" lvl="0" marL="91440" marR="0" rtl="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ct val="100000"/>
              <a:buFont typeface="Arial"/>
              <a:buChar char=" "/>
            </a:pPr>
            <a:r>
              <a:rPr lang="cs-CZ" sz="22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Provedení: Krátká opakovaná rychlá pasivní flexe kolene (palpace šlachy m. semitendinosus nebo semimembranosus) nebo PF-DF hlezna (palpace šlachy m tibialis anterior)</a:t>
            </a:r>
            <a:endParaRPr/>
          </a:p>
          <a:p>
            <a:pPr indent="-129222" lvl="0" marL="91440" marR="0" rtl="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ct val="100000"/>
              <a:buFont typeface="Arial"/>
              <a:buChar char=" "/>
            </a:pPr>
            <a:r>
              <a:rPr lang="cs-CZ" sz="22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Pozitivita: během pohybu dochází k sakadovitým změnám napětí na šlaše m. BB (naskakování šlachy)</a:t>
            </a:r>
            <a:endParaRPr/>
          </a:p>
          <a:p>
            <a:pPr indent="-129222" lvl="0" marL="91440" marR="0" rtl="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ct val="100000"/>
              <a:buFont typeface="Arial"/>
              <a:buChar char=" "/>
            </a:pPr>
            <a:r>
              <a:rPr lang="cs-CZ" sz="22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jedná se o poruchu koordinace agonistů a antagonistů, naskakování při extenzi lokte se nazývá tzv. Fenomén ozubeného kola- viz rigidita</a:t>
            </a:r>
            <a:endParaRPr sz="2400">
              <a:solidFill>
                <a:srgbClr val="26262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29222" lvl="0" marL="91440" marR="0" rtl="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ct val="100000"/>
              <a:buFont typeface="Arial"/>
              <a:buChar char=" "/>
            </a:pPr>
            <a:r>
              <a:rPr lang="cs-CZ" sz="22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test je pozitivní u hypokineticko-hypertonických sy - m. Parkinson, parkinsonský syndrom...</a:t>
            </a:r>
            <a:endParaRPr sz="2400">
              <a:solidFill>
                <a:srgbClr val="26262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95" name="Google Shape;395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486474" y="233570"/>
            <a:ext cx="1379656" cy="2392017"/>
          </a:xfrm>
          <a:prstGeom prst="rect">
            <a:avLst/>
          </a:prstGeom>
          <a:noFill/>
          <a:ln>
            <a:noFill/>
          </a:ln>
        </p:spPr>
      </p:pic>
      <p:sp>
        <p:nvSpPr>
          <p:cNvPr id="396" name="Google Shape;396;p43"/>
          <p:cNvSpPr txBox="1"/>
          <p:nvPr/>
        </p:nvSpPr>
        <p:spPr>
          <a:xfrm>
            <a:off x="9445487" y="2007704"/>
            <a:ext cx="2743200" cy="54784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</a:pPr>
            <a:r>
              <a:rPr lang="cs-CZ" sz="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OPAVSKÝ, Jaroslav, 2003. </a:t>
            </a:r>
            <a:r>
              <a:rPr i="1" lang="cs-CZ" sz="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Neurologické vyšetření v rehabilitaci pro fyzioterapeuty</a:t>
            </a:r>
            <a:r>
              <a:rPr lang="cs-CZ" sz="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Olomouc: Univerzita Palackého. ISBN 80-244-0625-X.</a:t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0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44"/>
          <p:cNvSpPr txBox="1"/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Font typeface="Calibri"/>
              <a:buNone/>
            </a:pPr>
            <a:r>
              <a:rPr lang="cs-CZ"/>
              <a:t>Napínací reflexy DKK</a:t>
            </a:r>
            <a:endParaRPr/>
          </a:p>
        </p:txBody>
      </p:sp>
      <p:sp>
        <p:nvSpPr>
          <p:cNvPr id="402" name="Google Shape;402;p44"/>
          <p:cNvSpPr txBox="1"/>
          <p:nvPr>
            <p:ph idx="1" type="body"/>
          </p:nvPr>
        </p:nvSpPr>
        <p:spPr>
          <a:xfrm>
            <a:off x="668374" y="2011680"/>
            <a:ext cx="10762007" cy="409748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 lnSpcReduction="20000"/>
          </a:bodyPr>
          <a:lstStyle/>
          <a:p>
            <a:pPr indent="-140970" lvl="0" marL="9144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ct val="100000"/>
              <a:buChar char="•"/>
            </a:pPr>
            <a:r>
              <a:rPr b="1" lang="cs-CZ"/>
              <a:t>Patelární reflex </a:t>
            </a:r>
            <a:r>
              <a:rPr lang="cs-CZ"/>
              <a:t>(L2-4) - tzv. "knee jerk", poklep na ligamentum patellae vyšetřujeme s flexí kolene, možné v sedě (noha přes nohu nebo DK volně spuštěná) nebo v leže s lehkou flexí kolen, odpověď = extenze kolena</a:t>
            </a:r>
            <a:endParaRPr/>
          </a:p>
          <a:p>
            <a:pPr indent="-140970" lvl="0" marL="91440" rtl="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ct val="100000"/>
              <a:buChar char="•"/>
            </a:pPr>
            <a:r>
              <a:rPr b="1" lang="cs-CZ"/>
              <a:t>Reflex Achillovy šlachy </a:t>
            </a:r>
            <a:r>
              <a:rPr lang="cs-CZ"/>
              <a:t>(L5-S2) - poklep na nejpružnější místo Ach. šlachy, vyšetřujeme v kleče nebo v leže na břiše, popř. v leže na zádech s trojflexí DKK, odpoveď: PF hlezna</a:t>
            </a:r>
            <a:br>
              <a:rPr lang="cs-CZ"/>
            </a:br>
            <a:r>
              <a:rPr i="1" lang="cs-CZ" sz="1400" u="sng">
                <a:solidFill>
                  <a:schemeClr val="hlink"/>
                </a:solidFill>
                <a:hlinkClick r:id="rId3"/>
              </a:rPr>
              <a:t>https://www.youtube.com/watch?v=4qfVlXzL8dIezna</a:t>
            </a:r>
            <a:endParaRPr/>
          </a:p>
          <a:p>
            <a:pPr indent="-140970" lvl="0" marL="91440" rtl="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ct val="100000"/>
              <a:buChar char="•"/>
            </a:pPr>
            <a:r>
              <a:rPr b="1" lang="cs-CZ"/>
              <a:t>Medioplantární reflex </a:t>
            </a:r>
            <a:r>
              <a:rPr lang="cs-CZ"/>
              <a:t>(S1-2) - poklep na střed planty, odpoveď: PF hlezna, u spasticity flexe prstců!</a:t>
            </a:r>
            <a:endParaRPr/>
          </a:p>
          <a:p>
            <a:pPr indent="-140970" lvl="0" marL="91440" rtl="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ct val="100000"/>
              <a:buChar char=" "/>
            </a:pPr>
            <a:r>
              <a:rPr b="1" lang="cs-CZ"/>
              <a:t>Hodnocení:</a:t>
            </a:r>
            <a:r>
              <a:rPr lang="cs-CZ"/>
              <a:t> </a:t>
            </a:r>
            <a:br>
              <a:rPr lang="cs-CZ"/>
            </a:br>
            <a:r>
              <a:rPr lang="cs-CZ"/>
              <a:t>- normoreflexie</a:t>
            </a:r>
            <a:br>
              <a:rPr lang="cs-CZ"/>
            </a:br>
            <a:r>
              <a:rPr lang="cs-CZ"/>
              <a:t>- hyporeflexie (periferní paréza, 1. motorický příznak kořenového syndromu!)</a:t>
            </a:r>
            <a:br>
              <a:rPr lang="cs-CZ"/>
            </a:br>
            <a:r>
              <a:rPr lang="cs-CZ"/>
              <a:t>- hyperreflexie + rozšíření reflexogenní zóny (centrální paréza)</a:t>
            </a:r>
            <a:br>
              <a:rPr lang="cs-CZ"/>
            </a:br>
            <a:r>
              <a:rPr lang="cs-CZ"/>
              <a:t>- areflexie (těžší periferní parézy, poruchy tabické a pseudotabické - zadní kořeny míšní a propriocepce)</a:t>
            </a:r>
            <a:br>
              <a:rPr lang="cs-CZ"/>
            </a:br>
            <a:r>
              <a:rPr lang="cs-CZ"/>
              <a:t>- u poruch mozečku kyvadlovitý charakter reflexů</a:t>
            </a:r>
            <a:endParaRPr/>
          </a:p>
          <a:p>
            <a:pPr indent="0" lvl="0" marL="0" rtl="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ct val="1000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6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45"/>
          <p:cNvSpPr txBox="1"/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Font typeface="Calibri"/>
              <a:buNone/>
            </a:pPr>
            <a:r>
              <a:rPr lang="cs-CZ"/>
              <a:t>Mimovolní pohyby DKK</a:t>
            </a:r>
            <a:endParaRPr/>
          </a:p>
        </p:txBody>
      </p:sp>
      <p:sp>
        <p:nvSpPr>
          <p:cNvPr id="408" name="Google Shape;408;p45"/>
          <p:cNvSpPr txBox="1"/>
          <p:nvPr>
            <p:ph idx="1" type="body"/>
          </p:nvPr>
        </p:nvSpPr>
        <p:spPr>
          <a:xfrm>
            <a:off x="653796" y="2468880"/>
            <a:ext cx="10753725" cy="376618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152400" lvl="0" marL="9144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400"/>
              <a:buChar char=" "/>
            </a:pPr>
            <a:r>
              <a:rPr lang="cs-CZ"/>
              <a:t>Shoduje se s vyšetřením na HKK</a:t>
            </a:r>
            <a:endParaRPr/>
          </a:p>
          <a:p>
            <a:pPr indent="-152400" lvl="0" marL="91440" rtl="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2400"/>
              <a:buChar char=" "/>
            </a:pPr>
            <a:r>
              <a:rPr lang="cs-CZ"/>
              <a:t>Fascikulace, fibrilace, tremor/třes, dyskineze (chorea, atetóza, choreoatetóza, balismus), myoklonus (klonus x pseudoklonus), dystonie, tiky, spazmy</a:t>
            </a:r>
            <a:endParaRPr/>
          </a:p>
          <a:p>
            <a:pPr indent="-152400" lvl="0" marL="91440" rtl="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2400"/>
              <a:buChar char=" "/>
            </a:pPr>
            <a:r>
              <a:rPr lang="cs-CZ"/>
              <a:t>Pozorovatelné při chůzi</a:t>
            </a:r>
            <a:endParaRPr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1"/>
        </a:solidFill>
      </p:bgPr>
    </p:bg>
    <p:spTree>
      <p:nvGrpSpPr>
        <p:cNvPr id="412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4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4" name="Google Shape;414;p47"/>
          <p:cNvSpPr txBox="1"/>
          <p:nvPr>
            <p:ph type="title"/>
          </p:nvPr>
        </p:nvSpPr>
        <p:spPr>
          <a:xfrm>
            <a:off x="603504" y="770467"/>
            <a:ext cx="3467051" cy="3352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100"/>
              <a:buFont typeface="Calibri"/>
              <a:buNone/>
            </a:pPr>
            <a:r>
              <a:rPr lang="cs-CZ" sz="5100">
                <a:solidFill>
                  <a:srgbClr val="FFFFFF"/>
                </a:solidFill>
              </a:rPr>
              <a:t>Přehled radikulárních syndromů DKK</a:t>
            </a:r>
            <a:endParaRPr/>
          </a:p>
        </p:txBody>
      </p:sp>
      <p:sp>
        <p:nvSpPr>
          <p:cNvPr id="415" name="Google Shape;415;p47"/>
          <p:cNvSpPr/>
          <p:nvPr/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16" name="Google Shape;416;p4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959790" y="770741"/>
            <a:ext cx="7045945" cy="53381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420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46"/>
          <p:cNvSpPr txBox="1"/>
          <p:nvPr>
            <p:ph type="title"/>
          </p:nvPr>
        </p:nvSpPr>
        <p:spPr>
          <a:xfrm>
            <a:off x="708024" y="321733"/>
            <a:ext cx="10772775" cy="104859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Font typeface="Calibri"/>
              <a:buNone/>
            </a:pPr>
            <a:r>
              <a:rPr lang="cs-CZ"/>
              <a:t>Napínací manévry na kořenové dráždění </a:t>
            </a:r>
            <a:endParaRPr/>
          </a:p>
        </p:txBody>
      </p:sp>
      <p:sp>
        <p:nvSpPr>
          <p:cNvPr id="422" name="Google Shape;422;p46"/>
          <p:cNvSpPr txBox="1"/>
          <p:nvPr>
            <p:ph idx="1" type="body"/>
          </p:nvPr>
        </p:nvSpPr>
        <p:spPr>
          <a:xfrm>
            <a:off x="613156" y="1478280"/>
            <a:ext cx="7116911" cy="462978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91440" lvl="0" marL="9144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400"/>
              <a:buChar char=" "/>
            </a:pPr>
            <a:r>
              <a:rPr lang="cs-CZ" sz="1400"/>
              <a:t>Cílené vyšetření:</a:t>
            </a:r>
            <a:endParaRPr/>
          </a:p>
          <a:p>
            <a:pPr indent="-342900" lvl="1" marL="347345" rtl="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400"/>
              <a:buChar char="•"/>
            </a:pPr>
            <a:r>
              <a:rPr b="1" lang="cs-CZ" sz="1400"/>
              <a:t>Menellova zk </a:t>
            </a:r>
            <a:r>
              <a:rPr lang="cs-CZ" sz="1400"/>
              <a:t>(obrácený Laségue): kořenové dráždění L4, pacient leží na břiše, pánev fixována k podložce, provádíme pasivně elevaci extendované DK nad podložku, pozitivita: bolest na přední straně stehna, šíření bolesti na přední a vnitřní stranu bérce k vnitřnímu kotníku</a:t>
            </a:r>
            <a:endParaRPr/>
          </a:p>
          <a:p>
            <a:pPr indent="-342900" lvl="1" marL="347345" rtl="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400"/>
              <a:buChar char="•"/>
            </a:pPr>
            <a:r>
              <a:rPr b="1" lang="cs-CZ" sz="1400"/>
              <a:t>Laségue zk: </a:t>
            </a:r>
            <a:r>
              <a:rPr lang="cs-CZ" sz="1400"/>
              <a:t>kořenové dráždění L5 a S1, pacient leží na zádech, pánev fixována k podložce, pasivně zvedáme extendovanou DK nad podložku, pozitivita: bolesti v oblasti LSp s propagací po zevní straně stehna a lýtka po nárt (L5) nebo po zadní straně stehna a lýtka, přes patu až k chodidlu (S1), nejvíce v rozsahu 30-70°, bolesti by měli vymizet při provedení flexe kolene, často se objevuje bolest pro zkrat hamstringů!</a:t>
            </a:r>
            <a:endParaRPr/>
          </a:p>
          <a:p>
            <a:pPr indent="-342900" lvl="1" marL="347345" rtl="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400"/>
              <a:buChar char="•"/>
            </a:pPr>
            <a:r>
              <a:rPr b="1" lang="cs-CZ" sz="1400"/>
              <a:t>Bragardova zk: </a:t>
            </a:r>
            <a:r>
              <a:rPr lang="cs-CZ" sz="1400"/>
              <a:t>dráždění L5 a S1, začíná jako Laségue, po dosažení bolesti se DK sníží pod tuto hranici a provedeme DF hlezna, pozitivita: po provedení DF se symptomatika opět objeví</a:t>
            </a:r>
            <a:endParaRPr/>
          </a:p>
          <a:p>
            <a:pPr indent="-342900" lvl="1" marL="347345" rtl="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400"/>
              <a:buChar char="•"/>
            </a:pPr>
            <a:r>
              <a:rPr b="1" lang="cs-CZ" sz="1400"/>
              <a:t>Bonnetova zk:</a:t>
            </a:r>
            <a:r>
              <a:rPr lang="cs-CZ" sz="1400"/>
              <a:t> L5 a S1, začátek stejně jako Laségue, po dosažení bolesti snížíme pod tuto hranici a provedeme hyperaddukci extendované DK přes střední čáru, pozitivita: objevení bolesti po addukci</a:t>
            </a:r>
            <a:endParaRPr/>
          </a:p>
          <a:p>
            <a:pPr indent="-342900" lvl="1" marL="347345" rtl="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400"/>
              <a:buChar char="•"/>
            </a:pPr>
            <a:r>
              <a:rPr b="1" lang="cs-CZ" sz="1400"/>
              <a:t>Milgramův test</a:t>
            </a:r>
            <a:r>
              <a:rPr lang="cs-CZ" sz="1400"/>
              <a:t>: L5 a S1, průkaz komprese v páteřním kanálu (u lokalizovaných bolestí Lp) nebo kořenového dráždění (radikulární distribuce bolestí), pacient zvedne paty obou extendovaných DKK na dobu 30s-1minuta, pozitivita: bolest</a:t>
            </a:r>
            <a:endParaRPr/>
          </a:p>
          <a:p>
            <a:pPr indent="0" lvl="1" marL="4445" rtl="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400"/>
              <a:buNone/>
            </a:pPr>
            <a:r>
              <a:rPr i="1" lang="cs-CZ" sz="1400" u="sng">
                <a:solidFill>
                  <a:schemeClr val="hlink"/>
                </a:solidFill>
                <a:hlinkClick r:id="rId3"/>
              </a:rPr>
              <a:t>https://www.youtube.com/watch?v=_xSYuVqO-ms&amp;t=4s</a:t>
            </a:r>
            <a:endParaRPr i="1"/>
          </a:p>
          <a:p>
            <a:pPr indent="-91440" lvl="0" marL="91440" rtl="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1400"/>
              <a:buChar char=" "/>
            </a:pPr>
            <a:r>
              <a:rPr lang="cs-CZ" sz="1400"/>
              <a:t>Necílené vyšetření: zvýšení tlaku v likvorových cestách s projevem lokalizované nebo kořenové bolesti šířící se v rámci příslušné areae radiculares</a:t>
            </a:r>
            <a:endParaRPr sz="1400"/>
          </a:p>
          <a:p>
            <a:pPr indent="-342900" lvl="1" marL="347345" rtl="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400"/>
              <a:buChar char="•"/>
            </a:pPr>
            <a:r>
              <a:rPr b="1" lang="cs-CZ" sz="1400"/>
              <a:t>Déjerine-Fraizer příznak:</a:t>
            </a:r>
            <a:r>
              <a:rPr lang="cs-CZ" sz="1400"/>
              <a:t> bolest se objevuje při zakašlání, kýchnutí, tlaku na stolici (zvýšení nitrobřišního tlaku)</a:t>
            </a:r>
            <a:endParaRPr/>
          </a:p>
          <a:p>
            <a:pPr indent="-342900" lvl="1" marL="347345" rtl="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400"/>
              <a:buChar char="•"/>
            </a:pPr>
            <a:r>
              <a:rPr b="1" lang="cs-CZ" sz="1400"/>
              <a:t>Valsalvův manévr:</a:t>
            </a:r>
            <a:r>
              <a:rPr lang="cs-CZ" sz="1400"/>
              <a:t> vyšetřovaná osoba se snaží vydechnout proti odporu nebo se snaží vydechnout s ucpaným nosem a zavřenými ústy</a:t>
            </a:r>
            <a:endParaRPr/>
          </a:p>
          <a:p>
            <a:pPr indent="0" lvl="0" marL="0" rtl="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1400"/>
              <a:buNone/>
            </a:pPr>
            <a:r>
              <a:t/>
            </a:r>
            <a:endParaRPr sz="1400"/>
          </a:p>
        </p:txBody>
      </p:sp>
      <p:pic>
        <p:nvPicPr>
          <p:cNvPr id="423" name="Google Shape;423;p4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454242" y="2076150"/>
            <a:ext cx="2528449" cy="34400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7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48"/>
          <p:cNvSpPr txBox="1"/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Font typeface="Calibri"/>
              <a:buNone/>
            </a:pPr>
            <a:r>
              <a:rPr lang="cs-CZ"/>
              <a:t>Vyšetření periferních nervů DKK</a:t>
            </a:r>
            <a:endParaRPr/>
          </a:p>
        </p:txBody>
      </p:sp>
      <p:sp>
        <p:nvSpPr>
          <p:cNvPr id="429" name="Google Shape;429;p48"/>
          <p:cNvSpPr txBox="1"/>
          <p:nvPr>
            <p:ph idx="1" type="body"/>
          </p:nvPr>
        </p:nvSpPr>
        <p:spPr>
          <a:xfrm>
            <a:off x="668374" y="2011680"/>
            <a:ext cx="10762007" cy="40312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70000" lnSpcReduction="20000"/>
          </a:bodyPr>
          <a:lstStyle/>
          <a:p>
            <a:pPr indent="-106679" lvl="0" marL="9144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ct val="100000"/>
              <a:buChar char=" "/>
            </a:pPr>
            <a:r>
              <a:rPr b="1" lang="cs-CZ"/>
              <a:t>n. femoralis (L2-4)</a:t>
            </a:r>
            <a:endParaRPr/>
          </a:p>
          <a:p>
            <a:pPr indent="-106679" lvl="0" marL="91440" rtl="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ct val="100000"/>
              <a:buChar char=" "/>
            </a:pPr>
            <a:r>
              <a:rPr lang="cs-CZ"/>
              <a:t>- motoricky: vázne flexe KYK, extenze KOK, snížený patellární reflex, stěžejní pro chůzi - při léze nelze kolenní zámek</a:t>
            </a:r>
            <a:endParaRPr/>
          </a:p>
          <a:p>
            <a:pPr indent="-106679" lvl="0" marL="91440" rtl="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ct val="100000"/>
              <a:buChar char=" "/>
            </a:pPr>
            <a:r>
              <a:rPr lang="cs-CZ"/>
              <a:t>- čití: přední strana stehna a mediální strana bérce ke kotníku (n. saphenus)</a:t>
            </a:r>
            <a:endParaRPr/>
          </a:p>
          <a:p>
            <a:pPr indent="-106679" lvl="0" marL="91440" rtl="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ct val="100000"/>
              <a:buChar char=" "/>
            </a:pPr>
            <a:r>
              <a:rPr lang="cs-CZ"/>
              <a:t>- zkoušky:</a:t>
            </a:r>
            <a:endParaRPr/>
          </a:p>
          <a:p>
            <a:pPr indent="-342900" lvl="1" marL="347345" rtl="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ct val="100000"/>
              <a:buChar char=" "/>
            </a:pPr>
            <a:r>
              <a:rPr lang="cs-CZ"/>
              <a:t>+ Mingazzini</a:t>
            </a:r>
            <a:endParaRPr/>
          </a:p>
          <a:p>
            <a:pPr indent="-342900" lvl="1" marL="347345" rtl="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ct val="100000"/>
              <a:buChar char=" "/>
            </a:pPr>
            <a:r>
              <a:rPr lang="cs-CZ"/>
              <a:t>Nezvedne extendovanou DK od podložky</a:t>
            </a:r>
            <a:endParaRPr/>
          </a:p>
          <a:p>
            <a:pPr indent="-342900" lvl="1" marL="347345" rtl="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ct val="100000"/>
              <a:buChar char=" "/>
            </a:pPr>
            <a:r>
              <a:rPr lang="cs-CZ"/>
              <a:t>Zkouška na iliopsoas – leh/sed, flexe KYK proti odporu</a:t>
            </a:r>
            <a:endParaRPr/>
          </a:p>
          <a:p>
            <a:pPr indent="-342900" lvl="1" marL="347345" rtl="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ct val="100000"/>
              <a:buChar char=" "/>
            </a:pPr>
            <a:r>
              <a:rPr lang="cs-CZ"/>
              <a:t>Zkouška na m. QF – extenze KOK proti odporu, nezvládne dřep ani chůzi v podřepu</a:t>
            </a:r>
            <a:endParaRPr/>
          </a:p>
          <a:p>
            <a:pPr indent="-342900" lvl="1" marL="347345" rtl="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ct val="100000"/>
              <a:buChar char=" "/>
            </a:pPr>
            <a:r>
              <a:rPr lang="cs-CZ"/>
              <a:t>Chůze - podklesává koleno/rekurvace</a:t>
            </a:r>
            <a:endParaRPr/>
          </a:p>
          <a:p>
            <a:pPr indent="-106679" lvl="0" marL="91440" rtl="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ct val="100000"/>
              <a:buChar char=" "/>
            </a:pPr>
            <a:r>
              <a:rPr lang="cs-CZ"/>
              <a:t>Dif. dg. - radikulární syndrom L2-L4: navíc postižení adduktorů stehna, pozitivní napínací manévry (Menellova zk - obrácený Lasègue), jiná distribuce poruchy čití</a:t>
            </a:r>
            <a:endParaRPr/>
          </a:p>
          <a:p>
            <a:pPr indent="-106679" lvl="0" marL="91440" rtl="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ct val="100000"/>
              <a:buChar char=" "/>
            </a:pPr>
            <a:r>
              <a:rPr b="1" lang="cs-CZ"/>
              <a:t>n. Obturatorius (L2-4)</a:t>
            </a:r>
            <a:endParaRPr/>
          </a:p>
          <a:p>
            <a:pPr indent="-106679" lvl="0" marL="91440" rtl="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ct val="100000"/>
              <a:buChar char=" "/>
            </a:pPr>
            <a:r>
              <a:rPr lang="cs-CZ"/>
              <a:t>- motoricky: addukce stehna</a:t>
            </a:r>
            <a:endParaRPr/>
          </a:p>
          <a:p>
            <a:pPr indent="-106679" lvl="0" marL="91440" rtl="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ct val="100000"/>
              <a:buChar char=" "/>
            </a:pPr>
            <a:r>
              <a:rPr lang="cs-CZ"/>
              <a:t>- čití: vnitřní strana stehna, velikost cca dlaň</a:t>
            </a:r>
            <a:endParaRPr/>
          </a:p>
          <a:p>
            <a:pPr indent="0" lvl="0" marL="91440" rtl="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ct val="100000"/>
              <a:buNone/>
            </a:pPr>
            <a:r>
              <a:t/>
            </a:r>
            <a:endParaRPr/>
          </a:p>
          <a:p>
            <a:pPr indent="0" lvl="0" marL="91440" rtl="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ct val="1000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3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49"/>
          <p:cNvSpPr txBox="1"/>
          <p:nvPr>
            <p:ph idx="1" type="body"/>
          </p:nvPr>
        </p:nvSpPr>
        <p:spPr>
          <a:xfrm>
            <a:off x="714756" y="897394"/>
            <a:ext cx="10753725" cy="561375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85000" lnSpcReduction="20000"/>
          </a:bodyPr>
          <a:lstStyle/>
          <a:p>
            <a:pPr indent="-129540" lvl="0" marL="9144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ct val="100000"/>
              <a:buChar char=" "/>
            </a:pPr>
            <a:r>
              <a:rPr b="1" lang="cs-CZ"/>
              <a:t>n. ischiadicus (L4-S2)</a:t>
            </a:r>
            <a:endParaRPr/>
          </a:p>
          <a:p>
            <a:pPr indent="-129540" lvl="0" marL="91440" rtl="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ct val="100000"/>
              <a:buChar char=" "/>
            </a:pPr>
            <a:r>
              <a:rPr lang="cs-CZ"/>
              <a:t>- kombinace výpadku n. tibialis a n. peroneus communis, komprese v oblasti m. piriformis</a:t>
            </a:r>
            <a:endParaRPr/>
          </a:p>
          <a:p>
            <a:pPr indent="-342900" lvl="1" marL="347345" rtl="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ct val="100000"/>
              <a:buFont typeface="Arial"/>
              <a:buChar char="•"/>
            </a:pPr>
            <a:r>
              <a:rPr b="1" lang="cs-CZ"/>
              <a:t>n. tibialis (L4-S3)</a:t>
            </a:r>
            <a:endParaRPr/>
          </a:p>
          <a:p>
            <a:pPr indent="-342900" lvl="1" marL="347345" rtl="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ct val="100000"/>
              <a:buChar char=" "/>
            </a:pPr>
            <a:r>
              <a:rPr lang="cs-CZ"/>
              <a:t>- motoricky: PF nohy, snížený reflex Ach. šlachy, atrofie lýtka a chodidla, tzv. kalkaneotyp chůze</a:t>
            </a:r>
            <a:endParaRPr/>
          </a:p>
          <a:p>
            <a:pPr indent="-342900" lvl="1" marL="347345" rtl="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ct val="100000"/>
              <a:buChar char=" "/>
            </a:pPr>
            <a:r>
              <a:rPr lang="cs-CZ"/>
              <a:t>- čití: zadní strana stehna distálně od větvení z n. ischiadicus, zadní strana lýtka, ploska</a:t>
            </a:r>
            <a:endParaRPr/>
          </a:p>
          <a:p>
            <a:pPr indent="-342900" lvl="1" marL="347345" rtl="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ct val="100000"/>
              <a:buChar char=" "/>
            </a:pPr>
            <a:r>
              <a:rPr lang="cs-CZ"/>
              <a:t>- zkoušky: postavení se na špičky, chůze po špičkách, oslabení inverze</a:t>
            </a:r>
            <a:endParaRPr/>
          </a:p>
          <a:p>
            <a:pPr indent="-342900" lvl="1" marL="347345" rtl="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ct val="100000"/>
              <a:buChar char=" "/>
            </a:pPr>
            <a:r>
              <a:rPr lang="cs-CZ"/>
              <a:t>- úžinové sy: syndrom tarzálního tunelu, Mortovova metatarzalgie</a:t>
            </a:r>
            <a:endParaRPr/>
          </a:p>
          <a:p>
            <a:pPr indent="-342900" lvl="1" marL="347345" rtl="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ct val="100000"/>
              <a:buChar char=" "/>
            </a:pPr>
            <a:r>
              <a:rPr lang="cs-CZ"/>
              <a:t>- dif. dg: radikulární syndrom S1 – zde navíc výpadek čití v oblasti hýždí, větší motoricky deficit</a:t>
            </a:r>
            <a:endParaRPr/>
          </a:p>
          <a:p>
            <a:pPr indent="-342900" lvl="1" marL="347345" rtl="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ct val="100000"/>
              <a:buChar char="•"/>
            </a:pPr>
            <a:r>
              <a:rPr b="1" lang="cs-CZ"/>
              <a:t>n. peroneus communis (L4-S1) </a:t>
            </a:r>
            <a:endParaRPr/>
          </a:p>
          <a:p>
            <a:pPr indent="-342900" lvl="1" marL="347345" rtl="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ct val="100000"/>
              <a:buChar char=" "/>
            </a:pPr>
            <a:r>
              <a:rPr lang="cs-CZ"/>
              <a:t>- motoricky: DF hlezna, schopnost chůze po patách</a:t>
            </a:r>
            <a:endParaRPr/>
          </a:p>
          <a:p>
            <a:pPr indent="-342900" lvl="1" marL="347345" rtl="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ct val="100000"/>
              <a:buChar char=" "/>
            </a:pPr>
            <a:r>
              <a:rPr lang="cs-CZ"/>
              <a:t>- čití: přední a zevní strana bérce, hřbet nohy</a:t>
            </a:r>
            <a:endParaRPr/>
          </a:p>
          <a:p>
            <a:pPr indent="-342900" lvl="1" marL="347345" rtl="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ct val="100000"/>
              <a:buChar char=" "/>
            </a:pPr>
            <a:r>
              <a:rPr lang="cs-CZ"/>
              <a:t>- úžinové sy: komprese v oblasti hlavičky fibuly, přední tarzální syndrom (n. peroneus profundus)</a:t>
            </a:r>
            <a:endParaRPr/>
          </a:p>
          <a:p>
            <a:pPr indent="-342900" lvl="1" marL="347345" rtl="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ct val="100000"/>
              <a:buChar char=" "/>
            </a:pPr>
            <a:r>
              <a:rPr lang="cs-CZ"/>
              <a:t>- dif. dg: radikulární syndorm L5 - zde porucha čití v kořenové zóně tvořící "lampas" od stehna k nártu, často změněné čití charakter algoparestézie, hyperestézie ale i hypestezie, + Laségue</a:t>
            </a:r>
            <a:endParaRPr/>
          </a:p>
          <a:p>
            <a:pPr indent="-342900" lvl="1" marL="347345" rtl="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ct val="100000"/>
              <a:buChar char=" "/>
            </a:pPr>
            <a:r>
              <a:rPr lang="cs-CZ"/>
              <a:t>2 větve:</a:t>
            </a:r>
            <a:endParaRPr/>
          </a:p>
          <a:p>
            <a:pPr indent="-342900" lvl="1" marL="347345" rtl="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ct val="100000"/>
              <a:buFont typeface="Courier New"/>
              <a:buChar char="o"/>
            </a:pPr>
            <a:r>
              <a:rPr b="1" lang="cs-CZ"/>
              <a:t>n. peroneus superficialis</a:t>
            </a:r>
            <a:r>
              <a:rPr lang="cs-CZ"/>
              <a:t> – motoricky: m. peroneus longus a brevis (oslabení everze), čití: hlavička fibuly a zevní strana bérce = převažuje senzitivní deficit</a:t>
            </a:r>
            <a:endParaRPr/>
          </a:p>
          <a:p>
            <a:pPr indent="-342900" lvl="1" marL="347345" rtl="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ct val="100000"/>
              <a:buFont typeface="Courier New"/>
              <a:buChar char="o"/>
            </a:pPr>
            <a:r>
              <a:rPr b="1" lang="cs-CZ"/>
              <a:t>n. peroneus profundus</a:t>
            </a:r>
            <a:r>
              <a:rPr lang="cs-CZ"/>
              <a:t> – motoricky: tibialis anterior, extensor digitorum longus et brevis, extensor hallucis longus a brevis (oslabení DF, extenze prstců), čití: malý okrsek mezi palcem a druhým prstem = převažuje motorický deficit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Google Shape;112;p5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-175" t="59999"/>
          <a:stretch/>
        </p:blipFill>
        <p:spPr>
          <a:xfrm>
            <a:off x="1418307" y="464158"/>
            <a:ext cx="4677254" cy="15353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897316" y="3712974"/>
            <a:ext cx="7186112" cy="2852164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p5"/>
          <p:cNvSpPr txBox="1"/>
          <p:nvPr/>
        </p:nvSpPr>
        <p:spPr>
          <a:xfrm>
            <a:off x="8411651" y="6638907"/>
            <a:ext cx="3778369" cy="2154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cs-CZ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https://content.iospress.com/articles/neurorehabilitation/nre203042</a:t>
            </a:r>
            <a:endParaRPr b="0" i="0" sz="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5" name="Google Shape;115;p5"/>
          <p:cNvSpPr txBox="1"/>
          <p:nvPr/>
        </p:nvSpPr>
        <p:spPr>
          <a:xfrm>
            <a:off x="377211" y="172372"/>
            <a:ext cx="2743200" cy="2154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cs-CZ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https://www.physio-pedia.com/Hypertonicity_vs_spasticity</a:t>
            </a:r>
            <a:endParaRPr b="0" i="0" sz="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6" name="Google Shape;116;p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73626" y="2330376"/>
            <a:ext cx="3013587" cy="40080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5"/>
          <p:cNvPicPr preferRelativeResize="0"/>
          <p:nvPr/>
        </p:nvPicPr>
        <p:blipFill rotWithShape="1">
          <a:blip r:embed="rId6">
            <a:alphaModFix/>
          </a:blip>
          <a:srcRect b="51068" l="0" r="0" t="0"/>
          <a:stretch/>
        </p:blipFill>
        <p:spPr>
          <a:xfrm>
            <a:off x="4528576" y="1617808"/>
            <a:ext cx="4218402" cy="1706128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5"/>
          <p:cNvSpPr txBox="1"/>
          <p:nvPr/>
        </p:nvSpPr>
        <p:spPr>
          <a:xfrm>
            <a:off x="85827" y="6345699"/>
            <a:ext cx="3808359" cy="2154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cs-CZ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https://pece.cz/blog/vse-co-potrebujete-vedet-parkinsonove-chorobe-2.html</a:t>
            </a:r>
            <a:endParaRPr b="0" i="0" sz="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Obsah obrázku osoba, dítě, interiér, plena&#10;&#10;Popis se vygeneroval automaticky." id="119" name="Google Shape;119;p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8877250" y="174985"/>
            <a:ext cx="2024728" cy="3419064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5"/>
          <p:cNvSpPr txBox="1"/>
          <p:nvPr/>
        </p:nvSpPr>
        <p:spPr>
          <a:xfrm>
            <a:off x="10984271" y="275302"/>
            <a:ext cx="645651" cy="193899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cs-CZ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https://www.csnn.eu/casopisy/ceska-slovenska-neurologie/2011-6-1/operacni-lecba-poraneni-plexus-brachialis-36303/download?hl=cs</a:t>
            </a:r>
            <a:endParaRPr b="0" i="0" sz="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438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p50"/>
          <p:cNvSpPr txBox="1"/>
          <p:nvPr>
            <p:ph type="title"/>
          </p:nvPr>
        </p:nvSpPr>
        <p:spPr>
          <a:xfrm>
            <a:off x="681443" y="80138"/>
            <a:ext cx="10772775" cy="79459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libri"/>
              <a:buNone/>
            </a:pPr>
            <a:r>
              <a:rPr lang="cs-CZ" sz="3200"/>
              <a:t>Dif. dg periferní a centrální obrny</a:t>
            </a:r>
            <a:endParaRPr sz="3200"/>
          </a:p>
        </p:txBody>
      </p:sp>
      <p:graphicFrame>
        <p:nvGraphicFramePr>
          <p:cNvPr id="440" name="Google Shape;440;p50"/>
          <p:cNvGraphicFramePr/>
          <p:nvPr/>
        </p:nvGraphicFramePr>
        <p:xfrm>
          <a:off x="1118264" y="826268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{D962F988-68CC-4956-AE3D-330EC5C0A113}</a:tableStyleId>
              </a:tblPr>
              <a:tblGrid>
                <a:gridCol w="2799900"/>
                <a:gridCol w="3524900"/>
                <a:gridCol w="3623250"/>
              </a:tblGrid>
              <a:tr h="3036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800" u="none" cap="none" strike="noStrike"/>
                        <a:t>​</a:t>
                      </a:r>
                      <a:endParaRPr b="1" i="0" sz="1800" u="none" cap="none" strike="noStrike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24500" marB="24500" marR="49000" marL="4900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800" u="none" cap="none" strike="noStrike"/>
                        <a:t>Periferní obrna​</a:t>
                      </a:r>
                      <a:endParaRPr b="1" i="0" sz="1800" u="none" cap="none" strike="noStrike">
                        <a:solidFill>
                          <a:srgbClr val="FFFFFF"/>
                        </a:solidFill>
                      </a:endParaRPr>
                    </a:p>
                  </a:txBody>
                  <a:tcPr marT="24500" marB="24500" marR="49000" marL="4900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800" u="none" cap="none" strike="noStrike"/>
                        <a:t>Centrální obrna​</a:t>
                      </a:r>
                      <a:endParaRPr b="1" i="0" sz="1800" u="none" cap="none" strike="noStrike">
                        <a:solidFill>
                          <a:srgbClr val="FFFFFF"/>
                        </a:solidFill>
                      </a:endParaRPr>
                    </a:p>
                  </a:txBody>
                  <a:tcPr marT="24500" marB="24500" marR="49000" marL="49000"/>
                </a:tc>
              </a:tr>
              <a:tr h="10586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800" u="none" cap="none" strike="noStrike"/>
                        <a:t>Co je poškozené?​</a:t>
                      </a:r>
                      <a:endParaRPr b="0" i="0" sz="1800" u="none" cap="none" strike="noStrike">
                        <a:solidFill>
                          <a:srgbClr val="000000"/>
                        </a:solidFill>
                      </a:endParaRPr>
                    </a:p>
                  </a:txBody>
                  <a:tcPr marT="24500" marB="24500" marR="49000" marL="4900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800" u="none" cap="none" strike="noStrike"/>
                        <a:t>2. motoneuron – periferní nervy, plexy, kořeny, přední rohy míšní (kombinované postižení motorické, senzitivní, vegetativní...)​</a:t>
                      </a:r>
                      <a:endParaRPr b="0" i="0" sz="1800" u="none" cap="none" strike="noStrike">
                        <a:solidFill>
                          <a:srgbClr val="000000"/>
                        </a:solidFill>
                      </a:endParaRPr>
                    </a:p>
                  </a:txBody>
                  <a:tcPr marT="24500" marB="24500" marR="49000" marL="4900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800" u="none" cap="none" strike="noStrike"/>
                        <a:t>1. motoneuron – CNS = mícha a mozek (odpadá tlumivý vliv kortexu = většinou zvýšení tonu i reflexů)​</a:t>
                      </a:r>
                      <a:endParaRPr b="0" i="0" sz="1800" u="none" cap="none" strike="noStrike">
                        <a:solidFill>
                          <a:srgbClr val="000000"/>
                        </a:solidFill>
                      </a:endParaRPr>
                    </a:p>
                  </a:txBody>
                  <a:tcPr marT="24500" marB="24500" marR="49000" marL="49000"/>
                </a:tc>
              </a:tr>
              <a:tr h="3036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800" u="none" cap="none" strike="noStrike"/>
                        <a:t>Tonus​</a:t>
                      </a:r>
                      <a:endParaRPr b="0" i="0" sz="1800" u="none" cap="none" strike="noStrike">
                        <a:solidFill>
                          <a:srgbClr val="000000"/>
                        </a:solidFill>
                      </a:endParaRPr>
                    </a:p>
                  </a:txBody>
                  <a:tcPr marT="24500" marB="24500" marR="49000" marL="4900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800" u="none" cap="none" strike="noStrike"/>
                        <a:t>snížen​</a:t>
                      </a:r>
                      <a:endParaRPr b="0" i="0" sz="1800" u="none" cap="none" strike="noStrike">
                        <a:solidFill>
                          <a:srgbClr val="000000"/>
                        </a:solidFill>
                      </a:endParaRPr>
                    </a:p>
                  </a:txBody>
                  <a:tcPr marT="24500" marB="24500" marR="49000" marL="4900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800" u="none" cap="none" strike="noStrike"/>
                        <a:t>zvýšen (spasticita X rigidita)​</a:t>
                      </a:r>
                      <a:endParaRPr b="0" i="0" sz="1800" u="none" cap="none" strike="noStrike">
                        <a:solidFill>
                          <a:srgbClr val="000000"/>
                        </a:solidFill>
                      </a:endParaRPr>
                    </a:p>
                  </a:txBody>
                  <a:tcPr marT="24500" marB="24500" marR="49000" marL="49000"/>
                </a:tc>
              </a:tr>
              <a:tr h="3036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800" u="none" cap="none" strike="noStrike"/>
                        <a:t>Trofika ​</a:t>
                      </a:r>
                      <a:endParaRPr b="0" i="0" sz="1800" u="none" cap="none" strike="noStrike">
                        <a:solidFill>
                          <a:srgbClr val="000000"/>
                        </a:solidFill>
                      </a:endParaRPr>
                    </a:p>
                  </a:txBody>
                  <a:tcPr marT="24500" marB="24500" marR="49000" marL="4900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800" u="none" cap="none" strike="noStrike"/>
                        <a:t>hypotrofie až atrofie​</a:t>
                      </a:r>
                      <a:endParaRPr b="0" i="0" sz="1800" u="none" cap="none" strike="noStrike">
                        <a:solidFill>
                          <a:srgbClr val="000000"/>
                        </a:solidFill>
                      </a:endParaRPr>
                    </a:p>
                  </a:txBody>
                  <a:tcPr marT="24500" marB="24500" marR="49000" marL="4900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800" u="none" cap="none" strike="noStrike"/>
                        <a:t>méně výrazná hypotrofie​</a:t>
                      </a:r>
                      <a:endParaRPr b="0" i="0" sz="1800" u="none" cap="none" strike="noStrike">
                        <a:solidFill>
                          <a:srgbClr val="000000"/>
                        </a:solidFill>
                      </a:endParaRPr>
                    </a:p>
                  </a:txBody>
                  <a:tcPr marT="24500" marB="24500" marR="49000" marL="49000"/>
                </a:tc>
              </a:tr>
              <a:tr h="3036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800" u="none" cap="none" strike="noStrike"/>
                        <a:t>Napínací reflexy​</a:t>
                      </a:r>
                      <a:endParaRPr b="0" i="0" sz="1800" u="none" cap="none" strike="noStrike">
                        <a:solidFill>
                          <a:srgbClr val="000000"/>
                        </a:solidFill>
                      </a:endParaRPr>
                    </a:p>
                  </a:txBody>
                  <a:tcPr marT="24500" marB="24500" marR="49000" marL="4900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800" u="none" cap="none" strike="noStrike"/>
                        <a:t>sníženy až vymizelé​</a:t>
                      </a:r>
                      <a:endParaRPr b="0" i="0" sz="1800" u="none" cap="none" strike="noStrike">
                        <a:solidFill>
                          <a:srgbClr val="000000"/>
                        </a:solidFill>
                      </a:endParaRPr>
                    </a:p>
                  </a:txBody>
                  <a:tcPr marT="24500" marB="24500" marR="49000" marL="4900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800" u="none" cap="none" strike="noStrike"/>
                        <a:t>zvýšeny, rozšíření reflexogenních zón​</a:t>
                      </a:r>
                      <a:endParaRPr b="0" i="0" sz="1800" u="none" cap="none" strike="noStrike">
                        <a:solidFill>
                          <a:srgbClr val="000000"/>
                        </a:solidFill>
                      </a:endParaRPr>
                    </a:p>
                  </a:txBody>
                  <a:tcPr marT="24500" marB="24500" marR="49000" marL="49000"/>
                </a:tc>
              </a:tr>
              <a:tr h="3036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800" u="none" cap="none" strike="noStrike"/>
                        <a:t>Spastické jevy​</a:t>
                      </a:r>
                      <a:endParaRPr b="0" i="0" sz="1800" u="none" cap="none" strike="noStrike">
                        <a:solidFill>
                          <a:srgbClr val="000000"/>
                        </a:solidFill>
                      </a:endParaRPr>
                    </a:p>
                  </a:txBody>
                  <a:tcPr marT="24500" marB="24500" marR="49000" marL="4900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800" u="none" cap="none" strike="noStrike"/>
                        <a:t>-​</a:t>
                      </a:r>
                      <a:endParaRPr b="0" i="0" sz="1800" u="none" cap="none" strike="noStrike">
                        <a:solidFill>
                          <a:srgbClr val="000000"/>
                        </a:solidFill>
                      </a:endParaRPr>
                    </a:p>
                  </a:txBody>
                  <a:tcPr marT="24500" marB="24500" marR="49000" marL="4900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800" u="none" cap="none" strike="noStrike"/>
                        <a:t>+​</a:t>
                      </a:r>
                      <a:endParaRPr b="0" i="0" sz="1800" u="none" cap="none" strike="noStrike">
                        <a:solidFill>
                          <a:srgbClr val="000000"/>
                        </a:solidFill>
                      </a:endParaRPr>
                    </a:p>
                  </a:txBody>
                  <a:tcPr marT="24500" marB="24500" marR="49000" marL="49000"/>
                </a:tc>
              </a:tr>
              <a:tr h="3036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800" u="none" cap="none" strike="noStrike"/>
                        <a:t>Fascikulace​</a:t>
                      </a:r>
                      <a:endParaRPr b="0" i="0" sz="1800" u="none" cap="none" strike="noStrike">
                        <a:solidFill>
                          <a:srgbClr val="000000"/>
                        </a:solidFill>
                      </a:endParaRPr>
                    </a:p>
                  </a:txBody>
                  <a:tcPr marT="24500" marB="24500" marR="49000" marL="4900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800" u="none" cap="none" strike="noStrike"/>
                        <a:t>ano​</a:t>
                      </a:r>
                      <a:endParaRPr b="0" i="0" sz="1800" u="none" cap="none" strike="noStrike">
                        <a:solidFill>
                          <a:srgbClr val="000000"/>
                        </a:solidFill>
                      </a:endParaRPr>
                    </a:p>
                  </a:txBody>
                  <a:tcPr marT="24500" marB="24500" marR="49000" marL="4900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800" u="none" cap="none" strike="noStrike"/>
                        <a:t>ne​</a:t>
                      </a:r>
                      <a:endParaRPr b="0" i="0" sz="1800" u="none" cap="none" strike="noStrike">
                        <a:solidFill>
                          <a:srgbClr val="000000"/>
                        </a:solidFill>
                      </a:endParaRPr>
                    </a:p>
                  </a:txBody>
                  <a:tcPr marT="24500" marB="24500" marR="49000" marL="49000"/>
                </a:tc>
              </a:tr>
              <a:tr h="3036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800" u="none" cap="none" strike="noStrike"/>
                        <a:t>Změny elektrické dráždivosti​</a:t>
                      </a:r>
                      <a:endParaRPr b="0" i="0" sz="1800" u="none" cap="none" strike="noStrike">
                        <a:solidFill>
                          <a:srgbClr val="000000"/>
                        </a:solidFill>
                      </a:endParaRPr>
                    </a:p>
                  </a:txBody>
                  <a:tcPr marT="24500" marB="24500" marR="49000" marL="4900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800" u="none" cap="none" strike="noStrike"/>
                        <a:t>ano​</a:t>
                      </a:r>
                      <a:endParaRPr b="0" i="0" sz="1800" u="none" cap="none" strike="noStrike">
                        <a:solidFill>
                          <a:srgbClr val="000000"/>
                        </a:solidFill>
                      </a:endParaRPr>
                    </a:p>
                  </a:txBody>
                  <a:tcPr marT="24500" marB="24500" marR="49000" marL="4900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800" u="none" cap="none" strike="noStrike"/>
                        <a:t>ne​</a:t>
                      </a:r>
                      <a:endParaRPr b="0" i="0" sz="1800" u="none" cap="none" strike="noStrike">
                        <a:solidFill>
                          <a:srgbClr val="000000"/>
                        </a:solidFill>
                      </a:endParaRPr>
                    </a:p>
                  </a:txBody>
                  <a:tcPr marT="24500" marB="24500" marR="49000" marL="49000"/>
                </a:tc>
              </a:tr>
              <a:tr h="54982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800" u="none" cap="none" strike="noStrike"/>
                        <a:t>Hybnost ​</a:t>
                      </a:r>
                      <a:endParaRPr b="0" i="0" sz="1800" u="none" cap="none" strike="noStrike">
                        <a:solidFill>
                          <a:srgbClr val="000000"/>
                        </a:solidFill>
                      </a:endParaRPr>
                    </a:p>
                  </a:txBody>
                  <a:tcPr marT="24500" marB="24500" marR="49000" marL="4900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800" u="none" cap="none" strike="noStrike"/>
                        <a:t>paréza až plegie svalů inervovaných z post. nervu/kořene​</a:t>
                      </a:r>
                      <a:endParaRPr b="0" i="0" sz="1800" u="none" cap="none" strike="noStrike">
                        <a:solidFill>
                          <a:srgbClr val="000000"/>
                        </a:solidFill>
                      </a:endParaRPr>
                    </a:p>
                  </a:txBody>
                  <a:tcPr marT="24500" marB="24500" marR="49000" marL="4900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800" u="none" cap="none" strike="noStrike"/>
                        <a:t>paréza až plegie, více svalových skupin​</a:t>
                      </a:r>
                      <a:endParaRPr b="0" i="0" sz="1800" u="none" cap="none" strike="noStrike">
                        <a:solidFill>
                          <a:srgbClr val="000000"/>
                        </a:solidFill>
                      </a:endParaRPr>
                    </a:p>
                  </a:txBody>
                  <a:tcPr marT="24500" marB="24500" marR="49000" marL="49000"/>
                </a:tc>
              </a:tr>
              <a:tr h="3036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800" u="none" cap="none" strike="noStrike"/>
                        <a:t>Zánikové jevy​</a:t>
                      </a:r>
                      <a:endParaRPr b="0" i="0" sz="1800" u="none" cap="none" strike="noStrike">
                        <a:solidFill>
                          <a:srgbClr val="000000"/>
                        </a:solidFill>
                      </a:endParaRPr>
                    </a:p>
                  </a:txBody>
                  <a:tcPr marT="24500" marB="24500" marR="49000" marL="4900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800" u="none" cap="none" strike="noStrike"/>
                        <a:t>+​</a:t>
                      </a:r>
                      <a:endParaRPr b="0" i="0" sz="1800" u="none" cap="none" strike="noStrike">
                        <a:solidFill>
                          <a:srgbClr val="000000"/>
                        </a:solidFill>
                      </a:endParaRPr>
                    </a:p>
                  </a:txBody>
                  <a:tcPr marT="24500" marB="24500" marR="49000" marL="4900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800" u="none" cap="none" strike="noStrike"/>
                        <a:t>+​</a:t>
                      </a:r>
                      <a:endParaRPr b="0" i="0" sz="1800" u="none" cap="none" strike="noStrike">
                        <a:solidFill>
                          <a:srgbClr val="000000"/>
                        </a:solidFill>
                      </a:endParaRPr>
                    </a:p>
                  </a:txBody>
                  <a:tcPr marT="24500" marB="24500" marR="49000" marL="49000"/>
                </a:tc>
              </a:tr>
              <a:tr h="8042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800" u="none" cap="none" strike="noStrike"/>
                        <a:t>Čití ​</a:t>
                      </a:r>
                      <a:endParaRPr b="0" i="0" sz="1800" u="none" cap="none" strike="noStrike">
                        <a:solidFill>
                          <a:srgbClr val="000000"/>
                        </a:solidFill>
                      </a:endParaRPr>
                    </a:p>
                  </a:txBody>
                  <a:tcPr marT="24500" marB="24500" marR="49000" marL="4900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800" u="none" cap="none" strike="noStrike"/>
                        <a:t>snížené, chybějící, změněné (dysestézie, parestézie)​, omezeny na area radiculares/nervinae</a:t>
                      </a:r>
                      <a:endParaRPr b="0" i="0" sz="1800" u="none" cap="none" strike="noStrike">
                        <a:solidFill>
                          <a:srgbClr val="000000"/>
                        </a:solidFill>
                      </a:endParaRPr>
                    </a:p>
                  </a:txBody>
                  <a:tcPr marT="24500" marB="24500" marR="49000" marL="4900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800" u="none" cap="none" strike="noStrike"/>
                        <a:t>snížené nebo chybí​, větší okrsky</a:t>
                      </a:r>
                      <a:endParaRPr b="0" i="0" sz="1800" u="none" cap="none" strike="noStrike">
                        <a:solidFill>
                          <a:srgbClr val="000000"/>
                        </a:solidFill>
                      </a:endParaRPr>
                    </a:p>
                  </a:txBody>
                  <a:tcPr marT="24500" marB="24500" marR="49000" marL="49000"/>
                </a:tc>
              </a:tr>
              <a:tr h="51700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800" u="none" cap="none" strike="noStrike"/>
                        <a:t>Vazomotorické změny​</a:t>
                      </a:r>
                      <a:endParaRPr b="0" i="0" sz="1800" u="none" cap="none" strike="noStrike">
                        <a:solidFill>
                          <a:srgbClr val="000000"/>
                        </a:solidFill>
                      </a:endParaRPr>
                    </a:p>
                  </a:txBody>
                  <a:tcPr marT="24500" marB="24500" marR="49000" marL="4900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800" u="none" cap="none" strike="noStrike"/>
                        <a:t>ano​</a:t>
                      </a:r>
                      <a:endParaRPr b="0" i="0" sz="1800" u="none" cap="none" strike="noStrike">
                        <a:solidFill>
                          <a:srgbClr val="000000"/>
                        </a:solidFill>
                      </a:endParaRPr>
                    </a:p>
                  </a:txBody>
                  <a:tcPr marT="24500" marB="24500" marR="49000" marL="4900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800" u="none" cap="none" strike="noStrike"/>
                        <a:t>ano, ale později​</a:t>
                      </a:r>
                      <a:endParaRPr b="0" i="0" sz="1800" u="none" cap="none" strike="noStrike">
                        <a:solidFill>
                          <a:srgbClr val="000000"/>
                        </a:solidFill>
                      </a:endParaRPr>
                    </a:p>
                  </a:txBody>
                  <a:tcPr marT="24500" marB="24500" marR="49000" marL="49000"/>
                </a:tc>
              </a:tr>
            </a:tbl>
          </a:graphicData>
        </a:graphic>
      </p:graphicFrame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444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5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6" name="Google Shape;446;p51"/>
          <p:cNvSpPr/>
          <p:nvPr/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chemeClr val="lt1"/>
          </a:solidFill>
          <a:ln cap="sq" cmpd="sng" w="31750">
            <a:solidFill>
              <a:srgbClr val="F4B47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47" name="Google Shape;447;p5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67719" y="566940"/>
            <a:ext cx="3230541" cy="5666610"/>
          </a:xfrm>
          <a:prstGeom prst="rect">
            <a:avLst/>
          </a:prstGeom>
          <a:noFill/>
          <a:ln>
            <a:noFill/>
          </a:ln>
        </p:spPr>
      </p:pic>
      <p:sp>
        <p:nvSpPr>
          <p:cNvPr id="448" name="Google Shape;448;p51"/>
          <p:cNvSpPr/>
          <p:nvPr/>
        </p:nvSpPr>
        <p:spPr>
          <a:xfrm>
            <a:off x="6256866" y="477653"/>
            <a:ext cx="5458121" cy="5897880"/>
          </a:xfrm>
          <a:prstGeom prst="rect">
            <a:avLst/>
          </a:prstGeom>
          <a:solidFill>
            <a:schemeClr val="lt1"/>
          </a:solidFill>
          <a:ln cap="sq" cmpd="sng" w="31750">
            <a:solidFill>
              <a:srgbClr val="F4B47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49" name="Google Shape;449;p5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229636" y="595695"/>
            <a:ext cx="3467427" cy="5637855"/>
          </a:xfrm>
          <a:prstGeom prst="rect">
            <a:avLst/>
          </a:prstGeom>
          <a:noFill/>
          <a:ln>
            <a:noFill/>
          </a:ln>
        </p:spPr>
      </p:pic>
      <p:sp>
        <p:nvSpPr>
          <p:cNvPr id="450" name="Google Shape;450;p51"/>
          <p:cNvSpPr txBox="1"/>
          <p:nvPr/>
        </p:nvSpPr>
        <p:spPr>
          <a:xfrm>
            <a:off x="4462207" y="111432"/>
            <a:ext cx="4283587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Areae nervinae X areae radiculares</a:t>
            </a:r>
            <a:endParaRPr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1"/>
        </a:solidFill>
      </p:bgPr>
    </p:bg>
    <p:spTree>
      <p:nvGrpSpPr>
        <p:cNvPr id="454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p52"/>
          <p:cNvSpPr txBox="1"/>
          <p:nvPr>
            <p:ph type="title"/>
          </p:nvPr>
        </p:nvSpPr>
        <p:spPr>
          <a:xfrm>
            <a:off x="657225" y="499533"/>
            <a:ext cx="6657975" cy="165819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400"/>
              <a:buFont typeface="Calibri"/>
              <a:buNone/>
            </a:pPr>
            <a:r>
              <a:rPr lang="cs-CZ">
                <a:solidFill>
                  <a:srgbClr val="FFFFFF"/>
                </a:solidFill>
              </a:rPr>
              <a:t>zdroje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456" name="Google Shape;456;p52"/>
          <p:cNvSpPr txBox="1"/>
          <p:nvPr>
            <p:ph idx="1" type="body"/>
          </p:nvPr>
        </p:nvSpPr>
        <p:spPr>
          <a:xfrm>
            <a:off x="676657" y="2157730"/>
            <a:ext cx="6638543" cy="371868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91440" lvl="0" marL="9144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100"/>
              <a:buChar char=" "/>
            </a:pPr>
            <a:r>
              <a:rPr lang="cs-CZ" sz="1100"/>
              <a:t>OPAVSKÝ, Jaroslav, 2003. </a:t>
            </a:r>
            <a:r>
              <a:rPr i="1" lang="cs-CZ" sz="1100"/>
              <a:t>Neurologické vyšetření v rehabilitaci pro fyzioterapeuty</a:t>
            </a:r>
            <a:r>
              <a:rPr lang="cs-CZ" sz="1100"/>
              <a:t>. </a:t>
            </a:r>
            <a:br>
              <a:rPr lang="cs-CZ" sz="1100"/>
            </a:br>
            <a:r>
              <a:rPr lang="cs-CZ" sz="1100"/>
              <a:t>Olomouc: Univerzita Palackého. ISBN 80-244-0625-X.</a:t>
            </a:r>
            <a:endParaRPr sz="1100"/>
          </a:p>
          <a:p>
            <a:pPr indent="-91440" lvl="0" marL="91440" rtl="0" algn="l">
              <a:lnSpc>
                <a:spcPct val="85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1100"/>
              <a:buChar char=" "/>
            </a:pPr>
            <a:r>
              <a:rPr lang="cs-CZ" sz="1100"/>
              <a:t>LEWIT, Karel, 2020. </a:t>
            </a:r>
            <a:r>
              <a:rPr i="1" lang="cs-CZ" sz="1100"/>
              <a:t>Neurologické repetitorium nejen pro kurzy myoskeletální medicíny</a:t>
            </a:r>
            <a:r>
              <a:rPr lang="cs-CZ" sz="1100"/>
              <a:t>. </a:t>
            </a:r>
            <a:br>
              <a:rPr lang="cs-CZ" sz="1100"/>
            </a:br>
            <a:r>
              <a:rPr lang="cs-CZ" sz="1100"/>
              <a:t>Dobřichovice: Nadační fond Karla Lewita. ISBN 978-80-270-8061-8.</a:t>
            </a:r>
            <a:endParaRPr/>
          </a:p>
          <a:p>
            <a:pPr indent="-91440" lvl="0" marL="91440" rtl="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1100"/>
              <a:buChar char=" "/>
            </a:pPr>
            <a:r>
              <a:rPr lang="cs-CZ" sz="1100" u="sng">
                <a:solidFill>
                  <a:schemeClr val="hlink"/>
                </a:solidFill>
                <a:hlinkClick r:id="rId3"/>
              </a:rPr>
              <a:t>https://neurologie.lf1.cuni.cz/1LFNK-294-version1-periferni_nervovy_system_11_2019.pdf</a:t>
            </a:r>
            <a:endParaRPr sz="1100"/>
          </a:p>
          <a:p>
            <a:pPr indent="-91440" lvl="0" marL="91440" rtl="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1100"/>
              <a:buChar char=" "/>
            </a:pPr>
            <a:r>
              <a:rPr lang="cs-CZ" sz="1100" u="sng">
                <a:solidFill>
                  <a:schemeClr val="hlink"/>
                </a:solidFill>
                <a:hlinkClick r:id="rId4"/>
              </a:rPr>
              <a:t>https://slidetodoc.com/reflexes-definition-a-reflex-may-be-defined-as/</a:t>
            </a:r>
            <a:endParaRPr sz="1100"/>
          </a:p>
          <a:p>
            <a:pPr indent="-91440" lvl="0" marL="91440" rtl="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1100"/>
              <a:buChar char=" "/>
            </a:pPr>
            <a:r>
              <a:rPr lang="cs-CZ" sz="1100" u="sng">
                <a:solidFill>
                  <a:schemeClr val="hlink"/>
                </a:solidFill>
                <a:hlinkClick r:id="rId5"/>
              </a:rPr>
              <a:t>http://anatomie.lf3.cuni.cz/studijnimaterialy.htm</a:t>
            </a:r>
            <a:endParaRPr sz="1100"/>
          </a:p>
          <a:p>
            <a:pPr indent="-91440" lvl="0" marL="91440" rtl="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1100"/>
              <a:buChar char=" "/>
            </a:pPr>
            <a:r>
              <a:rPr lang="cs-CZ" sz="1100" u="sng">
                <a:solidFill>
                  <a:schemeClr val="hlink"/>
                </a:solidFill>
                <a:hlinkClick r:id="rId6"/>
              </a:rPr>
              <a:t>https://www.neurologiepropraxi.cz/pdfs/neu/2015/01/05.pdf</a:t>
            </a:r>
            <a:endParaRPr/>
          </a:p>
          <a:p>
            <a:pPr indent="-91440" lvl="0" marL="91440" rtl="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1100"/>
              <a:buChar char=" "/>
            </a:pPr>
            <a:r>
              <a:rPr lang="cs-CZ" sz="1100" u="sng">
                <a:solidFill>
                  <a:schemeClr val="hlink"/>
                </a:solidFill>
                <a:hlinkClick r:id="rId7"/>
              </a:rPr>
              <a:t>https://www.upjs.sk/public/media/11491/motorika%20Sj%20pred.pdf</a:t>
            </a:r>
            <a:endParaRPr sz="1100"/>
          </a:p>
          <a:p>
            <a:pPr indent="-91440" lvl="0" marL="91440" rtl="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1100"/>
              <a:buChar char=" "/>
            </a:pPr>
            <a:r>
              <a:rPr lang="cs-CZ" sz="1100" u="sng">
                <a:solidFill>
                  <a:schemeClr val="hlink"/>
                </a:solidFill>
                <a:hlinkClick r:id="rId8"/>
              </a:rPr>
              <a:t>https://www.anamneza.cz/priznak/Zaskuby-ve-svalech-Myoklonie-myoklonus-fibrilace-fascikulace-909</a:t>
            </a:r>
            <a:endParaRPr/>
          </a:p>
          <a:p>
            <a:pPr indent="-91440" lvl="0" marL="91440" rtl="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1100"/>
              <a:buChar char=" "/>
            </a:pPr>
            <a:r>
              <a:rPr lang="cs-CZ" sz="1100" u="sng">
                <a:solidFill>
                  <a:schemeClr val="hlink"/>
                </a:solidFill>
                <a:hlinkClick r:id="rId9"/>
              </a:rPr>
              <a:t>https://www.cls.cz/media/document/3c50e0ceff14baaac24e15fad9f5ef0b.pdf</a:t>
            </a:r>
            <a:endParaRPr/>
          </a:p>
          <a:p>
            <a:pPr indent="-91440" lvl="0" marL="91440" rtl="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1100"/>
              <a:buChar char=" "/>
            </a:pPr>
            <a:r>
              <a:rPr lang="cs-CZ" sz="1100" u="sng">
                <a:solidFill>
                  <a:schemeClr val="hlink"/>
                </a:solidFill>
                <a:hlinkClick r:id="rId10"/>
              </a:rPr>
              <a:t>https://www.internimedicina.cz/pdfs/int/2005/02/04.pdf</a:t>
            </a:r>
            <a:endParaRPr sz="1100"/>
          </a:p>
          <a:p>
            <a:pPr indent="-91440" lvl="0" marL="91440" rtl="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1100"/>
              <a:buChar char=" "/>
            </a:pPr>
            <a:r>
              <a:rPr lang="cs-CZ" sz="1100" u="sng">
                <a:solidFill>
                  <a:schemeClr val="hlink"/>
                </a:solidFill>
                <a:hlinkClick r:id="rId11"/>
              </a:rPr>
              <a:t>https://www.amboss.com/us/knowledge/Neurological_examination#Z48adc961f502ef8d29f7e5bcf9c60b59</a:t>
            </a:r>
            <a:endParaRPr/>
          </a:p>
          <a:p>
            <a:pPr indent="-21589" lvl="0" marL="91440" rtl="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1100"/>
              <a:buNone/>
            </a:pPr>
            <a:r>
              <a:t/>
            </a:r>
            <a:endParaRPr sz="1100"/>
          </a:p>
          <a:p>
            <a:pPr indent="-21589" lvl="0" marL="91440" rtl="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1100"/>
              <a:buNone/>
            </a:pPr>
            <a:r>
              <a:t/>
            </a:r>
            <a:endParaRPr sz="1100"/>
          </a:p>
          <a:p>
            <a:pPr indent="-21589" lvl="0" marL="91440" rtl="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1100"/>
              <a:buNone/>
            </a:pPr>
            <a:r>
              <a:t/>
            </a:r>
            <a:endParaRPr sz="1100"/>
          </a:p>
          <a:p>
            <a:pPr indent="-21589" lvl="0" marL="91440" rtl="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1100"/>
              <a:buNone/>
            </a:pPr>
            <a:r>
              <a:t/>
            </a:r>
            <a:endParaRPr sz="1100"/>
          </a:p>
          <a:p>
            <a:pPr indent="-21589" lvl="0" marL="91440" rtl="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1100"/>
              <a:buNone/>
            </a:pPr>
            <a:r>
              <a:t/>
            </a:r>
            <a:endParaRPr sz="1100"/>
          </a:p>
        </p:txBody>
      </p:sp>
      <p:sp>
        <p:nvSpPr>
          <p:cNvPr id="457" name="Google Shape;457;p52"/>
          <p:cNvSpPr/>
          <p:nvPr/>
        </p:nvSpPr>
        <p:spPr>
          <a:xfrm>
            <a:off x="7552944" y="0"/>
            <a:ext cx="4639056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Obsah obrázku text, osoba, pózování&#10;&#10;Popis se vygeneroval automaticky." id="458" name="Google Shape;458;p52"/>
          <p:cNvPicPr preferRelativeResize="0"/>
          <p:nvPr/>
        </p:nvPicPr>
        <p:blipFill rotWithShape="1">
          <a:blip r:embed="rId12">
            <a:alphaModFix/>
          </a:blip>
          <a:srcRect b="-397" l="6614" r="5057" t="0"/>
          <a:stretch/>
        </p:blipFill>
        <p:spPr>
          <a:xfrm>
            <a:off x="7552785" y="3364888"/>
            <a:ext cx="4639969" cy="259537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Obsah obrázku text, kočka, savci, vsedě&#10;&#10;Popis se vygeneroval automaticky." id="459" name="Google Shape;459;p52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8180504" y="609948"/>
            <a:ext cx="3383936" cy="22080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6"/>
          <p:cNvSpPr txBox="1"/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Font typeface="Calibri"/>
              <a:buNone/>
            </a:pPr>
            <a:r>
              <a:rPr lang="cs-CZ"/>
              <a:t>Konfigurace HK</a:t>
            </a:r>
            <a:endParaRPr/>
          </a:p>
        </p:txBody>
      </p:sp>
      <p:sp>
        <p:nvSpPr>
          <p:cNvPr id="126" name="Google Shape;126;p6"/>
          <p:cNvSpPr txBox="1"/>
          <p:nvPr>
            <p:ph idx="1" type="body"/>
          </p:nvPr>
        </p:nvSpPr>
        <p:spPr>
          <a:xfrm>
            <a:off x="676656" y="2011680"/>
            <a:ext cx="6875611" cy="376618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120650" lvl="0" marL="9144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900"/>
              <a:buChar char=" "/>
            </a:pPr>
            <a:r>
              <a:rPr lang="cs-CZ" sz="1900"/>
              <a:t>Vzhled jednotlivých svalových skupin/svalů</a:t>
            </a:r>
            <a:endParaRPr/>
          </a:p>
          <a:p>
            <a:pPr indent="-120650" lvl="0" marL="91440" rtl="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1900"/>
              <a:buChar char=" "/>
            </a:pPr>
            <a:r>
              <a:rPr lang="cs-CZ" sz="1900"/>
              <a:t>Hypertorfie, hypotrofie, amyotrofie, pseudohypertrofie (typické pro Duchennovu a Beckerovu dystrofii – pseudohypertorofie lýtek)</a:t>
            </a:r>
            <a:endParaRPr/>
          </a:p>
          <a:p>
            <a:pPr indent="-120650" lvl="0" marL="91440" rtl="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1900"/>
              <a:buChar char=" "/>
            </a:pPr>
            <a:r>
              <a:rPr lang="cs-CZ" sz="1900"/>
              <a:t>Nutné odlišit poruchy myogenní (myopatie a svalové dystrofie) od postižení neurogenního (centrálního či periferního)</a:t>
            </a:r>
            <a:endParaRPr/>
          </a:p>
          <a:p>
            <a:pPr indent="-120650" lvl="0" marL="91440" rtl="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1900"/>
              <a:buChar char=" "/>
            </a:pPr>
            <a:r>
              <a:rPr lang="cs-CZ" sz="1900"/>
              <a:t>Nejvíce markantní změny bývají u periferních paréz, záleží však na poškozené části NS (kořenové syndromy X poškození jednotlivých periferních nervů)</a:t>
            </a:r>
            <a:endParaRPr/>
          </a:p>
          <a:p>
            <a:pPr indent="-342900" lvl="1" marL="347345" rtl="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900"/>
              <a:buChar char=" "/>
            </a:pPr>
            <a:r>
              <a:rPr lang="cs-CZ" sz="1900"/>
              <a:t>- U kořenových syndromů je postižení v rámci dané kořenové inervace (areae radiculares)</a:t>
            </a:r>
            <a:endParaRPr/>
          </a:p>
          <a:p>
            <a:pPr indent="-342900" lvl="1" marL="347345" rtl="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900"/>
              <a:buChar char=" "/>
            </a:pPr>
            <a:r>
              <a:rPr lang="cs-CZ" sz="1900"/>
              <a:t>- U periferních nervů se týká postižení dané arei zásobené z periferního nervu (areae nervinae)</a:t>
            </a:r>
            <a:endParaRPr/>
          </a:p>
        </p:txBody>
      </p:sp>
      <p:pic>
        <p:nvPicPr>
          <p:cNvPr descr="Obsah obrázku osoba, ruka&#10;&#10;Popis se vygeneroval automaticky." id="127" name="Google Shape;127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724574" y="2297171"/>
            <a:ext cx="3685860" cy="2767989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6"/>
          <p:cNvSpPr txBox="1"/>
          <p:nvPr/>
        </p:nvSpPr>
        <p:spPr>
          <a:xfrm>
            <a:off x="7729268" y="5184475"/>
            <a:ext cx="3232030" cy="2154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cs-CZ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https://www.handsurgery.cz/news/syndrom-karpalniho-tunelu/</a:t>
            </a:r>
            <a:endParaRPr b="0" i="0" sz="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7"/>
          <p:cNvSpPr txBox="1"/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Font typeface="Calibri"/>
              <a:buNone/>
            </a:pPr>
            <a:r>
              <a:rPr lang="cs-CZ"/>
              <a:t>Čití HK</a:t>
            </a:r>
            <a:endParaRPr/>
          </a:p>
        </p:txBody>
      </p:sp>
      <p:sp>
        <p:nvSpPr>
          <p:cNvPr id="134" name="Google Shape;134;p7"/>
          <p:cNvSpPr txBox="1"/>
          <p:nvPr>
            <p:ph idx="1" type="body"/>
          </p:nvPr>
        </p:nvSpPr>
        <p:spPr>
          <a:xfrm>
            <a:off x="662279" y="2011680"/>
            <a:ext cx="10768102" cy="425501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 lnSpcReduction="10000"/>
          </a:bodyPr>
          <a:lstStyle/>
          <a:p>
            <a:pPr indent="-91440" lvl="0" marL="9144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ct val="100000"/>
              <a:buNone/>
            </a:pPr>
            <a:r>
              <a:rPr lang="cs-CZ"/>
              <a:t>U periferní parézy:</a:t>
            </a:r>
            <a:endParaRPr/>
          </a:p>
          <a:p>
            <a:pPr indent="-91440" lvl="0" marL="91440" rtl="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ct val="100000"/>
              <a:buNone/>
            </a:pPr>
            <a:r>
              <a:rPr lang="cs-CZ"/>
              <a:t>Může být hypestezie ale i parestezie, dysestezie či hyperetezie</a:t>
            </a:r>
            <a:endParaRPr/>
          </a:p>
          <a:p>
            <a:pPr indent="-91440" lvl="0" marL="91440" rtl="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ct val="100000"/>
              <a:buNone/>
            </a:pPr>
            <a:r>
              <a:rPr lang="cs-CZ"/>
              <a:t>Porucha se projevuje v rámci area radiculares / areae nervinae</a:t>
            </a:r>
            <a:endParaRPr/>
          </a:p>
          <a:p>
            <a:pPr indent="-91440" lvl="0" marL="91440" rtl="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ct val="100000"/>
              <a:buNone/>
            </a:pPr>
            <a:r>
              <a:t/>
            </a:r>
            <a:endParaRPr/>
          </a:p>
          <a:p>
            <a:pPr indent="-91440" lvl="0" marL="91440" rtl="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ct val="100000"/>
              <a:buNone/>
            </a:pPr>
            <a:r>
              <a:rPr lang="cs-CZ"/>
              <a:t>U centrální parézy:</a:t>
            </a:r>
            <a:endParaRPr/>
          </a:p>
          <a:p>
            <a:pPr indent="-91440" lvl="0" marL="91440" rtl="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ct val="100000"/>
              <a:buNone/>
            </a:pPr>
            <a:r>
              <a:rPr lang="cs-CZ"/>
              <a:t>Většinou hypestezie</a:t>
            </a:r>
            <a:endParaRPr/>
          </a:p>
          <a:p>
            <a:pPr indent="-91440" lvl="0" marL="91440" rtl="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ct val="100000"/>
              <a:buNone/>
            </a:pPr>
            <a:r>
              <a:rPr lang="cs-CZ"/>
              <a:t>Velké oblasti (typicky pro CMP téměř polovina těla)</a:t>
            </a:r>
            <a:endParaRPr/>
          </a:p>
          <a:p>
            <a:pPr indent="-91440" lvl="0" marL="91440" rtl="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ct val="100000"/>
              <a:buNone/>
            </a:pPr>
            <a:r>
              <a:t/>
            </a:r>
            <a:endParaRPr/>
          </a:p>
          <a:p>
            <a:pPr indent="-91440" lvl="0" marL="91440" rtl="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ct val="100000"/>
              <a:buNone/>
            </a:pPr>
            <a:r>
              <a:rPr lang="cs-CZ"/>
              <a:t>Testujeme: taktilní čití, ostré/tupé předměty, 2bodová diskiminace, grafestezie, termické čití, statestezii, kinestezii, stereognozii, vibrační čití... v jednotlivých dermatomech (areae nervinae X areae radiculares)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8"/>
          <p:cNvSpPr txBox="1"/>
          <p:nvPr>
            <p:ph type="title"/>
          </p:nvPr>
        </p:nvSpPr>
        <p:spPr>
          <a:xfrm>
            <a:off x="714733" y="-3675"/>
            <a:ext cx="10772775" cy="105434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Font typeface="Calibri"/>
              <a:buNone/>
            </a:pPr>
            <a:r>
              <a:rPr lang="cs-CZ"/>
              <a:t>Area nervinae HK      Area radiculares HK</a:t>
            </a:r>
            <a:endParaRPr/>
          </a:p>
        </p:txBody>
      </p:sp>
      <p:pic>
        <p:nvPicPr>
          <p:cNvPr id="140" name="Google Shape;140;p8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16378" y="933061"/>
            <a:ext cx="5208838" cy="57799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8"/>
          <p:cNvPicPr preferRelativeResize="0"/>
          <p:nvPr/>
        </p:nvPicPr>
        <p:blipFill rotWithShape="1">
          <a:blip r:embed="rId4">
            <a:alphaModFix/>
          </a:blip>
          <a:srcRect b="45794" l="105" r="523" t="0"/>
          <a:stretch/>
        </p:blipFill>
        <p:spPr>
          <a:xfrm>
            <a:off x="5819956" y="1964653"/>
            <a:ext cx="6162155" cy="3735791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p8"/>
          <p:cNvSpPr txBox="1"/>
          <p:nvPr/>
        </p:nvSpPr>
        <p:spPr>
          <a:xfrm>
            <a:off x="9238891" y="5845834"/>
            <a:ext cx="2743200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cs-CZ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https://www.pediagenosis.com/2019/06/dermatomes-of-upper-limb-and-segmental.html</a:t>
            </a:r>
            <a:endParaRPr b="0" i="0" sz="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3" name="Google Shape;143;p8"/>
          <p:cNvSpPr txBox="1"/>
          <p:nvPr/>
        </p:nvSpPr>
        <p:spPr>
          <a:xfrm>
            <a:off x="151501" y="6635690"/>
            <a:ext cx="2743200" cy="2154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cs-CZ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http://anatomie.lf3.cuni.cz/senzitivniinervacehk.htm</a:t>
            </a:r>
            <a:endParaRPr b="0" i="0" sz="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9"/>
          <p:cNvSpPr txBox="1"/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Font typeface="Calibri"/>
              <a:buNone/>
            </a:pPr>
            <a:r>
              <a:rPr lang="cs-CZ"/>
              <a:t>Zánikové (paretické) jevy HKK</a:t>
            </a:r>
            <a:endParaRPr/>
          </a:p>
        </p:txBody>
      </p:sp>
      <p:sp>
        <p:nvSpPr>
          <p:cNvPr id="149" name="Google Shape;149;p9"/>
          <p:cNvSpPr txBox="1"/>
          <p:nvPr>
            <p:ph idx="1" type="body"/>
          </p:nvPr>
        </p:nvSpPr>
        <p:spPr>
          <a:xfrm>
            <a:off x="662279" y="2011680"/>
            <a:ext cx="10768102" cy="43269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 lnSpcReduction="10000"/>
          </a:bodyPr>
          <a:lstStyle/>
          <a:p>
            <a:pPr indent="-140970" lvl="0" marL="9144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ct val="100000"/>
              <a:buChar char=" "/>
            </a:pPr>
            <a:r>
              <a:rPr lang="cs-CZ"/>
              <a:t>Na průkaz obrny na HK</a:t>
            </a:r>
            <a:endParaRPr/>
          </a:p>
          <a:p>
            <a:pPr indent="-140970" lvl="0" marL="91440" rtl="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ct val="100000"/>
              <a:buChar char=" "/>
            </a:pPr>
            <a:r>
              <a:rPr b="1" lang="cs-CZ"/>
              <a:t>Mingazziniho zkouška HKK:</a:t>
            </a:r>
            <a:r>
              <a:rPr lang="cs-CZ"/>
              <a:t> základní orientační zkouška pro posouzení stavu kořenového svalstva HK</a:t>
            </a:r>
            <a:endParaRPr/>
          </a:p>
          <a:p>
            <a:pPr indent="-342900" lvl="0" marL="342900" rtl="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ct val="100000"/>
              <a:buChar char="•"/>
            </a:pPr>
            <a:r>
              <a:rPr lang="cs-CZ"/>
              <a:t>Postup: vyšetřovaný předpaží extendované HKK před sebe se zavřenýma očima, lze vyšetřovat v sedě/stoje/v leže</a:t>
            </a:r>
            <a:endParaRPr/>
          </a:p>
          <a:p>
            <a:pPr indent="-342900" lvl="0" marL="342900" rtl="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ct val="100000"/>
              <a:buChar char="•"/>
            </a:pPr>
            <a:r>
              <a:rPr lang="cs-CZ"/>
              <a:t>Pozitivita: </a:t>
            </a:r>
            <a:endParaRPr/>
          </a:p>
          <a:p>
            <a:pPr indent="-342900" lvl="1" marL="598805" rtl="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ct val="100000"/>
              <a:buFont typeface="Courier New"/>
              <a:buChar char="o"/>
            </a:pPr>
            <a:r>
              <a:rPr lang="cs-CZ"/>
              <a:t>oscilace končetiny kolem výchozí pozice (u nejmírnějších poruch)</a:t>
            </a:r>
            <a:endParaRPr/>
          </a:p>
          <a:p>
            <a:pPr indent="-342900" lvl="1" marL="598805" rtl="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ct val="100000"/>
              <a:buFont typeface="Courier New"/>
              <a:buChar char="o"/>
            </a:pPr>
            <a:r>
              <a:rPr lang="cs-CZ"/>
              <a:t>pokles HK - měříme o kolik cm byl pokles oproti výchozí pozici  za dobu 20s</a:t>
            </a:r>
            <a:endParaRPr/>
          </a:p>
          <a:p>
            <a:pPr indent="-548640" lvl="2" marL="548640" rtl="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ct val="100000"/>
              <a:buChar char=" "/>
            </a:pPr>
            <a:r>
              <a:rPr i="0" lang="cs-CZ"/>
              <a:t>Lehká obrna – pokles 15cm/20s</a:t>
            </a:r>
            <a:endParaRPr/>
          </a:p>
          <a:p>
            <a:pPr indent="-548640" lvl="2" marL="548640" rtl="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ct val="100000"/>
              <a:buChar char=" "/>
            </a:pPr>
            <a:r>
              <a:rPr i="0" lang="cs-CZ"/>
              <a:t>Středně těžká obrna – 30-40cm/20s</a:t>
            </a:r>
            <a:endParaRPr/>
          </a:p>
          <a:p>
            <a:pPr indent="-548640" lvl="2" marL="548640" rtl="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ct val="100000"/>
              <a:buChar char=" "/>
            </a:pPr>
            <a:r>
              <a:rPr i="0" lang="cs-CZ"/>
              <a:t>Těžká obrna – pokles o více než 40cm/20s</a:t>
            </a:r>
            <a:endParaRPr/>
          </a:p>
          <a:p>
            <a:pPr indent="-342900" lvl="0" marL="594360" rtl="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ct val="100000"/>
              <a:buFont typeface="Courier New"/>
              <a:buChar char="o"/>
            </a:pPr>
            <a:r>
              <a:rPr lang="cs-CZ"/>
              <a:t>Pacient základní pozici ani sám neudrží a končetina rychle padá = plegie</a:t>
            </a:r>
            <a:endParaRPr/>
          </a:p>
          <a:p>
            <a:pPr indent="0" lvl="0" marL="91440" rtl="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ct val="1000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Metropolitan">
  <a:themeElements>
    <a:clrScheme name="Metropolitan">
      <a:dk1>
        <a:srgbClr val="000000"/>
      </a:dk1>
      <a:lt1>
        <a:srgbClr val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2022-01-29T12:53:52Z</dcterms:created>
</cp:coreProperties>
</file>