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76" r:id="rId2"/>
    <p:sldId id="277" r:id="rId3"/>
    <p:sldId id="278" r:id="rId4"/>
    <p:sldId id="279" r:id="rId5"/>
    <p:sldId id="280" r:id="rId6"/>
    <p:sldId id="295" r:id="rId7"/>
    <p:sldId id="300" r:id="rId8"/>
    <p:sldId id="296" r:id="rId9"/>
    <p:sldId id="297" r:id="rId10"/>
    <p:sldId id="283" r:id="rId11"/>
    <p:sldId id="284" r:id="rId12"/>
    <p:sldId id="298" r:id="rId13"/>
    <p:sldId id="285" r:id="rId14"/>
    <p:sldId id="286" r:id="rId15"/>
    <p:sldId id="299" r:id="rId16"/>
    <p:sldId id="287" r:id="rId17"/>
    <p:sldId id="302" r:id="rId18"/>
    <p:sldId id="304" r:id="rId19"/>
    <p:sldId id="303" r:id="rId20"/>
    <p:sldId id="305" r:id="rId21"/>
    <p:sldId id="301" r:id="rId22"/>
    <p:sldId id="288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4572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9144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13716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18288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22860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27432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32004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36576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6E81A8-64BB-E1AF-3DEE-2BDC2F2DFF00}" v="1560" dt="2021-11-04T20:09:17.536"/>
    <p1510:client id="{F3BABC47-5FF4-C7E2-AB85-9D51029022DB}" v="1372" dt="2021-11-04T21:20:03.19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84F64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084F64"/>
              </a:solidFill>
              <a:prstDash val="solid"/>
              <a:miter lim="400000"/>
            </a:ln>
          </a:left>
          <a:right>
            <a:ln w="127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84F64"/>
              </a:solidFill>
              <a:prstDash val="solid"/>
              <a:miter lim="400000"/>
            </a:ln>
          </a:bottom>
          <a:insideH>
            <a:ln w="12700" cap="flat">
              <a:solidFill>
                <a:srgbClr val="084F64"/>
              </a:solidFill>
              <a:prstDash val="solid"/>
              <a:miter lim="400000"/>
            </a:ln>
          </a:insideH>
          <a:insideV>
            <a:ln w="12700" cap="flat">
              <a:solidFill>
                <a:srgbClr val="084F64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3942"/>
              <a:lumOff val="17322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6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0EAF0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chemeClr val="accent6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chemeClr val="accent6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84F64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rgbClr val="084F64"/>
              </a:solidFill>
              <a:prstDash val="solid"/>
              <a:miter lim="400000"/>
            </a:ln>
          </a:left>
          <a:right>
            <a:ln w="127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84F64"/>
              </a:solidFill>
              <a:prstDash val="solid"/>
              <a:miter lim="400000"/>
            </a:ln>
          </a:bottom>
          <a:insideH>
            <a:ln w="12700" cap="flat">
              <a:solidFill>
                <a:srgbClr val="084F64"/>
              </a:solidFill>
              <a:prstDash val="solid"/>
              <a:miter lim="400000"/>
            </a:ln>
          </a:insideH>
          <a:insideV>
            <a:ln w="12700" cap="flat">
              <a:solidFill>
                <a:srgbClr val="084F64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35454"/>
              <a:satOff val="2115"/>
              <a:lumOff val="45487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254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solidFill>
            <a:srgbClr val="DBE6A5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254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254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solidFill>
            <a:srgbClr val="DBE6A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C526A"/>
              </a:solidFill>
              <a:prstDash val="solid"/>
              <a:miter lim="400000"/>
            </a:ln>
          </a:left>
          <a:right>
            <a:ln w="254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CB5B2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C526A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3B3B3B"/>
              </a:solidFill>
              <a:prstDash val="solid"/>
              <a:miter lim="400000"/>
            </a:ln>
          </a:left>
          <a:right>
            <a:ln w="12700" cap="flat">
              <a:solidFill>
                <a:srgbClr val="3B3B3B"/>
              </a:solidFill>
              <a:prstDash val="solid"/>
              <a:miter lim="400000"/>
            </a:ln>
          </a:right>
          <a:top>
            <a:ln w="12700" cap="flat">
              <a:solidFill>
                <a:srgbClr val="5C526A"/>
              </a:solidFill>
              <a:prstDash val="solid"/>
              <a:miter lim="400000"/>
            </a:ln>
          </a:top>
          <a:bottom>
            <a:ln w="25400" cap="flat">
              <a:solidFill>
                <a:srgbClr val="3B3B3B"/>
              </a:solidFill>
              <a:prstDash val="solid"/>
              <a:miter lim="400000"/>
            </a:ln>
          </a:bottom>
          <a:insideH>
            <a:ln w="12700" cap="flat">
              <a:solidFill>
                <a:srgbClr val="3B3B3B"/>
              </a:solidFill>
              <a:prstDash val="solid"/>
              <a:miter lim="400000"/>
            </a:ln>
          </a:insideH>
          <a:insideV>
            <a:ln w="12700" cap="flat">
              <a:solidFill>
                <a:srgbClr val="3B3B3B"/>
              </a:solidFill>
              <a:prstDash val="solid"/>
              <a:miter lim="400000"/>
            </a:ln>
          </a:insideV>
        </a:tcBdr>
        <a:fill>
          <a:solidFill>
            <a:srgbClr val="C16E6A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CDCECC"/>
          </a:solidFill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D2F24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4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ázev a fotk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řada sedmi malých starých hodin na zelené polici proti žlutému pozadí"/>
          <p:cNvSpPr>
            <a:spLocks noGrp="1"/>
          </p:cNvSpPr>
          <p:nvPr>
            <p:ph type="pic" idx="21"/>
          </p:nvPr>
        </p:nvSpPr>
        <p:spPr>
          <a:xfrm>
            <a:off x="0" y="-2757142"/>
            <a:ext cx="24384000" cy="192302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8" name="Tém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181100" y="12364718"/>
            <a:ext cx="4965700" cy="467107"/>
          </a:xfrm>
          <a:prstGeom prst="rect">
            <a:avLst/>
          </a:prstGeom>
        </p:spPr>
        <p:txBody>
          <a:bodyPr anchor="t"/>
          <a:lstStyle>
            <a:lvl1pPr defTabSz="566674">
              <a:defRPr sz="2134" b="0" cap="all" spc="85">
                <a:solidFill>
                  <a:srgbClr val="FFFFFF"/>
                </a:solidFill>
              </a:defRPr>
            </a:lvl1pPr>
          </a:lstStyle>
          <a:p>
            <a:r>
              <a:t>Téma</a:t>
            </a:r>
          </a:p>
        </p:txBody>
      </p:sp>
      <p:sp>
        <p:nvSpPr>
          <p:cNvPr id="29" name="Místo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237200" y="12364718"/>
            <a:ext cx="4965700" cy="467107"/>
          </a:xfrm>
          <a:prstGeom prst="rect">
            <a:avLst/>
          </a:prstGeom>
        </p:spPr>
        <p:txBody>
          <a:bodyPr anchor="t"/>
          <a:lstStyle>
            <a:lvl1pPr defTabSz="566674">
              <a:defRPr sz="2134" b="0" cap="all" spc="85">
                <a:solidFill>
                  <a:srgbClr val="FFFFFF"/>
                </a:solidFill>
              </a:defRPr>
            </a:lvl1pPr>
          </a:lstStyle>
          <a:p>
            <a:r>
              <a:t>Místo</a:t>
            </a:r>
          </a:p>
        </p:txBody>
      </p:sp>
      <p:sp>
        <p:nvSpPr>
          <p:cNvPr id="30" name="Autor a datum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6946900" y="12233909"/>
            <a:ext cx="10490200" cy="706629"/>
          </a:xfrm>
          <a:prstGeom prst="rect">
            <a:avLst/>
          </a:prstGeom>
        </p:spPr>
        <p:txBody>
          <a:bodyPr anchor="t"/>
          <a:lstStyle>
            <a:lvl1pPr defTabSz="572516">
              <a:defRPr sz="3528" spc="105">
                <a:solidFill>
                  <a:srgbClr val="FFFFFF"/>
                </a:solidFill>
              </a:defRPr>
            </a:lvl1pPr>
          </a:lstStyle>
          <a:p>
            <a:r>
              <a:t>Autor a datum</a:t>
            </a:r>
          </a:p>
        </p:txBody>
      </p:sp>
      <p:sp>
        <p:nvSpPr>
          <p:cNvPr id="31" name="Čára"/>
          <p:cNvSpPr/>
          <p:nvPr/>
        </p:nvSpPr>
        <p:spPr>
          <a:xfrm>
            <a:off x="766879" y="12060766"/>
            <a:ext cx="22850240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2" name="Čára"/>
          <p:cNvSpPr/>
          <p:nvPr/>
        </p:nvSpPr>
        <p:spPr>
          <a:xfrm flipV="1">
            <a:off x="6527799" y="12034558"/>
            <a:ext cx="1" cy="1114983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" name="Čára"/>
          <p:cNvSpPr/>
          <p:nvPr/>
        </p:nvSpPr>
        <p:spPr>
          <a:xfrm flipV="1">
            <a:off x="17856201" y="12034558"/>
            <a:ext cx="1" cy="1114983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" name="Čára"/>
          <p:cNvSpPr/>
          <p:nvPr/>
        </p:nvSpPr>
        <p:spPr>
          <a:xfrm>
            <a:off x="766879" y="952500"/>
            <a:ext cx="22850242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082800" y="3492500"/>
            <a:ext cx="20205700" cy="161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" name="Název prezentac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prezentace</a:t>
            </a:r>
          </a:p>
        </p:txBody>
      </p:sp>
      <p:sp>
        <p:nvSpPr>
          <p:cNvPr id="3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át">
    <p:bg>
      <p:bgPr>
        <a:solidFill>
          <a:srgbClr val="FFCB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Zdroj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88436" y="11375561"/>
            <a:ext cx="20207127" cy="706629"/>
          </a:xfrm>
          <a:prstGeom prst="rect">
            <a:avLst/>
          </a:prstGeom>
        </p:spPr>
        <p:txBody>
          <a:bodyPr anchor="t"/>
          <a:lstStyle>
            <a:lvl1pPr defTabSz="572516">
              <a:defRPr sz="3528" spc="105">
                <a:solidFill>
                  <a:schemeClr val="accent1"/>
                </a:solidFill>
              </a:defRPr>
            </a:lvl1pPr>
          </a:lstStyle>
          <a:p>
            <a:r>
              <a:t>Zdroj</a:t>
            </a:r>
          </a:p>
        </p:txBody>
      </p:sp>
      <p:sp>
        <p:nvSpPr>
          <p:cNvPr id="143" name="Čára"/>
          <p:cNvSpPr/>
          <p:nvPr/>
        </p:nvSpPr>
        <p:spPr>
          <a:xfrm flipV="1">
            <a:off x="762000" y="952499"/>
            <a:ext cx="22860001" cy="2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4" name="Čára"/>
          <p:cNvSpPr/>
          <p:nvPr/>
        </p:nvSpPr>
        <p:spPr>
          <a:xfrm>
            <a:off x="762000" y="12598400"/>
            <a:ext cx="22860001" cy="0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5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88436" y="4298870"/>
            <a:ext cx="20207128" cy="46990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9500" cap="all" spc="19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>
              <a:lnSpc>
                <a:spcPct val="90000"/>
              </a:lnSpc>
              <a:defRPr sz="9500" cap="all" spc="19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>
              <a:lnSpc>
                <a:spcPct val="90000"/>
              </a:lnSpc>
              <a:defRPr sz="9500" cap="all" spc="19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>
              <a:lnSpc>
                <a:spcPct val="90000"/>
              </a:lnSpc>
              <a:defRPr sz="9500" cap="all" spc="19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>
              <a:lnSpc>
                <a:spcPct val="90000"/>
              </a:lnSpc>
              <a:defRPr sz="9500" cap="all" spc="19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„Význačný citát“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6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3 na výšku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ůžový psací stroj na růžové komodě se třemi zásuvkami stojící před růžovou stěnou"/>
          <p:cNvSpPr>
            <a:spLocks noGrp="1"/>
          </p:cNvSpPr>
          <p:nvPr>
            <p:ph type="pic" idx="21"/>
          </p:nvPr>
        </p:nvSpPr>
        <p:spPr>
          <a:xfrm>
            <a:off x="-609600" y="431800"/>
            <a:ext cx="21514742" cy="12103100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4" name="Světle tyrkysová páska z audiokazety na růžovém pozadí"/>
          <p:cNvSpPr>
            <a:spLocks noGrp="1"/>
          </p:cNvSpPr>
          <p:nvPr>
            <p:ph type="pic" sz="quarter" idx="22"/>
          </p:nvPr>
        </p:nvSpPr>
        <p:spPr>
          <a:xfrm>
            <a:off x="15836900" y="-203200"/>
            <a:ext cx="7747000" cy="7747000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5" name="Malé staré hodiny na zelené polici proti žlutému pozadí"/>
          <p:cNvSpPr>
            <a:spLocks noGrp="1"/>
          </p:cNvSpPr>
          <p:nvPr>
            <p:ph type="pic" idx="23"/>
          </p:nvPr>
        </p:nvSpPr>
        <p:spPr>
          <a:xfrm>
            <a:off x="10769600" y="-6083300"/>
            <a:ext cx="17881600" cy="23842133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6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ka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Čtyři staré televizory v řadě s fluorescenčními barvami: růžovou, modrou, oranžovou a zelenou"/>
          <p:cNvSpPr>
            <a:spLocks noGrp="1"/>
          </p:cNvSpPr>
          <p:nvPr>
            <p:ph type="pic" idx="21"/>
          </p:nvPr>
        </p:nvSpPr>
        <p:spPr>
          <a:xfrm>
            <a:off x="760214" y="279400"/>
            <a:ext cx="22863633" cy="12866707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ázdný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ternativní název a fotka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8015916"/>
            <a:ext cx="11785600" cy="3848101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8AACB9"/>
                </a:solidFill>
              </a:defRPr>
            </a:lvl1pPr>
            <a:lvl2pPr>
              <a:defRPr>
                <a:solidFill>
                  <a:srgbClr val="8AACB9"/>
                </a:solidFill>
              </a:defRPr>
            </a:lvl2pPr>
            <a:lvl3pPr>
              <a:defRPr>
                <a:solidFill>
                  <a:srgbClr val="8AACB9"/>
                </a:solidFill>
              </a:defRPr>
            </a:lvl3pPr>
            <a:lvl4pPr>
              <a:defRPr>
                <a:solidFill>
                  <a:srgbClr val="8AACB9"/>
                </a:solidFill>
              </a:defRPr>
            </a:lvl4pPr>
            <a:lvl5pPr>
              <a:defRPr>
                <a:solidFill>
                  <a:srgbClr val="8AACB9"/>
                </a:solidFill>
              </a:defRPr>
            </a:lvl5pPr>
          </a:lstStyle>
          <a:p>
            <a:r>
              <a:t>Podtitul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70000" y="4925417"/>
            <a:ext cx="11785600" cy="2933701"/>
          </a:xfrm>
          <a:prstGeom prst="rect">
            <a:avLst/>
          </a:prstGeom>
        </p:spPr>
        <p:txBody>
          <a:bodyPr anchor="b"/>
          <a:lstStyle>
            <a:lvl1pPr>
              <a:defRPr sz="9000" spc="270">
                <a:solidFill>
                  <a:schemeClr val="accent6"/>
                </a:solidFill>
              </a:defRPr>
            </a:lvl1pPr>
          </a:lstStyle>
          <a:p>
            <a:r>
              <a:t>Název snímku</a:t>
            </a:r>
          </a:p>
        </p:txBody>
      </p:sp>
      <p:sp>
        <p:nvSpPr>
          <p:cNvPr id="46" name="Růžový psací stroj na růžové komodě se třemi zásuvkami stojící před růžovou stěnou"/>
          <p:cNvSpPr>
            <a:spLocks noGrp="1"/>
          </p:cNvSpPr>
          <p:nvPr>
            <p:ph type="pic" idx="21"/>
          </p:nvPr>
        </p:nvSpPr>
        <p:spPr>
          <a:xfrm>
            <a:off x="12801600" y="1895696"/>
            <a:ext cx="17642204" cy="9924608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7" name="Čára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" name="Čára"/>
          <p:cNvSpPr/>
          <p:nvPr/>
        </p:nvSpPr>
        <p:spPr>
          <a:xfrm flipV="1">
            <a:off x="762000" y="952499"/>
            <a:ext cx="22860003" cy="2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ázev a odrážky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82800" y="4195233"/>
            <a:ext cx="20207127" cy="6282059"/>
          </a:xfrm>
          <a:prstGeom prst="rect">
            <a:avLst/>
          </a:prstGeom>
        </p:spPr>
        <p:txBody>
          <a:bodyPr anchor="t"/>
          <a:lstStyle>
            <a:lvl1pPr marL="63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127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90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254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317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" name="Čára"/>
          <p:cNvSpPr/>
          <p:nvPr/>
        </p:nvSpPr>
        <p:spPr>
          <a:xfrm>
            <a:off x="766879" y="952500"/>
            <a:ext cx="22850242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8" name="Čára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2088436" y="1282700"/>
            <a:ext cx="20207128" cy="1649711"/>
          </a:xfrm>
          <a:prstGeom prst="rect">
            <a:avLst/>
          </a:prstGeom>
        </p:spPr>
        <p:txBody>
          <a:bodyPr/>
          <a:lstStyle>
            <a:lvl1pPr>
              <a:defRPr sz="9000" spc="270">
                <a:solidFill>
                  <a:schemeClr val="accent6"/>
                </a:solidFill>
              </a:defRPr>
            </a:lvl1pPr>
          </a:lstStyle>
          <a:p>
            <a:r>
              <a:t>Název snímku</a:t>
            </a:r>
          </a:p>
        </p:txBody>
      </p:sp>
      <p:sp>
        <p:nvSpPr>
          <p:cNvPr id="60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ázev, odrážky, fotka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70000" y="1851223"/>
            <a:ext cx="11785600" cy="4084936"/>
          </a:xfrm>
          <a:prstGeom prst="rect">
            <a:avLst/>
          </a:prstGeom>
        </p:spPr>
        <p:txBody>
          <a:bodyPr anchor="b"/>
          <a:lstStyle>
            <a:lvl1pPr>
              <a:defRPr sz="9000" spc="270">
                <a:solidFill>
                  <a:schemeClr val="accent6"/>
                </a:solidFill>
              </a:defRPr>
            </a:lvl1pPr>
          </a:lstStyle>
          <a:p>
            <a:r>
              <a:t>Název snímku</a:t>
            </a:r>
          </a:p>
        </p:txBody>
      </p:sp>
      <p:sp>
        <p:nvSpPr>
          <p:cNvPr id="78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088435" y="6720284"/>
            <a:ext cx="10972801" cy="5467169"/>
          </a:xfrm>
          <a:prstGeom prst="rect">
            <a:avLst/>
          </a:prstGeom>
        </p:spPr>
        <p:txBody>
          <a:bodyPr anchor="t"/>
          <a:lstStyle>
            <a:lvl1pPr marL="63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127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90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254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317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9" name="Starý televizor před žlutou vzorovanou tapetou"/>
          <p:cNvSpPr>
            <a:spLocks noGrp="1"/>
          </p:cNvSpPr>
          <p:nvPr>
            <p:ph type="pic" idx="21"/>
          </p:nvPr>
        </p:nvSpPr>
        <p:spPr>
          <a:xfrm>
            <a:off x="12661900" y="-2501900"/>
            <a:ext cx="11077576" cy="14770100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Čára"/>
          <p:cNvSpPr/>
          <p:nvPr/>
        </p:nvSpPr>
        <p:spPr>
          <a:xfrm flipV="1">
            <a:off x="762000" y="952499"/>
            <a:ext cx="22860003" cy="2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1" name="Čára"/>
          <p:cNvSpPr/>
          <p:nvPr/>
        </p:nvSpPr>
        <p:spPr>
          <a:xfrm>
            <a:off x="762000" y="12598400"/>
            <a:ext cx="22860001" cy="0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Název oddílu"/>
          <p:cNvSpPr txBox="1">
            <a:spLocks noGrp="1"/>
          </p:cNvSpPr>
          <p:nvPr>
            <p:ph type="title" hasCustomPrompt="1"/>
          </p:nvPr>
        </p:nvSpPr>
        <p:spPr>
          <a:xfrm>
            <a:off x="2086106" y="4292600"/>
            <a:ext cx="20205701" cy="56515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Název oddílu</a:t>
            </a:r>
          </a:p>
        </p:txBody>
      </p:sp>
      <p:sp>
        <p:nvSpPr>
          <p:cNvPr id="90" name="Čára"/>
          <p:cNvSpPr/>
          <p:nvPr/>
        </p:nvSpPr>
        <p:spPr>
          <a:xfrm flipV="1">
            <a:off x="762000" y="952499"/>
            <a:ext cx="22860001" cy="2"/>
          </a:xfrm>
          <a:prstGeom prst="lin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1" name="Čára"/>
          <p:cNvSpPr/>
          <p:nvPr/>
        </p:nvSpPr>
        <p:spPr>
          <a:xfrm>
            <a:off x="762000" y="12598400"/>
            <a:ext cx="22860001" cy="0"/>
          </a:xfrm>
          <a:prstGeom prst="lin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Jen název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Čára"/>
          <p:cNvSpPr/>
          <p:nvPr/>
        </p:nvSpPr>
        <p:spPr>
          <a:xfrm flipV="1">
            <a:off x="762000" y="952499"/>
            <a:ext cx="22860003" cy="2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0" name="Čára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1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2082800" y="1282700"/>
            <a:ext cx="20205700" cy="1651000"/>
          </a:xfrm>
          <a:prstGeom prst="rect">
            <a:avLst/>
          </a:prstGeom>
        </p:spPr>
        <p:txBody>
          <a:bodyPr/>
          <a:lstStyle>
            <a:lvl1pPr>
              <a:defRPr sz="9000" spc="270">
                <a:solidFill>
                  <a:schemeClr val="accent6"/>
                </a:solidFill>
              </a:defRPr>
            </a:lvl1pPr>
          </a:lstStyle>
          <a:p>
            <a:r>
              <a:t>Název snímku</a:t>
            </a:r>
          </a:p>
        </p:txBody>
      </p:sp>
      <p:sp>
        <p:nvSpPr>
          <p:cNvPr id="10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gram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rogram – podtitu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82800" y="2795091"/>
            <a:ext cx="20205700" cy="605029"/>
          </a:xfrm>
          <a:prstGeom prst="rect">
            <a:avLst/>
          </a:prstGeom>
        </p:spPr>
        <p:txBody>
          <a:bodyPr lIns="0" tIns="0" rIns="0" bIns="0" anchor="ctr"/>
          <a:lstStyle>
            <a:lvl1pPr defTabSz="572516">
              <a:defRPr sz="3528" spc="105">
                <a:solidFill>
                  <a:srgbClr val="8AACB9"/>
                </a:solidFill>
              </a:defRPr>
            </a:lvl1pPr>
          </a:lstStyle>
          <a:p>
            <a:r>
              <a:t>Program – podtitul</a:t>
            </a:r>
          </a:p>
        </p:txBody>
      </p:sp>
      <p:sp>
        <p:nvSpPr>
          <p:cNvPr id="110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2082800" y="4055764"/>
            <a:ext cx="20205700" cy="6731001"/>
          </a:xfrm>
          <a:prstGeom prst="rect">
            <a:avLst/>
          </a:prstGeom>
        </p:spPr>
        <p:txBody>
          <a:bodyPr anchor="t"/>
          <a:lstStyle>
            <a:lvl1pPr marL="177800" indent="-1778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z="50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177800" indent="2794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z="50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77800" indent="7366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z="50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177800" indent="11938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z="50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177800" indent="16510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z="50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Body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ázev programu"/>
          <p:cNvSpPr txBox="1">
            <a:spLocks noGrp="1"/>
          </p:cNvSpPr>
          <p:nvPr>
            <p:ph type="title" hasCustomPrompt="1"/>
          </p:nvPr>
        </p:nvSpPr>
        <p:spPr>
          <a:xfrm>
            <a:off x="2082800" y="1282700"/>
            <a:ext cx="20205700" cy="1651000"/>
          </a:xfrm>
          <a:prstGeom prst="rect">
            <a:avLst/>
          </a:prstGeom>
        </p:spPr>
        <p:txBody>
          <a:bodyPr/>
          <a:lstStyle>
            <a:lvl1pPr>
              <a:defRPr sz="9000" spc="27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</a:lstStyle>
          <a:p>
            <a:r>
              <a:t>Název programu</a:t>
            </a:r>
          </a:p>
        </p:txBody>
      </p:sp>
      <p:sp>
        <p:nvSpPr>
          <p:cNvPr id="112" name="Čára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3" name="Čára"/>
          <p:cNvSpPr/>
          <p:nvPr/>
        </p:nvSpPr>
        <p:spPr>
          <a:xfrm flipV="1">
            <a:off x="762000" y="952499"/>
            <a:ext cx="22860001" cy="2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ýpis">
    <p:bg>
      <p:bgPr>
        <a:solidFill>
          <a:srgbClr val="F3F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82800" y="4337484"/>
            <a:ext cx="20205700" cy="46990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9000" cap="all" spc="27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>
              <a:lnSpc>
                <a:spcPct val="90000"/>
              </a:lnSpc>
              <a:defRPr sz="9000" cap="all" spc="27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>
              <a:lnSpc>
                <a:spcPct val="90000"/>
              </a:lnSpc>
              <a:defRPr sz="9000" cap="all" spc="27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>
              <a:lnSpc>
                <a:spcPct val="90000"/>
              </a:lnSpc>
              <a:defRPr sz="9000" cap="all" spc="27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>
              <a:lnSpc>
                <a:spcPct val="90000"/>
              </a:lnSpc>
              <a:defRPr sz="9000" cap="all" spc="27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Výpis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2" name="Čára"/>
          <p:cNvSpPr/>
          <p:nvPr/>
        </p:nvSpPr>
        <p:spPr>
          <a:xfrm>
            <a:off x="766879" y="952500"/>
            <a:ext cx="22850242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3" name="Čára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ůležitý fakt">
    <p:bg>
      <p:bgPr>
        <a:solidFill>
          <a:srgbClr val="F3F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2082800" y="1509784"/>
            <a:ext cx="20205700" cy="685229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25000" cap="all" spc="75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>
              <a:lnSpc>
                <a:spcPct val="90000"/>
              </a:lnSpc>
              <a:defRPr sz="25000" cap="all" spc="75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>
              <a:lnSpc>
                <a:spcPct val="90000"/>
              </a:lnSpc>
              <a:defRPr sz="25000" cap="all" spc="75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>
              <a:lnSpc>
                <a:spcPct val="90000"/>
              </a:lnSpc>
              <a:defRPr sz="25000" cap="all" spc="75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>
              <a:lnSpc>
                <a:spcPct val="90000"/>
              </a:lnSpc>
              <a:defRPr sz="25000" cap="all" spc="75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2" name="Více o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82800" y="8407994"/>
            <a:ext cx="20205700" cy="694056"/>
          </a:xfrm>
          <a:prstGeom prst="rect">
            <a:avLst/>
          </a:prstGeom>
        </p:spPr>
        <p:txBody>
          <a:bodyPr anchor="t"/>
          <a:lstStyle>
            <a:lvl1pPr defTabSz="572516">
              <a:defRPr sz="3430" spc="102">
                <a:solidFill>
                  <a:schemeClr val="accent1"/>
                </a:solidFill>
              </a:defRPr>
            </a:lvl1pPr>
          </a:lstStyle>
          <a:p>
            <a:r>
              <a:t>Více o faktu</a:t>
            </a:r>
          </a:p>
        </p:txBody>
      </p:sp>
      <p:sp>
        <p:nvSpPr>
          <p:cNvPr id="133" name="Čára"/>
          <p:cNvSpPr/>
          <p:nvPr/>
        </p:nvSpPr>
        <p:spPr>
          <a:xfrm flipV="1">
            <a:off x="762000" y="952499"/>
            <a:ext cx="22860001" cy="2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4" name="Čára"/>
          <p:cNvSpPr/>
          <p:nvPr/>
        </p:nvSpPr>
        <p:spPr>
          <a:xfrm>
            <a:off x="766879" y="12598400"/>
            <a:ext cx="22850242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2082800" y="4902200"/>
            <a:ext cx="20205700" cy="391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Název prezentace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2082800" y="3495675"/>
            <a:ext cx="20205700" cy="161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Čára"/>
          <p:cNvSpPr/>
          <p:nvPr/>
        </p:nvSpPr>
        <p:spPr>
          <a:xfrm flipV="1">
            <a:off x="766879" y="12048066"/>
            <a:ext cx="22850240" cy="12701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" name="Čára"/>
          <p:cNvSpPr/>
          <p:nvPr/>
        </p:nvSpPr>
        <p:spPr>
          <a:xfrm>
            <a:off x="766879" y="952500"/>
            <a:ext cx="22850242" cy="0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" name="Čára"/>
          <p:cNvSpPr/>
          <p:nvPr/>
        </p:nvSpPr>
        <p:spPr>
          <a:xfrm flipV="1">
            <a:off x="6527799" y="12034558"/>
            <a:ext cx="1" cy="1114983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" name="Čára"/>
          <p:cNvSpPr/>
          <p:nvPr/>
        </p:nvSpPr>
        <p:spPr>
          <a:xfrm flipV="1">
            <a:off x="17856201" y="12034558"/>
            <a:ext cx="1" cy="1114983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77624" y="128750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9pPr>
    </p:titleStyle>
    <p:bodyStyle>
      <a:lvl1pPr marL="0" marR="0" indent="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mSEtrn_T5A&amp;list=LL&amp;index=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g4LBfrDicnA&amp;list=LL&amp;index=5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KhgHOFCamU" TargetMode="External"/><Relationship Id="rId2" Type="http://schemas.openxmlformats.org/officeDocument/2006/relationships/hyperlink" Target="https://www.youtube.com/watch?v=j77QUMPTnE0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HzsgeudQ1I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nlnDxo_nk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2117703564911628/posts/2922090231139620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orthobullets.com/" TargetMode="External"/><Relationship Id="rId7" Type="http://schemas.openxmlformats.org/officeDocument/2006/relationships/hyperlink" Target="https://www.fyziodomu.cz/plochonozi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hyperlink" Target="http://www.zouksidedown.com/" TargetMode="Externa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arthrunners.com/blogs/barefoot-running/proper-barefoot-form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thleteintransition.blogspot.com/2014/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lermagazine.com/cover_story/the-truth-about-barefoot-running-its-complicated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tniostruha.cz/terapie/cviceni/" TargetMode="External"/><Relationship Id="rId13" Type="http://schemas.openxmlformats.org/officeDocument/2006/relationships/image" Target="../media/image20.jpeg"/><Relationship Id="rId3" Type="http://schemas.openxmlformats.org/officeDocument/2006/relationships/image" Target="../media/image19.jpeg"/><Relationship Id="rId7" Type="http://schemas.openxmlformats.org/officeDocument/2006/relationships/hyperlink" Target="https://www.facebook.com/Edita-Pro%C5%A1kov%C3%A1-fyzioterapeut-podolog-2117703564911628/" TargetMode="External"/><Relationship Id="rId12" Type="http://schemas.openxmlformats.org/officeDocument/2006/relationships/hyperlink" Target="https://www.youtube.com/watch?v=_xeH0KAqiqI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luciekinclova.cz/kurzy/" TargetMode="External"/><Relationship Id="rId11" Type="http://schemas.openxmlformats.org/officeDocument/2006/relationships/hyperlink" Target="https://www.youtube.com/watch?v=25DE-1rO3qM" TargetMode="External"/><Relationship Id="rId5" Type="http://schemas.openxmlformats.org/officeDocument/2006/relationships/hyperlink" Target="https://luciekinclova.cz/blog/" TargetMode="External"/><Relationship Id="rId10" Type="http://schemas.openxmlformats.org/officeDocument/2006/relationships/hyperlink" Target="https://www.youtube.com/watch?v=UtxW3hvisWE" TargetMode="External"/><Relationship Id="rId4" Type="http://schemas.openxmlformats.org/officeDocument/2006/relationships/hyperlink" Target="https://www.naboso.cz/Blog/Chuze-pohyb-zdravi/" TargetMode="External"/><Relationship Id="rId9" Type="http://schemas.openxmlformats.org/officeDocument/2006/relationships/hyperlink" Target="https://www.youtube.com/watch?v=roxg4uUVqts" TargetMode="External"/><Relationship Id="rId1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ysio-pedia.com/home/" TargetMode="External"/><Relationship Id="rId2" Type="http://schemas.openxmlformats.org/officeDocument/2006/relationships/hyperlink" Target="http://www.fsps.muni.cz/impact/vysetrovaci-metody-1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tif"/><Relationship Id="rId5" Type="http://schemas.openxmlformats.org/officeDocument/2006/relationships/image" Target="../media/image23.tif"/><Relationship Id="rId4" Type="http://schemas.openxmlformats.org/officeDocument/2006/relationships/image" Target="../media/image22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u6d1CX7o9c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a60SpND-LkI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vyšetření chů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>
                <a:solidFill>
                  <a:srgbClr val="EAB5EE"/>
                </a:solidFill>
              </a:rPr>
              <a:t>vyšetření</a:t>
            </a:r>
            <a:r>
              <a:rPr dirty="0"/>
              <a:t> </a:t>
            </a:r>
            <a:r>
              <a:rPr dirty="0" err="1">
                <a:solidFill>
                  <a:srgbClr val="EAB5EE"/>
                </a:solidFill>
              </a:rPr>
              <a:t>chůze</a:t>
            </a:r>
            <a:br>
              <a:rPr lang="cs-CZ" dirty="0">
                <a:solidFill>
                  <a:srgbClr val="EAB5EE"/>
                </a:solidFill>
              </a:rPr>
            </a:br>
            <a:r>
              <a:rPr lang="cs-CZ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bp4822 Kineziologie, </a:t>
            </a:r>
            <a:r>
              <a:rPr lang="cs-CZ" sz="24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algeziologie</a:t>
            </a:r>
            <a:r>
              <a:rPr lang="cs-CZ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odvozené techniky diagnostiky a terapie 2</a:t>
            </a:r>
            <a:br>
              <a:rPr lang="cs-CZ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Mgr. Lucie Chytilová</a:t>
            </a:r>
            <a:br>
              <a:rPr lang="cs-CZ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Mgr. Zuzana Kršáková</a:t>
            </a:r>
            <a:b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dirty="0">
              <a:solidFill>
                <a:srgbClr val="EAB5EE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Kyčelní - těžkopádný tyo chůze, dominují flexory kyčelního kloubu (přetížené až zkrácené), malý odvin chodidla, oslabení gluteálního svalstva…"/>
          <p:cNvSpPr txBox="1">
            <a:spLocks noGrp="1"/>
          </p:cNvSpPr>
          <p:nvPr>
            <p:ph type="body" idx="1"/>
          </p:nvPr>
        </p:nvSpPr>
        <p:spPr>
          <a:xfrm>
            <a:off x="2082800" y="2385206"/>
            <a:ext cx="20207127" cy="949796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  <a:defRPr>
                <a:solidFill>
                  <a:srgbClr val="212121"/>
                </a:solidFill>
              </a:defRPr>
            </a:pPr>
            <a:r>
              <a:rPr sz="4000" dirty="0"/>
              <a:t>Kyčelní - těžkopádný </a:t>
            </a:r>
            <a:r>
              <a:rPr lang="cs-CZ" sz="4000" dirty="0"/>
              <a:t>typ</a:t>
            </a:r>
            <a:r>
              <a:rPr sz="4000" dirty="0"/>
              <a:t> chůze, dominují flexory kyčelního kloubu (přetížené až zkrácené), malý </a:t>
            </a:r>
            <a:r>
              <a:rPr sz="4000" dirty="0" err="1"/>
              <a:t>odvin</a:t>
            </a:r>
            <a:r>
              <a:rPr sz="4000" dirty="0"/>
              <a:t> chodidla, oslabení gluteálního svalstva</a:t>
            </a:r>
            <a:endParaRPr lang="cs-CZ" sz="4000"/>
          </a:p>
          <a:p>
            <a:pPr>
              <a:buBlip>
                <a:blip r:embed="rId2"/>
              </a:buBlip>
              <a:defRPr>
                <a:solidFill>
                  <a:srgbClr val="212121"/>
                </a:solidFill>
              </a:defRPr>
            </a:pPr>
            <a:r>
              <a:rPr sz="4000" err="1"/>
              <a:t>Akrální</a:t>
            </a:r>
            <a:r>
              <a:rPr sz="4000" dirty="0"/>
              <a:t> - </a:t>
            </a:r>
            <a:r>
              <a:rPr sz="4000" err="1"/>
              <a:t>výrazné</a:t>
            </a:r>
            <a:r>
              <a:rPr sz="4000" dirty="0"/>
              <a:t> </a:t>
            </a:r>
            <a:r>
              <a:rPr sz="4000" err="1"/>
              <a:t>odvíjení</a:t>
            </a:r>
            <a:r>
              <a:rPr sz="4000" dirty="0"/>
              <a:t> </a:t>
            </a:r>
            <a:r>
              <a:rPr sz="4000" err="1"/>
              <a:t>chodidla</a:t>
            </a:r>
            <a:r>
              <a:rPr sz="4000" dirty="0"/>
              <a:t>, </a:t>
            </a:r>
            <a:r>
              <a:rPr sz="4000" err="1"/>
              <a:t>zvětšena</a:t>
            </a:r>
            <a:r>
              <a:rPr sz="4000" dirty="0"/>
              <a:t> </a:t>
            </a:r>
            <a:r>
              <a:rPr sz="4000" err="1"/>
              <a:t>plantarní</a:t>
            </a:r>
            <a:r>
              <a:rPr sz="4000" dirty="0"/>
              <a:t> </a:t>
            </a:r>
            <a:r>
              <a:rPr sz="4000" err="1"/>
              <a:t>flexe</a:t>
            </a:r>
            <a:r>
              <a:rPr sz="4000" dirty="0"/>
              <a:t>, </a:t>
            </a:r>
            <a:r>
              <a:rPr sz="4000" err="1"/>
              <a:t>nejvíce</a:t>
            </a:r>
            <a:r>
              <a:rPr sz="4000" dirty="0"/>
              <a:t> se </a:t>
            </a:r>
            <a:r>
              <a:rPr sz="4000" err="1"/>
              <a:t>zapojuje</a:t>
            </a:r>
            <a:r>
              <a:rPr sz="4000" dirty="0"/>
              <a:t> m. triceps </a:t>
            </a:r>
            <a:r>
              <a:rPr sz="4000" err="1"/>
              <a:t>surae</a:t>
            </a:r>
            <a:r>
              <a:rPr sz="4000" dirty="0"/>
              <a:t> a </a:t>
            </a:r>
            <a:r>
              <a:rPr sz="4000" err="1"/>
              <a:t>flexory</a:t>
            </a:r>
            <a:r>
              <a:rPr sz="4000" dirty="0"/>
              <a:t> </a:t>
            </a:r>
            <a:r>
              <a:rPr sz="4000" err="1"/>
              <a:t>prstců</a:t>
            </a:r>
            <a:r>
              <a:rPr sz="4000" dirty="0"/>
              <a:t>, </a:t>
            </a:r>
            <a:r>
              <a:rPr sz="4000" err="1"/>
              <a:t>minimální</a:t>
            </a:r>
            <a:r>
              <a:rPr sz="4000" dirty="0"/>
              <a:t> </a:t>
            </a:r>
            <a:r>
              <a:rPr sz="4000" err="1"/>
              <a:t>pohyb</a:t>
            </a:r>
            <a:r>
              <a:rPr sz="4000" dirty="0"/>
              <a:t> </a:t>
            </a:r>
            <a:r>
              <a:rPr sz="4000" err="1"/>
              <a:t>kyčelních</a:t>
            </a:r>
            <a:r>
              <a:rPr sz="4000" dirty="0"/>
              <a:t> </a:t>
            </a:r>
            <a:r>
              <a:rPr sz="4000" err="1"/>
              <a:t>kloubů</a:t>
            </a:r>
            <a:r>
              <a:rPr sz="4000" dirty="0"/>
              <a:t>, </a:t>
            </a:r>
            <a:r>
              <a:rPr sz="4000" err="1"/>
              <a:t>výrazný</a:t>
            </a:r>
            <a:r>
              <a:rPr sz="4000" dirty="0"/>
              <a:t> </a:t>
            </a:r>
            <a:r>
              <a:rPr sz="4000" err="1"/>
              <a:t>posun</a:t>
            </a:r>
            <a:r>
              <a:rPr sz="4000" dirty="0"/>
              <a:t> </a:t>
            </a:r>
            <a:r>
              <a:rPr sz="4000" err="1"/>
              <a:t>těžiště</a:t>
            </a:r>
            <a:r>
              <a:rPr sz="4000" dirty="0"/>
              <a:t> </a:t>
            </a:r>
            <a:r>
              <a:rPr sz="4000" err="1"/>
              <a:t>vertikálně</a:t>
            </a:r>
            <a:r>
              <a:rPr sz="4000" dirty="0"/>
              <a:t> </a:t>
            </a:r>
            <a:r>
              <a:rPr sz="4000" err="1"/>
              <a:t>při</a:t>
            </a:r>
            <a:r>
              <a:rPr sz="4000" dirty="0"/>
              <a:t> </a:t>
            </a:r>
            <a:r>
              <a:rPr sz="4000" err="1"/>
              <a:t>chůzi</a:t>
            </a:r>
            <a:endParaRPr sz="4000"/>
          </a:p>
          <a:p>
            <a:pPr>
              <a:defRPr>
                <a:solidFill>
                  <a:srgbClr val="212121"/>
                </a:solidFill>
              </a:defRPr>
            </a:pPr>
            <a:r>
              <a:rPr sz="4000" dirty="0" err="1"/>
              <a:t>Peroneální</a:t>
            </a:r>
            <a:r>
              <a:rPr sz="4000" dirty="0"/>
              <a:t> - </a:t>
            </a:r>
            <a:r>
              <a:rPr sz="4000" dirty="0" err="1"/>
              <a:t>výraznější</a:t>
            </a:r>
            <a:r>
              <a:rPr sz="4000" dirty="0"/>
              <a:t> </a:t>
            </a:r>
            <a:r>
              <a:rPr sz="4000" dirty="0" err="1"/>
              <a:t>flexe</a:t>
            </a:r>
            <a:r>
              <a:rPr sz="4000" dirty="0"/>
              <a:t> </a:t>
            </a:r>
            <a:r>
              <a:rPr sz="4000" dirty="0" err="1"/>
              <a:t>kolenních</a:t>
            </a:r>
            <a:r>
              <a:rPr sz="4000" dirty="0"/>
              <a:t> </a:t>
            </a:r>
            <a:r>
              <a:rPr sz="4000" dirty="0" err="1"/>
              <a:t>kloubů</a:t>
            </a:r>
            <a:r>
              <a:rPr sz="4000" dirty="0"/>
              <a:t>, </a:t>
            </a:r>
            <a:r>
              <a:rPr sz="4000" dirty="0" err="1"/>
              <a:t>vnitřní</a:t>
            </a:r>
            <a:r>
              <a:rPr sz="4000" dirty="0"/>
              <a:t> </a:t>
            </a:r>
            <a:r>
              <a:rPr sz="4000" dirty="0" err="1"/>
              <a:t>rotace</a:t>
            </a:r>
            <a:r>
              <a:rPr sz="4000" dirty="0"/>
              <a:t> v </a:t>
            </a:r>
            <a:r>
              <a:rPr sz="4000" dirty="0" err="1"/>
              <a:t>kyčlích</a:t>
            </a:r>
            <a:r>
              <a:rPr sz="4000" dirty="0"/>
              <a:t>, </a:t>
            </a:r>
            <a:r>
              <a:rPr sz="4000" dirty="0" err="1"/>
              <a:t>everze</a:t>
            </a:r>
            <a:r>
              <a:rPr sz="4000" dirty="0"/>
              <a:t> </a:t>
            </a:r>
            <a:r>
              <a:rPr sz="4000" dirty="0" err="1"/>
              <a:t>nohy</a:t>
            </a:r>
            <a:br>
              <a:rPr sz="4000" dirty="0"/>
            </a:br>
            <a:br>
              <a:rPr sz="4000" dirty="0"/>
            </a:br>
            <a:endParaRPr lang="cs-CZ" sz="4000" dirty="0"/>
          </a:p>
          <a:p>
            <a:pPr marL="0" indent="0">
              <a:buNone/>
              <a:defRPr>
                <a:solidFill>
                  <a:srgbClr val="212121"/>
                </a:solidFill>
              </a:defRPr>
            </a:pPr>
            <a:br>
              <a:rPr sz="4000" dirty="0"/>
            </a:br>
            <a:br>
              <a:rPr lang="cs-CZ" sz="4000" dirty="0"/>
            </a:br>
            <a:endParaRPr sz="4000" dirty="0"/>
          </a:p>
          <a:p>
            <a:pPr>
              <a:buFont typeface="Courier New"/>
              <a:buChar char="o"/>
              <a:defRPr>
                <a:solidFill>
                  <a:srgbClr val="212121"/>
                </a:solidFill>
              </a:defRPr>
            </a:pPr>
            <a:r>
              <a:rPr sz="4000" err="1"/>
              <a:t>pouze</a:t>
            </a:r>
            <a:r>
              <a:rPr sz="4000" dirty="0"/>
              <a:t> </a:t>
            </a:r>
            <a:r>
              <a:rPr sz="4000" err="1"/>
              <a:t>orientační</a:t>
            </a:r>
            <a:r>
              <a:rPr sz="4000" dirty="0"/>
              <a:t>, je </a:t>
            </a:r>
            <a:r>
              <a:rPr sz="4000" err="1"/>
              <a:t>velká</a:t>
            </a:r>
            <a:r>
              <a:rPr sz="4000" dirty="0"/>
              <a:t> </a:t>
            </a:r>
            <a:r>
              <a:rPr sz="4000" err="1"/>
              <a:t>variabilita</a:t>
            </a:r>
            <a:r>
              <a:rPr sz="4000" dirty="0"/>
              <a:t> </a:t>
            </a:r>
            <a:r>
              <a:rPr sz="4000" err="1"/>
              <a:t>anatomicko-morfologických</a:t>
            </a:r>
            <a:r>
              <a:rPr sz="4000" dirty="0"/>
              <a:t> </a:t>
            </a:r>
            <a:r>
              <a:rPr sz="4000" err="1"/>
              <a:t>struktur</a:t>
            </a:r>
            <a:r>
              <a:rPr sz="4000" dirty="0"/>
              <a:t> </a:t>
            </a:r>
            <a:r>
              <a:rPr sz="4000" err="1"/>
              <a:t>jedince</a:t>
            </a:r>
            <a:endParaRPr sz="4000"/>
          </a:p>
        </p:txBody>
      </p:sp>
      <p:sp>
        <p:nvSpPr>
          <p:cNvPr id="270" name="typy chůze dle jand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78358">
              <a:defRPr sz="8910" spc="267"/>
            </a:lvl1pPr>
          </a:lstStyle>
          <a:p>
            <a:r>
              <a:rPr sz="5400" dirty="0"/>
              <a:t>typy chůze dle </a:t>
            </a:r>
            <a:r>
              <a:rPr sz="5400" dirty="0" err="1"/>
              <a:t>jandy</a:t>
            </a:r>
            <a:endParaRPr lang="cs-CZ" sz="5400" dirty="0" err="1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kohoutí/peroneální (stepáž) - u poruše n. peroneus - pacient nesvede dorzální flexi hlezna, kompenzuje zvednutím kolene, noha “plácne” na podložku…"/>
          <p:cNvSpPr txBox="1">
            <a:spLocks noGrp="1"/>
          </p:cNvSpPr>
          <p:nvPr>
            <p:ph type="body" idx="1"/>
          </p:nvPr>
        </p:nvSpPr>
        <p:spPr>
          <a:xfrm>
            <a:off x="2082800" y="2684966"/>
            <a:ext cx="19677041" cy="103155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00050" indent="-400050" defTabSz="224027">
              <a:spcBef>
                <a:spcPts val="2700"/>
              </a:spcBef>
              <a:buBlip>
                <a:blip r:embed="rId2"/>
              </a:buBlip>
              <a:defRPr sz="2268" spc="22">
                <a:solidFill>
                  <a:srgbClr val="212121"/>
                </a:solidFill>
              </a:defRPr>
            </a:pPr>
            <a:r>
              <a:rPr sz="4400" dirty="0"/>
              <a:t>kohoutí/</a:t>
            </a:r>
            <a:r>
              <a:rPr sz="4400" dirty="0" err="1"/>
              <a:t>peroneální</a:t>
            </a:r>
            <a:r>
              <a:rPr sz="4400" dirty="0"/>
              <a:t> (</a:t>
            </a:r>
            <a:r>
              <a:rPr sz="4400" dirty="0" err="1"/>
              <a:t>stepáž</a:t>
            </a:r>
            <a:r>
              <a:rPr sz="4400" dirty="0"/>
              <a:t>) - u poruše n. </a:t>
            </a:r>
            <a:r>
              <a:rPr sz="4400" dirty="0" err="1"/>
              <a:t>peroneus</a:t>
            </a:r>
            <a:r>
              <a:rPr sz="4400" dirty="0"/>
              <a:t> - pacient nesvede dorzální flexi hlezna, kompenzuje zvednutím kolene, noha “plácne” na podložku</a:t>
            </a:r>
            <a:endParaRPr lang="cs-CZ" sz="4400"/>
          </a:p>
          <a:p>
            <a:pPr marL="400050" indent="-400050" defTabSz="224027">
              <a:spcBef>
                <a:spcPts val="2700"/>
              </a:spcBef>
              <a:buBlip>
                <a:blip r:embed="rId2"/>
              </a:buBlip>
              <a:defRPr sz="2268" spc="22">
                <a:solidFill>
                  <a:srgbClr val="212121"/>
                </a:solidFill>
              </a:defRPr>
            </a:pPr>
            <a:r>
              <a:rPr sz="4400" err="1"/>
              <a:t>parkinsonická</a:t>
            </a:r>
            <a:r>
              <a:rPr sz="4400" dirty="0"/>
              <a:t> - </a:t>
            </a:r>
            <a:r>
              <a:rPr sz="4400" err="1"/>
              <a:t>šouravá</a:t>
            </a:r>
            <a:r>
              <a:rPr sz="4400" dirty="0"/>
              <a:t>, </a:t>
            </a:r>
            <a:r>
              <a:rPr sz="4400" err="1"/>
              <a:t>velmi</a:t>
            </a:r>
            <a:r>
              <a:rPr sz="4400" dirty="0"/>
              <a:t> </a:t>
            </a:r>
            <a:r>
              <a:rPr sz="4400" err="1"/>
              <a:t>krátký</a:t>
            </a:r>
            <a:r>
              <a:rPr sz="4400" dirty="0"/>
              <a:t> </a:t>
            </a:r>
            <a:r>
              <a:rPr sz="4400" err="1"/>
              <a:t>krok</a:t>
            </a:r>
            <a:r>
              <a:rPr sz="4400" dirty="0"/>
              <a:t>, </a:t>
            </a:r>
            <a:r>
              <a:rPr sz="4400" err="1"/>
              <a:t>téměř</a:t>
            </a:r>
            <a:r>
              <a:rPr sz="4400" dirty="0"/>
              <a:t> </a:t>
            </a:r>
            <a:r>
              <a:rPr sz="4400" err="1"/>
              <a:t>nezvedne</a:t>
            </a:r>
            <a:r>
              <a:rPr sz="4400" dirty="0"/>
              <a:t> DKK od </a:t>
            </a:r>
            <a:r>
              <a:rPr sz="4400" err="1"/>
              <a:t>podložky</a:t>
            </a:r>
            <a:r>
              <a:rPr sz="4400" dirty="0"/>
              <a:t>, </a:t>
            </a:r>
            <a:r>
              <a:rPr sz="4400" err="1"/>
              <a:t>semiflexe</a:t>
            </a:r>
            <a:r>
              <a:rPr sz="4400" dirty="0"/>
              <a:t> </a:t>
            </a:r>
            <a:r>
              <a:rPr sz="4400" err="1"/>
              <a:t>trupu</a:t>
            </a:r>
            <a:r>
              <a:rPr sz="4400" dirty="0"/>
              <a:t> </a:t>
            </a:r>
            <a:r>
              <a:rPr sz="4400" err="1"/>
              <a:t>i</a:t>
            </a:r>
            <a:r>
              <a:rPr sz="4400" dirty="0"/>
              <a:t> HKK, </a:t>
            </a:r>
            <a:r>
              <a:rPr sz="4400" err="1"/>
              <a:t>problém</a:t>
            </a:r>
            <a:r>
              <a:rPr sz="4400" dirty="0"/>
              <a:t> s </a:t>
            </a:r>
            <a:r>
              <a:rPr sz="4400" err="1"/>
              <a:t>iniciací</a:t>
            </a:r>
            <a:r>
              <a:rPr sz="4400" dirty="0"/>
              <a:t> </a:t>
            </a:r>
            <a:r>
              <a:rPr sz="4400" err="1"/>
              <a:t>pohybu</a:t>
            </a:r>
            <a:r>
              <a:rPr sz="4400" dirty="0"/>
              <a:t>, </a:t>
            </a:r>
            <a:r>
              <a:rPr sz="4400" err="1"/>
              <a:t>překonáváním</a:t>
            </a:r>
            <a:r>
              <a:rPr sz="4400" dirty="0"/>
              <a:t> </a:t>
            </a:r>
            <a:r>
              <a:rPr sz="4400" err="1"/>
              <a:t>překážek</a:t>
            </a:r>
            <a:r>
              <a:rPr sz="4400" dirty="0"/>
              <a:t>, </a:t>
            </a:r>
            <a:r>
              <a:rPr sz="4400" err="1"/>
              <a:t>otáčením</a:t>
            </a:r>
            <a:r>
              <a:rPr sz="4400" dirty="0"/>
              <a:t>, </a:t>
            </a:r>
            <a:r>
              <a:rPr sz="4400" err="1"/>
              <a:t>přítomnost</a:t>
            </a:r>
            <a:r>
              <a:rPr sz="4400" dirty="0"/>
              <a:t> </a:t>
            </a:r>
            <a:r>
              <a:rPr sz="4400" err="1"/>
              <a:t>freezingů</a:t>
            </a:r>
            <a:r>
              <a:rPr sz="4400" dirty="0"/>
              <a:t> (</a:t>
            </a:r>
            <a:r>
              <a:rPr sz="4400" err="1"/>
              <a:t>zamrznutí</a:t>
            </a:r>
            <a:r>
              <a:rPr sz="4400" dirty="0"/>
              <a:t>), </a:t>
            </a:r>
            <a:r>
              <a:rPr sz="4400" err="1"/>
              <a:t>ztráty</a:t>
            </a:r>
            <a:r>
              <a:rPr sz="4400" dirty="0"/>
              <a:t> </a:t>
            </a:r>
            <a:r>
              <a:rPr sz="4400" err="1"/>
              <a:t>rovnováhy</a:t>
            </a:r>
            <a:endParaRPr sz="4400"/>
          </a:p>
          <a:p>
            <a:pPr marL="400050" indent="-400050" defTabSz="224027">
              <a:spcBef>
                <a:spcPts val="2700"/>
              </a:spcBef>
              <a:buBlip>
                <a:blip r:embed="rId2"/>
              </a:buBlip>
              <a:defRPr sz="2268" spc="22">
                <a:solidFill>
                  <a:srgbClr val="212121"/>
                </a:solidFill>
              </a:defRPr>
            </a:pPr>
            <a:r>
              <a:rPr sz="4400" err="1"/>
              <a:t>hyperkinetická</a:t>
            </a:r>
            <a:r>
              <a:rPr sz="4400" dirty="0"/>
              <a:t> - </a:t>
            </a:r>
            <a:r>
              <a:rPr sz="4400" err="1"/>
              <a:t>mimovolní</a:t>
            </a:r>
            <a:r>
              <a:rPr sz="4400" dirty="0"/>
              <a:t> </a:t>
            </a:r>
            <a:r>
              <a:rPr sz="4400" err="1"/>
              <a:t>pohyby</a:t>
            </a:r>
            <a:endParaRPr sz="4400"/>
          </a:p>
          <a:p>
            <a:pPr marL="400050" indent="-400050" defTabSz="224027">
              <a:spcBef>
                <a:spcPts val="2700"/>
              </a:spcBef>
              <a:buBlip>
                <a:blip r:embed="rId2"/>
              </a:buBlip>
              <a:defRPr sz="2268" spc="22">
                <a:solidFill>
                  <a:srgbClr val="212121"/>
                </a:solidFill>
              </a:defRPr>
            </a:pPr>
            <a:r>
              <a:rPr sz="4400" err="1"/>
              <a:t>antalgická</a:t>
            </a:r>
            <a:r>
              <a:rPr sz="4400" dirty="0"/>
              <a:t>/</a:t>
            </a:r>
            <a:r>
              <a:rPr sz="4400" err="1"/>
              <a:t>klaudikace</a:t>
            </a:r>
            <a:r>
              <a:rPr sz="4400" dirty="0"/>
              <a:t> - </a:t>
            </a:r>
            <a:r>
              <a:rPr sz="4400" err="1"/>
              <a:t>kulhání</a:t>
            </a:r>
            <a:r>
              <a:rPr sz="4400" dirty="0"/>
              <a:t>, </a:t>
            </a:r>
            <a:r>
              <a:rPr sz="4400" err="1"/>
              <a:t>napadání</a:t>
            </a:r>
            <a:r>
              <a:rPr sz="4400" dirty="0"/>
              <a:t> </a:t>
            </a:r>
            <a:r>
              <a:rPr sz="4400" err="1"/>
              <a:t>na</a:t>
            </a:r>
            <a:r>
              <a:rPr sz="4400" dirty="0"/>
              <a:t> </a:t>
            </a:r>
            <a:r>
              <a:rPr sz="4400" err="1"/>
              <a:t>jednu</a:t>
            </a:r>
            <a:r>
              <a:rPr sz="4400" dirty="0"/>
              <a:t> DK, </a:t>
            </a:r>
            <a:r>
              <a:rPr sz="4400" err="1"/>
              <a:t>asymetrická</a:t>
            </a:r>
            <a:r>
              <a:rPr sz="4400" dirty="0"/>
              <a:t> </a:t>
            </a:r>
            <a:r>
              <a:rPr sz="4400" err="1"/>
              <a:t>délka</a:t>
            </a:r>
            <a:r>
              <a:rPr sz="4400" dirty="0"/>
              <a:t> </a:t>
            </a:r>
            <a:r>
              <a:rPr sz="4400" err="1"/>
              <a:t>i</a:t>
            </a:r>
            <a:r>
              <a:rPr sz="4400" dirty="0"/>
              <a:t> </a:t>
            </a:r>
            <a:r>
              <a:rPr sz="4400" err="1"/>
              <a:t>trvání</a:t>
            </a:r>
            <a:r>
              <a:rPr sz="4400" dirty="0"/>
              <a:t> </a:t>
            </a:r>
            <a:r>
              <a:rPr sz="4400" err="1"/>
              <a:t>kroku</a:t>
            </a:r>
            <a:endParaRPr sz="4400"/>
          </a:p>
          <a:p>
            <a:pPr marL="400050" indent="-400050" defTabSz="224027">
              <a:spcBef>
                <a:spcPts val="2700"/>
              </a:spcBef>
              <a:defRPr sz="2268" spc="22">
                <a:solidFill>
                  <a:srgbClr val="212121"/>
                </a:solidFill>
              </a:defRPr>
            </a:pPr>
            <a:r>
              <a:rPr sz="4400" err="1"/>
              <a:t>vestibulární</a:t>
            </a:r>
            <a:r>
              <a:rPr sz="4400" dirty="0"/>
              <a:t> - </a:t>
            </a:r>
            <a:r>
              <a:rPr sz="4400" err="1"/>
              <a:t>odchylky</a:t>
            </a:r>
            <a:r>
              <a:rPr sz="4400" dirty="0"/>
              <a:t> od </a:t>
            </a:r>
            <a:r>
              <a:rPr sz="4400" err="1"/>
              <a:t>přímého</a:t>
            </a:r>
            <a:r>
              <a:rPr sz="4400" dirty="0"/>
              <a:t> </a:t>
            </a:r>
            <a:r>
              <a:rPr sz="4400" err="1"/>
              <a:t>směru</a:t>
            </a:r>
            <a:r>
              <a:rPr sz="4400" dirty="0"/>
              <a:t>, </a:t>
            </a:r>
            <a:r>
              <a:rPr sz="4400" err="1"/>
              <a:t>často</a:t>
            </a:r>
            <a:r>
              <a:rPr sz="4400" dirty="0"/>
              <a:t> </a:t>
            </a:r>
            <a:r>
              <a:rPr sz="4400" err="1"/>
              <a:t>na</a:t>
            </a:r>
            <a:r>
              <a:rPr sz="4400" dirty="0"/>
              <a:t> </a:t>
            </a:r>
            <a:r>
              <a:rPr sz="4400" err="1"/>
              <a:t>jednu</a:t>
            </a:r>
            <a:r>
              <a:rPr sz="4400" dirty="0"/>
              <a:t> </a:t>
            </a:r>
            <a:r>
              <a:rPr sz="4400" err="1"/>
              <a:t>stranu</a:t>
            </a:r>
            <a:r>
              <a:rPr sz="4400" dirty="0"/>
              <a:t>, </a:t>
            </a:r>
            <a:r>
              <a:rPr sz="4400" err="1"/>
              <a:t>porucha</a:t>
            </a:r>
            <a:r>
              <a:rPr sz="4400" dirty="0"/>
              <a:t> </a:t>
            </a:r>
            <a:r>
              <a:rPr sz="4400" err="1"/>
              <a:t>vestibulárního</a:t>
            </a:r>
            <a:r>
              <a:rPr sz="4400" dirty="0"/>
              <a:t> </a:t>
            </a:r>
            <a:r>
              <a:rPr sz="4400"/>
              <a:t>aparátu</a:t>
            </a:r>
            <a:r>
              <a:rPr lang="en-US" sz="4400" dirty="0">
                <a:ea typeface="+mn-lt"/>
                <a:cs typeface="+mn-lt"/>
              </a:rPr>
              <a:t> </a:t>
            </a:r>
            <a:endParaRPr lang="en-US" sz="4400" dirty="0"/>
          </a:p>
        </p:txBody>
      </p:sp>
      <p:sp>
        <p:nvSpPr>
          <p:cNvPr id="273" name="příklady patologické chů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78358">
              <a:defRPr sz="8910" spc="267"/>
            </a:lvl1pPr>
          </a:lstStyle>
          <a:p>
            <a:r>
              <a:rPr sz="5400" dirty="0"/>
              <a:t>příklady patologické chůze</a:t>
            </a:r>
            <a:endParaRPr lang="cs-CZ" sz="5400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kohoutí/peroneální (stepáž) - u poruše n. peroneus - pacient nesvede dorzální flexi hlezna, kompenzuje zvednutím kolene, noha “plácne” na podložku…"/>
          <p:cNvSpPr txBox="1">
            <a:spLocks noGrp="1"/>
          </p:cNvSpPr>
          <p:nvPr>
            <p:ph type="body" idx="1"/>
          </p:nvPr>
        </p:nvSpPr>
        <p:spPr>
          <a:xfrm>
            <a:off x="2082800" y="2336523"/>
            <a:ext cx="19677041" cy="1031559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224027">
              <a:buBlip>
                <a:blip r:embed="rId2"/>
              </a:buBlip>
              <a:defRPr sz="2268" spc="22">
                <a:solidFill>
                  <a:srgbClr val="212121"/>
                </a:solidFill>
              </a:defRPr>
            </a:pPr>
            <a:endParaRPr lang="cs-CZ" sz="4000" dirty="0"/>
          </a:p>
          <a:p>
            <a:pPr marL="400050" indent="-400050" defTabSz="224027">
              <a:spcBef>
                <a:spcPts val="2700"/>
              </a:spcBef>
              <a:defRPr sz="2268" spc="22">
                <a:solidFill>
                  <a:srgbClr val="212121"/>
                </a:solidFill>
              </a:defRPr>
            </a:pPr>
            <a:r>
              <a:rPr lang="en-US" sz="4000" dirty="0" err="1">
                <a:ea typeface="+mn-lt"/>
                <a:cs typeface="+mn-lt"/>
              </a:rPr>
              <a:t>kachní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chůze</a:t>
            </a:r>
            <a:r>
              <a:rPr lang="en-US" sz="4000" dirty="0">
                <a:ea typeface="+mn-lt"/>
                <a:cs typeface="+mn-lt"/>
              </a:rPr>
              <a:t>/</a:t>
            </a:r>
            <a:r>
              <a:rPr lang="en-US" sz="4000" dirty="0" err="1">
                <a:ea typeface="+mn-lt"/>
                <a:cs typeface="+mn-lt"/>
              </a:rPr>
              <a:t>kolébavá</a:t>
            </a:r>
            <a:r>
              <a:rPr lang="en-US" sz="4000" dirty="0">
                <a:ea typeface="+mn-lt"/>
                <a:cs typeface="+mn-lt"/>
              </a:rPr>
              <a:t>/</a:t>
            </a:r>
            <a:r>
              <a:rPr lang="en-US" sz="4000" dirty="0" err="1">
                <a:ea typeface="+mn-lt"/>
                <a:cs typeface="+mn-lt"/>
              </a:rPr>
              <a:t>Trendelenburgova</a:t>
            </a:r>
            <a:r>
              <a:rPr lang="en-US" sz="4000" dirty="0">
                <a:ea typeface="+mn-lt"/>
                <a:cs typeface="+mn-lt"/>
              </a:rPr>
              <a:t> - </a:t>
            </a:r>
            <a:r>
              <a:rPr lang="en-US" sz="4000" dirty="0" err="1">
                <a:ea typeface="+mn-lt"/>
                <a:cs typeface="+mn-lt"/>
              </a:rPr>
              <a:t>vychýlení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trupu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laterálně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pokles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pánve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na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straně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švihové</a:t>
            </a:r>
            <a:r>
              <a:rPr lang="en-US" sz="4000" dirty="0">
                <a:ea typeface="+mn-lt"/>
                <a:cs typeface="+mn-lt"/>
              </a:rPr>
              <a:t> DK = </a:t>
            </a:r>
            <a:r>
              <a:rPr lang="en-US" sz="4000" dirty="0" err="1">
                <a:ea typeface="+mn-lt"/>
                <a:cs typeface="+mn-lt"/>
              </a:rPr>
              <a:t>pozitivní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Trendelenburgův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jev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často</a:t>
            </a:r>
            <a:r>
              <a:rPr lang="en-US" sz="4000" dirty="0">
                <a:ea typeface="+mn-lt"/>
                <a:cs typeface="+mn-lt"/>
              </a:rPr>
              <a:t> u </a:t>
            </a:r>
            <a:r>
              <a:rPr lang="en-US" sz="4000" dirty="0" err="1">
                <a:ea typeface="+mn-lt"/>
                <a:cs typeface="+mn-lt"/>
              </a:rPr>
              <a:t>myopatií</a:t>
            </a:r>
            <a:endParaRPr lang="en-US" sz="4000" dirty="0">
              <a:ea typeface="+mn-lt"/>
              <a:cs typeface="+mn-lt"/>
            </a:endParaRPr>
          </a:p>
          <a:p>
            <a:pPr marL="400050" indent="-400050" defTabSz="224027">
              <a:spcBef>
                <a:spcPts val="2700"/>
              </a:spcBef>
              <a:defRPr sz="2268" spc="22">
                <a:solidFill>
                  <a:srgbClr val="212121"/>
                </a:solidFill>
              </a:defRPr>
            </a:pPr>
            <a:r>
              <a:rPr lang="en-US" sz="4000" dirty="0" err="1">
                <a:ea typeface="+mn-lt"/>
                <a:cs typeface="+mn-lt"/>
              </a:rPr>
              <a:t>ataktická</a:t>
            </a:r>
            <a:r>
              <a:rPr lang="en-US" sz="4000" dirty="0">
                <a:ea typeface="+mn-lt"/>
                <a:cs typeface="+mn-lt"/>
              </a:rPr>
              <a:t> - </a:t>
            </a:r>
            <a:r>
              <a:rPr lang="en-US" sz="4000" dirty="0" err="1">
                <a:ea typeface="+mn-lt"/>
                <a:cs typeface="+mn-lt"/>
              </a:rPr>
              <a:t>porušena</a:t>
            </a:r>
            <a:r>
              <a:rPr lang="en-US" sz="4000" dirty="0">
                <a:ea typeface="+mn-lt"/>
                <a:cs typeface="+mn-lt"/>
              </a:rPr>
              <a:t> </a:t>
            </a:r>
            <a:r>
              <a:rPr lang="cs-CZ" sz="4000" dirty="0">
                <a:ea typeface="+mn-lt"/>
                <a:cs typeface="+mn-lt"/>
              </a:rPr>
              <a:t>s</a:t>
            </a:r>
            <a:r>
              <a:rPr lang="en-US" sz="4000" dirty="0" err="1">
                <a:ea typeface="+mn-lt"/>
                <a:cs typeface="+mn-lt"/>
              </a:rPr>
              <a:t>valová</a:t>
            </a:r>
            <a:r>
              <a:rPr lang="en-US" sz="4000" dirty="0">
                <a:ea typeface="+mn-lt"/>
                <a:cs typeface="+mn-lt"/>
              </a:rPr>
              <a:t> </a:t>
            </a:r>
            <a:r>
              <a:rPr lang="en-US" sz="4000" dirty="0" err="1">
                <a:ea typeface="+mn-lt"/>
                <a:cs typeface="+mn-lt"/>
              </a:rPr>
              <a:t>koordinace</a:t>
            </a:r>
            <a:r>
              <a:rPr lang="en-US" sz="4000" dirty="0">
                <a:ea typeface="+mn-lt"/>
                <a:cs typeface="+mn-lt"/>
              </a:rPr>
              <a:t>, </a:t>
            </a:r>
            <a:r>
              <a:rPr lang="en-US" sz="4000" dirty="0" err="1">
                <a:ea typeface="+mn-lt"/>
                <a:cs typeface="+mn-lt"/>
              </a:rPr>
              <a:t>nestabilita</a:t>
            </a:r>
            <a:r>
              <a:rPr lang="en-US" sz="4000" dirty="0">
                <a:ea typeface="+mn-lt"/>
                <a:cs typeface="+mn-lt"/>
              </a:rPr>
              <a:t>, </a:t>
            </a:r>
            <a:r>
              <a:rPr lang="en-US" sz="4000" dirty="0" err="1">
                <a:ea typeface="+mn-lt"/>
                <a:cs typeface="+mn-lt"/>
              </a:rPr>
              <a:t>ztráta</a:t>
            </a:r>
            <a:r>
              <a:rPr lang="en-US" sz="4000" dirty="0">
                <a:ea typeface="+mn-lt"/>
                <a:cs typeface="+mn-lt"/>
              </a:rPr>
              <a:t> </a:t>
            </a:r>
            <a:r>
              <a:rPr lang="en-US" sz="4000" dirty="0" err="1">
                <a:ea typeface="+mn-lt"/>
                <a:cs typeface="+mn-lt"/>
              </a:rPr>
              <a:t>rovnováhy</a:t>
            </a:r>
            <a:r>
              <a:rPr lang="en-US" sz="4000" dirty="0">
                <a:ea typeface="+mn-lt"/>
                <a:cs typeface="+mn-lt"/>
              </a:rPr>
              <a:t>, </a:t>
            </a:r>
            <a:r>
              <a:rPr lang="en-US" sz="4000" dirty="0" err="1">
                <a:ea typeface="+mn-lt"/>
                <a:cs typeface="+mn-lt"/>
              </a:rPr>
              <a:t>široká</a:t>
            </a:r>
            <a:r>
              <a:rPr lang="en-US" sz="4000" dirty="0">
                <a:ea typeface="+mn-lt"/>
                <a:cs typeface="+mn-lt"/>
              </a:rPr>
              <a:t> </a:t>
            </a:r>
            <a:r>
              <a:rPr lang="en-US" sz="4000" dirty="0" err="1">
                <a:ea typeface="+mn-lt"/>
                <a:cs typeface="+mn-lt"/>
              </a:rPr>
              <a:t>báze</a:t>
            </a:r>
            <a:r>
              <a:rPr lang="en-US" sz="4000" dirty="0">
                <a:ea typeface="+mn-lt"/>
                <a:cs typeface="+mn-lt"/>
              </a:rPr>
              <a:t> - z </a:t>
            </a:r>
            <a:r>
              <a:rPr lang="en-US" sz="4000" dirty="0" err="1">
                <a:ea typeface="+mn-lt"/>
                <a:cs typeface="+mn-lt"/>
              </a:rPr>
              <a:t>důvody</a:t>
            </a:r>
            <a:r>
              <a:rPr lang="en-US" sz="4000" dirty="0">
                <a:ea typeface="+mn-lt"/>
                <a:cs typeface="+mn-lt"/>
              </a:rPr>
              <a:t> </a:t>
            </a:r>
            <a:r>
              <a:rPr lang="en-US" sz="4000" dirty="0" err="1">
                <a:ea typeface="+mn-lt"/>
                <a:cs typeface="+mn-lt"/>
              </a:rPr>
              <a:t>poruchy</a:t>
            </a:r>
            <a:r>
              <a:rPr lang="en-US" sz="4000" dirty="0">
                <a:ea typeface="+mn-lt"/>
                <a:cs typeface="+mn-lt"/>
              </a:rPr>
              <a:t> </a:t>
            </a:r>
            <a:r>
              <a:rPr lang="en-US" sz="4000" dirty="0" err="1">
                <a:ea typeface="+mn-lt"/>
                <a:cs typeface="+mn-lt"/>
              </a:rPr>
              <a:t>moze</a:t>
            </a:r>
            <a:r>
              <a:rPr lang="cs-CZ" sz="4000" dirty="0">
                <a:ea typeface="+mn-lt"/>
                <a:cs typeface="+mn-lt"/>
              </a:rPr>
              <a:t>č</a:t>
            </a:r>
            <a:r>
              <a:rPr lang="en-US" sz="4000" dirty="0" err="1">
                <a:ea typeface="+mn-lt"/>
                <a:cs typeface="+mn-lt"/>
              </a:rPr>
              <a:t>ku</a:t>
            </a:r>
            <a:r>
              <a:rPr lang="en-US" sz="4000" dirty="0">
                <a:ea typeface="+mn-lt"/>
                <a:cs typeface="+mn-lt"/>
              </a:rPr>
              <a:t>, </a:t>
            </a:r>
            <a:r>
              <a:rPr lang="en-US" sz="4000" dirty="0" err="1">
                <a:ea typeface="+mn-lt"/>
                <a:cs typeface="+mn-lt"/>
              </a:rPr>
              <a:t>tabes</a:t>
            </a:r>
            <a:r>
              <a:rPr lang="en-US" sz="4000" dirty="0">
                <a:ea typeface="+mn-lt"/>
                <a:cs typeface="+mn-lt"/>
              </a:rPr>
              <a:t> </a:t>
            </a:r>
            <a:r>
              <a:rPr lang="en-US" sz="4000" dirty="0" err="1">
                <a:ea typeface="+mn-lt"/>
                <a:cs typeface="+mn-lt"/>
              </a:rPr>
              <a:t>dorsales</a:t>
            </a:r>
            <a:r>
              <a:rPr lang="en-US" sz="4000" dirty="0">
                <a:ea typeface="+mn-lt"/>
                <a:cs typeface="+mn-lt"/>
              </a:rPr>
              <a:t> (</a:t>
            </a:r>
            <a:r>
              <a:rPr lang="en-US" sz="4000" dirty="0" err="1">
                <a:ea typeface="+mn-lt"/>
                <a:cs typeface="+mn-lt"/>
              </a:rPr>
              <a:t>připomíná</a:t>
            </a:r>
            <a:r>
              <a:rPr lang="en-US" sz="4000" dirty="0">
                <a:ea typeface="+mn-lt"/>
                <a:cs typeface="+mn-lt"/>
              </a:rPr>
              <a:t> </a:t>
            </a:r>
            <a:r>
              <a:rPr lang="en-US" sz="4000" dirty="0" err="1">
                <a:ea typeface="+mn-lt"/>
                <a:cs typeface="+mn-lt"/>
              </a:rPr>
              <a:t>opileckou</a:t>
            </a:r>
            <a:r>
              <a:rPr lang="en-US" sz="4000" dirty="0">
                <a:ea typeface="+mn-lt"/>
                <a:cs typeface="+mn-lt"/>
              </a:rPr>
              <a:t>)</a:t>
            </a:r>
            <a:endParaRPr lang="en-US" sz="4000" b="0" dirty="0">
              <a:ea typeface="+mn-lt"/>
              <a:cs typeface="+mn-lt"/>
            </a:endParaRPr>
          </a:p>
          <a:p>
            <a:pPr marL="400050" indent="-400050" defTabSz="224027">
              <a:spcBef>
                <a:spcPts val="2700"/>
              </a:spcBef>
              <a:defRPr sz="2268" spc="22">
                <a:solidFill>
                  <a:srgbClr val="212121"/>
                </a:solidFill>
              </a:defRPr>
            </a:pPr>
            <a:r>
              <a:rPr lang="en-US" sz="4000" dirty="0" err="1">
                <a:ea typeface="+mn-lt"/>
                <a:cs typeface="+mn-lt"/>
              </a:rPr>
              <a:t>hemiparetická</a:t>
            </a:r>
            <a:r>
              <a:rPr lang="en-US" sz="4000" dirty="0">
                <a:ea typeface="+mn-lt"/>
                <a:cs typeface="+mn-lt"/>
              </a:rPr>
              <a:t> - </a:t>
            </a:r>
            <a:r>
              <a:rPr lang="en-US" sz="4000" dirty="0" err="1">
                <a:ea typeface="+mn-lt"/>
                <a:cs typeface="+mn-lt"/>
              </a:rPr>
              <a:t>cirkumdiční</a:t>
            </a:r>
            <a:r>
              <a:rPr lang="en-US" sz="4000" dirty="0">
                <a:ea typeface="+mn-lt"/>
                <a:cs typeface="+mn-lt"/>
              </a:rPr>
              <a:t> </a:t>
            </a:r>
            <a:r>
              <a:rPr lang="en-US" sz="4000" dirty="0" err="1">
                <a:ea typeface="+mn-lt"/>
                <a:cs typeface="+mn-lt"/>
              </a:rPr>
              <a:t>mechanismus</a:t>
            </a:r>
            <a:r>
              <a:rPr lang="en-US" sz="4000" dirty="0">
                <a:ea typeface="+mn-lt"/>
                <a:cs typeface="+mn-lt"/>
              </a:rPr>
              <a:t>, </a:t>
            </a:r>
            <a:r>
              <a:rPr lang="en-US" sz="4000" dirty="0" err="1">
                <a:ea typeface="+mn-lt"/>
                <a:cs typeface="+mn-lt"/>
              </a:rPr>
              <a:t>často</a:t>
            </a:r>
            <a:r>
              <a:rPr lang="en-US" sz="4000" dirty="0">
                <a:ea typeface="+mn-lt"/>
                <a:cs typeface="+mn-lt"/>
              </a:rPr>
              <a:t> Wernick </a:t>
            </a:r>
            <a:r>
              <a:rPr lang="en-US" sz="4000" dirty="0" err="1">
                <a:ea typeface="+mn-lt"/>
                <a:cs typeface="+mn-lt"/>
              </a:rPr>
              <a:t>Mannovo</a:t>
            </a:r>
            <a:r>
              <a:rPr lang="en-US" sz="4000" dirty="0">
                <a:ea typeface="+mn-lt"/>
                <a:cs typeface="+mn-lt"/>
              </a:rPr>
              <a:t> </a:t>
            </a:r>
            <a:r>
              <a:rPr lang="en-US" sz="4000" dirty="0" err="1">
                <a:ea typeface="+mn-lt"/>
                <a:cs typeface="+mn-lt"/>
              </a:rPr>
              <a:t>držení</a:t>
            </a:r>
            <a:r>
              <a:rPr lang="en-US" sz="4000" dirty="0">
                <a:ea typeface="+mn-lt"/>
                <a:cs typeface="+mn-lt"/>
              </a:rPr>
              <a:t>, </a:t>
            </a:r>
            <a:r>
              <a:rPr lang="en-US" sz="4000" dirty="0" err="1">
                <a:ea typeface="+mn-lt"/>
                <a:cs typeface="+mn-lt"/>
              </a:rPr>
              <a:t>typické</a:t>
            </a:r>
            <a:r>
              <a:rPr lang="en-US" sz="4000" dirty="0">
                <a:ea typeface="+mn-lt"/>
                <a:cs typeface="+mn-lt"/>
              </a:rPr>
              <a:t> pro CMP</a:t>
            </a:r>
            <a:endParaRPr lang="en-US" sz="4000" b="0" dirty="0">
              <a:ea typeface="+mn-lt"/>
              <a:cs typeface="+mn-lt"/>
            </a:endParaRPr>
          </a:p>
          <a:p>
            <a:pPr marL="400050" indent="-400050" defTabSz="224027">
              <a:spcBef>
                <a:spcPts val="2700"/>
              </a:spcBef>
              <a:defRPr sz="2268" spc="22">
                <a:solidFill>
                  <a:srgbClr val="212121"/>
                </a:solidFill>
              </a:defRPr>
            </a:pPr>
            <a:r>
              <a:rPr lang="en-US" sz="4000" dirty="0" err="1">
                <a:ea typeface="+mn-lt"/>
                <a:cs typeface="+mn-lt"/>
              </a:rPr>
              <a:t>Nůžkovitá</a:t>
            </a:r>
            <a:r>
              <a:rPr lang="en-US" sz="4000" dirty="0">
                <a:ea typeface="+mn-lt"/>
                <a:cs typeface="+mn-lt"/>
              </a:rPr>
              <a:t> - po </a:t>
            </a:r>
            <a:r>
              <a:rPr lang="en-US" sz="4000" dirty="0" err="1">
                <a:ea typeface="+mn-lt"/>
                <a:cs typeface="+mn-lt"/>
              </a:rPr>
              <a:t>špičkách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kolena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cs-CZ" sz="4000" dirty="0">
                <a:ea typeface="+mn-lt"/>
                <a:cs typeface="+mn-lt"/>
              </a:rPr>
              <a:t>k </a:t>
            </a:r>
            <a:r>
              <a:rPr lang="en-US" sz="4000" dirty="0">
                <a:ea typeface="+mn-lt"/>
                <a:cs typeface="+mn-lt"/>
              </a:rPr>
              <a:t>s</a:t>
            </a:r>
            <a:r>
              <a:rPr lang="cs-CZ" sz="4000" dirty="0">
                <a:ea typeface="+mn-lt"/>
                <a:cs typeface="+mn-lt"/>
              </a:rPr>
              <a:t>o</a:t>
            </a:r>
            <a:r>
              <a:rPr lang="en-US" sz="4000" dirty="0">
                <a:ea typeface="+mn-lt"/>
                <a:cs typeface="+mn-lt"/>
              </a:rPr>
              <a:t>b</a:t>
            </a:r>
            <a:r>
              <a:rPr lang="cs-CZ" sz="4000" dirty="0">
                <a:ea typeface="+mn-lt"/>
                <a:cs typeface="+mn-lt"/>
              </a:rPr>
              <a:t>ě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někdy</a:t>
            </a:r>
            <a:r>
              <a:rPr lang="en-US" sz="4000" dirty="0">
                <a:ea typeface="+mn-lt"/>
                <a:cs typeface="+mn-lt"/>
              </a:rPr>
              <a:t> je </a:t>
            </a:r>
            <a:r>
              <a:rPr lang="en-US" sz="4000" dirty="0" err="1">
                <a:ea typeface="+mn-lt"/>
                <a:cs typeface="+mn-lt"/>
              </a:rPr>
              <a:t>až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překřižují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otáčení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trupu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okolo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osy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typické</a:t>
            </a:r>
            <a:r>
              <a:rPr lang="en-US" sz="4000" dirty="0">
                <a:ea typeface="+mn-lt"/>
                <a:cs typeface="+mn-lt"/>
              </a:rPr>
              <a:t> pro DMO s </a:t>
            </a:r>
            <a:r>
              <a:rPr lang="en-US" sz="4000" dirty="0" err="1">
                <a:ea typeface="+mn-lt"/>
                <a:cs typeface="+mn-lt"/>
              </a:rPr>
              <a:t>projevy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spastické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diparézy</a:t>
            </a:r>
            <a:r>
              <a:rPr lang="en-US" sz="4000" dirty="0">
                <a:ea typeface="+mn-lt"/>
                <a:cs typeface="+mn-lt"/>
              </a:rPr>
              <a:t>/</a:t>
            </a:r>
            <a:r>
              <a:rPr lang="en-US" sz="4000" dirty="0" err="1">
                <a:ea typeface="+mn-lt"/>
                <a:cs typeface="+mn-lt"/>
              </a:rPr>
              <a:t>triparézy</a:t>
            </a:r>
            <a:endParaRPr lang="en-US" sz="4000" dirty="0">
              <a:ea typeface="+mn-lt"/>
              <a:cs typeface="+mn-lt"/>
            </a:endParaRPr>
          </a:p>
          <a:p>
            <a:pPr marL="0" indent="0" defTabSz="224027">
              <a:spcBef>
                <a:spcPts val="2700"/>
              </a:spcBef>
              <a:buNone/>
              <a:defRPr sz="2268" spc="22">
                <a:solidFill>
                  <a:srgbClr val="212121"/>
                </a:solidFill>
              </a:defRPr>
            </a:pPr>
            <a:endParaRPr lang="en-US" sz="4000" dirty="0">
              <a:ea typeface="+mn-lt"/>
              <a:cs typeface="+mn-lt"/>
            </a:endParaRPr>
          </a:p>
          <a:p>
            <a:pPr marL="0" indent="0" defTabSz="224027">
              <a:spcBef>
                <a:spcPts val="2700"/>
              </a:spcBef>
              <a:buNone/>
              <a:defRPr sz="2268" spc="22">
                <a:solidFill>
                  <a:srgbClr val="212121"/>
                </a:solidFill>
              </a:defRPr>
            </a:pPr>
            <a:r>
              <a:rPr lang="en-US" sz="4000" dirty="0">
                <a:ea typeface="+mn-lt"/>
                <a:cs typeface="+mn-lt"/>
              </a:rPr>
              <a:t>video: </a:t>
            </a:r>
            <a:r>
              <a:rPr lang="en-US" sz="4000" u="sng" dirty="0">
                <a:ea typeface="+mn-lt"/>
                <a:cs typeface="+mn-lt"/>
                <a:hlinkClick r:id="rId3"/>
              </a:rPr>
              <a:t>https://www.youtube.com/watch?v=nmSEtrn_T5A&amp;list=LL&amp;index=6</a:t>
            </a:r>
            <a:r>
              <a:rPr lang="en-US" sz="4000" dirty="0">
                <a:ea typeface="+mn-lt"/>
                <a:cs typeface="+mn-lt"/>
              </a:rPr>
              <a:t> </a:t>
            </a:r>
            <a:br>
              <a:rPr lang="en-US" sz="4000" dirty="0">
                <a:ea typeface="+mn-lt"/>
                <a:cs typeface="+mn-lt"/>
              </a:rPr>
            </a:br>
            <a:r>
              <a:rPr lang="en-US" sz="4000" dirty="0" err="1">
                <a:ea typeface="+mn-lt"/>
                <a:cs typeface="+mn-lt"/>
              </a:rPr>
              <a:t>nebo</a:t>
            </a:r>
            <a:r>
              <a:rPr lang="en-US" sz="4000" dirty="0">
                <a:ea typeface="+mn-lt"/>
                <a:cs typeface="+mn-lt"/>
              </a:rPr>
              <a:t> </a:t>
            </a:r>
            <a:r>
              <a:rPr lang="en-US" sz="4000" u="sng" dirty="0">
                <a:ea typeface="+mn-lt"/>
                <a:cs typeface="+mn-lt"/>
                <a:hlinkClick r:id="rId4"/>
              </a:rPr>
              <a:t>https://www.youtube.com/watch?v=g4LBfrDicnA&amp;list=LL&amp;index=5</a:t>
            </a:r>
            <a:r>
              <a:rPr lang="cs-CZ" sz="4000" dirty="0">
                <a:ea typeface="+mn-lt"/>
                <a:cs typeface="+mn-lt"/>
              </a:rPr>
              <a:t> </a:t>
            </a:r>
            <a:endParaRPr lang="en-US" sz="4000" b="0" dirty="0">
              <a:ea typeface="+mn-lt"/>
              <a:cs typeface="+mn-lt"/>
            </a:endParaRPr>
          </a:p>
          <a:p>
            <a:pPr marL="400050" indent="-400050" defTabSz="224027">
              <a:spcBef>
                <a:spcPts val="2700"/>
              </a:spcBef>
              <a:defRPr sz="2268" spc="22">
                <a:solidFill>
                  <a:srgbClr val="212121"/>
                </a:solidFill>
              </a:defRPr>
            </a:pPr>
            <a:endParaRPr lang="en-US" sz="4000" b="0" dirty="0">
              <a:ea typeface="+mn-lt"/>
              <a:cs typeface="+mn-lt"/>
            </a:endParaRPr>
          </a:p>
          <a:p>
            <a:pPr marL="400050" indent="-400050" defTabSz="224027">
              <a:spcBef>
                <a:spcPts val="2700"/>
              </a:spcBef>
              <a:buBlip>
                <a:blip r:embed="rId2"/>
              </a:buBlip>
              <a:defRPr sz="2268" spc="22">
                <a:solidFill>
                  <a:srgbClr val="212121"/>
                </a:solidFill>
              </a:defRPr>
            </a:pPr>
            <a:endParaRPr lang="en-US" sz="4000" b="0" dirty="0">
              <a:ea typeface="+mn-lt"/>
              <a:cs typeface="+mn-lt"/>
            </a:endParaRPr>
          </a:p>
        </p:txBody>
      </p:sp>
      <p:sp>
        <p:nvSpPr>
          <p:cNvPr id="273" name="příklady patologické chů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78358">
              <a:defRPr sz="8910" spc="267"/>
            </a:lvl1pPr>
          </a:lstStyle>
          <a:p>
            <a:r>
              <a:rPr sz="5400" dirty="0"/>
              <a:t>příklady patologické chůze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264259610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EBM - evidence based medicine = medicína založená na důkazech, výběr léčebných postupů dle vědecky dokázaných medicínských poznatků, bereme v úvahu vlastní klinickou zkušenost, nejlepší a nejnovější vědecké poznatky v dané oblasti a preference, potřeby a"/>
          <p:cNvSpPr txBox="1">
            <a:spLocks noGrp="1"/>
          </p:cNvSpPr>
          <p:nvPr>
            <p:ph type="body" idx="1"/>
          </p:nvPr>
        </p:nvSpPr>
        <p:spPr>
          <a:xfrm>
            <a:off x="2082800" y="2487154"/>
            <a:ext cx="20207127" cy="975882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12121"/>
                </a:solidFill>
              </a:defRPr>
            </a:pPr>
            <a:r>
              <a:rPr sz="4000" dirty="0"/>
              <a:t>EBM - evidence </a:t>
            </a:r>
            <a:r>
              <a:rPr sz="4000" dirty="0" err="1"/>
              <a:t>based</a:t>
            </a:r>
            <a:r>
              <a:rPr sz="4000" dirty="0"/>
              <a:t> </a:t>
            </a:r>
            <a:r>
              <a:rPr sz="4000" dirty="0" err="1"/>
              <a:t>medicine</a:t>
            </a:r>
            <a:r>
              <a:rPr sz="4000" dirty="0"/>
              <a:t> = medicína založená na důkazech, výběr léčebných postupů dle vědecky dokázaných medicínských poznatků,</a:t>
            </a:r>
            <a:r>
              <a:rPr lang="cs-CZ" sz="4000" dirty="0"/>
              <a:t> </a:t>
            </a:r>
            <a:r>
              <a:rPr sz="4000" dirty="0"/>
              <a:t>bereme v úvahu vlastní klinickou zkušenost, nejlepší a nejnovější vědecké poznatky v dané oblasti a preference, potřeby a přání pacienta</a:t>
            </a:r>
            <a:endParaRPr lang="cs-CZ" sz="4000" dirty="0"/>
          </a:p>
          <a:p>
            <a:pPr>
              <a:defRPr>
                <a:solidFill>
                  <a:srgbClr val="212121"/>
                </a:solidFill>
              </a:defRPr>
            </a:pPr>
            <a:r>
              <a:rPr sz="4000" dirty="0" err="1"/>
              <a:t>ve</a:t>
            </a:r>
            <a:r>
              <a:rPr sz="4000" dirty="0"/>
              <a:t> </a:t>
            </a:r>
            <a:r>
              <a:rPr sz="4000" dirty="0" err="1"/>
              <a:t>fyzioterapii</a:t>
            </a:r>
            <a:r>
              <a:rPr sz="4000" dirty="0"/>
              <a:t> </a:t>
            </a:r>
            <a:r>
              <a:rPr sz="4000" dirty="0" err="1"/>
              <a:t>často</a:t>
            </a:r>
            <a:r>
              <a:rPr sz="4000" dirty="0"/>
              <a:t> </a:t>
            </a:r>
            <a:r>
              <a:rPr sz="4000" dirty="0" err="1"/>
              <a:t>problém</a:t>
            </a:r>
            <a:r>
              <a:rPr sz="4000" dirty="0"/>
              <a:t> - ne </a:t>
            </a:r>
            <a:r>
              <a:rPr sz="4000" dirty="0" err="1"/>
              <a:t>vše</a:t>
            </a:r>
            <a:r>
              <a:rPr sz="4000" dirty="0"/>
              <a:t> se </a:t>
            </a:r>
            <a:r>
              <a:rPr sz="4000" dirty="0" err="1"/>
              <a:t>dá</a:t>
            </a:r>
            <a:r>
              <a:rPr sz="4000" dirty="0"/>
              <a:t> </a:t>
            </a:r>
            <a:r>
              <a:rPr sz="4000" dirty="0" err="1"/>
              <a:t>změřit</a:t>
            </a:r>
            <a:r>
              <a:rPr sz="4000" dirty="0"/>
              <a:t>, </a:t>
            </a:r>
            <a:r>
              <a:rPr lang="cs-CZ" sz="4000" dirty="0"/>
              <a:t>u mnoho</a:t>
            </a:r>
            <a:r>
              <a:rPr sz="4000" dirty="0"/>
              <a:t> </a:t>
            </a:r>
            <a:r>
              <a:rPr sz="4000" dirty="0" err="1"/>
              <a:t>postupů</a:t>
            </a:r>
            <a:r>
              <a:rPr sz="4000" dirty="0"/>
              <a:t> je </a:t>
            </a:r>
            <a:r>
              <a:rPr lang="cs-CZ" sz="4000" dirty="0"/>
              <a:t>účinnost zjištěna empiricky (na základě</a:t>
            </a:r>
            <a:r>
              <a:rPr sz="4000" dirty="0"/>
              <a:t> </a:t>
            </a:r>
            <a:r>
              <a:rPr lang="cs-CZ" sz="4000" dirty="0"/>
              <a:t>pozorování</a:t>
            </a:r>
            <a:r>
              <a:rPr sz="4000" dirty="0"/>
              <a:t>, </a:t>
            </a:r>
            <a:r>
              <a:rPr lang="cs-CZ" sz="4000" dirty="0"/>
              <a:t>pokusů</a:t>
            </a:r>
            <a:r>
              <a:rPr sz="4000" dirty="0"/>
              <a:t>, </a:t>
            </a:r>
            <a:r>
              <a:rPr lang="cs-CZ" sz="4000" dirty="0"/>
              <a:t>vysledované</a:t>
            </a:r>
            <a:r>
              <a:rPr sz="4000" dirty="0"/>
              <a:t> </a:t>
            </a:r>
            <a:r>
              <a:rPr sz="4000" dirty="0" err="1"/>
              <a:t>jako</a:t>
            </a:r>
            <a:r>
              <a:rPr sz="4000" dirty="0"/>
              <a:t> </a:t>
            </a:r>
            <a:r>
              <a:rPr sz="4000" dirty="0" err="1"/>
              <a:t>fungujících</a:t>
            </a:r>
            <a:r>
              <a:rPr sz="4000" dirty="0"/>
              <a:t>, bez “</a:t>
            </a:r>
            <a:r>
              <a:rPr sz="4000" dirty="0" err="1"/>
              <a:t>tvrdých</a:t>
            </a:r>
            <a:r>
              <a:rPr sz="4000" dirty="0"/>
              <a:t>” </a:t>
            </a:r>
            <a:r>
              <a:rPr sz="4000" dirty="0" err="1"/>
              <a:t>dat</a:t>
            </a:r>
            <a:r>
              <a:rPr sz="4000" dirty="0"/>
              <a:t>)</a:t>
            </a:r>
          </a:p>
          <a:p>
            <a:pPr>
              <a:defRPr>
                <a:solidFill>
                  <a:srgbClr val="212121"/>
                </a:solidFill>
              </a:defRPr>
            </a:pPr>
            <a:r>
              <a:rPr sz="4000" dirty="0" err="1"/>
              <a:t>definovány</a:t>
            </a:r>
            <a:r>
              <a:rPr sz="4000" dirty="0"/>
              <a:t> </a:t>
            </a:r>
            <a:r>
              <a:rPr sz="4000" dirty="0" err="1"/>
              <a:t>klinické</a:t>
            </a:r>
            <a:r>
              <a:rPr sz="4000" dirty="0"/>
              <a:t> testy, </a:t>
            </a:r>
            <a:r>
              <a:rPr sz="4000" dirty="0" err="1"/>
              <a:t>pomocí</a:t>
            </a:r>
            <a:r>
              <a:rPr sz="4000" dirty="0"/>
              <a:t> </a:t>
            </a:r>
            <a:r>
              <a:rPr sz="4000" dirty="0" err="1"/>
              <a:t>kterých</a:t>
            </a:r>
            <a:r>
              <a:rPr sz="4000" dirty="0"/>
              <a:t> se </a:t>
            </a:r>
            <a:r>
              <a:rPr sz="4000" dirty="0" err="1"/>
              <a:t>dají</a:t>
            </a:r>
            <a:r>
              <a:rPr sz="4000" dirty="0"/>
              <a:t> </a:t>
            </a:r>
            <a:r>
              <a:rPr sz="4000" dirty="0" err="1"/>
              <a:t>posoudit</a:t>
            </a:r>
            <a:r>
              <a:rPr sz="4000" dirty="0"/>
              <a:t> </a:t>
            </a:r>
            <a:r>
              <a:rPr sz="4000" dirty="0" err="1"/>
              <a:t>různé</a:t>
            </a:r>
            <a:r>
              <a:rPr sz="4000" dirty="0"/>
              <a:t> </a:t>
            </a:r>
            <a:r>
              <a:rPr sz="4000" dirty="0" err="1"/>
              <a:t>parametry</a:t>
            </a:r>
            <a:r>
              <a:rPr sz="4000" dirty="0"/>
              <a:t> </a:t>
            </a:r>
            <a:r>
              <a:rPr sz="4000" dirty="0" err="1"/>
              <a:t>chůze</a:t>
            </a:r>
            <a:r>
              <a:rPr sz="4000" dirty="0"/>
              <a:t>. </a:t>
            </a:r>
            <a:br>
              <a:rPr lang="cs-CZ" sz="4000" dirty="0"/>
            </a:br>
            <a:r>
              <a:rPr sz="4000" dirty="0"/>
              <a:t>U </a:t>
            </a:r>
            <a:r>
              <a:rPr sz="4000" dirty="0" err="1"/>
              <a:t>některých</a:t>
            </a:r>
            <a:r>
              <a:rPr sz="4000" dirty="0"/>
              <a:t> </a:t>
            </a:r>
            <a:r>
              <a:rPr sz="4000" dirty="0" err="1"/>
              <a:t>jsou</a:t>
            </a:r>
            <a:r>
              <a:rPr sz="4000" dirty="0"/>
              <a:t> </a:t>
            </a:r>
            <a:r>
              <a:rPr sz="4000" dirty="0" err="1"/>
              <a:t>dána</a:t>
            </a:r>
            <a:r>
              <a:rPr sz="4000" dirty="0"/>
              <a:t> </a:t>
            </a:r>
            <a:r>
              <a:rPr sz="4000" dirty="0" err="1"/>
              <a:t>normativní</a:t>
            </a:r>
            <a:r>
              <a:rPr sz="4000" dirty="0"/>
              <a:t> data (= </a:t>
            </a:r>
            <a:r>
              <a:rPr sz="4000" dirty="0" err="1"/>
              <a:t>určité</a:t>
            </a:r>
            <a:r>
              <a:rPr sz="4000" dirty="0"/>
              <a:t> </a:t>
            </a:r>
            <a:r>
              <a:rPr sz="4000" dirty="0" err="1"/>
              <a:t>hodnoty</a:t>
            </a:r>
            <a:r>
              <a:rPr sz="4000" dirty="0"/>
              <a:t>, </a:t>
            </a:r>
            <a:r>
              <a:rPr sz="4000" dirty="0" err="1"/>
              <a:t>která</a:t>
            </a:r>
            <a:r>
              <a:rPr sz="4000" dirty="0"/>
              <a:t> </a:t>
            </a:r>
            <a:r>
              <a:rPr sz="4000" dirty="0" err="1"/>
              <a:t>jsou</a:t>
            </a:r>
            <a:r>
              <a:rPr sz="4000" dirty="0"/>
              <a:t> </a:t>
            </a:r>
            <a:r>
              <a:rPr lang="cs-CZ" sz="4000" dirty="0"/>
              <a:t>fyziologické, ještě v normě</a:t>
            </a:r>
            <a:r>
              <a:rPr sz="4000" dirty="0"/>
              <a:t>), </a:t>
            </a:r>
            <a:r>
              <a:rPr sz="4000" dirty="0" err="1"/>
              <a:t>některé</a:t>
            </a:r>
            <a:r>
              <a:rPr sz="4000" dirty="0"/>
              <a:t> </a:t>
            </a:r>
            <a:r>
              <a:rPr sz="4000" dirty="0" err="1"/>
              <a:t>jsou</a:t>
            </a:r>
            <a:r>
              <a:rPr sz="4000" dirty="0"/>
              <a:t> bez </a:t>
            </a:r>
            <a:r>
              <a:rPr sz="4000" dirty="0" err="1"/>
              <a:t>vyhodnocení</a:t>
            </a:r>
            <a:r>
              <a:rPr sz="4000" dirty="0"/>
              <a:t> a </a:t>
            </a:r>
            <a:r>
              <a:rPr sz="4000" dirty="0" err="1"/>
              <a:t>dají</a:t>
            </a:r>
            <a:r>
              <a:rPr sz="4000" dirty="0"/>
              <a:t> se </a:t>
            </a:r>
            <a:r>
              <a:rPr sz="4000" dirty="0" err="1"/>
              <a:t>využít</a:t>
            </a:r>
            <a:r>
              <a:rPr sz="4000" dirty="0"/>
              <a:t> </a:t>
            </a:r>
            <a:r>
              <a:rPr sz="4000" dirty="0" err="1"/>
              <a:t>např</a:t>
            </a:r>
            <a:r>
              <a:rPr sz="4000" dirty="0"/>
              <a:t>. pro </a:t>
            </a:r>
            <a:r>
              <a:rPr sz="4000" dirty="0" err="1"/>
              <a:t>hodnocení</a:t>
            </a:r>
            <a:r>
              <a:rPr sz="4000" dirty="0"/>
              <a:t> </a:t>
            </a:r>
            <a:r>
              <a:rPr sz="4000" dirty="0" err="1"/>
              <a:t>efektu</a:t>
            </a:r>
            <a:r>
              <a:rPr sz="4000" dirty="0"/>
              <a:t> </a:t>
            </a:r>
            <a:r>
              <a:rPr sz="4000" dirty="0" err="1"/>
              <a:t>před</a:t>
            </a:r>
            <a:r>
              <a:rPr sz="4000" dirty="0"/>
              <a:t> a po </a:t>
            </a:r>
            <a:r>
              <a:rPr sz="4000" dirty="0" err="1"/>
              <a:t>terapii</a:t>
            </a:r>
            <a:endParaRPr sz="4000" dirty="0"/>
          </a:p>
        </p:txBody>
      </p:sp>
      <p:sp>
        <p:nvSpPr>
          <p:cNvPr id="276" name="Vyšetření chůze dle eb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78358">
              <a:defRPr sz="8910" spc="267"/>
            </a:lvl1pPr>
          </a:lstStyle>
          <a:p>
            <a:r>
              <a:rPr sz="5400" dirty="0"/>
              <a:t>Vyšetření chůze dle </a:t>
            </a:r>
            <a:r>
              <a:rPr sz="5400" dirty="0" err="1"/>
              <a:t>ebm</a:t>
            </a:r>
            <a:endParaRPr lang="cs-CZ" sz="5400" dirty="0" err="1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UG - Timed Up and Go test - krátký, jednoduchý, hodnotí stabilitu, provedení: pacient sedí, na vyzvání se postaví ze sedu, ujde 3 metry, otočí se, jde zpět a posadí se, po celou dobu se měří čas, vše se opakuje 3x a z hodnot se dělá průměr, vyhodnocení:"/>
          <p:cNvSpPr txBox="1">
            <a:spLocks noGrp="1"/>
          </p:cNvSpPr>
          <p:nvPr>
            <p:ph type="body" idx="1"/>
          </p:nvPr>
        </p:nvSpPr>
        <p:spPr>
          <a:xfrm>
            <a:off x="1588629" y="2546446"/>
            <a:ext cx="20701297" cy="102885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14400" lvl="1" indent="-457200" defTabSz="256031">
              <a:spcBef>
                <a:spcPts val="3000"/>
              </a:spcBef>
              <a:defRPr sz="2592" spc="25">
                <a:solidFill>
                  <a:srgbClr val="212121"/>
                </a:solidFill>
              </a:defRPr>
            </a:pPr>
            <a:r>
              <a:rPr sz="2800" dirty="0"/>
              <a:t>TUG - Timed Up and Go test - krátký, jednoduchý, hodnotí </a:t>
            </a:r>
            <a:r>
              <a:rPr lang="cs-CZ" sz="2800" dirty="0"/>
              <a:t>stabilitu</a:t>
            </a:r>
          </a:p>
          <a:p>
            <a:pPr marL="1549400" lvl="2" defTabSz="256031">
              <a:spcBef>
                <a:spcPts val="3000"/>
              </a:spcBef>
              <a:buFont typeface="Courier New"/>
              <a:buChar char="o"/>
              <a:defRPr sz="2592" spc="25">
                <a:solidFill>
                  <a:srgbClr val="212121"/>
                </a:solidFill>
              </a:defRPr>
            </a:pPr>
            <a:r>
              <a:rPr lang="cs-CZ" sz="2800" dirty="0"/>
              <a:t>provedení</a:t>
            </a:r>
            <a:r>
              <a:rPr sz="2800" dirty="0"/>
              <a:t>: pacient sedí, na vyzvání se postaví ze sedu, ujde 3 metry, otočí se, jde zpět a posadí se, po celou dobu se měří čas, vše se opakuje 3x a z hodnot se dělá </a:t>
            </a:r>
            <a:r>
              <a:rPr lang="cs-CZ" sz="2800" dirty="0"/>
              <a:t>průměr</a:t>
            </a:r>
          </a:p>
          <a:p>
            <a:pPr marL="1549400" lvl="2" defTabSz="256031">
              <a:spcBef>
                <a:spcPts val="3000"/>
              </a:spcBef>
              <a:buFont typeface="Courier New"/>
              <a:buChar char="o"/>
              <a:defRPr sz="2592" spc="25">
                <a:solidFill>
                  <a:srgbClr val="212121"/>
                </a:solidFill>
              </a:defRPr>
            </a:pPr>
            <a:r>
              <a:rPr lang="cs-CZ" sz="2800" dirty="0"/>
              <a:t>vyhodnocení</a:t>
            </a:r>
            <a:r>
              <a:rPr sz="2800" dirty="0"/>
              <a:t>: </a:t>
            </a:r>
            <a:r>
              <a:rPr sz="2800" dirty="0" err="1"/>
              <a:t>pokud</a:t>
            </a:r>
            <a:r>
              <a:rPr sz="2800" dirty="0"/>
              <a:t> je </a:t>
            </a:r>
            <a:r>
              <a:rPr sz="2800" dirty="0" err="1"/>
              <a:t>čas</a:t>
            </a:r>
            <a:r>
              <a:rPr sz="2800" dirty="0"/>
              <a:t> </a:t>
            </a:r>
            <a:r>
              <a:rPr sz="2800" dirty="0" err="1"/>
              <a:t>nad</a:t>
            </a:r>
            <a:r>
              <a:rPr sz="2800" dirty="0"/>
              <a:t> 12s - je </a:t>
            </a:r>
            <a:r>
              <a:rPr sz="2800" dirty="0" err="1"/>
              <a:t>vyšší</a:t>
            </a:r>
            <a:r>
              <a:rPr sz="2800" dirty="0"/>
              <a:t> </a:t>
            </a:r>
            <a:r>
              <a:rPr sz="2800" dirty="0" err="1"/>
              <a:t>riziko</a:t>
            </a:r>
            <a:r>
              <a:rPr sz="2800" dirty="0"/>
              <a:t> </a:t>
            </a:r>
            <a:r>
              <a:rPr lang="cs-CZ" sz="2800" dirty="0"/>
              <a:t>pádu</a:t>
            </a:r>
            <a:r>
              <a:rPr sz="2800" dirty="0"/>
              <a:t> (</a:t>
            </a:r>
            <a:r>
              <a:rPr lang="cs-CZ" sz="2800" dirty="0"/>
              <a:t>existuje tabulka</a:t>
            </a:r>
            <a:r>
              <a:rPr sz="2800" dirty="0"/>
              <a:t> </a:t>
            </a:r>
            <a:r>
              <a:rPr lang="cs-CZ" sz="2800" dirty="0"/>
              <a:t>s časy pro</a:t>
            </a:r>
            <a:r>
              <a:rPr sz="2800" dirty="0"/>
              <a:t> </a:t>
            </a:r>
            <a:r>
              <a:rPr sz="2800" dirty="0" err="1"/>
              <a:t>jednotlivé</a:t>
            </a:r>
            <a:r>
              <a:rPr sz="2800" dirty="0"/>
              <a:t> </a:t>
            </a:r>
            <a:r>
              <a:rPr sz="2800" dirty="0" err="1"/>
              <a:t>klinické</a:t>
            </a:r>
            <a:r>
              <a:rPr sz="2800" dirty="0"/>
              <a:t> </a:t>
            </a:r>
            <a:r>
              <a:rPr sz="2800" dirty="0" err="1"/>
              <a:t>stavy</a:t>
            </a:r>
            <a:r>
              <a:rPr lang="cs-CZ" sz="2800" dirty="0"/>
              <a:t>)</a:t>
            </a:r>
          </a:p>
          <a:p>
            <a:pPr marL="1549400" lvl="2" defTabSz="256031">
              <a:spcBef>
                <a:spcPts val="3000"/>
              </a:spcBef>
              <a:buFont typeface="Courier New"/>
              <a:buChar char="o"/>
              <a:defRPr sz="2592" spc="25">
                <a:solidFill>
                  <a:srgbClr val="212121"/>
                </a:solidFill>
              </a:defRPr>
            </a:pPr>
            <a:r>
              <a:rPr sz="2800" dirty="0"/>
              <a:t>používá se u neurologických on., starších pacientů, spinálních on</a:t>
            </a:r>
            <a:r>
              <a:rPr lang="cs-CZ" sz="2800" dirty="0"/>
              <a:t>. </a:t>
            </a:r>
          </a:p>
          <a:p>
            <a:pPr marL="1549400" lvl="2" defTabSz="256031">
              <a:spcBef>
                <a:spcPts val="3000"/>
              </a:spcBef>
              <a:buFont typeface="Courier New"/>
              <a:buChar char="o"/>
              <a:defRPr sz="2592" spc="25">
                <a:solidFill>
                  <a:srgbClr val="212121"/>
                </a:solidFill>
              </a:defRPr>
            </a:pPr>
            <a:r>
              <a:rPr sz="2800" u="sng" dirty="0">
                <a:hlinkClick r:id="rId2"/>
              </a:rPr>
              <a:t>https://www.youtube.com/watch?v=j77QUMPTnE0</a:t>
            </a:r>
            <a:r>
              <a:rPr lang="cs-CZ" sz="2800" dirty="0"/>
              <a:t> </a:t>
            </a:r>
          </a:p>
          <a:p>
            <a:pPr marL="914400" lvl="1" indent="-457200" defTabSz="256031">
              <a:spcBef>
                <a:spcPts val="3000"/>
              </a:spcBef>
              <a:defRPr sz="2592" spc="25">
                <a:solidFill>
                  <a:srgbClr val="212121"/>
                </a:solidFill>
              </a:defRPr>
            </a:pPr>
            <a:r>
              <a:rPr sz="2800" dirty="0"/>
              <a:t>10MWT - 10 Metre </a:t>
            </a:r>
            <a:r>
              <a:rPr sz="2800" dirty="0" err="1"/>
              <a:t>Walk</a:t>
            </a:r>
            <a:r>
              <a:rPr sz="2800" dirty="0"/>
              <a:t> Test - testuje rychlostní parametry chůze na vzdálenost 10m</a:t>
            </a:r>
            <a:endParaRPr lang="cs-CZ" sz="2800" dirty="0"/>
          </a:p>
          <a:p>
            <a:pPr marL="1549400" lvl="2" defTabSz="256031">
              <a:spcBef>
                <a:spcPts val="3000"/>
              </a:spcBef>
              <a:buFont typeface="Courier New"/>
              <a:buChar char="o"/>
              <a:defRPr sz="2592" spc="25">
                <a:solidFill>
                  <a:srgbClr val="212121"/>
                </a:solidFill>
              </a:defRPr>
            </a:pPr>
            <a:r>
              <a:rPr lang="cs-CZ" sz="2800" dirty="0"/>
              <a:t>provedení: </a:t>
            </a:r>
            <a:r>
              <a:rPr sz="2800" dirty="0" err="1"/>
              <a:t>pacient</a:t>
            </a:r>
            <a:r>
              <a:rPr sz="2800" dirty="0"/>
              <a:t> </a:t>
            </a:r>
            <a:r>
              <a:rPr sz="2800" dirty="0" err="1"/>
              <a:t>má</a:t>
            </a:r>
            <a:r>
              <a:rPr lang="cs-CZ" sz="2800" dirty="0"/>
              <a:t> 2</a:t>
            </a:r>
            <a:r>
              <a:rPr sz="2800" dirty="0"/>
              <a:t> </a:t>
            </a:r>
            <a:r>
              <a:rPr sz="2800" dirty="0" err="1"/>
              <a:t>pokusy</a:t>
            </a:r>
            <a:r>
              <a:rPr sz="2800" dirty="0"/>
              <a:t> </a:t>
            </a:r>
            <a:r>
              <a:rPr sz="2800" dirty="0" err="1"/>
              <a:t>pohodlným</a:t>
            </a:r>
            <a:r>
              <a:rPr sz="2800" dirty="0"/>
              <a:t> </a:t>
            </a:r>
            <a:r>
              <a:rPr sz="2800" dirty="0" err="1"/>
              <a:t>tempem</a:t>
            </a:r>
            <a:r>
              <a:rPr sz="2800" dirty="0"/>
              <a:t> </a:t>
            </a:r>
            <a:r>
              <a:rPr sz="2800" dirty="0" err="1"/>
              <a:t>ujít</a:t>
            </a:r>
            <a:r>
              <a:rPr sz="2800" dirty="0"/>
              <a:t> 10m, </a:t>
            </a:r>
            <a:r>
              <a:rPr sz="2800" dirty="0" err="1"/>
              <a:t>poté</a:t>
            </a:r>
            <a:r>
              <a:rPr sz="2800" dirty="0"/>
              <a:t> 3 </a:t>
            </a:r>
            <a:r>
              <a:rPr sz="2800" dirty="0" err="1"/>
              <a:t>pokusy</a:t>
            </a:r>
            <a:r>
              <a:rPr sz="2800" dirty="0"/>
              <a:t> </a:t>
            </a:r>
            <a:r>
              <a:rPr sz="2800" dirty="0" err="1"/>
              <a:t>ujít</a:t>
            </a:r>
            <a:r>
              <a:rPr sz="2800" dirty="0"/>
              <a:t> </a:t>
            </a:r>
            <a:r>
              <a:rPr sz="2800" dirty="0" err="1"/>
              <a:t>úsek</a:t>
            </a:r>
            <a:r>
              <a:rPr sz="2800" dirty="0"/>
              <a:t> co </a:t>
            </a:r>
            <a:r>
              <a:rPr sz="2800" dirty="0" err="1"/>
              <a:t>nejrychleji</a:t>
            </a:r>
            <a:r>
              <a:rPr sz="2800" dirty="0"/>
              <a:t>, ale </a:t>
            </a:r>
            <a:r>
              <a:rPr sz="2800" dirty="0" err="1"/>
              <a:t>bezpečně</a:t>
            </a:r>
            <a:r>
              <a:rPr sz="2800" dirty="0"/>
              <a:t>!, </a:t>
            </a:r>
            <a:r>
              <a:rPr sz="2800" dirty="0" err="1"/>
              <a:t>na</a:t>
            </a:r>
            <a:r>
              <a:rPr sz="2800" dirty="0"/>
              <a:t> </a:t>
            </a:r>
            <a:r>
              <a:rPr sz="2800" dirty="0" err="1"/>
              <a:t>stopkách</a:t>
            </a:r>
            <a:r>
              <a:rPr sz="2800" dirty="0"/>
              <a:t> se </a:t>
            </a:r>
            <a:r>
              <a:rPr sz="2800" dirty="0" err="1"/>
              <a:t>hodnotí</a:t>
            </a:r>
            <a:r>
              <a:rPr sz="2800" dirty="0"/>
              <a:t> </a:t>
            </a:r>
            <a:r>
              <a:rPr sz="2800" dirty="0" err="1"/>
              <a:t>čas</a:t>
            </a:r>
            <a:r>
              <a:rPr sz="2800" dirty="0"/>
              <a:t>, za </a:t>
            </a:r>
            <a:r>
              <a:rPr sz="2800" dirty="0" err="1"/>
              <a:t>který</a:t>
            </a:r>
            <a:r>
              <a:rPr sz="2800" dirty="0"/>
              <a:t> </a:t>
            </a:r>
            <a:r>
              <a:rPr sz="2800" dirty="0" err="1"/>
              <a:t>pacient</a:t>
            </a:r>
            <a:r>
              <a:rPr sz="2800" dirty="0"/>
              <a:t> </a:t>
            </a:r>
            <a:r>
              <a:rPr sz="2800" dirty="0" err="1"/>
              <a:t>urazí</a:t>
            </a:r>
            <a:r>
              <a:rPr sz="2800" dirty="0"/>
              <a:t> </a:t>
            </a:r>
            <a:r>
              <a:rPr sz="2800" dirty="0" err="1"/>
              <a:t>úsek</a:t>
            </a:r>
            <a:r>
              <a:rPr sz="2800" dirty="0"/>
              <a:t> </a:t>
            </a:r>
            <a:r>
              <a:rPr sz="2800" dirty="0" err="1"/>
              <a:t>mezi</a:t>
            </a:r>
            <a:r>
              <a:rPr sz="2800" dirty="0"/>
              <a:t> 2.-8.m</a:t>
            </a:r>
            <a:r>
              <a:rPr lang="cs-CZ" sz="2800" dirty="0"/>
              <a:t> </a:t>
            </a:r>
          </a:p>
          <a:p>
            <a:pPr marL="1549400" lvl="2" defTabSz="256031">
              <a:spcBef>
                <a:spcPts val="3000"/>
              </a:spcBef>
              <a:buFont typeface="Courier New"/>
              <a:buChar char="o"/>
              <a:defRPr sz="2592" spc="25">
                <a:solidFill>
                  <a:srgbClr val="212121"/>
                </a:solidFill>
              </a:defRPr>
            </a:pPr>
            <a:r>
              <a:rPr sz="2800" err="1"/>
              <a:t>vyhodnocení</a:t>
            </a:r>
            <a:r>
              <a:rPr sz="2800" dirty="0"/>
              <a:t>: z </a:t>
            </a:r>
            <a:r>
              <a:rPr sz="2800" err="1"/>
              <a:t>obou</a:t>
            </a:r>
            <a:r>
              <a:rPr sz="2800" dirty="0"/>
              <a:t> </a:t>
            </a:r>
            <a:r>
              <a:rPr sz="2800" err="1"/>
              <a:t>časů</a:t>
            </a:r>
            <a:r>
              <a:rPr sz="2800" dirty="0"/>
              <a:t> se </a:t>
            </a:r>
            <a:r>
              <a:rPr sz="2800" err="1"/>
              <a:t>udělá</a:t>
            </a:r>
            <a:r>
              <a:rPr sz="2800" dirty="0"/>
              <a:t> </a:t>
            </a:r>
            <a:r>
              <a:rPr sz="2800" err="1"/>
              <a:t>průměr</a:t>
            </a:r>
            <a:r>
              <a:rPr sz="2800" dirty="0"/>
              <a:t>, </a:t>
            </a:r>
            <a:r>
              <a:rPr sz="2800" err="1"/>
              <a:t>nemá</a:t>
            </a:r>
            <a:r>
              <a:rPr sz="2800" dirty="0"/>
              <a:t> </a:t>
            </a:r>
            <a:r>
              <a:rPr sz="2800" err="1"/>
              <a:t>normativní</a:t>
            </a:r>
            <a:r>
              <a:rPr sz="2800" dirty="0"/>
              <a:t> data = </a:t>
            </a:r>
            <a:r>
              <a:rPr sz="2800" err="1"/>
              <a:t>hodnotíme</a:t>
            </a:r>
            <a:r>
              <a:rPr sz="2800" dirty="0"/>
              <a:t> </a:t>
            </a:r>
            <a:r>
              <a:rPr sz="2800" err="1"/>
              <a:t>efekt</a:t>
            </a:r>
            <a:r>
              <a:rPr sz="2800" dirty="0"/>
              <a:t> </a:t>
            </a:r>
            <a:r>
              <a:rPr sz="2800" err="1"/>
              <a:t>před</a:t>
            </a:r>
            <a:r>
              <a:rPr sz="2800" dirty="0"/>
              <a:t> a po, </a:t>
            </a:r>
            <a:r>
              <a:rPr sz="2800" err="1"/>
              <a:t>jsou</a:t>
            </a:r>
            <a:r>
              <a:rPr sz="2800" dirty="0"/>
              <a:t> </a:t>
            </a:r>
            <a:r>
              <a:rPr sz="2800" err="1"/>
              <a:t>určené</a:t>
            </a:r>
            <a:r>
              <a:rPr sz="2800" dirty="0"/>
              <a:t> </a:t>
            </a:r>
            <a:r>
              <a:rPr sz="2800" err="1"/>
              <a:t>průměrné</a:t>
            </a:r>
            <a:r>
              <a:rPr sz="2800" dirty="0"/>
              <a:t> </a:t>
            </a:r>
            <a:r>
              <a:rPr sz="2800" err="1"/>
              <a:t>rychlosti</a:t>
            </a:r>
            <a:r>
              <a:rPr sz="2800" dirty="0"/>
              <a:t> </a:t>
            </a:r>
            <a:r>
              <a:rPr sz="2800" err="1"/>
              <a:t>chůze</a:t>
            </a:r>
            <a:r>
              <a:rPr sz="2800" dirty="0"/>
              <a:t> </a:t>
            </a:r>
            <a:r>
              <a:rPr sz="2800" err="1"/>
              <a:t>dle</a:t>
            </a:r>
            <a:r>
              <a:rPr sz="2800" dirty="0"/>
              <a:t> </a:t>
            </a:r>
            <a:r>
              <a:rPr sz="2800" err="1"/>
              <a:t>věkových</a:t>
            </a:r>
            <a:r>
              <a:rPr sz="2800" dirty="0"/>
              <a:t> </a:t>
            </a:r>
            <a:r>
              <a:rPr lang="cs-CZ" sz="2800" dirty="0"/>
              <a:t>kategorií</a:t>
            </a:r>
          </a:p>
          <a:p>
            <a:pPr marL="1549400" lvl="2" defTabSz="256031">
              <a:spcBef>
                <a:spcPts val="3000"/>
              </a:spcBef>
              <a:buFont typeface="Courier New"/>
              <a:buChar char="o"/>
              <a:defRPr sz="2592" spc="25">
                <a:solidFill>
                  <a:srgbClr val="212121"/>
                </a:solidFill>
              </a:defRPr>
            </a:pPr>
            <a:r>
              <a:rPr lang="cs-CZ" sz="2800" dirty="0"/>
              <a:t>použití</a:t>
            </a:r>
            <a:r>
              <a:rPr sz="2800" dirty="0"/>
              <a:t> u neurologických on., fraktur DKK, amputací</a:t>
            </a:r>
            <a:r>
              <a:rPr lang="cs-CZ" sz="2800" dirty="0"/>
              <a:t> </a:t>
            </a:r>
          </a:p>
          <a:p>
            <a:pPr marL="1549400" lvl="2" defTabSz="256031">
              <a:spcBef>
                <a:spcPts val="3000"/>
              </a:spcBef>
              <a:buFont typeface="Courier New"/>
              <a:buChar char="o"/>
              <a:defRPr sz="2592" spc="25">
                <a:solidFill>
                  <a:srgbClr val="212121"/>
                </a:solidFill>
              </a:defRPr>
            </a:pPr>
            <a:r>
              <a:rPr sz="2800" u="sng" dirty="0">
                <a:hlinkClick r:id="rId3"/>
              </a:rPr>
              <a:t>https://www.youtube.com/watch?v=vKhgHOFCamU</a:t>
            </a:r>
            <a:r>
              <a:rPr lang="cs-CZ" sz="2800" dirty="0"/>
              <a:t> </a:t>
            </a:r>
            <a:endParaRPr sz="2800" dirty="0"/>
          </a:p>
        </p:txBody>
      </p:sp>
      <p:sp>
        <p:nvSpPr>
          <p:cNvPr id="279" name="Příklady klinických testů chů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31622">
              <a:defRPr sz="8190" spc="245"/>
            </a:lvl1pPr>
          </a:lstStyle>
          <a:p>
            <a:r>
              <a:rPr sz="5400" dirty="0"/>
              <a:t>Příklady klinických testů chůze</a:t>
            </a:r>
            <a:endParaRPr lang="cs-CZ" sz="5400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UG - Timed Up and Go test - krátký, jednoduchý, hodnotí stabilitu, provedení: pacient sedí, na vyzvání se postaví ze sedu, ujde 3 metry, otočí se, jde zpět a posadí se, po celou dobu se měří čas, vše se opakuje 3x a z hodnot se dělá průměr, vyhodnocení:"/>
          <p:cNvSpPr txBox="1">
            <a:spLocks noGrp="1"/>
          </p:cNvSpPr>
          <p:nvPr>
            <p:ph type="body" idx="1"/>
          </p:nvPr>
        </p:nvSpPr>
        <p:spPr>
          <a:xfrm>
            <a:off x="1588630" y="3243332"/>
            <a:ext cx="20701297" cy="91455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14400" lvl="1" indent="-457200" defTabSz="256031">
              <a:spcBef>
                <a:spcPts val="3000"/>
              </a:spcBef>
              <a:defRPr sz="2592" spc="25">
                <a:solidFill>
                  <a:srgbClr val="212121"/>
                </a:solidFill>
              </a:defRPr>
            </a:pPr>
            <a:r>
              <a:rPr lang="en-US" sz="3200" dirty="0">
                <a:ea typeface="+mn-lt"/>
                <a:cs typeface="+mn-lt"/>
              </a:rPr>
              <a:t>6MWT - 6 Minute Walk Test - </a:t>
            </a:r>
            <a:r>
              <a:rPr lang="en-US" sz="3200" dirty="0" err="1">
                <a:ea typeface="+mn-lt"/>
                <a:cs typeface="+mn-lt"/>
              </a:rPr>
              <a:t>hodnotí</a:t>
            </a:r>
            <a:r>
              <a:rPr lang="en-US" sz="3200" dirty="0">
                <a:ea typeface="+mn-lt"/>
                <a:cs typeface="+mn-lt"/>
              </a:rPr>
              <a:t> </a:t>
            </a:r>
            <a:r>
              <a:rPr lang="en-US" sz="3200" dirty="0" err="1">
                <a:ea typeface="+mn-lt"/>
                <a:cs typeface="+mn-lt"/>
              </a:rPr>
              <a:t>aerobní</a:t>
            </a:r>
            <a:r>
              <a:rPr lang="en-US" sz="3200" dirty="0">
                <a:ea typeface="+mn-lt"/>
                <a:cs typeface="+mn-lt"/>
              </a:rPr>
              <a:t> </a:t>
            </a:r>
            <a:r>
              <a:rPr lang="en-US" sz="3200" dirty="0" err="1">
                <a:ea typeface="+mn-lt"/>
                <a:cs typeface="+mn-lt"/>
              </a:rPr>
              <a:t>vytrvalost</a:t>
            </a:r>
            <a:r>
              <a:rPr lang="en-US" sz="3200" dirty="0">
                <a:ea typeface="+mn-lt"/>
                <a:cs typeface="+mn-lt"/>
              </a:rPr>
              <a:t> a </a:t>
            </a:r>
            <a:r>
              <a:rPr lang="en-US" sz="3200" dirty="0" err="1">
                <a:ea typeface="+mn-lt"/>
                <a:cs typeface="+mn-lt"/>
              </a:rPr>
              <a:t>kapacitu</a:t>
            </a:r>
            <a:r>
              <a:rPr lang="en-US" sz="3200" dirty="0">
                <a:ea typeface="+mn-lt"/>
                <a:cs typeface="+mn-lt"/>
              </a:rPr>
              <a:t> </a:t>
            </a:r>
            <a:r>
              <a:rPr lang="en-US" sz="3200" dirty="0" err="1">
                <a:ea typeface="+mn-lt"/>
                <a:cs typeface="+mn-lt"/>
              </a:rPr>
              <a:t>při</a:t>
            </a:r>
            <a:r>
              <a:rPr lang="en-US" sz="3200" dirty="0">
                <a:ea typeface="+mn-lt"/>
                <a:cs typeface="+mn-lt"/>
              </a:rPr>
              <a:t> </a:t>
            </a:r>
            <a:r>
              <a:rPr lang="en-US" sz="3200" dirty="0" err="1">
                <a:ea typeface="+mn-lt"/>
                <a:cs typeface="+mn-lt"/>
              </a:rPr>
              <a:t>chůzi</a:t>
            </a:r>
            <a:endParaRPr lang="cs-CZ" sz="3200" dirty="0"/>
          </a:p>
          <a:p>
            <a:pPr marL="1549400" lvl="2" defTabSz="256031">
              <a:spcBef>
                <a:spcPts val="3000"/>
              </a:spcBef>
              <a:buFont typeface="Courier New"/>
              <a:buChar char="o"/>
              <a:defRPr sz="2592" spc="25">
                <a:solidFill>
                  <a:srgbClr val="212121"/>
                </a:solidFill>
              </a:defRPr>
            </a:pPr>
            <a:r>
              <a:rPr lang="en-US" sz="3200" dirty="0" err="1">
                <a:ea typeface="+mn-lt"/>
                <a:cs typeface="+mn-lt"/>
              </a:rPr>
              <a:t>provedení</a:t>
            </a:r>
            <a:r>
              <a:rPr lang="en-US" sz="3200" dirty="0">
                <a:ea typeface="+mn-lt"/>
                <a:cs typeface="+mn-lt"/>
              </a:rPr>
              <a:t>: </a:t>
            </a:r>
            <a:r>
              <a:rPr lang="en-US" sz="3200" dirty="0" err="1">
                <a:ea typeface="+mn-lt"/>
                <a:cs typeface="+mn-lt"/>
              </a:rPr>
              <a:t>pacient</a:t>
            </a:r>
            <a:r>
              <a:rPr lang="en-US" sz="3200" dirty="0">
                <a:ea typeface="+mn-lt"/>
                <a:cs typeface="+mn-lt"/>
              </a:rPr>
              <a:t> </a:t>
            </a:r>
            <a:r>
              <a:rPr lang="en-US" sz="3200" dirty="0" err="1">
                <a:ea typeface="+mn-lt"/>
                <a:cs typeface="+mn-lt"/>
              </a:rPr>
              <a:t>má</a:t>
            </a:r>
            <a:r>
              <a:rPr lang="en-US" sz="3200" dirty="0">
                <a:ea typeface="+mn-lt"/>
                <a:cs typeface="+mn-lt"/>
              </a:rPr>
              <a:t> </a:t>
            </a:r>
            <a:r>
              <a:rPr lang="en-US" sz="3200" dirty="0" err="1">
                <a:ea typeface="+mn-lt"/>
                <a:cs typeface="+mn-lt"/>
              </a:rPr>
              <a:t>pulzní</a:t>
            </a:r>
            <a:r>
              <a:rPr lang="en-US" sz="3200" dirty="0">
                <a:ea typeface="+mn-lt"/>
                <a:cs typeface="+mn-lt"/>
              </a:rPr>
              <a:t> </a:t>
            </a:r>
            <a:r>
              <a:rPr lang="en-US" sz="3200" dirty="0" err="1">
                <a:ea typeface="+mn-lt"/>
                <a:cs typeface="+mn-lt"/>
              </a:rPr>
              <a:t>oxymetr</a:t>
            </a:r>
            <a:r>
              <a:rPr lang="en-US" sz="3200" dirty="0"/>
              <a:t> (</a:t>
            </a:r>
            <a:r>
              <a:rPr lang="en-US" sz="3200" dirty="0" err="1"/>
              <a:t>měří</a:t>
            </a:r>
            <a:r>
              <a:rPr lang="en-US" sz="3200" dirty="0"/>
              <a:t> s</a:t>
            </a:r>
            <a:r>
              <a:rPr lang="cs-CZ" sz="3200" dirty="0" err="1"/>
              <a:t>aturaci</a:t>
            </a:r>
            <a:r>
              <a:rPr sz="3200" dirty="0"/>
              <a:t> </a:t>
            </a:r>
            <a:r>
              <a:rPr sz="3200" dirty="0" err="1"/>
              <a:t>kyslíkem</a:t>
            </a:r>
            <a:r>
              <a:rPr sz="3200" dirty="0"/>
              <a:t>), </a:t>
            </a:r>
            <a:r>
              <a:rPr sz="3200" dirty="0" err="1"/>
              <a:t>hodnotí</a:t>
            </a:r>
            <a:r>
              <a:rPr sz="3200" dirty="0"/>
              <a:t> se </a:t>
            </a:r>
            <a:r>
              <a:rPr sz="3200" dirty="0" err="1"/>
              <a:t>vzdálenost</a:t>
            </a:r>
            <a:r>
              <a:rPr sz="3200" dirty="0"/>
              <a:t>, </a:t>
            </a:r>
            <a:r>
              <a:rPr sz="3200" dirty="0" err="1"/>
              <a:t>kterou</a:t>
            </a:r>
            <a:r>
              <a:rPr sz="3200" dirty="0"/>
              <a:t> </a:t>
            </a:r>
            <a:r>
              <a:rPr sz="3200" dirty="0" err="1"/>
              <a:t>pacient</a:t>
            </a:r>
            <a:r>
              <a:rPr sz="3200" dirty="0"/>
              <a:t> </a:t>
            </a:r>
            <a:r>
              <a:rPr sz="3200" dirty="0" err="1"/>
              <a:t>zvládne</a:t>
            </a:r>
            <a:r>
              <a:rPr sz="3200" dirty="0"/>
              <a:t> </a:t>
            </a:r>
            <a:r>
              <a:rPr sz="3200" dirty="0" err="1"/>
              <a:t>ujít</a:t>
            </a:r>
            <a:r>
              <a:rPr sz="3200" dirty="0"/>
              <a:t> za 6 minut, je vytyčen 30m úsek a místa, kde se pacient má otáčet, hodnotí se 2 rychlosti - pohodlné tempo a nejvyšší možné tempo, pacient může odpočívat, zastavit v průběhu (měříme kdy a na jak dlouho), testovanému se hlásí každou minutu zbývající čas, nijak ho nepodporujeme (</a:t>
            </a:r>
            <a:r>
              <a:rPr sz="3200" dirty="0" err="1"/>
              <a:t>pouze</a:t>
            </a:r>
            <a:r>
              <a:rPr sz="3200" dirty="0"/>
              <a:t> </a:t>
            </a:r>
            <a:r>
              <a:rPr sz="3200" dirty="0" err="1"/>
              <a:t>říct</a:t>
            </a:r>
            <a:r>
              <a:rPr sz="3200" dirty="0"/>
              <a:t> “</a:t>
            </a:r>
            <a:r>
              <a:rPr sz="3200" dirty="0" err="1"/>
              <a:t>vedete</a:t>
            </a:r>
            <a:r>
              <a:rPr sz="3200" dirty="0"/>
              <a:t> </a:t>
            </a:r>
            <a:r>
              <a:rPr sz="3200" dirty="0" err="1"/>
              <a:t>si</a:t>
            </a:r>
            <a:r>
              <a:rPr sz="3200" dirty="0"/>
              <a:t> </a:t>
            </a:r>
            <a:r>
              <a:rPr sz="3200" dirty="0" err="1"/>
              <a:t>dobře</a:t>
            </a:r>
            <a:r>
              <a:rPr sz="3200" dirty="0"/>
              <a:t>” </a:t>
            </a:r>
            <a:r>
              <a:rPr sz="3200" dirty="0" err="1"/>
              <a:t>nebo</a:t>
            </a:r>
            <a:r>
              <a:rPr sz="3200" dirty="0"/>
              <a:t> “</a:t>
            </a:r>
            <a:r>
              <a:rPr sz="3200" dirty="0" err="1"/>
              <a:t>pokračujte</a:t>
            </a:r>
            <a:r>
              <a:rPr sz="3200" dirty="0"/>
              <a:t>” u </a:t>
            </a:r>
            <a:r>
              <a:rPr sz="3200" dirty="0" err="1"/>
              <a:t>hlášení</a:t>
            </a:r>
            <a:r>
              <a:rPr sz="3200" dirty="0"/>
              <a:t> </a:t>
            </a:r>
            <a:r>
              <a:rPr sz="3200" dirty="0" err="1"/>
              <a:t>zbývajícího</a:t>
            </a:r>
            <a:r>
              <a:rPr sz="3200" dirty="0"/>
              <a:t> </a:t>
            </a:r>
            <a:r>
              <a:rPr sz="3200" dirty="0" err="1"/>
              <a:t>času</a:t>
            </a:r>
            <a:r>
              <a:rPr lang="cs-CZ" sz="3200" dirty="0"/>
              <a:t>),</a:t>
            </a:r>
            <a:r>
              <a:rPr sz="3200" dirty="0"/>
              <a:t> v </a:t>
            </a:r>
            <a:r>
              <a:rPr sz="3200" dirty="0" err="1"/>
              <a:t>průběhu</a:t>
            </a:r>
            <a:r>
              <a:rPr sz="3200" dirty="0"/>
              <a:t> se </a:t>
            </a:r>
            <a:r>
              <a:rPr sz="3200" dirty="0" err="1"/>
              <a:t>hodnotí</a:t>
            </a:r>
            <a:r>
              <a:rPr sz="3200" dirty="0"/>
              <a:t> </a:t>
            </a:r>
            <a:r>
              <a:rPr sz="3200" dirty="0" err="1"/>
              <a:t>subjektivní</a:t>
            </a:r>
            <a:r>
              <a:rPr sz="3200" dirty="0"/>
              <a:t> </a:t>
            </a:r>
            <a:r>
              <a:rPr sz="3200" dirty="0" err="1"/>
              <a:t>námaha</a:t>
            </a:r>
            <a:r>
              <a:rPr sz="3200" dirty="0"/>
              <a:t> </a:t>
            </a:r>
            <a:r>
              <a:rPr lang="cs-CZ" sz="3200" dirty="0"/>
              <a:t>a dušnost </a:t>
            </a:r>
            <a:r>
              <a:rPr sz="3200" dirty="0"/>
              <a:t>(</a:t>
            </a:r>
            <a:r>
              <a:rPr lang="cs-CZ" sz="3200" dirty="0" err="1"/>
              <a:t>Borgova</a:t>
            </a:r>
            <a:r>
              <a:rPr sz="3200" dirty="0"/>
              <a:t> </a:t>
            </a:r>
            <a:r>
              <a:rPr sz="3200" dirty="0" err="1"/>
              <a:t>škála</a:t>
            </a:r>
            <a:r>
              <a:rPr lang="cs-CZ" sz="3200" dirty="0"/>
              <a:t>), </a:t>
            </a:r>
            <a:r>
              <a:rPr sz="3200" dirty="0" err="1"/>
              <a:t>krevní</a:t>
            </a:r>
            <a:r>
              <a:rPr sz="3200" dirty="0"/>
              <a:t> </a:t>
            </a:r>
            <a:r>
              <a:rPr sz="3200" dirty="0" err="1"/>
              <a:t>tlak</a:t>
            </a:r>
            <a:r>
              <a:rPr sz="3200" dirty="0"/>
              <a:t>, </a:t>
            </a:r>
            <a:r>
              <a:rPr lang="cs-CZ" sz="3200" dirty="0"/>
              <a:t>srdeční</a:t>
            </a:r>
            <a:r>
              <a:rPr sz="3200" dirty="0"/>
              <a:t> </a:t>
            </a:r>
            <a:r>
              <a:rPr sz="3200" dirty="0" err="1"/>
              <a:t>frekvence</a:t>
            </a:r>
            <a:r>
              <a:rPr sz="3200" dirty="0"/>
              <a:t>, </a:t>
            </a:r>
            <a:r>
              <a:rPr sz="3200" dirty="0" err="1"/>
              <a:t>saturace</a:t>
            </a:r>
            <a:r>
              <a:rPr sz="3200" dirty="0"/>
              <a:t> (</a:t>
            </a:r>
            <a:r>
              <a:rPr sz="3200" dirty="0" err="1"/>
              <a:t>pokud</a:t>
            </a:r>
            <a:r>
              <a:rPr sz="3200" dirty="0"/>
              <a:t> </a:t>
            </a:r>
            <a:r>
              <a:rPr sz="3200" dirty="0" err="1"/>
              <a:t>klesne</a:t>
            </a:r>
            <a:r>
              <a:rPr sz="3200" dirty="0"/>
              <a:t> pod 88, </a:t>
            </a:r>
            <a:r>
              <a:rPr sz="3200" dirty="0" err="1"/>
              <a:t>zaznamenáváme</a:t>
            </a:r>
            <a:r>
              <a:rPr sz="3200" dirty="0"/>
              <a:t> </a:t>
            </a:r>
            <a:r>
              <a:rPr sz="3200" dirty="0" err="1"/>
              <a:t>vzdálenost</a:t>
            </a:r>
            <a:r>
              <a:rPr sz="3200" dirty="0"/>
              <a:t>, </a:t>
            </a:r>
            <a:r>
              <a:rPr sz="3200" dirty="0" err="1"/>
              <a:t>ve</a:t>
            </a:r>
            <a:r>
              <a:rPr sz="3200" dirty="0"/>
              <a:t> </a:t>
            </a:r>
            <a:r>
              <a:rPr sz="3200" dirty="0" err="1"/>
              <a:t>které</a:t>
            </a:r>
            <a:r>
              <a:rPr sz="3200" dirty="0"/>
              <a:t> se </a:t>
            </a:r>
            <a:r>
              <a:rPr sz="3200" dirty="0" err="1"/>
              <a:t>stalo</a:t>
            </a:r>
            <a:r>
              <a:rPr lang="cs-CZ" sz="3200" dirty="0"/>
              <a:t>)</a:t>
            </a:r>
          </a:p>
          <a:p>
            <a:pPr marL="1549400" lvl="2" defTabSz="256031">
              <a:spcBef>
                <a:spcPts val="3000"/>
              </a:spcBef>
              <a:buFont typeface="Courier New"/>
              <a:buChar char="o"/>
              <a:defRPr sz="2592" spc="25">
                <a:solidFill>
                  <a:srgbClr val="212121"/>
                </a:solidFill>
              </a:defRPr>
            </a:pPr>
            <a:r>
              <a:rPr sz="3200" dirty="0" err="1"/>
              <a:t>Ideálně</a:t>
            </a:r>
            <a:r>
              <a:rPr sz="3200" dirty="0"/>
              <a:t> se </a:t>
            </a:r>
            <a:r>
              <a:rPr sz="3200" dirty="0" err="1"/>
              <a:t>opakuje</a:t>
            </a:r>
            <a:r>
              <a:rPr sz="3200" dirty="0"/>
              <a:t> </a:t>
            </a:r>
            <a:r>
              <a:rPr sz="3200" dirty="0" err="1"/>
              <a:t>alespoň</a:t>
            </a:r>
            <a:r>
              <a:rPr sz="3200" dirty="0"/>
              <a:t> 3x, po 45 </a:t>
            </a:r>
            <a:r>
              <a:rPr sz="3200" dirty="0" err="1"/>
              <a:t>minutách</a:t>
            </a:r>
            <a:r>
              <a:rPr sz="3200" dirty="0"/>
              <a:t>, aby se </a:t>
            </a:r>
            <a:r>
              <a:rPr sz="3200" dirty="0" err="1"/>
              <a:t>ukázalo</a:t>
            </a:r>
            <a:r>
              <a:rPr sz="3200" dirty="0"/>
              <a:t>, </a:t>
            </a:r>
            <a:r>
              <a:rPr sz="3200" dirty="0" err="1"/>
              <a:t>zda</a:t>
            </a:r>
            <a:r>
              <a:rPr sz="3200" dirty="0"/>
              <a:t> </a:t>
            </a:r>
            <a:r>
              <a:rPr lang="cs-CZ" sz="3200" dirty="0"/>
              <a:t>výsledek </a:t>
            </a:r>
            <a:r>
              <a:rPr sz="3200" dirty="0" err="1"/>
              <a:t>opravdu</a:t>
            </a:r>
            <a:r>
              <a:rPr sz="3200" dirty="0"/>
              <a:t> </a:t>
            </a:r>
            <a:r>
              <a:rPr sz="3200" dirty="0" err="1"/>
              <a:t>odpovídá</a:t>
            </a:r>
            <a:r>
              <a:rPr sz="3200" dirty="0"/>
              <a:t> </a:t>
            </a:r>
            <a:r>
              <a:rPr sz="3200" dirty="0" err="1"/>
              <a:t>pacientově</a:t>
            </a:r>
            <a:r>
              <a:rPr sz="3200" dirty="0"/>
              <a:t> </a:t>
            </a:r>
            <a:r>
              <a:rPr lang="cs-CZ" sz="3200" dirty="0"/>
              <a:t>kondici, porovnáváme</a:t>
            </a:r>
            <a:r>
              <a:rPr sz="3200" dirty="0"/>
              <a:t> před a po terapii, možné díky němu odhalit poruchy nervosvalového přenosu nebo nutnost kyslíkové </a:t>
            </a:r>
            <a:r>
              <a:rPr lang="cs-CZ" sz="3200" dirty="0"/>
              <a:t>suplementace</a:t>
            </a:r>
          </a:p>
          <a:p>
            <a:pPr marL="1549400" lvl="2" defTabSz="256031">
              <a:spcBef>
                <a:spcPts val="3000"/>
              </a:spcBef>
              <a:buFont typeface="Courier New"/>
              <a:buChar char="o"/>
              <a:defRPr sz="2592" spc="25">
                <a:solidFill>
                  <a:srgbClr val="212121"/>
                </a:solidFill>
              </a:defRPr>
            </a:pPr>
            <a:r>
              <a:rPr lang="cs-CZ" sz="3200" dirty="0"/>
              <a:t>použití</a:t>
            </a:r>
            <a:r>
              <a:rPr sz="3200" dirty="0"/>
              <a:t> u rozličných diagnóz, nejčastěji kardiovaskulární on., plicní on., neurologické on</a:t>
            </a:r>
            <a:r>
              <a:rPr lang="cs-CZ" sz="3200" dirty="0"/>
              <a:t>. </a:t>
            </a:r>
          </a:p>
          <a:p>
            <a:pPr marL="1549400" lvl="2" defTabSz="256031">
              <a:spcBef>
                <a:spcPts val="3000"/>
              </a:spcBef>
              <a:buFont typeface="Courier New"/>
              <a:buChar char="o"/>
              <a:defRPr sz="2592" spc="25">
                <a:solidFill>
                  <a:srgbClr val="212121"/>
                </a:solidFill>
              </a:defRPr>
            </a:pPr>
            <a:r>
              <a:rPr sz="3200" u="sng" dirty="0">
                <a:hlinkClick r:id="rId2"/>
              </a:rPr>
              <a:t>https://www.youtube.com/watch?v=JHzsgeudQ1I</a:t>
            </a:r>
            <a:r>
              <a:rPr lang="cs-CZ" sz="3200" dirty="0"/>
              <a:t> </a:t>
            </a:r>
          </a:p>
        </p:txBody>
      </p:sp>
      <p:sp>
        <p:nvSpPr>
          <p:cNvPr id="279" name="Příklady klinických testů chů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31622">
              <a:defRPr sz="8190" spc="245"/>
            </a:lvl1pPr>
          </a:lstStyle>
          <a:p>
            <a:r>
              <a:rPr sz="5400" dirty="0"/>
              <a:t>Příklady klinických testů chůze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14430307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kinematická analýza 3D - pomocí kamer, hodnocení časoprostorových parametrů…"/>
          <p:cNvSpPr txBox="1">
            <a:spLocks noGrp="1"/>
          </p:cNvSpPr>
          <p:nvPr>
            <p:ph type="body" sz="half" idx="1"/>
          </p:nvPr>
        </p:nvSpPr>
        <p:spPr>
          <a:xfrm>
            <a:off x="574090" y="2735218"/>
            <a:ext cx="13223945" cy="834973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solidFill>
                  <a:srgbClr val="212121"/>
                </a:solidFill>
              </a:defRPr>
            </a:pPr>
            <a:r>
              <a:rPr dirty="0" err="1"/>
              <a:t>kinematická</a:t>
            </a:r>
            <a:r>
              <a:rPr dirty="0"/>
              <a:t> </a:t>
            </a:r>
            <a:r>
              <a:rPr dirty="0" err="1"/>
              <a:t>analýza</a:t>
            </a:r>
            <a:r>
              <a:rPr dirty="0"/>
              <a:t> 3D - </a:t>
            </a:r>
            <a:r>
              <a:rPr dirty="0" err="1"/>
              <a:t>pomocí</a:t>
            </a:r>
            <a:r>
              <a:rPr dirty="0"/>
              <a:t> </a:t>
            </a:r>
            <a:r>
              <a:rPr dirty="0" err="1"/>
              <a:t>kamer</a:t>
            </a:r>
            <a:r>
              <a:rPr dirty="0"/>
              <a:t>, </a:t>
            </a:r>
            <a:r>
              <a:rPr dirty="0" err="1"/>
              <a:t>hodnocení</a:t>
            </a:r>
            <a:r>
              <a:rPr dirty="0"/>
              <a:t> </a:t>
            </a:r>
            <a:r>
              <a:rPr dirty="0" err="1"/>
              <a:t>časoprostorových</a:t>
            </a:r>
            <a:r>
              <a:rPr dirty="0"/>
              <a:t> </a:t>
            </a:r>
            <a:r>
              <a:rPr dirty="0" err="1"/>
              <a:t>parametrů</a:t>
            </a:r>
            <a:endParaRPr lang="cs-CZ" dirty="0" err="1"/>
          </a:p>
          <a:p>
            <a:pPr>
              <a:buBlip>
                <a:blip r:embed="rId2"/>
              </a:buBlip>
              <a:defRPr>
                <a:solidFill>
                  <a:srgbClr val="212121"/>
                </a:solidFill>
              </a:defRPr>
            </a:pPr>
            <a:r>
              <a:rPr dirty="0" err="1"/>
              <a:t>měření</a:t>
            </a:r>
            <a:r>
              <a:rPr dirty="0"/>
              <a:t> </a:t>
            </a:r>
            <a:r>
              <a:rPr dirty="0" err="1"/>
              <a:t>pomocí</a:t>
            </a:r>
            <a:r>
              <a:rPr dirty="0"/>
              <a:t> </a:t>
            </a:r>
            <a:r>
              <a:rPr dirty="0" err="1"/>
              <a:t>silových</a:t>
            </a:r>
            <a:r>
              <a:rPr dirty="0"/>
              <a:t>/</a:t>
            </a:r>
            <a:r>
              <a:rPr dirty="0" err="1"/>
              <a:t>tlakových</a:t>
            </a:r>
            <a:r>
              <a:rPr dirty="0"/>
              <a:t> </a:t>
            </a:r>
            <a:r>
              <a:rPr dirty="0" err="1"/>
              <a:t>plošin</a:t>
            </a:r>
            <a:r>
              <a:rPr dirty="0"/>
              <a:t> (</a:t>
            </a:r>
            <a:r>
              <a:rPr dirty="0" err="1"/>
              <a:t>dynamická</a:t>
            </a:r>
            <a:r>
              <a:rPr dirty="0"/>
              <a:t> </a:t>
            </a:r>
            <a:r>
              <a:rPr dirty="0" err="1"/>
              <a:t>počítačová</a:t>
            </a:r>
            <a:r>
              <a:rPr dirty="0"/>
              <a:t> </a:t>
            </a:r>
            <a:r>
              <a:rPr dirty="0" err="1"/>
              <a:t>posturografie</a:t>
            </a:r>
            <a:r>
              <a:rPr dirty="0"/>
              <a:t> - balance master system)</a:t>
            </a:r>
          </a:p>
          <a:p>
            <a:pPr>
              <a:buBlip>
                <a:blip r:embed="rId2"/>
              </a:buBlip>
              <a:defRPr>
                <a:solidFill>
                  <a:srgbClr val="212121"/>
                </a:solidFill>
              </a:defRPr>
            </a:pPr>
            <a:r>
              <a:rPr dirty="0" err="1"/>
              <a:t>chodící</a:t>
            </a:r>
            <a:r>
              <a:rPr dirty="0"/>
              <a:t> </a:t>
            </a:r>
            <a:r>
              <a:rPr dirty="0" err="1"/>
              <a:t>pásy</a:t>
            </a:r>
            <a:r>
              <a:rPr dirty="0"/>
              <a:t> se </a:t>
            </a:r>
            <a:r>
              <a:rPr dirty="0" err="1"/>
              <a:t>silovými</a:t>
            </a:r>
            <a:r>
              <a:rPr dirty="0"/>
              <a:t> </a:t>
            </a:r>
            <a:r>
              <a:rPr dirty="0" err="1"/>
              <a:t>plošinami</a:t>
            </a:r>
            <a:r>
              <a:rPr dirty="0"/>
              <a:t> (C-mill, </a:t>
            </a:r>
            <a:r>
              <a:rPr dirty="0" err="1"/>
              <a:t>Zebris</a:t>
            </a:r>
            <a:r>
              <a:rPr dirty="0"/>
              <a:t>; </a:t>
            </a:r>
            <a:r>
              <a:rPr dirty="0" err="1"/>
              <a:t>používají</a:t>
            </a:r>
            <a:r>
              <a:rPr dirty="0"/>
              <a:t> se </a:t>
            </a:r>
            <a:r>
              <a:rPr dirty="0" err="1"/>
              <a:t>i</a:t>
            </a:r>
            <a:r>
              <a:rPr dirty="0"/>
              <a:t> pro </a:t>
            </a:r>
            <a:r>
              <a:rPr dirty="0" err="1"/>
              <a:t>rehabilitaci</a:t>
            </a:r>
            <a:r>
              <a:rPr dirty="0"/>
              <a:t> </a:t>
            </a:r>
            <a:r>
              <a:rPr dirty="0" err="1"/>
              <a:t>chůze</a:t>
            </a:r>
            <a:r>
              <a:rPr dirty="0"/>
              <a:t>)</a:t>
            </a:r>
          </a:p>
          <a:p>
            <a:pPr lvl="1">
              <a:buFont typeface="Courier New"/>
              <a:buChar char="o"/>
              <a:defRPr>
                <a:solidFill>
                  <a:srgbClr val="212121"/>
                </a:solidFill>
              </a:defRPr>
            </a:pPr>
            <a:r>
              <a:rPr dirty="0" err="1"/>
              <a:t>ukázka</a:t>
            </a:r>
            <a:r>
              <a:rPr dirty="0"/>
              <a:t> </a:t>
            </a:r>
            <a:r>
              <a:rPr dirty="0" err="1"/>
              <a:t>Zebris</a:t>
            </a:r>
            <a:r>
              <a:rPr dirty="0"/>
              <a:t>: </a:t>
            </a:r>
            <a:r>
              <a:rPr u="sng" dirty="0">
                <a:hlinkClick r:id="rId3"/>
              </a:rPr>
              <a:t>https://www.youtube.com/watch?v=LnlnDxo_nk4</a:t>
            </a:r>
          </a:p>
        </p:txBody>
      </p:sp>
      <p:sp>
        <p:nvSpPr>
          <p:cNvPr id="282" name="Přístrojové vyšetření chů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78358">
              <a:defRPr sz="8910" spc="267"/>
            </a:lvl1pPr>
          </a:lstStyle>
          <a:p>
            <a:r>
              <a:rPr sz="5400" dirty="0"/>
              <a:t>Přístrojové vyšetření chůze</a:t>
            </a:r>
            <a:endParaRPr lang="cs-CZ" sz="5400" dirty="0"/>
          </a:p>
        </p:txBody>
      </p:sp>
      <p:pic>
        <p:nvPicPr>
          <p:cNvPr id="283" name="Obrázek" descr="Obrá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2518" y="4140183"/>
            <a:ext cx="9232934" cy="5275962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https://www.hpcosmos.com/en/products/software-measuring-technology/zebris-visual-stimulation-17019065"/>
          <p:cNvSpPr txBox="1"/>
          <p:nvPr/>
        </p:nvSpPr>
        <p:spPr>
          <a:xfrm>
            <a:off x="13706640" y="9493738"/>
            <a:ext cx="1008469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spc="29"/>
            </a:lvl1pPr>
          </a:lstStyle>
          <a:p>
            <a:r>
              <a:t>https://www.hpcosmos.com/en/products/software-measuring-technology/zebris-visual-stimulation-17019065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C86D63A-7993-4A73-B6E2-EF174475055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082801" y="4195233"/>
            <a:ext cx="13663167" cy="717990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Odlišné dg. </a:t>
            </a:r>
          </a:p>
          <a:p>
            <a:r>
              <a:rPr lang="cs-CZ" dirty="0"/>
              <a:t>Odlišný přístup</a:t>
            </a:r>
          </a:p>
          <a:p>
            <a:r>
              <a:rPr lang="cs-CZ" dirty="0"/>
              <a:t>Valgozita kotníků (práce ve vyšší etáži – KOKK, KYKK, HSSP)</a:t>
            </a:r>
          </a:p>
          <a:p>
            <a:r>
              <a:rPr lang="cs-CZ" dirty="0"/>
              <a:t>Plochá noha (funkční/rigidní; příčně/podélně – SMS, aktivace v polohách dle vývojové kineziologie – snaha o centrované postavení v ST kloubu, 3. měsíc s oporou o zeď, vysoký klek, medvěd, squat, závěsný stoj, apod.)</a:t>
            </a:r>
          </a:p>
          <a:p>
            <a:r>
              <a:rPr lang="cs-CZ" dirty="0"/>
              <a:t>Častá deformita – </a:t>
            </a:r>
            <a:r>
              <a:rPr lang="cs-CZ" dirty="0" err="1"/>
              <a:t>hallux</a:t>
            </a:r>
            <a:r>
              <a:rPr lang="cs-CZ" dirty="0"/>
              <a:t> </a:t>
            </a:r>
            <a:r>
              <a:rPr lang="cs-CZ" dirty="0" err="1"/>
              <a:t>valgus</a:t>
            </a:r>
            <a:r>
              <a:rPr lang="cs-CZ" dirty="0"/>
              <a:t> (statická subluxace v I. MTP kloubu), palec do valgozity a pronace tahem m. </a:t>
            </a:r>
            <a:r>
              <a:rPr lang="cs-CZ" dirty="0" err="1"/>
              <a:t>ext</a:t>
            </a:r>
            <a:r>
              <a:rPr lang="cs-CZ" dirty="0"/>
              <a:t>. </a:t>
            </a:r>
            <a:r>
              <a:rPr lang="cs-CZ" dirty="0" err="1"/>
              <a:t>Hallucis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a m. </a:t>
            </a:r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hallucis</a:t>
            </a:r>
            <a:r>
              <a:rPr lang="cs-CZ" dirty="0"/>
              <a:t> – iritační bursitida</a:t>
            </a:r>
          </a:p>
          <a:p>
            <a:r>
              <a:rPr lang="cs-CZ" dirty="0"/>
              <a:t>Zkrat AŠ často vede ve stojné fázi k přetěžování mediálního oblouku, který poklesává a dochází k deviaci a nestabilitě I.MTT (přidruž. </a:t>
            </a:r>
            <a:r>
              <a:rPr lang="cs-CZ" dirty="0" err="1"/>
              <a:t>Laxicita</a:t>
            </a:r>
            <a:r>
              <a:rPr lang="cs-CZ" dirty="0"/>
              <a:t> a hypermobilita </a:t>
            </a:r>
            <a:r>
              <a:rPr lang="cs-CZ" dirty="0" err="1"/>
              <a:t>cuneometatarzálního</a:t>
            </a:r>
            <a:r>
              <a:rPr lang="cs-CZ" dirty="0"/>
              <a:t> kloubu).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6FB2595-4F12-4085-A34D-24C7266F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Valgozita kotníků ≠ plochá noha, </a:t>
            </a:r>
            <a:r>
              <a:rPr lang="cs-CZ" dirty="0" err="1"/>
              <a:t>hallux</a:t>
            </a:r>
            <a:r>
              <a:rPr lang="cs-CZ" dirty="0"/>
              <a:t> </a:t>
            </a:r>
            <a:r>
              <a:rPr lang="cs-CZ" dirty="0" err="1"/>
              <a:t>valgus</a:t>
            </a:r>
            <a:endParaRPr lang="cs-CZ" dirty="0"/>
          </a:p>
        </p:txBody>
      </p:sp>
      <p:pic>
        <p:nvPicPr>
          <p:cNvPr id="5" name="Picture 2" descr="Na obrázku môže byť text, v ktorom sa píše „ននគរនននន់ 20 foot arch) formation of the foot Deformation of the foo Flat to allen are foot prmal foot V foot arch) bllow ligh cn)“">
            <a:extLst>
              <a:ext uri="{FF2B5EF4-FFF2-40B4-BE49-F238E27FC236}">
                <a16:creationId xmlns:a16="http://schemas.microsoft.com/office/drawing/2014/main" id="{2C2A75E8-0D64-497B-B186-5763A135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452" y="3599878"/>
            <a:ext cx="6516243" cy="651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D44A7A9-4C21-4253-97FD-DE40DF3D8A34}"/>
              </a:ext>
            </a:extLst>
          </p:cNvPr>
          <p:cNvSpPr txBox="1"/>
          <p:nvPr/>
        </p:nvSpPr>
        <p:spPr>
          <a:xfrm>
            <a:off x="13563600" y="10264230"/>
            <a:ext cx="1219200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cs-CZ" sz="1800" dirty="0">
                <a:hlinkClick r:id="rId3"/>
              </a:rPr>
              <a:t>Obrázek z </a:t>
            </a:r>
            <a:r>
              <a:rPr lang="cs-CZ" sz="1800" dirty="0" err="1">
                <a:hlinkClick r:id="rId3"/>
              </a:rPr>
              <a:t>fb</a:t>
            </a:r>
            <a:r>
              <a:rPr lang="cs-CZ" sz="1800" dirty="0">
                <a:hlinkClick r:id="rId3"/>
              </a:rPr>
              <a:t> stránky : Edita Prošková-fyzioterapeut, </a:t>
            </a:r>
            <a:r>
              <a:rPr lang="cs-CZ" sz="1800" dirty="0" err="1">
                <a:hlinkClick r:id="rId3"/>
              </a:rPr>
              <a:t>podolog</a:t>
            </a:r>
            <a:r>
              <a:rPr lang="cs-CZ" sz="1800" dirty="0">
                <a:hlinkClick r:id="rId3"/>
              </a:rPr>
              <a:t> https://www.facebook.com/2117703564911628/posts/2922090231139620/</a:t>
            </a:r>
            <a:r>
              <a:rPr 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07443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7AE1CF9-1D61-41CB-93B3-277B8A45423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082801" y="4195233"/>
            <a:ext cx="9899649" cy="6282059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Kontakt těla s okolitým prostředím</a:t>
            </a:r>
          </a:p>
          <a:p>
            <a:r>
              <a:rPr lang="cs-CZ" dirty="0"/>
              <a:t>Proprioreceptory a exteroreceptory – aferentní informace pro CNS</a:t>
            </a:r>
          </a:p>
          <a:p>
            <a:r>
              <a:rPr lang="cs-CZ" dirty="0"/>
              <a:t>Kombinace signálů se zrakovými, taktilními a informacemi z rovnovážného ústrojí – řízení pohybu a držení těla</a:t>
            </a:r>
          </a:p>
          <a:p>
            <a:r>
              <a:rPr lang="cs-CZ" dirty="0"/>
              <a:t>Porucha funkce nohy může způsobit změnu na všech etážích řízení pohybu</a:t>
            </a:r>
          </a:p>
          <a:p>
            <a:r>
              <a:rPr lang="cs-CZ" dirty="0"/>
              <a:t>Během chůze plni nožní klenba funkci tlumiče, absorbuje nárazy = oslabení této funkce (</a:t>
            </a:r>
            <a:r>
              <a:rPr lang="cs-CZ" dirty="0" err="1"/>
              <a:t>hypoaferentace</a:t>
            </a:r>
            <a:r>
              <a:rPr lang="cs-CZ" dirty="0"/>
              <a:t>)</a:t>
            </a:r>
          </a:p>
          <a:p>
            <a:r>
              <a:rPr lang="cs-CZ" dirty="0"/>
              <a:t>Nefunkční nožní klenba je zdrojem zkreslené </a:t>
            </a:r>
            <a:r>
              <a:rPr lang="cs-CZ" dirty="0" err="1"/>
              <a:t>aferentace</a:t>
            </a:r>
            <a:r>
              <a:rPr lang="cs-CZ" dirty="0"/>
              <a:t> (po její stimulace změna v postavení pánve a aktivace hlubších vrstev svalů pánevního dna)</a:t>
            </a:r>
          </a:p>
          <a:p>
            <a:r>
              <a:rPr lang="cs-CZ" dirty="0"/>
              <a:t>Při chybné opoře nohy není možné zajistit napřímení páteře (na aktivitu svalstva nohy reaguje i bránice a hrudník změnou postavení a dýchání)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341AC31-97C4-4196-8D89-AF16674C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nohy a nožní klenby</a:t>
            </a:r>
          </a:p>
        </p:txBody>
      </p:sp>
      <p:pic>
        <p:nvPicPr>
          <p:cNvPr id="3076" name="Picture 4" descr="Plochonoží | FyzioDomu">
            <a:extLst>
              <a:ext uri="{FF2B5EF4-FFF2-40B4-BE49-F238E27FC236}">
                <a16:creationId xmlns:a16="http://schemas.microsoft.com/office/drawing/2014/main" id="{F960B6D0-46D8-4A6A-8B38-AC4758A65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179" y="2932411"/>
            <a:ext cx="4904385" cy="4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03327D2-1507-4E05-BFD2-C9739062BDCE}"/>
              </a:ext>
            </a:extLst>
          </p:cNvPr>
          <p:cNvSpPr txBox="1"/>
          <p:nvPr/>
        </p:nvSpPr>
        <p:spPr>
          <a:xfrm>
            <a:off x="8659269" y="8528328"/>
            <a:ext cx="12192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cs-CZ" sz="1800" b="0" i="0" dirty="0">
                <a:solidFill>
                  <a:srgbClr val="333333"/>
                </a:solidFill>
                <a:effectLst/>
                <a:hlinkClick r:id="rId3"/>
              </a:rPr>
              <a:t>www.orthobullets.com</a:t>
            </a:r>
            <a:r>
              <a:rPr lang="cs-CZ" sz="1800" b="0" i="0" dirty="0">
                <a:solidFill>
                  <a:srgbClr val="333333"/>
                </a:solidFill>
                <a:effectLst/>
              </a:rPr>
              <a:t> </a:t>
            </a:r>
            <a:endParaRPr lang="cs-CZ" sz="1800" dirty="0"/>
          </a:p>
        </p:txBody>
      </p:sp>
      <p:pic>
        <p:nvPicPr>
          <p:cNvPr id="3080" name="Picture 8" descr="Rozložení tlaků nohy při plochonoží">
            <a:extLst>
              <a:ext uri="{FF2B5EF4-FFF2-40B4-BE49-F238E27FC236}">
                <a16:creationId xmlns:a16="http://schemas.microsoft.com/office/drawing/2014/main" id="{DF4E7612-80CB-4E75-A815-9846ABE79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845" y="8507114"/>
            <a:ext cx="22479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41DD6B7-8BAF-4C5D-9F2D-81C3FD1D8DB4}"/>
              </a:ext>
            </a:extLst>
          </p:cNvPr>
          <p:cNvSpPr txBox="1"/>
          <p:nvPr/>
        </p:nvSpPr>
        <p:spPr>
          <a:xfrm>
            <a:off x="14755270" y="10846494"/>
            <a:ext cx="1297305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cs-CZ" sz="1800" b="0" i="0" dirty="0">
                <a:solidFill>
                  <a:srgbClr val="333333"/>
                </a:solidFill>
                <a:effectLst/>
                <a:hlinkClick r:id="rId5"/>
              </a:rPr>
              <a:t>www.zouksidedown.com</a:t>
            </a:r>
            <a:r>
              <a:rPr lang="cs-CZ" sz="1800" b="0" i="0" dirty="0">
                <a:solidFill>
                  <a:srgbClr val="333333"/>
                </a:solidFill>
                <a:effectLst/>
              </a:rPr>
              <a:t> </a:t>
            </a:r>
            <a:endParaRPr lang="cs-CZ" sz="1800" dirty="0"/>
          </a:p>
        </p:txBody>
      </p:sp>
      <p:pic>
        <p:nvPicPr>
          <p:cNvPr id="3082" name="Picture 10" descr="Terapie plochonoží">
            <a:extLst>
              <a:ext uri="{FF2B5EF4-FFF2-40B4-BE49-F238E27FC236}">
                <a16:creationId xmlns:a16="http://schemas.microsoft.com/office/drawing/2014/main" id="{403CEC8D-9BD8-48B5-B109-D85F3F05B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432" y="2953625"/>
            <a:ext cx="4257675" cy="55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3C6B484-559B-4334-9823-4E2D62E296CD}"/>
              </a:ext>
            </a:extLst>
          </p:cNvPr>
          <p:cNvSpPr txBox="1"/>
          <p:nvPr/>
        </p:nvSpPr>
        <p:spPr>
          <a:xfrm>
            <a:off x="13899771" y="7690148"/>
            <a:ext cx="12192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cs-CZ" sz="1800" dirty="0">
                <a:hlinkClick r:id="rId7"/>
              </a:rPr>
              <a:t>https://www.fyziodomu.cz/plochonozi/</a:t>
            </a:r>
            <a:r>
              <a:rPr lang="cs-CZ" sz="1800" dirty="0"/>
              <a:t> </a:t>
            </a:r>
          </a:p>
        </p:txBody>
      </p:sp>
      <p:pic>
        <p:nvPicPr>
          <p:cNvPr id="3084" name="Picture 12" descr="Plochá noha">
            <a:extLst>
              <a:ext uri="{FF2B5EF4-FFF2-40B4-BE49-F238E27FC236}">
                <a16:creationId xmlns:a16="http://schemas.microsoft.com/office/drawing/2014/main" id="{1152EA9A-28DD-4109-A432-7319A019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0" y="8437668"/>
            <a:ext cx="3181350" cy="518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0F09FCC8-853F-4CF8-82C5-8394A240C915}"/>
              </a:ext>
            </a:extLst>
          </p:cNvPr>
          <p:cNvSpPr txBox="1"/>
          <p:nvPr/>
        </p:nvSpPr>
        <p:spPr>
          <a:xfrm>
            <a:off x="8115300" y="13175495"/>
            <a:ext cx="13868400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cs-CZ" sz="1600" b="0" i="0" dirty="0">
                <a:solidFill>
                  <a:srgbClr val="333333"/>
                </a:solidFill>
                <a:effectLst/>
                <a:hlinkClick r:id="rId3"/>
              </a:rPr>
              <a:t>www.orthobullets.com</a:t>
            </a:r>
            <a:r>
              <a:rPr lang="cs-CZ" sz="1600" b="0" i="0" dirty="0">
                <a:solidFill>
                  <a:srgbClr val="333333"/>
                </a:solidFill>
                <a:effectLst/>
              </a:rPr>
              <a:t>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4325074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06B80B1-2385-44A5-B84C-A659C9B3DCC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082800" y="4195233"/>
            <a:ext cx="13590015" cy="6282059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Propadnutí příčné klenby (chronické mechanické dráždění nervů nártními kůstkami)</a:t>
            </a:r>
          </a:p>
          <a:p>
            <a:r>
              <a:rPr lang="cs-CZ" dirty="0"/>
              <a:t>Útlak nervů na noze a jejich zánětlivá reakce (brnění v oblasti nártu, pod prsty, pálení, pohmatová bolest a mírný otok v oblasti hlaviček MTT, otlaky od vyčnívajících kostí, kompenzačně častý nález kladívkových prstců) – vsedě většinou bez potíží</a:t>
            </a:r>
          </a:p>
          <a:p>
            <a:r>
              <a:rPr lang="cs-CZ" dirty="0"/>
              <a:t>Zpočátku intermitentní bolest, která časem přechází do kontinuity = chronicity</a:t>
            </a:r>
          </a:p>
          <a:p>
            <a:r>
              <a:rPr lang="cs-CZ" dirty="0"/>
              <a:t>Nervová vlákna zvětšují svůj objem a ještě prohlubují symptomy (nejčastěji mezi 3.-4. prstem)</a:t>
            </a:r>
          </a:p>
          <a:p>
            <a:r>
              <a:rPr lang="cs-CZ" dirty="0"/>
              <a:t>Vznik </a:t>
            </a:r>
            <a:r>
              <a:rPr lang="cs-CZ" dirty="0" err="1"/>
              <a:t>Mortonova</a:t>
            </a:r>
            <a:r>
              <a:rPr lang="cs-CZ" dirty="0"/>
              <a:t> </a:t>
            </a:r>
            <a:r>
              <a:rPr lang="cs-CZ" dirty="0" err="1"/>
              <a:t>neuromu</a:t>
            </a:r>
            <a:r>
              <a:rPr lang="cs-CZ" dirty="0"/>
              <a:t> (bolestivé zauzlení nervu – chaotická „změť“ vaziva a axonů nervu)</a:t>
            </a:r>
          </a:p>
          <a:p>
            <a:r>
              <a:rPr lang="cs-CZ" dirty="0"/>
              <a:t>Aktivace příční klenby a hlubokého svalstva chodidla (vývojová kineziologie – práce i na vyšších etážích, SMS – malá a velká noha, uvolnění příčné klenby, pasivně – </a:t>
            </a:r>
            <a:r>
              <a:rPr lang="cs-CZ" dirty="0" err="1"/>
              <a:t>retrokapitální</a:t>
            </a:r>
            <a:r>
              <a:rPr lang="cs-CZ" dirty="0"/>
              <a:t> pelota, srdíčko)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C5725CF-A876-4AF6-BC1C-262F3C96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Mortonova</a:t>
            </a:r>
            <a:r>
              <a:rPr lang="cs-CZ" dirty="0"/>
              <a:t> </a:t>
            </a:r>
            <a:r>
              <a:rPr lang="cs-CZ" dirty="0" err="1"/>
              <a:t>metatarzalgie</a:t>
            </a:r>
            <a:endParaRPr lang="cs-CZ" dirty="0"/>
          </a:p>
        </p:txBody>
      </p:sp>
      <p:pic>
        <p:nvPicPr>
          <p:cNvPr id="2050" name="Picture 2" descr="Mortonova neuralgie: příčiny, příznaky, diagnostika a léčba">
            <a:extLst>
              <a:ext uri="{FF2B5EF4-FFF2-40B4-BE49-F238E27FC236}">
                <a16:creationId xmlns:a16="http://schemas.microsoft.com/office/drawing/2014/main" id="{AB1E1520-A8A1-46A9-A7FF-15BDE6F3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693" y="2544467"/>
            <a:ext cx="7143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říznaky zborcené (propadlé) klenby u malých dětí">
            <a:extLst>
              <a:ext uri="{FF2B5EF4-FFF2-40B4-BE49-F238E27FC236}">
                <a16:creationId xmlns:a16="http://schemas.microsoft.com/office/drawing/2014/main" id="{325885F8-43F4-47EA-95FF-9C233BBB4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5631" y="7497467"/>
            <a:ext cx="4152814" cy="415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rdíčka závěsná">
            <a:extLst>
              <a:ext uri="{FF2B5EF4-FFF2-40B4-BE49-F238E27FC236}">
                <a16:creationId xmlns:a16="http://schemas.microsoft.com/office/drawing/2014/main" id="{90EBED88-7645-455E-9F9F-09F162D98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2815" y="7497467"/>
            <a:ext cx="4152815" cy="415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967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základní lokomoční stereotyp, komplexní pohybová funkce, v podstatě řízený pád - počátek vychýlení těžiště ze stabilní pozice a následně udržení rytmickým pohybem DKK směrem vpřed tak, aby bylo zabráněno pádu…"/>
          <p:cNvSpPr txBox="1">
            <a:spLocks noGrp="1"/>
          </p:cNvSpPr>
          <p:nvPr>
            <p:ph type="body" idx="1"/>
          </p:nvPr>
        </p:nvSpPr>
        <p:spPr>
          <a:xfrm>
            <a:off x="937624" y="2752577"/>
            <a:ext cx="21352303" cy="9008417"/>
          </a:xfrm>
          <a:prstGeom prst="rect">
            <a:avLst/>
          </a:prstGeom>
        </p:spPr>
        <p:txBody>
          <a:bodyPr/>
          <a:lstStyle/>
          <a:p>
            <a:pPr marL="552450" indent="-552450" defTabSz="309372">
              <a:spcBef>
                <a:spcPts val="3700"/>
              </a:spcBef>
              <a:buBlip>
                <a:blip r:embed="rId2"/>
              </a:buBlip>
              <a:defRPr sz="3132" spc="31">
                <a:solidFill>
                  <a:srgbClr val="212121"/>
                </a:solidFill>
              </a:defRPr>
            </a:pPr>
            <a:r>
              <a:rPr sz="3100" dirty="0"/>
              <a:t>základní lokomoční stereotyp, komplexní pohybová funkce, v podstatě řízený pád - počátek vychýlení těžiště ze stabilní pozice a následně udržení rytmickým pohybem DKK směrem vpřed tak, aby bylo zabráněno pádu</a:t>
            </a:r>
            <a:endParaRPr lang="cs-CZ" sz="3100" dirty="0"/>
          </a:p>
          <a:p>
            <a:pPr marL="552450" indent="-552450" defTabSz="309372">
              <a:spcBef>
                <a:spcPts val="3700"/>
              </a:spcBef>
              <a:buBlip>
                <a:blip r:embed="rId2"/>
              </a:buBlip>
              <a:defRPr sz="3132" spc="31">
                <a:solidFill>
                  <a:srgbClr val="212121"/>
                </a:solidFill>
              </a:defRPr>
            </a:pPr>
            <a:r>
              <a:rPr sz="3100" dirty="0" err="1"/>
              <a:t>bipedální</a:t>
            </a:r>
            <a:r>
              <a:rPr sz="3100" dirty="0"/>
              <a:t> </a:t>
            </a:r>
            <a:r>
              <a:rPr sz="3100" dirty="0" err="1"/>
              <a:t>lokomoce</a:t>
            </a:r>
            <a:r>
              <a:rPr sz="3100" dirty="0"/>
              <a:t> (po 2 </a:t>
            </a:r>
            <a:r>
              <a:rPr sz="3100" dirty="0" err="1"/>
              <a:t>končetinách</a:t>
            </a:r>
            <a:r>
              <a:rPr sz="3100" dirty="0"/>
              <a:t>), </a:t>
            </a:r>
            <a:r>
              <a:rPr sz="3100" dirty="0" err="1"/>
              <a:t>vyžaduje</a:t>
            </a:r>
            <a:r>
              <a:rPr sz="3100" dirty="0"/>
              <a:t> </a:t>
            </a:r>
            <a:r>
              <a:rPr sz="3100" dirty="0" err="1"/>
              <a:t>udržení</a:t>
            </a:r>
            <a:r>
              <a:rPr sz="3100" dirty="0"/>
              <a:t> </a:t>
            </a:r>
            <a:r>
              <a:rPr sz="3100" dirty="0" err="1"/>
              <a:t>vzpřímené</a:t>
            </a:r>
            <a:r>
              <a:rPr sz="3100" dirty="0"/>
              <a:t> </a:t>
            </a:r>
            <a:r>
              <a:rPr sz="3100" dirty="0" err="1"/>
              <a:t>polohy</a:t>
            </a:r>
            <a:r>
              <a:rPr sz="3100" dirty="0"/>
              <a:t> </a:t>
            </a:r>
            <a:r>
              <a:rPr sz="3100" dirty="0" err="1"/>
              <a:t>těla</a:t>
            </a:r>
            <a:r>
              <a:rPr sz="3100" dirty="0"/>
              <a:t> a </a:t>
            </a:r>
            <a:r>
              <a:rPr sz="3100" dirty="0" err="1"/>
              <a:t>stabilizaci</a:t>
            </a:r>
            <a:r>
              <a:rPr sz="3100" dirty="0"/>
              <a:t> za </a:t>
            </a:r>
            <a:r>
              <a:rPr sz="3100" dirty="0" err="1"/>
              <a:t>dynamických</a:t>
            </a:r>
            <a:r>
              <a:rPr sz="3100" dirty="0"/>
              <a:t> </a:t>
            </a:r>
            <a:r>
              <a:rPr sz="3100" dirty="0" err="1"/>
              <a:t>podmínek</a:t>
            </a:r>
            <a:r>
              <a:rPr sz="3100" dirty="0"/>
              <a:t> </a:t>
            </a:r>
            <a:r>
              <a:rPr sz="3100" dirty="0" err="1"/>
              <a:t>zajištěnou</a:t>
            </a:r>
            <a:r>
              <a:rPr sz="3100" dirty="0"/>
              <a:t> </a:t>
            </a:r>
            <a:r>
              <a:rPr sz="3100" dirty="0" err="1"/>
              <a:t>antigravitačními</a:t>
            </a:r>
            <a:r>
              <a:rPr sz="3100" dirty="0"/>
              <a:t> </a:t>
            </a:r>
            <a:r>
              <a:rPr sz="3100" dirty="0" err="1"/>
              <a:t>svaly</a:t>
            </a:r>
            <a:r>
              <a:rPr sz="3100" dirty="0"/>
              <a:t> </a:t>
            </a:r>
            <a:r>
              <a:rPr sz="3100" dirty="0" err="1"/>
              <a:t>řízenými</a:t>
            </a:r>
            <a:r>
              <a:rPr sz="3100" dirty="0"/>
              <a:t> z CNS</a:t>
            </a:r>
          </a:p>
          <a:p>
            <a:pPr marL="552450" indent="-552450" defTabSz="309372">
              <a:spcBef>
                <a:spcPts val="3700"/>
              </a:spcBef>
              <a:buBlip>
                <a:blip r:embed="rId2"/>
              </a:buBlip>
              <a:defRPr sz="3132" spc="31">
                <a:solidFill>
                  <a:srgbClr val="212121"/>
                </a:solidFill>
              </a:defRPr>
            </a:pPr>
            <a:r>
              <a:rPr sz="3100" dirty="0" err="1"/>
              <a:t>provedení</a:t>
            </a:r>
            <a:r>
              <a:rPr sz="3100" dirty="0"/>
              <a:t> </a:t>
            </a:r>
            <a:r>
              <a:rPr sz="3100" dirty="0" err="1"/>
              <a:t>chůze</a:t>
            </a:r>
            <a:r>
              <a:rPr sz="3100" dirty="0"/>
              <a:t> je </a:t>
            </a:r>
            <a:r>
              <a:rPr sz="3100" dirty="0" err="1"/>
              <a:t>velmi</a:t>
            </a:r>
            <a:r>
              <a:rPr sz="3100" dirty="0"/>
              <a:t> </a:t>
            </a:r>
            <a:r>
              <a:rPr sz="3100" dirty="0" err="1"/>
              <a:t>individuální</a:t>
            </a:r>
            <a:r>
              <a:rPr sz="3100" dirty="0"/>
              <a:t> </a:t>
            </a:r>
            <a:r>
              <a:rPr sz="3100" dirty="0" err="1"/>
              <a:t>i</a:t>
            </a:r>
            <a:r>
              <a:rPr sz="3100" dirty="0"/>
              <a:t> </a:t>
            </a:r>
            <a:r>
              <a:rPr sz="3100" dirty="0" err="1"/>
              <a:t>přes</a:t>
            </a:r>
            <a:r>
              <a:rPr sz="3100" dirty="0"/>
              <a:t> </a:t>
            </a:r>
            <a:r>
              <a:rPr sz="3100" dirty="0" err="1"/>
              <a:t>společný</a:t>
            </a:r>
            <a:r>
              <a:rPr sz="3100" dirty="0"/>
              <a:t> </a:t>
            </a:r>
            <a:r>
              <a:rPr sz="3100" dirty="0" err="1"/>
              <a:t>fylogenetický</a:t>
            </a:r>
            <a:r>
              <a:rPr sz="3100" dirty="0"/>
              <a:t> </a:t>
            </a:r>
            <a:r>
              <a:rPr sz="3100" dirty="0" err="1"/>
              <a:t>základ</a:t>
            </a:r>
            <a:r>
              <a:rPr sz="3100" dirty="0"/>
              <a:t> </a:t>
            </a:r>
            <a:r>
              <a:rPr sz="3100" dirty="0" err="1"/>
              <a:t>dále</a:t>
            </a:r>
            <a:r>
              <a:rPr sz="3100" dirty="0"/>
              <a:t> </a:t>
            </a:r>
            <a:r>
              <a:rPr sz="3100" dirty="0" err="1"/>
              <a:t>budovaný</a:t>
            </a:r>
            <a:r>
              <a:rPr sz="3100" dirty="0"/>
              <a:t> v </a:t>
            </a:r>
            <a:r>
              <a:rPr sz="3100" dirty="0" err="1"/>
              <a:t>průběhu</a:t>
            </a:r>
            <a:r>
              <a:rPr sz="3100" dirty="0"/>
              <a:t> </a:t>
            </a:r>
            <a:r>
              <a:rPr sz="3100" dirty="0" err="1"/>
              <a:t>ontogeneze</a:t>
            </a:r>
            <a:r>
              <a:rPr sz="3100" dirty="0"/>
              <a:t> (</a:t>
            </a:r>
            <a:r>
              <a:rPr sz="3100" dirty="0" err="1"/>
              <a:t>vývoj</a:t>
            </a:r>
            <a:r>
              <a:rPr sz="3100" dirty="0"/>
              <a:t> </a:t>
            </a:r>
            <a:r>
              <a:rPr sz="3100" dirty="0" err="1"/>
              <a:t>jedince</a:t>
            </a:r>
            <a:r>
              <a:rPr sz="3100" dirty="0"/>
              <a:t>)</a:t>
            </a:r>
          </a:p>
          <a:p>
            <a:pPr marL="552450" indent="-552450" defTabSz="309372">
              <a:spcBef>
                <a:spcPts val="3700"/>
              </a:spcBef>
              <a:defRPr sz="3132" spc="31">
                <a:solidFill>
                  <a:srgbClr val="212121"/>
                </a:solidFill>
              </a:defRPr>
            </a:pPr>
            <a:r>
              <a:rPr sz="3100" dirty="0" err="1"/>
              <a:t>základní</a:t>
            </a:r>
            <a:r>
              <a:rPr sz="3100" dirty="0"/>
              <a:t> </a:t>
            </a:r>
            <a:r>
              <a:rPr sz="3100" dirty="0" err="1"/>
              <a:t>jednotka</a:t>
            </a:r>
            <a:r>
              <a:rPr sz="3100" dirty="0"/>
              <a:t> = </a:t>
            </a:r>
            <a:r>
              <a:rPr sz="3100" dirty="0" err="1"/>
              <a:t>krokový</a:t>
            </a:r>
            <a:r>
              <a:rPr sz="3100" dirty="0"/>
              <a:t> </a:t>
            </a:r>
            <a:r>
              <a:rPr sz="3100" dirty="0" err="1"/>
              <a:t>cyklus</a:t>
            </a:r>
            <a:r>
              <a:rPr sz="3100" dirty="0"/>
              <a:t> - </a:t>
            </a:r>
            <a:r>
              <a:rPr sz="3100" dirty="0" err="1"/>
              <a:t>jedná</a:t>
            </a:r>
            <a:r>
              <a:rPr sz="3100" dirty="0"/>
              <a:t> se o </a:t>
            </a:r>
            <a:r>
              <a:rPr sz="3100" dirty="0" err="1"/>
              <a:t>dvojkrok</a:t>
            </a:r>
            <a:r>
              <a:rPr sz="3100" dirty="0"/>
              <a:t>, </a:t>
            </a:r>
            <a:r>
              <a:rPr sz="3100" dirty="0" err="1"/>
              <a:t>začíná</a:t>
            </a:r>
            <a:r>
              <a:rPr sz="3100" dirty="0"/>
              <a:t> </a:t>
            </a:r>
            <a:r>
              <a:rPr sz="3100" dirty="0" err="1"/>
              <a:t>dotykem</a:t>
            </a:r>
            <a:r>
              <a:rPr sz="3100" dirty="0"/>
              <a:t> </a:t>
            </a:r>
            <a:r>
              <a:rPr sz="3100" dirty="0" err="1"/>
              <a:t>paty</a:t>
            </a:r>
            <a:r>
              <a:rPr sz="3100" dirty="0"/>
              <a:t> </a:t>
            </a:r>
            <a:r>
              <a:rPr sz="3100" dirty="0" err="1"/>
              <a:t>jedné</a:t>
            </a:r>
            <a:r>
              <a:rPr sz="3100" dirty="0"/>
              <a:t> DK a </a:t>
            </a:r>
            <a:r>
              <a:rPr sz="3100" dirty="0" err="1"/>
              <a:t>končí</a:t>
            </a:r>
            <a:r>
              <a:rPr sz="3100" dirty="0"/>
              <a:t> </a:t>
            </a:r>
            <a:r>
              <a:rPr sz="3100" dirty="0" err="1"/>
              <a:t>opětovným</a:t>
            </a:r>
            <a:r>
              <a:rPr sz="3100" dirty="0"/>
              <a:t> </a:t>
            </a:r>
            <a:r>
              <a:rPr sz="3100" dirty="0" err="1"/>
              <a:t>dotykem</a:t>
            </a:r>
            <a:r>
              <a:rPr sz="3100" dirty="0"/>
              <a:t> </a:t>
            </a:r>
            <a:r>
              <a:rPr sz="3100" dirty="0" err="1"/>
              <a:t>paty</a:t>
            </a:r>
            <a:r>
              <a:rPr sz="3100" dirty="0"/>
              <a:t> </a:t>
            </a:r>
            <a:r>
              <a:rPr sz="3100" dirty="0" err="1"/>
              <a:t>této</a:t>
            </a:r>
            <a:r>
              <a:rPr sz="3100" dirty="0"/>
              <a:t> DK, </a:t>
            </a:r>
            <a:r>
              <a:rPr sz="3100" dirty="0" err="1"/>
              <a:t>střídá</a:t>
            </a:r>
            <a:r>
              <a:rPr sz="3100" dirty="0"/>
              <a:t> se </a:t>
            </a:r>
            <a:r>
              <a:rPr sz="3100" dirty="0" err="1"/>
              <a:t>fáze</a:t>
            </a:r>
            <a:r>
              <a:rPr sz="3100" dirty="0"/>
              <a:t> </a:t>
            </a:r>
            <a:r>
              <a:rPr sz="3100" dirty="0" err="1"/>
              <a:t>dvojí</a:t>
            </a:r>
            <a:r>
              <a:rPr sz="3100" dirty="0"/>
              <a:t> </a:t>
            </a:r>
            <a:r>
              <a:rPr sz="3100" dirty="0" err="1"/>
              <a:t>opory</a:t>
            </a:r>
            <a:r>
              <a:rPr sz="3100" dirty="0"/>
              <a:t> (moment, </a:t>
            </a:r>
            <a:r>
              <a:rPr sz="3100" dirty="0" err="1"/>
              <a:t>kdy</a:t>
            </a:r>
            <a:r>
              <a:rPr sz="3100" dirty="0"/>
              <a:t> </a:t>
            </a:r>
            <a:r>
              <a:rPr sz="3100" dirty="0" err="1"/>
              <a:t>jsou</a:t>
            </a:r>
            <a:r>
              <a:rPr sz="3100" dirty="0"/>
              <a:t> </a:t>
            </a:r>
            <a:r>
              <a:rPr sz="3100" dirty="0" err="1"/>
              <a:t>obě</a:t>
            </a:r>
            <a:r>
              <a:rPr sz="3100" dirty="0"/>
              <a:t> DKK </a:t>
            </a:r>
            <a:r>
              <a:rPr sz="3100" dirty="0" err="1"/>
              <a:t>položeny</a:t>
            </a:r>
            <a:r>
              <a:rPr sz="3100" dirty="0"/>
              <a:t> - </a:t>
            </a:r>
            <a:r>
              <a:rPr sz="3100" dirty="0" err="1"/>
              <a:t>začátek</a:t>
            </a:r>
            <a:r>
              <a:rPr sz="3100" dirty="0"/>
              <a:t> a </a:t>
            </a:r>
            <a:r>
              <a:rPr sz="3100" dirty="0" err="1"/>
              <a:t>konec</a:t>
            </a:r>
            <a:r>
              <a:rPr sz="3100" dirty="0"/>
              <a:t> </a:t>
            </a:r>
            <a:r>
              <a:rPr sz="3100" dirty="0" err="1"/>
              <a:t>krok</a:t>
            </a:r>
            <a:r>
              <a:rPr sz="3100" dirty="0"/>
              <a:t>. </a:t>
            </a:r>
            <a:r>
              <a:rPr sz="3100" dirty="0" err="1"/>
              <a:t>cyklu</a:t>
            </a:r>
            <a:r>
              <a:rPr sz="3100" dirty="0"/>
              <a:t>) a </a:t>
            </a:r>
            <a:r>
              <a:rPr sz="3100" dirty="0" err="1"/>
              <a:t>jednooporová</a:t>
            </a:r>
            <a:r>
              <a:rPr sz="3100" dirty="0"/>
              <a:t> (1DK se </a:t>
            </a:r>
            <a:r>
              <a:rPr sz="3100" dirty="0" err="1"/>
              <a:t>opírá</a:t>
            </a:r>
            <a:r>
              <a:rPr sz="3100" dirty="0"/>
              <a:t>, </a:t>
            </a:r>
            <a:r>
              <a:rPr sz="3100" dirty="0" err="1"/>
              <a:t>druhá</a:t>
            </a:r>
            <a:r>
              <a:rPr sz="3100" dirty="0"/>
              <a:t> </a:t>
            </a:r>
            <a:r>
              <a:rPr sz="3100" dirty="0" err="1"/>
              <a:t>vykonává</a:t>
            </a:r>
            <a:r>
              <a:rPr sz="3100" dirty="0"/>
              <a:t> </a:t>
            </a:r>
            <a:r>
              <a:rPr sz="3100" dirty="0" err="1"/>
              <a:t>pohyb</a:t>
            </a:r>
            <a:r>
              <a:rPr sz="3100" dirty="0"/>
              <a:t> </a:t>
            </a:r>
            <a:r>
              <a:rPr sz="3100" dirty="0" err="1"/>
              <a:t>vpřed</a:t>
            </a:r>
            <a:r>
              <a:rPr sz="3100" dirty="0"/>
              <a:t>, </a:t>
            </a:r>
            <a:r>
              <a:rPr sz="3100" dirty="0" err="1"/>
              <a:t>střed</a:t>
            </a:r>
            <a:r>
              <a:rPr sz="3100" dirty="0"/>
              <a:t> </a:t>
            </a:r>
            <a:r>
              <a:rPr sz="3100" dirty="0" err="1"/>
              <a:t>krokového</a:t>
            </a:r>
            <a:r>
              <a:rPr sz="3100" dirty="0"/>
              <a:t> </a:t>
            </a:r>
            <a:r>
              <a:rPr sz="3100" dirty="0" err="1"/>
              <a:t>cyklu</a:t>
            </a:r>
            <a:r>
              <a:rPr lang="cs-CZ" sz="3100" dirty="0"/>
              <a:t>)</a:t>
            </a:r>
          </a:p>
          <a:p>
            <a:pPr marL="552450" indent="-552450" defTabSz="309372">
              <a:spcBef>
                <a:spcPts val="3700"/>
              </a:spcBef>
              <a:defRPr sz="3132" spc="31">
                <a:solidFill>
                  <a:srgbClr val="212121"/>
                </a:solidFill>
              </a:defRPr>
            </a:pPr>
            <a:r>
              <a:rPr lang="cs-CZ" sz="3100" dirty="0"/>
              <a:t>Krok. cyklus - stojná fáze</a:t>
            </a:r>
            <a:r>
              <a:rPr sz="3100" dirty="0"/>
              <a:t> (60%) a </a:t>
            </a:r>
            <a:r>
              <a:rPr sz="3100" dirty="0" err="1"/>
              <a:t>švihová</a:t>
            </a:r>
            <a:r>
              <a:rPr sz="3100" dirty="0"/>
              <a:t> </a:t>
            </a:r>
            <a:r>
              <a:rPr sz="3100" dirty="0" err="1"/>
              <a:t>fáze</a:t>
            </a:r>
            <a:r>
              <a:rPr sz="3100" dirty="0"/>
              <a:t> (40%)</a:t>
            </a:r>
            <a:endParaRPr/>
          </a:p>
          <a:p>
            <a:pPr marL="552450" indent="-552450" defTabSz="309372">
              <a:spcBef>
                <a:spcPts val="3700"/>
              </a:spcBef>
              <a:buBlip>
                <a:blip r:embed="rId2"/>
              </a:buBlip>
              <a:defRPr sz="3132" spc="31">
                <a:solidFill>
                  <a:srgbClr val="212121"/>
                </a:solidFill>
              </a:defRPr>
            </a:pPr>
            <a:r>
              <a:rPr sz="3100" dirty="0" err="1"/>
              <a:t>krok</a:t>
            </a:r>
            <a:r>
              <a:rPr sz="3100" dirty="0"/>
              <a:t> - </a:t>
            </a:r>
            <a:r>
              <a:rPr sz="3100" dirty="0" err="1"/>
              <a:t>vzdálenost</a:t>
            </a:r>
            <a:r>
              <a:rPr sz="3100" dirty="0"/>
              <a:t> </a:t>
            </a:r>
            <a:r>
              <a:rPr sz="3100" dirty="0" err="1"/>
              <a:t>mezi</a:t>
            </a:r>
            <a:r>
              <a:rPr sz="3100" dirty="0"/>
              <a:t> </a:t>
            </a:r>
            <a:r>
              <a:rPr sz="3100" dirty="0" err="1"/>
              <a:t>místy</a:t>
            </a:r>
            <a:r>
              <a:rPr sz="3100" dirty="0"/>
              <a:t> </a:t>
            </a:r>
            <a:r>
              <a:rPr sz="3100" dirty="0" err="1"/>
              <a:t>dopadu</a:t>
            </a:r>
            <a:r>
              <a:rPr sz="3100" dirty="0"/>
              <a:t> </a:t>
            </a:r>
            <a:r>
              <a:rPr sz="3100" dirty="0" err="1"/>
              <a:t>pravé</a:t>
            </a:r>
            <a:r>
              <a:rPr sz="3100" dirty="0"/>
              <a:t> a </a:t>
            </a:r>
            <a:r>
              <a:rPr sz="3100" dirty="0" err="1"/>
              <a:t>levé</a:t>
            </a:r>
            <a:r>
              <a:rPr sz="3100" dirty="0"/>
              <a:t> </a:t>
            </a:r>
            <a:r>
              <a:rPr sz="3100" dirty="0" err="1"/>
              <a:t>paty</a:t>
            </a:r>
            <a:endParaRPr sz="3100" dirty="0"/>
          </a:p>
        </p:txBody>
      </p:sp>
      <p:sp>
        <p:nvSpPr>
          <p:cNvPr id="245" name="CHů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78358">
              <a:defRPr sz="8910" spc="267"/>
            </a:lvl1pPr>
          </a:lstStyle>
          <a:p>
            <a:r>
              <a:rPr sz="5400" dirty="0" err="1"/>
              <a:t>CHůze</a:t>
            </a:r>
            <a:endParaRPr lang="cs-CZ" sz="5400" dirty="0" err="1"/>
          </a:p>
        </p:txBody>
      </p:sp>
      <p:pic>
        <p:nvPicPr>
          <p:cNvPr id="246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4459" y="8658259"/>
            <a:ext cx="9955073" cy="318462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https://digilib.k.utb.cz/bitstream/handle/10563/43763/sulovská_2018_teze.pdf?sequence=4&amp;isAllowed=y"/>
          <p:cNvSpPr txBox="1"/>
          <p:nvPr/>
        </p:nvSpPr>
        <p:spPr>
          <a:xfrm>
            <a:off x="14254928" y="11915989"/>
            <a:ext cx="6613907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 spc="19"/>
            </a:lvl1pPr>
          </a:lstStyle>
          <a:p>
            <a:r>
              <a:t>https://digilib.k.utb.cz/bitstream/handle/10563/43763/sulovská_2018_teze.pdf?sequence=4&amp;isAllowed=y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CE59CE6-5D9C-442D-A7CE-B27A42F68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Born to run </a:t>
            </a:r>
          </a:p>
        </p:txBody>
      </p:sp>
      <p:pic>
        <p:nvPicPr>
          <p:cNvPr id="5122" name="Picture 2" descr="Barefoot Running for Form Improvement — Mind Over Matter Endurance">
            <a:extLst>
              <a:ext uri="{FF2B5EF4-FFF2-40B4-BE49-F238E27FC236}">
                <a16:creationId xmlns:a16="http://schemas.microsoft.com/office/drawing/2014/main" id="{B6CF2FA7-D72A-4C7F-8CAB-A375BF495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24" y="2409422"/>
            <a:ext cx="7396853" cy="725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truth about barefoot running: It's complicated | Lower Extremity Review  Magazine">
            <a:extLst>
              <a:ext uri="{FF2B5EF4-FFF2-40B4-BE49-F238E27FC236}">
                <a16:creationId xmlns:a16="http://schemas.microsoft.com/office/drawing/2014/main" id="{87F27A3D-B9B4-489C-809E-A21FD2CE8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2677" y="1098034"/>
            <a:ext cx="7396853" cy="96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E521CE6-B2B4-400E-9581-4D4106AB3803}"/>
              </a:ext>
            </a:extLst>
          </p:cNvPr>
          <p:cNvSpPr txBox="1"/>
          <p:nvPr/>
        </p:nvSpPr>
        <p:spPr>
          <a:xfrm>
            <a:off x="13906627" y="10843304"/>
            <a:ext cx="1218895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cs-CZ" sz="1800" dirty="0">
                <a:hlinkClick r:id="rId4"/>
              </a:rPr>
              <a:t>https://lermagazine.com/cover_story/the-truth-about-barefoot-running-its-complicated</a:t>
            </a:r>
            <a:r>
              <a:rPr lang="cs-CZ" sz="1800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302C887-1D14-4909-93E4-91781D36AD4B}"/>
              </a:ext>
            </a:extLst>
          </p:cNvPr>
          <p:cNvSpPr txBox="1"/>
          <p:nvPr/>
        </p:nvSpPr>
        <p:spPr>
          <a:xfrm>
            <a:off x="830929" y="3492573"/>
            <a:ext cx="4800600" cy="7212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ctr" defTabSz="3556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sz="2800" b="0" i="0" u="none" strike="noStrike" cap="none" spc="44" normalizeH="0" baseline="0" dirty="0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Boty s odlehčením/ </a:t>
            </a:r>
            <a:r>
              <a:rPr kumimoji="0" lang="cs-CZ" sz="2800" b="0" i="0" u="none" strike="noStrike" cap="none" spc="44" normalizeH="0" baseline="0" dirty="0" err="1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Barefoot</a:t>
            </a:r>
            <a:endParaRPr kumimoji="0" lang="cs-CZ" sz="2800" b="0" i="0" u="none" strike="noStrike" cap="none" spc="44" normalizeH="0" baseline="0" dirty="0">
              <a:ln>
                <a:noFill/>
              </a:ln>
              <a:solidFill>
                <a:schemeClr val="accent1">
                  <a:satOff val="74278"/>
                  <a:lumOff val="-33241"/>
                </a:schemeClr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  <a:p>
            <a:pPr marL="342900" marR="0" indent="-342900" algn="ctr" defTabSz="3556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sz="2800" b="0" i="0" u="none" strike="noStrike" cap="none" spc="44" normalizeH="0" baseline="0" dirty="0" err="1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Heel</a:t>
            </a:r>
            <a:r>
              <a:rPr kumimoji="0" lang="cs-CZ" sz="2800" b="0" i="0" u="none" strike="noStrike" cap="none" spc="44" normalizeH="0" baseline="0" dirty="0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strike, před tělem/</a:t>
            </a:r>
            <a:r>
              <a:rPr kumimoji="0" lang="cs-CZ" sz="2800" b="0" i="0" u="none" strike="noStrike" cap="none" spc="44" normalizeH="0" baseline="0" dirty="0" err="1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Mid</a:t>
            </a:r>
            <a:r>
              <a:rPr lang="cs-CZ" sz="2800" dirty="0"/>
              <a:t>, </a:t>
            </a:r>
            <a:r>
              <a:rPr lang="cs-CZ" sz="2800" dirty="0" err="1"/>
              <a:t>forefoot</a:t>
            </a:r>
            <a:r>
              <a:rPr lang="cs-CZ" sz="2800" dirty="0"/>
              <a:t> strike, pod tělem</a:t>
            </a:r>
          </a:p>
          <a:p>
            <a:pPr marL="342900" marR="0" indent="-342900" algn="ctr" defTabSz="3556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sz="2800" b="0" i="0" u="none" strike="noStrike" cap="none" spc="44" normalizeH="0" baseline="0" dirty="0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Kratší krok</a:t>
            </a:r>
            <a:r>
              <a:rPr lang="cs-CZ" sz="2800" dirty="0"/>
              <a:t>y, větší kadence</a:t>
            </a:r>
          </a:p>
          <a:p>
            <a:pPr marL="342900" marR="0" indent="-342900" algn="ctr" defTabSz="3556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sz="2800" b="0" i="0" u="none" strike="noStrike" cap="none" spc="44" normalizeH="0" baseline="0" dirty="0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Tělo náklon zlehka dopředu</a:t>
            </a:r>
          </a:p>
          <a:p>
            <a:pPr marL="342900" marR="0" indent="-342900" algn="ctr" defTabSz="3556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2800" dirty="0"/>
              <a:t>Jiný přenos sil od nárazu kraniálně</a:t>
            </a:r>
          </a:p>
          <a:p>
            <a:pPr marL="342900" marR="0" indent="-342900" algn="ctr" defTabSz="3556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sz="2800" b="0" i="0" u="none" strike="noStrike" cap="none" spc="44" normalizeH="0" baseline="0" dirty="0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Ne pro všechny = idealismus</a:t>
            </a:r>
            <a:endParaRPr lang="cs-CZ" sz="2800" dirty="0"/>
          </a:p>
          <a:p>
            <a:pPr marL="342900" marR="0" indent="-342900" algn="ctr" defTabSz="3556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sz="2800" b="0" i="0" u="none" strike="noStrike" cap="none" spc="44" normalizeH="0" baseline="0" dirty="0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Evolučně předurčeni k běhu naboso za potravou – větší výdrž (</a:t>
            </a:r>
            <a:r>
              <a:rPr kumimoji="0" lang="cs-CZ" sz="2800" b="0" i="0" u="none" strike="noStrike" cap="none" spc="44" normalizeH="0" baseline="0" dirty="0" err="1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endurance</a:t>
            </a:r>
            <a:r>
              <a:rPr kumimoji="0" lang="cs-CZ" sz="2800" b="0" i="0" u="none" strike="noStrike" cap="none" spc="44" normalizeH="0" baseline="0" dirty="0">
                <a:ln>
                  <a:noFill/>
                </a:ln>
                <a:solidFill>
                  <a:schemeClr val="accent1">
                    <a:satOff val="74278"/>
                    <a:lumOff val="-33241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)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9DCD9C73-20AC-4A3D-8562-813F905B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324" y="9199954"/>
            <a:ext cx="6585901" cy="451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CED71AF-1B0B-4156-B904-1CB1D56DAF2B}"/>
              </a:ext>
            </a:extLst>
          </p:cNvPr>
          <p:cNvSpPr txBox="1"/>
          <p:nvPr/>
        </p:nvSpPr>
        <p:spPr>
          <a:xfrm>
            <a:off x="10258425" y="13330276"/>
            <a:ext cx="13049250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cs-CZ" sz="1600" dirty="0">
                <a:hlinkClick r:id="rId6"/>
              </a:rPr>
              <a:t>http://athleteintransition.blogspot.com/2014/</a:t>
            </a:r>
            <a:r>
              <a:rPr lang="cs-CZ" sz="1600" dirty="0"/>
              <a:t> </a:t>
            </a:r>
          </a:p>
        </p:txBody>
      </p:sp>
      <p:pic>
        <p:nvPicPr>
          <p:cNvPr id="5128" name="Picture 8" descr="Chi Running: Proper Barefoot Form - Forefoot Running | Earth Runners  Sandals - Reconnecting Feet with Nature">
            <a:extLst>
              <a:ext uri="{FF2B5EF4-FFF2-40B4-BE49-F238E27FC236}">
                <a16:creationId xmlns:a16="http://schemas.microsoft.com/office/drawing/2014/main" id="{F5A0BE9F-553F-4B88-B41E-512BFC787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82" y="3480693"/>
            <a:ext cx="4516046" cy="451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71EEB32-3054-4DB5-835E-7E219DA41AF0}"/>
              </a:ext>
            </a:extLst>
          </p:cNvPr>
          <p:cNvSpPr txBox="1"/>
          <p:nvPr/>
        </p:nvSpPr>
        <p:spPr>
          <a:xfrm>
            <a:off x="5631529" y="7996739"/>
            <a:ext cx="3437846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cs-CZ" sz="1800" dirty="0">
                <a:hlinkClick r:id="rId8"/>
              </a:rPr>
              <a:t>https://www.earthrunners.com/blogs/barefoot-running/proper-barefoot-form</a:t>
            </a:r>
            <a:r>
              <a:rPr 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171361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rozeni k chůzi - Earls James | Knihy Grada">
            <a:extLst>
              <a:ext uri="{FF2B5EF4-FFF2-40B4-BE49-F238E27FC236}">
                <a16:creationId xmlns:a16="http://schemas.microsoft.com/office/drawing/2014/main" id="{0DE7FF75-B20F-40E6-BE68-41EA62ACE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138" y="-1"/>
            <a:ext cx="5870915" cy="826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C1319E-D0B9-4EDF-BE20-92B978F17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233" y="0"/>
            <a:ext cx="6201154" cy="826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A8F6DFB-ADCD-46B2-9E2B-D2C47A65E502}"/>
              </a:ext>
            </a:extLst>
          </p:cNvPr>
          <p:cNvSpPr txBox="1"/>
          <p:nvPr/>
        </p:nvSpPr>
        <p:spPr>
          <a:xfrm>
            <a:off x="1212342" y="1518531"/>
            <a:ext cx="9429750" cy="9459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cs-CZ" sz="3200" b="1" dirty="0">
                <a:solidFill>
                  <a:schemeClr val="tx1"/>
                </a:solidFill>
              </a:rPr>
              <a:t>Užitečné Odkazy: </a:t>
            </a:r>
            <a:endParaRPr lang="cs-CZ" sz="3200" b="1" dirty="0">
              <a:solidFill>
                <a:schemeClr val="tx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sz="32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https://www.naboso.cz/Blog/Chuze-pohyb-zdravi/</a:t>
            </a:r>
            <a:r>
              <a:rPr lang="cs-CZ" sz="3200" dirty="0"/>
              <a:t> </a:t>
            </a:r>
          </a:p>
          <a:p>
            <a:r>
              <a:rPr lang="cs-CZ" sz="3200" dirty="0">
                <a:hlinkClick r:id="rId5"/>
              </a:rPr>
              <a:t>https://luciekinclova.cz/blog/</a:t>
            </a:r>
            <a:r>
              <a:rPr lang="cs-CZ" sz="3200" dirty="0"/>
              <a:t> , </a:t>
            </a:r>
            <a:r>
              <a:rPr lang="cs-CZ" sz="3200" dirty="0">
                <a:hlinkClick r:id="rId6"/>
              </a:rPr>
              <a:t>https://luciekinclova.cz/kurzy/</a:t>
            </a:r>
            <a:endParaRPr lang="cs-CZ" sz="3200" dirty="0"/>
          </a:p>
          <a:p>
            <a:r>
              <a:rPr lang="cs-CZ" sz="3200" dirty="0">
                <a:hlinkClick r:id="rId7"/>
              </a:rPr>
              <a:t>https://www.facebook.com/Edita-Pro%C5%A1kov%C3%A1-fyzioterapeut-podolog-2117703564911628/</a:t>
            </a:r>
            <a:r>
              <a:rPr lang="cs-CZ" sz="3200" dirty="0"/>
              <a:t> </a:t>
            </a:r>
          </a:p>
          <a:p>
            <a:r>
              <a:rPr lang="cs-CZ" sz="3200" dirty="0">
                <a:hlinkClick r:id="rId8"/>
              </a:rPr>
              <a:t>https://www.patniostruha.cz/terapie/cviceni/</a:t>
            </a:r>
            <a:endParaRPr lang="cs-CZ" sz="3200" dirty="0"/>
          </a:p>
          <a:p>
            <a:r>
              <a:rPr lang="cs-CZ" sz="3200" b="1" dirty="0"/>
              <a:t>Paní Clara Lewitová: </a:t>
            </a:r>
            <a:r>
              <a:rPr lang="cs-CZ" sz="3200" dirty="0">
                <a:hlinkClick r:id="rId9"/>
              </a:rPr>
              <a:t>https://www.youtube.com/watch?v=roxg4uUVqts</a:t>
            </a:r>
            <a:endParaRPr lang="cs-CZ" sz="3200" dirty="0"/>
          </a:p>
          <a:p>
            <a:r>
              <a:rPr lang="cs-CZ" sz="3200" dirty="0">
                <a:hlinkClick r:id="rId10"/>
              </a:rPr>
              <a:t>https://www.youtube.com/watch?v=UtxW3hvisWE</a:t>
            </a:r>
            <a:endParaRPr lang="cs-CZ" sz="3200" dirty="0"/>
          </a:p>
          <a:p>
            <a:r>
              <a:rPr lang="cs-CZ" sz="3200" b="1" dirty="0" err="1"/>
              <a:t>Tarahumaras</a:t>
            </a:r>
            <a:r>
              <a:rPr lang="cs-CZ" sz="3200" b="1" dirty="0"/>
              <a:t> (</a:t>
            </a:r>
            <a:r>
              <a:rPr lang="cs-CZ" sz="3200" b="1" dirty="0" err="1"/>
              <a:t>Rarámuri</a:t>
            </a:r>
            <a:r>
              <a:rPr lang="cs-CZ" sz="3200" b="1" dirty="0"/>
              <a:t>) </a:t>
            </a:r>
            <a:r>
              <a:rPr lang="cs-CZ" sz="3200" b="1" dirty="0" err="1"/>
              <a:t>running</a:t>
            </a:r>
            <a:r>
              <a:rPr lang="cs-CZ" sz="3200" b="1" dirty="0"/>
              <a:t> - Born to Run: </a:t>
            </a:r>
          </a:p>
          <a:p>
            <a:r>
              <a:rPr lang="cs-CZ" sz="3200" dirty="0">
                <a:hlinkClick r:id="rId11"/>
              </a:rPr>
              <a:t>https://www.youtube.com/watch?v=25DE-1rO3qM</a:t>
            </a:r>
            <a:endParaRPr lang="cs-CZ" sz="3200" dirty="0"/>
          </a:p>
          <a:p>
            <a:r>
              <a:rPr lang="cs-CZ" sz="3200" dirty="0">
                <a:hlinkClick r:id="rId12"/>
              </a:rPr>
              <a:t>https://www.youtube.com/watch?v=_xeH0KAqiqI</a:t>
            </a:r>
            <a:r>
              <a:rPr lang="cs-CZ" sz="3200" dirty="0"/>
              <a:t> </a:t>
            </a:r>
          </a:p>
          <a:p>
            <a:r>
              <a:rPr lang="cs-CZ" sz="3200" dirty="0"/>
              <a:t>    </a:t>
            </a:r>
          </a:p>
          <a:p>
            <a:r>
              <a:rPr lang="cs-CZ" sz="3200" dirty="0"/>
              <a:t> </a:t>
            </a:r>
          </a:p>
          <a:p>
            <a:r>
              <a:rPr lang="cs-CZ" sz="3200" dirty="0"/>
              <a:t>   </a:t>
            </a:r>
          </a:p>
          <a:p>
            <a:endParaRPr lang="cs-CZ" sz="3200" dirty="0"/>
          </a:p>
          <a:p>
            <a:pPr marL="0" marR="0" indent="0" algn="ctr" defTabSz="35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spc="44" normalizeH="0" baseline="0" dirty="0">
              <a:ln>
                <a:noFill/>
              </a:ln>
              <a:solidFill>
                <a:schemeClr val="accent1">
                  <a:satOff val="74278"/>
                  <a:lumOff val="-33241"/>
                </a:schemeClr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10D423F-C0D2-4B40-ADFC-29A438375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322" y="7315200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říběh lidského těla (evoluce, zdraví a nemoci)">
            <a:extLst>
              <a:ext uri="{FF2B5EF4-FFF2-40B4-BE49-F238E27FC236}">
                <a16:creationId xmlns:a16="http://schemas.microsoft.com/office/drawing/2014/main" id="{8CC5EDFF-D4CE-4F45-9E6E-49E09E57C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707" y="7315200"/>
            <a:ext cx="34956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78843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http://www.fsps.muni.cz/impact/vysetrovaci-metody-1/…"/>
          <p:cNvSpPr txBox="1">
            <a:spLocks noGrp="1"/>
          </p:cNvSpPr>
          <p:nvPr>
            <p:ph type="body" sz="half" idx="1"/>
          </p:nvPr>
        </p:nvSpPr>
        <p:spPr>
          <a:xfrm>
            <a:off x="642740" y="2226130"/>
            <a:ext cx="10887181" cy="9841534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marL="310515" indent="-310515" defTabSz="298703">
              <a:spcBef>
                <a:spcPts val="3600"/>
              </a:spcBef>
              <a:buClr>
                <a:srgbClr val="5E5E5E"/>
              </a:buClr>
              <a:buSzPct val="170000"/>
              <a:buChar char="•"/>
              <a:defRPr sz="1764" spc="17">
                <a:solidFill>
                  <a:srgbClr val="212121"/>
                </a:solidFill>
              </a:defRPr>
            </a:pPr>
            <a:r>
              <a:rPr sz="2000" dirty="0">
                <a:hlinkClick r:id="rId2"/>
              </a:rPr>
              <a:t>http://www.fsps.muni.cz/impact/vysetrovaci-metody-1/</a:t>
            </a:r>
            <a:endParaRPr lang="cs-CZ" sz="2000" dirty="0"/>
          </a:p>
          <a:p>
            <a:pPr marL="310515" indent="-310515" defTabSz="298703">
              <a:spcBef>
                <a:spcPts val="3600"/>
              </a:spcBef>
              <a:buClr>
                <a:srgbClr val="5E5E5E"/>
              </a:buClr>
              <a:buSzPct val="170000"/>
              <a:buChar char="•"/>
              <a:defRPr sz="1764" spc="17">
                <a:solidFill>
                  <a:srgbClr val="212121"/>
                </a:solidFill>
              </a:defRPr>
            </a:pPr>
            <a:r>
              <a:rPr sz="2000" dirty="0"/>
              <a:t>KOLÁŘ, Pavel, 2009. </a:t>
            </a:r>
            <a:r>
              <a:rPr sz="2000" dirty="0" err="1"/>
              <a:t>Rehabilitace</a:t>
            </a:r>
            <a:r>
              <a:rPr sz="2000" dirty="0"/>
              <a:t> v </a:t>
            </a:r>
            <a:r>
              <a:rPr sz="2000" dirty="0" err="1"/>
              <a:t>klinické</a:t>
            </a:r>
            <a:r>
              <a:rPr sz="2000" dirty="0"/>
              <a:t> </a:t>
            </a:r>
            <a:r>
              <a:rPr sz="2000" dirty="0" err="1"/>
              <a:t>praxi</a:t>
            </a:r>
            <a:r>
              <a:rPr sz="2000" dirty="0"/>
              <a:t>. Praha: </a:t>
            </a:r>
            <a:r>
              <a:rPr sz="2000" dirty="0" err="1"/>
              <a:t>Galén</a:t>
            </a:r>
            <a:r>
              <a:rPr sz="2000" dirty="0"/>
              <a:t>. ISBN 978-80-7262-657-1.</a:t>
            </a:r>
          </a:p>
          <a:p>
            <a:pPr marL="310515" indent="-310515" defTabSz="298703">
              <a:spcBef>
                <a:spcPts val="3600"/>
              </a:spcBef>
              <a:buClr>
                <a:srgbClr val="5E5E5E"/>
              </a:buClr>
              <a:buSzPct val="170000"/>
              <a:buChar char="•"/>
              <a:defRPr sz="1764" spc="17">
                <a:solidFill>
                  <a:srgbClr val="212121"/>
                </a:solidFill>
              </a:defRPr>
            </a:pPr>
            <a:r>
              <a:rPr sz="2000" dirty="0"/>
              <a:t>VÉLE, František, 2006. </a:t>
            </a:r>
            <a:r>
              <a:rPr sz="2000" dirty="0" err="1"/>
              <a:t>Kineziologie</a:t>
            </a:r>
            <a:r>
              <a:rPr sz="2000" dirty="0"/>
              <a:t>: </a:t>
            </a:r>
            <a:r>
              <a:rPr sz="2000" dirty="0" err="1"/>
              <a:t>přehled</a:t>
            </a:r>
            <a:r>
              <a:rPr sz="2000" dirty="0"/>
              <a:t> </a:t>
            </a:r>
            <a:r>
              <a:rPr sz="2000" dirty="0" err="1"/>
              <a:t>klinické</a:t>
            </a:r>
            <a:r>
              <a:rPr sz="2000" dirty="0"/>
              <a:t> </a:t>
            </a:r>
            <a:r>
              <a:rPr sz="2000" dirty="0" err="1"/>
              <a:t>kineziologie</a:t>
            </a:r>
            <a:r>
              <a:rPr sz="2000" dirty="0"/>
              <a:t> a </a:t>
            </a:r>
            <a:r>
              <a:rPr sz="2000" dirty="0" err="1"/>
              <a:t>patokineziologie</a:t>
            </a:r>
            <a:r>
              <a:rPr sz="2000" dirty="0"/>
              <a:t> pro </a:t>
            </a:r>
            <a:r>
              <a:rPr sz="2000" dirty="0" err="1"/>
              <a:t>diagnostiku</a:t>
            </a:r>
            <a:r>
              <a:rPr sz="2000" dirty="0"/>
              <a:t> a </a:t>
            </a:r>
            <a:r>
              <a:rPr sz="2000" dirty="0" err="1"/>
              <a:t>terapii</a:t>
            </a:r>
            <a:r>
              <a:rPr sz="2000" dirty="0"/>
              <a:t> </a:t>
            </a:r>
            <a:r>
              <a:rPr sz="2000" dirty="0" err="1"/>
              <a:t>poruch</a:t>
            </a:r>
            <a:r>
              <a:rPr sz="2000" dirty="0"/>
              <a:t> </a:t>
            </a:r>
            <a:r>
              <a:rPr sz="2000" dirty="0" err="1"/>
              <a:t>pohybové</a:t>
            </a:r>
            <a:r>
              <a:rPr sz="2000" dirty="0"/>
              <a:t> </a:t>
            </a:r>
            <a:r>
              <a:rPr sz="2000" dirty="0" err="1"/>
              <a:t>soustavy.Vyd</a:t>
            </a:r>
            <a:r>
              <a:rPr sz="2000" dirty="0"/>
              <a:t>. 2., (V </a:t>
            </a:r>
            <a:r>
              <a:rPr sz="2000" dirty="0" err="1"/>
              <a:t>Tritonu</a:t>
            </a:r>
            <a:r>
              <a:rPr sz="2000" dirty="0"/>
              <a:t> 1.). </a:t>
            </a:r>
            <a:r>
              <a:rPr sz="2000" dirty="0" err="1"/>
              <a:t>Praha:Triton</a:t>
            </a:r>
            <a:r>
              <a:rPr sz="2000" dirty="0"/>
              <a:t>. ISBN 80-7254-837-9.</a:t>
            </a:r>
          </a:p>
          <a:p>
            <a:pPr marL="310515" indent="-310515" defTabSz="298703">
              <a:spcBef>
                <a:spcPts val="3600"/>
              </a:spcBef>
              <a:buClr>
                <a:srgbClr val="5E5E5E"/>
              </a:buClr>
              <a:buSzPct val="170000"/>
              <a:buChar char="•"/>
              <a:defRPr sz="1764" spc="17">
                <a:solidFill>
                  <a:srgbClr val="212121"/>
                </a:solidFill>
              </a:defRPr>
            </a:pPr>
            <a:r>
              <a:rPr sz="2000" dirty="0">
                <a:hlinkClick r:id="rId3"/>
              </a:rPr>
              <a:t>https://www.physio-pedia.com/home/</a:t>
            </a:r>
            <a:endParaRPr sz="2000" dirty="0"/>
          </a:p>
          <a:p>
            <a:pPr marL="310515" indent="-310515" defTabSz="298703">
              <a:spcBef>
                <a:spcPts val="3600"/>
              </a:spcBef>
              <a:buClr>
                <a:srgbClr val="5E5E5E"/>
              </a:buClr>
              <a:buSzPct val="170000"/>
              <a:buChar char="•"/>
              <a:defRPr sz="1764" spc="17">
                <a:solidFill>
                  <a:srgbClr val="212121"/>
                </a:solidFill>
              </a:defRPr>
            </a:pPr>
            <a:r>
              <a:rPr sz="2000" dirty="0" err="1"/>
              <a:t>Bastlová</a:t>
            </a:r>
            <a:r>
              <a:rPr sz="2000" dirty="0"/>
              <a:t> P., </a:t>
            </a:r>
            <a:r>
              <a:rPr sz="2000" dirty="0" err="1"/>
              <a:t>Jurutková</a:t>
            </a:r>
            <a:r>
              <a:rPr sz="2000" dirty="0"/>
              <a:t> Z., </a:t>
            </a:r>
            <a:r>
              <a:rPr sz="2000" dirty="0" err="1"/>
              <a:t>Tomsová</a:t>
            </a:r>
            <a:r>
              <a:rPr sz="2000" dirty="0"/>
              <a:t> J., Zelená A. </a:t>
            </a:r>
            <a:r>
              <a:rPr sz="2000" dirty="0" err="1"/>
              <a:t>Výběr</a:t>
            </a:r>
            <a:r>
              <a:rPr sz="2000" dirty="0"/>
              <a:t> </a:t>
            </a:r>
            <a:r>
              <a:rPr sz="2000" dirty="0" err="1"/>
              <a:t>klinických</a:t>
            </a:r>
            <a:r>
              <a:rPr sz="2000" dirty="0"/>
              <a:t> </a:t>
            </a:r>
            <a:r>
              <a:rPr sz="2000" dirty="0" err="1"/>
              <a:t>testů</a:t>
            </a:r>
            <a:r>
              <a:rPr sz="2000" dirty="0"/>
              <a:t> pro </a:t>
            </a:r>
            <a:r>
              <a:rPr sz="2000" dirty="0" err="1"/>
              <a:t>fyzioterapeuty</a:t>
            </a:r>
            <a:r>
              <a:rPr sz="2000" dirty="0"/>
              <a:t>, 2015.</a:t>
            </a:r>
          </a:p>
          <a:p>
            <a:pPr marL="310515" indent="-310515" defTabSz="298703">
              <a:spcBef>
                <a:spcPts val="3600"/>
              </a:spcBef>
              <a:buClr>
                <a:srgbClr val="5E5E5E"/>
              </a:buClr>
              <a:buSzPct val="170000"/>
              <a:buChar char="•"/>
              <a:defRPr sz="1764" spc="17">
                <a:solidFill>
                  <a:srgbClr val="212121"/>
                </a:solidFill>
              </a:defRPr>
            </a:pPr>
            <a:r>
              <a:rPr sz="2000" dirty="0"/>
              <a:t>Kolářová B., Stacho J., </a:t>
            </a:r>
            <a:r>
              <a:rPr sz="2000" dirty="0" err="1"/>
              <a:t>Jiráčková</a:t>
            </a:r>
            <a:r>
              <a:rPr sz="2000" dirty="0"/>
              <a:t> M., Konečná P., Navrátilová L. </a:t>
            </a:r>
            <a:r>
              <a:rPr sz="2000" dirty="0" err="1"/>
              <a:t>Počítačové</a:t>
            </a:r>
            <a:r>
              <a:rPr sz="2000" dirty="0"/>
              <a:t> a </a:t>
            </a:r>
            <a:r>
              <a:rPr sz="2000" dirty="0" err="1"/>
              <a:t>robotické</a:t>
            </a:r>
            <a:r>
              <a:rPr sz="2000" dirty="0"/>
              <a:t> </a:t>
            </a:r>
            <a:r>
              <a:rPr sz="2000" dirty="0" err="1"/>
              <a:t>technologie</a:t>
            </a:r>
            <a:r>
              <a:rPr sz="2000" dirty="0"/>
              <a:t> v </a:t>
            </a:r>
            <a:r>
              <a:rPr sz="2000" dirty="0" err="1"/>
              <a:t>klinické</a:t>
            </a:r>
            <a:r>
              <a:rPr sz="2000" dirty="0"/>
              <a:t> </a:t>
            </a:r>
            <a:r>
              <a:rPr sz="2000" dirty="0" err="1"/>
              <a:t>rehabilitaci</a:t>
            </a:r>
            <a:r>
              <a:rPr sz="2000" dirty="0"/>
              <a:t>, 2019.</a:t>
            </a:r>
          </a:p>
          <a:p>
            <a:pPr marL="310515" indent="-310515" defTabSz="298703">
              <a:spcBef>
                <a:spcPts val="3600"/>
              </a:spcBef>
              <a:buClr>
                <a:srgbClr val="5E5E5E"/>
              </a:buClr>
              <a:buSzPct val="170000"/>
              <a:buChar char="•"/>
              <a:defRPr sz="1764" spc="17">
                <a:solidFill>
                  <a:srgbClr val="212121"/>
                </a:solidFill>
              </a:defRPr>
            </a:pPr>
            <a:r>
              <a:rPr sz="2000" dirty="0"/>
              <a:t>GROSS, Jeffrey M., Joseph FETTO a Elaine Rosen SUPNICK. </a:t>
            </a:r>
            <a:r>
              <a:rPr lang="cs-CZ" sz="2000" dirty="0"/>
              <a:t>Vyšetření pohybového aparátu</a:t>
            </a:r>
            <a:r>
              <a:rPr sz="2000" dirty="0"/>
              <a:t>. Translated by Martina </a:t>
            </a:r>
            <a:r>
              <a:rPr lang="cs-CZ" sz="2000" dirty="0"/>
              <a:t>Zemanová </a:t>
            </a:r>
            <a:r>
              <a:rPr sz="2000" dirty="0"/>
              <a:t>- Jan Vacek. </a:t>
            </a:r>
            <a:r>
              <a:rPr sz="2000" dirty="0" err="1"/>
              <a:t>Vyd</a:t>
            </a:r>
            <a:r>
              <a:rPr sz="2000" dirty="0"/>
              <a:t>. 1. Praha: Triton, 2005. 599 s. ISBN 8072547208.</a:t>
            </a:r>
          </a:p>
          <a:p>
            <a:pPr marL="310515" indent="-310515" defTabSz="298703">
              <a:spcBef>
                <a:spcPts val="3600"/>
              </a:spcBef>
              <a:buClr>
                <a:srgbClr val="5E5E5E"/>
              </a:buClr>
              <a:buSzPct val="170000"/>
              <a:buChar char="•"/>
              <a:defRPr sz="1764" spc="17">
                <a:solidFill>
                  <a:srgbClr val="212121"/>
                </a:solidFill>
              </a:defRPr>
            </a:pPr>
            <a:r>
              <a:rPr lang="cs-CZ" sz="2000" dirty="0"/>
              <a:t>HALADOVÁ</a:t>
            </a:r>
            <a:r>
              <a:rPr sz="2000" dirty="0"/>
              <a:t>, Eva. </a:t>
            </a:r>
            <a:r>
              <a:rPr lang="cs-CZ" sz="2000" dirty="0"/>
              <a:t>Vyšetřovací </a:t>
            </a:r>
            <a:r>
              <a:rPr sz="2000" err="1"/>
              <a:t>metody</a:t>
            </a:r>
            <a:r>
              <a:rPr sz="2000" dirty="0"/>
              <a:t> </a:t>
            </a:r>
            <a:r>
              <a:rPr lang="cs-CZ" sz="2000" dirty="0"/>
              <a:t>hybného systému</a:t>
            </a:r>
            <a:r>
              <a:rPr sz="2000" dirty="0"/>
              <a:t>. </a:t>
            </a:r>
            <a:r>
              <a:rPr sz="2000" err="1"/>
              <a:t>Vyd</a:t>
            </a:r>
            <a:r>
              <a:rPr sz="2000" dirty="0"/>
              <a:t>. 3., </a:t>
            </a:r>
            <a:r>
              <a:rPr lang="cs-CZ" sz="2000" err="1"/>
              <a:t>nezměn</a:t>
            </a:r>
            <a:r>
              <a:rPr sz="2000" dirty="0"/>
              <a:t>. Brno: </a:t>
            </a:r>
            <a:r>
              <a:rPr lang="cs-CZ" sz="2000" dirty="0"/>
              <a:t>Národní </a:t>
            </a:r>
            <a:r>
              <a:rPr sz="2000" dirty="0"/>
              <a:t>centrum </a:t>
            </a:r>
            <a:r>
              <a:rPr lang="cs-CZ" sz="2000" dirty="0"/>
              <a:t>ošetřovatelství </a:t>
            </a:r>
            <a:r>
              <a:rPr sz="2000" dirty="0"/>
              <a:t>a </a:t>
            </a:r>
            <a:r>
              <a:rPr lang="cs-CZ" sz="2000" dirty="0"/>
              <a:t>nelékařských zdravotnických oborů</a:t>
            </a:r>
            <a:r>
              <a:rPr sz="2000" dirty="0"/>
              <a:t>, 2010. 135 s</a:t>
            </a:r>
          </a:p>
          <a:p>
            <a:pPr marL="310515" indent="-310515" defTabSz="298703">
              <a:spcBef>
                <a:spcPts val="3600"/>
              </a:spcBef>
              <a:buClr>
                <a:srgbClr val="5E5E5E"/>
              </a:buClr>
              <a:buSzPct val="170000"/>
              <a:buChar char="•"/>
              <a:defRPr sz="1764" spc="17">
                <a:solidFill>
                  <a:srgbClr val="212121"/>
                </a:solidFill>
              </a:defRPr>
            </a:pPr>
            <a:r>
              <a:rPr sz="2000" err="1"/>
              <a:t>materiály</a:t>
            </a:r>
            <a:r>
              <a:rPr sz="2000" dirty="0"/>
              <a:t> </a:t>
            </a:r>
            <a:r>
              <a:rPr sz="2000" err="1"/>
              <a:t>kurzu</a:t>
            </a:r>
            <a:r>
              <a:rPr sz="2000" dirty="0"/>
              <a:t> DNS</a:t>
            </a:r>
          </a:p>
          <a:p>
            <a:pPr marL="310515" indent="-310515" defTabSz="298703">
              <a:spcBef>
                <a:spcPts val="3600"/>
              </a:spcBef>
              <a:buClr>
                <a:srgbClr val="5E5E5E"/>
              </a:buClr>
              <a:buSzPct val="170000"/>
              <a:buChar char="•"/>
              <a:defRPr sz="1764" spc="17">
                <a:solidFill>
                  <a:srgbClr val="212121"/>
                </a:solidFill>
              </a:defRPr>
            </a:pPr>
            <a:r>
              <a:rPr sz="2000" dirty="0"/>
              <a:t>GÚTH, A. 2004. </a:t>
            </a:r>
            <a:r>
              <a:rPr sz="2000" err="1"/>
              <a:t>Vyšetrovacie</a:t>
            </a:r>
            <a:r>
              <a:rPr sz="2000" dirty="0"/>
              <a:t> </a:t>
            </a:r>
            <a:r>
              <a:rPr sz="2000" err="1"/>
              <a:t>metodiky</a:t>
            </a:r>
            <a:r>
              <a:rPr sz="2000" dirty="0"/>
              <a:t> pre </a:t>
            </a:r>
            <a:r>
              <a:rPr lang="cs-CZ" sz="2000" err="1"/>
              <a:t>fyzioterapeutov</a:t>
            </a:r>
            <a:r>
              <a:rPr lang="cs-CZ" sz="2000" dirty="0"/>
              <a:t>. 2. vyd. Bratislava: LIEČREH GÚTH. ISBN 80-88932-13-0.</a:t>
            </a:r>
          </a:p>
          <a:p>
            <a:pPr marL="310515" indent="-310515" defTabSz="298703">
              <a:spcBef>
                <a:spcPts val="3600"/>
              </a:spcBef>
              <a:buClr>
                <a:srgbClr val="5E5E5E"/>
              </a:buClr>
              <a:buSzPct val="170000"/>
              <a:buChar char="•"/>
              <a:defRPr sz="1764" spc="17">
                <a:solidFill>
                  <a:srgbClr val="212121"/>
                </a:solidFill>
              </a:defRPr>
            </a:pPr>
            <a:r>
              <a:rPr lang="cs-CZ" sz="2000" err="1"/>
              <a:t>Kapandji</a:t>
            </a:r>
            <a:r>
              <a:rPr lang="cs-CZ" sz="2000" dirty="0"/>
              <a:t>, A. I. (1998). </a:t>
            </a:r>
            <a:r>
              <a:rPr lang="cs-CZ" sz="2000" i="1" err="1"/>
              <a:t>The</a:t>
            </a:r>
            <a:r>
              <a:rPr lang="cs-CZ" sz="2000" i="1" dirty="0"/>
              <a:t> </a:t>
            </a:r>
            <a:r>
              <a:rPr lang="cs-CZ" sz="2000" i="1" err="1"/>
              <a:t>physiology</a:t>
            </a:r>
            <a:r>
              <a:rPr lang="cs-CZ" sz="2000" i="1" dirty="0"/>
              <a:t> </a:t>
            </a:r>
            <a:r>
              <a:rPr lang="cs-CZ" sz="2000" i="1" err="1"/>
              <a:t>of</a:t>
            </a:r>
            <a:r>
              <a:rPr lang="cs-CZ" sz="2000" i="1" dirty="0"/>
              <a:t> </a:t>
            </a:r>
            <a:r>
              <a:rPr lang="cs-CZ" sz="2000" i="1" err="1"/>
              <a:t>the</a:t>
            </a:r>
            <a:r>
              <a:rPr lang="cs-CZ" sz="2000" i="1" dirty="0"/>
              <a:t> </a:t>
            </a:r>
            <a:r>
              <a:rPr lang="cs-CZ" sz="2000" i="1" err="1"/>
              <a:t>joints</a:t>
            </a:r>
            <a:r>
              <a:rPr lang="cs-CZ" sz="2000" i="1" dirty="0"/>
              <a:t>: </a:t>
            </a:r>
            <a:r>
              <a:rPr lang="cs-CZ" sz="2000" i="1" err="1"/>
              <a:t>Annotated</a:t>
            </a:r>
            <a:r>
              <a:rPr lang="cs-CZ" sz="2000" i="1" dirty="0"/>
              <a:t> </a:t>
            </a:r>
            <a:r>
              <a:rPr lang="cs-CZ" sz="2000" i="1" err="1"/>
              <a:t>diagram</a:t>
            </a:r>
            <a:r>
              <a:rPr lang="cs-CZ" sz="2000" err="1"/>
              <a:t>s</a:t>
            </a:r>
            <a:r>
              <a:rPr lang="cs-CZ" sz="2000" dirty="0"/>
              <a:t> </a:t>
            </a:r>
            <a:r>
              <a:rPr lang="cs-CZ" sz="2000" err="1"/>
              <a:t>of</a:t>
            </a:r>
            <a:r>
              <a:rPr lang="cs-CZ" sz="2000" dirty="0"/>
              <a:t> </a:t>
            </a:r>
            <a:r>
              <a:rPr lang="cs-CZ" sz="2000" err="1"/>
              <a:t>the</a:t>
            </a:r>
            <a:r>
              <a:rPr lang="cs-CZ" sz="2000" dirty="0"/>
              <a:t> </a:t>
            </a:r>
            <a:r>
              <a:rPr lang="cs-CZ" sz="2000" err="1"/>
              <a:t>mechanics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i="1" err="1">
                <a:ea typeface="+mn-lt"/>
                <a:cs typeface="+mn-lt"/>
              </a:rPr>
              <a:t>of</a:t>
            </a:r>
            <a:r>
              <a:rPr lang="cs-CZ" sz="2000" i="1" dirty="0">
                <a:ea typeface="+mn-lt"/>
                <a:cs typeface="+mn-lt"/>
              </a:rPr>
              <a:t> </a:t>
            </a:r>
            <a:r>
              <a:rPr lang="cs-CZ" sz="2000" i="1" err="1">
                <a:ea typeface="+mn-lt"/>
                <a:cs typeface="+mn-lt"/>
              </a:rPr>
              <a:t>the</a:t>
            </a:r>
            <a:r>
              <a:rPr lang="cs-CZ" sz="2000" i="1" dirty="0">
                <a:ea typeface="+mn-lt"/>
                <a:cs typeface="+mn-lt"/>
              </a:rPr>
              <a:t> </a:t>
            </a:r>
            <a:r>
              <a:rPr lang="cs-CZ" sz="2000" i="1" err="1">
                <a:ea typeface="+mn-lt"/>
                <a:cs typeface="+mn-lt"/>
              </a:rPr>
              <a:t>human</a:t>
            </a:r>
            <a:r>
              <a:rPr lang="cs-CZ" sz="2000" i="1" dirty="0">
                <a:ea typeface="+mn-lt"/>
                <a:cs typeface="+mn-lt"/>
              </a:rPr>
              <a:t> </a:t>
            </a:r>
            <a:r>
              <a:rPr lang="cs-CZ" sz="2000" i="1" err="1">
                <a:ea typeface="+mn-lt"/>
                <a:cs typeface="+mn-lt"/>
              </a:rPr>
              <a:t>joints</a:t>
            </a:r>
            <a:r>
              <a:rPr lang="cs-CZ" sz="2000" dirty="0">
                <a:ea typeface="+mn-lt"/>
                <a:cs typeface="+mn-lt"/>
              </a:rPr>
              <a:t> (5th </a:t>
            </a:r>
            <a:r>
              <a:rPr lang="cs-CZ" sz="2000" err="1">
                <a:ea typeface="+mn-lt"/>
                <a:cs typeface="+mn-lt"/>
              </a:rPr>
              <a:t>ed</a:t>
            </a:r>
            <a:r>
              <a:rPr lang="cs-CZ" sz="2000" dirty="0">
                <a:ea typeface="+mn-lt"/>
                <a:cs typeface="+mn-lt"/>
              </a:rPr>
              <a:t>.). Edinburgh: Churchill </a:t>
            </a:r>
            <a:r>
              <a:rPr lang="cs-CZ" sz="2000" err="1">
                <a:ea typeface="+mn-lt"/>
                <a:cs typeface="+mn-lt"/>
              </a:rPr>
              <a:t>Livingstone</a:t>
            </a:r>
            <a:r>
              <a:rPr lang="cs-CZ" sz="2000" dirty="0">
                <a:ea typeface="+mn-lt"/>
                <a:cs typeface="+mn-lt"/>
              </a:rPr>
              <a:t>.</a:t>
            </a:r>
            <a:r>
              <a:rPr lang="cs-CZ" sz="2000" dirty="0"/>
              <a:t> </a:t>
            </a:r>
            <a:endParaRPr sz="2000" dirty="0"/>
          </a:p>
        </p:txBody>
      </p:sp>
      <p:sp>
        <p:nvSpPr>
          <p:cNvPr id="287" name="zdroj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algn="l" defTabSz="578358">
              <a:defRPr sz="8910" spc="267"/>
            </a:lvl1pPr>
          </a:lstStyle>
          <a:p>
            <a:r>
              <a:rPr sz="5400" dirty="0"/>
              <a:t>zdroje</a:t>
            </a:r>
            <a:endParaRPr lang="cs-CZ" sz="5400" dirty="0"/>
          </a:p>
        </p:txBody>
      </p:sp>
      <p:pic>
        <p:nvPicPr>
          <p:cNvPr id="288" name="Obrázek" descr="Obrá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0485" y="6960109"/>
            <a:ext cx="8157896" cy="6118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Obrázek" descr="Obrá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147" y="1503411"/>
            <a:ext cx="5107334" cy="5107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Obrázek" descr="Obrázek"/>
          <p:cNvPicPr>
            <a:picLocks noChangeAspect="1"/>
          </p:cNvPicPr>
          <p:nvPr/>
        </p:nvPicPr>
        <p:blipFill>
          <a:blip r:embed="rId6"/>
          <a:srcRect t="27652"/>
          <a:stretch>
            <a:fillRect/>
          </a:stretch>
        </p:blipFill>
        <p:spPr>
          <a:xfrm>
            <a:off x="13357617" y="1495764"/>
            <a:ext cx="5241883" cy="5202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Krokový cyklus dle Perry, 1992 (Vaghana, 1992)…"/>
          <p:cNvSpPr txBox="1">
            <a:spLocks noGrp="1"/>
          </p:cNvSpPr>
          <p:nvPr>
            <p:ph type="body" sz="half" idx="1"/>
          </p:nvPr>
        </p:nvSpPr>
        <p:spPr>
          <a:xfrm>
            <a:off x="278686" y="366261"/>
            <a:ext cx="23167277" cy="7890340"/>
          </a:xfrm>
          <a:prstGeom prst="rect">
            <a:avLst/>
          </a:prstGeom>
        </p:spPr>
        <p:txBody>
          <a:bodyPr/>
          <a:lstStyle/>
          <a:p>
            <a:pPr marL="463550" indent="-463550" defTabSz="259588">
              <a:spcBef>
                <a:spcPts val="3100"/>
              </a:spcBef>
              <a:buBlip>
                <a:blip r:embed="rId2"/>
              </a:buBlip>
              <a:defRPr sz="2628" spc="26">
                <a:solidFill>
                  <a:srgbClr val="212121"/>
                </a:solidFill>
              </a:defRPr>
            </a:pPr>
            <a:r>
              <a:rPr sz="3200" dirty="0"/>
              <a:t>Krokový cyklus dle Perry, 1992 (</a:t>
            </a:r>
            <a:r>
              <a:rPr sz="3200" dirty="0" err="1"/>
              <a:t>Vaghana</a:t>
            </a:r>
            <a:r>
              <a:rPr sz="3200" dirty="0"/>
              <a:t>, 1992)</a:t>
            </a:r>
            <a:endParaRPr lang="cs-CZ" sz="3200"/>
          </a:p>
          <a:p>
            <a:pPr marL="927100" lvl="1" indent="-463550" defTabSz="259588">
              <a:spcBef>
                <a:spcPts val="3100"/>
              </a:spcBef>
              <a:buFont typeface="Courier New"/>
              <a:buChar char="o"/>
              <a:defRPr sz="2628" spc="26">
                <a:solidFill>
                  <a:srgbClr val="212121"/>
                </a:solidFill>
              </a:defRPr>
            </a:pPr>
            <a:r>
              <a:rPr sz="3200" dirty="0" err="1"/>
              <a:t>stojná</a:t>
            </a:r>
            <a:r>
              <a:rPr sz="3200" dirty="0"/>
              <a:t> </a:t>
            </a:r>
            <a:r>
              <a:rPr sz="3200" dirty="0" err="1"/>
              <a:t>fáze</a:t>
            </a:r>
            <a:r>
              <a:rPr sz="3200" dirty="0"/>
              <a:t> (60%)</a:t>
            </a:r>
          </a:p>
          <a:p>
            <a:pPr marL="1390650" lvl="2" indent="-463550" defTabSz="259588">
              <a:spcBef>
                <a:spcPts val="3100"/>
              </a:spcBef>
              <a:buFont typeface="Wingdings"/>
              <a:buChar char="§"/>
              <a:defRPr sz="2628" spc="26">
                <a:solidFill>
                  <a:srgbClr val="212121"/>
                </a:solidFill>
              </a:defRPr>
            </a:pPr>
            <a:r>
              <a:rPr sz="3200" dirty="0" err="1"/>
              <a:t>počáteční</a:t>
            </a:r>
            <a:r>
              <a:rPr sz="3200" dirty="0"/>
              <a:t> </a:t>
            </a:r>
            <a:r>
              <a:rPr sz="3200" dirty="0" err="1"/>
              <a:t>kontakt</a:t>
            </a:r>
            <a:r>
              <a:rPr sz="3200" dirty="0"/>
              <a:t>/initial contact (heel strike) -&gt; </a:t>
            </a:r>
            <a:r>
              <a:rPr sz="3200" dirty="0" err="1"/>
              <a:t>reakce</a:t>
            </a:r>
            <a:r>
              <a:rPr sz="3200" dirty="0"/>
              <a:t> </a:t>
            </a:r>
            <a:r>
              <a:rPr sz="3200" dirty="0" err="1"/>
              <a:t>na</a:t>
            </a:r>
            <a:r>
              <a:rPr sz="3200" dirty="0"/>
              <a:t> </a:t>
            </a:r>
            <a:r>
              <a:rPr sz="3200" dirty="0" err="1"/>
              <a:t>zatížení</a:t>
            </a:r>
            <a:r>
              <a:rPr sz="3200" dirty="0"/>
              <a:t>/ loading response (foot flat) -&gt; </a:t>
            </a:r>
            <a:r>
              <a:rPr sz="3200" dirty="0" err="1"/>
              <a:t>střed</a:t>
            </a:r>
            <a:r>
              <a:rPr sz="3200" dirty="0"/>
              <a:t> </a:t>
            </a:r>
            <a:r>
              <a:rPr sz="3200" dirty="0" err="1"/>
              <a:t>stojné</a:t>
            </a:r>
            <a:r>
              <a:rPr sz="3200" dirty="0"/>
              <a:t> </a:t>
            </a:r>
            <a:r>
              <a:rPr sz="3200" dirty="0" err="1"/>
              <a:t>fáze</a:t>
            </a:r>
            <a:r>
              <a:rPr sz="3200" dirty="0"/>
              <a:t>/ midstance -&gt; </a:t>
            </a:r>
            <a:r>
              <a:rPr sz="3200" dirty="0" err="1"/>
              <a:t>konečný</a:t>
            </a:r>
            <a:r>
              <a:rPr sz="3200" dirty="0"/>
              <a:t> </a:t>
            </a:r>
            <a:r>
              <a:rPr sz="3200" dirty="0" err="1"/>
              <a:t>stoj</a:t>
            </a:r>
            <a:r>
              <a:rPr sz="3200" dirty="0"/>
              <a:t>/terminal stance (heel off) -&gt;</a:t>
            </a:r>
          </a:p>
          <a:p>
            <a:pPr marL="927100" lvl="1" indent="-463550" defTabSz="259588">
              <a:spcBef>
                <a:spcPts val="3100"/>
              </a:spcBef>
              <a:buFont typeface="Courier New"/>
              <a:buChar char="o"/>
              <a:defRPr sz="2628" spc="26">
                <a:solidFill>
                  <a:srgbClr val="212121"/>
                </a:solidFill>
              </a:defRPr>
            </a:pPr>
            <a:r>
              <a:rPr sz="3200" dirty="0" err="1"/>
              <a:t>švihová</a:t>
            </a:r>
            <a:r>
              <a:rPr sz="3200" dirty="0"/>
              <a:t> </a:t>
            </a:r>
            <a:r>
              <a:rPr sz="3200" dirty="0" err="1"/>
              <a:t>fáze</a:t>
            </a:r>
            <a:r>
              <a:rPr sz="3200" dirty="0"/>
              <a:t> (40%)</a:t>
            </a:r>
          </a:p>
          <a:p>
            <a:pPr marL="1390650" lvl="2" indent="-463550" defTabSz="259588">
              <a:spcBef>
                <a:spcPts val="3100"/>
              </a:spcBef>
              <a:buFont typeface="Wingdings"/>
              <a:buChar char="§"/>
              <a:defRPr sz="2628" spc="26">
                <a:solidFill>
                  <a:srgbClr val="212121"/>
                </a:solidFill>
              </a:defRPr>
            </a:pPr>
            <a:r>
              <a:rPr sz="3200" dirty="0" err="1"/>
              <a:t>předšvihová</a:t>
            </a:r>
            <a:r>
              <a:rPr sz="3200" dirty="0"/>
              <a:t> </a:t>
            </a:r>
            <a:r>
              <a:rPr sz="3200" dirty="0" err="1"/>
              <a:t>fáze</a:t>
            </a:r>
            <a:r>
              <a:rPr sz="3200" dirty="0"/>
              <a:t>/</a:t>
            </a:r>
            <a:r>
              <a:rPr sz="3200" dirty="0" err="1"/>
              <a:t>preswing</a:t>
            </a:r>
            <a:r>
              <a:rPr sz="3200" dirty="0"/>
              <a:t> phase (toe off) -&gt; </a:t>
            </a:r>
            <a:r>
              <a:rPr sz="3200" dirty="0" err="1"/>
              <a:t>počáteční</a:t>
            </a:r>
            <a:r>
              <a:rPr sz="3200" dirty="0"/>
              <a:t> </a:t>
            </a:r>
            <a:r>
              <a:rPr sz="3200" dirty="0" err="1"/>
              <a:t>švih</a:t>
            </a:r>
            <a:r>
              <a:rPr sz="3200" dirty="0"/>
              <a:t>/ initial swing (acceleration)-&gt; </a:t>
            </a:r>
            <a:r>
              <a:rPr sz="3200" dirty="0" err="1"/>
              <a:t>střed</a:t>
            </a:r>
            <a:r>
              <a:rPr sz="3200" dirty="0"/>
              <a:t> </a:t>
            </a:r>
            <a:r>
              <a:rPr sz="3200" dirty="0" err="1"/>
              <a:t>švihové</a:t>
            </a:r>
            <a:r>
              <a:rPr sz="3200" dirty="0"/>
              <a:t> </a:t>
            </a:r>
            <a:r>
              <a:rPr sz="3200" dirty="0" err="1"/>
              <a:t>fáze</a:t>
            </a:r>
            <a:r>
              <a:rPr sz="3200" dirty="0"/>
              <a:t>/</a:t>
            </a:r>
            <a:r>
              <a:rPr sz="3200" dirty="0" err="1"/>
              <a:t>midswing</a:t>
            </a:r>
            <a:r>
              <a:rPr sz="3200" dirty="0"/>
              <a:t> -&gt; </a:t>
            </a:r>
            <a:r>
              <a:rPr sz="3200" dirty="0" err="1"/>
              <a:t>konečný</a:t>
            </a:r>
            <a:r>
              <a:rPr sz="3200" dirty="0"/>
              <a:t> </a:t>
            </a:r>
            <a:r>
              <a:rPr sz="3200" dirty="0" err="1"/>
              <a:t>švih</a:t>
            </a:r>
            <a:r>
              <a:rPr sz="3200" dirty="0"/>
              <a:t>/terminal swing (deceleration)</a:t>
            </a:r>
          </a:p>
          <a:p>
            <a:pPr marL="927100" lvl="1" indent="-463550" defTabSz="259588">
              <a:spcBef>
                <a:spcPts val="3100"/>
              </a:spcBef>
              <a:buBlip>
                <a:blip r:embed="rId2"/>
              </a:buBlip>
              <a:defRPr sz="2628" spc="26">
                <a:solidFill>
                  <a:srgbClr val="212121"/>
                </a:solidFill>
              </a:defRPr>
            </a:pPr>
            <a:r>
              <a:rPr u="sng" dirty="0">
                <a:hlinkClick r:id="rId3"/>
              </a:rPr>
              <a:t>https://www.youtube.com/watch?v=1u6d1CX7o9c</a:t>
            </a:r>
            <a:endParaRPr u="sng"/>
          </a:p>
        </p:txBody>
      </p:sp>
      <p:pic>
        <p:nvPicPr>
          <p:cNvPr id="250" name="Snímek obrazovky 2021-11-04 v 15.48.22.png" descr="Snímek obrazovky 2021-11-04 v 15.48.2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867" y="7099219"/>
            <a:ext cx="16746640" cy="6210675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xt"/>
          <p:cNvSpPr txBox="1"/>
          <p:nvPr/>
        </p:nvSpPr>
        <p:spPr>
          <a:xfrm>
            <a:off x="11861596" y="6616700"/>
            <a:ext cx="660808" cy="482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252" name="https://quizlet.com/129202072/exam-3-gait-cycle-muscle-activations-external-moment-flash-cards/"/>
          <p:cNvSpPr txBox="1"/>
          <p:nvPr/>
        </p:nvSpPr>
        <p:spPr>
          <a:xfrm>
            <a:off x="12511554" y="13384950"/>
            <a:ext cx="614515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 spc="19"/>
            </a:lvl1pPr>
          </a:lstStyle>
          <a:p>
            <a:r>
              <a:t>https://quizlet.com/129202072/exam-3-gait-cycle-muscle-activations-external-moment-flash-cards/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začíná dotykem paty na opěrnou plochu, první kontakt laterální výběžek patní kosti, postupně se kontakt nohy rozšiřuje z paty na celou plantu, navazuje postupně odvíjení planty - plantární flexe hlezna, končí odrazem od palce a poté se stává švihovou…"/>
          <p:cNvSpPr txBox="1">
            <a:spLocks noGrp="1"/>
          </p:cNvSpPr>
          <p:nvPr>
            <p:ph type="body" idx="1"/>
          </p:nvPr>
        </p:nvSpPr>
        <p:spPr>
          <a:xfrm>
            <a:off x="1689315" y="2333822"/>
            <a:ext cx="20600612" cy="10326456"/>
          </a:xfrm>
          <a:prstGeom prst="rect">
            <a:avLst/>
          </a:prstGeom>
        </p:spPr>
        <p:txBody>
          <a:bodyPr/>
          <a:lstStyle/>
          <a:p>
            <a:pPr marL="571500" indent="-571500" defTabSz="320039">
              <a:spcBef>
                <a:spcPts val="3800"/>
              </a:spcBef>
              <a:buBlip>
                <a:blip r:embed="rId2"/>
              </a:buBlip>
              <a:defRPr sz="3239" spc="32">
                <a:solidFill>
                  <a:srgbClr val="212121"/>
                </a:solidFill>
              </a:defRPr>
            </a:pPr>
            <a:r>
              <a:rPr sz="3200" dirty="0"/>
              <a:t>začíná dotykem paty, první kontakt laterální výběžek patní kosti, postupně se kontakt nohy rozšiřuje z paty na celou plantu, navazuje postupně odvíjení planty - plantární flexe hlezna, končí odrazem od palce a poté se stává švihovou</a:t>
            </a:r>
            <a:endParaRPr lang="cs-CZ" sz="3200" dirty="0"/>
          </a:p>
          <a:p>
            <a:pPr marL="571500" indent="-571500" defTabSz="320039">
              <a:spcBef>
                <a:spcPts val="3800"/>
              </a:spcBef>
              <a:defRPr sz="3239" spc="32">
                <a:solidFill>
                  <a:srgbClr val="212121"/>
                </a:solidFill>
              </a:defRPr>
            </a:pPr>
            <a:r>
              <a:rPr sz="3200" dirty="0" err="1"/>
              <a:t>hlezenní</a:t>
            </a:r>
            <a:r>
              <a:rPr sz="3200" dirty="0"/>
              <a:t> </a:t>
            </a:r>
            <a:r>
              <a:rPr sz="3200" dirty="0" err="1"/>
              <a:t>kloub</a:t>
            </a:r>
            <a:r>
              <a:rPr sz="3200" dirty="0"/>
              <a:t> je </a:t>
            </a:r>
            <a:r>
              <a:rPr sz="3200" dirty="0" err="1"/>
              <a:t>na</a:t>
            </a:r>
            <a:r>
              <a:rPr sz="3200" dirty="0"/>
              <a:t> </a:t>
            </a:r>
            <a:r>
              <a:rPr sz="3200" dirty="0" err="1"/>
              <a:t>počátku</a:t>
            </a:r>
            <a:r>
              <a:rPr sz="3200" dirty="0"/>
              <a:t> v </a:t>
            </a:r>
            <a:r>
              <a:rPr sz="3200" dirty="0" err="1"/>
              <a:t>dorzální</a:t>
            </a:r>
            <a:r>
              <a:rPr sz="3200" dirty="0"/>
              <a:t> flexi </a:t>
            </a:r>
            <a:r>
              <a:rPr sz="3200" dirty="0" err="1"/>
              <a:t>nebo</a:t>
            </a:r>
            <a:r>
              <a:rPr sz="3200" dirty="0"/>
              <a:t> </a:t>
            </a:r>
            <a:r>
              <a:rPr sz="3200" dirty="0" err="1"/>
              <a:t>neutrální</a:t>
            </a:r>
            <a:r>
              <a:rPr sz="3200" dirty="0"/>
              <a:t> </a:t>
            </a:r>
            <a:r>
              <a:rPr sz="3200" dirty="0" err="1"/>
              <a:t>poloze</a:t>
            </a:r>
            <a:r>
              <a:rPr sz="3200" dirty="0"/>
              <a:t>, </a:t>
            </a:r>
            <a:r>
              <a:rPr sz="3200" dirty="0" err="1"/>
              <a:t>postupně</a:t>
            </a:r>
            <a:r>
              <a:rPr sz="3200" dirty="0"/>
              <a:t> </a:t>
            </a:r>
            <a:r>
              <a:rPr sz="3200" dirty="0" err="1"/>
              <a:t>dochází</a:t>
            </a:r>
            <a:r>
              <a:rPr sz="3200" dirty="0"/>
              <a:t> </a:t>
            </a:r>
            <a:r>
              <a:rPr sz="3200" dirty="0" err="1"/>
              <a:t>pasivně</a:t>
            </a:r>
            <a:r>
              <a:rPr sz="3200" dirty="0"/>
              <a:t> k </a:t>
            </a:r>
            <a:r>
              <a:rPr sz="3200" dirty="0" err="1"/>
              <a:t>plantární</a:t>
            </a:r>
            <a:r>
              <a:rPr sz="3200" dirty="0"/>
              <a:t> flexi </a:t>
            </a:r>
            <a:r>
              <a:rPr sz="3200" dirty="0" err="1"/>
              <a:t>až</a:t>
            </a:r>
            <a:r>
              <a:rPr sz="3200" dirty="0"/>
              <a:t> do </a:t>
            </a:r>
            <a:r>
              <a:rPr sz="3200" dirty="0" err="1"/>
              <a:t>úplného</a:t>
            </a:r>
            <a:r>
              <a:rPr sz="3200" dirty="0"/>
              <a:t> </a:t>
            </a:r>
            <a:r>
              <a:rPr sz="3200" dirty="0" err="1"/>
              <a:t>zatížení</a:t>
            </a:r>
            <a:r>
              <a:rPr sz="3200" dirty="0"/>
              <a:t> </a:t>
            </a:r>
            <a:r>
              <a:rPr sz="3200" dirty="0" err="1"/>
              <a:t>plosky</a:t>
            </a:r>
            <a:r>
              <a:rPr sz="3200" dirty="0"/>
              <a:t> a </a:t>
            </a:r>
            <a:r>
              <a:rPr sz="3200" dirty="0" err="1"/>
              <a:t>následně</a:t>
            </a:r>
            <a:r>
              <a:rPr sz="3200" dirty="0"/>
              <a:t> se </a:t>
            </a:r>
            <a:r>
              <a:rPr sz="3200" dirty="0" err="1"/>
              <a:t>dále</a:t>
            </a:r>
            <a:r>
              <a:rPr sz="3200" dirty="0"/>
              <a:t> </a:t>
            </a:r>
            <a:r>
              <a:rPr sz="3200" dirty="0" err="1"/>
              <a:t>odvíjí</a:t>
            </a:r>
            <a:r>
              <a:rPr sz="3200" dirty="0"/>
              <a:t> </a:t>
            </a:r>
            <a:r>
              <a:rPr sz="3200" dirty="0" err="1"/>
              <a:t>až</a:t>
            </a:r>
            <a:r>
              <a:rPr sz="3200" dirty="0"/>
              <a:t> do </a:t>
            </a:r>
            <a:r>
              <a:rPr sz="3200" dirty="0" err="1"/>
              <a:t>aktivního</a:t>
            </a:r>
            <a:r>
              <a:rPr sz="3200" dirty="0"/>
              <a:t> </a:t>
            </a:r>
            <a:r>
              <a:rPr sz="3200" dirty="0" err="1"/>
              <a:t>odrazu</a:t>
            </a:r>
            <a:r>
              <a:rPr sz="3200" dirty="0"/>
              <a:t> o </a:t>
            </a:r>
            <a:r>
              <a:rPr sz="3200" dirty="0" err="1"/>
              <a:t>palec</a:t>
            </a:r>
            <a:endParaRPr sz="3200" dirty="0"/>
          </a:p>
          <a:p>
            <a:pPr marL="571500" indent="-571500" defTabSz="320039">
              <a:spcBef>
                <a:spcPts val="3800"/>
              </a:spcBef>
              <a:buBlip>
                <a:blip r:embed="rId2"/>
              </a:buBlip>
              <a:defRPr sz="3239" spc="32">
                <a:solidFill>
                  <a:srgbClr val="212121"/>
                </a:solidFill>
              </a:defRPr>
            </a:pPr>
            <a:r>
              <a:rPr sz="3200" err="1"/>
              <a:t>kolenní</a:t>
            </a:r>
            <a:r>
              <a:rPr sz="3200" dirty="0"/>
              <a:t> </a:t>
            </a:r>
            <a:r>
              <a:rPr sz="3200" err="1"/>
              <a:t>kloub</a:t>
            </a:r>
            <a:r>
              <a:rPr sz="3200" dirty="0"/>
              <a:t> je </a:t>
            </a:r>
            <a:r>
              <a:rPr sz="3200" err="1"/>
              <a:t>před</a:t>
            </a:r>
            <a:r>
              <a:rPr sz="3200" dirty="0"/>
              <a:t> </a:t>
            </a:r>
            <a:r>
              <a:rPr sz="3200" err="1"/>
              <a:t>dopadem</a:t>
            </a:r>
            <a:r>
              <a:rPr sz="3200" dirty="0"/>
              <a:t> v </a:t>
            </a:r>
            <a:r>
              <a:rPr sz="3200" err="1"/>
              <a:t>extenzi</a:t>
            </a:r>
            <a:r>
              <a:rPr sz="3200" dirty="0"/>
              <a:t>, </a:t>
            </a:r>
            <a:r>
              <a:rPr sz="3200" err="1"/>
              <a:t>při</a:t>
            </a:r>
            <a:r>
              <a:rPr sz="3200" dirty="0"/>
              <a:t> </a:t>
            </a:r>
            <a:r>
              <a:rPr sz="3200" err="1"/>
              <a:t>dotyku</a:t>
            </a:r>
            <a:r>
              <a:rPr sz="3200" dirty="0"/>
              <a:t> </a:t>
            </a:r>
            <a:r>
              <a:rPr sz="3200" err="1"/>
              <a:t>paty</a:t>
            </a:r>
            <a:r>
              <a:rPr sz="3200" dirty="0"/>
              <a:t> je v </a:t>
            </a:r>
            <a:r>
              <a:rPr sz="3200" err="1"/>
              <a:t>mírné</a:t>
            </a:r>
            <a:r>
              <a:rPr sz="3200" dirty="0"/>
              <a:t> flexi, </a:t>
            </a:r>
            <a:r>
              <a:rPr sz="3200" err="1"/>
              <a:t>při</a:t>
            </a:r>
            <a:r>
              <a:rPr sz="3200" dirty="0"/>
              <a:t> </a:t>
            </a:r>
            <a:r>
              <a:rPr sz="3200" err="1"/>
              <a:t>odvíjení</a:t>
            </a:r>
            <a:r>
              <a:rPr sz="3200" dirty="0"/>
              <a:t> </a:t>
            </a:r>
            <a:r>
              <a:rPr sz="3200" err="1"/>
              <a:t>planty</a:t>
            </a:r>
            <a:r>
              <a:rPr sz="3200" dirty="0"/>
              <a:t> </a:t>
            </a:r>
            <a:r>
              <a:rPr sz="3200" err="1"/>
              <a:t>dochází</a:t>
            </a:r>
            <a:r>
              <a:rPr sz="3200" dirty="0"/>
              <a:t> k </a:t>
            </a:r>
            <a:r>
              <a:rPr sz="3200" err="1"/>
              <a:t>extenzi</a:t>
            </a:r>
            <a:r>
              <a:rPr sz="3200" dirty="0"/>
              <a:t> </a:t>
            </a:r>
            <a:r>
              <a:rPr sz="3200" err="1"/>
              <a:t>kolenního</a:t>
            </a:r>
            <a:r>
              <a:rPr sz="3200" dirty="0"/>
              <a:t> </a:t>
            </a:r>
            <a:r>
              <a:rPr sz="3200" err="1"/>
              <a:t>kloubu</a:t>
            </a:r>
            <a:endParaRPr sz="3200"/>
          </a:p>
          <a:p>
            <a:pPr marL="571500" indent="-571500" defTabSz="320039">
              <a:spcBef>
                <a:spcPts val="3800"/>
              </a:spcBef>
              <a:defRPr sz="3239" spc="32">
                <a:solidFill>
                  <a:srgbClr val="212121"/>
                </a:solidFill>
              </a:defRPr>
            </a:pPr>
            <a:r>
              <a:rPr sz="3200" dirty="0"/>
              <a:t>v </a:t>
            </a:r>
            <a:r>
              <a:rPr sz="3200" dirty="0" err="1"/>
              <a:t>kyčelním</a:t>
            </a:r>
            <a:r>
              <a:rPr sz="3200" dirty="0"/>
              <a:t> </a:t>
            </a:r>
            <a:r>
              <a:rPr sz="3200" dirty="0" err="1"/>
              <a:t>kloubu</a:t>
            </a:r>
            <a:r>
              <a:rPr sz="3200" dirty="0"/>
              <a:t> </a:t>
            </a:r>
            <a:r>
              <a:rPr sz="3200" dirty="0" err="1"/>
              <a:t>postupně</a:t>
            </a:r>
            <a:r>
              <a:rPr sz="3200" dirty="0"/>
              <a:t> </a:t>
            </a:r>
            <a:r>
              <a:rPr sz="3200" dirty="0" err="1"/>
              <a:t>pohyb</a:t>
            </a:r>
            <a:r>
              <a:rPr sz="3200" dirty="0"/>
              <a:t> z </a:t>
            </a:r>
            <a:r>
              <a:rPr sz="3200" dirty="0" err="1"/>
              <a:t>flexe</a:t>
            </a:r>
            <a:r>
              <a:rPr sz="3200" dirty="0"/>
              <a:t> do </a:t>
            </a:r>
            <a:r>
              <a:rPr sz="3200" dirty="0" err="1"/>
              <a:t>extenze</a:t>
            </a:r>
            <a:r>
              <a:rPr sz="3200" dirty="0"/>
              <a:t> (</a:t>
            </a:r>
            <a:r>
              <a:rPr sz="3200" dirty="0" err="1"/>
              <a:t>začíná</a:t>
            </a:r>
            <a:r>
              <a:rPr sz="3200" dirty="0"/>
              <a:t> </a:t>
            </a:r>
            <a:br>
              <a:rPr sz="3200" dirty="0"/>
            </a:br>
            <a:r>
              <a:rPr sz="3200" dirty="0" err="1"/>
              <a:t>krátce</a:t>
            </a:r>
            <a:r>
              <a:rPr sz="3200" dirty="0"/>
              <a:t> </a:t>
            </a:r>
            <a:r>
              <a:rPr sz="3200" dirty="0" err="1"/>
              <a:t>před</a:t>
            </a:r>
            <a:r>
              <a:rPr sz="3200" dirty="0"/>
              <a:t> </a:t>
            </a:r>
            <a:r>
              <a:rPr sz="3200" dirty="0" err="1"/>
              <a:t>dotykem</a:t>
            </a:r>
            <a:r>
              <a:rPr sz="3200" dirty="0"/>
              <a:t> </a:t>
            </a:r>
            <a:r>
              <a:rPr sz="3200" dirty="0" err="1"/>
              <a:t>paty</a:t>
            </a:r>
            <a:r>
              <a:rPr lang="cs-CZ" sz="3200" dirty="0"/>
              <a:t>), </a:t>
            </a:r>
            <a:r>
              <a:rPr sz="3200" dirty="0" err="1"/>
              <a:t>při</a:t>
            </a:r>
            <a:r>
              <a:rPr sz="3200" dirty="0"/>
              <a:t> </a:t>
            </a:r>
            <a:r>
              <a:rPr lang="cs-CZ" sz="3200" dirty="0"/>
              <a:t>doteku paty </a:t>
            </a:r>
            <a:r>
              <a:rPr sz="3200" dirty="0"/>
              <a:t>je </a:t>
            </a:r>
            <a:r>
              <a:rPr sz="3200" dirty="0" err="1"/>
              <a:t>kyčelní</a:t>
            </a:r>
            <a:r>
              <a:rPr sz="3200" dirty="0"/>
              <a:t> </a:t>
            </a:r>
            <a:r>
              <a:rPr sz="3200" dirty="0" err="1"/>
              <a:t>kloub</a:t>
            </a:r>
            <a:r>
              <a:rPr sz="3200" dirty="0"/>
              <a:t> v </a:t>
            </a:r>
            <a:r>
              <a:rPr sz="3200" dirty="0" err="1"/>
              <a:t>mírné</a:t>
            </a:r>
            <a:r>
              <a:rPr sz="3200" dirty="0"/>
              <a:t> </a:t>
            </a:r>
            <a:br>
              <a:rPr sz="3200" dirty="0"/>
            </a:br>
            <a:r>
              <a:rPr sz="3200" dirty="0"/>
              <a:t>ZR, </a:t>
            </a:r>
            <a:r>
              <a:rPr sz="3200" dirty="0" err="1"/>
              <a:t>která</a:t>
            </a:r>
            <a:r>
              <a:rPr sz="3200" dirty="0"/>
              <a:t> se </a:t>
            </a:r>
            <a:r>
              <a:rPr sz="3200" dirty="0" err="1"/>
              <a:t>ke</a:t>
            </a:r>
            <a:r>
              <a:rPr sz="3200" dirty="0"/>
              <a:t> </a:t>
            </a:r>
            <a:r>
              <a:rPr sz="3200" dirty="0" err="1"/>
              <a:t>konci</a:t>
            </a:r>
            <a:r>
              <a:rPr sz="3200" dirty="0"/>
              <a:t> </a:t>
            </a:r>
            <a:r>
              <a:rPr sz="3200" dirty="0" err="1"/>
              <a:t>fáze</a:t>
            </a:r>
            <a:r>
              <a:rPr sz="3200" dirty="0"/>
              <a:t> </a:t>
            </a:r>
            <a:r>
              <a:rPr sz="3200" dirty="0" err="1"/>
              <a:t>mění</a:t>
            </a:r>
            <a:r>
              <a:rPr sz="3200" dirty="0"/>
              <a:t> </a:t>
            </a:r>
            <a:r>
              <a:rPr sz="3200" dirty="0" err="1"/>
              <a:t>ve</a:t>
            </a:r>
            <a:r>
              <a:rPr sz="3200" dirty="0"/>
              <a:t> VR</a:t>
            </a:r>
          </a:p>
          <a:p>
            <a:pPr marL="571500" indent="-571500" defTabSz="320039">
              <a:spcBef>
                <a:spcPts val="3800"/>
              </a:spcBef>
              <a:buBlip>
                <a:blip r:embed="rId2"/>
              </a:buBlip>
              <a:defRPr sz="3239" spc="32">
                <a:solidFill>
                  <a:srgbClr val="212121"/>
                </a:solidFill>
              </a:defRPr>
            </a:pPr>
            <a:r>
              <a:rPr sz="3200" err="1"/>
              <a:t>pánev</a:t>
            </a:r>
            <a:r>
              <a:rPr sz="3200" dirty="0"/>
              <a:t> </a:t>
            </a:r>
            <a:r>
              <a:rPr sz="3200" err="1"/>
              <a:t>rotuje</a:t>
            </a:r>
            <a:r>
              <a:rPr sz="3200" dirty="0"/>
              <a:t> </a:t>
            </a:r>
            <a:r>
              <a:rPr sz="3200" err="1"/>
              <a:t>na</a:t>
            </a:r>
            <a:r>
              <a:rPr sz="3200" dirty="0"/>
              <a:t> </a:t>
            </a:r>
            <a:r>
              <a:rPr sz="3200" err="1"/>
              <a:t>stranu</a:t>
            </a:r>
            <a:r>
              <a:rPr sz="3200" dirty="0"/>
              <a:t> </a:t>
            </a:r>
            <a:r>
              <a:rPr sz="3200" err="1"/>
              <a:t>opěrné</a:t>
            </a:r>
            <a:r>
              <a:rPr sz="3200" dirty="0"/>
              <a:t> DK</a:t>
            </a:r>
          </a:p>
          <a:p>
            <a:pPr marL="571500" indent="-571500" defTabSz="320039">
              <a:spcBef>
                <a:spcPts val="3800"/>
              </a:spcBef>
              <a:buBlip>
                <a:blip r:embed="rId2"/>
              </a:buBlip>
              <a:defRPr sz="3239" spc="32">
                <a:solidFill>
                  <a:srgbClr val="212121"/>
                </a:solidFill>
              </a:defRPr>
            </a:pPr>
            <a:r>
              <a:rPr sz="3200" err="1"/>
              <a:t>horní</a:t>
            </a:r>
            <a:r>
              <a:rPr sz="3200" dirty="0"/>
              <a:t> </a:t>
            </a:r>
            <a:r>
              <a:rPr sz="3200" err="1"/>
              <a:t>končetiny</a:t>
            </a:r>
            <a:r>
              <a:rPr sz="3200" dirty="0"/>
              <a:t> se </a:t>
            </a:r>
            <a:r>
              <a:rPr sz="3200" err="1"/>
              <a:t>pohybují</a:t>
            </a:r>
            <a:r>
              <a:rPr sz="3200" dirty="0"/>
              <a:t> </a:t>
            </a:r>
            <a:r>
              <a:rPr sz="3200" err="1"/>
              <a:t>opačně</a:t>
            </a:r>
            <a:r>
              <a:rPr sz="3200" dirty="0"/>
              <a:t> </a:t>
            </a:r>
            <a:r>
              <a:rPr sz="3200" err="1"/>
              <a:t>než</a:t>
            </a:r>
            <a:r>
              <a:rPr sz="3200" dirty="0"/>
              <a:t> DKK</a:t>
            </a:r>
          </a:p>
        </p:txBody>
      </p:sp>
      <p:sp>
        <p:nvSpPr>
          <p:cNvPr id="255" name="stojná fá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78358">
              <a:defRPr sz="8910" spc="267"/>
            </a:lvl1pPr>
          </a:lstStyle>
          <a:p>
            <a:r>
              <a:rPr sz="5400" dirty="0"/>
              <a:t>stojná fáze</a:t>
            </a:r>
            <a:endParaRPr lang="cs-CZ" sz="5400" dirty="0"/>
          </a:p>
        </p:txBody>
      </p:sp>
      <p:pic>
        <p:nvPicPr>
          <p:cNvPr id="256" name="Obrázek" descr="Obrázek"/>
          <p:cNvPicPr>
            <a:picLocks noChangeAspect="1"/>
          </p:cNvPicPr>
          <p:nvPr/>
        </p:nvPicPr>
        <p:blipFill>
          <a:blip r:embed="rId3"/>
          <a:srcRect l="1648" r="43426"/>
          <a:stretch>
            <a:fillRect/>
          </a:stretch>
        </p:blipFill>
        <p:spPr>
          <a:xfrm>
            <a:off x="15903415" y="7643581"/>
            <a:ext cx="6924099" cy="4983263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https://www.researchgate.net/figure/Stages-of-the-gait-cycle-viewed-from-the-side-The-tip-toe-is-part-of-the-stance-phase_fig1_317078252"/>
          <p:cNvSpPr txBox="1"/>
          <p:nvPr/>
        </p:nvSpPr>
        <p:spPr>
          <a:xfrm>
            <a:off x="15061587" y="12740854"/>
            <a:ext cx="860793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 spc="19"/>
            </a:lvl1pPr>
          </a:lstStyle>
          <a:p>
            <a:r>
              <a:t>https://www.researchgate.net/figure/Stages-of-the-gait-cycle-viewed-from-the-side-The-tip-toe-is-part-of-the-stance-phase_fig1_317078252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náročná pro udržení vodorovné polohy pánve - poklesnutí na straně švihové zabraňuje aktivita abduktorů opěrné DK (zejména m. gluteus medius a minimus) a aktivita m. quadratus lumborum a m. iliopsoas na straně švihové DK…"/>
          <p:cNvSpPr txBox="1">
            <a:spLocks noGrp="1"/>
          </p:cNvSpPr>
          <p:nvPr>
            <p:ph type="body" idx="1"/>
          </p:nvPr>
        </p:nvSpPr>
        <p:spPr>
          <a:xfrm>
            <a:off x="2082800" y="2620274"/>
            <a:ext cx="20207127" cy="999724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12121"/>
                </a:solidFill>
              </a:defRPr>
            </a:pPr>
            <a:r>
              <a:rPr dirty="0" err="1"/>
              <a:t>náročná</a:t>
            </a:r>
            <a:r>
              <a:rPr dirty="0"/>
              <a:t> pro </a:t>
            </a:r>
            <a:r>
              <a:rPr dirty="0" err="1"/>
              <a:t>udržení</a:t>
            </a:r>
            <a:r>
              <a:rPr dirty="0"/>
              <a:t> </a:t>
            </a:r>
            <a:r>
              <a:rPr dirty="0" err="1"/>
              <a:t>vodorovné</a:t>
            </a:r>
            <a:r>
              <a:rPr dirty="0"/>
              <a:t> </a:t>
            </a:r>
            <a:r>
              <a:rPr dirty="0" err="1"/>
              <a:t>polohy</a:t>
            </a:r>
            <a:r>
              <a:rPr dirty="0"/>
              <a:t> </a:t>
            </a:r>
            <a:r>
              <a:rPr dirty="0" err="1"/>
              <a:t>pánve</a:t>
            </a:r>
            <a:r>
              <a:rPr dirty="0"/>
              <a:t> - </a:t>
            </a:r>
            <a:r>
              <a:rPr dirty="0" err="1"/>
              <a:t>poklesnutí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straně</a:t>
            </a:r>
            <a:r>
              <a:rPr dirty="0"/>
              <a:t> </a:t>
            </a:r>
            <a:r>
              <a:rPr dirty="0" err="1"/>
              <a:t>švihové</a:t>
            </a:r>
            <a:r>
              <a:rPr dirty="0"/>
              <a:t> </a:t>
            </a:r>
            <a:r>
              <a:rPr dirty="0" err="1"/>
              <a:t>zabraňuje</a:t>
            </a:r>
            <a:r>
              <a:rPr dirty="0"/>
              <a:t> </a:t>
            </a:r>
            <a:r>
              <a:rPr dirty="0" err="1"/>
              <a:t>aktivita</a:t>
            </a:r>
            <a:r>
              <a:rPr dirty="0"/>
              <a:t> </a:t>
            </a:r>
            <a:r>
              <a:rPr dirty="0" err="1"/>
              <a:t>abduktorů</a:t>
            </a:r>
            <a:r>
              <a:rPr dirty="0"/>
              <a:t> </a:t>
            </a:r>
            <a:r>
              <a:rPr dirty="0" err="1"/>
              <a:t>opěrné</a:t>
            </a:r>
            <a:r>
              <a:rPr dirty="0"/>
              <a:t> DK (</a:t>
            </a:r>
            <a:r>
              <a:rPr dirty="0" err="1"/>
              <a:t>zejména</a:t>
            </a:r>
            <a:r>
              <a:rPr dirty="0"/>
              <a:t> m. gluteus </a:t>
            </a:r>
            <a:r>
              <a:rPr dirty="0" err="1"/>
              <a:t>medius</a:t>
            </a:r>
            <a:r>
              <a:rPr dirty="0"/>
              <a:t> a </a:t>
            </a:r>
            <a:r>
              <a:rPr dirty="0" err="1"/>
              <a:t>minimus</a:t>
            </a:r>
            <a:r>
              <a:rPr dirty="0"/>
              <a:t>) </a:t>
            </a:r>
            <a:br>
              <a:rPr lang="en-US" dirty="0"/>
            </a:br>
            <a:r>
              <a:rPr dirty="0"/>
              <a:t>a </a:t>
            </a:r>
            <a:r>
              <a:rPr dirty="0" err="1"/>
              <a:t>aktivita</a:t>
            </a:r>
            <a:r>
              <a:rPr dirty="0"/>
              <a:t> m. quadratus lumborum a m. iliopsoas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straně</a:t>
            </a:r>
            <a:r>
              <a:rPr dirty="0"/>
              <a:t> </a:t>
            </a:r>
            <a:r>
              <a:rPr dirty="0" err="1"/>
              <a:t>švihové</a:t>
            </a:r>
            <a:r>
              <a:rPr dirty="0"/>
              <a:t> DK</a:t>
            </a:r>
          </a:p>
          <a:p>
            <a:pPr>
              <a:defRPr>
                <a:solidFill>
                  <a:srgbClr val="212121"/>
                </a:solidFill>
              </a:defRPr>
            </a:pPr>
            <a:r>
              <a:rPr dirty="0" err="1"/>
              <a:t>během</a:t>
            </a:r>
            <a:r>
              <a:rPr dirty="0"/>
              <a:t> </a:t>
            </a:r>
            <a:r>
              <a:rPr dirty="0" err="1"/>
              <a:t>chůze</a:t>
            </a:r>
            <a:r>
              <a:rPr dirty="0"/>
              <a:t> </a:t>
            </a:r>
            <a:r>
              <a:rPr dirty="0" err="1"/>
              <a:t>dochází</a:t>
            </a:r>
            <a:r>
              <a:rPr dirty="0"/>
              <a:t> k </a:t>
            </a:r>
            <a:r>
              <a:rPr dirty="0" err="1"/>
              <a:t>rotaci</a:t>
            </a:r>
            <a:r>
              <a:rPr dirty="0"/>
              <a:t> </a:t>
            </a:r>
            <a:r>
              <a:rPr dirty="0" err="1"/>
              <a:t>pánve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stranu</a:t>
            </a:r>
            <a:r>
              <a:rPr dirty="0"/>
              <a:t> </a:t>
            </a:r>
            <a:r>
              <a:rPr dirty="0" err="1"/>
              <a:t>opěrné</a:t>
            </a:r>
            <a:r>
              <a:rPr dirty="0"/>
              <a:t> DK, </a:t>
            </a:r>
            <a:r>
              <a:rPr dirty="0" err="1"/>
              <a:t>ramenní</a:t>
            </a:r>
            <a:r>
              <a:rPr dirty="0"/>
              <a:t> </a:t>
            </a:r>
            <a:r>
              <a:rPr dirty="0" err="1"/>
              <a:t>pletence</a:t>
            </a:r>
            <a:r>
              <a:rPr dirty="0"/>
              <a:t> </a:t>
            </a:r>
            <a:r>
              <a:rPr dirty="0" err="1"/>
              <a:t>pohyb</a:t>
            </a:r>
            <a:r>
              <a:rPr dirty="0"/>
              <a:t> v </a:t>
            </a:r>
            <a:r>
              <a:rPr dirty="0" err="1"/>
              <a:t>opačném</a:t>
            </a:r>
            <a:r>
              <a:rPr dirty="0"/>
              <a:t> </a:t>
            </a:r>
            <a:r>
              <a:rPr dirty="0" err="1"/>
              <a:t>směru</a:t>
            </a:r>
            <a:r>
              <a:rPr dirty="0"/>
              <a:t> = </a:t>
            </a:r>
            <a:r>
              <a:rPr dirty="0" err="1"/>
              <a:t>torzní</a:t>
            </a:r>
            <a:r>
              <a:rPr dirty="0"/>
              <a:t> </a:t>
            </a:r>
            <a:r>
              <a:rPr dirty="0" err="1"/>
              <a:t>pohyby</a:t>
            </a:r>
            <a:r>
              <a:rPr dirty="0"/>
              <a:t> </a:t>
            </a:r>
            <a:r>
              <a:rPr dirty="0" err="1"/>
              <a:t>páteře</a:t>
            </a:r>
            <a:r>
              <a:rPr dirty="0"/>
              <a:t>, </a:t>
            </a:r>
            <a:r>
              <a:rPr dirty="0" err="1"/>
              <a:t>vrchol</a:t>
            </a:r>
            <a:r>
              <a:rPr dirty="0"/>
              <a:t> je </a:t>
            </a:r>
            <a:r>
              <a:rPr dirty="0" err="1"/>
              <a:t>cca</a:t>
            </a:r>
            <a:r>
              <a:rPr lang="cs-CZ" dirty="0"/>
              <a:t> Th7-Th8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212121"/>
                </a:solidFill>
              </a:defRPr>
            </a:pPr>
            <a:r>
              <a:rPr dirty="0" err="1"/>
              <a:t>horní</a:t>
            </a:r>
            <a:r>
              <a:rPr dirty="0"/>
              <a:t> </a:t>
            </a:r>
            <a:r>
              <a:rPr dirty="0" err="1"/>
              <a:t>končetiny</a:t>
            </a:r>
            <a:r>
              <a:rPr dirty="0"/>
              <a:t> se </a:t>
            </a:r>
            <a:r>
              <a:rPr dirty="0" err="1"/>
              <a:t>pohybují</a:t>
            </a:r>
            <a:r>
              <a:rPr dirty="0"/>
              <a:t> </a:t>
            </a:r>
            <a:r>
              <a:rPr dirty="0" err="1"/>
              <a:t>opačně</a:t>
            </a:r>
            <a:r>
              <a:rPr dirty="0"/>
              <a:t> </a:t>
            </a:r>
            <a:r>
              <a:rPr dirty="0" err="1"/>
              <a:t>než</a:t>
            </a:r>
            <a:r>
              <a:rPr dirty="0"/>
              <a:t> DKK</a:t>
            </a:r>
          </a:p>
          <a:p>
            <a:pPr>
              <a:buBlip>
                <a:blip r:embed="rId2"/>
              </a:buBlip>
              <a:defRPr>
                <a:solidFill>
                  <a:srgbClr val="212121"/>
                </a:solidFill>
              </a:defRPr>
            </a:pPr>
            <a:r>
              <a:rPr dirty="0" err="1"/>
              <a:t>kyčelní</a:t>
            </a:r>
            <a:r>
              <a:rPr dirty="0"/>
              <a:t> </a:t>
            </a:r>
            <a:r>
              <a:rPr dirty="0" err="1"/>
              <a:t>kloub</a:t>
            </a:r>
            <a:r>
              <a:rPr dirty="0"/>
              <a:t> </a:t>
            </a:r>
            <a:r>
              <a:rPr dirty="0" err="1"/>
              <a:t>švihové</a:t>
            </a:r>
            <a:r>
              <a:rPr dirty="0"/>
              <a:t> DK v </a:t>
            </a:r>
            <a:r>
              <a:rPr dirty="0" err="1"/>
              <a:t>mírné</a:t>
            </a:r>
            <a:r>
              <a:rPr dirty="0"/>
              <a:t> ZR, </a:t>
            </a:r>
            <a:r>
              <a:rPr lang="cs-CZ" dirty="0"/>
              <a:t>flexi</a:t>
            </a:r>
            <a:r>
              <a:rPr dirty="0"/>
              <a:t>, </a:t>
            </a:r>
            <a:r>
              <a:rPr dirty="0" err="1"/>
              <a:t>zpočátku</a:t>
            </a:r>
            <a:r>
              <a:rPr dirty="0"/>
              <a:t> </a:t>
            </a:r>
            <a:r>
              <a:rPr dirty="0" err="1"/>
              <a:t>spíše</a:t>
            </a:r>
            <a:r>
              <a:rPr dirty="0"/>
              <a:t> </a:t>
            </a:r>
            <a:br>
              <a:rPr dirty="0"/>
            </a:br>
            <a:r>
              <a:rPr dirty="0" err="1"/>
              <a:t>addukce</a:t>
            </a:r>
            <a:r>
              <a:rPr dirty="0"/>
              <a:t>, </a:t>
            </a:r>
            <a:r>
              <a:rPr dirty="0" err="1"/>
              <a:t>která</a:t>
            </a:r>
            <a:r>
              <a:rPr dirty="0"/>
              <a:t> </a:t>
            </a:r>
            <a:r>
              <a:rPr dirty="0" err="1"/>
              <a:t>přechází</a:t>
            </a:r>
            <a:r>
              <a:rPr dirty="0"/>
              <a:t> v </a:t>
            </a:r>
            <a:r>
              <a:rPr dirty="0" err="1"/>
              <a:t>abdukci</a:t>
            </a:r>
            <a:r>
              <a:rPr dirty="0"/>
              <a:t> (</a:t>
            </a:r>
            <a:r>
              <a:rPr dirty="0" err="1"/>
              <a:t>výraznější</a:t>
            </a:r>
            <a:r>
              <a:rPr dirty="0"/>
              <a:t> </a:t>
            </a:r>
            <a:r>
              <a:rPr dirty="0" err="1"/>
              <a:t>při</a:t>
            </a:r>
            <a:r>
              <a:rPr dirty="0"/>
              <a:t> </a:t>
            </a:r>
            <a:r>
              <a:rPr dirty="0" err="1"/>
              <a:t>delším</a:t>
            </a:r>
            <a:r>
              <a:rPr dirty="0"/>
              <a:t> </a:t>
            </a:r>
            <a:r>
              <a:rPr dirty="0" err="1"/>
              <a:t>kroku</a:t>
            </a:r>
            <a:r>
              <a:rPr dirty="0"/>
              <a:t>)</a:t>
            </a:r>
          </a:p>
          <a:p>
            <a:pPr>
              <a:buBlip>
                <a:blip r:embed="rId2"/>
              </a:buBlip>
              <a:defRPr>
                <a:solidFill>
                  <a:srgbClr val="212121"/>
                </a:solidFill>
              </a:defRPr>
            </a:pPr>
            <a:r>
              <a:rPr dirty="0" err="1"/>
              <a:t>kolenní</a:t>
            </a:r>
            <a:r>
              <a:rPr dirty="0"/>
              <a:t> </a:t>
            </a:r>
            <a:r>
              <a:rPr dirty="0" err="1"/>
              <a:t>kloub</a:t>
            </a:r>
            <a:r>
              <a:rPr dirty="0"/>
              <a:t> z </a:t>
            </a:r>
            <a:r>
              <a:rPr dirty="0" err="1"/>
              <a:t>flexe</a:t>
            </a:r>
            <a:r>
              <a:rPr dirty="0"/>
              <a:t> do </a:t>
            </a:r>
            <a:r>
              <a:rPr dirty="0" err="1"/>
              <a:t>extenze</a:t>
            </a:r>
            <a:endParaRPr dirty="0"/>
          </a:p>
          <a:p>
            <a:pPr>
              <a:defRPr>
                <a:solidFill>
                  <a:srgbClr val="212121"/>
                </a:solidFill>
              </a:defRPr>
            </a:pPr>
            <a:r>
              <a:rPr dirty="0" err="1"/>
              <a:t>hlezno</a:t>
            </a:r>
            <a:r>
              <a:rPr dirty="0"/>
              <a:t> </a:t>
            </a:r>
            <a:r>
              <a:rPr dirty="0" err="1"/>
              <a:t>pohyb</a:t>
            </a:r>
            <a:r>
              <a:rPr dirty="0"/>
              <a:t> do </a:t>
            </a:r>
            <a:r>
              <a:rPr dirty="0" err="1"/>
              <a:t>dorzální</a:t>
            </a:r>
            <a:r>
              <a:rPr dirty="0"/>
              <a:t> </a:t>
            </a:r>
            <a:r>
              <a:rPr dirty="0" err="1"/>
              <a:t>flexe</a:t>
            </a:r>
            <a:r>
              <a:rPr lang="cs-CZ" dirty="0"/>
              <a:t>, lehká</a:t>
            </a:r>
            <a:r>
              <a:rPr dirty="0"/>
              <a:t> </a:t>
            </a:r>
            <a:r>
              <a:rPr dirty="0" err="1"/>
              <a:t>everze</a:t>
            </a:r>
            <a:endParaRPr/>
          </a:p>
        </p:txBody>
      </p:sp>
      <p:sp>
        <p:nvSpPr>
          <p:cNvPr id="260" name="švihová fá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78358">
              <a:defRPr sz="8910" spc="267"/>
            </a:lvl1pPr>
          </a:lstStyle>
          <a:p>
            <a:r>
              <a:rPr sz="5400" dirty="0"/>
              <a:t>švihová fáze</a:t>
            </a:r>
            <a:endParaRPr lang="cs-CZ" sz="5400" dirty="0"/>
          </a:p>
        </p:txBody>
      </p:sp>
      <p:pic>
        <p:nvPicPr>
          <p:cNvPr id="261" name="Obrázek" descr="Obrázek"/>
          <p:cNvPicPr>
            <a:picLocks noChangeAspect="1"/>
          </p:cNvPicPr>
          <p:nvPr/>
        </p:nvPicPr>
        <p:blipFill>
          <a:blip r:embed="rId3"/>
          <a:srcRect l="57343" r="442"/>
          <a:stretch>
            <a:fillRect/>
          </a:stretch>
        </p:blipFill>
        <p:spPr>
          <a:xfrm>
            <a:off x="16237821" y="5884956"/>
            <a:ext cx="6674508" cy="6209797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https://www.researchgate.net/figure/Stages-of-the-gait-cycle-viewed-from-the-side-The-tip-toe-is-part-of-the-stance-phase_fig1_317078252"/>
          <p:cNvSpPr txBox="1"/>
          <p:nvPr/>
        </p:nvSpPr>
        <p:spPr>
          <a:xfrm>
            <a:off x="17160866" y="12068819"/>
            <a:ext cx="479293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" spc="19"/>
            </a:lvl1pPr>
          </a:lstStyle>
          <a:p>
            <a:r>
              <a:t>https://www.researchgate.net/figure/Stages-of-the-gait-cycle-viewed-from-the-side-The-tip-toe-is-part-of-the-stance-phase_fig1_317078252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náročná pro udržení vodorovné polohy pánve - poklesnutí na straně švihové zabraňuje aktivita abduktorů opěrné DK (zejména m. gluteus medius a minimus) a aktivita m. quadratus lumborum a m. iliopsoas na straně švihové DK…"/>
          <p:cNvSpPr txBox="1">
            <a:spLocks noGrp="1"/>
          </p:cNvSpPr>
          <p:nvPr>
            <p:ph type="body" idx="1"/>
          </p:nvPr>
        </p:nvSpPr>
        <p:spPr>
          <a:xfrm>
            <a:off x="2082800" y="2810774"/>
            <a:ext cx="20207127" cy="980674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>
                <a:solidFill>
                  <a:srgbClr val="212121"/>
                </a:solidFill>
              </a:defRPr>
            </a:pPr>
            <a:r>
              <a:rPr lang="cs-CZ" dirty="0">
                <a:ea typeface="+mn-lt"/>
                <a:cs typeface="+mn-lt"/>
              </a:rPr>
              <a:t>nejjednodušší, kvalitativní hodnocení chůze, ovšem často obtížně proveditelné - nedostatek prostoru, nepřirozenost chůze během aspekce</a:t>
            </a:r>
            <a:endParaRPr lang="cs-CZ" b="0">
              <a:ea typeface="+mn-lt"/>
              <a:cs typeface="+mn-lt"/>
            </a:endParaRPr>
          </a:p>
          <a:p>
            <a:pPr marL="367665" indent="-367665">
              <a:spcBef>
                <a:spcPts val="2400"/>
              </a:spcBef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pacient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při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vyšetření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bos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ve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spodním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prádle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pozorujeme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ze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všech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stran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postupujeme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ideálně</a:t>
            </a:r>
            <a:r>
              <a:rPr lang="en-US" dirty="0">
                <a:ea typeface="+mn-lt"/>
                <a:cs typeface="+mn-lt"/>
              </a:rPr>
              <a:t> </a:t>
            </a:r>
            <a:br>
              <a:rPr lang="en-US" dirty="0">
                <a:ea typeface="+mn-lt"/>
                <a:cs typeface="+mn-lt"/>
              </a:rPr>
            </a:br>
            <a:r>
              <a:rPr lang="en-US" dirty="0" err="1">
                <a:ea typeface="+mn-lt"/>
                <a:cs typeface="+mn-lt"/>
              </a:rPr>
              <a:t>systematicky</a:t>
            </a:r>
            <a:r>
              <a:rPr lang="en-US" dirty="0">
                <a:ea typeface="+mn-lt"/>
                <a:cs typeface="+mn-lt"/>
              </a:rPr>
              <a:t> (</a:t>
            </a:r>
            <a:r>
              <a:rPr lang="en-US" dirty="0" err="1">
                <a:ea typeface="+mn-lt"/>
                <a:cs typeface="+mn-lt"/>
              </a:rPr>
              <a:t>zespodu</a:t>
            </a:r>
            <a:r>
              <a:rPr lang="en-US" dirty="0">
                <a:ea typeface="+mn-lt"/>
                <a:cs typeface="+mn-lt"/>
              </a:rPr>
              <a:t> - </a:t>
            </a:r>
            <a:r>
              <a:rPr lang="en-US" dirty="0" err="1">
                <a:ea typeface="+mn-lt"/>
                <a:cs typeface="+mn-lt"/>
              </a:rPr>
              <a:t>nahoru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nebo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opačně</a:t>
            </a:r>
            <a:r>
              <a:rPr lang="en-US" dirty="0">
                <a:ea typeface="+mn-lt"/>
                <a:cs typeface="+mn-lt"/>
              </a:rPr>
              <a:t>), </a:t>
            </a:r>
            <a:r>
              <a:rPr lang="en-US" dirty="0" err="1">
                <a:ea typeface="+mn-lt"/>
                <a:cs typeface="+mn-lt"/>
              </a:rPr>
              <a:t>snažíme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si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všímat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jednotlivých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fází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krokového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cyklu</a:t>
            </a:r>
            <a:endParaRPr lang="en-US" b="0" dirty="0" err="1">
              <a:ea typeface="+mn-lt"/>
              <a:cs typeface="+mn-lt"/>
            </a:endParaRPr>
          </a:p>
          <a:p>
            <a:pPr marL="367665" indent="-367665">
              <a:spcBef>
                <a:spcPts val="2400"/>
              </a:spcBef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vyšetřujeme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chůzi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klasickou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různé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modifikace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kde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lze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lépe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odhalit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případné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patologie</a:t>
            </a:r>
            <a:r>
              <a:rPr lang="en-US" dirty="0">
                <a:ea typeface="+mn-lt"/>
                <a:cs typeface="+mn-lt"/>
              </a:rPr>
              <a:t> 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(video: </a:t>
            </a:r>
            <a:r>
              <a:rPr lang="en-US" u="sng" dirty="0">
                <a:ea typeface="+mn-lt"/>
                <a:cs typeface="+mn-lt"/>
                <a:hlinkClick r:id="rId2"/>
              </a:rPr>
              <a:t>https://www.youtube.com/watch?v=a60SpND-LkI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 b="0" dirty="0">
              <a:ea typeface="+mn-lt"/>
              <a:cs typeface="+mn-lt"/>
            </a:endParaRPr>
          </a:p>
          <a:p>
            <a:pPr marL="736600" lvl="1" indent="-368300">
              <a:spcBef>
                <a:spcPts val="24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chůze</a:t>
            </a:r>
            <a:r>
              <a:rPr lang="en-US" dirty="0">
                <a:ea typeface="+mn-lt"/>
                <a:cs typeface="+mn-lt"/>
              </a:rPr>
              <a:t> o </a:t>
            </a:r>
            <a:r>
              <a:rPr lang="en-US" dirty="0" err="1">
                <a:ea typeface="+mn-lt"/>
                <a:cs typeface="+mn-lt"/>
              </a:rPr>
              <a:t>zúžené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bázi</a:t>
            </a:r>
            <a:r>
              <a:rPr lang="en-US" dirty="0">
                <a:ea typeface="+mn-lt"/>
                <a:cs typeface="+mn-lt"/>
              </a:rPr>
              <a:t>/</a:t>
            </a:r>
            <a:r>
              <a:rPr lang="en-US" dirty="0" err="1">
                <a:ea typeface="+mn-lt"/>
                <a:cs typeface="+mn-lt"/>
              </a:rPr>
              <a:t>tandemová</a:t>
            </a:r>
            <a:r>
              <a:rPr lang="en-US" dirty="0">
                <a:ea typeface="+mn-lt"/>
                <a:cs typeface="+mn-lt"/>
              </a:rPr>
              <a:t> - nap., po </a:t>
            </a:r>
            <a:r>
              <a:rPr lang="en-US" dirty="0" err="1">
                <a:ea typeface="+mn-lt"/>
                <a:cs typeface="+mn-lt"/>
              </a:rPr>
              <a:t>čáře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odhalí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poruchy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rovnováhy</a:t>
            </a:r>
            <a:endParaRPr lang="en-US" b="0" dirty="0" err="1">
              <a:ea typeface="+mn-lt"/>
              <a:cs typeface="+mn-lt"/>
            </a:endParaRPr>
          </a:p>
          <a:p>
            <a:pPr marL="736600" lvl="1" indent="-368300">
              <a:spcBef>
                <a:spcPts val="24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chůze</a:t>
            </a:r>
            <a:r>
              <a:rPr lang="en-US" dirty="0">
                <a:ea typeface="+mn-lt"/>
                <a:cs typeface="+mn-lt"/>
              </a:rPr>
              <a:t> po </a:t>
            </a:r>
            <a:r>
              <a:rPr lang="en-US" dirty="0" err="1">
                <a:ea typeface="+mn-lt"/>
                <a:cs typeface="+mn-lt"/>
              </a:rPr>
              <a:t>měkkém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povrchu</a:t>
            </a:r>
            <a:r>
              <a:rPr lang="en-US" dirty="0">
                <a:ea typeface="+mn-lt"/>
                <a:cs typeface="+mn-lt"/>
              </a:rPr>
              <a:t> - </a:t>
            </a:r>
            <a:r>
              <a:rPr lang="en-US" dirty="0" err="1">
                <a:ea typeface="+mn-lt"/>
                <a:cs typeface="+mn-lt"/>
              </a:rPr>
              <a:t>informuje</a:t>
            </a:r>
            <a:r>
              <a:rPr lang="en-US" dirty="0">
                <a:ea typeface="+mn-lt"/>
                <a:cs typeface="+mn-lt"/>
              </a:rPr>
              <a:t> o </a:t>
            </a:r>
            <a:r>
              <a:rPr lang="en-US" dirty="0" err="1">
                <a:ea typeface="+mn-lt"/>
                <a:cs typeface="+mn-lt"/>
              </a:rPr>
              <a:t>kvalitě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propriocepce</a:t>
            </a:r>
            <a:r>
              <a:rPr lang="en-US" dirty="0">
                <a:ea typeface="+mn-lt"/>
                <a:cs typeface="+mn-lt"/>
              </a:rPr>
              <a:t> (</a:t>
            </a:r>
            <a:r>
              <a:rPr lang="en-US" dirty="0" err="1">
                <a:ea typeface="+mn-lt"/>
                <a:cs typeface="+mn-lt"/>
              </a:rPr>
              <a:t>hluboké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čití</a:t>
            </a:r>
            <a:r>
              <a:rPr lang="en-US" dirty="0">
                <a:ea typeface="+mn-lt"/>
                <a:cs typeface="+mn-lt"/>
              </a:rPr>
              <a:t> - </a:t>
            </a:r>
            <a:r>
              <a:rPr lang="en-US" dirty="0" err="1">
                <a:ea typeface="+mn-lt"/>
                <a:cs typeface="+mn-lt"/>
              </a:rPr>
              <a:t>polohocit</a:t>
            </a:r>
            <a:r>
              <a:rPr lang="en-US" dirty="0">
                <a:ea typeface="+mn-lt"/>
                <a:cs typeface="+mn-lt"/>
              </a:rPr>
              <a:t>/</a:t>
            </a:r>
            <a:r>
              <a:rPr lang="en-US" dirty="0" err="1">
                <a:ea typeface="+mn-lt"/>
                <a:cs typeface="+mn-lt"/>
              </a:rPr>
              <a:t>pohybocit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 b="0" dirty="0">
              <a:ea typeface="+mn-lt"/>
              <a:cs typeface="+mn-lt"/>
            </a:endParaRPr>
          </a:p>
          <a:p>
            <a:pPr marL="736600" lvl="1" indent="-368300">
              <a:spcBef>
                <a:spcPts val="24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chůze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pozpátku</a:t>
            </a:r>
            <a:r>
              <a:rPr lang="en-US" dirty="0">
                <a:ea typeface="+mn-lt"/>
                <a:cs typeface="+mn-lt"/>
              </a:rPr>
              <a:t> - </a:t>
            </a:r>
            <a:r>
              <a:rPr lang="en-US" dirty="0" err="1">
                <a:ea typeface="+mn-lt"/>
                <a:cs typeface="+mn-lt"/>
              </a:rPr>
              <a:t>ukáže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omezení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extenze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kyčle</a:t>
            </a:r>
            <a:endParaRPr lang="en-US" b="0" dirty="0" err="1">
              <a:ea typeface="+mn-lt"/>
              <a:cs typeface="+mn-lt"/>
            </a:endParaRPr>
          </a:p>
          <a:p>
            <a:pPr marL="736600" lvl="1" indent="-368300">
              <a:spcBef>
                <a:spcPts val="24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chůze</a:t>
            </a:r>
            <a:r>
              <a:rPr lang="en-US" dirty="0">
                <a:ea typeface="+mn-lt"/>
                <a:cs typeface="+mn-lt"/>
              </a:rPr>
              <a:t> do </a:t>
            </a:r>
            <a:r>
              <a:rPr lang="en-US" dirty="0" err="1">
                <a:ea typeface="+mn-lt"/>
                <a:cs typeface="+mn-lt"/>
              </a:rPr>
              <a:t>strany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noha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přes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nohu</a:t>
            </a:r>
            <a:r>
              <a:rPr lang="en-US" dirty="0">
                <a:ea typeface="+mn-lt"/>
                <a:cs typeface="+mn-lt"/>
              </a:rPr>
              <a:t> - </a:t>
            </a:r>
            <a:r>
              <a:rPr lang="en-US" dirty="0" err="1">
                <a:ea typeface="+mn-lt"/>
                <a:cs typeface="+mn-lt"/>
              </a:rPr>
              <a:t>ukáže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schopnost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koordinace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pohybu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propojení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hemisfér</a:t>
            </a:r>
            <a:endParaRPr lang="en-US" b="0" dirty="0" err="1">
              <a:ea typeface="+mn-lt"/>
              <a:cs typeface="+mn-lt"/>
            </a:endParaRPr>
          </a:p>
          <a:p>
            <a:pPr marL="736600" lvl="1" indent="-368300">
              <a:spcBef>
                <a:spcPts val="24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chůze</a:t>
            </a:r>
            <a:r>
              <a:rPr lang="en-US" dirty="0">
                <a:ea typeface="+mn-lt"/>
                <a:cs typeface="+mn-lt"/>
              </a:rPr>
              <a:t> po </a:t>
            </a:r>
            <a:r>
              <a:rPr lang="en-US" dirty="0" err="1">
                <a:ea typeface="+mn-lt"/>
                <a:cs typeface="+mn-lt"/>
              </a:rPr>
              <a:t>špičkách</a:t>
            </a:r>
            <a:r>
              <a:rPr lang="en-US" dirty="0">
                <a:ea typeface="+mn-lt"/>
                <a:cs typeface="+mn-lt"/>
              </a:rPr>
              <a:t>/</a:t>
            </a:r>
            <a:r>
              <a:rPr lang="en-US" dirty="0" err="1">
                <a:ea typeface="+mn-lt"/>
                <a:cs typeface="+mn-lt"/>
              </a:rPr>
              <a:t>patách</a:t>
            </a:r>
            <a:r>
              <a:rPr lang="en-US" dirty="0">
                <a:ea typeface="+mn-lt"/>
                <a:cs typeface="+mn-lt"/>
              </a:rPr>
              <a:t> - </a:t>
            </a:r>
            <a:r>
              <a:rPr lang="en-US" dirty="0" err="1">
                <a:ea typeface="+mn-lt"/>
                <a:cs typeface="+mn-lt"/>
              </a:rPr>
              <a:t>odhalí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možné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parézy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nervů</a:t>
            </a:r>
            <a:r>
              <a:rPr lang="en-US" dirty="0">
                <a:ea typeface="+mn-lt"/>
                <a:cs typeface="+mn-lt"/>
              </a:rPr>
              <a:t> DKK, </a:t>
            </a:r>
            <a:r>
              <a:rPr lang="en-US" dirty="0" err="1">
                <a:ea typeface="+mn-lt"/>
                <a:cs typeface="+mn-lt"/>
              </a:rPr>
              <a:t>zkrat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šlach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nestabilitu</a:t>
            </a:r>
            <a:endParaRPr lang="en-US" b="0" dirty="0" err="1">
              <a:ea typeface="+mn-lt"/>
              <a:cs typeface="+mn-lt"/>
            </a:endParaRPr>
          </a:p>
          <a:p>
            <a:pPr marL="736600" lvl="1" indent="-368300">
              <a:spcBef>
                <a:spcPts val="24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chůze</a:t>
            </a:r>
            <a:r>
              <a:rPr lang="en-US" dirty="0">
                <a:ea typeface="+mn-lt"/>
                <a:cs typeface="+mn-lt"/>
              </a:rPr>
              <a:t> s </a:t>
            </a:r>
            <a:r>
              <a:rPr lang="en-US" dirty="0" err="1">
                <a:ea typeface="+mn-lt"/>
                <a:cs typeface="+mn-lt"/>
              </a:rPr>
              <a:t>elevací</a:t>
            </a:r>
            <a:r>
              <a:rPr lang="en-US" dirty="0">
                <a:ea typeface="+mn-lt"/>
                <a:cs typeface="+mn-lt"/>
              </a:rPr>
              <a:t> HKK - </a:t>
            </a:r>
            <a:r>
              <a:rPr lang="en-US" dirty="0" err="1">
                <a:ea typeface="+mn-lt"/>
                <a:cs typeface="+mn-lt"/>
              </a:rPr>
              <a:t>prokáže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laterální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nestabilitu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pánve</a:t>
            </a:r>
            <a:r>
              <a:rPr lang="en-US" dirty="0">
                <a:ea typeface="+mn-lt"/>
                <a:cs typeface="+mn-lt"/>
              </a:rPr>
              <a:t> (</a:t>
            </a:r>
            <a:r>
              <a:rPr lang="en-US" dirty="0" err="1">
                <a:ea typeface="+mn-lt"/>
                <a:cs typeface="+mn-lt"/>
              </a:rPr>
              <a:t>oslabení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abd</a:t>
            </a:r>
            <a:r>
              <a:rPr lang="en-US" dirty="0">
                <a:ea typeface="+mn-lt"/>
                <a:cs typeface="+mn-lt"/>
              </a:rPr>
              <a:t>. </a:t>
            </a:r>
            <a:r>
              <a:rPr lang="en-US" dirty="0" err="1">
                <a:ea typeface="+mn-lt"/>
                <a:cs typeface="+mn-lt"/>
              </a:rPr>
              <a:t>kyčlí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 b="0" dirty="0">
              <a:ea typeface="+mn-lt"/>
              <a:cs typeface="+mn-lt"/>
            </a:endParaRPr>
          </a:p>
          <a:p>
            <a:pPr>
              <a:buBlip>
                <a:blip r:embed="rId3"/>
              </a:buBlip>
              <a:defRPr>
                <a:solidFill>
                  <a:srgbClr val="212121"/>
                </a:solidFill>
              </a:defRPr>
            </a:pPr>
            <a:endParaRPr lang="en-US" b="0">
              <a:ea typeface="+mn-lt"/>
              <a:cs typeface="+mn-lt"/>
            </a:endParaRPr>
          </a:p>
        </p:txBody>
      </p:sp>
      <p:sp>
        <p:nvSpPr>
          <p:cNvPr id="260" name="švihová fá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78358">
              <a:defRPr sz="8910" spc="267"/>
            </a:lvl1pPr>
          </a:lstStyle>
          <a:p>
            <a:r>
              <a:rPr lang="cs-CZ" sz="5400" dirty="0">
                <a:ea typeface="+mn-lt"/>
                <a:cs typeface="+mn-lt"/>
              </a:rPr>
              <a:t>VYŠETŘENÍ CHŮZE - ASPEKCE</a:t>
            </a:r>
            <a:endParaRPr lang="cs-CZ" sz="5400" b="0" dirty="0">
              <a:ea typeface="+mn-lt"/>
              <a:cs typeface="+mn-lt"/>
            </a:endParaRPr>
          </a:p>
          <a:p>
            <a:endParaRPr lang="cs-CZ" sz="5400" b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5784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náročná pro udržení vodorovné polohy pánve - poklesnutí na straně švihové zabraňuje aktivita abduktorů opěrné DK (zejména m. gluteus medius a minimus) a aktivita m. quadratus lumborum a m. iliopsoas na straně švihové DK…"/>
          <p:cNvSpPr txBox="1">
            <a:spLocks noGrp="1"/>
          </p:cNvSpPr>
          <p:nvPr>
            <p:ph type="body" idx="1"/>
          </p:nvPr>
        </p:nvSpPr>
        <p:spPr>
          <a:xfrm>
            <a:off x="605576" y="2413797"/>
            <a:ext cx="20355088" cy="102635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206500" lvl="1" indent="-571500">
              <a:buFont typeface="Courier New"/>
              <a:buChar char="o"/>
              <a:defRPr>
                <a:solidFill>
                  <a:srgbClr val="212121"/>
                </a:solidFill>
              </a:defRPr>
            </a:pPr>
            <a:r>
              <a:rPr lang="en-US" sz="4000" dirty="0" err="1">
                <a:ea typeface="+mn-lt"/>
                <a:cs typeface="+mn-lt"/>
              </a:rPr>
              <a:t>chůze</a:t>
            </a:r>
            <a:r>
              <a:rPr lang="en-US" sz="4000" dirty="0">
                <a:ea typeface="+mn-lt"/>
                <a:cs typeface="+mn-lt"/>
              </a:rPr>
              <a:t> se </a:t>
            </a:r>
            <a:r>
              <a:rPr lang="en-US" sz="4000" dirty="0" err="1">
                <a:ea typeface="+mn-lt"/>
                <a:cs typeface="+mn-lt"/>
              </a:rPr>
              <a:t>současným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kognitivním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úkolem</a:t>
            </a:r>
            <a:r>
              <a:rPr lang="en-US" sz="4000" dirty="0">
                <a:ea typeface="+mn-lt"/>
                <a:cs typeface="+mn-lt"/>
              </a:rPr>
              <a:t> (</a:t>
            </a:r>
            <a:r>
              <a:rPr lang="en-US" sz="4000" dirty="0" err="1">
                <a:ea typeface="+mn-lt"/>
                <a:cs typeface="+mn-lt"/>
              </a:rPr>
              <a:t>např</a:t>
            </a:r>
            <a:r>
              <a:rPr lang="en-US" sz="4000" dirty="0">
                <a:ea typeface="+mn-lt"/>
                <a:cs typeface="+mn-lt"/>
              </a:rPr>
              <a:t>. </a:t>
            </a:r>
            <a:r>
              <a:rPr lang="en-US" sz="4000" dirty="0" err="1">
                <a:ea typeface="+mn-lt"/>
                <a:cs typeface="+mn-lt"/>
              </a:rPr>
              <a:t>odčítat</a:t>
            </a:r>
            <a:r>
              <a:rPr lang="en-US" sz="4000" dirty="0">
                <a:ea typeface="+mn-lt"/>
                <a:cs typeface="+mn-lt"/>
              </a:rPr>
              <a:t> 7 od 100, </a:t>
            </a:r>
            <a:r>
              <a:rPr lang="en-US" sz="4000" dirty="0" err="1">
                <a:ea typeface="+mn-lt"/>
                <a:cs typeface="+mn-lt"/>
              </a:rPr>
              <a:t>zpěv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odpovídání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na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otázky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recitování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básně</a:t>
            </a:r>
            <a:r>
              <a:rPr lang="en-US" sz="4000" dirty="0">
                <a:ea typeface="+mn-lt"/>
                <a:cs typeface="+mn-lt"/>
              </a:rPr>
              <a:t>…) - </a:t>
            </a:r>
            <a:r>
              <a:rPr lang="en-US" sz="4000" dirty="0" err="1">
                <a:ea typeface="+mn-lt"/>
                <a:cs typeface="+mn-lt"/>
              </a:rPr>
              <a:t>při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odvedení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pozornosti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chůze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přirozenější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může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odhalit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předtím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nezjištěné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odchylky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schopnost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kombinace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motorických</a:t>
            </a:r>
            <a:r>
              <a:rPr lang="en-US" sz="4000" dirty="0">
                <a:ea typeface="+mn-lt"/>
                <a:cs typeface="+mn-lt"/>
              </a:rPr>
              <a:t> a </a:t>
            </a:r>
            <a:r>
              <a:rPr lang="en-US" sz="4000" dirty="0" err="1">
                <a:ea typeface="+mn-lt"/>
                <a:cs typeface="+mn-lt"/>
              </a:rPr>
              <a:t>kognitivních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funkcí</a:t>
            </a:r>
            <a:endParaRPr lang="en-US" dirty="0">
              <a:ea typeface="+mn-lt"/>
              <a:cs typeface="+mn-lt"/>
            </a:endParaRPr>
          </a:p>
          <a:p>
            <a:pPr lvl="1">
              <a:buFont typeface="Courier New"/>
              <a:buChar char="o"/>
              <a:defRPr>
                <a:solidFill>
                  <a:srgbClr val="212121"/>
                </a:solidFill>
              </a:defRPr>
            </a:pPr>
            <a:r>
              <a:rPr lang="en-US" sz="4000" dirty="0" err="1">
                <a:ea typeface="+mn-lt"/>
                <a:cs typeface="+mn-lt"/>
              </a:rPr>
              <a:t>chůze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vyšší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rychlostí</a:t>
            </a:r>
            <a:r>
              <a:rPr lang="en-US" sz="4000" dirty="0">
                <a:ea typeface="+mn-lt"/>
                <a:cs typeface="+mn-lt"/>
              </a:rPr>
              <a:t> - </a:t>
            </a:r>
            <a:r>
              <a:rPr lang="en-US" sz="4000" dirty="0" err="1">
                <a:ea typeface="+mn-lt"/>
                <a:cs typeface="+mn-lt"/>
              </a:rPr>
              <a:t>lépe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odhalí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odchylky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ve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stereotypu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chůze</a:t>
            </a:r>
            <a:endParaRPr lang="en-US" dirty="0" err="1">
              <a:ea typeface="+mn-lt"/>
              <a:cs typeface="+mn-lt"/>
            </a:endParaRPr>
          </a:p>
          <a:p>
            <a:pPr lvl="1">
              <a:buFont typeface="Courier New"/>
              <a:buChar char="o"/>
              <a:defRPr>
                <a:solidFill>
                  <a:srgbClr val="212121"/>
                </a:solidFill>
              </a:defRPr>
            </a:pPr>
            <a:r>
              <a:rPr lang="en-US" sz="4000" dirty="0" err="1">
                <a:ea typeface="+mn-lt"/>
                <a:cs typeface="+mn-lt"/>
              </a:rPr>
              <a:t>chůze</a:t>
            </a:r>
            <a:r>
              <a:rPr lang="en-US" sz="4000" dirty="0">
                <a:ea typeface="+mn-lt"/>
                <a:cs typeface="+mn-lt"/>
              </a:rPr>
              <a:t> s </a:t>
            </a:r>
            <a:r>
              <a:rPr lang="en-US" sz="4000" dirty="0" err="1">
                <a:ea typeface="+mn-lt"/>
                <a:cs typeface="+mn-lt"/>
              </a:rPr>
              <a:t>použitím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vnější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opory</a:t>
            </a:r>
            <a:r>
              <a:rPr lang="en-US" sz="4000" dirty="0">
                <a:ea typeface="+mn-lt"/>
                <a:cs typeface="+mn-lt"/>
              </a:rPr>
              <a:t> - </a:t>
            </a:r>
            <a:r>
              <a:rPr lang="en-US" sz="4000" dirty="0" err="1">
                <a:ea typeface="+mn-lt"/>
                <a:cs typeface="+mn-lt"/>
              </a:rPr>
              <a:t>ortéza</a:t>
            </a:r>
            <a:r>
              <a:rPr lang="en-US" sz="4000" dirty="0">
                <a:ea typeface="+mn-lt"/>
                <a:cs typeface="+mn-lt"/>
              </a:rPr>
              <a:t>/</a:t>
            </a:r>
            <a:r>
              <a:rPr lang="en-US" sz="4000" dirty="0" err="1">
                <a:ea typeface="+mn-lt"/>
                <a:cs typeface="+mn-lt"/>
              </a:rPr>
              <a:t>bandáž</a:t>
            </a:r>
            <a:r>
              <a:rPr lang="en-US" sz="4000" dirty="0">
                <a:ea typeface="+mn-lt"/>
                <a:cs typeface="+mn-lt"/>
              </a:rPr>
              <a:t>/</a:t>
            </a:r>
            <a:r>
              <a:rPr lang="en-US" sz="4000" dirty="0" err="1">
                <a:ea typeface="+mn-lt"/>
                <a:cs typeface="+mn-lt"/>
              </a:rPr>
              <a:t>ortopedická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obu</a:t>
            </a:r>
            <a:r>
              <a:rPr lang="cs-CZ" sz="4000" dirty="0">
                <a:ea typeface="+mn-lt"/>
                <a:cs typeface="+mn-lt"/>
              </a:rPr>
              <a:t>v</a:t>
            </a:r>
            <a:r>
              <a:rPr lang="en-US" sz="4000" dirty="0">
                <a:ea typeface="+mn-lt"/>
                <a:cs typeface="+mn-lt"/>
              </a:rPr>
              <a:t>/</a:t>
            </a:r>
            <a:r>
              <a:rPr lang="cs-CZ" sz="4000" dirty="0">
                <a:ea typeface="+mn-lt"/>
                <a:cs typeface="+mn-lt"/>
              </a:rPr>
              <a:t>l</a:t>
            </a:r>
            <a:r>
              <a:rPr lang="en-US" sz="4000" dirty="0" err="1">
                <a:ea typeface="+mn-lt"/>
                <a:cs typeface="+mn-lt"/>
              </a:rPr>
              <a:t>okomoční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pomůcky</a:t>
            </a:r>
            <a:r>
              <a:rPr lang="en-US" sz="4000" dirty="0">
                <a:ea typeface="+mn-lt"/>
                <a:cs typeface="+mn-lt"/>
              </a:rPr>
              <a:t> (</a:t>
            </a:r>
            <a:r>
              <a:rPr lang="en-US" sz="4000" dirty="0" err="1">
                <a:ea typeface="+mn-lt"/>
                <a:cs typeface="+mn-lt"/>
              </a:rPr>
              <a:t>berle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chodítko</a:t>
            </a:r>
            <a:r>
              <a:rPr lang="en-US" sz="4000" dirty="0">
                <a:ea typeface="+mn-lt"/>
                <a:cs typeface="+mn-lt"/>
              </a:rPr>
              <a:t>) - </a:t>
            </a:r>
            <a:r>
              <a:rPr lang="en-US" sz="4000" dirty="0" err="1">
                <a:ea typeface="+mn-lt"/>
                <a:cs typeface="+mn-lt"/>
              </a:rPr>
              <a:t>hodnocení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změny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kvality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chůže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při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použití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pomůcky</a:t>
            </a:r>
            <a:endParaRPr lang="en-US" dirty="0">
              <a:ea typeface="+mn-lt"/>
              <a:cs typeface="+mn-lt"/>
            </a:endParaRPr>
          </a:p>
          <a:p>
            <a:pPr lvl="1">
              <a:buFont typeface="Courier New"/>
              <a:buChar char="o"/>
              <a:defRPr>
                <a:solidFill>
                  <a:srgbClr val="212121"/>
                </a:solidFill>
              </a:defRPr>
            </a:pPr>
            <a:r>
              <a:rPr lang="en-US" sz="4000" dirty="0" err="1">
                <a:ea typeface="+mn-lt"/>
                <a:cs typeface="+mn-lt"/>
              </a:rPr>
              <a:t>chůze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přes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překážky</a:t>
            </a:r>
            <a:r>
              <a:rPr lang="en-US" sz="4000" dirty="0">
                <a:ea typeface="+mn-lt"/>
                <a:cs typeface="+mn-lt"/>
              </a:rPr>
              <a:t> - </a:t>
            </a:r>
            <a:r>
              <a:rPr lang="en-US" sz="4000" dirty="0" err="1">
                <a:ea typeface="+mn-lt"/>
                <a:cs typeface="+mn-lt"/>
              </a:rPr>
              <a:t>může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odhalit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nestabilitu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neurologické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poruchy</a:t>
            </a:r>
            <a:r>
              <a:rPr lang="en-US" sz="4000" dirty="0">
                <a:ea typeface="+mn-lt"/>
                <a:cs typeface="+mn-lt"/>
              </a:rPr>
              <a:t> (</a:t>
            </a:r>
            <a:r>
              <a:rPr lang="en-US" sz="4000" dirty="0" err="1">
                <a:ea typeface="+mn-lt"/>
                <a:cs typeface="+mn-lt"/>
              </a:rPr>
              <a:t>např</a:t>
            </a:r>
            <a:r>
              <a:rPr lang="en-US" sz="4000" dirty="0">
                <a:ea typeface="+mn-lt"/>
                <a:cs typeface="+mn-lt"/>
              </a:rPr>
              <a:t>. </a:t>
            </a:r>
            <a:r>
              <a:rPr lang="en-US" sz="4000" dirty="0" err="1">
                <a:ea typeface="+mn-lt"/>
                <a:cs typeface="+mn-lt"/>
              </a:rPr>
              <a:t>parkinsonovu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chorobu</a:t>
            </a:r>
            <a:r>
              <a:rPr lang="en-US" sz="4000" dirty="0">
                <a:ea typeface="+mn-lt"/>
                <a:cs typeface="+mn-lt"/>
              </a:rPr>
              <a:t>)</a:t>
            </a:r>
            <a:endParaRPr lang="en-US" dirty="0">
              <a:ea typeface="+mn-lt"/>
              <a:cs typeface="+mn-lt"/>
            </a:endParaRPr>
          </a:p>
          <a:p>
            <a:pPr lvl="1">
              <a:buFont typeface="Courier New"/>
              <a:buChar char="o"/>
              <a:defRPr>
                <a:solidFill>
                  <a:srgbClr val="212121"/>
                </a:solidFill>
              </a:defRPr>
            </a:pPr>
            <a:r>
              <a:rPr lang="en-US" sz="4000" dirty="0" err="1">
                <a:ea typeface="+mn-lt"/>
                <a:cs typeface="+mn-lt"/>
              </a:rPr>
              <a:t>chůze</a:t>
            </a:r>
            <a:r>
              <a:rPr lang="en-US" sz="4000" dirty="0">
                <a:ea typeface="+mn-lt"/>
                <a:cs typeface="+mn-lt"/>
              </a:rPr>
              <a:t> se </a:t>
            </a:r>
            <a:r>
              <a:rPr lang="en-US" sz="4000" dirty="0" err="1">
                <a:ea typeface="+mn-lt"/>
                <a:cs typeface="+mn-lt"/>
              </a:rPr>
              <a:t>změny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směry</a:t>
            </a:r>
            <a:r>
              <a:rPr lang="en-US" sz="4000" dirty="0">
                <a:ea typeface="+mn-lt"/>
                <a:cs typeface="+mn-lt"/>
              </a:rPr>
              <a:t>/</a:t>
            </a:r>
            <a:r>
              <a:rPr lang="en-US" sz="4000" dirty="0" err="1">
                <a:ea typeface="+mn-lt"/>
                <a:cs typeface="+mn-lt"/>
              </a:rPr>
              <a:t>otočkou</a:t>
            </a:r>
            <a:r>
              <a:rPr lang="en-US" sz="4000" dirty="0">
                <a:ea typeface="+mn-lt"/>
                <a:cs typeface="+mn-lt"/>
              </a:rPr>
              <a:t> - </a:t>
            </a:r>
            <a:r>
              <a:rPr lang="en-US" sz="4000" dirty="0" err="1">
                <a:ea typeface="+mn-lt"/>
                <a:cs typeface="+mn-lt"/>
              </a:rPr>
              <a:t>odhalí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poruchy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rovnováhy</a:t>
            </a:r>
            <a:r>
              <a:rPr lang="en-US" sz="4000" dirty="0">
                <a:ea typeface="+mn-lt"/>
                <a:cs typeface="+mn-lt"/>
              </a:rPr>
              <a:t> a </a:t>
            </a:r>
            <a:r>
              <a:rPr lang="en-US" sz="4000" dirty="0" err="1">
                <a:ea typeface="+mn-lt"/>
                <a:cs typeface="+mn-lt"/>
              </a:rPr>
              <a:t>koordinace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neurologické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obtíže</a:t>
            </a:r>
            <a:endParaRPr lang="en-US" dirty="0">
              <a:ea typeface="+mn-lt"/>
              <a:cs typeface="+mn-lt"/>
            </a:endParaRPr>
          </a:p>
          <a:p>
            <a:pPr lvl="1">
              <a:buFont typeface="Courier New"/>
              <a:buChar char="o"/>
              <a:defRPr>
                <a:solidFill>
                  <a:srgbClr val="212121"/>
                </a:solidFill>
              </a:defRPr>
            </a:pPr>
            <a:r>
              <a:rPr lang="en-US" sz="4000" dirty="0" err="1">
                <a:ea typeface="+mn-lt"/>
                <a:cs typeface="+mn-lt"/>
              </a:rPr>
              <a:t>chůze</a:t>
            </a:r>
            <a:r>
              <a:rPr lang="en-US" sz="4000" dirty="0">
                <a:ea typeface="+mn-lt"/>
                <a:cs typeface="+mn-lt"/>
              </a:rPr>
              <a:t> se </a:t>
            </a:r>
            <a:r>
              <a:rPr lang="en-US" sz="4000" dirty="0" err="1">
                <a:ea typeface="+mn-lt"/>
                <a:cs typeface="+mn-lt"/>
              </a:rPr>
              <a:t>zavřenýma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očima</a:t>
            </a:r>
            <a:r>
              <a:rPr lang="en-US" sz="4000" dirty="0">
                <a:ea typeface="+mn-lt"/>
                <a:cs typeface="+mn-lt"/>
              </a:rPr>
              <a:t> - </a:t>
            </a:r>
            <a:r>
              <a:rPr lang="en-US" sz="4000" dirty="0" err="1">
                <a:ea typeface="+mn-lt"/>
                <a:cs typeface="+mn-lt"/>
              </a:rPr>
              <a:t>zde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dbáme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na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dodržení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bezpečnosti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odhalení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poruch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rovnováhy</a:t>
            </a:r>
            <a:r>
              <a:rPr lang="en-US" sz="4000" dirty="0">
                <a:ea typeface="+mn-lt"/>
                <a:cs typeface="+mn-lt"/>
              </a:rPr>
              <a:t> v </a:t>
            </a:r>
            <a:r>
              <a:rPr lang="en-US" sz="4000" dirty="0" err="1">
                <a:ea typeface="+mn-lt"/>
                <a:cs typeface="+mn-lt"/>
              </a:rPr>
              <a:t>důsledku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zhoršení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propriocepce</a:t>
            </a:r>
            <a:r>
              <a:rPr lang="en-US" sz="4000" dirty="0">
                <a:ea typeface="+mn-lt"/>
                <a:cs typeface="+mn-lt"/>
              </a:rPr>
              <a:t>/</a:t>
            </a:r>
            <a:r>
              <a:rPr lang="en-US" sz="4000" dirty="0" err="1">
                <a:ea typeface="+mn-lt"/>
                <a:cs typeface="+mn-lt"/>
              </a:rPr>
              <a:t>vestibulární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poruchy</a:t>
            </a:r>
            <a:endParaRPr lang="en-US" dirty="0">
              <a:ea typeface="+mn-lt"/>
              <a:cs typeface="+mn-lt"/>
            </a:endParaRPr>
          </a:p>
          <a:p>
            <a:pPr marL="939800" lvl="1" indent="-571500">
              <a:spcBef>
                <a:spcPts val="2400"/>
              </a:spcBef>
              <a:buFont typeface="Courier New"/>
              <a:buChar char="o"/>
              <a:defRPr>
                <a:solidFill>
                  <a:srgbClr val="212121"/>
                </a:solidFill>
              </a:defRPr>
            </a:pPr>
            <a:endParaRPr lang="en-US" dirty="0"/>
          </a:p>
        </p:txBody>
      </p:sp>
      <p:sp>
        <p:nvSpPr>
          <p:cNvPr id="260" name="švihová fá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78358">
              <a:defRPr sz="8910" spc="267"/>
            </a:lvl1pPr>
          </a:lstStyle>
          <a:p>
            <a:r>
              <a:rPr lang="cs-CZ" sz="5400" dirty="0">
                <a:ea typeface="+mn-lt"/>
                <a:cs typeface="+mn-lt"/>
              </a:rPr>
              <a:t>VYŠETŘENÍ CHŮZE - ASPEKCE</a:t>
            </a:r>
            <a:endParaRPr lang="cs-CZ" sz="5400" b="0" dirty="0">
              <a:ea typeface="+mn-lt"/>
              <a:cs typeface="+mn-lt"/>
            </a:endParaRPr>
          </a:p>
          <a:p>
            <a:endParaRPr lang="cs-CZ" sz="5400" b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17114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Kyčelní - těžkopádný tyo chůze, dominují flexory kyčelního kloubu (přetížené až zkrácené), malý odvin chodidla, oslabení gluteálního svalstva…"/>
          <p:cNvSpPr txBox="1">
            <a:spLocks noGrp="1"/>
          </p:cNvSpPr>
          <p:nvPr>
            <p:ph type="body" idx="1"/>
          </p:nvPr>
        </p:nvSpPr>
        <p:spPr>
          <a:xfrm>
            <a:off x="2082800" y="2385206"/>
            <a:ext cx="20207127" cy="949796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212121"/>
                </a:solidFill>
              </a:defRPr>
            </a:pPr>
            <a:endParaRPr lang="cs-CZ" dirty="0"/>
          </a:p>
          <a:p>
            <a:pPr marL="927100" lvl="1" indent="-463550">
              <a:spcBef>
                <a:spcPts val="31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kvalitu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došlapu</a:t>
            </a:r>
            <a:r>
              <a:rPr lang="en-US" dirty="0">
                <a:ea typeface="+mn-lt"/>
                <a:cs typeface="+mn-lt"/>
              </a:rPr>
              <a:t> (</a:t>
            </a:r>
            <a:r>
              <a:rPr lang="en-US" dirty="0" err="1">
                <a:ea typeface="+mn-lt"/>
                <a:cs typeface="+mn-lt"/>
              </a:rPr>
              <a:t>včetně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hlasitosti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dopadu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 b="0" dirty="0">
              <a:ea typeface="+mn-lt"/>
              <a:cs typeface="+mn-lt"/>
            </a:endParaRPr>
          </a:p>
          <a:p>
            <a:pPr marL="927100" lvl="1" indent="-463550">
              <a:spcBef>
                <a:spcPts val="31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odvíjení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nohy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dynamiku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nožní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klenby</a:t>
            </a:r>
            <a:endParaRPr lang="en-US" b="0">
              <a:ea typeface="+mn-lt"/>
              <a:cs typeface="+mn-lt"/>
            </a:endParaRPr>
          </a:p>
          <a:p>
            <a:pPr marL="927100" lvl="1" indent="-463550">
              <a:spcBef>
                <a:spcPts val="31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symetrii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délku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šířku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kroku</a:t>
            </a:r>
            <a:endParaRPr lang="en-US" b="0" dirty="0" err="1">
              <a:ea typeface="+mn-lt"/>
              <a:cs typeface="+mn-lt"/>
            </a:endParaRPr>
          </a:p>
          <a:p>
            <a:pPr marL="927100" lvl="1" indent="-463550">
              <a:spcBef>
                <a:spcPts val="31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Pohyb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jednotlivých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kloubů</a:t>
            </a:r>
            <a:r>
              <a:rPr lang="en-US" dirty="0">
                <a:ea typeface="+mn-lt"/>
                <a:cs typeface="+mn-lt"/>
              </a:rPr>
              <a:t> DKK – </a:t>
            </a:r>
            <a:r>
              <a:rPr lang="en-US" dirty="0" err="1">
                <a:ea typeface="+mn-lt"/>
                <a:cs typeface="+mn-lt"/>
              </a:rPr>
              <a:t>hyperextenze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kolenního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kloubu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při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stoji</a:t>
            </a:r>
            <a:r>
              <a:rPr lang="en-US" dirty="0">
                <a:ea typeface="+mn-lt"/>
                <a:cs typeface="+mn-lt"/>
              </a:rPr>
              <a:t>/</a:t>
            </a:r>
            <a:r>
              <a:rPr lang="en-US" dirty="0" err="1">
                <a:ea typeface="+mn-lt"/>
                <a:cs typeface="+mn-lt"/>
              </a:rPr>
              <a:t>dopadu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dostatečná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extenze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kyčelního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kloubu</a:t>
            </a:r>
            <a:r>
              <a:rPr lang="en-US" dirty="0">
                <a:ea typeface="+mn-lt"/>
                <a:cs typeface="+mn-lt"/>
              </a:rPr>
              <a:t> (</a:t>
            </a:r>
            <a:r>
              <a:rPr lang="en-US" dirty="0" err="1">
                <a:ea typeface="+mn-lt"/>
                <a:cs typeface="+mn-lt"/>
              </a:rPr>
              <a:t>pokud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není</a:t>
            </a:r>
            <a:r>
              <a:rPr lang="en-US" dirty="0">
                <a:ea typeface="+mn-lt"/>
                <a:cs typeface="+mn-lt"/>
              </a:rPr>
              <a:t> - </a:t>
            </a:r>
            <a:r>
              <a:rPr lang="en-US" dirty="0" err="1">
                <a:ea typeface="+mn-lt"/>
                <a:cs typeface="+mn-lt"/>
              </a:rPr>
              <a:t>způsobeno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například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zkratem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flexorů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kyčle</a:t>
            </a:r>
            <a:r>
              <a:rPr lang="en-US" dirty="0">
                <a:ea typeface="+mn-lt"/>
                <a:cs typeface="+mn-lt"/>
              </a:rPr>
              <a:t> a </a:t>
            </a:r>
            <a:r>
              <a:rPr lang="en-US" dirty="0" err="1">
                <a:ea typeface="+mn-lt"/>
                <a:cs typeface="+mn-lt"/>
              </a:rPr>
              <a:t>oslabením</a:t>
            </a:r>
            <a:r>
              <a:rPr lang="en-US" dirty="0">
                <a:ea typeface="+mn-lt"/>
                <a:cs typeface="+mn-lt"/>
              </a:rPr>
              <a:t> 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m. gluteus maximus, </a:t>
            </a:r>
            <a:r>
              <a:rPr lang="en-US" dirty="0" err="1">
                <a:ea typeface="+mn-lt"/>
                <a:cs typeface="+mn-lt"/>
              </a:rPr>
              <a:t>nedostatečným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rozsahem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kyčelního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kloubu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kompenzace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nedostatečné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extenze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hyperlordozou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Lp</a:t>
            </a:r>
            <a:r>
              <a:rPr lang="en-US" dirty="0">
                <a:ea typeface="+mn-lt"/>
                <a:cs typeface="+mn-lt"/>
              </a:rPr>
              <a:t> a </a:t>
            </a:r>
            <a:r>
              <a:rPr lang="en-US" dirty="0" err="1">
                <a:ea typeface="+mn-lt"/>
                <a:cs typeface="+mn-lt"/>
              </a:rPr>
              <a:t>anteverzí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pánve</a:t>
            </a:r>
            <a:r>
              <a:rPr lang="en-US" dirty="0">
                <a:ea typeface="+mn-lt"/>
                <a:cs typeface="+mn-lt"/>
              </a:rPr>
              <a:t>), </a:t>
            </a:r>
            <a:r>
              <a:rPr lang="en-US" dirty="0" err="1">
                <a:ea typeface="+mn-lt"/>
                <a:cs typeface="+mn-lt"/>
              </a:rPr>
              <a:t>stabilizace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hlezenních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kloubů</a:t>
            </a:r>
            <a:endParaRPr lang="en-US" dirty="0">
              <a:ea typeface="+mn-lt"/>
              <a:cs typeface="+mn-lt"/>
            </a:endParaRPr>
          </a:p>
          <a:p>
            <a:pPr marL="927100" lvl="1" indent="-463550">
              <a:spcBef>
                <a:spcPts val="31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pohyb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páteře</a:t>
            </a:r>
            <a:r>
              <a:rPr lang="en-US" dirty="0">
                <a:ea typeface="+mn-lt"/>
                <a:cs typeface="+mn-lt"/>
              </a:rPr>
              <a:t> (</a:t>
            </a:r>
            <a:r>
              <a:rPr lang="en-US" dirty="0" err="1">
                <a:ea typeface="+mn-lt"/>
                <a:cs typeface="+mn-lt"/>
              </a:rPr>
              <a:t>lehké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torzní</a:t>
            </a:r>
            <a:r>
              <a:rPr lang="en-US" dirty="0">
                <a:ea typeface="+mn-lt"/>
                <a:cs typeface="+mn-lt"/>
              </a:rPr>
              <a:t>/</a:t>
            </a:r>
            <a:r>
              <a:rPr lang="en-US" dirty="0" err="1">
                <a:ea typeface="+mn-lt"/>
                <a:cs typeface="+mn-lt"/>
              </a:rPr>
              <a:t>rotační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pohyby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nechceme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výraznou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lordotozaci</a:t>
            </a:r>
            <a:r>
              <a:rPr lang="en-US" dirty="0">
                <a:ea typeface="+mn-lt"/>
                <a:cs typeface="+mn-lt"/>
              </a:rPr>
              <a:t>/</a:t>
            </a:r>
            <a:r>
              <a:rPr lang="en-US" dirty="0" err="1">
                <a:ea typeface="+mn-lt"/>
                <a:cs typeface="+mn-lt"/>
              </a:rPr>
              <a:t>kyfotizaci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lateroflexi</a:t>
            </a:r>
            <a:r>
              <a:rPr lang="en-US" dirty="0">
                <a:ea typeface="+mn-lt"/>
                <a:cs typeface="+mn-lt"/>
              </a:rPr>
              <a:t>) - </a:t>
            </a:r>
            <a:r>
              <a:rPr lang="en-US" dirty="0" err="1">
                <a:ea typeface="+mn-lt"/>
                <a:cs typeface="+mn-lt"/>
              </a:rPr>
              <a:t>lateroflexe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může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kompenzovat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oslavení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abducktorů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kyčelního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kloubu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lordotizace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dolní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Thp</a:t>
            </a:r>
            <a:r>
              <a:rPr lang="en-US" dirty="0">
                <a:ea typeface="+mn-lt"/>
                <a:cs typeface="+mn-lt"/>
              </a:rPr>
              <a:t> je </a:t>
            </a:r>
            <a:br>
              <a:rPr lang="en-US" dirty="0">
                <a:ea typeface="+mn-lt"/>
                <a:cs typeface="+mn-lt"/>
              </a:rPr>
            </a:br>
            <a:r>
              <a:rPr lang="en-US" dirty="0" err="1">
                <a:ea typeface="+mn-lt"/>
                <a:cs typeface="+mn-lt"/>
              </a:rPr>
              <a:t>známkou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nedostatečné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stabilizace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trupu</a:t>
            </a:r>
            <a:r>
              <a:rPr lang="en-US" dirty="0">
                <a:ea typeface="+mn-lt"/>
                <a:cs typeface="+mn-lt"/>
              </a:rPr>
              <a:t> (</a:t>
            </a:r>
            <a:r>
              <a:rPr lang="en-US" dirty="0" err="1">
                <a:ea typeface="+mn-lt"/>
                <a:cs typeface="+mn-lt"/>
              </a:rPr>
              <a:t>koaktivace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břišní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muskulatury</a:t>
            </a:r>
            <a:r>
              <a:rPr lang="en-US" dirty="0">
                <a:ea typeface="+mn-lt"/>
                <a:cs typeface="+mn-lt"/>
              </a:rPr>
              <a:t>/</a:t>
            </a:r>
            <a:r>
              <a:rPr lang="en-US" dirty="0" err="1">
                <a:ea typeface="+mn-lt"/>
                <a:cs typeface="+mn-lt"/>
              </a:rPr>
              <a:t>bránice</a:t>
            </a:r>
            <a:r>
              <a:rPr lang="en-US" dirty="0">
                <a:ea typeface="+mn-lt"/>
                <a:cs typeface="+mn-lt"/>
              </a:rPr>
              <a:t>/</a:t>
            </a:r>
            <a:r>
              <a:rPr lang="en-US" dirty="0" err="1">
                <a:ea typeface="+mn-lt"/>
                <a:cs typeface="+mn-lt"/>
              </a:rPr>
              <a:t>pánevního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dna</a:t>
            </a:r>
            <a:r>
              <a:rPr lang="en-US" dirty="0">
                <a:ea typeface="+mn-lt"/>
                <a:cs typeface="+mn-lt"/>
              </a:rPr>
              <a:t>/</a:t>
            </a:r>
            <a:r>
              <a:rPr lang="en-US" dirty="0" err="1">
                <a:ea typeface="+mn-lt"/>
                <a:cs typeface="+mn-lt"/>
              </a:rPr>
              <a:t>malých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svalů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páteře</a:t>
            </a:r>
            <a:r>
              <a:rPr lang="en-US" dirty="0">
                <a:ea typeface="+mn-lt"/>
                <a:cs typeface="+mn-lt"/>
              </a:rPr>
              <a:t>) s </a:t>
            </a:r>
            <a:r>
              <a:rPr lang="en-US" dirty="0" err="1">
                <a:ea typeface="+mn-lt"/>
                <a:cs typeface="+mn-lt"/>
              </a:rPr>
              <a:t>výsledným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přetížením</a:t>
            </a:r>
            <a:r>
              <a:rPr lang="en-US" dirty="0">
                <a:ea typeface="+mn-lt"/>
                <a:cs typeface="+mn-lt"/>
              </a:rPr>
              <a:t> PV </a:t>
            </a:r>
            <a:r>
              <a:rPr lang="en-US" dirty="0" err="1">
                <a:ea typeface="+mn-lt"/>
                <a:cs typeface="+mn-lt"/>
              </a:rPr>
              <a:t>svalů</a:t>
            </a:r>
            <a:endParaRPr lang="en-US" b="0" dirty="0" err="1">
              <a:ea typeface="+mn-lt"/>
              <a:cs typeface="+mn-lt"/>
            </a:endParaRPr>
          </a:p>
          <a:p>
            <a:pPr marL="0" indent="0">
              <a:buNone/>
              <a:defRPr>
                <a:solidFill>
                  <a:srgbClr val="212121"/>
                </a:solidFill>
              </a:defRPr>
            </a:pPr>
            <a:endParaRPr lang="en-US" b="0">
              <a:ea typeface="+mn-lt"/>
              <a:cs typeface="+mn-lt"/>
            </a:endParaRPr>
          </a:p>
        </p:txBody>
      </p:sp>
      <p:sp>
        <p:nvSpPr>
          <p:cNvPr id="270" name="typy chůze dle jand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78358">
              <a:defRPr sz="8910" spc="267"/>
            </a:lvl1pPr>
          </a:lstStyle>
          <a:p>
            <a:r>
              <a:rPr lang="cs-CZ" sz="5400" dirty="0"/>
              <a:t>U chůze hodnotíme</a:t>
            </a:r>
          </a:p>
        </p:txBody>
      </p:sp>
    </p:spTree>
    <p:extLst>
      <p:ext uri="{BB962C8B-B14F-4D97-AF65-F5344CB8AC3E}">
        <p14:creationId xmlns:p14="http://schemas.microsoft.com/office/powerpoint/2010/main" val="35620160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Kyčelní - těžkopádný tyo chůze, dominují flexory kyčelního kloubu (přetížené až zkrácené), malý odvin chodidla, oslabení gluteálního svalstva…"/>
          <p:cNvSpPr txBox="1">
            <a:spLocks noGrp="1"/>
          </p:cNvSpPr>
          <p:nvPr>
            <p:ph type="body" idx="1"/>
          </p:nvPr>
        </p:nvSpPr>
        <p:spPr>
          <a:xfrm>
            <a:off x="1138903" y="2355709"/>
            <a:ext cx="18697924" cy="94979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>
                <a:solidFill>
                  <a:srgbClr val="212121"/>
                </a:solidFill>
              </a:defRPr>
            </a:pPr>
            <a:endParaRPr lang="cs-CZ" dirty="0"/>
          </a:p>
          <a:p>
            <a:pPr marL="927100" lvl="1" indent="-463550">
              <a:spcBef>
                <a:spcPts val="31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Pohyb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pánve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dirty="0" err="1">
                <a:ea typeface="+mn-lt"/>
                <a:cs typeface="+mn-lt"/>
              </a:rPr>
              <a:t>lehká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rotace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stranu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opěrné</a:t>
            </a:r>
            <a:r>
              <a:rPr lang="en-US" dirty="0">
                <a:ea typeface="+mn-lt"/>
                <a:cs typeface="+mn-lt"/>
              </a:rPr>
              <a:t> DK) - </a:t>
            </a:r>
            <a:r>
              <a:rPr lang="en-US" dirty="0" err="1">
                <a:ea typeface="+mn-lt"/>
                <a:cs typeface="+mn-lt"/>
              </a:rPr>
              <a:t>nechceme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laterální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posun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nebo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sešikmení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pokles</a:t>
            </a:r>
            <a:r>
              <a:rPr lang="en-US" dirty="0">
                <a:ea typeface="+mn-lt"/>
                <a:cs typeface="+mn-lt"/>
              </a:rPr>
              <a:t> je </a:t>
            </a:r>
            <a:r>
              <a:rPr lang="en-US" dirty="0" err="1">
                <a:ea typeface="+mn-lt"/>
                <a:cs typeface="+mn-lt"/>
              </a:rPr>
              <a:t>známka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oslabení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abduktorů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kyčle</a:t>
            </a:r>
            <a:r>
              <a:rPr lang="en-US" dirty="0">
                <a:ea typeface="+mn-lt"/>
                <a:cs typeface="+mn-lt"/>
              </a:rPr>
              <a:t>/</a:t>
            </a:r>
            <a:r>
              <a:rPr lang="en-US" dirty="0" err="1">
                <a:ea typeface="+mn-lt"/>
                <a:cs typeface="+mn-lt"/>
              </a:rPr>
              <a:t>zkrat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adduktorů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stojné</a:t>
            </a:r>
            <a:r>
              <a:rPr lang="en-US" dirty="0">
                <a:ea typeface="+mn-lt"/>
                <a:cs typeface="+mn-lt"/>
              </a:rPr>
              <a:t> DK, </a:t>
            </a:r>
            <a:r>
              <a:rPr lang="en-US" dirty="0" err="1">
                <a:ea typeface="+mn-lt"/>
                <a:cs typeface="+mn-lt"/>
              </a:rPr>
              <a:t>fyziologický</a:t>
            </a:r>
            <a:r>
              <a:rPr lang="en-US" dirty="0">
                <a:ea typeface="+mn-lt"/>
                <a:cs typeface="+mn-lt"/>
              </a:rPr>
              <a:t> je </a:t>
            </a:r>
            <a:r>
              <a:rPr lang="en-US" dirty="0" err="1">
                <a:ea typeface="+mn-lt"/>
                <a:cs typeface="+mn-lt"/>
              </a:rPr>
              <a:t>pokles</a:t>
            </a:r>
            <a:r>
              <a:rPr lang="en-US" dirty="0">
                <a:ea typeface="+mn-lt"/>
                <a:cs typeface="+mn-lt"/>
              </a:rPr>
              <a:t> do </a:t>
            </a:r>
            <a:r>
              <a:rPr lang="en-US" dirty="0" err="1">
                <a:ea typeface="+mn-lt"/>
                <a:cs typeface="+mn-lt"/>
              </a:rPr>
              <a:t>cca</a:t>
            </a:r>
            <a:r>
              <a:rPr lang="en-US" dirty="0">
                <a:ea typeface="+mn-lt"/>
                <a:cs typeface="+mn-lt"/>
              </a:rPr>
              <a:t> 5°, </a:t>
            </a:r>
            <a:r>
              <a:rPr lang="en-US" dirty="0" err="1">
                <a:ea typeface="+mn-lt"/>
                <a:cs typeface="+mn-lt"/>
              </a:rPr>
              <a:t>pokud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naopak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zvednutí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straně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švihové</a:t>
            </a:r>
            <a:r>
              <a:rPr lang="en-US" dirty="0">
                <a:ea typeface="+mn-lt"/>
                <a:cs typeface="+mn-lt"/>
              </a:rPr>
              <a:t> DK – </a:t>
            </a:r>
            <a:r>
              <a:rPr lang="en-US" dirty="0" err="1">
                <a:ea typeface="+mn-lt"/>
                <a:cs typeface="+mn-lt"/>
              </a:rPr>
              <a:t>zkrat</a:t>
            </a:r>
            <a:r>
              <a:rPr lang="en-US" dirty="0">
                <a:ea typeface="+mn-lt"/>
                <a:cs typeface="+mn-lt"/>
              </a:rPr>
              <a:t> m. quadratus lumborum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straně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švih</a:t>
            </a:r>
            <a:r>
              <a:rPr lang="en-US" dirty="0">
                <a:ea typeface="+mn-lt"/>
                <a:cs typeface="+mn-lt"/>
              </a:rPr>
              <a:t>. DK)</a:t>
            </a:r>
            <a:endParaRPr lang="en-US"/>
          </a:p>
          <a:p>
            <a:pPr marL="927100" lvl="1" indent="-463550">
              <a:spcBef>
                <a:spcPts val="31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postavení</a:t>
            </a:r>
            <a:r>
              <a:rPr lang="en-US" dirty="0">
                <a:ea typeface="+mn-lt"/>
                <a:cs typeface="+mn-lt"/>
              </a:rPr>
              <a:t> LS a </a:t>
            </a:r>
            <a:r>
              <a:rPr lang="en-US" dirty="0" err="1">
                <a:ea typeface="+mn-lt"/>
                <a:cs typeface="+mn-lt"/>
              </a:rPr>
              <a:t>ThL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přechodů</a:t>
            </a:r>
            <a:endParaRPr lang="en-US" b="0" dirty="0">
              <a:ea typeface="+mn-lt"/>
              <a:cs typeface="+mn-lt"/>
            </a:endParaRPr>
          </a:p>
          <a:p>
            <a:pPr marL="927100" lvl="1" indent="-463550">
              <a:spcBef>
                <a:spcPts val="31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rovnoměrné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zapojení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břišních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svalů</a:t>
            </a:r>
            <a:endParaRPr lang="en-US" b="0" dirty="0" err="1">
              <a:ea typeface="+mn-lt"/>
              <a:cs typeface="+mn-lt"/>
            </a:endParaRPr>
          </a:p>
          <a:p>
            <a:pPr marL="927100" lvl="1" indent="-463550">
              <a:spcBef>
                <a:spcPts val="31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postavení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ramenních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pletenců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pohyb</a:t>
            </a:r>
            <a:r>
              <a:rPr lang="en-US" dirty="0">
                <a:ea typeface="+mn-lt"/>
                <a:cs typeface="+mn-lt"/>
              </a:rPr>
              <a:t> HKK </a:t>
            </a:r>
            <a:r>
              <a:rPr lang="en-US" dirty="0" err="1">
                <a:ea typeface="+mn-lt"/>
                <a:cs typeface="+mn-lt"/>
              </a:rPr>
              <a:t>opačný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oproti</a:t>
            </a:r>
            <a:r>
              <a:rPr lang="en-US" dirty="0">
                <a:ea typeface="+mn-lt"/>
                <a:cs typeface="+mn-lt"/>
              </a:rPr>
              <a:t> DKK</a:t>
            </a:r>
            <a:endParaRPr lang="en-US" b="0" dirty="0">
              <a:ea typeface="+mn-lt"/>
              <a:cs typeface="+mn-lt"/>
            </a:endParaRPr>
          </a:p>
          <a:p>
            <a:pPr marL="927100" lvl="1" indent="-463550">
              <a:spcBef>
                <a:spcPts val="31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pohyby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hlavy</a:t>
            </a:r>
            <a:endParaRPr lang="en-US" b="0" dirty="0" err="1">
              <a:ea typeface="+mn-lt"/>
              <a:cs typeface="+mn-lt"/>
            </a:endParaRPr>
          </a:p>
          <a:p>
            <a:pPr marL="927100" lvl="1" indent="-463550">
              <a:spcBef>
                <a:spcPts val="31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rovnováhu</a:t>
            </a:r>
            <a:endParaRPr lang="en-US" b="0" dirty="0" err="1">
              <a:ea typeface="+mn-lt"/>
              <a:cs typeface="+mn-lt"/>
            </a:endParaRPr>
          </a:p>
          <a:p>
            <a:pPr marL="927100" lvl="1" indent="-463550">
              <a:spcBef>
                <a:spcPts val="3100"/>
              </a:spcBef>
              <a:buFont typeface="Courier New,monospace"/>
              <a:buChar char="o"/>
              <a:defRPr>
                <a:solidFill>
                  <a:srgbClr val="212121"/>
                </a:solidFill>
              </a:defRPr>
            </a:pPr>
            <a:r>
              <a:rPr lang="en-US" dirty="0" err="1">
                <a:ea typeface="+mn-lt"/>
                <a:cs typeface="+mn-lt"/>
              </a:rPr>
              <a:t>energetickou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náročnost</a:t>
            </a:r>
            <a:endParaRPr lang="en-US" dirty="0" err="1"/>
          </a:p>
        </p:txBody>
      </p:sp>
      <p:sp>
        <p:nvSpPr>
          <p:cNvPr id="270" name="typy chůze dle jand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578358">
              <a:defRPr sz="8910" spc="267"/>
            </a:lvl1pPr>
          </a:lstStyle>
          <a:p>
            <a:r>
              <a:rPr lang="cs-CZ" sz="5400" dirty="0"/>
              <a:t>U chůze hodnotíme</a:t>
            </a:r>
          </a:p>
        </p:txBody>
      </p:sp>
    </p:spTree>
    <p:extLst>
      <p:ext uri="{BB962C8B-B14F-4D97-AF65-F5344CB8AC3E}">
        <p14:creationId xmlns:p14="http://schemas.microsoft.com/office/powerpoint/2010/main" val="90985253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4_Briefing">
  <a:themeElements>
    <a:clrScheme name="24_Briefing">
      <a:dk1>
        <a:srgbClr val="002C3A"/>
      </a:dk1>
      <a:lt1>
        <a:srgbClr val="54818F"/>
      </a:lt1>
      <a:dk2>
        <a:srgbClr val="5E5E5E"/>
      </a:dk2>
      <a:lt2>
        <a:srgbClr val="D5D5D5"/>
      </a:lt2>
      <a:accent1>
        <a:srgbClr val="54818F"/>
      </a:accent1>
      <a:accent2>
        <a:srgbClr val="308C8B"/>
      </a:accent2>
      <a:accent3>
        <a:srgbClr val="7A9105"/>
      </a:accent3>
      <a:accent4>
        <a:srgbClr val="C26E6A"/>
      </a:accent4>
      <a:accent5>
        <a:srgbClr val="E4E942"/>
      </a:accent5>
      <a:accent6>
        <a:srgbClr val="5B516A"/>
      </a:accent6>
      <a:hlink>
        <a:srgbClr val="0000FF"/>
      </a:hlink>
      <a:folHlink>
        <a:srgbClr val="FF00FF"/>
      </a:folHlink>
    </a:clrScheme>
    <a:fontScheme name="24_Briefing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4_Brief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76200" cap="flat">
          <a:solidFill>
            <a:schemeClr val="accent6">
              <a:hueOff val="61929"/>
              <a:satOff val="10820"/>
              <a:lumOff val="-8848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44" normalizeH="0" baseline="0">
            <a:ln>
              <a:noFill/>
            </a:ln>
            <a:solidFill>
              <a:schemeClr val="accent1">
                <a:satOff val="74278"/>
                <a:lumOff val="-33241"/>
              </a:schemeClr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4_Briefing">
  <a:themeElements>
    <a:clrScheme name="24_Briefing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4818F"/>
      </a:accent1>
      <a:accent2>
        <a:srgbClr val="308C8B"/>
      </a:accent2>
      <a:accent3>
        <a:srgbClr val="7A9105"/>
      </a:accent3>
      <a:accent4>
        <a:srgbClr val="C26E6A"/>
      </a:accent4>
      <a:accent5>
        <a:srgbClr val="E4E942"/>
      </a:accent5>
      <a:accent6>
        <a:srgbClr val="5B516A"/>
      </a:accent6>
      <a:hlink>
        <a:srgbClr val="0000FF"/>
      </a:hlink>
      <a:folHlink>
        <a:srgbClr val="FF00FF"/>
      </a:folHlink>
    </a:clrScheme>
    <a:fontScheme name="24_Briefing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4_Brief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76200" cap="flat">
          <a:solidFill>
            <a:schemeClr val="accent6">
              <a:hueOff val="61929"/>
              <a:satOff val="10820"/>
              <a:lumOff val="-8848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44" normalizeH="0" baseline="0">
            <a:ln>
              <a:noFill/>
            </a:ln>
            <a:solidFill>
              <a:schemeClr val="accent1">
                <a:satOff val="74278"/>
                <a:lumOff val="-33241"/>
              </a:schemeClr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3007</Words>
  <Application>Microsoft Office PowerPoint</Application>
  <PresentationFormat>Vlastní</PresentationFormat>
  <Paragraphs>175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2" baseType="lpstr">
      <vt:lpstr>Arial</vt:lpstr>
      <vt:lpstr>Avenir Next Medium</vt:lpstr>
      <vt:lpstr>Avenir Next Regular</vt:lpstr>
      <vt:lpstr>Calibri</vt:lpstr>
      <vt:lpstr>Courier New</vt:lpstr>
      <vt:lpstr>Courier New,monospace</vt:lpstr>
      <vt:lpstr>Helvetica Neue</vt:lpstr>
      <vt:lpstr>Times New Roman</vt:lpstr>
      <vt:lpstr>Wingdings</vt:lpstr>
      <vt:lpstr>24_Briefing</vt:lpstr>
      <vt:lpstr>vyšetření chůze bp4822 Kineziologie, algeziologie a odvozené techniky diagnostiky a terapie 2 Mgr. Lucie Chytilová Mgr. Zuzana Kršáková </vt:lpstr>
      <vt:lpstr>CHůze</vt:lpstr>
      <vt:lpstr>Prezentace aplikace PowerPoint</vt:lpstr>
      <vt:lpstr>stojná fáze</vt:lpstr>
      <vt:lpstr>švihová fáze</vt:lpstr>
      <vt:lpstr>VYŠETŘENÍ CHŮZE - ASPEKCE </vt:lpstr>
      <vt:lpstr>VYŠETŘENÍ CHŮZE - ASPEKCE </vt:lpstr>
      <vt:lpstr>U chůze hodnotíme</vt:lpstr>
      <vt:lpstr>U chůze hodnotíme</vt:lpstr>
      <vt:lpstr>typy chůze dle jandy</vt:lpstr>
      <vt:lpstr>příklady patologické chůze</vt:lpstr>
      <vt:lpstr>příklady patologické chůze</vt:lpstr>
      <vt:lpstr>Vyšetření chůze dle ebm</vt:lpstr>
      <vt:lpstr>Příklady klinických testů chůze</vt:lpstr>
      <vt:lpstr>Příklady klinických testů chůze</vt:lpstr>
      <vt:lpstr>Přístrojové vyšetření chůze</vt:lpstr>
      <vt:lpstr>Valgozita kotníků ≠ plochá noha, hallux valgus</vt:lpstr>
      <vt:lpstr>Funkce nohy a nožní klenby</vt:lpstr>
      <vt:lpstr>Mortonova metatarzalgie</vt:lpstr>
      <vt:lpstr>Born to run </vt:lpstr>
      <vt:lpstr>Prezentace aplikace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vyšetření pohybových stereotypů</dc:title>
  <dc:creator>Zuzana Kršáková</dc:creator>
  <cp:lastModifiedBy>Zuzana Kršáková</cp:lastModifiedBy>
  <cp:revision>726</cp:revision>
  <dcterms:modified xsi:type="dcterms:W3CDTF">2022-04-27T13:48:42Z</dcterms:modified>
</cp:coreProperties>
</file>