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61" r:id="rId3"/>
    <p:sldId id="262" r:id="rId4"/>
    <p:sldId id="263" r:id="rId5"/>
    <p:sldId id="265" r:id="rId6"/>
    <p:sldId id="264" r:id="rId7"/>
    <p:sldId id="266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79CC93D-E52E-4D84-901B-11D7331DD495}">
          <p14:sldIdLst>
            <p14:sldId id="259"/>
          </p14:sldIdLst>
        </p14:section>
        <p14:section name="Přehled a cíle" id="{ABA716BF-3A5C-4ADB-94C9-CFEF84EBA240}">
          <p14:sldIdLst>
            <p14:sldId id="261"/>
            <p14:sldId id="262"/>
            <p14:sldId id="263"/>
            <p14:sldId id="265"/>
            <p14:sldId id="264"/>
            <p14:sldId id="266"/>
          </p14:sldIdLst>
        </p14:section>
        <p14:section name="Téma 1" id="{6D9936A3-3945-4757-BC8B-B5C252D8E036}">
          <p14:sldIdLst/>
        </p14:section>
        <p14:section name="Ukázkové snímky pro vizuální prvky" id="{BAB3A466-96C9-4230-9978-795378D75699}">
          <p14:sldIdLst/>
        </p14:section>
        <p14:section name="Případová studie" id="{8C0305C9-B152-4FBA-A789-FE1976D53990}">
          <p14:sldIdLst/>
        </p14:section>
        <p14:section name="Závěr a souhrn" id="{790CEF5B-569A-4C2F-BED5-750B08C0E5AD}">
          <p14:sldIdLst/>
        </p14:section>
        <p14:section name="Dodatek" id="{3F78B471-41DA-46F2-A8E4-97E471896AB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68" autoAdjust="0"/>
  </p:normalViewPr>
  <p:slideViewPr>
    <p:cSldViewPr>
      <p:cViewPr varScale="1">
        <p:scale>
          <a:sx n="96" d="100"/>
          <a:sy n="96" d="100"/>
        </p:scale>
        <p:origin x="157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D83FDC75-7F73-4A4A-A77C-09AADF00E0EA}" type="datetimeFigureOut">
              <a:rPr lang="cs-CZ" smtClean="0"/>
              <a:pPr/>
              <a:t>20.02.2018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459226BF-1F13-42D3-80DC-373E7ADD1EB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836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48AEF76B-3757-4A0B-AF93-28494465C1DD}" type="datetimeFigureOut">
              <a:pPr/>
              <a:t>20.02.2018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75693FD4-8F83-4EF7-AC3F-0DC0388986B0}" type="slidenum"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262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cs-CZ"/>
            </a:pPr>
            <a:r>
              <a:rPr lang="cs-CZ" dirty="0" smtClean="0"/>
              <a:t>Tuto šablonu lze použít jako počáteční soubor pro prezentaci výukových materiálů při práci ve skupině.</a:t>
            </a:r>
          </a:p>
          <a:p>
            <a:endParaRPr lang="cs-CZ" dirty="0" smtClean="0"/>
          </a:p>
          <a:p>
            <a:pPr lvl="0"/>
            <a:r>
              <a:rPr lang="cs-CZ" sz="1200" b="1" dirty="0" smtClean="0"/>
              <a:t>Oddíly</a:t>
            </a:r>
            <a:endParaRPr lang="cs-CZ" sz="1200" b="0" dirty="0" smtClean="0"/>
          </a:p>
          <a:p>
            <a:pPr lvl="0"/>
            <a:r>
              <a:rPr lang="cs-CZ" sz="1200" b="0" dirty="0" smtClean="0"/>
              <a:t>Po kliknutí na snímek pravým tlačítkem myši lze přidat oddíly.</a:t>
            </a:r>
            <a:r>
              <a:rPr lang="cs-CZ" sz="1200" b="0" baseline="0" dirty="0" smtClean="0"/>
              <a:t> Oddíly mohou pomoci uspořádat snímky nebo usnadnit spolupráci mezi více autory.</a:t>
            </a:r>
            <a:endParaRPr lang="cs-CZ" sz="1200" b="0" dirty="0" smtClean="0"/>
          </a:p>
          <a:p>
            <a:pPr lvl="0"/>
            <a:endParaRPr lang="cs-CZ" sz="1200" b="1" dirty="0" smtClean="0"/>
          </a:p>
          <a:p>
            <a:pPr lvl="0"/>
            <a:r>
              <a:rPr lang="cs-CZ" sz="1200" b="1" dirty="0" smtClean="0"/>
              <a:t>Poznámky</a:t>
            </a:r>
          </a:p>
          <a:p>
            <a:pPr lvl="0"/>
            <a:r>
              <a:rPr lang="cs-CZ" sz="1200" dirty="0" smtClean="0"/>
              <a:t>Oddíl Poznámky použijte k zadání poznámek k doručení nebo dalších podrobností pro posluchače.</a:t>
            </a:r>
            <a:r>
              <a:rPr lang="cs-CZ" sz="1200" baseline="0" dirty="0" smtClean="0"/>
              <a:t> Tyto poznámky lze zobrazit během prezentace. </a:t>
            </a:r>
          </a:p>
          <a:p>
            <a:pPr lvl="0">
              <a:buFontTx/>
              <a:buNone/>
            </a:pPr>
            <a:r>
              <a:rPr lang="cs-CZ" sz="1200" dirty="0" smtClean="0"/>
              <a:t>Vezměte v úvahu velikost písma (důležité pro usnadnění, viditelnost, pořízení videozáznamu a online provoz).</a:t>
            </a:r>
          </a:p>
          <a:p>
            <a:pPr lvl="0"/>
            <a:endParaRPr lang="cs-CZ" sz="1200" dirty="0" smtClean="0"/>
          </a:p>
          <a:p>
            <a:pPr lvl="0">
              <a:buFontTx/>
              <a:buNone/>
            </a:pPr>
            <a:r>
              <a:rPr lang="cs-CZ" sz="1200" b="1" dirty="0" smtClean="0"/>
              <a:t>Sladěné barvy </a:t>
            </a:r>
          </a:p>
          <a:p>
            <a:pPr lvl="0">
              <a:buFontTx/>
              <a:buNone/>
            </a:pPr>
            <a:r>
              <a:rPr lang="cs-CZ" sz="1200" dirty="0" smtClean="0"/>
              <a:t>Věnujte zvláštní pozornost obrázkům, grafům a textovým polím.</a:t>
            </a:r>
            <a:r>
              <a:rPr lang="cs-CZ" sz="1200" baseline="0" dirty="0" smtClean="0"/>
              <a:t> </a:t>
            </a:r>
            <a:endParaRPr lang="cs-CZ" sz="1200" dirty="0" smtClean="0"/>
          </a:p>
          <a:p>
            <a:pPr lvl="0"/>
            <a:r>
              <a:rPr lang="cs-CZ" sz="1200" dirty="0" smtClean="0"/>
              <a:t>Zvažte, zda účastníci budou tisknout černobíle nebo ve </a:t>
            </a:r>
            <a:r>
              <a:rPr lang="cs-CZ" sz="1200" dirty="0" err="1" smtClean="0"/>
              <a:t>stupních šedé</a:t>
            </a:r>
            <a:r>
              <a:rPr lang="cs-CZ" sz="1200" dirty="0" smtClean="0"/>
              <a:t>. Provedením zkušebního tisku ověřte, zda barvy fungují správně při vytištění černobíle i ve </a:t>
            </a:r>
            <a:r>
              <a:rPr lang="cs-CZ" sz="1200" dirty="0" err="1" smtClean="0"/>
              <a:t>stupních šedé</a:t>
            </a:r>
            <a:r>
              <a:rPr lang="cs-CZ" sz="1200" dirty="0" smtClean="0"/>
              <a:t>.</a:t>
            </a:r>
          </a:p>
          <a:p>
            <a:pPr lvl="0">
              <a:buFontTx/>
              <a:buNone/>
            </a:pPr>
            <a:endParaRPr lang="cs-CZ" sz="1200" dirty="0" smtClean="0"/>
          </a:p>
          <a:p>
            <a:pPr lvl="0">
              <a:buFontTx/>
              <a:buNone/>
            </a:pPr>
            <a:r>
              <a:rPr lang="cs-CZ" sz="1200" b="1" dirty="0" smtClean="0"/>
              <a:t>Obrázky, tabulky a grafy</a:t>
            </a:r>
          </a:p>
          <a:p>
            <a:pPr lvl="0"/>
            <a:r>
              <a:rPr lang="cs-CZ" sz="1200" dirty="0" smtClean="0"/>
              <a:t>Vsaďte na jednoduchost: pokud je to možné, použijte konzistentní a nerušivé styly a barvy.</a:t>
            </a:r>
          </a:p>
          <a:p>
            <a:pPr lvl="0"/>
            <a:r>
              <a:rPr lang="cs-CZ" sz="1200" dirty="0" smtClean="0"/>
              <a:t>Označte popisky všechny grafy a tabulky.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Sdělte stručný přehled prezentace.</a:t>
            </a:r>
            <a:r>
              <a:rPr lang="cs-CZ" baseline="0" dirty="0" smtClean="0"/>
              <a:t> P</a:t>
            </a:r>
            <a:r>
              <a:rPr lang="cs-CZ" dirty="0" smtClean="0"/>
              <a:t>opište hlavní záměr prezentace a v čem spočívá její důležitost.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Uveďte každé z hlavních témat.</a:t>
            </a:r>
          </a:p>
          <a:p>
            <a:r>
              <a:rPr lang="cs-CZ" dirty="0" smtClean="0"/>
              <a:t>Aby se posluchači dokázali v prezentaci orientovat,</a:t>
            </a:r>
            <a:r>
              <a:rPr lang="cs-CZ" baseline="0" dirty="0" smtClean="0"/>
              <a:t> můžete </a:t>
            </a:r>
            <a:r>
              <a:rPr lang="cs-CZ" dirty="0" smtClean="0"/>
              <a:t>tento snímek s přehledem opakovat během celé prezentace vždy se zdůrazněním konkrétního tématu, které se chystáte probírat jako další.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571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9146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414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6819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cs-CZ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cs-CZ"/>
              <a:t>Po kliknutí lze upravit styl předlohy nadpisů.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cs-CZ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cs-CZ" smtClean="0"/>
              <a:t>Kliknutím lze upravit styl předlohy.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cs-CZ" sz="2000" baseline="0"/>
            </a:lvl1pPr>
          </a:lstStyle>
          <a:p>
            <a:r>
              <a:rPr kumimoji="0"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20.02.2018</a:t>
            </a:fld>
            <a:endParaRPr kumimoji="0"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20.02.2018</a:t>
            </a:fld>
            <a:endParaRPr kumimoji="0"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uze pozad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20.02.2018</a:t>
            </a:fld>
            <a:endParaRPr kumimoji="0"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cs-CZ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cs-CZ" sz="3500"/>
              <a:t>Po kliknutí lze upravit styl předlohy nadpisů.</a:t>
            </a:r>
            <a:endParaRPr kumimoji="0"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20.02.2018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cs-CZ" sz="1800"/>
            </a:lvl1pPr>
          </a:lstStyle>
          <a:p>
            <a:r>
              <a:rPr kumimoji="0"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cs-CZ"/>
            </a:lvl1pPr>
          </a:lstStyle>
          <a:p>
            <a:r>
              <a:rPr kumimoji="0" lang="cs-CZ"/>
              <a:t>Po kliknutí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cs-CZ" sz="3200">
                <a:latin typeface="+mn-lt"/>
              </a:defRPr>
            </a:lvl1pPr>
            <a:lvl2pPr eaLnBrk="1" latinLnBrk="0" hangingPunct="1">
              <a:defRPr kumimoji="0" lang="cs-CZ" sz="2800">
                <a:latin typeface="+mn-lt"/>
              </a:defRPr>
            </a:lvl2pPr>
            <a:lvl3pPr eaLnBrk="1" latinLnBrk="0" hangingPunct="1">
              <a:defRPr kumimoji="0" lang="cs-CZ" sz="2400">
                <a:latin typeface="+mn-lt"/>
              </a:defRPr>
            </a:lvl3pPr>
            <a:lvl4pPr eaLnBrk="1" latinLnBrk="0" hangingPunct="1">
              <a:defRPr kumimoji="0" lang="cs-CZ" sz="2400">
                <a:latin typeface="+mn-lt"/>
              </a:defRPr>
            </a:lvl4pPr>
            <a:lvl5pPr eaLnBrk="1" latinLnBrk="0" hangingPunct="1">
              <a:defRPr kumimoji="0" lang="cs-CZ" sz="2400">
                <a:latin typeface="+mn-lt"/>
              </a:defRPr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20.02.2018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cs-CZ" sz="2800"/>
            </a:lvl1pPr>
            <a:lvl2pPr eaLnBrk="1" latinLnBrk="0" hangingPunct="1">
              <a:defRPr kumimoji="0" lang="cs-CZ" sz="2400"/>
            </a:lvl2pPr>
            <a:lvl3pPr eaLnBrk="1" latinLnBrk="0" hangingPunct="1">
              <a:defRPr kumimoji="0" lang="cs-CZ" sz="2000"/>
            </a:lvl3pPr>
            <a:lvl4pPr eaLnBrk="1" latinLnBrk="0" hangingPunct="1">
              <a:defRPr kumimoji="0" lang="cs-CZ" sz="1800"/>
            </a:lvl4pPr>
            <a:lvl5pPr eaLnBrk="1" latinLnBrk="0" hangingPunct="1">
              <a:defRPr kumimoji="0" lang="cs-CZ" sz="1800"/>
            </a:lvl5pPr>
            <a:lvl6pPr eaLnBrk="1" latinLnBrk="0" hangingPunct="1">
              <a:defRPr kumimoji="0" lang="cs-CZ" sz="1800"/>
            </a:lvl6pPr>
            <a:lvl7pPr eaLnBrk="1" latinLnBrk="0" hangingPunct="1">
              <a:defRPr kumimoji="0" lang="cs-CZ" sz="1800"/>
            </a:lvl7pPr>
            <a:lvl8pPr eaLnBrk="1" latinLnBrk="0" hangingPunct="1">
              <a:defRPr kumimoji="0" lang="cs-CZ" sz="1800"/>
            </a:lvl8pPr>
            <a:lvl9pPr eaLnBrk="1" latinLnBrk="0" hangingPunct="1">
              <a:defRPr kumimoji="0" lang="cs-CZ"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cs-CZ" sz="2800"/>
            </a:lvl1pPr>
            <a:lvl2pPr eaLnBrk="1" latinLnBrk="0" hangingPunct="1">
              <a:defRPr kumimoji="0" lang="cs-CZ" sz="2400"/>
            </a:lvl2pPr>
            <a:lvl3pPr eaLnBrk="1" latinLnBrk="0" hangingPunct="1">
              <a:defRPr kumimoji="0" lang="cs-CZ" sz="2000"/>
            </a:lvl3pPr>
            <a:lvl4pPr eaLnBrk="1" latinLnBrk="0" hangingPunct="1">
              <a:defRPr kumimoji="0" lang="cs-CZ" sz="1800"/>
            </a:lvl4pPr>
            <a:lvl5pPr eaLnBrk="1" latinLnBrk="0" hangingPunct="1">
              <a:defRPr kumimoji="0" lang="cs-CZ" sz="1800"/>
            </a:lvl5pPr>
            <a:lvl6pPr eaLnBrk="1" latinLnBrk="0" hangingPunct="1">
              <a:defRPr kumimoji="0" lang="cs-CZ" sz="1800"/>
            </a:lvl6pPr>
            <a:lvl7pPr eaLnBrk="1" latinLnBrk="0" hangingPunct="1">
              <a:defRPr kumimoji="0" lang="cs-CZ" sz="1800"/>
            </a:lvl7pPr>
            <a:lvl8pPr eaLnBrk="1" latinLnBrk="0" hangingPunct="1">
              <a:defRPr kumimoji="0" lang="cs-CZ" sz="1800"/>
            </a:lvl8pPr>
            <a:lvl9pPr eaLnBrk="1" latinLnBrk="0" hangingPunct="1">
              <a:defRPr kumimoji="0" lang="cs-CZ"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20.02.2018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cs-CZ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cs-CZ" sz="2400" b="1"/>
            </a:lvl1pPr>
            <a:lvl2pPr marL="457200" indent="0" eaLnBrk="1" latinLnBrk="0" hangingPunct="1">
              <a:buNone/>
              <a:defRPr kumimoji="0" lang="cs-CZ" sz="2000" b="1"/>
            </a:lvl2pPr>
            <a:lvl3pPr marL="914400" indent="0" eaLnBrk="1" latinLnBrk="0" hangingPunct="1">
              <a:buNone/>
              <a:defRPr kumimoji="0" lang="cs-CZ" sz="1800" b="1"/>
            </a:lvl3pPr>
            <a:lvl4pPr marL="1371600" indent="0" eaLnBrk="1" latinLnBrk="0" hangingPunct="1">
              <a:buNone/>
              <a:defRPr kumimoji="0" lang="cs-CZ" sz="1600" b="1"/>
            </a:lvl4pPr>
            <a:lvl5pPr marL="1828800" indent="0" eaLnBrk="1" latinLnBrk="0" hangingPunct="1">
              <a:buNone/>
              <a:defRPr kumimoji="0" lang="cs-CZ" sz="1600" b="1"/>
            </a:lvl5pPr>
            <a:lvl6pPr marL="2286000" indent="0" eaLnBrk="1" latinLnBrk="0" hangingPunct="1">
              <a:buNone/>
              <a:defRPr kumimoji="0" lang="cs-CZ" sz="1600" b="1"/>
            </a:lvl6pPr>
            <a:lvl7pPr marL="2743200" indent="0" eaLnBrk="1" latinLnBrk="0" hangingPunct="1">
              <a:buNone/>
              <a:defRPr kumimoji="0" lang="cs-CZ" sz="1600" b="1"/>
            </a:lvl7pPr>
            <a:lvl8pPr marL="3200400" indent="0" eaLnBrk="1" latinLnBrk="0" hangingPunct="1">
              <a:buNone/>
              <a:defRPr kumimoji="0" lang="cs-CZ" sz="1600" b="1"/>
            </a:lvl8pPr>
            <a:lvl9pPr marL="3657600" indent="0" eaLnBrk="1" latinLnBrk="0" hangingPunct="1">
              <a:buNone/>
              <a:defRPr kumimoji="0" lang="cs-CZ" sz="16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cs-CZ" sz="2400"/>
            </a:lvl1pPr>
            <a:lvl2pPr eaLnBrk="1" latinLnBrk="0" hangingPunct="1">
              <a:defRPr kumimoji="0" lang="cs-CZ" sz="2000"/>
            </a:lvl2pPr>
            <a:lvl3pPr eaLnBrk="1" latinLnBrk="0" hangingPunct="1">
              <a:defRPr kumimoji="0" lang="cs-CZ" sz="1800"/>
            </a:lvl3pPr>
            <a:lvl4pPr eaLnBrk="1" latinLnBrk="0" hangingPunct="1">
              <a:defRPr kumimoji="0" lang="cs-CZ" sz="1600"/>
            </a:lvl4pPr>
            <a:lvl5pPr eaLnBrk="1" latinLnBrk="0" hangingPunct="1">
              <a:defRPr kumimoji="0" lang="cs-CZ" sz="1600"/>
            </a:lvl5pPr>
            <a:lvl6pPr eaLnBrk="1" latinLnBrk="0" hangingPunct="1">
              <a:defRPr kumimoji="0" lang="cs-CZ" sz="1600"/>
            </a:lvl6pPr>
            <a:lvl7pPr eaLnBrk="1" latinLnBrk="0" hangingPunct="1">
              <a:defRPr kumimoji="0" lang="cs-CZ" sz="1600"/>
            </a:lvl7pPr>
            <a:lvl8pPr eaLnBrk="1" latinLnBrk="0" hangingPunct="1">
              <a:defRPr kumimoji="0" lang="cs-CZ" sz="1600"/>
            </a:lvl8pPr>
            <a:lvl9pPr eaLnBrk="1" latinLnBrk="0" hangingPunct="1">
              <a:defRPr kumimoji="0" lang="cs-CZ" sz="16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cs-CZ" sz="2400" b="1"/>
            </a:lvl1pPr>
            <a:lvl2pPr marL="457200" indent="0" eaLnBrk="1" latinLnBrk="0" hangingPunct="1">
              <a:buNone/>
              <a:defRPr kumimoji="0" lang="cs-CZ" sz="2000" b="1"/>
            </a:lvl2pPr>
            <a:lvl3pPr marL="914400" indent="0" eaLnBrk="1" latinLnBrk="0" hangingPunct="1">
              <a:buNone/>
              <a:defRPr kumimoji="0" lang="cs-CZ" sz="1800" b="1"/>
            </a:lvl3pPr>
            <a:lvl4pPr marL="1371600" indent="0" eaLnBrk="1" latinLnBrk="0" hangingPunct="1">
              <a:buNone/>
              <a:defRPr kumimoji="0" lang="cs-CZ" sz="1600" b="1"/>
            </a:lvl4pPr>
            <a:lvl5pPr marL="1828800" indent="0" eaLnBrk="1" latinLnBrk="0" hangingPunct="1">
              <a:buNone/>
              <a:defRPr kumimoji="0" lang="cs-CZ" sz="1600" b="1"/>
            </a:lvl5pPr>
            <a:lvl6pPr marL="2286000" indent="0" eaLnBrk="1" latinLnBrk="0" hangingPunct="1">
              <a:buNone/>
              <a:defRPr kumimoji="0" lang="cs-CZ" sz="1600" b="1"/>
            </a:lvl6pPr>
            <a:lvl7pPr marL="2743200" indent="0" eaLnBrk="1" latinLnBrk="0" hangingPunct="1">
              <a:buNone/>
              <a:defRPr kumimoji="0" lang="cs-CZ" sz="1600" b="1"/>
            </a:lvl7pPr>
            <a:lvl8pPr marL="3200400" indent="0" eaLnBrk="1" latinLnBrk="0" hangingPunct="1">
              <a:buNone/>
              <a:defRPr kumimoji="0" lang="cs-CZ" sz="1600" b="1"/>
            </a:lvl8pPr>
            <a:lvl9pPr marL="3657600" indent="0" eaLnBrk="1" latinLnBrk="0" hangingPunct="1">
              <a:buNone/>
              <a:defRPr kumimoji="0" lang="cs-CZ" sz="16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cs-CZ" sz="2400"/>
            </a:lvl1pPr>
            <a:lvl2pPr eaLnBrk="1" latinLnBrk="0" hangingPunct="1">
              <a:defRPr kumimoji="0" lang="cs-CZ" sz="2000"/>
            </a:lvl2pPr>
            <a:lvl3pPr eaLnBrk="1" latinLnBrk="0" hangingPunct="1">
              <a:defRPr kumimoji="0" lang="cs-CZ" sz="1800"/>
            </a:lvl3pPr>
            <a:lvl4pPr eaLnBrk="1" latinLnBrk="0" hangingPunct="1">
              <a:defRPr kumimoji="0" lang="cs-CZ" sz="1600"/>
            </a:lvl4pPr>
            <a:lvl5pPr eaLnBrk="1" latinLnBrk="0" hangingPunct="1">
              <a:defRPr kumimoji="0" lang="cs-CZ" sz="1600"/>
            </a:lvl5pPr>
            <a:lvl6pPr eaLnBrk="1" latinLnBrk="0" hangingPunct="1">
              <a:defRPr kumimoji="0" lang="cs-CZ" sz="1600"/>
            </a:lvl6pPr>
            <a:lvl7pPr eaLnBrk="1" latinLnBrk="0" hangingPunct="1">
              <a:defRPr kumimoji="0" lang="cs-CZ" sz="1600"/>
            </a:lvl7pPr>
            <a:lvl8pPr eaLnBrk="1" latinLnBrk="0" hangingPunct="1">
              <a:defRPr kumimoji="0" lang="cs-CZ" sz="1600"/>
            </a:lvl8pPr>
            <a:lvl9pPr eaLnBrk="1" latinLnBrk="0" hangingPunct="1">
              <a:defRPr kumimoji="0" lang="cs-CZ" sz="16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20.02.2018</a:t>
            </a:fld>
            <a:endParaRPr kumimoji="0"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cs-CZ" sz="2000" b="1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cs-CZ" sz="3200"/>
            </a:lvl1pPr>
            <a:lvl2pPr eaLnBrk="1" latinLnBrk="0" hangingPunct="1">
              <a:defRPr kumimoji="0" lang="cs-CZ" sz="2800"/>
            </a:lvl2pPr>
            <a:lvl3pPr eaLnBrk="1" latinLnBrk="0" hangingPunct="1">
              <a:defRPr kumimoji="0" lang="cs-CZ" sz="2400"/>
            </a:lvl3pPr>
            <a:lvl4pPr eaLnBrk="1" latinLnBrk="0" hangingPunct="1">
              <a:defRPr kumimoji="0" lang="cs-CZ" sz="2000"/>
            </a:lvl4pPr>
            <a:lvl5pPr eaLnBrk="1" latinLnBrk="0" hangingPunct="1">
              <a:defRPr kumimoji="0" lang="cs-CZ" sz="2000"/>
            </a:lvl5pPr>
            <a:lvl6pPr eaLnBrk="1" latinLnBrk="0" hangingPunct="1">
              <a:defRPr kumimoji="0" lang="cs-CZ" sz="2000"/>
            </a:lvl6pPr>
            <a:lvl7pPr eaLnBrk="1" latinLnBrk="0" hangingPunct="1">
              <a:defRPr kumimoji="0" lang="cs-CZ" sz="2000"/>
            </a:lvl7pPr>
            <a:lvl8pPr eaLnBrk="1" latinLnBrk="0" hangingPunct="1">
              <a:defRPr kumimoji="0" lang="cs-CZ" sz="2000"/>
            </a:lvl8pPr>
            <a:lvl9pPr eaLnBrk="1" latinLnBrk="0" hangingPunct="1">
              <a:defRPr kumimoji="0" lang="cs-CZ" sz="20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cs-CZ" sz="1400"/>
            </a:lvl1pPr>
            <a:lvl2pPr marL="457200" indent="0" eaLnBrk="1" latinLnBrk="0" hangingPunct="1">
              <a:buNone/>
              <a:defRPr kumimoji="0" lang="cs-CZ" sz="1200"/>
            </a:lvl2pPr>
            <a:lvl3pPr marL="914400" indent="0" eaLnBrk="1" latinLnBrk="0" hangingPunct="1">
              <a:buNone/>
              <a:defRPr kumimoji="0" lang="cs-CZ" sz="1000"/>
            </a:lvl3pPr>
            <a:lvl4pPr marL="1371600" indent="0" eaLnBrk="1" latinLnBrk="0" hangingPunct="1">
              <a:buNone/>
              <a:defRPr kumimoji="0" lang="cs-CZ" sz="900"/>
            </a:lvl4pPr>
            <a:lvl5pPr marL="1828800" indent="0" eaLnBrk="1" latinLnBrk="0" hangingPunct="1">
              <a:buNone/>
              <a:defRPr kumimoji="0" lang="cs-CZ" sz="900"/>
            </a:lvl5pPr>
            <a:lvl6pPr marL="2286000" indent="0" eaLnBrk="1" latinLnBrk="0" hangingPunct="1">
              <a:buNone/>
              <a:defRPr kumimoji="0" lang="cs-CZ" sz="900"/>
            </a:lvl6pPr>
            <a:lvl7pPr marL="2743200" indent="0" eaLnBrk="1" latinLnBrk="0" hangingPunct="1">
              <a:buNone/>
              <a:defRPr kumimoji="0" lang="cs-CZ" sz="900"/>
            </a:lvl7pPr>
            <a:lvl8pPr marL="3200400" indent="0" eaLnBrk="1" latinLnBrk="0" hangingPunct="1">
              <a:buNone/>
              <a:defRPr kumimoji="0" lang="cs-CZ" sz="900"/>
            </a:lvl8pPr>
            <a:lvl9pPr marL="3657600" indent="0" eaLnBrk="1" latinLnBrk="0" hangingPunct="1">
              <a:buNone/>
              <a:defRPr kumimoji="0" lang="cs-CZ"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20.02.2018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cs-CZ" sz="2000" b="1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cs-CZ" sz="3200"/>
            </a:lvl1pPr>
            <a:lvl2pPr marL="457200" indent="0" eaLnBrk="1" latinLnBrk="0" hangingPunct="1">
              <a:buNone/>
              <a:defRPr kumimoji="0" lang="cs-CZ" sz="2800"/>
            </a:lvl2pPr>
            <a:lvl3pPr marL="914400" indent="0" eaLnBrk="1" latinLnBrk="0" hangingPunct="1">
              <a:buNone/>
              <a:defRPr kumimoji="0" lang="cs-CZ" sz="2400"/>
            </a:lvl3pPr>
            <a:lvl4pPr marL="1371600" indent="0" eaLnBrk="1" latinLnBrk="0" hangingPunct="1">
              <a:buNone/>
              <a:defRPr kumimoji="0" lang="cs-CZ" sz="2000"/>
            </a:lvl4pPr>
            <a:lvl5pPr marL="1828800" indent="0" eaLnBrk="1" latinLnBrk="0" hangingPunct="1">
              <a:buNone/>
              <a:defRPr kumimoji="0" lang="cs-CZ" sz="2000"/>
            </a:lvl5pPr>
            <a:lvl6pPr marL="2286000" indent="0" eaLnBrk="1" latinLnBrk="0" hangingPunct="1">
              <a:buNone/>
              <a:defRPr kumimoji="0" lang="cs-CZ" sz="2000"/>
            </a:lvl6pPr>
            <a:lvl7pPr marL="2743200" indent="0" eaLnBrk="1" latinLnBrk="0" hangingPunct="1">
              <a:buNone/>
              <a:defRPr kumimoji="0" lang="cs-CZ" sz="2000"/>
            </a:lvl7pPr>
            <a:lvl8pPr marL="3200400" indent="0" eaLnBrk="1" latinLnBrk="0" hangingPunct="1">
              <a:buNone/>
              <a:defRPr kumimoji="0" lang="cs-CZ" sz="2000"/>
            </a:lvl8pPr>
            <a:lvl9pPr marL="3657600" indent="0" eaLnBrk="1" latinLnBrk="0" hangingPunct="1">
              <a:buNone/>
              <a:defRPr kumimoji="0" lang="cs-CZ" sz="2000"/>
            </a:lvl9pPr>
          </a:lstStyle>
          <a:p>
            <a:pPr eaLnBrk="1" latinLnBrk="0" hangingPunct="1"/>
            <a:r>
              <a:rPr lang="cs-CZ" smtClean="0"/>
              <a:t>Kliknutím na ikonu přidáte obrázek.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cs-CZ" sz="1400"/>
            </a:lvl1pPr>
            <a:lvl2pPr marL="457200" indent="0" eaLnBrk="1" latinLnBrk="0" hangingPunct="1">
              <a:buNone/>
              <a:defRPr kumimoji="0" lang="cs-CZ" sz="1200"/>
            </a:lvl2pPr>
            <a:lvl3pPr marL="914400" indent="0" eaLnBrk="1" latinLnBrk="0" hangingPunct="1">
              <a:buNone/>
              <a:defRPr kumimoji="0" lang="cs-CZ" sz="1000"/>
            </a:lvl3pPr>
            <a:lvl4pPr marL="1371600" indent="0" eaLnBrk="1" latinLnBrk="0" hangingPunct="1">
              <a:buNone/>
              <a:defRPr kumimoji="0" lang="cs-CZ" sz="900"/>
            </a:lvl4pPr>
            <a:lvl5pPr marL="1828800" indent="0" eaLnBrk="1" latinLnBrk="0" hangingPunct="1">
              <a:buNone/>
              <a:defRPr kumimoji="0" lang="cs-CZ" sz="900"/>
            </a:lvl5pPr>
            <a:lvl6pPr marL="2286000" indent="0" eaLnBrk="1" latinLnBrk="0" hangingPunct="1">
              <a:buNone/>
              <a:defRPr kumimoji="0" lang="cs-CZ" sz="900"/>
            </a:lvl6pPr>
            <a:lvl7pPr marL="2743200" indent="0" eaLnBrk="1" latinLnBrk="0" hangingPunct="1">
              <a:buNone/>
              <a:defRPr kumimoji="0" lang="cs-CZ" sz="900"/>
            </a:lvl7pPr>
            <a:lvl8pPr marL="3200400" indent="0" eaLnBrk="1" latinLnBrk="0" hangingPunct="1">
              <a:buNone/>
              <a:defRPr kumimoji="0" lang="cs-CZ" sz="900"/>
            </a:lvl8pPr>
            <a:lvl9pPr marL="3657600" indent="0" eaLnBrk="1" latinLnBrk="0" hangingPunct="1">
              <a:buNone/>
              <a:defRPr kumimoji="0" lang="cs-CZ"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20.02.2018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20.02.2018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20.02.2018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cs-CZ" smtClean="0"/>
              <a:t>Kliknutím lze upravit styl.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pPr/>
              <a:t>20.02.2018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cs-CZ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cs-CZ"/>
      </a:defPPr>
      <a:lvl1pPr marL="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tleti-tisnov.rajce.idnes.cz/2013-09-07-4.kolo_Uherske_Hradiste#MVI_3943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2D/3D </a:t>
            </a:r>
            <a:r>
              <a:rPr lang="cs-CZ" dirty="0" err="1" smtClean="0"/>
              <a:t>motion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+mn-lt"/>
              </a:rPr>
              <a:t>Martin Sebera</a:t>
            </a:r>
          </a:p>
          <a:p>
            <a:r>
              <a:rPr lang="cs-CZ" sz="2400" dirty="0" smtClean="0">
                <a:latin typeface="+mn-lt"/>
              </a:rPr>
              <a:t>sebera@fsps.muni.cz</a:t>
            </a:r>
            <a:endParaRPr lang="cs-CZ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4624"/>
            <a:ext cx="8077200" cy="1143000"/>
          </a:xfrm>
        </p:spPr>
        <p:txBody>
          <a:bodyPr/>
          <a:lstStyle/>
          <a:p>
            <a:r>
              <a:rPr lang="cs-CZ" dirty="0" smtClean="0"/>
              <a:t>Idea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052737"/>
            <a:ext cx="8077200" cy="5472608"/>
          </a:xfrm>
        </p:spPr>
        <p:txBody>
          <a:bodyPr>
            <a:normAutofit fontScale="92500"/>
          </a:bodyPr>
          <a:lstStyle/>
          <a:p>
            <a:r>
              <a:rPr lang="cs-CZ" dirty="0" err="1" smtClean="0"/>
              <a:t>Choose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sport</a:t>
            </a:r>
          </a:p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smtClean="0"/>
              <a:t>to </a:t>
            </a:r>
            <a:r>
              <a:rPr lang="cs-CZ" dirty="0" err="1" smtClean="0"/>
              <a:t>measure</a:t>
            </a:r>
            <a:r>
              <a:rPr lang="cs-CZ" dirty="0" smtClean="0"/>
              <a:t>?</a:t>
            </a:r>
            <a:endParaRPr lang="cs-CZ" dirty="0" smtClean="0"/>
          </a:p>
          <a:p>
            <a:pPr lvl="1"/>
            <a:r>
              <a:rPr lang="cs-CZ" dirty="0" smtClean="0"/>
              <a:t>Distance, </a:t>
            </a:r>
            <a:r>
              <a:rPr lang="cs-CZ" dirty="0" err="1" smtClean="0"/>
              <a:t>time</a:t>
            </a:r>
            <a:r>
              <a:rPr lang="cs-CZ" dirty="0" smtClean="0"/>
              <a:t>, speed, </a:t>
            </a:r>
            <a:r>
              <a:rPr lang="cs-CZ" dirty="0" err="1" smtClean="0"/>
              <a:t>angles</a:t>
            </a:r>
            <a:endParaRPr lang="cs-CZ" dirty="0" smtClean="0"/>
          </a:p>
          <a:p>
            <a:r>
              <a:rPr lang="cs-CZ" dirty="0" err="1" smtClean="0"/>
              <a:t>Get</a:t>
            </a:r>
            <a:r>
              <a:rPr lang="cs-CZ" dirty="0" smtClean="0"/>
              <a:t> source</a:t>
            </a:r>
          </a:p>
          <a:p>
            <a:pPr lvl="1"/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youtube</a:t>
            </a:r>
            <a:r>
              <a:rPr lang="cs-CZ" dirty="0" smtClean="0"/>
              <a:t> (</a:t>
            </a: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/>
              <a:t>to </a:t>
            </a:r>
            <a:r>
              <a:rPr lang="cs-CZ" dirty="0" err="1"/>
              <a:t>download</a:t>
            </a:r>
            <a:r>
              <a:rPr lang="cs-CZ" dirty="0"/>
              <a:t>-http://www.clipconverter.cc/</a:t>
            </a:r>
          </a:p>
          <a:p>
            <a:pPr lvl="1"/>
            <a:r>
              <a:rPr lang="cs-CZ" dirty="0" err="1" smtClean="0"/>
              <a:t>From</a:t>
            </a:r>
            <a:r>
              <a:rPr lang="cs-CZ" dirty="0" smtClean="0"/>
              <a:t> web, TV, online source</a:t>
            </a:r>
          </a:p>
          <a:p>
            <a:pPr lvl="1"/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own</a:t>
            </a:r>
            <a:r>
              <a:rPr lang="cs-CZ" dirty="0" smtClean="0"/>
              <a:t> </a:t>
            </a:r>
            <a:r>
              <a:rPr lang="cs-CZ" dirty="0" err="1" smtClean="0"/>
              <a:t>camera</a:t>
            </a:r>
            <a:endParaRPr lang="cs-CZ" dirty="0" smtClean="0"/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YOU ARE SPORTING, YOU ARE AN ANALYZED SUBJECT</a:t>
            </a:r>
          </a:p>
          <a:p>
            <a:pPr lvl="1"/>
            <a:r>
              <a:rPr lang="cs-CZ" dirty="0" err="1" smtClean="0">
                <a:solidFill>
                  <a:srgbClr val="FF0000"/>
                </a:solidFill>
              </a:rPr>
              <a:t>Compare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your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parametres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with</a:t>
            </a:r>
            <a:r>
              <a:rPr lang="cs-CZ" dirty="0" smtClean="0">
                <a:solidFill>
                  <a:srgbClr val="FF0000"/>
                </a:solidFill>
              </a:rPr>
              <a:t> top </a:t>
            </a:r>
            <a:r>
              <a:rPr lang="cs-CZ" dirty="0" err="1" smtClean="0">
                <a:solidFill>
                  <a:srgbClr val="FF0000"/>
                </a:solidFill>
              </a:rPr>
              <a:t>athlets</a:t>
            </a:r>
            <a:r>
              <a:rPr lang="cs-CZ" dirty="0" smtClean="0">
                <a:solidFill>
                  <a:srgbClr val="FF0000"/>
                </a:solidFill>
              </a:rPr>
              <a:t> (</a:t>
            </a:r>
            <a:r>
              <a:rPr lang="cs-CZ" dirty="0" err="1" smtClean="0">
                <a:solidFill>
                  <a:srgbClr val="FF0000"/>
                </a:solidFill>
              </a:rPr>
              <a:t>from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library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research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</a:p>
          <a:p>
            <a:pPr lvl="1"/>
            <a:endParaRPr lang="cs-CZ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Deficiencies</a:t>
            </a:r>
            <a:r>
              <a:rPr lang="cs-CZ" dirty="0"/>
              <a:t>, </a:t>
            </a:r>
            <a:r>
              <a:rPr lang="cs-CZ" dirty="0" err="1"/>
              <a:t>errors</a:t>
            </a:r>
            <a:r>
              <a:rPr lang="cs-CZ" dirty="0"/>
              <a:t>, </a:t>
            </a:r>
            <a:r>
              <a:rPr lang="cs-CZ" dirty="0" err="1"/>
              <a:t>bad</a:t>
            </a:r>
            <a:r>
              <a:rPr lang="cs-CZ" dirty="0"/>
              <a:t> source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video – </a:t>
            </a:r>
          </a:p>
          <a:p>
            <a:pPr lvl="1"/>
            <a:r>
              <a:rPr lang="cs-CZ" dirty="0" err="1" smtClean="0"/>
              <a:t>resolution</a:t>
            </a:r>
            <a:r>
              <a:rPr lang="cs-CZ" dirty="0" smtClean="0"/>
              <a:t> 720x576, 640x480, no </a:t>
            </a:r>
            <a:r>
              <a:rPr lang="cs-CZ" dirty="0" err="1" smtClean="0"/>
              <a:t>less</a:t>
            </a:r>
            <a:r>
              <a:rPr lang="cs-CZ" dirty="0" smtClean="0"/>
              <a:t>, </a:t>
            </a:r>
          </a:p>
          <a:p>
            <a:pPr lvl="1"/>
            <a:r>
              <a:rPr lang="cs-CZ" dirty="0" smtClean="0"/>
              <a:t>25 </a:t>
            </a:r>
            <a:r>
              <a:rPr lang="cs-CZ" dirty="0" err="1" smtClean="0"/>
              <a:t>or</a:t>
            </a:r>
            <a:r>
              <a:rPr lang="cs-CZ" dirty="0" smtClean="0"/>
              <a:t> 30 </a:t>
            </a:r>
            <a:r>
              <a:rPr lang="cs-CZ" dirty="0" err="1" smtClean="0"/>
              <a:t>frames</a:t>
            </a:r>
            <a:r>
              <a:rPr lang="cs-CZ" dirty="0" smtClean="0"/>
              <a:t> per second (</a:t>
            </a:r>
            <a:r>
              <a:rPr lang="cs-CZ" dirty="0" err="1" smtClean="0"/>
              <a:t>fps</a:t>
            </a:r>
            <a:r>
              <a:rPr lang="cs-CZ" dirty="0" smtClean="0"/>
              <a:t>), not </a:t>
            </a:r>
            <a:r>
              <a:rPr lang="cs-CZ" dirty="0" err="1" smtClean="0"/>
              <a:t>less</a:t>
            </a:r>
            <a:endParaRPr lang="cs-CZ" dirty="0" smtClean="0"/>
          </a:p>
          <a:p>
            <a:r>
              <a:rPr lang="cs-CZ" dirty="0" err="1" smtClean="0"/>
              <a:t>Scene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too</a:t>
            </a:r>
            <a:r>
              <a:rPr lang="cs-CZ" dirty="0" smtClean="0"/>
              <a:t> far</a:t>
            </a:r>
          </a:p>
          <a:p>
            <a:r>
              <a:rPr lang="cs-CZ" dirty="0" err="1"/>
              <a:t>small</a:t>
            </a:r>
            <a:r>
              <a:rPr lang="cs-CZ" dirty="0"/>
              <a:t> </a:t>
            </a:r>
            <a:r>
              <a:rPr lang="cs-CZ" dirty="0" err="1" smtClean="0"/>
              <a:t>stature</a:t>
            </a:r>
            <a:endParaRPr lang="cs-CZ" dirty="0" smtClean="0"/>
          </a:p>
          <a:p>
            <a:r>
              <a:rPr lang="en-US" dirty="0"/>
              <a:t>large movements in the </a:t>
            </a:r>
            <a:r>
              <a:rPr lang="en-US" dirty="0" smtClean="0"/>
              <a:t>frame</a:t>
            </a:r>
            <a:r>
              <a:rPr lang="cs-CZ" dirty="0"/>
              <a:t> -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atleti-tisnov.rajce.idnes.cz/2013-09-07-4.kolo_Uherske_Hradiste#MVI_3943.jpg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73789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Always</a:t>
            </a:r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fixed </a:t>
            </a:r>
            <a:r>
              <a:rPr lang="en-US" dirty="0" smtClean="0"/>
              <a:t>point</a:t>
            </a:r>
            <a:endParaRPr lang="cs-CZ" dirty="0" smtClean="0"/>
          </a:p>
          <a:p>
            <a:r>
              <a:rPr lang="en-US" dirty="0" smtClean="0"/>
              <a:t>the </a:t>
            </a:r>
            <a:r>
              <a:rPr lang="en-US" dirty="0"/>
              <a:t>measured </a:t>
            </a:r>
            <a:r>
              <a:rPr lang="cs-CZ" dirty="0" smtClean="0"/>
              <a:t>distance</a:t>
            </a:r>
          </a:p>
          <a:p>
            <a:r>
              <a:rPr lang="cs-CZ" dirty="0" err="1"/>
              <a:t>angle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camera-scene</a:t>
            </a:r>
            <a:r>
              <a:rPr lang="cs-CZ" dirty="0" smtClean="0"/>
              <a:t>) - </a:t>
            </a:r>
            <a:r>
              <a:rPr lang="cs-CZ" dirty="0"/>
              <a:t>90 </a:t>
            </a:r>
            <a:r>
              <a:rPr lang="cs-CZ" dirty="0" err="1" smtClean="0"/>
              <a:t>degrees</a:t>
            </a:r>
            <a:endParaRPr lang="cs-CZ" dirty="0" smtClean="0"/>
          </a:p>
          <a:p>
            <a:r>
              <a:rPr lang="cs-CZ" dirty="0" smtClean="0"/>
              <a:t>VARIABLES are </a:t>
            </a:r>
            <a:r>
              <a:rPr lang="cs-CZ" dirty="0" err="1" smtClean="0"/>
              <a:t>measured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en-US" dirty="0"/>
              <a:t>the ratio between the information on the video and in fact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82525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Distance in 2D/3D </a:t>
            </a:r>
            <a:r>
              <a:rPr lang="cs-CZ" dirty="0" err="1" smtClean="0"/>
              <a:t>space</a:t>
            </a:r>
            <a:endParaRPr lang="cs-CZ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00608" y="1705364"/>
            <a:ext cx="5314275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Distance </a:t>
            </a:r>
            <a:r>
              <a:rPr kumimoji="0" lang="cs-CZ" altLang="cs-CZ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between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cs-CZ" altLang="cs-CZ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two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cs-CZ" altLang="cs-CZ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points</a:t>
            </a:r>
            <a:endParaRPr kumimoji="0" lang="cs-CZ" alt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600" b="1" dirty="0"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cs-CZ" sz="1600" dirty="0">
                <a:latin typeface="Arial" charset="0"/>
                <a:cs typeface="Arial" charset="0"/>
              </a:rPr>
              <a:t>The Euclidean distance between two points of the plane </a:t>
            </a:r>
            <a:endParaRPr lang="cs-CZ" altLang="cs-CZ" sz="1600" dirty="0" smtClean="0">
              <a:latin typeface="Arial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cs-CZ" sz="1600" dirty="0" smtClean="0">
                <a:latin typeface="Arial" charset="0"/>
                <a:cs typeface="Arial" charset="0"/>
              </a:rPr>
              <a:t>with </a:t>
            </a:r>
            <a:r>
              <a:rPr lang="en-US" altLang="cs-CZ" sz="1600" dirty="0">
                <a:latin typeface="Arial" charset="0"/>
                <a:cs typeface="Arial" charset="0"/>
              </a:rPr>
              <a:t>Cartesian </a:t>
            </a:r>
            <a:r>
              <a:rPr lang="en-US" altLang="cs-CZ" sz="1600" dirty="0" smtClean="0">
                <a:latin typeface="Arial" charset="0"/>
                <a:cs typeface="Arial" charset="0"/>
              </a:rPr>
              <a:t>coordinates</a:t>
            </a:r>
            <a:r>
              <a:rPr lang="cs-CZ" altLang="cs-CZ" sz="1600" dirty="0" smtClean="0">
                <a:latin typeface="Arial" charset="0"/>
                <a:cs typeface="Arial" charset="0"/>
              </a:rPr>
              <a:t> (x</a:t>
            </a:r>
            <a:r>
              <a:rPr lang="cs-CZ" altLang="cs-CZ" sz="1600" dirty="0">
                <a:latin typeface="Arial" charset="0"/>
                <a:cs typeface="Arial" charset="0"/>
              </a:rPr>
              <a:t>1</a:t>
            </a:r>
            <a:r>
              <a:rPr lang="cs-CZ" altLang="cs-CZ" sz="1600" dirty="0" smtClean="0">
                <a:latin typeface="Arial" charset="0"/>
                <a:cs typeface="Arial" charset="0"/>
              </a:rPr>
              <a:t>, y1) and (x2, y2) </a:t>
            </a:r>
            <a:r>
              <a:rPr lang="cs-CZ" altLang="cs-CZ" sz="1600" dirty="0" err="1" smtClean="0">
                <a:latin typeface="Arial" charset="0"/>
                <a:cs typeface="Arial" charset="0"/>
              </a:rPr>
              <a:t>is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052" name="Picture 4" descr="d = \sqrt{(x_2-x_1)^2 + (y_2-y_1)^2}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845693"/>
            <a:ext cx="3514328" cy="439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971600" y="3746158"/>
            <a:ext cx="80025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In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three-dimensional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space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distance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between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points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cs-CZ" altLang="cs-CZ" sz="1600" dirty="0">
                <a:latin typeface="Arial" charset="0"/>
                <a:cs typeface="Arial" charset="0"/>
              </a:rPr>
              <a:t>(x1, </a:t>
            </a:r>
            <a:r>
              <a:rPr lang="cs-CZ" altLang="cs-CZ" sz="1600" dirty="0" smtClean="0">
                <a:latin typeface="Arial" charset="0"/>
                <a:cs typeface="Arial" charset="0"/>
              </a:rPr>
              <a:t>y1,z1) </a:t>
            </a:r>
            <a:r>
              <a:rPr lang="cs-CZ" altLang="cs-CZ" sz="1600" dirty="0">
                <a:latin typeface="Arial" charset="0"/>
                <a:cs typeface="Arial" charset="0"/>
              </a:rPr>
              <a:t>and (x2, </a:t>
            </a:r>
            <a:r>
              <a:rPr lang="cs-CZ" altLang="cs-CZ" sz="1600" dirty="0" smtClean="0">
                <a:latin typeface="Arial" charset="0"/>
                <a:cs typeface="Arial" charset="0"/>
              </a:rPr>
              <a:t>y2, z2)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is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056" name="Picture 8" descr="d = \sqrt{(x_2-x_1)^2 + (y_2-y_1)^2+ (z_2-z_1)^2}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923" y="4149080"/>
            <a:ext cx="4819254" cy="42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700511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Angles</a:t>
            </a:r>
            <a:endParaRPr lang="cs-CZ" dirty="0"/>
          </a:p>
        </p:txBody>
      </p:sp>
      <p:pic>
        <p:nvPicPr>
          <p:cNvPr id="1026" name="Picture 2" descr="http://upload.wikimedia.org/wikipedia/commons/thumb/4/49/Triangle_with_notations_2.svg/220px-Triangle_with_notations_2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20688"/>
            <a:ext cx="4111724" cy="2392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^2\ = a^2 + b^2 - 2ab\cos(\gamma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87" y="2708920"/>
            <a:ext cx="2038350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^2\ = a^2 + c^2 - 2ac\cos(\beta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87" y="2239342"/>
            <a:ext cx="20478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^2\ = b^2 + c^2 - 2bc\cos(\alpha)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87" y="1809504"/>
            <a:ext cx="2038350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\alpha=\arccos\left(\frac{b^2+c^2-a^2}{2bc}\right)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519" y="3501008"/>
            <a:ext cx="2095500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\beta=\arccos\left(\frac{a^2+c^2-b^2}{2ac}\right)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4337" y="4077072"/>
            <a:ext cx="2095500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\gamma=\arccos\left(\frac{a^2+b^2-c^2}{2ab}\right)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608" y="4687328"/>
            <a:ext cx="20859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755576" y="6093296"/>
            <a:ext cx="36687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http://en.wikipedia.org/wiki/Triangle</a:t>
            </a:r>
          </a:p>
        </p:txBody>
      </p:sp>
    </p:spTree>
    <p:extLst>
      <p:ext uri="{BB962C8B-B14F-4D97-AF65-F5344CB8AC3E}">
        <p14:creationId xmlns:p14="http://schemas.microsoft.com/office/powerpoint/2010/main" val="386357485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Project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Choose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sport</a:t>
            </a:r>
          </a:p>
          <a:p>
            <a:r>
              <a:rPr lang="cs-CZ" dirty="0" err="1" smtClean="0"/>
              <a:t>Record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move</a:t>
            </a:r>
            <a:endParaRPr lang="cs-CZ" dirty="0" smtClean="0"/>
          </a:p>
          <a:p>
            <a:r>
              <a:rPr lang="cs-CZ" dirty="0" err="1" smtClean="0"/>
              <a:t>Library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endParaRPr lang="cs-CZ" dirty="0" smtClean="0"/>
          </a:p>
          <a:p>
            <a:r>
              <a:rPr lang="cs-CZ" dirty="0" err="1" smtClean="0"/>
              <a:t>Measure</a:t>
            </a:r>
            <a:r>
              <a:rPr lang="cs-CZ" dirty="0" smtClean="0"/>
              <a:t>/</a:t>
            </a:r>
            <a:r>
              <a:rPr lang="cs-CZ" dirty="0" err="1" smtClean="0"/>
              <a:t>count</a:t>
            </a:r>
            <a:r>
              <a:rPr lang="cs-CZ" dirty="0" smtClean="0"/>
              <a:t>:</a:t>
            </a:r>
            <a:endParaRPr lang="cs-CZ" dirty="0" smtClean="0"/>
          </a:p>
          <a:p>
            <a:pPr lvl="1"/>
            <a:r>
              <a:rPr lang="cs-CZ" dirty="0" smtClean="0"/>
              <a:t>Distance</a:t>
            </a:r>
          </a:p>
          <a:p>
            <a:pPr lvl="1"/>
            <a:r>
              <a:rPr lang="cs-CZ" dirty="0" err="1" smtClean="0"/>
              <a:t>Time</a:t>
            </a:r>
            <a:endParaRPr lang="cs-CZ" dirty="0" smtClean="0"/>
          </a:p>
          <a:p>
            <a:pPr lvl="1"/>
            <a:r>
              <a:rPr lang="cs-CZ" dirty="0" smtClean="0"/>
              <a:t>Speed</a:t>
            </a:r>
          </a:p>
          <a:p>
            <a:pPr lvl="1"/>
            <a:r>
              <a:rPr lang="cs-CZ" dirty="0" err="1" smtClean="0"/>
              <a:t>Angles</a:t>
            </a:r>
            <a:endParaRPr lang="cs-CZ" dirty="0" smtClean="0"/>
          </a:p>
          <a:p>
            <a:r>
              <a:rPr lang="cs-CZ" smtClean="0"/>
              <a:t>Compare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794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Školení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418</Words>
  <Application>Microsoft Office PowerPoint</Application>
  <PresentationFormat>Předvádění na obrazovce (4:3)</PresentationFormat>
  <Paragraphs>70</Paragraphs>
  <Slides>7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Georgia</vt:lpstr>
      <vt:lpstr>Školení</vt:lpstr>
      <vt:lpstr>2D/3D motion analysis</vt:lpstr>
      <vt:lpstr>Idea</vt:lpstr>
      <vt:lpstr>Deficiencies, errors, bad source</vt:lpstr>
      <vt:lpstr>Always…</vt:lpstr>
      <vt:lpstr>Distance in 2D/3D space</vt:lpstr>
      <vt:lpstr>Angles</vt:lpstr>
      <vt:lpstr>Project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2013-09-23T09:49:21Z</dcterms:created>
  <dcterms:modified xsi:type="dcterms:W3CDTF">2018-02-20T07:33:28Z</dcterms:modified>
</cp:coreProperties>
</file>