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58" r:id="rId5"/>
    <p:sldId id="268" r:id="rId6"/>
    <p:sldId id="260" r:id="rId7"/>
    <p:sldId id="261" r:id="rId8"/>
    <p:sldId id="263" r:id="rId9"/>
    <p:sldId id="264" r:id="rId10"/>
    <p:sldId id="265" r:id="rId11"/>
    <p:sldId id="259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Vidutinis stilius 4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Vidutinis stilius 4 – paryškinima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A92406-540E-4394-AE15-AB2287EFC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40E16D1-57FA-4606-A94C-90329BC5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7315C9E-81C0-4EB7-92DE-CEF3A3E3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356386E-56E0-4123-BC49-55B0962E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540FC7D-940E-4FEC-9B7B-632A47C5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9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DFAFBC-D4DC-4095-BB3E-11B7D994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E0DB6A5-1201-429F-9503-2872D5292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633C708-8B3D-49A9-BBEB-E63EBC27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97265E2-2A7F-44FB-98D3-B121787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71BB6E8-EBD2-402C-BFE4-71929FBC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8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74FC336A-27A5-46D8-9082-3766BC375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15C3E54-AE55-4638-A406-9E4B66E5F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B56EE44-4EC2-4D7B-A99C-80D194FA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6B9E29C-87EE-4679-AF80-BB842388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3BAEA99-1D75-4783-A2AD-3D1BE57F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374392C-28A3-49C9-9674-1DDEE19E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85AD821-0F02-48C3-85E6-B6FFE011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F71B5BA-AD5A-4ACB-8181-A1109F73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4FF4BA6-5721-4473-86D3-63543D4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AA99E61-D470-4CD6-9726-9B6FEE59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3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7FBDB5C-ACD0-48DE-BF79-DF2D9AD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9AF92C9-7090-46DE-9BD2-9C61FFEA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07808CC-7A29-46FD-BF12-B89041B3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F92BC25-C68E-4CC3-BF36-CAF53444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D03E0CE-7D11-4A7F-B004-F00979D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1F7526-6B26-4D1E-BFAC-E4FCF869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6B01D1-CDAD-46B4-84CB-A91E40B4E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D66BBCE-5EE2-45EB-AA14-7A7D96BD8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387CA6A-C789-4A4E-B3B9-203B4C32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C19C908-76FE-45B1-98E4-91E36EA4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59F307E-5108-4A54-A272-92F6424E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7E5EF9-7C48-4A8D-8E81-47425AC2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308AEC8-DFBB-46F9-BD75-82E784E6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560BC9F-D504-43C2-AD32-BC77DB20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1FE3EF3D-0E1E-44D4-A2F2-84C73E4DB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5B34EB14-989B-407C-B235-8CEB09E57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4EB8E7A0-6E1D-43B3-A798-D5A432A5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EDF0CF1A-BAFF-40BD-8073-06F71A0E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CC3CB3D-BF86-40AD-AA54-65658730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2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3ADE7B-4F9B-4690-93B2-37B1AB2B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03501D1-73BF-4B95-879D-1BDD22D0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37C0157-4EE5-49A9-9EFB-D7AE1B26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D8B1504-C525-458B-86C6-E6A09D19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F230ABF-8A1F-4784-B531-1AC53490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E34E319-4801-4558-86B5-74F0D49F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B5551B3-90DE-414E-9078-8EC4C02F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98CCE5-92ED-4BFB-9A33-28F57209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99DA1DF-3DCE-4913-83A9-DD5AEAEC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30DB2F9-5F50-4D8F-9F05-5CA76168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A06E6E6-C27F-4819-A64E-5ED70BD1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5352A5E-DBB8-4840-8247-387EBED4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1A380BC-D185-4E04-953F-01B28D64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6AF8A28-49AC-43D7-A5BF-C10EAF70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BCA6A675-A6C5-42D2-BF60-603D58D36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BC255B0-AD8D-4E55-BF48-43C528A37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88FEF57-3AE2-4C84-9FC6-9DF2476B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985F809-6CCE-4DAB-9815-18F19D0F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F124F4C-D40B-454D-AF03-20DFB20F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8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BF78FF1-A389-44C4-9E60-5F16479F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0841E89-8E8F-4C8F-B3FA-9E000A3B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DBEDB81-2CB9-4425-AC7B-4198AD218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475C-9924-4792-A81A-BAC2F46FDB4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9BE4EC4-E11D-47BA-AE8E-A37B8A347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AE4EBF4-947E-409B-8F5D-B282F4869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BAB1-7F81-4268-A898-15415DBF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D6D3DD-C3C6-4E9D-923A-EC8C30AA5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Training plan for Unleashing the boxing champion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0CE7667-1260-4A5D-8CB2-1D37688E7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Made by: </a:t>
            </a:r>
            <a:r>
              <a:rPr lang="en-US" dirty="0" err="1"/>
              <a:t>Dziugas</a:t>
            </a:r>
            <a:r>
              <a:rPr lang="en-US" dirty="0"/>
              <a:t> Klimas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874DA0D-FE08-4C8F-8CCE-57066495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Most common injuries</a:t>
            </a:r>
            <a:endParaRPr lang="en-GB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F1C5C25-32C0-4AD3-B6B8-E8921DC8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A wide variety of hand injuries are encountered in combat sports. These are often specific to the combat and contact techniques that are unique to each sport.</a:t>
            </a:r>
            <a:endParaRPr lang="en-US" dirty="0"/>
          </a:p>
          <a:p>
            <a:pPr algn="just"/>
            <a:r>
              <a:rPr lang="en-US" dirty="0" err="1"/>
              <a:t>Saggital</a:t>
            </a:r>
            <a:r>
              <a:rPr lang="en-US" dirty="0"/>
              <a:t> band (boxers knuckle)</a:t>
            </a:r>
          </a:p>
          <a:p>
            <a:pPr algn="just"/>
            <a:r>
              <a:rPr lang="en-GB" dirty="0"/>
              <a:t>Carpometacarpal joint dislocation</a:t>
            </a:r>
          </a:p>
          <a:p>
            <a:pPr algn="just"/>
            <a:r>
              <a:rPr lang="en-GB" dirty="0"/>
              <a:t>Fractures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(Drury, Lehman &amp; Rayan, 2017).</a:t>
            </a:r>
            <a:endParaRPr lang="en-GB" dirty="0"/>
          </a:p>
        </p:txBody>
      </p:sp>
      <p:pic>
        <p:nvPicPr>
          <p:cNvPr id="3074" name="Picture 2" descr="Disabling Hand Injuries in Boxing: Boxer's Knuckle and Traumatic Carpal  Boss - Clinics in Sports Medicine">
            <a:extLst>
              <a:ext uri="{FF2B5EF4-FFF2-40B4-BE49-F238E27FC236}">
                <a16:creationId xmlns:a16="http://schemas.microsoft.com/office/drawing/2014/main" id="{E75ACA82-F426-4AEB-9A4A-5ABB04B9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20" y="3228303"/>
            <a:ext cx="3025775" cy="32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6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0E9D02-19D3-4A56-AC5A-6BD98B90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Injury prevention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138FBBD-A933-4875-9121-0B8E6007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91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Prevention of hand injury in boxing </a:t>
            </a:r>
            <a:r>
              <a:rPr lang="en-GB" dirty="0" err="1"/>
              <a:t>centers</a:t>
            </a:r>
            <a:r>
              <a:rPr lang="en-GB" dirty="0"/>
              <a:t> around 4 main concepts:</a:t>
            </a:r>
          </a:p>
          <a:p>
            <a:pPr algn="just"/>
            <a:r>
              <a:rPr lang="en-GB" dirty="0"/>
              <a:t>Hand and wrist wraps/taping; </a:t>
            </a:r>
          </a:p>
          <a:p>
            <a:pPr algn="just"/>
            <a:r>
              <a:rPr lang="en-GB" dirty="0"/>
              <a:t>Modifications of glove padding and design; </a:t>
            </a:r>
          </a:p>
          <a:p>
            <a:pPr algn="just"/>
            <a:r>
              <a:rPr lang="en-GB" dirty="0"/>
              <a:t>Proper striking technique; </a:t>
            </a:r>
          </a:p>
          <a:p>
            <a:pPr algn="just"/>
            <a:r>
              <a:rPr lang="en-GB" dirty="0"/>
              <a:t>Proper conditioning.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(Drury, Lehman &amp; Rayan, 2017).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53B1A0-0DCE-4B37-B2DB-5C06F1DF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Thanks for your attention</a:t>
            </a:r>
            <a:endParaRPr lang="en-GB" b="1" dirty="0"/>
          </a:p>
        </p:txBody>
      </p:sp>
      <p:pic>
        <p:nvPicPr>
          <p:cNvPr id="4098" name="Picture 2" descr="How Mike Tyson became a Chinese Meme">
            <a:extLst>
              <a:ext uri="{FF2B5EF4-FFF2-40B4-BE49-F238E27FC236}">
                <a16:creationId xmlns:a16="http://schemas.microsoft.com/office/drawing/2014/main" id="{81B08206-078F-411A-B43F-304F77F10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2813844"/>
            <a:ext cx="5207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1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C1BABB-F080-4799-95E9-D3BCE128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References:</a:t>
            </a:r>
            <a:endParaRPr lang="en-GB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7DFF479-B3EB-4F49-89D8-1256FCFE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Chaabène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Tabben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Mkaouer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Franchini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Negra, Y.,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Hammami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... &amp;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Hachana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Y. (2015). Amateur boxing: physical and physiological attributes.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Sports medicine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337-352.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Drury, B. T., Lehman, T. P., &amp; Rayan, G. (2017). Hand and wrist injuries in boxing and the martial arts.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Hand clinics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97-106.</a:t>
            </a:r>
          </a:p>
          <a:p>
            <a:pPr algn="just"/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Kalina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(2022). Learning material of </a:t>
            </a:r>
            <a:r>
              <a:rPr lang="en-GB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Strength Training and Conditioning course.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4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B526BA-0A40-41FD-A0CA-DD73DCAA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What is boxing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BCFEE41-5007-4067-A500-575191462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b="0" i="0" dirty="0">
                <a:solidFill>
                  <a:srgbClr val="212121"/>
                </a:solidFill>
                <a:effectLst/>
              </a:rPr>
              <a:t>Boxing is a combat sport, that require a high level of cardiorespiratory fitnes</a:t>
            </a:r>
            <a:r>
              <a:rPr lang="en-GB" sz="2400" b="0" i="0" dirty="0">
                <a:solidFill>
                  <a:srgbClr val="212121"/>
                </a:solidFill>
                <a:cs typeface="Times New Roman" panose="02020603050405020304" pitchFamily="18" charset="0"/>
              </a:rPr>
              <a:t>s</a:t>
            </a:r>
            <a:r>
              <a:rPr lang="en-GB" sz="2400" dirty="0">
                <a:solidFill>
                  <a:srgbClr val="212121"/>
                </a:solidFill>
                <a:cs typeface="Times New Roman" panose="02020603050405020304" pitchFamily="18" charset="0"/>
              </a:rPr>
              <a:t> and </a:t>
            </a:r>
            <a:r>
              <a:rPr lang="en-GB" sz="2400" b="0" i="0" dirty="0">
                <a:solidFill>
                  <a:srgbClr val="212121"/>
                </a:solidFill>
                <a:effectLst/>
              </a:rPr>
              <a:t>anaerobic power output. Muscle strength in both the upper and lower limbs is paramount for a fighter's victory and is one of the keys to success in boxing. As boxing punches are brief actions and very dynamic, high-level boxing performance requires well-developed muscle power in both the upper and lower limbs (</a:t>
            </a:r>
            <a:r>
              <a:rPr lang="en-GB" sz="2400" b="0" i="0" dirty="0" err="1">
                <a:solidFill>
                  <a:srgbClr val="222222"/>
                </a:solidFill>
                <a:effectLst/>
              </a:rPr>
              <a:t>Chaabène</a:t>
            </a:r>
            <a:r>
              <a:rPr lang="en-GB" sz="2400" b="0" i="0" dirty="0">
                <a:solidFill>
                  <a:srgbClr val="222222"/>
                </a:solidFill>
                <a:effectLst/>
              </a:rPr>
              <a:t> et al., 2015)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Ok Ima Fight These Thoughts | Know Your Meme">
            <a:extLst>
              <a:ext uri="{FF2B5EF4-FFF2-40B4-BE49-F238E27FC236}">
                <a16:creationId xmlns:a16="http://schemas.microsoft.com/office/drawing/2014/main" id="{29606AC1-8A98-4B25-8B20-AA907A921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5324"/>
          <a:stretch/>
        </p:blipFill>
        <p:spPr bwMode="auto">
          <a:xfrm>
            <a:off x="5778230" y="3762874"/>
            <a:ext cx="3206886" cy="30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8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E15A87-1D41-4450-88A1-D5D1DCF6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Goals: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843759-B842-4928-BBBF-5F5556327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Speed;</a:t>
            </a:r>
          </a:p>
          <a:p>
            <a:pPr algn="just"/>
            <a:r>
              <a:rPr lang="en-GB" dirty="0"/>
              <a:t>Aerobic and anaerobic endurance;</a:t>
            </a:r>
          </a:p>
          <a:p>
            <a:pPr algn="just"/>
            <a:r>
              <a:rPr lang="en-GB" dirty="0"/>
              <a:t>Strength;</a:t>
            </a:r>
          </a:p>
          <a:p>
            <a:pPr algn="just"/>
            <a:r>
              <a:rPr lang="en-GB" dirty="0"/>
              <a:t>Power.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4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8D0A82-8574-4413-B13B-5D18C395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551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From zero to hero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65FBC70-211A-4F63-A905-4932CDE9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1522128"/>
            <a:ext cx="10646790" cy="4753516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I will be working with amateur boxers, which are taking every opportunity to have a fight. So They can collect wins and reach new level in their carrier.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/>
              <a:t>They will be fighting every month, so I’ll use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GB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Meso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cycle which will contain</a:t>
            </a:r>
            <a:r>
              <a:rPr lang="en-GB" sz="2400" dirty="0"/>
              <a:t> 4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Micro cycles of training.</a:t>
            </a:r>
          </a:p>
          <a:p>
            <a:endParaRPr lang="en-GB" b="1" dirty="0"/>
          </a:p>
        </p:txBody>
      </p:sp>
      <p:pic>
        <p:nvPicPr>
          <p:cNvPr id="2050" name="Picture 2" descr="Boxing Experts Boxing Experts Everywhere - Buzz and Woody (Toy Story) Meme  | Make a Meme">
            <a:extLst>
              <a:ext uri="{FF2B5EF4-FFF2-40B4-BE49-F238E27FC236}">
                <a16:creationId xmlns:a16="http://schemas.microsoft.com/office/drawing/2014/main" id="{E0E4C913-753B-4787-BF64-6C4551AE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34" y="3252990"/>
            <a:ext cx="5715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1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C00380-FC21-4188-AD5B-31DC241A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3 weeks of micro cycles:</a:t>
            </a:r>
            <a:br>
              <a:rPr lang="en-GB" sz="4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DB027BE4-4AB4-43E1-8E6F-4F6E97730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175988"/>
              </p:ext>
            </p:extLst>
          </p:nvPr>
        </p:nvGraphicFramePr>
        <p:xfrm>
          <a:off x="1340177" y="1188720"/>
          <a:ext cx="951164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286">
                  <a:extLst>
                    <a:ext uri="{9D8B030D-6E8A-4147-A177-3AD203B41FA5}">
                      <a16:colId xmlns:a16="http://schemas.microsoft.com/office/drawing/2014/main" val="1039731871"/>
                    </a:ext>
                  </a:extLst>
                </a:gridCol>
                <a:gridCol w="7038360">
                  <a:extLst>
                    <a:ext uri="{9D8B030D-6E8A-4147-A177-3AD203B41FA5}">
                      <a16:colId xmlns:a16="http://schemas.microsoft.com/office/drawing/2014/main" val="3387901533"/>
                    </a:ext>
                  </a:extLst>
                </a:gridCol>
              </a:tblGrid>
              <a:tr h="483607"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up and technique/combination/foot work drills, cool down ;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911630"/>
                  </a:ext>
                </a:extLst>
              </a:tr>
              <a:tr h="480996"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Running warm up, sprints and cross, cooldown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796073"/>
                  </a:ext>
                </a:extLst>
              </a:tr>
              <a:tr h="480996">
                <a:tc>
                  <a:txBody>
                    <a:bodyPr/>
                    <a:lstStyle/>
                    <a:p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off, active rest ( jogging, team games, swimming, cycling)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98234"/>
                  </a:ext>
                </a:extLst>
              </a:tr>
              <a:tr h="480996">
                <a:tc>
                  <a:txBody>
                    <a:bodyPr/>
                    <a:lstStyle/>
                    <a:p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up</a:t>
                      </a:r>
                      <a:r>
                        <a:rPr lang="en-GB" sz="1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sparring session, cool down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28769"/>
                  </a:ext>
                </a:extLst>
              </a:tr>
              <a:tr h="480996">
                <a:tc>
                  <a:txBody>
                    <a:bodyPr/>
                    <a:lstStyle/>
                    <a:p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up and HIIT training (type 3, to target  anaerobic, o2)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5816"/>
                  </a:ext>
                </a:extLst>
              </a:tr>
              <a:tr h="480996">
                <a:tc>
                  <a:txBody>
                    <a:bodyPr/>
                    <a:lstStyle/>
                    <a:p>
                      <a:r>
                        <a:rPr lang="en-GB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Mobility / flexibility, strength and power training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99113"/>
                  </a:ext>
                </a:extLst>
              </a:tr>
              <a:tr h="480996">
                <a:tc>
                  <a:txBody>
                    <a:bodyPr/>
                    <a:lstStyle/>
                    <a:p>
                      <a:r>
                        <a:rPr lang="en-GB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Recovery day ( massage, sauna, cryotherapy)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143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75B8B4-EDA6-4FA9-8B41-BB8DF6FD95DD}"/>
              </a:ext>
            </a:extLst>
          </p:cNvPr>
          <p:cNvSpPr txBox="1"/>
          <p:nvPr/>
        </p:nvSpPr>
        <p:spPr>
          <a:xfrm>
            <a:off x="292231" y="5882327"/>
            <a:ext cx="1025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week will be easier, we will drop the training volume and  let the body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deload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stress and get ready for the competition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09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DB0201-F103-473F-A9B0-2ADFAF86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More details</a:t>
            </a:r>
            <a:endParaRPr lang="en-GB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8744502-EA61-401F-9E55-98ED01C55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For warm up I will use dynamic agility and coordination movements ( jumps, jogs, ladders work, shadow boxing, dodging and moving) 40-45 minutes.</a:t>
            </a:r>
          </a:p>
          <a:p>
            <a:pPr algn="just"/>
            <a:r>
              <a:rPr lang="en-GB" dirty="0"/>
              <a:t>For cool down I will go for mobility and flexibility exercises (full body stretch) 15-20minutes.</a:t>
            </a:r>
          </a:p>
          <a:p>
            <a:pPr algn="just"/>
            <a:r>
              <a:rPr lang="en-GB" dirty="0"/>
              <a:t>Technique drills for 50-60 minutes of hitting combination moving, defending and dodging.</a:t>
            </a:r>
          </a:p>
          <a:p>
            <a:pPr algn="just"/>
            <a:r>
              <a:rPr lang="en-GB" dirty="0"/>
              <a:t>Warm up before running 10 mins (focusing on lower body mobilization and activation). Sprints 50 m. sprints using 50/60/70/80/90/100</a:t>
            </a:r>
            <a:r>
              <a:rPr lang="en-US" dirty="0"/>
              <a:t>% of efficiency. 1 min rest between. </a:t>
            </a:r>
            <a:r>
              <a:rPr lang="en-GB" dirty="0"/>
              <a:t>5 max efficiency sprints of 100m. 2-3 mins rest.  1 hours of  high intensity jogging (110-160 HRB/min). </a:t>
            </a:r>
          </a:p>
          <a:p>
            <a:pPr algn="just"/>
            <a:r>
              <a:rPr lang="en-GB" dirty="0"/>
              <a:t>Sparring session – 10 rounds of 2minutes sparring and one minute rest.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14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F24B0BF-4AAF-4F52-8113-C4A83CA1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HIIT short intervals </a:t>
            </a:r>
            <a:endParaRPr lang="en-GB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55C7AA5-0321-48FD-AA9B-E11A67F3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28917EBC-458A-41EA-83B0-9FE44BCB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35203"/>
              </p:ext>
            </p:extLst>
          </p:nvPr>
        </p:nvGraphicFramePr>
        <p:xfrm>
          <a:off x="1150071" y="1825627"/>
          <a:ext cx="8305015" cy="43513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2189">
                  <a:extLst>
                    <a:ext uri="{9D8B030D-6E8A-4147-A177-3AD203B41FA5}">
                      <a16:colId xmlns:a16="http://schemas.microsoft.com/office/drawing/2014/main" val="263116538"/>
                    </a:ext>
                  </a:extLst>
                </a:gridCol>
                <a:gridCol w="1172673">
                  <a:extLst>
                    <a:ext uri="{9D8B030D-6E8A-4147-A177-3AD203B41FA5}">
                      <a16:colId xmlns:a16="http://schemas.microsoft.com/office/drawing/2014/main" val="1589175324"/>
                    </a:ext>
                  </a:extLst>
                </a:gridCol>
                <a:gridCol w="1702924">
                  <a:extLst>
                    <a:ext uri="{9D8B030D-6E8A-4147-A177-3AD203B41FA5}">
                      <a16:colId xmlns:a16="http://schemas.microsoft.com/office/drawing/2014/main" val="2000846653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3819898805"/>
                    </a:ext>
                  </a:extLst>
                </a:gridCol>
                <a:gridCol w="1621348">
                  <a:extLst>
                    <a:ext uri="{9D8B030D-6E8A-4147-A177-3AD203B41FA5}">
                      <a16:colId xmlns:a16="http://schemas.microsoft.com/office/drawing/2014/main" val="1667368345"/>
                    </a:ext>
                  </a:extLst>
                </a:gridCol>
              </a:tblGrid>
              <a:tr h="100716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7024"/>
                  </a:ext>
                </a:extLst>
              </a:tr>
              <a:tr h="8360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Punching the boxing bag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30sec.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30sec.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22050"/>
                  </a:ext>
                </a:extLst>
              </a:tr>
              <a:tr h="8360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Burpees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30sec.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90-100%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30sec.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63104"/>
                  </a:ext>
                </a:extLst>
              </a:tr>
              <a:tr h="8360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Jumping lunges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30sec.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90-100%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30sec.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63003"/>
                  </a:ext>
                </a:extLst>
              </a:tr>
              <a:tr h="83604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Mountain climber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30sec.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90-100%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30sec.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6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49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641742-8DCC-4699-BA3D-23182065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HIIT long intervals</a:t>
            </a:r>
            <a:endParaRPr lang="en-GB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62E0B8F-ADD2-4AF8-82CC-3B1A545A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9ACB61F9-FE94-475C-8F0A-78DD2840A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85368"/>
              </p:ext>
            </p:extLst>
          </p:nvPr>
        </p:nvGraphicFramePr>
        <p:xfrm>
          <a:off x="781455" y="1566153"/>
          <a:ext cx="8943940" cy="50583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8788">
                  <a:extLst>
                    <a:ext uri="{9D8B030D-6E8A-4147-A177-3AD203B41FA5}">
                      <a16:colId xmlns:a16="http://schemas.microsoft.com/office/drawing/2014/main" val="2061310751"/>
                    </a:ext>
                  </a:extLst>
                </a:gridCol>
                <a:gridCol w="1788788">
                  <a:extLst>
                    <a:ext uri="{9D8B030D-6E8A-4147-A177-3AD203B41FA5}">
                      <a16:colId xmlns:a16="http://schemas.microsoft.com/office/drawing/2014/main" val="3755236717"/>
                    </a:ext>
                  </a:extLst>
                </a:gridCol>
                <a:gridCol w="1788788">
                  <a:extLst>
                    <a:ext uri="{9D8B030D-6E8A-4147-A177-3AD203B41FA5}">
                      <a16:colId xmlns:a16="http://schemas.microsoft.com/office/drawing/2014/main" val="2126991412"/>
                    </a:ext>
                  </a:extLst>
                </a:gridCol>
                <a:gridCol w="1788788">
                  <a:extLst>
                    <a:ext uri="{9D8B030D-6E8A-4147-A177-3AD203B41FA5}">
                      <a16:colId xmlns:a16="http://schemas.microsoft.com/office/drawing/2014/main" val="4065473204"/>
                    </a:ext>
                  </a:extLst>
                </a:gridCol>
                <a:gridCol w="1788788">
                  <a:extLst>
                    <a:ext uri="{9D8B030D-6E8A-4147-A177-3AD203B41FA5}">
                      <a16:colId xmlns:a16="http://schemas.microsoft.com/office/drawing/2014/main" val="1454593025"/>
                    </a:ext>
                  </a:extLst>
                </a:gridCol>
              </a:tblGrid>
              <a:tr h="9801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Exercise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33563"/>
                  </a:ext>
                </a:extLst>
              </a:tr>
              <a:tr h="8689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Hammer tire slam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4672"/>
                  </a:ext>
                </a:extLst>
              </a:tr>
              <a:tr h="7356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Jumping jack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037247"/>
                  </a:ext>
                </a:extLst>
              </a:tr>
              <a:tr h="7356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Resisted boxing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62057"/>
                  </a:ext>
                </a:extLst>
              </a:tr>
              <a:tr h="8689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Kettlebell swing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32105"/>
                  </a:ext>
                </a:extLst>
              </a:tr>
              <a:tr h="8689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3kg ball throws with squat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80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8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7511359-AD25-4207-8F97-3BDF0B0F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Game based HIIT</a:t>
            </a:r>
            <a:endParaRPr lang="en-GB" b="1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3EB5794-A8C9-443B-BF9C-2E611DC8B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AA90BD6B-AA44-4A13-9929-20DE5E2F8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65110"/>
              </p:ext>
            </p:extLst>
          </p:nvPr>
        </p:nvGraphicFramePr>
        <p:xfrm>
          <a:off x="1780163" y="2320752"/>
          <a:ext cx="8097735" cy="389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547">
                  <a:extLst>
                    <a:ext uri="{9D8B030D-6E8A-4147-A177-3AD203B41FA5}">
                      <a16:colId xmlns:a16="http://schemas.microsoft.com/office/drawing/2014/main" val="1148213721"/>
                    </a:ext>
                  </a:extLst>
                </a:gridCol>
                <a:gridCol w="1619547">
                  <a:extLst>
                    <a:ext uri="{9D8B030D-6E8A-4147-A177-3AD203B41FA5}">
                      <a16:colId xmlns:a16="http://schemas.microsoft.com/office/drawing/2014/main" val="2647068446"/>
                    </a:ext>
                  </a:extLst>
                </a:gridCol>
                <a:gridCol w="1619547">
                  <a:extLst>
                    <a:ext uri="{9D8B030D-6E8A-4147-A177-3AD203B41FA5}">
                      <a16:colId xmlns:a16="http://schemas.microsoft.com/office/drawing/2014/main" val="29838188"/>
                    </a:ext>
                  </a:extLst>
                </a:gridCol>
                <a:gridCol w="1619547">
                  <a:extLst>
                    <a:ext uri="{9D8B030D-6E8A-4147-A177-3AD203B41FA5}">
                      <a16:colId xmlns:a16="http://schemas.microsoft.com/office/drawing/2014/main" val="4092189405"/>
                    </a:ext>
                  </a:extLst>
                </a:gridCol>
                <a:gridCol w="1619547">
                  <a:extLst>
                    <a:ext uri="{9D8B030D-6E8A-4147-A177-3AD203B41FA5}">
                      <a16:colId xmlns:a16="http://schemas.microsoft.com/office/drawing/2014/main" val="68249312"/>
                    </a:ext>
                  </a:extLst>
                </a:gridCol>
              </a:tblGrid>
              <a:tr h="1075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98046"/>
                  </a:ext>
                </a:extLst>
              </a:tr>
              <a:tr h="3093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Ladder race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2-5mins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1.30-2mins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3396"/>
                  </a:ext>
                </a:extLst>
              </a:tr>
              <a:tr h="533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Bringing the props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2-5mins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1.30-2mins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0724"/>
                  </a:ext>
                </a:extLst>
              </a:tr>
              <a:tr h="533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Punching the bag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2-5mins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1.30-2mins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65561"/>
                  </a:ext>
                </a:extLst>
              </a:tr>
              <a:tr h="53398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sparring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2-5min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1.30-2mins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62467"/>
                  </a:ext>
                </a:extLst>
              </a:tr>
              <a:tr h="533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Shadow Boxing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2-5mins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1.30-2mins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0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54899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Žalsvai gelto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742</Words>
  <Application>Microsoft Office PowerPoint</Application>
  <PresentationFormat>Širokoúhlá obrazovka</PresentationFormat>
  <Paragraphs>147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„Office“ tema</vt:lpstr>
      <vt:lpstr>Training plan for Unleashing the boxing champion</vt:lpstr>
      <vt:lpstr>What is boxing</vt:lpstr>
      <vt:lpstr>Goals:</vt:lpstr>
      <vt:lpstr>From zero to hero</vt:lpstr>
      <vt:lpstr>3 weeks of micro cycles: </vt:lpstr>
      <vt:lpstr>More details</vt:lpstr>
      <vt:lpstr>HIIT short intervals </vt:lpstr>
      <vt:lpstr>HIIT long intervals</vt:lpstr>
      <vt:lpstr>Game based HIIT</vt:lpstr>
      <vt:lpstr>Most common injuries</vt:lpstr>
      <vt:lpstr>Injury prevention</vt:lpstr>
      <vt:lpstr>Thanks for your attention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plan for Unleashing the boxing champion</dc:title>
  <dc:creator>Klimas, Džiugas</dc:creator>
  <cp:lastModifiedBy>ucitel</cp:lastModifiedBy>
  <cp:revision>13</cp:revision>
  <dcterms:created xsi:type="dcterms:W3CDTF">2022-04-24T11:18:38Z</dcterms:created>
  <dcterms:modified xsi:type="dcterms:W3CDTF">2022-04-27T09:22:03Z</dcterms:modified>
</cp:coreProperties>
</file>