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323" r:id="rId2"/>
    <p:sldId id="260" r:id="rId3"/>
    <p:sldId id="262" r:id="rId4"/>
    <p:sldId id="263" r:id="rId5"/>
    <p:sldId id="264" r:id="rId6"/>
    <p:sldId id="265" r:id="rId7"/>
    <p:sldId id="267" r:id="rId8"/>
    <p:sldId id="341" r:id="rId9"/>
    <p:sldId id="32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34" r:id="rId20"/>
    <p:sldId id="340" r:id="rId21"/>
    <p:sldId id="277" r:id="rId22"/>
    <p:sldId id="278" r:id="rId23"/>
    <p:sldId id="279" r:id="rId24"/>
    <p:sldId id="282" r:id="rId25"/>
    <p:sldId id="280" r:id="rId26"/>
    <p:sldId id="333" r:id="rId27"/>
    <p:sldId id="283" r:id="rId28"/>
    <p:sldId id="284" r:id="rId29"/>
    <p:sldId id="286" r:id="rId30"/>
    <p:sldId id="326" r:id="rId31"/>
    <p:sldId id="287" r:id="rId32"/>
    <p:sldId id="291" r:id="rId33"/>
    <p:sldId id="292" r:id="rId34"/>
    <p:sldId id="327" r:id="rId35"/>
    <p:sldId id="293" r:id="rId36"/>
    <p:sldId id="330" r:id="rId37"/>
    <p:sldId id="303" r:id="rId38"/>
    <p:sldId id="307" r:id="rId39"/>
    <p:sldId id="308" r:id="rId40"/>
    <p:sldId id="295" r:id="rId41"/>
    <p:sldId id="296" r:id="rId42"/>
    <p:sldId id="297" r:id="rId43"/>
    <p:sldId id="298" r:id="rId44"/>
    <p:sldId id="299" r:id="rId45"/>
    <p:sldId id="290" r:id="rId46"/>
    <p:sldId id="300" r:id="rId47"/>
    <p:sldId id="311" r:id="rId48"/>
    <p:sldId id="315" r:id="rId49"/>
    <p:sldId id="258" r:id="rId50"/>
    <p:sldId id="259" r:id="rId51"/>
    <p:sldId id="335" r:id="rId52"/>
    <p:sldId id="261" r:id="rId53"/>
    <p:sldId id="338" r:id="rId54"/>
    <p:sldId id="339" r:id="rId55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759">
          <p15:clr>
            <a:srgbClr val="A4A3A4"/>
          </p15:clr>
        </p15:guide>
        <p15:guide id="3" pos="52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0929"/>
  </p:normalViewPr>
  <p:slideViewPr>
    <p:cSldViewPr snapToGrid="0">
      <p:cViewPr varScale="1">
        <p:scale>
          <a:sx n="86" d="100"/>
          <a:sy n="86" d="100"/>
        </p:scale>
        <p:origin x="1618" y="58"/>
      </p:cViewPr>
      <p:guideLst>
        <p:guide orient="horz" pos="2184"/>
        <p:guide pos="2759"/>
        <p:guide pos="5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83983-B535-4DDE-8137-4D4A8DDE8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D584E-AFF0-4B94-8165-D8F830C64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27F42B-1966-4168-B8D5-5D19DAB40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2C1D-93D7-476A-994E-FFD861755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6B150-C98A-4D26-A56D-2852CA04F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BD89E-BEDA-443A-A5AD-640468AB3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F11D8-7E86-4F91-8E31-0E76BB939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320F-FD5F-4DA8-8BAA-2C44DFBD1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D53FF-01D6-4EFB-A2E5-EBB20CC8C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EF3E27-7D35-4F91-BB54-DBD470F24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6DB63-C591-4328-A1F8-7DD46A745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5FFD-16DC-41E8-B366-105AA9CEE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B38DAA-F4F5-4625-9A35-C4FCA34BD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30EFA-6CE0-48FC-96F0-68FFEA7FE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847E5-386E-4C3C-AC54-AC8725FEF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A925-9BEE-4AF5-8A98-54D78C01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3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B89D7-AAD2-4CB0-82D4-130F93180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BB770-953F-4D5E-91F5-B9F283032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FD41D-5D04-4362-ABD2-84D13236F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699B-484E-48D8-8153-B06FE5DE9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81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C41E9-C239-4740-A6EB-C24130D75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2A25B-F123-42D6-8ED6-242C1F3D7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58196-BA00-4623-BA9E-75DA31D63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E34A-AA68-461D-9992-029304D21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8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7A848E-54BC-4F57-81CE-8480FED49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3C4B83-4C1F-493D-90D5-10D073F5D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877913-4345-411B-B71F-C22920F1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C0F9-2EDD-425C-82FB-7E8BE7AEF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2973C-1B5E-4087-A8BA-CFC0C5DA4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B7AD2A-7DA3-4742-A54C-91DC26846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5A4F8F-5CE5-4152-97A8-36D49C81B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FC53-9BB7-40D9-9D03-807382902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9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7F4E69-7639-472A-A317-B5A8D2928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462479-76FA-4BC0-ADBF-58DD14749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6A8034-8090-4B11-8031-B03D1263A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1DA2-3FE3-4E1F-B6F4-71606B322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7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08884-DBD4-4159-BB5B-FE353F502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D8E93-DE88-40F1-9093-A7BF32736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4E29-B5C7-4415-B8B2-2DE52F6CB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D376-6BF6-4D95-A9AB-BF9C12D88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971A0-5C41-4F5B-9EB6-6E958C387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D26AC-12AD-41D2-8232-F8B8707BD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52372-90BE-4B05-9EDD-B59F928C9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1EF9-93C1-4143-A3C5-B4EBB0DD9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3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20778E-C776-4A26-A604-F10F6F173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2EB5B0-9834-468E-A982-4039F67AC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2A434-3840-4F63-955C-B3D3984FB6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678258-6C22-4055-9DFC-8E37E14CE3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948CE2-C7CF-4DEC-9883-A41B0C8194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ED31317-89C3-407F-8190-BAF31E078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>
            <a:extLst>
              <a:ext uri="{FF2B5EF4-FFF2-40B4-BE49-F238E27FC236}">
                <a16:creationId xmlns:a16="http://schemas.microsoft.com/office/drawing/2014/main" id="{9E7DB491-AE92-4FA5-B9D9-5581DFA4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C H A P T E R    4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14405AB6-2B0C-4405-A51A-8BEC77FB4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5" name="AutoShape 9">
            <a:extLst>
              <a:ext uri="{FF2B5EF4-FFF2-40B4-BE49-F238E27FC236}">
                <a16:creationId xmlns:a16="http://schemas.microsoft.com/office/drawing/2014/main" id="{AF7F5B16-FEE9-4B0A-91FD-F795D2696F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666" name="AutoShape 10">
            <a:extLst>
              <a:ext uri="{FF2B5EF4-FFF2-40B4-BE49-F238E27FC236}">
                <a16:creationId xmlns:a16="http://schemas.microsoft.com/office/drawing/2014/main" id="{7E1F5D69-FE30-4A2F-9D9D-3AA671B444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667" name="AutoShape 11">
            <a:extLst>
              <a:ext uri="{FF2B5EF4-FFF2-40B4-BE49-F238E27FC236}">
                <a16:creationId xmlns:a16="http://schemas.microsoft.com/office/drawing/2014/main" id="{812C1D1D-07FE-40B2-8BBE-820B687C10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829D21FE-6E7E-45F0-9225-87E4D65D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511300"/>
            <a:ext cx="80057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4000" b="1">
                <a:latin typeface="Arial" panose="020B0604020202020204" pitchFamily="34" charset="0"/>
              </a:rPr>
              <a:t>METABOLISM, ENERGY, AND THE BASIC ENERGY SYSTEMS</a:t>
            </a:r>
          </a:p>
        </p:txBody>
      </p:sp>
      <p:pic>
        <p:nvPicPr>
          <p:cNvPr id="70671" name="Picture 15">
            <a:extLst>
              <a:ext uri="{FF2B5EF4-FFF2-40B4-BE49-F238E27FC236}">
                <a16:creationId xmlns:a16="http://schemas.microsoft.com/office/drawing/2014/main" id="{D147E883-EA06-4A65-B29B-9A90AF20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1769" b="13760"/>
          <a:stretch>
            <a:fillRect/>
          </a:stretch>
        </p:blipFill>
        <p:spPr bwMode="auto">
          <a:xfrm>
            <a:off x="833438" y="3049588"/>
            <a:ext cx="3127375" cy="3046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7">
            <a:extLst>
              <a:ext uri="{FF2B5EF4-FFF2-40B4-BE49-F238E27FC236}">
                <a16:creationId xmlns:a16="http://schemas.microsoft.com/office/drawing/2014/main" id="{5A6FE7D5-7659-4895-A213-EFAF8B7E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"/>
          <a:stretch>
            <a:fillRect/>
          </a:stretch>
        </p:blipFill>
        <p:spPr bwMode="auto">
          <a:xfrm>
            <a:off x="4110038" y="3048000"/>
            <a:ext cx="4195762" cy="304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utoUpdateAnimBg="0"/>
      <p:bldP spid="7066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615FAE08-C6D3-4F08-A0E9-0D205757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2667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ACTION OF </a:t>
            </a:r>
            <a:b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ENZYMES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AFB6EEBB-9CAC-40CE-A205-B4072F50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674688"/>
            <a:ext cx="2890838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37BF3502-3076-4645-90F4-7049E107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4FE2521-B2E7-48E1-94E0-BFF86AAF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Carbohydrate, fats, and protein provide us with fuel that our bodies convert to ATP.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664E4837-302B-46B8-B25B-E20F0DE0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Energy for Cellular Metabolism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95B9BD8B-1491-4BE6-A10B-444E67E9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81400"/>
            <a:ext cx="6629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 Carbohydrate and protein provide about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4.1 kcal/g while fat provides about 9 kcal/g.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6AF59120-6879-4EC6-A310-B8D9D330F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1960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Carbohydrate energy is more accessible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to the muscles than protein or fat.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19772C61-0CA0-42DC-86FD-27D81194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0"/>
            <a:ext cx="579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ATP is the high-energy compound released and stored within our cells.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588565B-DF39-43F3-95CA-1082E902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ATP-PCr system (phosphagen system)—cytoplasm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EDF39EE-BFC8-4EEE-AB9B-0C1E790F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48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Glycolytic system—cytoplasm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9BF558F-3C64-42CA-8B71-11075891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82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</a:rPr>
              <a:t>3. Oxidative system—mitochondria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DF28BAE-9077-470D-8085-F7724A56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Basic Energy Systems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D947D2AD-28DA-4FD1-A5BA-0EF832CB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6606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2A1110FE-F317-43B7-9EA1-52946E4BC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ATP MOLECULE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57C5A2EE-2232-4404-88B5-6FCD97B4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10519" r="4247" b="4741"/>
          <a:stretch>
            <a:fillRect/>
          </a:stretch>
        </p:blipFill>
        <p:spPr bwMode="auto">
          <a:xfrm>
            <a:off x="139700" y="1636713"/>
            <a:ext cx="88360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5DFB6B59-B664-491C-AFD4-69B2D973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r="6876" b="16780"/>
          <a:stretch>
            <a:fillRect/>
          </a:stretch>
        </p:blipFill>
        <p:spPr bwMode="auto">
          <a:xfrm>
            <a:off x="127000" y="3803650"/>
            <a:ext cx="8836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190AA80-7939-4B4B-A793-ED21631C0107}"/>
              </a:ext>
            </a:extLst>
          </p:cNvPr>
          <p:cNvSpPr txBox="1"/>
          <p:nvPr/>
        </p:nvSpPr>
        <p:spPr>
          <a:xfrm>
            <a:off x="381000" y="5981700"/>
            <a:ext cx="415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conservation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5FB4BC0C-D757-4DDD-BA0C-F3E01A3C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1) 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ATP-</a:t>
            </a:r>
            <a:r>
              <a:rPr lang="en-US" altLang="en-US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PCr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 System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28262C9-2395-41AB-954C-212BB6F95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This system can prevent energy depletion by quickly reforming ATP from ADP and P</a:t>
            </a:r>
            <a:r>
              <a:rPr lang="en-US" altLang="en-US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2512FC1-3A4E-463D-AE1D-A0BC8C85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780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This process is anaerobic—it occurs without oxygen.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48A8D161-6BBE-4C31-8905-360D6F56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8150"/>
            <a:ext cx="8382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1 mole of ATP is produced per 1 mole of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phosphocreatine (PCr). The energy from the breakdown of PCr is not used for cellular work but solely for regenerating ATP.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45F2F888-F1A7-4451-9599-AB38887A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724400"/>
            <a:ext cx="27416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628D4C62-76D7-4A7D-AD87-CD5A147B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RECREATING ATP WITH PCr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EA69688C-B61B-4DBB-B15A-5A0B315C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1591" r="2737" b="22223"/>
          <a:stretch>
            <a:fillRect/>
          </a:stretch>
        </p:blipFill>
        <p:spPr bwMode="auto">
          <a:xfrm>
            <a:off x="204788" y="2344738"/>
            <a:ext cx="86772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43A1B364-78C7-4134-B8E0-56548EE9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ATP AND PCr DURING SPRINTING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68F28246-40BC-449A-81B8-764C5F0F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65263"/>
            <a:ext cx="5934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7BC36A10-B5A3-4D54-94E0-BFA95F9C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Glycogen Breakdown and Synthesis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7A43957-1739-431B-A5A2-479201A8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Glycolysis</a:t>
            </a:r>
            <a:r>
              <a:rPr lang="en-US" altLang="en-US">
                <a:latin typeface="Arial" panose="020B0604020202020204" pitchFamily="34" charset="0"/>
              </a:rPr>
              <a:t>—Breakdown of glucose; may be anaerobic or aerobic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1EFD0A6A-3710-44E3-B3E3-C8EF410A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Glycogenesis</a:t>
            </a:r>
            <a:r>
              <a:rPr lang="en-US" altLang="en-US">
                <a:latin typeface="Arial" panose="020B0604020202020204" pitchFamily="34" charset="0"/>
              </a:rPr>
              <a:t>—Process by which glycogen is synthesized from glucose to be stored in the liver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DC017450-FA06-4FFE-BBAE-AE78B8CE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9247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Glycogenolysis</a:t>
            </a:r>
            <a:r>
              <a:rPr lang="en-US" altLang="en-US" dirty="0">
                <a:latin typeface="Arial" panose="020B0604020202020204" pitchFamily="34" charset="0"/>
              </a:rPr>
              <a:t>—Process by which glycogen is broken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into glucose-1-phosphate to be used by muscles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5EC6ED28-4EF5-482C-BCD1-92113A14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876800"/>
            <a:ext cx="27416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740B7B9-508D-4ABA-9D1B-F6F9F60D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2) 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Glycolytic System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0E9BCCD-74EE-49E3-A925-88DA1663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Requires 12 enzymatic reactions to breakdown glucose and glycogen into ATP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53CE929-4697-44E5-BF3B-6147E3C5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Glycolysis that occurs in glycolytic system is generally anaerobic (without oxygen)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14E74360-E765-41AF-BDBE-85078E88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9247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pyruvic acid produced by anaerobic glycolysis becomes lactic acid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7FC78579-83CA-41C0-9679-4EF9DA5A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08450"/>
            <a:ext cx="8382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1 mole of glycogen produces 3 mole ATP; 1 mole of glucose produces 2 mole of ATP. The difference is due to the fact that it takes 1 mole of ATP to convert glucose to glucose-6-phosphate, where glycogen is converted to glucose-1-phosphate and then to glucose-6-phosphate without the loss of 1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  <p:bldP spid="225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2">
            <a:extLst>
              <a:ext uri="{FF2B5EF4-FFF2-40B4-BE49-F238E27FC236}">
                <a16:creationId xmlns:a16="http://schemas.microsoft.com/office/drawing/2014/main" id="{5E5DA0BC-1B3F-4AD3-A291-4664FC4A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90513"/>
            <a:ext cx="72961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ovéPole 3">
            <a:extLst>
              <a:ext uri="{FF2B5EF4-FFF2-40B4-BE49-F238E27FC236}">
                <a16:creationId xmlns:a16="http://schemas.microsoft.com/office/drawing/2014/main" id="{EA5A8110-EA40-4F73-8F96-85A020D6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6519863"/>
            <a:ext cx="429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/>
              <a:t>https://images.app.goo.gl/C9WhQsbTwYtYB67t8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EF6C6823-F2A1-40AE-BAC7-EB44884A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Energy for Cellular Activity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58F6D58-9087-40B3-A0C9-460DE97D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6356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Food sources are processed via </a:t>
            </a:r>
            <a:r>
              <a:rPr lang="en-US" altLang="en-US" b="1">
                <a:latin typeface="Arial" panose="020B0604020202020204" pitchFamily="34" charset="0"/>
              </a:rPr>
              <a:t>catabolism</a:t>
            </a:r>
            <a:r>
              <a:rPr lang="en-US" altLang="en-US">
                <a:latin typeface="Arial" panose="020B0604020202020204" pitchFamily="34" charset="0"/>
              </a:rPr>
              <a:t>—the process of “breaking down.”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403C9EE2-5476-4DB5-9C7D-AA5E405E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67094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Energy is transferred from food sources to our cells to be stored as ATP.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16670C7C-1BFF-48E8-AED2-70A7F02D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81481"/>
            <a:ext cx="590661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ATP is a high-energy compound stored in our cells and is the source of all energy used at rest and during exercise.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8F522F47-932D-4464-98FB-3F914460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191000"/>
            <a:ext cx="1968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9BDF197F-9B0B-4D83-AD76-5C6AA96D9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95787"/>
            <a:ext cx="83058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cs-CZ" altLang="en-US" dirty="0" err="1">
                <a:latin typeface="Arial" panose="020B0604020202020204" pitchFamily="34" charset="0"/>
              </a:rPr>
              <a:t>What</a:t>
            </a:r>
            <a:r>
              <a:rPr lang="cs-CZ" altLang="en-US" dirty="0">
                <a:latin typeface="Arial" panose="020B0604020202020204" pitchFamily="34" charset="0"/>
              </a:rPr>
              <a:t> do </a:t>
            </a:r>
            <a:r>
              <a:rPr lang="cs-CZ" altLang="en-US" dirty="0" err="1">
                <a:latin typeface="Arial" panose="020B0604020202020204" pitchFamily="34" charset="0"/>
              </a:rPr>
              <a:t>we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need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energy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for</a:t>
            </a:r>
            <a:r>
              <a:rPr lang="cs-CZ" altLang="en-US" dirty="0">
                <a:latin typeface="Arial" panose="020B0604020202020204" pitchFamily="34" charset="0"/>
              </a:rPr>
              <a:t>?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utoUpdateAnimBg="0"/>
      <p:bldP spid="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6616147-6224-4346-B0E1-C66FF53F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21" y="0"/>
            <a:ext cx="59097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31E43CC7-F0EB-4B07-8095-2482EBC7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792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combined actions of the ATP-PCr and glycolytic systems allow muscles to generate force in the absence of oxygen; thus these two energy systems are the major energy contributors during the early minutes of high-intensity exercise.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9B795D2E-214A-4A6F-BE65-FB26C398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A4BC93A8-B8F8-4E22-87CD-B3A5AE1C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422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0086B7E4-7324-41EA-B98C-58B92721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3) 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Oxidative System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7ECF2A1C-7716-4DF6-81F4-FD105608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Relies on oxygen to breakdown fuels for energy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67E4F5F5-217B-4805-96D2-879C04F3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Produces ATP in mitochondria of cells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13A8267E-127A-4F12-A739-D1CC2C8F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413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yield much more energy (ATP) than anaerobic systems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A844F86B-0C70-4ED0-9DCD-93C9C251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018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>
            <a:extLst>
              <a:ext uri="{FF2B5EF4-FFF2-40B4-BE49-F238E27FC236}">
                <a16:creationId xmlns:a16="http://schemas.microsoft.com/office/drawing/2014/main" id="{DAE7DFF1-CC60-476E-9C7A-F25693DA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59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Is the primary method of energy production during endurance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2D2B4368-445B-4E2F-A3E3-D9B50A28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Aerobic glycolysis—cytoplasm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3E08F72-1AFA-49FD-9C95-80C1DC46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48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Krebs cycle—mitochondria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1944F384-3A56-490D-9BF3-2CAEF6F0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82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3. Electron transport chain—mitochondria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856FFE0-C8D9-4348-AD33-9E2FD681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Oxidative Production of ATP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B947C4F0-E15C-4E48-AFAF-DD344FA0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3606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1F447148-312E-4804-B7D0-B94781446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Pyruvic acid from glycolysis is converted to acetyl 		coenzyme A (acetyl CoA).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5D40AEFC-4EF5-486F-9163-81A8AA96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304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Acetyl CoA enters the Krebs cycle and forms 2 ATP, 	carbon dioxide, and hydrogen.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965E8BAC-12A4-41C9-8EEA-519B1219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582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3. Hydrogen in the cell combines with two coenzymes that 	carry it to the electron transport chain.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E85C003-579B-40BA-A9BD-2803D248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Oxidation of Carbohydrate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175EB503-ABC1-4CC1-B12C-4F9653D6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338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4. Electron transport chain recombines hydrogen atoms to 	produce ATP and water.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41AEB414-E299-4CF0-9EE7-1D2E2BDE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2922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5. One molecule of glycogen can generate up to 39 		molecules of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478F3585-CBF5-4626-877E-F5C1A0AB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AEROBIC GLYCOLYSIS AND THE ELECTRON TRANSPORT CHAIN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E98C9268-CBB1-4F65-971A-0E71017D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504950"/>
            <a:ext cx="71374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>
            <a:extLst>
              <a:ext uri="{FF2B5EF4-FFF2-40B4-BE49-F238E27FC236}">
                <a16:creationId xmlns:a16="http://schemas.microsoft.com/office/drawing/2014/main" id="{486DE894-C41A-44B2-A071-FF30FFE2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17526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KREBS CYCLE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1E179F13-F189-4987-AF14-8685CCA3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63588"/>
            <a:ext cx="424815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B7B97D13-DD49-4A8E-941B-920A479A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Oxidation of Fat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4D21D4D5-A7C7-46A6-AFC8-4D5252CF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</a:t>
            </a:r>
            <a:r>
              <a:rPr lang="cs-CZ" altLang="en-US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polysis—breakdown of triglycerides into glycerol and free fatty acids (FFAs).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37FF6095-7BB9-4A75-9D2D-367BD53C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FFAs travel via blood to muscle fibers and are broken down by enzymes in the mitochondria into acetic acid which is converted to acetyl CoA.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4066D74-1F8B-418D-B7AB-5F5AED51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131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Aceytl CoA enters the Krebs cycle and the electron transport chain.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0442A003-BA89-49E9-A6AC-37E4A359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182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Fat oxidation requires more oxygen and generates more energy than carbohydrate oxidation.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2" grpId="0" autoUpdateAnimBg="0"/>
      <p:bldP spid="297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3539435A-7C13-432A-A5BD-0373F5AC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Metabolism of </a:t>
            </a: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at</a:t>
            </a: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 and Protein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74AAEA2A-E753-4B0E-AD1A-05E08C2F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252538"/>
            <a:ext cx="71342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884D896F-F0D3-406E-AE3E-D9BC7326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Protein Metabolism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667D231-0691-4745-ACD6-D03473E0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Body uses little protein during rest and exercise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(less than 5% to 10%).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67F4D5C3-FB10-454C-817B-F2453088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8126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Some amino acids that form proteins can be converted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into glucose.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8F4D2613-4C31-4B86-9505-A135D133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1152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nitrogen in amino acids (which cannot be oxidized) makes the energy yield of protein difficult to determine.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618A5393-7259-400F-AC3F-66687D9A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Energy Sources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46792697-EEDB-450B-8C81-64A3A2E6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At rest, the body uses carbohydrates and fats for energy.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6DCB440-73FC-4BC7-AC0A-F02C91C0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Protein provides little energy for cellular activity but serves as building blocks for the body's tissues.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97350167-9463-4854-86A8-9D0F69C8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06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During moderate to severe muscular effort, the body relies mostly on carbohydrate for fuel.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BAC33242-8FD6-4212-B9FB-771D09A9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00750"/>
            <a:ext cx="2741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>
            <a:extLst>
              <a:ext uri="{FF2B5EF4-FFF2-40B4-BE49-F238E27FC236}">
                <a16:creationId xmlns:a16="http://schemas.microsoft.com/office/drawing/2014/main" id="{1075A98D-A302-4BD4-BF79-889572F2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INTERACTION OF ENERGY SYSTEMS ILLUSTRATING THE PREDOMINANT ENERGY SYSTEM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9D7C155A-68A9-4D69-B180-0D8583DB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" y="4354483"/>
            <a:ext cx="86312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6B5B294-CE11-4FCC-901B-F288FF75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647" y="2020888"/>
            <a:ext cx="5445971" cy="26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3089FF3-FCEF-4240-B949-277A72E83923}"/>
              </a:ext>
            </a:extLst>
          </p:cNvPr>
          <p:cNvSpPr/>
          <p:nvPr/>
        </p:nvSpPr>
        <p:spPr bwMode="auto">
          <a:xfrm>
            <a:off x="6604986" y="2166151"/>
            <a:ext cx="1633492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B83109F-F35F-4DE4-853D-4DFBEA613379}"/>
              </a:ext>
            </a:extLst>
          </p:cNvPr>
          <p:cNvSpPr/>
          <p:nvPr/>
        </p:nvSpPr>
        <p:spPr bwMode="auto">
          <a:xfrm>
            <a:off x="5788240" y="3075495"/>
            <a:ext cx="1633492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A2D0471-7391-4F0D-9561-E3EB504CB6C3}"/>
              </a:ext>
            </a:extLst>
          </p:cNvPr>
          <p:cNvSpPr/>
          <p:nvPr/>
        </p:nvSpPr>
        <p:spPr bwMode="auto">
          <a:xfrm>
            <a:off x="4322354" y="2396971"/>
            <a:ext cx="1633492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5543C3-DBE1-4C97-8969-D6F098D95B1E}"/>
              </a:ext>
            </a:extLst>
          </p:cNvPr>
          <p:cNvSpPr/>
          <p:nvPr/>
        </p:nvSpPr>
        <p:spPr bwMode="auto">
          <a:xfrm>
            <a:off x="6639142" y="4204736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Duration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(s)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F60D757-4077-4C47-9C03-B1A2306170E1}"/>
              </a:ext>
            </a:extLst>
          </p:cNvPr>
          <p:cNvSpPr/>
          <p:nvPr/>
        </p:nvSpPr>
        <p:spPr bwMode="auto">
          <a:xfrm rot="16200000">
            <a:off x="2128426" y="3334109"/>
            <a:ext cx="2857261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ADBE34-463F-43DA-85FA-4B1940170A17}"/>
              </a:ext>
            </a:extLst>
          </p:cNvPr>
          <p:cNvSpPr/>
          <p:nvPr/>
        </p:nvSpPr>
        <p:spPr bwMode="auto">
          <a:xfrm>
            <a:off x="6786364" y="3190905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Anaerobic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glycolysis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ADACAF6-0DFB-4687-9710-CC8A7DE1C0EE}"/>
              </a:ext>
            </a:extLst>
          </p:cNvPr>
          <p:cNvSpPr/>
          <p:nvPr/>
        </p:nvSpPr>
        <p:spPr bwMode="auto">
          <a:xfrm>
            <a:off x="6274293" y="2177074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Oxidative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system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E94A237-45FC-4522-A1CE-65290DB2D957}"/>
              </a:ext>
            </a:extLst>
          </p:cNvPr>
          <p:cNvSpPr/>
          <p:nvPr/>
        </p:nvSpPr>
        <p:spPr bwMode="auto">
          <a:xfrm>
            <a:off x="4284683" y="2166151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ATP/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PCr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system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237C214-26B5-4F0B-B8EF-D5D799715E7B}"/>
              </a:ext>
            </a:extLst>
          </p:cNvPr>
          <p:cNvSpPr/>
          <p:nvPr/>
        </p:nvSpPr>
        <p:spPr bwMode="auto">
          <a:xfrm rot="16200000">
            <a:off x="2656138" y="2848557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%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of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energetic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cover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(%)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AEC07298-B2C1-4158-8A5F-5DCFC9E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What Determines Oxidative Capacity?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3421A7F-47B3-4C66-8D5E-2FBAB311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Oxidative enzyme activity within the muscle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7343BF97-BA36-4596-8318-194A800C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Fiber-type composition and number of mitochondria 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41B432E3-DE2E-4BBA-9D7B-2B3473CC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89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Endurance training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F1321904-2107-4E35-873F-4154D9F4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261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Oxygen availability and uptake in the lungs</a:t>
            </a: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id="{C943F16C-508E-459E-9711-1FDC6E27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669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0F02CEE0-7A7A-47CC-86B0-8C55A0AA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Measuring Energy Costs of Exercise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A0DACE79-90CA-4525-A074-B8E62B39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Direct calorimetry</a:t>
            </a:r>
            <a:r>
              <a:rPr lang="en-US" altLang="en-US">
                <a:latin typeface="Arial" panose="020B0604020202020204" pitchFamily="34" charset="0"/>
              </a:rPr>
              <a:t>—measures the body's heat production to calculate energy expenditure.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E9AC38C8-51F4-42AD-BDD2-A84C22CC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33825"/>
            <a:ext cx="6397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9" name="Group 11">
            <a:extLst>
              <a:ext uri="{FF2B5EF4-FFF2-40B4-BE49-F238E27FC236}">
                <a16:creationId xmlns:a16="http://schemas.microsoft.com/office/drawing/2014/main" id="{05407C24-B73E-4445-9BFD-2EEEE601CF8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460625"/>
            <a:ext cx="8382000" cy="749300"/>
            <a:chOff x="384" y="1550"/>
            <a:chExt cx="5280" cy="472"/>
          </a:xfrm>
        </p:grpSpPr>
        <p:sp>
          <p:nvSpPr>
            <p:cNvPr id="31751" name="Text Box 5">
              <a:extLst>
                <a:ext uri="{FF2B5EF4-FFF2-40B4-BE49-F238E27FC236}">
                  <a16:creationId xmlns:a16="http://schemas.microsoft.com/office/drawing/2014/main" id="{ECCFB629-581C-41D7-8429-87F3B52F3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50"/>
              <a:ext cx="528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Indirect calorimetry</a:t>
              </a:r>
              <a:r>
                <a:rPr lang="en-US" altLang="en-US" dirty="0">
                  <a:latin typeface="Arial" panose="020B0604020202020204" pitchFamily="34" charset="0"/>
                </a:rPr>
                <a:t>—calculates energy expenditure from the respiratory exchange ratio (RER) of VCO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 and VO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1752" name="Rectangle 7">
              <a:extLst>
                <a:ext uri="{FF2B5EF4-FFF2-40B4-BE49-F238E27FC236}">
                  <a16:creationId xmlns:a16="http://schemas.microsoft.com/office/drawing/2014/main" id="{2592707E-84B0-492C-91B0-F16437726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58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1753" name="Rectangle 8">
              <a:extLst>
                <a:ext uri="{FF2B5EF4-FFF2-40B4-BE49-F238E27FC236}">
                  <a16:creationId xmlns:a16="http://schemas.microsoft.com/office/drawing/2014/main" id="{E9774B60-E335-4B19-969C-9C58DCE53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1582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A438277F-6BFE-4BC0-8B79-3FA8C97B1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CALORIMETRIC CHAMBER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B9BA74C9-E895-4E0A-85F3-EBAC3E14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09675"/>
            <a:ext cx="77247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>
            <a:extLst>
              <a:ext uri="{FF2B5EF4-FFF2-40B4-BE49-F238E27FC236}">
                <a16:creationId xmlns:a16="http://schemas.microsoft.com/office/drawing/2014/main" id="{C6960AA9-D152-4051-87E9-C124C91B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65532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MEASURING RESPIRATORY GAS EXCHANGE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799FDDD5-73BD-4DC1-8609-ED081934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9450"/>
          <a:stretch>
            <a:fillRect/>
          </a:stretch>
        </p:blipFill>
        <p:spPr bwMode="auto">
          <a:xfrm>
            <a:off x="2576513" y="1511300"/>
            <a:ext cx="3894137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BC94F896-6199-4DEF-8F71-99985646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Respiratory Exchange Ratio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B0AC94CD-D869-4F0F-881E-E491375F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06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RER value at rest is usually 0.78 to 0.80</a:t>
            </a:r>
          </a:p>
        </p:txBody>
      </p:sp>
      <p:grpSp>
        <p:nvGrpSpPr>
          <p:cNvPr id="39941" name="Group 5">
            <a:extLst>
              <a:ext uri="{FF2B5EF4-FFF2-40B4-BE49-F238E27FC236}">
                <a16:creationId xmlns:a16="http://schemas.microsoft.com/office/drawing/2014/main" id="{0C3CD0DF-ADF5-4536-8DEB-110CEFF7F51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62075"/>
            <a:ext cx="8305800" cy="1019175"/>
            <a:chOff x="384" y="858"/>
            <a:chExt cx="5232" cy="642"/>
          </a:xfrm>
        </p:grpSpPr>
        <p:sp>
          <p:nvSpPr>
            <p:cNvPr id="37900" name="Text Box 6">
              <a:extLst>
                <a:ext uri="{FF2B5EF4-FFF2-40B4-BE49-F238E27FC236}">
                  <a16:creationId xmlns:a16="http://schemas.microsoft.com/office/drawing/2014/main" id="{C47EC623-80CE-44A7-BB91-11B7BC98A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dirty="0">
                  <a:latin typeface="Wingdings" panose="05000000000000000000" pitchFamily="2" charset="2"/>
                </a:rPr>
                <a:t>w</a:t>
              </a:r>
              <a:r>
                <a:rPr lang="en-US" altLang="en-US" dirty="0">
                  <a:latin typeface="Arial" panose="020B0604020202020204" pitchFamily="34" charset="0"/>
                </a:rPr>
                <a:t>	The ratio between CO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 released (VCO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) and oxygen consumed (VO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7901" name="Text Box 7">
              <a:extLst>
                <a:ext uri="{FF2B5EF4-FFF2-40B4-BE49-F238E27FC236}">
                  <a16:creationId xmlns:a16="http://schemas.microsoft.com/office/drawing/2014/main" id="{32AABC3E-3E51-43FF-9B8C-ED2395E9E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" y="85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7902" name="Text Box 8">
              <a:extLst>
                <a:ext uri="{FF2B5EF4-FFF2-40B4-BE49-F238E27FC236}">
                  <a16:creationId xmlns:a16="http://schemas.microsoft.com/office/drawing/2014/main" id="{DC943496-5A38-4C3F-99BD-183AC60A1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106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945" name="Group 9">
            <a:extLst>
              <a:ext uri="{FF2B5EF4-FFF2-40B4-BE49-F238E27FC236}">
                <a16:creationId xmlns:a16="http://schemas.microsoft.com/office/drawing/2014/main" id="{E7AA72E3-D9FE-43CB-BFB9-28D3D8948C7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190750"/>
            <a:ext cx="8382000" cy="690563"/>
            <a:chOff x="384" y="1380"/>
            <a:chExt cx="5280" cy="435"/>
          </a:xfrm>
        </p:grpSpPr>
        <p:sp>
          <p:nvSpPr>
            <p:cNvPr id="37897" name="Text Box 10">
              <a:extLst>
                <a:ext uri="{FF2B5EF4-FFF2-40B4-BE49-F238E27FC236}">
                  <a16:creationId xmlns:a16="http://schemas.microsoft.com/office/drawing/2014/main" id="{BE9348F4-48B3-45AF-8CA5-6E1C21E97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50"/>
              <a:ext cx="52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dirty="0">
                  <a:latin typeface="Wingdings" panose="05000000000000000000" pitchFamily="2" charset="2"/>
                </a:rPr>
                <a:t>w</a:t>
              </a:r>
              <a:r>
                <a:rPr lang="en-US" altLang="en-US" dirty="0">
                  <a:latin typeface="Arial" panose="020B0604020202020204" pitchFamily="34" charset="0"/>
                </a:rPr>
                <a:t>	RER = VCO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/VO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7898" name="Text Box 11">
              <a:extLst>
                <a:ext uri="{FF2B5EF4-FFF2-40B4-BE49-F238E27FC236}">
                  <a16:creationId xmlns:a16="http://schemas.microsoft.com/office/drawing/2014/main" id="{799F6DF2-644B-4CDD-8B57-B9AE6C046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" y="138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7899" name="Text Box 12">
              <a:extLst>
                <a:ext uri="{FF2B5EF4-FFF2-40B4-BE49-F238E27FC236}">
                  <a16:creationId xmlns:a16="http://schemas.microsoft.com/office/drawing/2014/main" id="{F8909C47-8C98-43DC-BB60-025E41BC1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138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9949" name="Picture 13">
            <a:extLst>
              <a:ext uri="{FF2B5EF4-FFF2-40B4-BE49-F238E27FC236}">
                <a16:creationId xmlns:a16="http://schemas.microsoft.com/office/drawing/2014/main" id="{956F487A-439B-443E-8390-E017EF6D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952875"/>
            <a:ext cx="21574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 Box 14">
            <a:extLst>
              <a:ext uri="{FF2B5EF4-FFF2-40B4-BE49-F238E27FC236}">
                <a16:creationId xmlns:a16="http://schemas.microsoft.com/office/drawing/2014/main" id="{F0BD40A2-F446-4E77-99F6-FEDC5421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7575"/>
            <a:ext cx="594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The RER value can be used to determine energy substrate used at rest and during exercise, with a value of 1.00 indicating </a:t>
            </a:r>
            <a:r>
              <a:rPr lang="cs-CZ" altLang="en-US" dirty="0" err="1">
                <a:latin typeface="Arial" panose="020B0604020202020204" pitchFamily="34" charset="0"/>
              </a:rPr>
              <a:t>carbohydrates</a:t>
            </a:r>
            <a:r>
              <a:rPr lang="en-US" altLang="en-US" dirty="0">
                <a:latin typeface="Arial" panose="020B0604020202020204" pitchFamily="34" charset="0"/>
              </a:rPr>
              <a:t> and 0.70 indicating fat</a:t>
            </a:r>
            <a:r>
              <a:rPr lang="cs-CZ" altLang="en-US" dirty="0">
                <a:latin typeface="Arial" panose="020B0604020202020204" pitchFamily="34" charset="0"/>
              </a:rPr>
              <a:t> (</a:t>
            </a:r>
            <a:r>
              <a:rPr lang="cs-CZ" altLang="en-US" dirty="0" err="1">
                <a:latin typeface="Arial" panose="020B0604020202020204" pitchFamily="34" charset="0"/>
              </a:rPr>
              <a:t>higher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need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for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O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cs-CZ" altLang="en-US" dirty="0">
                <a:latin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5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5" name="Text Box 21">
            <a:extLst>
              <a:ext uri="{FF2B5EF4-FFF2-40B4-BE49-F238E27FC236}">
                <a16:creationId xmlns:a16="http://schemas.microsoft.com/office/drawing/2014/main" id="{938428FC-A1A0-4065-BDBD-F4F17454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42" y="339310"/>
            <a:ext cx="892205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Caloric Equivalence of the RER</a:t>
            </a:r>
            <a:r>
              <a:rPr lang="cs-CZ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VCO</a:t>
            </a:r>
            <a:r>
              <a:rPr lang="en-US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/VO</a:t>
            </a:r>
            <a:r>
              <a:rPr lang="en-US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cs-CZ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and % kcal From Carbohydrates and Fats</a:t>
            </a:r>
            <a:endParaRPr lang="en-US" altLang="en-US" dirty="0"/>
          </a:p>
        </p:txBody>
      </p:sp>
      <p:grpSp>
        <p:nvGrpSpPr>
          <p:cNvPr id="77853" name="Group 29">
            <a:extLst>
              <a:ext uri="{FF2B5EF4-FFF2-40B4-BE49-F238E27FC236}">
                <a16:creationId xmlns:a16="http://schemas.microsoft.com/office/drawing/2014/main" id="{C0CFD244-DE3C-4371-B243-6BC363E61BDB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1920875"/>
            <a:ext cx="8013700" cy="4108450"/>
            <a:chOff x="548" y="1210"/>
            <a:chExt cx="5048" cy="2588"/>
          </a:xfrm>
        </p:grpSpPr>
        <p:sp>
          <p:nvSpPr>
            <p:cNvPr id="38917" name="Text Box 23">
              <a:extLst>
                <a:ext uri="{FF2B5EF4-FFF2-40B4-BE49-F238E27FC236}">
                  <a16:creationId xmlns:a16="http://schemas.microsoft.com/office/drawing/2014/main" id="{1F950979-8E58-425E-B66C-4F992A909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774"/>
              <a:ext cx="5044" cy="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0.71	4.69	0.0	100.0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0.75	4.74	15.6	84.4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0.80	4.80	33.4	66.6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0.85	4.86	50.7	49.3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0.90	4.92	67.5	32.5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0.95	4.99	84.0	16.0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1.00	5.05	100.0	0.0</a:t>
              </a:r>
            </a:p>
          </p:txBody>
        </p:sp>
        <p:sp>
          <p:nvSpPr>
            <p:cNvPr id="38918" name="Line 24">
              <a:extLst>
                <a:ext uri="{FF2B5EF4-FFF2-40B4-BE49-F238E27FC236}">
                  <a16:creationId xmlns:a16="http://schemas.microsoft.com/office/drawing/2014/main" id="{A599BA80-4162-46ED-9BBF-535A65496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" y="1759"/>
              <a:ext cx="4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19" name="Text Box 25">
              <a:extLst>
                <a:ext uri="{FF2B5EF4-FFF2-40B4-BE49-F238E27FC236}">
                  <a16:creationId xmlns:a16="http://schemas.microsoft.com/office/drawing/2014/main" id="{BDA3729D-59F3-4597-B33B-92C8B9F7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1487"/>
              <a:ext cx="50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	RER	kcal/L O</a:t>
              </a:r>
              <a:r>
                <a:rPr lang="en-US" altLang="en-US" sz="2200" b="1" baseline="-25000">
                  <a:latin typeface="Arial" panose="020B0604020202020204" pitchFamily="34" charset="0"/>
                </a:rPr>
                <a:t>2</a:t>
              </a:r>
              <a:r>
                <a:rPr lang="en-US" altLang="en-US" sz="2200" b="1">
                  <a:latin typeface="Arial" panose="020B0604020202020204" pitchFamily="34" charset="0"/>
                </a:rPr>
                <a:t>	Carbohydrates	Fats</a:t>
              </a:r>
            </a:p>
          </p:txBody>
        </p:sp>
        <p:sp>
          <p:nvSpPr>
            <p:cNvPr id="38920" name="Text Box 26">
              <a:extLst>
                <a:ext uri="{FF2B5EF4-FFF2-40B4-BE49-F238E27FC236}">
                  <a16:creationId xmlns:a16="http://schemas.microsoft.com/office/drawing/2014/main" id="{B9E858DF-7DD7-4FE3-986D-D624037C4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1210"/>
              <a:ext cx="50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	Energy	% kcal</a:t>
              </a:r>
            </a:p>
          </p:txBody>
        </p:sp>
        <p:sp>
          <p:nvSpPr>
            <p:cNvPr id="38921" name="Line 27">
              <a:extLst>
                <a:ext uri="{FF2B5EF4-FFF2-40B4-BE49-F238E27FC236}">
                  <a16:creationId xmlns:a16="http://schemas.microsoft.com/office/drawing/2014/main" id="{80DDFE3C-9F1F-49E6-8041-A8FF57928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1483"/>
              <a:ext cx="4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>
            <a:extLst>
              <a:ext uri="{FF2B5EF4-FFF2-40B4-BE49-F238E27FC236}">
                <a16:creationId xmlns:a16="http://schemas.microsoft.com/office/drawing/2014/main" id="{1CCC3F9D-AF5C-40BC-B35A-E8BAF6D9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Metabolic Rate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D1AAEC5A-5369-480A-AF08-36E9797C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Rate at which the body expends energy at rest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during exercise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9E093285-B666-4B07-89B7-56FF0238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Measured as whole-body oxygen consumption and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its caloric equivalent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F3A43939-F1F9-4C94-AF57-918229CE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1825"/>
            <a:ext cx="5638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The minimum energy required for normal daily activity is about 1,800 to 3,000 kcal/24 </a:t>
            </a:r>
            <a:r>
              <a:rPr lang="en-US" altLang="en-US" dirty="0" err="1">
                <a:latin typeface="Arial" panose="020B0604020202020204" pitchFamily="34" charset="0"/>
              </a:rPr>
              <a:t>hr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0183" name="Picture 7">
            <a:extLst>
              <a:ext uri="{FF2B5EF4-FFF2-40B4-BE49-F238E27FC236}">
                <a16:creationId xmlns:a16="http://schemas.microsoft.com/office/drawing/2014/main" id="{210D5F1C-0808-47D9-97B8-956180E62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40250"/>
            <a:ext cx="22844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>
            <a:extLst>
              <a:ext uri="{FF2B5EF4-FFF2-40B4-BE49-F238E27FC236}">
                <a16:creationId xmlns:a16="http://schemas.microsoft.com/office/drawing/2014/main" id="{AC8FC475-FAF1-4C25-A274-222044F2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Basal or resting metabolic rate (BMR) is the minimum energy required for essential physiological function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(varies between 1,200 and 2,400 kcal/24 </a:t>
            </a:r>
            <a:r>
              <a:rPr lang="en-US" altLang="en-US" dirty="0" err="1">
                <a:latin typeface="Arial" panose="020B0604020202020204" pitchFamily="34" charset="0"/>
              </a:rPr>
              <a:t>hr</a:t>
            </a:r>
            <a:r>
              <a:rPr lang="en-US" altLang="en-US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8103056-226C-4B64-9046-1CFE4425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7" y="5519737"/>
            <a:ext cx="56388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cs-CZ" altLang="en-US" dirty="0">
                <a:latin typeface="Arial" panose="020B0604020202020204" pitchFamily="34" charset="0"/>
              </a:rPr>
              <a:t>1 kcal = 4.2 </a:t>
            </a:r>
            <a:r>
              <a:rPr lang="cs-CZ" altLang="en-US" dirty="0" err="1">
                <a:latin typeface="Arial" panose="020B0604020202020204" pitchFamily="34" charset="0"/>
              </a:rPr>
              <a:t>kJ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  <p:bldP spid="50181" grpId="0" autoUpdateAnimBg="0"/>
      <p:bldP spid="50182" grpId="0" autoUpdateAnimBg="0"/>
      <p:bldP spid="50184" grpId="0" autoUpdateAnimBg="0"/>
      <p:bldP spid="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43968B32-A4B2-4110-9E48-3EF84F5D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Upper limit of a person's ability to increase oxygen uptake.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5282CEC2-6BE1-4FA5-B523-CBF546F8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0772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Good indicator of </a:t>
            </a:r>
            <a:r>
              <a:rPr lang="en-US" altLang="en-US" b="1" dirty="0">
                <a:latin typeface="Arial" panose="020B0604020202020204" pitchFamily="34" charset="0"/>
              </a:rPr>
              <a:t>cardiorespiratory endurance and aerobic fitness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20FB35D7-5A4E-4E28-A51E-167B2818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7975"/>
            <a:ext cx="80772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Expressed in ml of O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 consumed per body weight per min (ml · kg</a:t>
            </a:r>
            <a:r>
              <a:rPr lang="en-US" altLang="en-US" baseline="30000" dirty="0">
                <a:latin typeface="Arial" panose="020B0604020202020204" pitchFamily="34" charset="0"/>
              </a:rPr>
              <a:t>-1</a:t>
            </a:r>
            <a:r>
              <a:rPr lang="en-US" altLang="en-US" dirty="0">
                <a:latin typeface="Arial" panose="020B0604020202020204" pitchFamily="34" charset="0"/>
              </a:rPr>
              <a:t> · min</a:t>
            </a:r>
            <a:r>
              <a:rPr lang="en-US" altLang="en-US" baseline="30000" dirty="0">
                <a:latin typeface="Arial" panose="020B0604020202020204" pitchFamily="34" charset="0"/>
              </a:rPr>
              <a:t>-1</a:t>
            </a:r>
            <a:r>
              <a:rPr lang="en-US" altLang="en-US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208C1F7E-7A2B-4737-8066-C991DDE60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differ according to sex, body size, age, and is greatly influenced by the level of aerobic training.</a:t>
            </a:r>
          </a:p>
        </p:txBody>
      </p:sp>
      <p:grpSp>
        <p:nvGrpSpPr>
          <p:cNvPr id="54279" name="Group 7">
            <a:extLst>
              <a:ext uri="{FF2B5EF4-FFF2-40B4-BE49-F238E27FC236}">
                <a16:creationId xmlns:a16="http://schemas.microsoft.com/office/drawing/2014/main" id="{22BCC278-51F8-4E0D-9FEC-301EE1068B82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-47625"/>
            <a:ext cx="8867775" cy="917575"/>
            <a:chOff x="174" y="-30"/>
            <a:chExt cx="5586" cy="578"/>
          </a:xfrm>
        </p:grpSpPr>
        <p:sp>
          <p:nvSpPr>
            <p:cNvPr id="47112" name="Text Box 8">
              <a:extLst>
                <a:ext uri="{FF2B5EF4-FFF2-40B4-BE49-F238E27FC236}">
                  <a16:creationId xmlns:a16="http://schemas.microsoft.com/office/drawing/2014/main" id="{022E5243-F31D-403A-AC3B-BE573144C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" y="164"/>
              <a:ext cx="55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Maximal Oxygen Uptake (VO</a:t>
              </a:r>
              <a:r>
                <a:rPr lang="en-US" altLang="en-US" sz="34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3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max)</a:t>
              </a:r>
            </a:p>
          </p:txBody>
        </p:sp>
        <p:sp>
          <p:nvSpPr>
            <p:cNvPr id="47113" name="Text Box 9">
              <a:extLst>
                <a:ext uri="{FF2B5EF4-FFF2-40B4-BE49-F238E27FC236}">
                  <a16:creationId xmlns:a16="http://schemas.microsoft.com/office/drawing/2014/main" id="{C4041332-A052-4986-9F41-ACC4AE06E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6" y="-30"/>
              <a:ext cx="14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>
            <a:extLst>
              <a:ext uri="{FF2B5EF4-FFF2-40B4-BE49-F238E27FC236}">
                <a16:creationId xmlns:a16="http://schemas.microsoft.com/office/drawing/2014/main" id="{FEBBD157-DB21-41EE-B404-090F2DA3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EXERCISE INTENSITY AND OXYGEN UPTAKE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55303" name="Picture 7">
            <a:extLst>
              <a:ext uri="{FF2B5EF4-FFF2-40B4-BE49-F238E27FC236}">
                <a16:creationId xmlns:a16="http://schemas.microsoft.com/office/drawing/2014/main" id="{4D075CCF-609C-41CF-960D-01B80A2A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00188"/>
            <a:ext cx="5753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FA76AA49-AD2A-4201-8B3D-1ED4ED59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Carbohydrate</a:t>
            </a: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cs-CZ" altLang="en-US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saccharide</a:t>
            </a: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en-US" altLang="en-US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E2F4630-75B8-4DFD-8FC1-3460ED06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Readily available (if included in diet) and easily metabolized by muscles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23F7664A-19B5-4D63-B53E-C829089C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Once ingested, it is transported as glucose and taken up by muscles and liver and converted to glycogen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0DDAE5D3-16FC-42D2-89EB-7D1B25EA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92475"/>
            <a:ext cx="838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Glycogen stored in the liver is converted back to glucose as needed and transported by the blood to the muscles where it is used to form ATP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9D49EF72-0B59-44A4-AE2B-C4CD8BA7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400675"/>
            <a:ext cx="274161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16586BA4-4383-426C-A988-E2F6F551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976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Glycogen stores are limited, which can affect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  <p:bldP spid="92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5DA68C32-9096-49DA-BF26-AC2B72CD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Estimating Anaerobic Effort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0392CE8B-212B-479D-8D69-EBD01D2A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9065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There is not yet available a method that definitively measures anaerobic capacity, however there are ways to estimate it: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D6A646AF-8DB7-40B4-B92E-8FFD085E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35238"/>
            <a:ext cx="83820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Examine </a:t>
            </a:r>
            <a:r>
              <a:rPr lang="en-US" altLang="en-US" b="1" dirty="0">
                <a:latin typeface="Arial" panose="020B0604020202020204" pitchFamily="34" charset="0"/>
              </a:rPr>
              <a:t>excess postexercise oxygen consumption </a:t>
            </a:r>
            <a:r>
              <a:rPr lang="en-US" altLang="en-US" dirty="0">
                <a:latin typeface="Arial" panose="020B0604020202020204" pitchFamily="34" charset="0"/>
              </a:rPr>
              <a:t>(EPOC)—the mismatch between O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 consumption and energy requirements during recovery from exercise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7C765746-0BF3-4DB3-979C-8AC968A2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95700"/>
            <a:ext cx="80772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Estimate lactate accumulation in muscles through blood analysis; estimate </a:t>
            </a:r>
            <a:r>
              <a:rPr lang="en-US" altLang="en-US" b="1" dirty="0">
                <a:latin typeface="Arial" panose="020B0604020202020204" pitchFamily="34" charset="0"/>
              </a:rPr>
              <a:t>lactate threshold </a:t>
            </a:r>
            <a:r>
              <a:rPr lang="en-US" altLang="en-US" dirty="0">
                <a:latin typeface="Arial" panose="020B0604020202020204" pitchFamily="34" charset="0"/>
              </a:rPr>
              <a:t>(LT)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3729A7C4-B2C5-4CE6-8DBB-528FF782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21200"/>
            <a:ext cx="80772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Use the 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maximal accumulated oxygen deficit test, the </a:t>
            </a:r>
            <a:r>
              <a:rPr lang="cs-CZ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spiroergometry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, or the </a:t>
            </a:r>
            <a:r>
              <a:rPr lang="en-US" altLang="en-US" b="1" dirty="0">
                <a:latin typeface="Arial" panose="020B0604020202020204" pitchFamily="34" charset="0"/>
              </a:rPr>
              <a:t>Wingate anaerobic test </a:t>
            </a:r>
            <a:r>
              <a:rPr lang="en-US" altLang="en-US" dirty="0">
                <a:latin typeface="Arial" panose="020B0604020202020204" pitchFamily="34" charset="0"/>
              </a:rPr>
              <a:t>which also show good promise for estimating 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the metabolic potential of anaerobic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1" grpId="0" autoUpdateAnimBg="0"/>
      <p:bldP spid="4199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D58EC122-E54B-4A41-B82C-FB80ECD8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OXYGEN DEFICIT AND EPOC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E7A4B814-3E1C-4E06-80C0-BB0030C0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773238"/>
            <a:ext cx="8836025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0FEC0B7D-DCF1-4BC7-A462-8D0F373D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Factors Responsible for EPOC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839F28D-3642-455C-B06C-240C19AB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Rebuilding depleted ATP supplies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3D2FFBE-9B2E-4493-AA85-17608D328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cs-CZ" altLang="en-US" dirty="0" err="1">
                <a:latin typeface="Arial" panose="020B0604020202020204" pitchFamily="34" charset="0"/>
              </a:rPr>
              <a:t>Balancing</a:t>
            </a:r>
            <a:r>
              <a:rPr lang="cs-CZ" altLang="en-US" dirty="0">
                <a:latin typeface="Arial" panose="020B0604020202020204" pitchFamily="34" charset="0"/>
              </a:rPr>
              <a:t> pH </a:t>
            </a:r>
            <a:r>
              <a:rPr lang="cs-CZ" altLang="en-US" dirty="0" err="1">
                <a:latin typeface="Arial" panose="020B0604020202020204" pitchFamily="34" charset="0"/>
              </a:rPr>
              <a:t>dropped</a:t>
            </a:r>
            <a:r>
              <a:rPr lang="en-US" altLang="en-US" dirty="0">
                <a:latin typeface="Arial" panose="020B0604020202020204" pitchFamily="34" charset="0"/>
              </a:rPr>
              <a:t> by anaerobic metabolism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941289F0-4755-4A72-A46C-BD71CD4D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731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Replenishing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supplies borrowed from hemoglobin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and myoglobin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DE5EB422-A5FD-4F20-9202-929B4037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4805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Removing CO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that has accumulated in body tissues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A65C734D-AAE8-41BD-87D1-AF089A82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48113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Increased metabolic and respiratory rates due to increased body temperature and norepinephrine and epinephrine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37" grpId="0" autoUpdateAnimBg="0"/>
      <p:bldP spid="44038" grpId="0" autoUpdateAnimBg="0"/>
      <p:bldP spid="44039" grpId="0" autoUpdateAnimBg="0"/>
      <p:bldP spid="4404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9315C31B-87A8-4833-A804-902B9B79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Lactate Threshold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67E98FAE-D37A-42C3-A811-9E7E9DC40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The point at which blood lactate begins to accumulate above resting levels during exercise of increasing intensity, where lactate production exceeds lactate clearance</a:t>
            </a:r>
            <a:r>
              <a:rPr lang="cs-CZ" altLang="en-US" dirty="0">
                <a:latin typeface="Arial" panose="020B0604020202020204" pitchFamily="34" charset="0"/>
              </a:rPr>
              <a:t> (by </a:t>
            </a:r>
            <a:r>
              <a:rPr lang="cs-CZ" altLang="en-US" dirty="0" err="1">
                <a:latin typeface="Arial" panose="020B0604020202020204" pitchFamily="34" charset="0"/>
              </a:rPr>
              <a:t>oxidation</a:t>
            </a:r>
            <a:r>
              <a:rPr lang="cs-CZ" altLang="en-US" dirty="0">
                <a:latin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D0930762-BCAE-4670-818C-29F39CE5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5788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Sudden increase in blood lactate with increasing effort can be the result of an increase in the production of lactate or a decrease in the removal of lactate from the blood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9833E25A-289C-402D-AE9A-D9AE708C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862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indicate potential for endurance exercise; lactate formation contributes to fatigue</a:t>
            </a:r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13028050-9043-4848-9599-CD31C6B7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27416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C9D31864-376D-456F-96A0-8AA72DAD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EXERCISE INTENSITY AND BLOOD LACTATE ACCUMULATION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7C91BA99-8BED-4586-B8AC-9197E075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30350"/>
            <a:ext cx="5676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99201442-4003-4451-AAA8-0C2CF63A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CHANGES IN LACTATE THRESHOLD WITH TRAINING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CC79629E-457B-4B4B-A0A3-7E1FA918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33588"/>
            <a:ext cx="3960813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F1572782-2C1F-4B99-BF81-685516EF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068513"/>
            <a:ext cx="4265612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1C78B0F2-7402-4DF1-897D-3FAA4684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F7B2BA3E-CE3D-4D76-BFE2-EB107B619E30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600200"/>
            <a:ext cx="7924800" cy="2282825"/>
            <a:chOff x="402" y="1008"/>
            <a:chExt cx="4992" cy="1438"/>
          </a:xfrm>
        </p:grpSpPr>
        <p:sp>
          <p:nvSpPr>
            <p:cNvPr id="54278" name="Text Box 5">
              <a:extLst>
                <a:ext uri="{FF2B5EF4-FFF2-40B4-BE49-F238E27FC236}">
                  <a16:creationId xmlns:a16="http://schemas.microsoft.com/office/drawing/2014/main" id="{43014706-8637-4285-8640-1A6C1DA2D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" y="1008"/>
              <a:ext cx="4992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Lactate threshold (LT), when expressed as a percentage of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max, is one of the best determinants of an athlete's pace in endurance events such as running and cycling. While untrained people typically have LT around 50% to 60% of their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max, elite athletes may not reach LT until around 70% or 80%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max.</a:t>
              </a:r>
            </a:p>
          </p:txBody>
        </p:sp>
        <p:sp>
          <p:nvSpPr>
            <p:cNvPr id="54279" name="Text Box 6">
              <a:extLst>
                <a:ext uri="{FF2B5EF4-FFF2-40B4-BE49-F238E27FC236}">
                  <a16:creationId xmlns:a16="http://schemas.microsoft.com/office/drawing/2014/main" id="{214044FA-9924-4CAB-B3F5-1B066E1D3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086"/>
              <a:ext cx="1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54280" name="Text Box 7">
              <a:extLst>
                <a:ext uri="{FF2B5EF4-FFF2-40B4-BE49-F238E27FC236}">
                  <a16:creationId xmlns:a16="http://schemas.microsoft.com/office/drawing/2014/main" id="{A61B1FB7-28EB-4E9F-A910-6E9C50D77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" y="1776"/>
              <a:ext cx="1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54281" name="Text Box 8">
              <a:extLst>
                <a:ext uri="{FF2B5EF4-FFF2-40B4-BE49-F238E27FC236}">
                  <a16:creationId xmlns:a16="http://schemas.microsoft.com/office/drawing/2014/main" id="{2D9D7ECB-7936-4F65-85CB-AB9CFF8D0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" y="2010"/>
              <a:ext cx="1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7113" name="Picture 9">
            <a:extLst>
              <a:ext uri="{FF2B5EF4-FFF2-40B4-BE49-F238E27FC236}">
                <a16:creationId xmlns:a16="http://schemas.microsoft.com/office/drawing/2014/main" id="{9CE34E9E-92E4-4B04-A06B-42060230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74161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>
            <a:extLst>
              <a:ext uri="{FF2B5EF4-FFF2-40B4-BE49-F238E27FC236}">
                <a16:creationId xmlns:a16="http://schemas.microsoft.com/office/drawing/2014/main" id="{3207C5E7-3F7B-4D64-A62C-620A7902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 b="1">
                <a:solidFill>
                  <a:schemeClr val="accent2"/>
                </a:solidFill>
                <a:latin typeface="Arial" panose="020B0604020202020204" pitchFamily="34" charset="0"/>
              </a:rPr>
              <a:t>Determining Endurance Performance Success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D1DF77FE-9CAC-4D18-BC28-2554B545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cs-CZ" altLang="en-US" dirty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High lactate threshold</a:t>
            </a:r>
            <a:r>
              <a:rPr lang="cs-CZ" altLang="en-US" dirty="0">
                <a:latin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A6053229-3BF8-4284-ACBC-52CA8AC6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413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High economy of effort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922DC126-5B7D-4C74-8C9B-AC48BD92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261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High percentage of slow-twitch muscle fibers</a:t>
            </a:r>
          </a:p>
        </p:txBody>
      </p:sp>
      <p:pic>
        <p:nvPicPr>
          <p:cNvPr id="58375" name="Picture 7">
            <a:extLst>
              <a:ext uri="{FF2B5EF4-FFF2-40B4-BE49-F238E27FC236}">
                <a16:creationId xmlns:a16="http://schemas.microsoft.com/office/drawing/2014/main" id="{9B73713E-C3FB-4A02-A096-4735FF86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62400"/>
            <a:ext cx="26320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0" name="Group 12">
            <a:extLst>
              <a:ext uri="{FF2B5EF4-FFF2-40B4-BE49-F238E27FC236}">
                <a16:creationId xmlns:a16="http://schemas.microsoft.com/office/drawing/2014/main" id="{B5E43A84-CE78-446B-8A78-8384400616A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31913"/>
            <a:ext cx="8305800" cy="720725"/>
            <a:chOff x="384" y="839"/>
            <a:chExt cx="5232" cy="454"/>
          </a:xfrm>
        </p:grpSpPr>
        <p:sp>
          <p:nvSpPr>
            <p:cNvPr id="56329" name="Text Box 9">
              <a:extLst>
                <a:ext uri="{FF2B5EF4-FFF2-40B4-BE49-F238E27FC236}">
                  <a16:creationId xmlns:a16="http://schemas.microsoft.com/office/drawing/2014/main" id="{2F81C0D1-9177-4EF3-842A-38BF1BFE9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High maximal oxygen uptake (VO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max)</a:t>
              </a:r>
            </a:p>
          </p:txBody>
        </p:sp>
        <p:sp>
          <p:nvSpPr>
            <p:cNvPr id="56330" name="Text Box 10">
              <a:extLst>
                <a:ext uri="{FF2B5EF4-FFF2-40B4-BE49-F238E27FC236}">
                  <a16:creationId xmlns:a16="http://schemas.microsoft.com/office/drawing/2014/main" id="{A3BC9895-B8BD-4E4F-8E9E-D314A71EC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" y="839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  <p:bldP spid="58373" grpId="0" autoUpdateAnimBg="0"/>
      <p:bldP spid="5837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>
            <a:extLst>
              <a:ext uri="{FF2B5EF4-FFF2-40B4-BE49-F238E27FC236}">
                <a16:creationId xmlns:a16="http://schemas.microsoft.com/office/drawing/2014/main" id="{420DEAFD-9929-4AD0-BCB5-3D08E56A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Fatigue and Its Causes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2881E77C-8051-43A9-BEE2-E606C6F4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Phosphocreatine (PCr) depletion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5DEE4744-F5F9-4722-9F96-D8A58262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Glycogen depletion (especially in activities lasting longer than 30 minutes)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7E480A3-E125-4072-90CC-91FC87FD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57513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Accumulation o</a:t>
            </a:r>
            <a:r>
              <a:rPr lang="cs-CZ" altLang="en-US" dirty="0">
                <a:latin typeface="Arial" panose="020B0604020202020204" pitchFamily="34" charset="0"/>
              </a:rPr>
              <a:t>f </a:t>
            </a:r>
            <a:r>
              <a:rPr lang="cs-CZ" altLang="en-US" dirty="0" err="1">
                <a:latin typeface="Arial" panose="020B0604020202020204" pitchFamily="34" charset="0"/>
              </a:rPr>
              <a:t>phosphate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(especially in events shorter than 30 minutes)</a:t>
            </a:r>
            <a:r>
              <a:rPr lang="cs-CZ" altLang="en-US" dirty="0">
                <a:latin typeface="Arial" panose="020B0604020202020204" pitchFamily="34" charset="0"/>
              </a:rPr>
              <a:t>, and </a:t>
            </a:r>
            <a:r>
              <a:rPr lang="en-US" altLang="en-US" dirty="0">
                <a:latin typeface="Arial" panose="020B0604020202020204" pitchFamily="34" charset="0"/>
              </a:rPr>
              <a:t>H</a:t>
            </a:r>
            <a:r>
              <a:rPr lang="en-US" altLang="en-US" baseline="30000" dirty="0">
                <a:latin typeface="Arial" panose="020B0604020202020204" pitchFamily="34" charset="0"/>
              </a:rPr>
              <a:t>+ </a:t>
            </a:r>
            <a:r>
              <a:rPr lang="cs-CZ" altLang="en-US" dirty="0" err="1">
                <a:latin typeface="Arial" panose="020B0604020202020204" pitchFamily="34" charset="0"/>
              </a:rPr>
              <a:t>increased</a:t>
            </a:r>
            <a:r>
              <a:rPr lang="cs-CZ" altLang="en-US" dirty="0">
                <a:latin typeface="Arial" panose="020B0604020202020204" pitchFamily="34" charset="0"/>
              </a:rPr>
              <a:t> acidity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A57E8D9E-668C-40E5-8651-1E2BB829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7983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Neuromuscular fatigue</a:t>
            </a:r>
            <a:r>
              <a:rPr lang="cs-CZ" altLang="en-US" dirty="0">
                <a:latin typeface="Arial" panose="020B0604020202020204" pitchFamily="34" charset="0"/>
              </a:rPr>
              <a:t> (Na</a:t>
            </a:r>
            <a:r>
              <a:rPr lang="en-US" altLang="en-US" baseline="30000" dirty="0">
                <a:latin typeface="Arial" panose="020B0604020202020204" pitchFamily="34" charset="0"/>
              </a:rPr>
              <a:t>+</a:t>
            </a:r>
            <a:r>
              <a:rPr lang="cs-CZ" altLang="en-US" dirty="0">
                <a:latin typeface="Arial" panose="020B0604020202020204" pitchFamily="34" charset="0"/>
              </a:rPr>
              <a:t> and K</a:t>
            </a:r>
            <a:r>
              <a:rPr lang="en-US" altLang="en-US" baseline="30000" dirty="0">
                <a:latin typeface="Arial" panose="020B0604020202020204" pitchFamily="34" charset="0"/>
              </a:rPr>
              <a:t>+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imbalance</a:t>
            </a:r>
            <a:r>
              <a:rPr lang="cs-CZ" altLang="en-US" dirty="0">
                <a:latin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2473" name="Picture 9">
            <a:extLst>
              <a:ext uri="{FF2B5EF4-FFF2-40B4-BE49-F238E27FC236}">
                <a16:creationId xmlns:a16="http://schemas.microsoft.com/office/drawing/2014/main" id="{6D6C595B-5D31-43A2-948D-4BC7D698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52925"/>
            <a:ext cx="235108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69" grpId="0" autoUpdateAnimBg="0"/>
      <p:bldP spid="62470" grpId="0" autoUpdateAnimBg="0"/>
      <p:bldP spid="6247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7624FEB8-00BF-4AEB-89DC-579BDDB5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77963"/>
            <a:ext cx="7143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Aerobic (endurance) training</a:t>
            </a:r>
            <a:r>
              <a:rPr lang="en-US" altLang="en-US">
                <a:latin typeface="Arial" panose="020B0604020202020204" pitchFamily="34" charset="0"/>
              </a:rPr>
              <a:t> leads to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Improved blood flow, and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capacity of muscle fibers to 			generate ATP.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16A511D-A460-48EB-B646-053FD865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05150"/>
            <a:ext cx="7143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Anaerobic training</a:t>
            </a:r>
            <a:r>
              <a:rPr lang="en-US" altLang="en-US">
                <a:latin typeface="Arial" panose="020B0604020202020204" pitchFamily="34" charset="0"/>
              </a:rPr>
              <a:t> leads to</a:t>
            </a: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Increased muscular strength, and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tolerance for acid-base imbalances 		during highly intense effort.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92B661B-7DA9-42F7-AA93-B02EB18E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Aerobic vs Anaerobic Training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A15B93C5-364C-43F6-9184-A5C95D42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741613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C0D1DCEC-9FA3-4996-BB07-C62F0B7C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Fat</a:t>
            </a: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 (lipid)</a:t>
            </a:r>
            <a:endParaRPr lang="en-US" altLang="en-US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A8D654D-7600-4C6A-96FC-D551CF88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Provides substantial energy at rest and during prolonged, low-intensity activity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42842476-BDA4-4AA0-82AC-EF3F8A11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Body stores of fat are larger than carbohydrate reserves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DE5B4AE-220A-4CF4-BE6E-D5476005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527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Less accessible for metabolism because it must be reduced to glycerol and free fatty acids (FFA)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70EA6449-431D-47B0-B6DF-C8BE7570A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84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Only FFAs are used to form ATP</a:t>
            </a: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5E3C63C5-41A6-43B0-B7BC-EE49046A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124450"/>
            <a:ext cx="27416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EBB8C512-BF5B-4765-BBE5-8A578C90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8466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Fat is limited as an energy source by its rate of energy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27527FDC-12D5-456D-849D-1621BE12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Adaptations to Aerobic Training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2829FD42-BE18-48DA-9C25-F9E6A172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63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Muscular changes in fiber size, blood and oxygen supply, and efficiency of functioning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14EE1A2-DEBD-480F-AA71-2FCEF6CA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3388"/>
            <a:ext cx="7772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Improved efficiency of energy production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BE88B3A-4B4E-4C66-B122-9E430060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8923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7">
            <a:extLst>
              <a:ext uri="{FF2B5EF4-FFF2-40B4-BE49-F238E27FC236}">
                <a16:creationId xmlns:a16="http://schemas.microsoft.com/office/drawing/2014/main" id="{B78C3099-C97A-4DB5-975A-85EFFA44698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62075"/>
            <a:ext cx="8305800" cy="690563"/>
            <a:chOff x="384" y="858"/>
            <a:chExt cx="5232" cy="435"/>
          </a:xfrm>
        </p:grpSpPr>
        <p:sp>
          <p:nvSpPr>
            <p:cNvPr id="5128" name="Text Box 8">
              <a:extLst>
                <a:ext uri="{FF2B5EF4-FFF2-40B4-BE49-F238E27FC236}">
                  <a16:creationId xmlns:a16="http://schemas.microsoft.com/office/drawing/2014/main" id="{D95DD3CE-6F86-448D-A066-A95A1D384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Improved submaximal aerobic endurance and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</a:t>
              </a:r>
            </a:p>
          </p:txBody>
        </p:sp>
        <p:sp>
          <p:nvSpPr>
            <p:cNvPr id="5129" name="Text Box 9">
              <a:extLst>
                <a:ext uri="{FF2B5EF4-FFF2-40B4-BE49-F238E27FC236}">
                  <a16:creationId xmlns:a16="http://schemas.microsoft.com/office/drawing/2014/main" id="{EB88D2EC-4339-4CBC-8780-5094360E8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858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130" name="Text Box 10">
            <a:extLst>
              <a:ext uri="{FF2B5EF4-FFF2-40B4-BE49-F238E27FC236}">
                <a16:creationId xmlns:a16="http://schemas.microsoft.com/office/drawing/2014/main" id="{CF99FCE8-8522-4521-B1E5-7AE18E1D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82975"/>
            <a:ext cx="7772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u="sng" dirty="0">
                <a:latin typeface="Arial" panose="020B0604020202020204" pitchFamily="34" charset="0"/>
              </a:rPr>
              <a:t>The magnitude of these changes depend on </a:t>
            </a:r>
            <a:br>
              <a:rPr lang="en-US" altLang="en-US" u="sng" dirty="0">
                <a:latin typeface="Arial" panose="020B0604020202020204" pitchFamily="34" charset="0"/>
              </a:rPr>
            </a:br>
            <a:r>
              <a:rPr lang="en-US" altLang="en-US" u="sng" dirty="0">
                <a:latin typeface="Arial" panose="020B0604020202020204" pitchFamily="34" charset="0"/>
              </a:rPr>
              <a:t>genetic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3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A4A36AF5-C16C-4F17-B0EE-CEBD30F3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Muscular Adaptations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E5B20272-3D2A-4A8E-B617-AA35D126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cross-sectional area of ST fibers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DF2CAC9B-DC9B-4C75-826D-A4E63CB1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275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myoglobin content of muscle by 75% to 80%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(allowing muscle to store more oxygen)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8075300F-1300-4C5C-8098-504C58DB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number, size, and oxidative enzyme activity of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mitochondria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AD6A37C9-940E-4340-92CA-5B88B08D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754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4350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Small transition of FT</a:t>
            </a:r>
            <a:r>
              <a:rPr lang="en-US" altLang="en-US" baseline="-2500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to FT</a:t>
            </a:r>
            <a:r>
              <a:rPr lang="en-US" altLang="en-US" baseline="-2500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fibers, but there can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	also be a small transition of FT to ST fibers</a:t>
            </a:r>
          </a:p>
        </p:txBody>
      </p:sp>
      <p:grpSp>
        <p:nvGrpSpPr>
          <p:cNvPr id="6156" name="Group 12">
            <a:extLst>
              <a:ext uri="{FF2B5EF4-FFF2-40B4-BE49-F238E27FC236}">
                <a16:creationId xmlns:a16="http://schemas.microsoft.com/office/drawing/2014/main" id="{A3BDA91A-DE5B-4C4D-A922-58971061942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959100"/>
            <a:ext cx="8305800" cy="1077913"/>
            <a:chOff x="384" y="1864"/>
            <a:chExt cx="5232" cy="679"/>
          </a:xfrm>
        </p:grpSpPr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09B0EAB6-E5AB-4EB1-B73A-D98EF9FB8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864"/>
              <a:ext cx="523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763" indent="-4763"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92150"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Increased number of capillaries supplying the muscles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which likely is an important factor that allows increase in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</a:t>
              </a:r>
            </a:p>
          </p:txBody>
        </p:sp>
        <p:sp>
          <p:nvSpPr>
            <p:cNvPr id="6154" name="Text Box 10">
              <a:extLst>
                <a:ext uri="{FF2B5EF4-FFF2-40B4-BE49-F238E27FC236}">
                  <a16:creationId xmlns:a16="http://schemas.microsoft.com/office/drawing/2014/main" id="{694D0C85-4149-4F78-8F5C-5EDFCE97E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" y="2131"/>
              <a:ext cx="11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92150"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50" grpId="0" autoUpdateAnimBg="0"/>
      <p:bldP spid="6151" grpId="0" autoUpdateAnimBg="0"/>
      <p:bldP spid="615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6A22A028-E0E1-4A53-835E-1467567E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0206"/>
            <a:ext cx="8763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Capillarization in muscles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00DD0DA-17D4-4B2E-B19D-D4B7FD74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6096000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Untrained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F0FC692-4CF9-46AD-B46F-DD7BF4A1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609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Trained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2DA10EF7-C47F-40CC-9EEC-3D1308AC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352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3784ACC-90BE-4B42-B983-2C4673DB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16000"/>
            <a:ext cx="3436938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53FB63DD-E349-49BB-B1BB-80A6F865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Adaptations to Anaerobic Training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30E13B2-E41D-46A5-9EAB-E4069BAF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Increased muscular strength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9FF14A33-C637-4B89-9305-AF2A1D95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082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Slightly increased ATP-PCr and glycoytic enzymes; changes in muscle enzyme activity depend on type of training.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F4091E3-55E0-4169-8E30-533071802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512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Improved mechanical efficiency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27AA6302-7DE7-4B53-B261-77E497A6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21100"/>
            <a:ext cx="6784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Increased muscle oxidative capacity (for sprints longer than 30 s)</a:t>
            </a: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B22F6896-22E3-4E3A-8008-42106043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43350"/>
            <a:ext cx="1398588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5FD9EC2B-E808-41DB-8FA9-5C2D1B33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30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Performance improvements after anaerobic training (short, high-intensity training) appear to be related more to muscular strength gains than improvements in the anaerobic yield of ATP through the ATP-PCr and glycolytic systems.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8B340100-70E8-4F9E-8C5A-F2C1286B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2318C593-6A03-414D-B024-021B309C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48200"/>
            <a:ext cx="27416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567562AA-AF6C-43D0-8ABD-C14EB657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11125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Body Stores of Fuels and Energy</a:t>
            </a:r>
            <a:endParaRPr lang="en-US" altLang="en-US"/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963EA0C0-D873-4A1A-893D-9035280E7F9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84250"/>
            <a:ext cx="8413750" cy="5697538"/>
            <a:chOff x="404" y="620"/>
            <a:chExt cx="5300" cy="3589"/>
          </a:xfrm>
        </p:grpSpPr>
        <p:sp>
          <p:nvSpPr>
            <p:cNvPr id="7172" name="Text Box 5">
              <a:extLst>
                <a:ext uri="{FF2B5EF4-FFF2-40B4-BE49-F238E27FC236}">
                  <a16:creationId xmlns:a16="http://schemas.microsoft.com/office/drawing/2014/main" id="{98A93A2B-03FC-4087-97E4-373C031C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620"/>
              <a:ext cx="17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 g            kcal</a:t>
              </a:r>
              <a:endParaRPr lang="en-US" altLang="en-US"/>
            </a:p>
          </p:txBody>
        </p:sp>
        <p:sp>
          <p:nvSpPr>
            <p:cNvPr id="7173" name="Text Box 6">
              <a:extLst>
                <a:ext uri="{FF2B5EF4-FFF2-40B4-BE49-F238E27FC236}">
                  <a16:creationId xmlns:a16="http://schemas.microsoft.com/office/drawing/2014/main" id="{74E09A1F-6D72-4304-92B7-41FC6EE50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936"/>
              <a:ext cx="5273" cy="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latin typeface="Arial" panose="020B0604020202020204" pitchFamily="34" charset="0"/>
                </a:rPr>
                <a:t>Carbohydrates</a:t>
              </a:r>
              <a:endParaRPr lang="en-US" altLang="en-US">
                <a:latin typeface="Arial" panose="020B0604020202020204" pitchFamily="34" charset="0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Liver glycogen		110	       451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Muscle glycogen		500	2,050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Glucose in body fluids		15	62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Total</a:t>
              </a: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625	2,563</a:t>
              </a:r>
            </a:p>
          </p:txBody>
        </p:sp>
        <p:sp>
          <p:nvSpPr>
            <p:cNvPr id="7174" name="Line 7">
              <a:extLst>
                <a:ext uri="{FF2B5EF4-FFF2-40B4-BE49-F238E27FC236}">
                  <a16:creationId xmlns:a16="http://schemas.microsoft.com/office/drawing/2014/main" id="{1462B04E-95DA-48C7-B35F-4728DEC2C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923"/>
              <a:ext cx="1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Text Box 8">
              <a:extLst>
                <a:ext uri="{FF2B5EF4-FFF2-40B4-BE49-F238E27FC236}">
                  <a16:creationId xmlns:a16="http://schemas.microsoft.com/office/drawing/2014/main" id="{F68E6C31-60B6-4664-8DA6-6AF08801C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" y="2544"/>
              <a:ext cx="5273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latin typeface="Arial" panose="020B0604020202020204" pitchFamily="34" charset="0"/>
                </a:rPr>
                <a:t>Fat</a:t>
              </a:r>
              <a:endParaRPr lang="en-US" altLang="en-US">
                <a:latin typeface="Arial" panose="020B0604020202020204" pitchFamily="34" charset="0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Subcutaneous and visceral	7,800	73,320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Intramuscular		161	1,513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Total</a:t>
              </a: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7,961	74,833</a:t>
              </a:r>
            </a:p>
          </p:txBody>
        </p:sp>
        <p:sp>
          <p:nvSpPr>
            <p:cNvPr id="7176" name="Line 9">
              <a:extLst>
                <a:ext uri="{FF2B5EF4-FFF2-40B4-BE49-F238E27FC236}">
                  <a16:creationId xmlns:a16="http://schemas.microsoft.com/office/drawing/2014/main" id="{6DF7778C-7EAA-4FFB-B630-2D82C1DBA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3440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Text Box 10">
              <a:extLst>
                <a:ext uri="{FF2B5EF4-FFF2-40B4-BE49-F238E27FC236}">
                  <a16:creationId xmlns:a16="http://schemas.microsoft.com/office/drawing/2014/main" id="{472AF4B7-8138-45BD-BED1-F386F258E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" y="3805"/>
              <a:ext cx="47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i="1">
                  <a:latin typeface="Arial" panose="020B0604020202020204" pitchFamily="34" charset="0"/>
                </a:rPr>
                <a:t>Note.</a:t>
              </a:r>
              <a:r>
                <a:rPr lang="en-US" altLang="en-US" sz="1800">
                  <a:latin typeface="Arial" panose="020B0604020202020204" pitchFamily="34" charset="0"/>
                </a:rPr>
                <a:t> These estimates are based on an average body weight of 65 kg (143 lb) with 12% body fat.</a:t>
              </a:r>
              <a:endParaRPr lang="en-US" altLang="en-US"/>
            </a:p>
          </p:txBody>
        </p:sp>
        <p:sp>
          <p:nvSpPr>
            <p:cNvPr id="7178" name="Line 11">
              <a:extLst>
                <a:ext uri="{FF2B5EF4-FFF2-40B4-BE49-F238E27FC236}">
                  <a16:creationId xmlns:a16="http://schemas.microsoft.com/office/drawing/2014/main" id="{1E5E5EEC-C81D-4746-986B-643F047D1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131"/>
              <a:ext cx="1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3344721D-0F4B-41FB-8D06-8044E6FC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Protein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E75FCDF-D75F-4A15-B6F6-8BC6A573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be used as an energy source if converted to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glucose via </a:t>
            </a:r>
            <a:r>
              <a:rPr lang="en-US" altLang="en-US" b="1">
                <a:latin typeface="Arial" panose="020B0604020202020204" pitchFamily="34" charset="0"/>
              </a:rPr>
              <a:t>gluconeogenesis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0C05E3DB-7882-4234-8EEC-2269756B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generate FFAs in times of starvation through </a:t>
            </a:r>
            <a:r>
              <a:rPr lang="en-US" altLang="en-US" b="1">
                <a:latin typeface="Arial" panose="020B0604020202020204" pitchFamily="34" charset="0"/>
              </a:rPr>
              <a:t>lipogenesis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684CBECE-B72A-4307-8F99-0FD003E9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Only basic units of protein—amino acids—can be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used for energy: ~4.1 kcal of energy per g of protein</a:t>
            </a: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CDB1CAD7-D172-4259-8014-5E6681FA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95875"/>
            <a:ext cx="220821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1E91AC8-25DF-4D13-868D-F687734C593B}"/>
              </a:ext>
            </a:extLst>
          </p:cNvPr>
          <p:cNvSpPr>
            <a:spLocks noGrp="1"/>
          </p:cNvSpPr>
          <p:nvPr/>
        </p:nvSpPr>
        <p:spPr>
          <a:xfrm>
            <a:off x="457200" y="1016732"/>
            <a:ext cx="8229600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endParaRPr lang="cs-CZ" b="1" dirty="0"/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1g </a:t>
            </a:r>
            <a:r>
              <a:rPr lang="cs-CZ" b="1" dirty="0" err="1"/>
              <a:t>Saccharide</a:t>
            </a:r>
            <a:r>
              <a:rPr lang="cs-CZ" b="1" dirty="0"/>
              <a:t> = 4.1 kcal (17 </a:t>
            </a:r>
            <a:r>
              <a:rPr lang="cs-CZ" b="1" dirty="0" err="1"/>
              <a:t>kJ</a:t>
            </a:r>
            <a:r>
              <a:rPr lang="cs-CZ" b="1" dirty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1g Protein = 4.1 kcal (17 </a:t>
            </a:r>
            <a:r>
              <a:rPr lang="cs-CZ" b="1" dirty="0" err="1"/>
              <a:t>kJ</a:t>
            </a:r>
            <a:r>
              <a:rPr lang="cs-CZ" b="1" dirty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1g Lipid = 9.0 kcal (38 </a:t>
            </a:r>
            <a:r>
              <a:rPr lang="cs-CZ" b="1" dirty="0" err="1"/>
              <a:t>kJ</a:t>
            </a:r>
            <a:r>
              <a:rPr lang="cs-CZ" b="1" dirty="0"/>
              <a:t>)</a:t>
            </a:r>
          </a:p>
          <a:p>
            <a:pPr>
              <a:lnSpc>
                <a:spcPct val="150000"/>
              </a:lnSpc>
              <a:buNone/>
            </a:pPr>
            <a:endParaRPr lang="cs-CZ" b="1" dirty="0"/>
          </a:p>
          <a:p>
            <a:pPr>
              <a:lnSpc>
                <a:spcPct val="150000"/>
              </a:lnSpc>
              <a:buNone/>
            </a:pPr>
            <a:r>
              <a:rPr lang="cs-CZ" altLang="en-US" dirty="0">
                <a:latin typeface="+mn-lt"/>
              </a:rPr>
              <a:t>(1 kcal = 4.2 </a:t>
            </a:r>
            <a:r>
              <a:rPr lang="cs-CZ" altLang="en-US" dirty="0" err="1">
                <a:latin typeface="+mn-lt"/>
              </a:rPr>
              <a:t>kJ</a:t>
            </a:r>
            <a:r>
              <a:rPr lang="cs-CZ" altLang="en-US" dirty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pPr>
              <a:lnSpc>
                <a:spcPct val="150000"/>
              </a:lnSpc>
              <a:buNone/>
            </a:pPr>
            <a:endParaRPr lang="cs-CZ" b="1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1ED23A4-C5C4-4606-BB42-BFF27032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Energy</a:t>
            </a: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Content</a:t>
            </a:r>
            <a:endParaRPr lang="en-US" altLang="en-US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4C0FE906-263A-408A-B760-795ECF83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Enzymes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99CE164C-2192-423E-82D7-ED0F1C18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Specific protein molecules that control the breakdown of chemical compounds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C223474C-1E94-4D1D-BE1E-49EBE4AA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Names are often complex, but always end in “</a:t>
            </a:r>
            <a:r>
              <a:rPr lang="en-US" altLang="en-US" dirty="0" err="1">
                <a:latin typeface="Arial" panose="020B0604020202020204" pitchFamily="34" charset="0"/>
              </a:rPr>
              <a:t>ase</a:t>
            </a:r>
            <a:r>
              <a:rPr lang="en-US" altLang="en-US" dirty="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243FB1AE-A6E8-425A-B2D0-D0D39FC6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386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Work at different rates and can limit a reaction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A55DD30C-20B9-44AD-B2B7-3B1AFA7B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6075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b="1" dirty="0">
                <a:latin typeface="Arial" panose="020B0604020202020204" pitchFamily="34" charset="0"/>
              </a:rPr>
              <a:t>Glycolytic enzymes </a:t>
            </a:r>
            <a:r>
              <a:rPr lang="en-US" altLang="en-US" dirty="0">
                <a:latin typeface="Arial" panose="020B0604020202020204" pitchFamily="34" charset="0"/>
              </a:rPr>
              <a:t>act in the cytoplasm, while </a:t>
            </a:r>
            <a:r>
              <a:rPr lang="en-US" altLang="en-US" b="1" dirty="0">
                <a:latin typeface="Arial" panose="020B0604020202020204" pitchFamily="34" charset="0"/>
              </a:rPr>
              <a:t>oxidative enzymes</a:t>
            </a:r>
            <a:r>
              <a:rPr lang="en-US" altLang="en-US" dirty="0">
                <a:latin typeface="Arial" panose="020B0604020202020204" pitchFamily="34" charset="0"/>
              </a:rPr>
              <a:t> act in the 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utoUpdateAnimBg="0"/>
      <p:bldP spid="67589" grpId="0" autoUpdateAnimBg="0"/>
      <p:bldP spid="67590" grpId="0" autoUpdateAnimBg="0"/>
      <p:bldP spid="67591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3468</TotalTime>
  <Words>2351</Words>
  <Application>Microsoft Office PowerPoint</Application>
  <PresentationFormat>Předvádění na obrazovce (4:3)</PresentationFormat>
  <Paragraphs>222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Times New Roman</vt:lpstr>
      <vt:lpstr>Arial</vt:lpstr>
      <vt:lpstr>Wingdings</vt:lpstr>
      <vt:lpstr>Wingdings 2</vt:lpstr>
      <vt:lpstr>Blank Presentation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Staff</dc:creator>
  <cp:lastModifiedBy>Síťa</cp:lastModifiedBy>
  <cp:revision>122</cp:revision>
  <cp:lastPrinted>2003-11-06T16:28:25Z</cp:lastPrinted>
  <dcterms:created xsi:type="dcterms:W3CDTF">1999-07-01T19:04:11Z</dcterms:created>
  <dcterms:modified xsi:type="dcterms:W3CDTF">2022-04-05T17:49:02Z</dcterms:modified>
</cp:coreProperties>
</file>