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9" r:id="rId4"/>
    <p:sldId id="267" r:id="rId5"/>
    <p:sldId id="268" r:id="rId6"/>
    <p:sldId id="270" r:id="rId7"/>
    <p:sldId id="259" r:id="rId8"/>
    <p:sldId id="266" r:id="rId9"/>
    <p:sldId id="262" r:id="rId10"/>
    <p:sldId id="261" r:id="rId11"/>
    <p:sldId id="265" r:id="rId12"/>
    <p:sldId id="264" r:id="rId13"/>
  </p:sldIdLst>
  <p:sldSz cx="12192000" cy="6858000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095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095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vodicka@fsps.mui.cz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7" y="2704153"/>
            <a:ext cx="11209686" cy="1449693"/>
          </a:xfrm>
        </p:spPr>
        <p:txBody>
          <a:bodyPr/>
          <a:lstStyle/>
          <a:p>
            <a:pPr algn="ctr"/>
            <a:r>
              <a:rPr lang="cs-CZ" dirty="0"/>
              <a:t>Věda a sport</a:t>
            </a:r>
            <a:br>
              <a:rPr lang="cs-CZ" dirty="0"/>
            </a:br>
            <a:r>
              <a:rPr lang="cs-CZ" dirty="0"/>
              <a:t>(np4056)</a:t>
            </a:r>
            <a:br>
              <a:rPr lang="cs-CZ" dirty="0"/>
            </a:br>
            <a:r>
              <a:rPr lang="cs-CZ" sz="2800" dirty="0"/>
              <a:t>přednáška č. 1</a:t>
            </a:r>
            <a:br>
              <a:rPr lang="cs-CZ" sz="2800" dirty="0"/>
            </a:br>
            <a:br>
              <a:rPr lang="cs-CZ" sz="28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909" y="201972"/>
            <a:ext cx="5184662" cy="451576"/>
          </a:xfrm>
        </p:spPr>
        <p:txBody>
          <a:bodyPr/>
          <a:lstStyle/>
          <a:p>
            <a:pPr algn="ctr"/>
            <a:r>
              <a:rPr lang="cs-CZ" sz="3200" dirty="0"/>
              <a:t>Náplň přednášek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29"/>
          </p:nvPr>
        </p:nvSpPr>
        <p:spPr>
          <a:xfrm>
            <a:off x="631573" y="1097746"/>
            <a:ext cx="5219998" cy="492131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1400" b="1" dirty="0">
                <a:solidFill>
                  <a:schemeClr val="tx2"/>
                </a:solidFill>
              </a:rPr>
              <a:t>1. Přednáška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Úvod do předmětu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Věda a sport vs. vědec a trenér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Role vědce ve </a:t>
            </a:r>
            <a:r>
              <a:rPr lang="cs-CZ" sz="1400" dirty="0" err="1"/>
              <a:t>Sports</a:t>
            </a:r>
            <a:r>
              <a:rPr lang="cs-CZ" sz="1400" dirty="0"/>
              <a:t> </a:t>
            </a:r>
            <a:r>
              <a:rPr lang="cs-CZ" sz="1400" dirty="0" err="1"/>
              <a:t>Sciences</a:t>
            </a:r>
            <a:r>
              <a:rPr lang="cs-CZ" sz="1400" dirty="0"/>
              <a:t>, struktura vědecké publikace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400" b="1" dirty="0">
                <a:solidFill>
                  <a:schemeClr val="tx2"/>
                </a:solidFill>
              </a:rPr>
              <a:t>2. Přednáška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Metody hodnocení vědy, vědce a kvality publikací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Vyhledávání vědeckých publikací v databázích, </a:t>
            </a:r>
            <a:r>
              <a:rPr lang="cs-CZ" sz="1400" dirty="0" err="1"/>
              <a:t>metaanalýzy</a:t>
            </a:r>
            <a:endParaRPr lang="cs-CZ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Hodnocení vědecky zabarvených informací, ověření jejich relevance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400" b="1" dirty="0">
                <a:solidFill>
                  <a:schemeClr val="tx2"/>
                </a:solidFill>
              </a:rPr>
              <a:t>3. Přednáška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Přístrojová infrastruktura/vědecké zaměření v sport science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Přístrojová infrastruktura/vědecké zaměření v sport science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300" dirty="0"/>
          </a:p>
          <a:p>
            <a:pPr marL="0" indent="0">
              <a:lnSpc>
                <a:spcPct val="100000"/>
              </a:lnSpc>
              <a:buNone/>
            </a:pPr>
            <a:endParaRPr lang="cs-CZ" sz="1200" dirty="0"/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endParaRPr lang="cs-CZ" sz="1100" dirty="0"/>
          </a:p>
          <a:p>
            <a:endParaRPr lang="cs-CZ" sz="11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30"/>
          </p:nvPr>
        </p:nvSpPr>
        <p:spPr>
          <a:xfrm>
            <a:off x="6251280" y="1097746"/>
            <a:ext cx="5866565" cy="5867645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sz="1400" b="1" dirty="0">
                <a:solidFill>
                  <a:schemeClr val="tx2"/>
                </a:solidFill>
              </a:rPr>
              <a:t>1. Seminář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Vyhledávání článků ve vědeckých databázích. Rozbory publikací, </a:t>
            </a:r>
            <a:r>
              <a:rPr lang="cs-CZ" sz="1400" dirty="0" err="1"/>
              <a:t>metaanalýzy</a:t>
            </a:r>
            <a:endParaRPr lang="cs-CZ" sz="1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Rozbor vědecké publikace </a:t>
            </a:r>
          </a:p>
          <a:p>
            <a:pPr marL="72000" indent="0">
              <a:lnSpc>
                <a:spcPct val="150000"/>
              </a:lnSpc>
              <a:buNone/>
            </a:pPr>
            <a:endParaRPr lang="cs-CZ" sz="1400" dirty="0"/>
          </a:p>
          <a:p>
            <a:pPr marL="72000" indent="0">
              <a:lnSpc>
                <a:spcPct val="150000"/>
              </a:lnSpc>
              <a:buNone/>
            </a:pPr>
            <a:r>
              <a:rPr lang="cs-CZ" sz="1400" b="1" dirty="0">
                <a:solidFill>
                  <a:schemeClr val="tx2"/>
                </a:solidFill>
              </a:rPr>
              <a:t>2. Seminář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Hodnocení validity vědecky podané informace dle </a:t>
            </a:r>
            <a:r>
              <a:rPr lang="cs-CZ" sz="1400" dirty="0" err="1"/>
              <a:t>scientometrických</a:t>
            </a:r>
            <a:r>
              <a:rPr lang="cs-CZ" sz="1400" dirty="0"/>
              <a:t> ukazatelů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Rešerše publikací dle problematiky (</a:t>
            </a:r>
            <a:r>
              <a:rPr lang="cs-CZ" sz="1400" i="1" dirty="0"/>
              <a:t>Vliv chladové terapie na sportovní výkon a regeneraci</a:t>
            </a:r>
            <a:r>
              <a:rPr lang="cs-CZ" sz="1400" dirty="0"/>
              <a:t>)</a:t>
            </a:r>
          </a:p>
          <a:p>
            <a:pPr marL="72000" indent="0">
              <a:lnSpc>
                <a:spcPct val="150000"/>
              </a:lnSpc>
              <a:buNone/>
            </a:pPr>
            <a:endParaRPr lang="cs-CZ" sz="1400" dirty="0"/>
          </a:p>
          <a:p>
            <a:pPr marL="72000" indent="0">
              <a:lnSpc>
                <a:spcPct val="150000"/>
              </a:lnSpc>
              <a:buNone/>
            </a:pPr>
            <a:r>
              <a:rPr lang="cs-CZ" sz="1400" b="1" dirty="0">
                <a:solidFill>
                  <a:schemeClr val="tx2"/>
                </a:solidFill>
              </a:rPr>
              <a:t>3. Seminář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2"/>
                </a:solidFill>
              </a:rPr>
              <a:t>Prezentace projektů</a:t>
            </a:r>
          </a:p>
          <a:p>
            <a:pPr marL="414900" indent="-342900">
              <a:lnSpc>
                <a:spcPct val="150000"/>
              </a:lnSpc>
              <a:buFont typeface="+mj-lt"/>
              <a:buAutoNum type="arabicPeriod"/>
            </a:pPr>
            <a:endParaRPr lang="cs-CZ" sz="1400" dirty="0"/>
          </a:p>
          <a:p>
            <a:pPr marL="300600" indent="-228600">
              <a:lnSpc>
                <a:spcPct val="100000"/>
              </a:lnSpc>
              <a:buFont typeface="+mj-lt"/>
              <a:buAutoNum type="arabicPeriod" startAt="8"/>
            </a:pPr>
            <a:endParaRPr lang="cs-CZ" sz="1300" b="1" dirty="0">
              <a:solidFill>
                <a:schemeClr val="accent1"/>
              </a:solidFill>
            </a:endParaRPr>
          </a:p>
          <a:p>
            <a:pPr marL="300600" indent="-228600">
              <a:lnSpc>
                <a:spcPct val="100000"/>
              </a:lnSpc>
              <a:buFont typeface="+mj-lt"/>
              <a:buAutoNum type="arabicPeriod" startAt="8"/>
            </a:pPr>
            <a:endParaRPr lang="cs-CZ" sz="1300" b="1" dirty="0">
              <a:solidFill>
                <a:schemeClr val="accent1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1300" b="1" dirty="0">
              <a:solidFill>
                <a:schemeClr val="accent1"/>
              </a:solidFill>
            </a:endParaRPr>
          </a:p>
          <a:p>
            <a:pPr marL="300600" indent="-228600">
              <a:lnSpc>
                <a:spcPct val="100000"/>
              </a:lnSpc>
              <a:buFont typeface="+mj-lt"/>
              <a:buAutoNum type="arabicPeriod" startAt="8"/>
            </a:pPr>
            <a:endParaRPr lang="cs-CZ" sz="1300" b="1" dirty="0">
              <a:solidFill>
                <a:schemeClr val="accent1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1200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7C52FDA0-CD8F-4C37-8F4A-B7C4DACE0D7E}"/>
              </a:ext>
            </a:extLst>
          </p:cNvPr>
          <p:cNvSpPr txBox="1">
            <a:spLocks/>
          </p:cNvSpPr>
          <p:nvPr/>
        </p:nvSpPr>
        <p:spPr>
          <a:xfrm>
            <a:off x="6251280" y="201972"/>
            <a:ext cx="5184662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sz="3200" kern="0" dirty="0"/>
              <a:t>Náplň seminářů</a:t>
            </a:r>
          </a:p>
        </p:txBody>
      </p:sp>
    </p:spTree>
    <p:extLst>
      <p:ext uri="{BB962C8B-B14F-4D97-AF65-F5344CB8AC3E}">
        <p14:creationId xmlns:p14="http://schemas.microsoft.com/office/powerpoint/2010/main" val="53445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3FEE2D-0613-491F-A133-27F3BE7CD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9768FE-76BB-49F0-93CD-43294A1A36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415A7A-3DEE-484F-9117-AC39852F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86" y="401914"/>
            <a:ext cx="10753200" cy="638283"/>
          </a:xfrm>
        </p:spPr>
        <p:txBody>
          <a:bodyPr/>
          <a:lstStyle/>
          <a:p>
            <a:r>
              <a:rPr lang="cs-CZ" dirty="0"/>
              <a:t>Struktura projektu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EA5FE9-8FDB-4B96-BCB7-1D1A48B2E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317" y="1134081"/>
            <a:ext cx="10754109" cy="4483033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Charakteristika řešené problematiky a současný stav řešení</a:t>
            </a:r>
          </a:p>
          <a:p>
            <a:pPr marL="1248750" lvl="2" indent="-514350">
              <a:buFont typeface="Wingdings" panose="05000000000000000000" pitchFamily="2" charset="2"/>
              <a:buChar char="Ø"/>
            </a:pPr>
            <a:r>
              <a:rPr lang="cs-CZ" sz="1400" dirty="0"/>
              <a:t>Rozsah 1 strana A4</a:t>
            </a:r>
          </a:p>
          <a:p>
            <a:pPr marL="1248750" lvl="2" indent="-514350">
              <a:buFont typeface="Wingdings" panose="05000000000000000000" pitchFamily="2" charset="2"/>
              <a:buChar char="Ø"/>
            </a:pPr>
            <a:r>
              <a:rPr lang="cs-CZ" sz="1400" dirty="0"/>
              <a:t>Minimálně 10 citačních zdrojů 2015+, publikace v databázi </a:t>
            </a:r>
            <a:r>
              <a:rPr lang="cs-CZ" sz="1400" dirty="0" err="1"/>
              <a:t>WoS</a:t>
            </a:r>
            <a:r>
              <a:rPr lang="cs-CZ" sz="1400" dirty="0"/>
              <a:t>, jedna </a:t>
            </a:r>
            <a:r>
              <a:rPr lang="cs-CZ" sz="1400" dirty="0" err="1"/>
              <a:t>metaanalýza</a:t>
            </a:r>
            <a:r>
              <a:rPr lang="cs-CZ" sz="1400" dirty="0"/>
              <a:t> 2010+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Inovativnost projektu</a:t>
            </a:r>
          </a:p>
          <a:p>
            <a:pPr marL="1077300" lvl="2" indent="-342900">
              <a:buFont typeface="Wingdings" panose="05000000000000000000" pitchFamily="2" charset="2"/>
              <a:buChar char="Ø"/>
            </a:pPr>
            <a:r>
              <a:rPr lang="cs-CZ" sz="1400" dirty="0"/>
              <a:t>V čem je projekt inovativní, jaký bude přínos projektu?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Podstata a cíle projektu</a:t>
            </a:r>
          </a:p>
          <a:p>
            <a:pPr marL="1248750" lvl="2" indent="-514350">
              <a:buFont typeface="Wingdings" panose="05000000000000000000" pitchFamily="2" charset="2"/>
              <a:buChar char="Ø"/>
            </a:pPr>
            <a:r>
              <a:rPr lang="cs-CZ" sz="1400" dirty="0"/>
              <a:t>Stručné, jasné definování podstaty a dílčích cílů projektu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Způsob řešení</a:t>
            </a:r>
          </a:p>
          <a:p>
            <a:pPr marL="1248750" lvl="2" indent="-514350">
              <a:buFont typeface="Wingdings" panose="05000000000000000000" pitchFamily="2" charset="2"/>
              <a:buChar char="Ø"/>
            </a:pPr>
            <a:r>
              <a:rPr lang="cs-CZ" sz="1400" dirty="0"/>
              <a:t>Použité přístroje, metodika testování…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Rizika pro účastníky výzkumu</a:t>
            </a:r>
          </a:p>
          <a:p>
            <a:pPr marL="1248750" lvl="2" indent="-514350">
              <a:buFont typeface="Wingdings" panose="05000000000000000000" pitchFamily="2" charset="2"/>
              <a:buChar char="Ø"/>
            </a:pPr>
            <a:r>
              <a:rPr lang="cs-CZ" sz="1400" dirty="0"/>
              <a:t>Popis možných rizik pro účastníky výzkumu a jejich eliminace</a:t>
            </a:r>
            <a:endParaRPr lang="cs-CZ" sz="1400" dirty="0">
              <a:solidFill>
                <a:schemeClr val="tx2"/>
              </a:solidFill>
            </a:endParaRPr>
          </a:p>
          <a:p>
            <a:pPr marL="586350" indent="-51435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Referenční seznam (citační manažer </a:t>
            </a:r>
            <a:r>
              <a:rPr lang="cs-CZ" sz="2400" dirty="0" err="1">
                <a:solidFill>
                  <a:schemeClr val="tx2"/>
                </a:solidFill>
              </a:rPr>
              <a:t>Mendeley</a:t>
            </a:r>
            <a:r>
              <a:rPr lang="cs-CZ" sz="2400" dirty="0">
                <a:solidFill>
                  <a:schemeClr val="tx2"/>
                </a:solidFill>
              </a:rPr>
              <a:t>)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Prezentace PowerPoint</a:t>
            </a:r>
          </a:p>
          <a:p>
            <a:pPr marL="586350" indent="-514350">
              <a:buFont typeface="+mj-lt"/>
              <a:buAutoNum type="arabicPeriod"/>
            </a:pPr>
            <a:endParaRPr lang="cs-CZ" sz="2400" dirty="0">
              <a:solidFill>
                <a:schemeClr val="tx2"/>
              </a:solidFill>
            </a:endParaRPr>
          </a:p>
          <a:p>
            <a:pPr marL="734400" lvl="2"/>
            <a:endParaRPr lang="cs-CZ" dirty="0"/>
          </a:p>
          <a:p>
            <a:pPr marL="734400" lvl="2"/>
            <a:endParaRPr lang="cs-CZ" dirty="0"/>
          </a:p>
          <a:p>
            <a:pPr marL="1248750" lvl="2" indent="-514350">
              <a:buFont typeface="Wingdings" panose="05000000000000000000" pitchFamily="2" charset="2"/>
              <a:buChar char="Ø"/>
            </a:pPr>
            <a:endParaRPr lang="cs-CZ" dirty="0"/>
          </a:p>
          <a:p>
            <a:pPr marL="1248750" lvl="2" indent="-514350">
              <a:buFont typeface="Wingdings" panose="05000000000000000000" pitchFamily="2" charset="2"/>
              <a:buChar char="Ø"/>
            </a:pPr>
            <a:endParaRPr lang="cs-CZ" dirty="0"/>
          </a:p>
          <a:p>
            <a:pPr marL="1248750" lvl="2" indent="-5143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553355-2956-4EE6-81A1-3BEA6FCEA57C}"/>
              </a:ext>
            </a:extLst>
          </p:cNvPr>
          <p:cNvSpPr txBox="1"/>
          <p:nvPr/>
        </p:nvSpPr>
        <p:spPr>
          <a:xfrm>
            <a:off x="2489190" y="5710999"/>
            <a:ext cx="744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Rozsah 2 strany A4/10 minut prezentace</a:t>
            </a:r>
          </a:p>
        </p:txBody>
      </p:sp>
    </p:spTree>
    <p:extLst>
      <p:ext uri="{BB962C8B-B14F-4D97-AF65-F5344CB8AC3E}">
        <p14:creationId xmlns:p14="http://schemas.microsoft.com/office/powerpoint/2010/main" val="400642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8767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345896"/>
            <a:ext cx="10753200" cy="451576"/>
          </a:xfrm>
        </p:spPr>
        <p:txBody>
          <a:bodyPr/>
          <a:lstStyle/>
          <a:p>
            <a:r>
              <a:rPr lang="cs-CZ" dirty="0"/>
              <a:t>Představení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478969" y="1701303"/>
            <a:ext cx="4953188" cy="414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Ing. Tomáš Vodička, Ph.D.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Katedra kineziologie D33/339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hlinkClick r:id="rId2"/>
              </a:rPr>
              <a:t>tvodicka@fsps.muni.cz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Konzultace: pondělí 12:00 – 16:30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23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672B5D-EF5D-41E7-8D4E-B321CF858D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4A6BDB-ED03-46F0-B45C-4BC200DEE0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D0E8B8-F0DF-49B0-AEEF-333AD711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AD04C4-A669-40B1-A668-2599641A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88" y="1516833"/>
            <a:ext cx="5722400" cy="26459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420C41A-43DC-4203-BA0E-F4E37A6DD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25" y="3952628"/>
            <a:ext cx="5764318" cy="162254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E6D96FC-3FF8-43AF-B886-A73F4127E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513" y="3569670"/>
            <a:ext cx="5337486" cy="23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7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EC1493-041E-41A9-881D-2247558BE4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D8AB83-1B90-429C-A1C2-2CFF7CB6D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813F7A-B263-4499-8529-95F6DD48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4DCE5AB-E264-4AEB-843A-FEE7DD72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50" y="1359778"/>
            <a:ext cx="6480699" cy="18810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9ECAC66-A28C-490B-BAF9-273E75720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88" y="3617204"/>
            <a:ext cx="5816214" cy="23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8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F3A4A6-F8C2-40A6-985D-3EB5DF42B9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7A96AF-A7D2-45E3-A262-0C4A69989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067536-9A32-4355-B60F-ED2BD0FF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80B028E-1C4F-4E98-A662-29A7FEDD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35" y="1280331"/>
            <a:ext cx="6435593" cy="18438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A3E4C5-86F7-4533-B9A2-04D27A42D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40" y="3524820"/>
            <a:ext cx="6349381" cy="26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73C9AA-FB24-4CD3-A596-60A6ADD0F6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63CF9F-C794-4270-988D-7745DDD2AF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B0BD1B2-AABD-4B42-A1F3-FB140F7E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46" y="0"/>
            <a:ext cx="5807054" cy="685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19A7221-6E53-4A78-9673-C17F508D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6" y="3274519"/>
            <a:ext cx="2809875" cy="10191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55D2C52-2432-4EDD-98C7-9668518A7675}"/>
              </a:ext>
            </a:extLst>
          </p:cNvPr>
          <p:cNvSpPr txBox="1"/>
          <p:nvPr/>
        </p:nvSpPr>
        <p:spPr>
          <a:xfrm>
            <a:off x="540000" y="603681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600" b="1" dirty="0">
                <a:solidFill>
                  <a:schemeClr val="tx2"/>
                </a:solidFill>
                <a:latin typeface="+mn-lt"/>
              </a:rPr>
              <a:t>Představení</a:t>
            </a:r>
          </a:p>
        </p:txBody>
      </p:sp>
    </p:spTree>
    <p:extLst>
      <p:ext uri="{BB962C8B-B14F-4D97-AF65-F5344CB8AC3E}">
        <p14:creationId xmlns:p14="http://schemas.microsoft.com/office/powerpoint/2010/main" val="375931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384917" y="342975"/>
            <a:ext cx="10461146" cy="1024185"/>
          </a:xfrm>
        </p:spPr>
        <p:txBody>
          <a:bodyPr/>
          <a:lstStyle/>
          <a:p>
            <a:pPr algn="ctr"/>
            <a:r>
              <a:rPr lang="cs-CZ" sz="2400" dirty="0"/>
              <a:t>Získané schopnosti / dovednosti po absolvování předmětu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345937" y="1012054"/>
            <a:ext cx="11098625" cy="229043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Praktická aplikace vědy do sportu (trénink, zranění, kompenzace, specifické skupiny populace)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Schopnost analyzovat validitu informací podávaných „</a:t>
            </a:r>
            <a:r>
              <a:rPr lang="cs-CZ" sz="2000" i="1" dirty="0"/>
              <a:t>vědeckým</a:t>
            </a:r>
            <a:r>
              <a:rPr lang="cs-CZ" sz="2000" dirty="0"/>
              <a:t>“ jazykem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Orientace v přístrojové infrastruktuře používané ve </a:t>
            </a:r>
            <a:r>
              <a:rPr lang="cs-CZ" sz="2000" dirty="0" err="1"/>
              <a:t>Sports</a:t>
            </a:r>
            <a:r>
              <a:rPr lang="cs-CZ" sz="2000" dirty="0"/>
              <a:t> </a:t>
            </a:r>
            <a:r>
              <a:rPr lang="cs-CZ" sz="2000" dirty="0" err="1"/>
              <a:t>Sciences</a:t>
            </a:r>
            <a:endParaRPr lang="cs-CZ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Transfer poznatků do praxe</a:t>
            </a:r>
          </a:p>
          <a:p>
            <a:pPr marL="72000" indent="0">
              <a:lnSpc>
                <a:spcPct val="150000"/>
              </a:lnSpc>
              <a:buNone/>
            </a:pPr>
            <a:endParaRPr lang="cs-CZ" sz="2400" dirty="0"/>
          </a:p>
        </p:txBody>
      </p:sp>
      <p:pic>
        <p:nvPicPr>
          <p:cNvPr id="7" name="Zástupný symbol pro obsah 5">
            <a:extLst>
              <a:ext uri="{FF2B5EF4-FFF2-40B4-BE49-F238E27FC236}">
                <a16:creationId xmlns:a16="http://schemas.microsoft.com/office/drawing/2014/main" id="{56C7BFD7-B42A-4E87-B930-57FCD571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0" y="2476869"/>
            <a:ext cx="4250848" cy="42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9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F6A47C-689F-463B-89FA-F43BBA346A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F154D1-8319-416D-A04B-FD094FB285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D56B3E-39E5-41AE-94AD-4191B2FF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E0200E-E17E-48AA-82CF-681B6A7B7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Notebook / telefon</a:t>
            </a:r>
          </a:p>
          <a:p>
            <a:r>
              <a:rPr lang="cs-CZ" dirty="0"/>
              <a:t>Aktivní znalost angličtiny</a:t>
            </a:r>
          </a:p>
          <a:p>
            <a:endParaRPr lang="cs-CZ" dirty="0"/>
          </a:p>
          <a:p>
            <a:r>
              <a:rPr lang="cs-CZ" dirty="0"/>
              <a:t>Dodržování platných epidemiologických opatření </a:t>
            </a:r>
          </a:p>
        </p:txBody>
      </p:sp>
    </p:spTree>
    <p:extLst>
      <p:ext uri="{BB962C8B-B14F-4D97-AF65-F5344CB8AC3E}">
        <p14:creationId xmlns:p14="http://schemas.microsoft.com/office/powerpoint/2010/main" val="66392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20000" y="68480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Výstupy předmětu, podmínky pro udělení zápočtu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000" y="2201662"/>
            <a:ext cx="5376000" cy="363033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Plnění úkolů na seminářích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Zpracování a obhajoba projektové výzvy</a:t>
            </a:r>
            <a:r>
              <a:rPr lang="cs-CZ" sz="2400" dirty="0"/>
              <a:t> (rozdělení do seminárních skupin 2 osoby/skupina)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  <a:p>
            <a:pPr marL="0" lvl="0" indent="0">
              <a:lnSpc>
                <a:spcPct val="100000"/>
              </a:lnSpc>
              <a:buClr>
                <a:srgbClr val="0000DC"/>
              </a:buClr>
              <a:buNone/>
            </a:pPr>
            <a:r>
              <a:rPr lang="cs-CZ" sz="2400" dirty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026" name="Picture 2" descr="S. Korea to Introduce High School Credit System Modeled After Finland and  the U.S. | Be Korea-savvy">
            <a:extLst>
              <a:ext uri="{FF2B5EF4-FFF2-40B4-BE49-F238E27FC236}">
                <a16:creationId xmlns:a16="http://schemas.microsoft.com/office/drawing/2014/main" id="{1FAA82F8-CAE8-4E04-AE2A-615E8DFB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43" y="2557463"/>
            <a:ext cx="4214638" cy="28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1138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932</TotalTime>
  <Words>386</Words>
  <Application>Microsoft Office PowerPoint</Application>
  <PresentationFormat>Širokoúhlá obrazovka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Věda a sport (np4056) přednáška č. 1  </vt:lpstr>
      <vt:lpstr>Představení</vt:lpstr>
      <vt:lpstr>Představení</vt:lpstr>
      <vt:lpstr>Představení</vt:lpstr>
      <vt:lpstr>Představení</vt:lpstr>
      <vt:lpstr>Prezentace aplikace PowerPoint</vt:lpstr>
      <vt:lpstr>Získané schopnosti / dovednosti po absolvování předmětu</vt:lpstr>
      <vt:lpstr>Předpoklady</vt:lpstr>
      <vt:lpstr>Výstupy předmětu, podmínky pro udělení zápočtu</vt:lpstr>
      <vt:lpstr>Náplň přednášek</vt:lpstr>
      <vt:lpstr>Struktura projektu </vt:lpstr>
      <vt:lpstr>Děkuji za pozornost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Věda a sport (np4056; nk4056) semináře</dc:title>
  <dc:creator>Tomáš Vodička</dc:creator>
  <cp:lastModifiedBy>Tomáš Vodička</cp:lastModifiedBy>
  <cp:revision>53</cp:revision>
  <cp:lastPrinted>2022-01-31T13:38:43Z</cp:lastPrinted>
  <dcterms:created xsi:type="dcterms:W3CDTF">2021-03-03T12:45:56Z</dcterms:created>
  <dcterms:modified xsi:type="dcterms:W3CDTF">2022-02-25T13:18:17Z</dcterms:modified>
</cp:coreProperties>
</file>