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D73C1-E73D-4792-A30F-46C9F55531CA}" type="datetimeFigureOut">
              <a:rPr lang="cs-CZ"/>
              <a:pPr>
                <a:defRPr/>
              </a:pPr>
              <a:t>19.03.2021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743B1-D216-42E1-A8DD-0841F87217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F4690-C756-4BD4-942E-E7F0737E24B7}" type="datetimeFigureOut">
              <a:rPr lang="cs-CZ"/>
              <a:pPr>
                <a:defRPr/>
              </a:pPr>
              <a:t>19.03.2021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A6404-095B-4092-B5AE-21D78EA786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CA9D7-1B35-48E8-A3E6-C6FCC42D8972}" type="datetimeFigureOut">
              <a:rPr lang="cs-CZ"/>
              <a:pPr>
                <a:defRPr/>
              </a:pPr>
              <a:t>19.03.2021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04257-752B-4351-BEC1-D019429D40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49EF6-3A09-46AF-8C76-9CCDA79A438D}" type="datetimeFigureOut">
              <a:rPr lang="cs-CZ"/>
              <a:pPr>
                <a:defRPr/>
              </a:pPr>
              <a:t>19.03.2021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F93BC-5F71-447D-8591-1C6342970C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39D23-C4A1-4FA1-9305-BBBA357434DC}" type="datetimeFigureOut">
              <a:rPr lang="cs-CZ"/>
              <a:pPr>
                <a:defRPr/>
              </a:pPr>
              <a:t>19.03.2021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FD706-BF74-4074-8594-B0027F9EF6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1AE6C-6C01-44C6-872C-EDA38F41AFBF}" type="datetimeFigureOut">
              <a:rPr lang="cs-CZ"/>
              <a:pPr>
                <a:defRPr/>
              </a:pPr>
              <a:t>19.03.2021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000F4-9370-4141-A9D3-5865617C4D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5EB8F-66C7-47D2-A448-852EC337679C}" type="datetimeFigureOut">
              <a:rPr lang="cs-CZ"/>
              <a:pPr>
                <a:defRPr/>
              </a:pPr>
              <a:t>19.03.2021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18D83-133E-47CE-A015-498585A032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779DB-AE88-4F4B-9322-570B186132A5}" type="datetimeFigureOut">
              <a:rPr lang="cs-CZ"/>
              <a:pPr>
                <a:defRPr/>
              </a:pPr>
              <a:t>19.03.2021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4FFF8-3701-40BA-83AC-DDAF7B4D42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72C33-64D8-4E0E-882C-A1D291CC459E}" type="datetimeFigureOut">
              <a:rPr lang="cs-CZ"/>
              <a:pPr>
                <a:defRPr/>
              </a:pPr>
              <a:t>19.03.2021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BAD9F-D383-4ECC-8848-A9F81D0EB7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B1173-95B9-457A-99B0-EF9391C214D3}" type="datetimeFigureOut">
              <a:rPr lang="cs-CZ"/>
              <a:pPr>
                <a:defRPr/>
              </a:pPr>
              <a:t>19.03.2021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CFB56-C30C-4A24-A65B-2AAC6A6BB3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4D3A9-0E0B-4456-839E-829BDF9E1E59}" type="datetimeFigureOut">
              <a:rPr lang="cs-CZ"/>
              <a:pPr>
                <a:defRPr/>
              </a:pPr>
              <a:t>19.03.2021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182BD-2C61-481D-B855-CB62B9DA8D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EB7A4B8-1C38-400A-AAE8-06FAA3A1A5D1}" type="datetimeFigureOut">
              <a:rPr lang="cs-CZ"/>
              <a:pPr>
                <a:defRPr/>
              </a:pPr>
              <a:t>19.03.2021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A05A5C-42D5-4FAB-85EF-D37B2500DF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6" r:id="rId2"/>
    <p:sldLayoutId id="2147483825" r:id="rId3"/>
    <p:sldLayoutId id="2147483824" r:id="rId4"/>
    <p:sldLayoutId id="2147483823" r:id="rId5"/>
    <p:sldLayoutId id="2147483822" r:id="rId6"/>
    <p:sldLayoutId id="2147483821" r:id="rId7"/>
    <p:sldLayoutId id="2147483820" r:id="rId8"/>
    <p:sldLayoutId id="2147483819" r:id="rId9"/>
    <p:sldLayoutId id="2147483818" r:id="rId10"/>
    <p:sldLayoutId id="214748381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bugala@fsps.muni.cz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>
          <a:xfrm>
            <a:off x="685800" y="1268413"/>
            <a:ext cx="7772400" cy="3744912"/>
          </a:xfrm>
        </p:spPr>
        <p:txBody>
          <a:bodyPr/>
          <a:lstStyle/>
          <a:p>
            <a:br>
              <a:rPr lang="cs-CZ" dirty="0"/>
            </a:br>
            <a:r>
              <a:rPr lang="cs-CZ" sz="6000" b="1" dirty="0"/>
              <a:t>Didaktika sebeobrany</a:t>
            </a:r>
            <a:br>
              <a:rPr lang="cs-CZ" dirty="0"/>
            </a:br>
            <a:br>
              <a:rPr lang="cs-CZ" sz="1800" dirty="0"/>
            </a:br>
            <a:r>
              <a:rPr lang="cs-CZ" sz="2400" dirty="0" err="1"/>
              <a:t>nk</a:t>
            </a:r>
            <a:r>
              <a:rPr lang="cs-CZ" sz="2400" dirty="0"/>
              <a:t> 2085</a:t>
            </a:r>
            <a:br>
              <a:rPr lang="cs-CZ" sz="2400" dirty="0"/>
            </a:br>
            <a:br>
              <a:rPr lang="cs-CZ" sz="2400" dirty="0"/>
            </a:br>
            <a:r>
              <a:rPr lang="cs-CZ" sz="2400" dirty="0"/>
              <a:t>podzim 2017</a:t>
            </a:r>
            <a:br>
              <a:rPr lang="cs-CZ" sz="2400" dirty="0"/>
            </a:b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3"/>
          <p:cNvSpPr>
            <a:spLocks noGrp="1"/>
          </p:cNvSpPr>
          <p:nvPr>
            <p:ph type="ctrTitle"/>
          </p:nvPr>
        </p:nvSpPr>
        <p:spPr>
          <a:xfrm>
            <a:off x="685800" y="1484313"/>
            <a:ext cx="7772400" cy="3240087"/>
          </a:xfrm>
        </p:spPr>
        <p:txBody>
          <a:bodyPr/>
          <a:lstStyle/>
          <a:p>
            <a:pPr>
              <a:lnSpc>
                <a:spcPct val="150000"/>
              </a:lnSpc>
            </a:pPr>
            <a:br>
              <a:rPr lang="cs-CZ" dirty="0"/>
            </a:br>
            <a:r>
              <a:rPr lang="cs-CZ" dirty="0"/>
              <a:t>PhDr. Martin Bugala, Ph.D.</a:t>
            </a:r>
            <a:br>
              <a:rPr lang="cs-CZ" dirty="0"/>
            </a:br>
            <a:r>
              <a:rPr lang="cs-CZ" dirty="0">
                <a:hlinkClick r:id="rId2"/>
              </a:rPr>
              <a:t>bugala@fsps.muni.cz</a:t>
            </a:r>
            <a:br>
              <a:rPr lang="cs-CZ" dirty="0"/>
            </a:br>
            <a:r>
              <a:rPr lang="cs-CZ" dirty="0"/>
              <a:t>A34/240</a:t>
            </a:r>
            <a:br>
              <a:rPr lang="cs-CZ" dirty="0"/>
            </a:br>
            <a:br>
              <a:rPr lang="cs-CZ" dirty="0"/>
            </a:br>
            <a:br>
              <a:rPr lang="cs-CZ" sz="3600" dirty="0">
                <a:latin typeface="Arial" charset="0"/>
              </a:rPr>
            </a:br>
            <a:endParaRPr lang="cs-CZ" dirty="0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b="1"/>
              <a:t>Rozvrh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8562407"/>
              </p:ext>
            </p:extLst>
          </p:nvPr>
        </p:nvGraphicFramePr>
        <p:xfrm>
          <a:off x="611561" y="1844822"/>
          <a:ext cx="7416823" cy="36724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0809">
                  <a:extLst>
                    <a:ext uri="{9D8B030D-6E8A-4147-A177-3AD203B41FA5}">
                      <a16:colId xmlns:a16="http://schemas.microsoft.com/office/drawing/2014/main" val="456219118"/>
                    </a:ext>
                  </a:extLst>
                </a:gridCol>
                <a:gridCol w="671845">
                  <a:extLst>
                    <a:ext uri="{9D8B030D-6E8A-4147-A177-3AD203B41FA5}">
                      <a16:colId xmlns:a16="http://schemas.microsoft.com/office/drawing/2014/main" val="1134906934"/>
                    </a:ext>
                  </a:extLst>
                </a:gridCol>
                <a:gridCol w="848646">
                  <a:extLst>
                    <a:ext uri="{9D8B030D-6E8A-4147-A177-3AD203B41FA5}">
                      <a16:colId xmlns:a16="http://schemas.microsoft.com/office/drawing/2014/main" val="42663437"/>
                    </a:ext>
                  </a:extLst>
                </a:gridCol>
                <a:gridCol w="954729">
                  <a:extLst>
                    <a:ext uri="{9D8B030D-6E8A-4147-A177-3AD203B41FA5}">
                      <a16:colId xmlns:a16="http://schemas.microsoft.com/office/drawing/2014/main" val="3771382638"/>
                    </a:ext>
                  </a:extLst>
                </a:gridCol>
                <a:gridCol w="2475223">
                  <a:extLst>
                    <a:ext uri="{9D8B030D-6E8A-4147-A177-3AD203B41FA5}">
                      <a16:colId xmlns:a16="http://schemas.microsoft.com/office/drawing/2014/main" val="379834780"/>
                    </a:ext>
                  </a:extLst>
                </a:gridCol>
                <a:gridCol w="623225">
                  <a:extLst>
                    <a:ext uri="{9D8B030D-6E8A-4147-A177-3AD203B41FA5}">
                      <a16:colId xmlns:a16="http://schemas.microsoft.com/office/drawing/2014/main" val="223878692"/>
                    </a:ext>
                  </a:extLst>
                </a:gridCol>
                <a:gridCol w="782346">
                  <a:extLst>
                    <a:ext uri="{9D8B030D-6E8A-4147-A177-3AD203B41FA5}">
                      <a16:colId xmlns:a16="http://schemas.microsoft.com/office/drawing/2014/main" val="3057047935"/>
                    </a:ext>
                  </a:extLst>
                </a:gridCol>
              </a:tblGrid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19.03.2021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13:25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14:25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nk4723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Didaktika sebeobrany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př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online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28590175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09.04.2021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15:05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16:45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nk4723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Didaktika sebeobrany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„praxe“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43645686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16.04.2021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10:55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13:25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nk4723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Didaktika sebeobrany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př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online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86580305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23.04.2021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09:40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12:10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nk4723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Didaktika sebeobrany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sem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„praxe“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81892180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07.05.2021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16:45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18:25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nk4723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Didaktika sebeobrany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sem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„praxe“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59342363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14.05.2021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09:15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10:55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nk4723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Didaktika sebeobrany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online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3289563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b="1"/>
              <a:t>Ukončení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u="sng" dirty="0"/>
              <a:t>Zkouška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u="sng" dirty="0"/>
              <a:t>Didaktický výstup: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	v délce trvání cca 15 minut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Pozn. v případě uvolnění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/>
              <a:t>Písemně vypracovat přípravu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	„</a:t>
            </a:r>
            <a:r>
              <a:rPr lang="cs-CZ" i="1" dirty="0"/>
              <a:t>Kurz sebeobrany pro dospělé</a:t>
            </a:r>
            <a:r>
              <a:rPr lang="cs-CZ" dirty="0"/>
              <a:t>“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/>
              <a:t>10 lekcí na 4 – 5 stran A4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dirty="0"/>
              <a:t>	-Z toho zpracovat jednu lekci a tuto odučit,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dirty="0"/>
              <a:t>	-Zaslat na email min. týden před zkouškou.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Teoretický základ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Co je didaktika?</a:t>
            </a:r>
          </a:p>
          <a:p>
            <a:pPr marL="0" indent="0">
              <a:buNone/>
            </a:pPr>
            <a:r>
              <a:rPr lang="cs-CZ" dirty="0"/>
              <a:t>	- je teorií vzdělávání, zabývající se formami 	postupy a cíli vyučování.	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Formy výuky </a:t>
            </a:r>
          </a:p>
          <a:p>
            <a:pPr marL="0" indent="0">
              <a:buNone/>
            </a:pPr>
            <a:r>
              <a:rPr lang="cs-CZ" dirty="0"/>
              <a:t>	- podle vztahu k osobnosti žáka,</a:t>
            </a:r>
          </a:p>
          <a:p>
            <a:pPr marL="0" indent="0">
              <a:buNone/>
            </a:pPr>
            <a:r>
              <a:rPr lang="cs-CZ" dirty="0"/>
              <a:t>	- podle charakteru výukového prostředí,</a:t>
            </a:r>
          </a:p>
          <a:p>
            <a:pPr marL="0" indent="0">
              <a:buNone/>
            </a:pPr>
            <a:r>
              <a:rPr lang="cs-CZ" dirty="0"/>
              <a:t>	- podle délky trvání.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0874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Teoretický základ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Didaktické postupy</a:t>
            </a:r>
          </a:p>
          <a:p>
            <a:pPr marL="0" indent="0">
              <a:buNone/>
            </a:pPr>
            <a:r>
              <a:rPr lang="cs-CZ" dirty="0"/>
              <a:t>	- Komplexní(v celku),</a:t>
            </a:r>
          </a:p>
          <a:p>
            <a:pPr marL="0" indent="0">
              <a:buNone/>
            </a:pPr>
            <a:r>
              <a:rPr lang="cs-CZ" dirty="0"/>
              <a:t>	- Analyticko-syntetický(od části k celku),</a:t>
            </a:r>
          </a:p>
          <a:p>
            <a:pPr marL="0" indent="0">
              <a:buNone/>
            </a:pPr>
            <a:r>
              <a:rPr lang="cs-CZ" dirty="0"/>
              <a:t>	- Synteticko-analytický (od celku k části).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Cíle vyučování</a:t>
            </a:r>
          </a:p>
          <a:p>
            <a:pPr marL="0" indent="0">
              <a:buNone/>
            </a:pPr>
            <a:r>
              <a:rPr lang="cs-CZ" dirty="0"/>
              <a:t>	- Obecné cíle (frekventant kurzu bude 	umět rozpoznávat potenciální hrozby),</a:t>
            </a:r>
          </a:p>
          <a:p>
            <a:pPr marL="0" indent="0">
              <a:buNone/>
            </a:pPr>
            <a:r>
              <a:rPr lang="cs-CZ" dirty="0"/>
              <a:t>	- Konkrétní (frekventant dokáže 	vyjmenovat fáze cyklu konfliktu.</a:t>
            </a:r>
          </a:p>
        </p:txBody>
      </p:sp>
    </p:spTree>
    <p:extLst>
      <p:ext uri="{BB962C8B-B14F-4D97-AF65-F5344CB8AC3E}">
        <p14:creationId xmlns:p14="http://schemas.microsoft.com/office/powerpoint/2010/main" val="341925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Praxe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Práce s klienty,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Naplánovaný kurz </a:t>
            </a:r>
            <a:r>
              <a:rPr lang="cs-CZ" dirty="0" err="1"/>
              <a:t>vs</a:t>
            </a:r>
            <a:r>
              <a:rPr lang="cs-CZ" dirty="0"/>
              <a:t> realita,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Osobnost instruktora,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Kompetence instruktora,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68340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</TotalTime>
  <Words>269</Words>
  <Application>Microsoft Office PowerPoint</Application>
  <PresentationFormat>Předvádění na obrazovce (4:3)</PresentationFormat>
  <Paragraphs>76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Motiv sady Office</vt:lpstr>
      <vt:lpstr> Didaktika sebeobrany  nk 2085  podzim 2017 </vt:lpstr>
      <vt:lpstr> PhDr. Martin Bugala, Ph.D. bugala@fsps.muni.cz A34/240   </vt:lpstr>
      <vt:lpstr>Rozvrh</vt:lpstr>
      <vt:lpstr>Ukončení předmětu</vt:lpstr>
      <vt:lpstr>Teoretický základ</vt:lpstr>
      <vt:lpstr>Teoretický základ</vt:lpstr>
      <vt:lpstr>Praxe</vt:lpstr>
    </vt:vector>
  </TitlesOfParts>
  <Company>ČR GŘC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 sebeobrany</dc:title>
  <dc:creator>S216</dc:creator>
  <cp:lastModifiedBy>Martin Bugala</cp:lastModifiedBy>
  <cp:revision>32</cp:revision>
  <dcterms:created xsi:type="dcterms:W3CDTF">2012-06-21T11:33:55Z</dcterms:created>
  <dcterms:modified xsi:type="dcterms:W3CDTF">2021-03-19T09:57:08Z</dcterms:modified>
</cp:coreProperties>
</file>