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9" r:id="rId3"/>
    <p:sldId id="257" r:id="rId4"/>
    <p:sldId id="260" r:id="rId5"/>
    <p:sldId id="261" r:id="rId6"/>
    <p:sldId id="262" r:id="rId7"/>
    <p:sldId id="284" r:id="rId8"/>
    <p:sldId id="280" r:id="rId9"/>
    <p:sldId id="263" r:id="rId10"/>
    <p:sldId id="264" r:id="rId11"/>
    <p:sldId id="282" r:id="rId12"/>
    <p:sldId id="281" r:id="rId13"/>
    <p:sldId id="265" r:id="rId14"/>
    <p:sldId id="271" r:id="rId15"/>
    <p:sldId id="266" r:id="rId16"/>
    <p:sldId id="272" r:id="rId17"/>
    <p:sldId id="267" r:id="rId18"/>
    <p:sldId id="278" r:id="rId19"/>
    <p:sldId id="268" r:id="rId20"/>
    <p:sldId id="269" r:id="rId21"/>
    <p:sldId id="273" r:id="rId22"/>
    <p:sldId id="274" r:id="rId23"/>
    <p:sldId id="275" r:id="rId24"/>
    <p:sldId id="276" r:id="rId25"/>
    <p:sldId id="277" r:id="rId26"/>
    <p:sldId id="283" r:id="rId27"/>
    <p:sldId id="270" r:id="rId28"/>
    <p:sldId id="279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C00"/>
    <a:srgbClr val="FFFF00"/>
    <a:srgbClr val="FBC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3" autoAdjust="0"/>
  </p:normalViewPr>
  <p:slideViewPr>
    <p:cSldViewPr>
      <p:cViewPr varScale="1">
        <p:scale>
          <a:sx n="64" d="100"/>
          <a:sy n="64" d="100"/>
        </p:scale>
        <p:origin x="856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6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ECFA1-ECB4-4DA5-B998-787B2D2A5F55}" type="datetimeFigureOut">
              <a:rPr lang="cs-CZ" smtClean="0"/>
              <a:pPr/>
              <a:t>25.03.2022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3F9336-D2E7-42A9-8B5C-21D00D44B2A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987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9336-D2E7-42A9-8B5C-21D00D44B2A3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3678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9336-D2E7-42A9-8B5C-21D00D44B2A3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9598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Scheinost</a:t>
            </a:r>
            <a:r>
              <a:rPr lang="cs-CZ" dirty="0"/>
              <a:t>, Miroslav a kol.: Kriminalita očima kriminologů.</a:t>
            </a:r>
            <a:r>
              <a:rPr lang="cs-CZ" baseline="0" dirty="0"/>
              <a:t> Praha: </a:t>
            </a:r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Institut pro kriminologii a sociální prevenci, 2010. 239s. ISBN 978-80-7338-096-0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9336-D2E7-42A9-8B5C-21D00D44B2A3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676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www.kriminologie.</a:t>
            </a:r>
            <a:r>
              <a:rPr lang="cs-CZ" dirty="0" err="1"/>
              <a:t>cz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9336-D2E7-42A9-8B5C-21D00D44B2A3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8565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25.03.2022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25.03.2022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25.03.2022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25.03.2022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25.03.2022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25.03.2022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25.03.2022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25.03.2022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25.03.2022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25.03.2022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485FF7C-3DA8-4633-B4BD-FEC3E2128CF4}" type="datetimeFigureOut">
              <a:rPr lang="cs-CZ" smtClean="0"/>
              <a:pPr/>
              <a:t>25.03.2022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485FF7C-3DA8-4633-B4BD-FEC3E2128CF4}" type="datetimeFigureOut">
              <a:rPr lang="cs-CZ" smtClean="0"/>
              <a:pPr/>
              <a:t>25.03.2022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akriminologie.cz/" TargetMode="External"/><Relationship Id="rId2" Type="http://schemas.openxmlformats.org/officeDocument/2006/relationships/hyperlink" Target="http://www.czkrim.cz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rgbClr val="FBC200"/>
                </a:solidFill>
              </a:rPr>
              <a:t>Histo</a:t>
            </a:r>
            <a:r>
              <a:rPr lang="cs-CZ" dirty="0"/>
              <a:t>rie a vývoj kriminologie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Pozitivismus – biologické teorie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12776"/>
            <a:ext cx="8686800" cy="5229199"/>
          </a:xfrm>
        </p:spPr>
        <p:txBody>
          <a:bodyPr>
            <a:noAutofit/>
          </a:bodyPr>
          <a:lstStyle/>
          <a:p>
            <a:r>
              <a:rPr lang="cs-CZ" sz="2800" dirty="0">
                <a:solidFill>
                  <a:srgbClr val="FFEC00"/>
                </a:solidFill>
              </a:rPr>
              <a:t>Kriminalita jedinců je způsobená vrozenými biologickými vlastnostmi, příp. získanými </a:t>
            </a:r>
            <a:r>
              <a:rPr lang="cs-CZ" sz="2800" dirty="0" err="1">
                <a:solidFill>
                  <a:srgbClr val="FFEC00"/>
                </a:solidFill>
              </a:rPr>
              <a:t>biol.pochody</a:t>
            </a:r>
            <a:endParaRPr lang="cs-CZ" sz="2800" dirty="0">
              <a:solidFill>
                <a:srgbClr val="FFEC00"/>
              </a:solidFill>
            </a:endParaRPr>
          </a:p>
          <a:p>
            <a:r>
              <a:rPr lang="cs-CZ" sz="2800" dirty="0" err="1">
                <a:solidFill>
                  <a:srgbClr val="FFEC00"/>
                </a:solidFill>
              </a:rPr>
              <a:t>Cesare</a:t>
            </a:r>
            <a:r>
              <a:rPr lang="cs-CZ" sz="2800" dirty="0">
                <a:solidFill>
                  <a:srgbClr val="FFEC00"/>
                </a:solidFill>
              </a:rPr>
              <a:t> </a:t>
            </a:r>
            <a:r>
              <a:rPr lang="cs-CZ" sz="2800" dirty="0" err="1">
                <a:solidFill>
                  <a:srgbClr val="FFEC00"/>
                </a:solidFill>
              </a:rPr>
              <a:t>Lombroso</a:t>
            </a:r>
            <a:endParaRPr lang="cs-CZ" sz="2800" dirty="0">
              <a:solidFill>
                <a:srgbClr val="FFEC00"/>
              </a:solidFill>
            </a:endParaRPr>
          </a:p>
          <a:p>
            <a:pPr lvl="1"/>
            <a:r>
              <a:rPr lang="cs-CZ" dirty="0" err="1">
                <a:solidFill>
                  <a:srgbClr val="FFEC00"/>
                </a:solidFill>
              </a:rPr>
              <a:t>It</a:t>
            </a:r>
            <a:r>
              <a:rPr lang="cs-CZ" dirty="0">
                <a:solidFill>
                  <a:srgbClr val="FFEC00"/>
                </a:solidFill>
              </a:rPr>
              <a:t>. vězeňský lékař – obraz </a:t>
            </a:r>
            <a:r>
              <a:rPr lang="cs-CZ" dirty="0" err="1">
                <a:solidFill>
                  <a:srgbClr val="FFEC00"/>
                </a:solidFill>
              </a:rPr>
              <a:t>tzv</a:t>
            </a:r>
            <a:r>
              <a:rPr lang="cs-CZ" dirty="0">
                <a:solidFill>
                  <a:srgbClr val="FFEC00"/>
                </a:solidFill>
              </a:rPr>
              <a:t> „rozeného zločince“, stigmata degenerace, dědičná, nemožnost převýchovy, postupně sám uznal i jiné příčiny kriminality</a:t>
            </a:r>
          </a:p>
          <a:p>
            <a:pPr lvl="1"/>
            <a:r>
              <a:rPr lang="cs-CZ" dirty="0" err="1">
                <a:solidFill>
                  <a:srgbClr val="FFEC00"/>
                </a:solidFill>
              </a:rPr>
              <a:t>Enrico</a:t>
            </a:r>
            <a:r>
              <a:rPr lang="cs-CZ" dirty="0">
                <a:solidFill>
                  <a:srgbClr val="FFEC00"/>
                </a:solidFill>
              </a:rPr>
              <a:t> </a:t>
            </a:r>
            <a:r>
              <a:rPr lang="cs-CZ" dirty="0" err="1">
                <a:solidFill>
                  <a:srgbClr val="FFEC00"/>
                </a:solidFill>
              </a:rPr>
              <a:t>Ferri</a:t>
            </a:r>
            <a:r>
              <a:rPr lang="cs-CZ" dirty="0">
                <a:solidFill>
                  <a:srgbClr val="FFEC00"/>
                </a:solidFill>
              </a:rPr>
              <a:t> – </a:t>
            </a:r>
            <a:r>
              <a:rPr lang="cs-CZ" dirty="0" err="1">
                <a:solidFill>
                  <a:srgbClr val="FFEC00"/>
                </a:solidFill>
              </a:rPr>
              <a:t>vícefaktorový</a:t>
            </a:r>
            <a:r>
              <a:rPr lang="cs-CZ" dirty="0">
                <a:solidFill>
                  <a:srgbClr val="FFEC00"/>
                </a:solidFill>
              </a:rPr>
              <a:t> přístup, první typologie pachatele</a:t>
            </a:r>
          </a:p>
          <a:p>
            <a:r>
              <a:rPr lang="cs-CZ" sz="2800" dirty="0">
                <a:solidFill>
                  <a:srgbClr val="FFEC00"/>
                </a:solidFill>
              </a:rPr>
              <a:t>Od </a:t>
            </a:r>
            <a:r>
              <a:rPr lang="cs-CZ" sz="2800" dirty="0" err="1">
                <a:solidFill>
                  <a:srgbClr val="FFEC00"/>
                </a:solidFill>
              </a:rPr>
              <a:t>poč</a:t>
            </a:r>
            <a:r>
              <a:rPr lang="cs-CZ" sz="2800" dirty="0">
                <a:solidFill>
                  <a:srgbClr val="FFEC00"/>
                </a:solidFill>
              </a:rPr>
              <a:t>. 20.st. studium dědičných vloh: první genealogické studie (</a:t>
            </a:r>
            <a:r>
              <a:rPr lang="cs-CZ" sz="2800" dirty="0" err="1">
                <a:solidFill>
                  <a:srgbClr val="FFEC00"/>
                </a:solidFill>
              </a:rPr>
              <a:t>Goddard</a:t>
            </a:r>
            <a:r>
              <a:rPr lang="cs-CZ" sz="2800" dirty="0">
                <a:solidFill>
                  <a:srgbClr val="FFEC00"/>
                </a:solidFill>
              </a:rPr>
              <a:t>: </a:t>
            </a:r>
            <a:r>
              <a:rPr lang="cs-CZ" sz="2800" dirty="0" err="1">
                <a:solidFill>
                  <a:srgbClr val="FFEC00"/>
                </a:solidFill>
              </a:rPr>
              <a:t>Kallikakův</a:t>
            </a:r>
            <a:r>
              <a:rPr lang="cs-CZ" sz="2800" dirty="0">
                <a:solidFill>
                  <a:srgbClr val="FFEC00"/>
                </a:solidFill>
              </a:rPr>
              <a:t> rod)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kallika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30051"/>
            <a:ext cx="4680520" cy="6827949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Pozitivismus – biologické teorie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00808"/>
            <a:ext cx="8507288" cy="4941167"/>
          </a:xfrm>
        </p:spPr>
        <p:txBody>
          <a:bodyPr>
            <a:noAutofit/>
          </a:bodyPr>
          <a:lstStyle/>
          <a:p>
            <a:r>
              <a:rPr lang="cs-CZ" sz="2800" dirty="0">
                <a:solidFill>
                  <a:srgbClr val="FFEC00"/>
                </a:solidFill>
              </a:rPr>
              <a:t>Ernest </a:t>
            </a:r>
            <a:r>
              <a:rPr lang="cs-CZ" sz="2800" dirty="0" err="1">
                <a:solidFill>
                  <a:srgbClr val="FFEC00"/>
                </a:solidFill>
              </a:rPr>
              <a:t>Kretschmer</a:t>
            </a:r>
            <a:r>
              <a:rPr lang="cs-CZ" sz="2800" dirty="0">
                <a:solidFill>
                  <a:srgbClr val="FFEC00"/>
                </a:solidFill>
              </a:rPr>
              <a:t> – něm. psychiatr, konstituční typologie, jen delikventní populace</a:t>
            </a:r>
          </a:p>
          <a:p>
            <a:r>
              <a:rPr lang="cs-CZ" sz="2800" dirty="0">
                <a:solidFill>
                  <a:srgbClr val="FFEC00"/>
                </a:solidFill>
              </a:rPr>
              <a:t>William H. </a:t>
            </a:r>
            <a:r>
              <a:rPr lang="cs-CZ" sz="2800" dirty="0" err="1">
                <a:solidFill>
                  <a:srgbClr val="FFEC00"/>
                </a:solidFill>
              </a:rPr>
              <a:t>Sheldon</a:t>
            </a:r>
            <a:r>
              <a:rPr lang="cs-CZ" sz="2800" dirty="0">
                <a:solidFill>
                  <a:srgbClr val="FFEC00"/>
                </a:solidFill>
              </a:rPr>
              <a:t> – </a:t>
            </a:r>
            <a:r>
              <a:rPr lang="cs-CZ" sz="2800" dirty="0" err="1">
                <a:solidFill>
                  <a:srgbClr val="FFEC00"/>
                </a:solidFill>
              </a:rPr>
              <a:t>ekto</a:t>
            </a:r>
            <a:r>
              <a:rPr lang="cs-CZ" sz="2800" dirty="0">
                <a:solidFill>
                  <a:srgbClr val="FFEC00"/>
                </a:solidFill>
              </a:rPr>
              <a:t>-, </a:t>
            </a:r>
            <a:r>
              <a:rPr lang="cs-CZ" sz="2800" dirty="0" err="1">
                <a:solidFill>
                  <a:srgbClr val="FFEC00"/>
                </a:solidFill>
              </a:rPr>
              <a:t>endo</a:t>
            </a:r>
            <a:r>
              <a:rPr lang="cs-CZ" sz="2800" dirty="0">
                <a:solidFill>
                  <a:srgbClr val="FFEC00"/>
                </a:solidFill>
              </a:rPr>
              <a:t>-, </a:t>
            </a:r>
            <a:r>
              <a:rPr lang="cs-CZ" sz="2800" dirty="0" err="1">
                <a:solidFill>
                  <a:srgbClr val="FFEC00"/>
                </a:solidFill>
              </a:rPr>
              <a:t>mezomorf</a:t>
            </a:r>
            <a:endParaRPr lang="cs-CZ" sz="2800" dirty="0">
              <a:solidFill>
                <a:srgbClr val="FFEC00"/>
              </a:solidFill>
            </a:endParaRPr>
          </a:p>
          <a:p>
            <a:r>
              <a:rPr lang="cs-CZ" sz="2800" dirty="0">
                <a:solidFill>
                  <a:srgbClr val="FFEC00"/>
                </a:solidFill>
              </a:rPr>
              <a:t>47-XYY syndrom</a:t>
            </a:r>
          </a:p>
          <a:p>
            <a:r>
              <a:rPr lang="cs-CZ" sz="2800" dirty="0">
                <a:solidFill>
                  <a:srgbClr val="FFEC00"/>
                </a:solidFill>
              </a:rPr>
              <a:t>Výzkum frekvence kriminality adoptovaných dětí</a:t>
            </a:r>
          </a:p>
          <a:p>
            <a:r>
              <a:rPr lang="cs-CZ" sz="2800" dirty="0">
                <a:solidFill>
                  <a:srgbClr val="FFEC00"/>
                </a:solidFill>
              </a:rPr>
              <a:t>Endokrinologická teorie, studium dvojčat, psychopatie</a:t>
            </a:r>
          </a:p>
          <a:p>
            <a:r>
              <a:rPr lang="cs-CZ" sz="2800" dirty="0" err="1">
                <a:solidFill>
                  <a:srgbClr val="FFEC00"/>
                </a:solidFill>
              </a:rPr>
              <a:t>H.G.Canady</a:t>
            </a:r>
            <a:r>
              <a:rPr lang="cs-CZ" sz="2800" dirty="0">
                <a:solidFill>
                  <a:srgbClr val="FFEC00"/>
                </a:solidFill>
              </a:rPr>
              <a:t> – neexistuje skutečné vědecké zdůvodnění pro diskriminaci ras</a:t>
            </a:r>
          </a:p>
          <a:p>
            <a:pPr>
              <a:buNone/>
            </a:pPr>
            <a:endParaRPr lang="cs-CZ" sz="2600" dirty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Pozitivismus – psychologické teorie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3"/>
            <a:ext cx="8640960" cy="5301208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rgbClr val="FFEC00"/>
                </a:solidFill>
              </a:rPr>
              <a:t>3./4 19. st.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rgbClr val="FFEC00"/>
                </a:solidFill>
              </a:rPr>
              <a:t>Osobnost pachatele</a:t>
            </a:r>
          </a:p>
          <a:p>
            <a:pPr>
              <a:spcAft>
                <a:spcPts val="600"/>
              </a:spcAft>
            </a:pPr>
            <a:r>
              <a:rPr lang="cs-CZ" dirty="0" err="1">
                <a:solidFill>
                  <a:srgbClr val="FFEC00"/>
                </a:solidFill>
              </a:rPr>
              <a:t>Binetův</a:t>
            </a:r>
            <a:r>
              <a:rPr lang="cs-CZ" dirty="0">
                <a:solidFill>
                  <a:srgbClr val="FFEC00"/>
                </a:solidFill>
              </a:rPr>
              <a:t> a Simonů test, (IQ) – delikvent = </a:t>
            </a:r>
            <a:r>
              <a:rPr lang="cs-CZ" dirty="0" err="1">
                <a:solidFill>
                  <a:srgbClr val="FFEC00"/>
                </a:solidFill>
              </a:rPr>
              <a:t>oligofren</a:t>
            </a:r>
            <a:r>
              <a:rPr lang="cs-CZ" dirty="0">
                <a:solidFill>
                  <a:srgbClr val="FFEC00"/>
                </a:solidFill>
              </a:rPr>
              <a:t> (</a:t>
            </a:r>
            <a:r>
              <a:rPr lang="cs-CZ" dirty="0" err="1">
                <a:solidFill>
                  <a:srgbClr val="FFEC00"/>
                </a:solidFill>
              </a:rPr>
              <a:t>Goddard</a:t>
            </a:r>
            <a:r>
              <a:rPr lang="cs-CZ" dirty="0">
                <a:solidFill>
                  <a:srgbClr val="FFEC00"/>
                </a:solidFill>
              </a:rPr>
              <a:t>, mladiství)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rgbClr val="FFEC00"/>
                </a:solidFill>
              </a:rPr>
              <a:t>Sigmund </a:t>
            </a:r>
            <a:r>
              <a:rPr lang="cs-CZ" dirty="0" err="1">
                <a:solidFill>
                  <a:srgbClr val="FFEC00"/>
                </a:solidFill>
              </a:rPr>
              <a:t>Freud</a:t>
            </a:r>
            <a:r>
              <a:rPr lang="cs-CZ" dirty="0">
                <a:solidFill>
                  <a:srgbClr val="FFEC00"/>
                </a:solidFill>
              </a:rPr>
              <a:t> – podvědomá motivace chování (velký význam vývoj a zkušenosti jedince z období raného dětství) 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rgbClr val="FFEC00"/>
                </a:solidFill>
              </a:rPr>
              <a:t>Teorie obětního beránka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rgbClr val="FFEC00"/>
                </a:solidFill>
              </a:rPr>
              <a:t>Oidipův a Elektřin komplex -  potřeba trestu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rgbClr val="FFEC00"/>
                </a:solidFill>
              </a:rPr>
              <a:t>V 60.a 70. letech ZE </a:t>
            </a:r>
            <a:r>
              <a:rPr lang="cs-CZ" dirty="0" err="1">
                <a:solidFill>
                  <a:srgbClr val="FFEC00"/>
                </a:solidFill>
              </a:rPr>
              <a:t>abolitionismus</a:t>
            </a:r>
            <a:r>
              <a:rPr lang="cs-CZ" dirty="0">
                <a:solidFill>
                  <a:srgbClr val="FFEC00"/>
                </a:solidFill>
              </a:rPr>
              <a:t> – odstranění trestů</a:t>
            </a:r>
          </a:p>
          <a:p>
            <a:pPr>
              <a:spcAft>
                <a:spcPts val="600"/>
              </a:spcAft>
            </a:pPr>
            <a:endParaRPr lang="cs-CZ" dirty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Pozitivismus – psychologické teorie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rgbClr val="FFEC00"/>
                </a:solidFill>
              </a:rPr>
              <a:t>Sociálně psych. teorie  (</a:t>
            </a:r>
            <a:r>
              <a:rPr lang="cs-CZ" dirty="0" err="1">
                <a:solidFill>
                  <a:srgbClr val="FFEC00"/>
                </a:solidFill>
              </a:rPr>
              <a:t>Jeffry</a:t>
            </a:r>
            <a:r>
              <a:rPr lang="cs-CZ" dirty="0">
                <a:solidFill>
                  <a:srgbClr val="FFEC00"/>
                </a:solidFill>
              </a:rPr>
              <a:t>, </a:t>
            </a:r>
            <a:r>
              <a:rPr lang="cs-CZ" dirty="0" err="1">
                <a:solidFill>
                  <a:srgbClr val="FFEC00"/>
                </a:solidFill>
              </a:rPr>
              <a:t>Akers</a:t>
            </a:r>
            <a:r>
              <a:rPr lang="cs-CZ" dirty="0">
                <a:solidFill>
                  <a:srgbClr val="FFEC00"/>
                </a:solidFill>
              </a:rPr>
              <a:t>)- sociální učení  nápodobou</a:t>
            </a:r>
          </a:p>
          <a:p>
            <a:pPr>
              <a:spcAft>
                <a:spcPts val="600"/>
              </a:spcAft>
            </a:pPr>
            <a:r>
              <a:rPr lang="cs-CZ" dirty="0" err="1">
                <a:solidFill>
                  <a:srgbClr val="FFEC00"/>
                </a:solidFill>
              </a:rPr>
              <a:t>H.J.Eysenk</a:t>
            </a:r>
            <a:r>
              <a:rPr lang="cs-CZ" dirty="0">
                <a:solidFill>
                  <a:srgbClr val="FFEC00"/>
                </a:solidFill>
              </a:rPr>
              <a:t> teorie rozdílného podmiňování (strach z potrestání)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rgbClr val="FFEC00"/>
                </a:solidFill>
              </a:rPr>
              <a:t>Snaha o prevenci – neúspěšné studie (hlavně mládež)</a:t>
            </a:r>
          </a:p>
          <a:p>
            <a:r>
              <a:rPr lang="cs-CZ" dirty="0" err="1">
                <a:solidFill>
                  <a:srgbClr val="FFEC00"/>
                </a:solidFill>
              </a:rPr>
              <a:t>Kohlbergova</a:t>
            </a:r>
            <a:r>
              <a:rPr lang="cs-CZ" dirty="0">
                <a:solidFill>
                  <a:srgbClr val="FFEC00"/>
                </a:solidFill>
              </a:rPr>
              <a:t> teorie morálního vývoje</a:t>
            </a:r>
          </a:p>
          <a:p>
            <a:r>
              <a:rPr lang="cs-CZ" dirty="0">
                <a:solidFill>
                  <a:srgbClr val="FFEC00"/>
                </a:solidFill>
              </a:rPr>
              <a:t>80. </a:t>
            </a:r>
            <a:r>
              <a:rPr lang="cs-CZ" dirty="0" err="1">
                <a:solidFill>
                  <a:srgbClr val="FFEC00"/>
                </a:solidFill>
              </a:rPr>
              <a:t>leta</a:t>
            </a:r>
            <a:r>
              <a:rPr lang="cs-CZ" dirty="0">
                <a:solidFill>
                  <a:srgbClr val="FFEC00"/>
                </a:solidFill>
              </a:rPr>
              <a:t>, USA „rozený zločinec“ sklon ke kriminalitě součástí struktury osobnosti, snaha o přesnou a včasnou </a:t>
            </a:r>
            <a:r>
              <a:rPr lang="cs-CZ" dirty="0" err="1">
                <a:solidFill>
                  <a:srgbClr val="FFEC00"/>
                </a:solidFill>
              </a:rPr>
              <a:t>diagnozu</a:t>
            </a:r>
            <a:endParaRPr lang="cs-CZ" dirty="0">
              <a:solidFill>
                <a:srgbClr val="FFEC00"/>
              </a:solidFill>
            </a:endParaRPr>
          </a:p>
          <a:p>
            <a:pPr lvl="1"/>
            <a:r>
              <a:rPr lang="cs-CZ" dirty="0">
                <a:solidFill>
                  <a:srgbClr val="FFEC00"/>
                </a:solidFill>
              </a:rPr>
              <a:t>Klasifikace WHO: ICD-10 (Evropa)</a:t>
            </a:r>
          </a:p>
          <a:p>
            <a:pPr lvl="1"/>
            <a:r>
              <a:rPr lang="cs-CZ" dirty="0">
                <a:solidFill>
                  <a:srgbClr val="FFEC00"/>
                </a:solidFill>
              </a:rPr>
              <a:t>Klasifikace Americké psychiatrické asociace: DSM-IV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cs-CZ" dirty="0"/>
              <a:t>Pozitivismus – sociologické teorie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435280" cy="5301209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cs-CZ" sz="3000" dirty="0">
                <a:solidFill>
                  <a:srgbClr val="FFEC00"/>
                </a:solidFill>
              </a:rPr>
              <a:t>Kriminalita jako produkt struktury společnosti – kriminalita je do určité míry normální jev (</a:t>
            </a:r>
            <a:r>
              <a:rPr lang="cs-CZ" sz="3000" dirty="0" err="1">
                <a:solidFill>
                  <a:srgbClr val="FFEC00"/>
                </a:solidFill>
              </a:rPr>
              <a:t>Durkheim</a:t>
            </a:r>
            <a:r>
              <a:rPr lang="cs-CZ" sz="3000" dirty="0">
                <a:solidFill>
                  <a:srgbClr val="FFEC00"/>
                </a:solidFill>
              </a:rPr>
              <a:t>, teorie anomie – kriminalita je normální) 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rgbClr val="FFEC00"/>
                </a:solidFill>
              </a:rPr>
              <a:t>-&gt; </a:t>
            </a:r>
            <a:r>
              <a:rPr lang="cs-CZ" dirty="0" err="1">
                <a:solidFill>
                  <a:srgbClr val="FFEC00"/>
                </a:solidFill>
              </a:rPr>
              <a:t>Merton</a:t>
            </a:r>
            <a:r>
              <a:rPr lang="cs-CZ" dirty="0">
                <a:solidFill>
                  <a:srgbClr val="FFEC00"/>
                </a:solidFill>
              </a:rPr>
              <a:t>, USA, teorie odchylného chování</a:t>
            </a:r>
          </a:p>
          <a:p>
            <a:pPr>
              <a:spcAft>
                <a:spcPts val="600"/>
              </a:spcAft>
            </a:pPr>
            <a:r>
              <a:rPr lang="cs-CZ" sz="3000" dirty="0" err="1">
                <a:solidFill>
                  <a:srgbClr val="FFEC00"/>
                </a:solidFill>
              </a:rPr>
              <a:t>Willem</a:t>
            </a:r>
            <a:r>
              <a:rPr lang="cs-CZ" sz="3000" dirty="0">
                <a:solidFill>
                  <a:srgbClr val="FFEC00"/>
                </a:solidFill>
              </a:rPr>
              <a:t> Adrian </a:t>
            </a:r>
            <a:r>
              <a:rPr lang="cs-CZ" sz="3000" dirty="0" err="1">
                <a:solidFill>
                  <a:srgbClr val="FFEC00"/>
                </a:solidFill>
              </a:rPr>
              <a:t>Bonger</a:t>
            </a:r>
            <a:r>
              <a:rPr lang="cs-CZ" sz="3000" dirty="0">
                <a:solidFill>
                  <a:srgbClr val="FFEC00"/>
                </a:solidFill>
              </a:rPr>
              <a:t> – kritika ekonomických podmínek kapitalismu</a:t>
            </a:r>
          </a:p>
          <a:p>
            <a:pPr>
              <a:spcAft>
                <a:spcPts val="600"/>
              </a:spcAft>
            </a:pPr>
            <a:r>
              <a:rPr lang="cs-CZ" sz="3000" dirty="0">
                <a:solidFill>
                  <a:srgbClr val="FFEC00"/>
                </a:solidFill>
              </a:rPr>
              <a:t>Chicagská kriminologická škola</a:t>
            </a:r>
          </a:p>
          <a:p>
            <a:pPr lvl="1">
              <a:spcAft>
                <a:spcPts val="600"/>
              </a:spcAft>
            </a:pPr>
            <a:r>
              <a:rPr lang="cs-CZ" sz="2600" dirty="0">
                <a:solidFill>
                  <a:srgbClr val="FFEC00"/>
                </a:solidFill>
              </a:rPr>
              <a:t>Důsledky 1.sv.války, vlivy překotné urbanizace, industrializace a imigrace z Evropy, dopady prohibice a zvyšující se nezaměstnanosti, geografická mapa kriminality, teze o kulturním konfliktu</a:t>
            </a:r>
          </a:p>
          <a:p>
            <a:pPr lvl="1">
              <a:spcAft>
                <a:spcPts val="600"/>
              </a:spcAft>
            </a:pPr>
            <a:r>
              <a:rPr lang="cs-CZ" sz="2600" dirty="0">
                <a:solidFill>
                  <a:srgbClr val="FFEC00"/>
                </a:solidFill>
              </a:rPr>
              <a:t>-&gt;</a:t>
            </a:r>
            <a:r>
              <a:rPr lang="cs-CZ" sz="2600" dirty="0" err="1">
                <a:solidFill>
                  <a:srgbClr val="FFEC00"/>
                </a:solidFill>
              </a:rPr>
              <a:t>Sellin</a:t>
            </a:r>
            <a:r>
              <a:rPr lang="cs-CZ" sz="2600" dirty="0">
                <a:solidFill>
                  <a:srgbClr val="FFEC00"/>
                </a:solidFill>
              </a:rPr>
              <a:t>: primární a sekundární konflikt kultur</a:t>
            </a:r>
          </a:p>
          <a:p>
            <a:pPr>
              <a:spcAft>
                <a:spcPts val="600"/>
              </a:spcAft>
            </a:pPr>
            <a:endParaRPr lang="cs-CZ" sz="3000" dirty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Pozitivismus – sociologické teorie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800" dirty="0" err="1">
                <a:solidFill>
                  <a:srgbClr val="FFFF00"/>
                </a:solidFill>
              </a:rPr>
              <a:t>Edwin</a:t>
            </a:r>
            <a:r>
              <a:rPr lang="cs-CZ" sz="2800" dirty="0">
                <a:solidFill>
                  <a:srgbClr val="FFFF00"/>
                </a:solidFill>
              </a:rPr>
              <a:t> </a:t>
            </a:r>
            <a:r>
              <a:rPr lang="cs-CZ" sz="2800" dirty="0" err="1">
                <a:solidFill>
                  <a:srgbClr val="FFFF00"/>
                </a:solidFill>
              </a:rPr>
              <a:t>H.Sutherland</a:t>
            </a:r>
            <a:r>
              <a:rPr lang="cs-CZ" sz="2800" dirty="0">
                <a:solidFill>
                  <a:srgbClr val="FFFF00"/>
                </a:solidFill>
              </a:rPr>
              <a:t>: </a:t>
            </a:r>
            <a:r>
              <a:rPr lang="cs-CZ" sz="3000" dirty="0">
                <a:solidFill>
                  <a:srgbClr val="FFFF00"/>
                </a:solidFill>
              </a:rPr>
              <a:t>teorie </a:t>
            </a:r>
            <a:r>
              <a:rPr lang="cs-CZ" sz="3000" dirty="0">
                <a:solidFill>
                  <a:srgbClr val="FFEC00"/>
                </a:solidFill>
              </a:rPr>
              <a:t>diferencovaného styku – delikvence je naučené chování nápodobou a vzory (kriminality bílých límečků)</a:t>
            </a:r>
          </a:p>
          <a:p>
            <a:pPr lvl="1">
              <a:spcAft>
                <a:spcPts val="600"/>
              </a:spcAft>
            </a:pPr>
            <a:r>
              <a:rPr lang="cs-CZ" sz="2600" dirty="0">
                <a:solidFill>
                  <a:srgbClr val="FFEC00"/>
                </a:solidFill>
              </a:rPr>
              <a:t>-&gt; </a:t>
            </a:r>
            <a:r>
              <a:rPr lang="cs-CZ" sz="2600" dirty="0" err="1">
                <a:solidFill>
                  <a:srgbClr val="FFEC00"/>
                </a:solidFill>
              </a:rPr>
              <a:t>Glaser</a:t>
            </a:r>
            <a:r>
              <a:rPr lang="cs-CZ" sz="2600" dirty="0">
                <a:solidFill>
                  <a:srgbClr val="FFEC00"/>
                </a:solidFill>
              </a:rPr>
              <a:t>: teorie diferencované identifikace, úlohu při přijmutí vzorů má osobnost jedince</a:t>
            </a:r>
          </a:p>
          <a:p>
            <a:pPr>
              <a:spcAft>
                <a:spcPts val="600"/>
              </a:spcAft>
            </a:pPr>
            <a:r>
              <a:rPr lang="cs-CZ" sz="3000" dirty="0">
                <a:solidFill>
                  <a:srgbClr val="FFEC00"/>
                </a:solidFill>
              </a:rPr>
              <a:t>Teorie kriminální subkultury (</a:t>
            </a:r>
            <a:r>
              <a:rPr lang="cs-CZ" sz="3000" dirty="0" err="1">
                <a:solidFill>
                  <a:srgbClr val="FFEC00"/>
                </a:solidFill>
              </a:rPr>
              <a:t>Cohen</a:t>
            </a:r>
            <a:r>
              <a:rPr lang="cs-CZ" sz="3000" dirty="0">
                <a:solidFill>
                  <a:srgbClr val="FFEC00"/>
                </a:solidFill>
              </a:rPr>
              <a:t>, </a:t>
            </a:r>
            <a:r>
              <a:rPr lang="cs-CZ" sz="3000" dirty="0" err="1">
                <a:solidFill>
                  <a:srgbClr val="FFEC00"/>
                </a:solidFill>
              </a:rPr>
              <a:t>Cloward</a:t>
            </a:r>
            <a:r>
              <a:rPr lang="cs-CZ" sz="3000" dirty="0">
                <a:solidFill>
                  <a:srgbClr val="FFEC00"/>
                </a:solidFill>
              </a:rPr>
              <a:t>  a </a:t>
            </a:r>
            <a:r>
              <a:rPr lang="cs-CZ" sz="3000" dirty="0" err="1">
                <a:solidFill>
                  <a:srgbClr val="FFEC00"/>
                </a:solidFill>
              </a:rPr>
              <a:t>Ohlin</a:t>
            </a:r>
            <a:r>
              <a:rPr lang="cs-CZ" sz="3000" dirty="0">
                <a:solidFill>
                  <a:srgbClr val="FFEC00"/>
                </a:solidFill>
              </a:rPr>
              <a:t>, Miller…) – městské mládežnické gangy, nerovné příležitosti k úspěchu, pasivita zločinců</a:t>
            </a:r>
          </a:p>
          <a:p>
            <a:pPr>
              <a:spcAft>
                <a:spcPts val="600"/>
              </a:spcAft>
            </a:pPr>
            <a:r>
              <a:rPr lang="cs-CZ" sz="3000" dirty="0">
                <a:solidFill>
                  <a:srgbClr val="FFEC00"/>
                </a:solidFill>
              </a:rPr>
              <a:t>Teorie sociální kontroly, teorie zábran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55448"/>
            <a:ext cx="8435280" cy="1252728"/>
          </a:xfrm>
        </p:spPr>
        <p:txBody>
          <a:bodyPr>
            <a:normAutofit fontScale="90000"/>
          </a:bodyPr>
          <a:lstStyle/>
          <a:p>
            <a:r>
              <a:rPr lang="cs-CZ" dirty="0"/>
              <a:t>Pozitivismus – </a:t>
            </a:r>
            <a:r>
              <a:rPr lang="cs-CZ" dirty="0" err="1"/>
              <a:t>multifaktorové</a:t>
            </a:r>
            <a:r>
              <a:rPr lang="cs-CZ" dirty="0"/>
              <a:t> teorie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solidFill>
                  <a:srgbClr val="FFEC00"/>
                </a:solidFill>
              </a:rPr>
              <a:t>Eleanor</a:t>
            </a:r>
            <a:r>
              <a:rPr lang="cs-CZ" dirty="0">
                <a:solidFill>
                  <a:srgbClr val="FFEC00"/>
                </a:solidFill>
              </a:rPr>
              <a:t> a </a:t>
            </a:r>
            <a:r>
              <a:rPr lang="cs-CZ" dirty="0" err="1">
                <a:solidFill>
                  <a:srgbClr val="FFEC00"/>
                </a:solidFill>
              </a:rPr>
              <a:t>Sheldon</a:t>
            </a:r>
            <a:r>
              <a:rPr lang="cs-CZ" dirty="0">
                <a:solidFill>
                  <a:srgbClr val="FFEC00"/>
                </a:solidFill>
              </a:rPr>
              <a:t> </a:t>
            </a:r>
            <a:r>
              <a:rPr lang="cs-CZ" dirty="0" err="1">
                <a:solidFill>
                  <a:srgbClr val="FFEC00"/>
                </a:solidFill>
              </a:rPr>
              <a:t>Glueckovi</a:t>
            </a:r>
            <a:r>
              <a:rPr lang="cs-CZ" dirty="0">
                <a:solidFill>
                  <a:srgbClr val="FFEC00"/>
                </a:solidFill>
              </a:rPr>
              <a:t>, USA, 30.léta</a:t>
            </a:r>
          </a:p>
          <a:p>
            <a:pPr lvl="1"/>
            <a:r>
              <a:rPr lang="cs-CZ" dirty="0">
                <a:solidFill>
                  <a:srgbClr val="FFEC00"/>
                </a:solidFill>
              </a:rPr>
              <a:t>Více působících činitelů</a:t>
            </a:r>
          </a:p>
          <a:p>
            <a:pPr lvl="1"/>
            <a:r>
              <a:rPr lang="cs-CZ" dirty="0">
                <a:solidFill>
                  <a:srgbClr val="FFEC00"/>
                </a:solidFill>
              </a:rPr>
              <a:t>Snaha o vytvoření predikačního nástroje</a:t>
            </a:r>
          </a:p>
          <a:p>
            <a:pPr lvl="1"/>
            <a:r>
              <a:rPr lang="cs-CZ" dirty="0">
                <a:solidFill>
                  <a:srgbClr val="FFEC00"/>
                </a:solidFill>
              </a:rPr>
              <a:t>5 nejdůležitějších faktorů (rodina a vztahy)</a:t>
            </a:r>
          </a:p>
          <a:p>
            <a:pPr lvl="1"/>
            <a:r>
              <a:rPr lang="cs-CZ" dirty="0">
                <a:solidFill>
                  <a:srgbClr val="FFEC00"/>
                </a:solidFill>
              </a:rPr>
              <a:t>Delikventní mládež</a:t>
            </a:r>
          </a:p>
          <a:p>
            <a:pPr lvl="1"/>
            <a:r>
              <a:rPr lang="cs-CZ" dirty="0">
                <a:solidFill>
                  <a:srgbClr val="FFEC00"/>
                </a:solidFill>
              </a:rPr>
              <a:t>Opožděné zrání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BC200"/>
                </a:solidFill>
              </a:rPr>
              <a:t>Postmoderní 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28801"/>
            <a:ext cx="8712968" cy="5229200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rgbClr val="FFEC00"/>
                </a:solidFill>
              </a:rPr>
              <a:t>Formální sociální kontrola (</a:t>
            </a:r>
            <a:r>
              <a:rPr lang="cs-CZ" dirty="0" err="1">
                <a:solidFill>
                  <a:srgbClr val="FFEC00"/>
                </a:solidFill>
              </a:rPr>
              <a:t>labeling</a:t>
            </a:r>
            <a:r>
              <a:rPr lang="cs-CZ" dirty="0">
                <a:solidFill>
                  <a:srgbClr val="FFEC00"/>
                </a:solidFill>
              </a:rPr>
              <a:t> </a:t>
            </a:r>
            <a:r>
              <a:rPr lang="cs-CZ" dirty="0" err="1">
                <a:solidFill>
                  <a:srgbClr val="FFEC00"/>
                </a:solidFill>
              </a:rPr>
              <a:t>approach</a:t>
            </a:r>
            <a:r>
              <a:rPr lang="cs-CZ" dirty="0">
                <a:solidFill>
                  <a:srgbClr val="FFEC00"/>
                </a:solidFill>
              </a:rPr>
              <a:t>)</a:t>
            </a:r>
          </a:p>
          <a:p>
            <a:r>
              <a:rPr lang="cs-CZ" dirty="0">
                <a:solidFill>
                  <a:srgbClr val="FFEC00"/>
                </a:solidFill>
              </a:rPr>
              <a:t>Oběť a její viktimizace, vztah pachatel-oběť-komunita a jejich spoluzodpovědnost z a trestný čin (</a:t>
            </a:r>
            <a:r>
              <a:rPr lang="cs-CZ" dirty="0" err="1">
                <a:solidFill>
                  <a:srgbClr val="FFEC00"/>
                </a:solidFill>
              </a:rPr>
              <a:t>viktimologie</a:t>
            </a:r>
            <a:r>
              <a:rPr lang="cs-CZ" dirty="0">
                <a:solidFill>
                  <a:srgbClr val="FFEC00"/>
                </a:solidFill>
              </a:rPr>
              <a:t>, </a:t>
            </a:r>
            <a:r>
              <a:rPr lang="cs-CZ" dirty="0" err="1">
                <a:solidFill>
                  <a:srgbClr val="FFEC00"/>
                </a:solidFill>
              </a:rPr>
              <a:t>restorativní</a:t>
            </a:r>
            <a:r>
              <a:rPr lang="cs-CZ" dirty="0">
                <a:solidFill>
                  <a:srgbClr val="FFEC00"/>
                </a:solidFill>
              </a:rPr>
              <a:t> justice)</a:t>
            </a:r>
          </a:p>
          <a:p>
            <a:r>
              <a:rPr lang="cs-CZ" dirty="0">
                <a:solidFill>
                  <a:srgbClr val="FFEC00"/>
                </a:solidFill>
              </a:rPr>
              <a:t>Neformální </a:t>
            </a:r>
            <a:r>
              <a:rPr lang="cs-CZ" dirty="0" err="1">
                <a:solidFill>
                  <a:srgbClr val="FFEC00"/>
                </a:solidFill>
              </a:rPr>
              <a:t>soc.kontrola</a:t>
            </a:r>
            <a:r>
              <a:rPr lang="cs-CZ" dirty="0">
                <a:solidFill>
                  <a:srgbClr val="FFEC00"/>
                </a:solidFill>
              </a:rPr>
              <a:t> kriminality a zapojování komunit pachatele i oběti – prevence kriminality (preventivní a </a:t>
            </a:r>
            <a:r>
              <a:rPr lang="cs-CZ" dirty="0" err="1">
                <a:solidFill>
                  <a:srgbClr val="FFEC00"/>
                </a:solidFill>
              </a:rPr>
              <a:t>restorativní</a:t>
            </a:r>
            <a:r>
              <a:rPr lang="cs-CZ" dirty="0">
                <a:solidFill>
                  <a:srgbClr val="FFEC00"/>
                </a:solidFill>
              </a:rPr>
              <a:t> přístupy)</a:t>
            </a:r>
          </a:p>
          <a:p>
            <a:r>
              <a:rPr lang="cs-CZ" dirty="0">
                <a:solidFill>
                  <a:srgbClr val="FFEC00"/>
                </a:solidFill>
              </a:rPr>
              <a:t>Výzkumy veřejného mínění o kriminalitě a její kontrole</a:t>
            </a:r>
          </a:p>
          <a:p>
            <a:r>
              <a:rPr lang="cs-CZ" dirty="0">
                <a:solidFill>
                  <a:srgbClr val="FFEC00"/>
                </a:solidFill>
              </a:rPr>
              <a:t>Výzkumy účinnosti aplikované sankční politiky</a:t>
            </a:r>
          </a:p>
          <a:p>
            <a:r>
              <a:rPr lang="cs-CZ" dirty="0">
                <a:solidFill>
                  <a:srgbClr val="FFEC00"/>
                </a:solidFill>
              </a:rPr>
              <a:t>Výzkumy latentní kriminality (anonymní dotazníková šetření)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BC200"/>
                </a:solidFill>
              </a:rPr>
              <a:t>Postmoderní  teorie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373216"/>
          </a:xfrm>
        </p:spPr>
        <p:txBody>
          <a:bodyPr>
            <a:noAutofit/>
          </a:bodyPr>
          <a:lstStyle/>
          <a:p>
            <a:pPr marL="438912" lvl="1" indent="-320040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cs-CZ" sz="2400" dirty="0">
                <a:solidFill>
                  <a:srgbClr val="FFEC00"/>
                </a:solidFill>
              </a:rPr>
              <a:t>Kritická (radikální) kriminologie, </a:t>
            </a:r>
            <a:r>
              <a:rPr lang="cs-CZ" sz="2400" dirty="0" err="1">
                <a:solidFill>
                  <a:srgbClr val="FFEC00"/>
                </a:solidFill>
              </a:rPr>
              <a:t>etiketizační</a:t>
            </a:r>
            <a:r>
              <a:rPr lang="cs-CZ" sz="2400" dirty="0">
                <a:solidFill>
                  <a:srgbClr val="FFEC00"/>
                </a:solidFill>
              </a:rPr>
              <a:t> teorie (</a:t>
            </a:r>
            <a:r>
              <a:rPr lang="cs-CZ" sz="2400" dirty="0" err="1">
                <a:solidFill>
                  <a:srgbClr val="FFEC00"/>
                </a:solidFill>
              </a:rPr>
              <a:t>E.Lemert</a:t>
            </a:r>
            <a:r>
              <a:rPr lang="cs-CZ" sz="2400" dirty="0">
                <a:solidFill>
                  <a:srgbClr val="FFEC00"/>
                </a:solidFill>
              </a:rPr>
              <a:t>, H. </a:t>
            </a:r>
            <a:r>
              <a:rPr lang="cs-CZ" sz="2400" dirty="0" err="1">
                <a:solidFill>
                  <a:srgbClr val="FFEC00"/>
                </a:solidFill>
              </a:rPr>
              <a:t>Becker</a:t>
            </a:r>
            <a:r>
              <a:rPr lang="cs-CZ" sz="2400" dirty="0">
                <a:solidFill>
                  <a:srgbClr val="FFEC00"/>
                </a:solidFill>
              </a:rPr>
              <a:t>), teorie konfliktu  </a:t>
            </a:r>
          </a:p>
          <a:p>
            <a:pPr marL="704088" lvl="2" indent="-32004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2" pitchFamily="18" charset="2"/>
              <a:buChar char=""/>
            </a:pPr>
            <a:r>
              <a:rPr lang="cs-CZ" dirty="0">
                <a:solidFill>
                  <a:srgbClr val="FFEC00"/>
                </a:solidFill>
              </a:rPr>
              <a:t> </a:t>
            </a:r>
            <a:r>
              <a:rPr lang="cs-CZ" sz="2200" dirty="0">
                <a:solidFill>
                  <a:srgbClr val="FFEC00"/>
                </a:solidFill>
              </a:rPr>
              <a:t>řeší se delikty nižších vrstev a delikty bílých límečků často s horšími následky jsou opomíjené</a:t>
            </a:r>
          </a:p>
          <a:p>
            <a:pPr marL="704088" lvl="2" indent="-32004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2" pitchFamily="18" charset="2"/>
              <a:buChar char=""/>
            </a:pPr>
            <a:r>
              <a:rPr lang="cs-CZ" sz="2200" dirty="0">
                <a:solidFill>
                  <a:srgbClr val="FFEC00"/>
                </a:solidFill>
              </a:rPr>
              <a:t>Jsou společenská pravidla opravdu v zájmu všech?</a:t>
            </a:r>
          </a:p>
          <a:p>
            <a:pPr marL="704088" lvl="2" indent="-32004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2" pitchFamily="18" charset="2"/>
              <a:buChar char=""/>
            </a:pPr>
            <a:r>
              <a:rPr lang="cs-CZ" sz="2200" dirty="0">
                <a:solidFill>
                  <a:srgbClr val="FFEC00"/>
                </a:solidFill>
              </a:rPr>
              <a:t>Ten, kdo určí, co je trestným činem, určí také, kdo bude označen za delikventa</a:t>
            </a:r>
          </a:p>
          <a:p>
            <a:pPr>
              <a:spcAft>
                <a:spcPts val="600"/>
              </a:spcAft>
            </a:pPr>
            <a:r>
              <a:rPr lang="cs-CZ" sz="2400" dirty="0">
                <a:solidFill>
                  <a:srgbClr val="FFEC00"/>
                </a:solidFill>
              </a:rPr>
              <a:t>Marxismus, socialistická kriminologie (W. </a:t>
            </a:r>
            <a:r>
              <a:rPr lang="cs-CZ" sz="2400" dirty="0" err="1">
                <a:solidFill>
                  <a:srgbClr val="FFEC00"/>
                </a:solidFill>
              </a:rPr>
              <a:t>Bonger</a:t>
            </a:r>
            <a:r>
              <a:rPr lang="cs-CZ" sz="2400" dirty="0">
                <a:solidFill>
                  <a:srgbClr val="FFEC00"/>
                </a:solidFill>
              </a:rPr>
              <a:t>, R. </a:t>
            </a:r>
            <a:r>
              <a:rPr lang="cs-CZ" sz="2400" dirty="0" err="1">
                <a:solidFill>
                  <a:srgbClr val="FFEC00"/>
                </a:solidFill>
              </a:rPr>
              <a:t>Quinney</a:t>
            </a:r>
            <a:r>
              <a:rPr lang="cs-CZ" sz="2400" dirty="0">
                <a:solidFill>
                  <a:srgbClr val="FFEC00"/>
                </a:solidFill>
              </a:rPr>
              <a:t>, W. </a:t>
            </a:r>
            <a:r>
              <a:rPr lang="cs-CZ" sz="2400" dirty="0" err="1">
                <a:solidFill>
                  <a:srgbClr val="FFEC00"/>
                </a:solidFill>
              </a:rPr>
              <a:t>Chamblis</a:t>
            </a:r>
            <a:r>
              <a:rPr lang="cs-CZ" sz="2400" dirty="0">
                <a:solidFill>
                  <a:srgbClr val="FFEC00"/>
                </a:solidFill>
              </a:rPr>
              <a:t>) </a:t>
            </a:r>
          </a:p>
          <a:p>
            <a:pPr lvl="1">
              <a:spcAft>
                <a:spcPts val="600"/>
              </a:spcAft>
            </a:pPr>
            <a:r>
              <a:rPr lang="cs-CZ" sz="2200" dirty="0">
                <a:solidFill>
                  <a:srgbClr val="FFEC00"/>
                </a:solidFill>
              </a:rPr>
              <a:t>kapitalismus – touha po konzumu, jehož výhody nejsou pro všechny – konflikt proletariátu a buržoazie, která si chce udržet postavení a vytváří zákony</a:t>
            </a:r>
          </a:p>
          <a:p>
            <a:pPr lvl="1">
              <a:spcAft>
                <a:spcPts val="600"/>
              </a:spcAft>
            </a:pPr>
            <a:r>
              <a:rPr lang="cs-CZ" sz="2200" dirty="0">
                <a:solidFill>
                  <a:srgbClr val="FFEC00"/>
                </a:solidFill>
              </a:rPr>
              <a:t>Po převratech  hl. majetková trestná činnost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188640"/>
            <a:ext cx="8568952" cy="6669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Charakteristika kriminologie, předmět, pojem a význam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Stav, struktura a dynamika kriminality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400" b="1" dirty="0">
                <a:solidFill>
                  <a:srgbClr val="FFEC00"/>
                </a:solidFill>
                <a:cs typeface="Calibri" pitchFamily="34" charset="0"/>
              </a:rPr>
              <a:t>Vznik kriminologie, historické směry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400" b="1" dirty="0">
                <a:solidFill>
                  <a:srgbClr val="FFEC00"/>
                </a:solidFill>
                <a:cs typeface="Calibri" pitchFamily="34" charset="0"/>
              </a:rPr>
              <a:t>Uveďte jednotlivé kriminologické školy, jejich charakteristiku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400" b="1" dirty="0">
                <a:solidFill>
                  <a:srgbClr val="FFEC00"/>
                </a:solidFill>
                <a:cs typeface="Calibri" pitchFamily="34" charset="0"/>
              </a:rPr>
              <a:t>Vznik čsl. Kriminologie, prameny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400" b="1" dirty="0">
                <a:solidFill>
                  <a:srgbClr val="FFEC00"/>
                </a:solidFill>
                <a:cs typeface="Calibri" pitchFamily="34" charset="0"/>
              </a:rPr>
              <a:t>Faktory kriminality, příčiny a podmínky kriminality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Speciální a obecná prevence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Osobnost pachatele trestných činů, pojem a struktura osobnosti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Kriminogenní faktory formování pachatele, typologie pachatelů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Recidiva, pojem, vývoj názorů na recidivu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Příčiny recidivy, prevence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err="1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Viktimologie</a:t>
            </a:r>
            <a:r>
              <a:rPr lang="cs-CZ" sz="2200" dirty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, pojem, předmět zkoumání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Význam </a:t>
            </a:r>
            <a:r>
              <a:rPr lang="cs-CZ" sz="2200" dirty="0" err="1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viktimologie</a:t>
            </a:r>
            <a:r>
              <a:rPr lang="cs-CZ" sz="2200" dirty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 pro trestní právo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Proces viktimizace, pojem </a:t>
            </a:r>
            <a:r>
              <a:rPr lang="cs-CZ" sz="2200" dirty="0" err="1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viktimnosti</a:t>
            </a:r>
            <a:endParaRPr lang="cs-CZ" sz="2200" dirty="0">
              <a:solidFill>
                <a:schemeClr val="accent1">
                  <a:lumMod val="60000"/>
                  <a:lumOff val="40000"/>
                </a:schemeClr>
              </a:solidFill>
              <a:cs typeface="Calibri" pitchFamily="34" charset="0"/>
            </a:endParaRP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Kriminalita mládeže, fenomenologie a etiologie kriminality mládeže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Prevence a profylaxe kriminality mládeže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Návykové látky, alkoholová a nealkoholová toxikománie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Organizovaná kriminalita, pojem, význam, druhy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Stav, prognosa a prevence organizované kriminality, mezinárodní aspekt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55448"/>
            <a:ext cx="8424936" cy="1252728"/>
          </a:xfrm>
        </p:spPr>
        <p:txBody>
          <a:bodyPr>
            <a:normAutofit/>
          </a:bodyPr>
          <a:lstStyle/>
          <a:p>
            <a:r>
              <a:rPr lang="cs-CZ" dirty="0"/>
              <a:t>Postmoderní  teorie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3"/>
            <a:ext cx="8712968" cy="5301208"/>
          </a:xfrm>
        </p:spPr>
        <p:txBody>
          <a:bodyPr>
            <a:normAutofit fontScale="62500" lnSpcReduction="20000"/>
          </a:bodyPr>
          <a:lstStyle/>
          <a:p>
            <a:r>
              <a:rPr lang="cs-CZ" sz="3800" dirty="0">
                <a:solidFill>
                  <a:srgbClr val="FFEC00"/>
                </a:solidFill>
              </a:rPr>
              <a:t>D. </a:t>
            </a:r>
            <a:r>
              <a:rPr lang="cs-CZ" sz="3800" dirty="0" err="1">
                <a:solidFill>
                  <a:srgbClr val="FFEC00"/>
                </a:solidFill>
              </a:rPr>
              <a:t>Matza</a:t>
            </a:r>
            <a:r>
              <a:rPr lang="cs-CZ" sz="3800" dirty="0">
                <a:solidFill>
                  <a:srgbClr val="FFEC00"/>
                </a:solidFill>
              </a:rPr>
              <a:t> 70.léta – poprvé myšlenka zločinu jako zábavy, + G. </a:t>
            </a:r>
            <a:r>
              <a:rPr lang="cs-CZ" sz="3800" dirty="0" err="1">
                <a:solidFill>
                  <a:srgbClr val="FFEC00"/>
                </a:solidFill>
              </a:rPr>
              <a:t>Sykes</a:t>
            </a:r>
            <a:r>
              <a:rPr lang="cs-CZ" sz="3800" dirty="0">
                <a:solidFill>
                  <a:srgbClr val="FFEC00"/>
                </a:solidFill>
              </a:rPr>
              <a:t>: techniky neutralizace vlastního svědomí (popření oběti, odpovědnosti, odsuzujících, bezpráví)</a:t>
            </a:r>
            <a:endParaRPr lang="cs-CZ" sz="3800" dirty="0"/>
          </a:p>
          <a:p>
            <a:pPr>
              <a:spcAft>
                <a:spcPts val="600"/>
              </a:spcAft>
            </a:pPr>
            <a:r>
              <a:rPr lang="cs-CZ" sz="3800" dirty="0">
                <a:solidFill>
                  <a:srgbClr val="FFEC00"/>
                </a:solidFill>
              </a:rPr>
              <a:t>Sociologie agrese – výklad agresivních skupinových trestních činů, skupinové myšlení, omlouvání agresivity</a:t>
            </a:r>
          </a:p>
          <a:p>
            <a:pPr>
              <a:spcAft>
                <a:spcPts val="600"/>
              </a:spcAft>
            </a:pPr>
            <a:r>
              <a:rPr lang="cs-CZ" sz="3800" dirty="0">
                <a:solidFill>
                  <a:srgbClr val="FFEC00"/>
                </a:solidFill>
              </a:rPr>
              <a:t>Feminizační teorie</a:t>
            </a:r>
          </a:p>
          <a:p>
            <a:pPr lvl="1">
              <a:spcAft>
                <a:spcPts val="600"/>
              </a:spcAft>
            </a:pPr>
            <a:r>
              <a:rPr lang="cs-CZ" sz="3500" dirty="0">
                <a:solidFill>
                  <a:srgbClr val="FFEC00"/>
                </a:solidFill>
              </a:rPr>
              <a:t>Rovnoprávné postavení v rodině, domácí násilí, zneužívání dětí</a:t>
            </a:r>
          </a:p>
          <a:p>
            <a:r>
              <a:rPr lang="cs-CZ" sz="3800" dirty="0">
                <a:solidFill>
                  <a:srgbClr val="FFEC00"/>
                </a:solidFill>
              </a:rPr>
              <a:t>Vysvětlení podstaty a souvislostí zločinu a cesty k jeho omezování</a:t>
            </a:r>
          </a:p>
          <a:p>
            <a:r>
              <a:rPr lang="cs-CZ" sz="3800" dirty="0">
                <a:solidFill>
                  <a:srgbClr val="FFEC00"/>
                </a:solidFill>
              </a:rPr>
              <a:t>Neoklasické teorie : svobodné rozhodnutí chovat se kriminálně</a:t>
            </a:r>
          </a:p>
          <a:p>
            <a:pPr lvl="1"/>
            <a:r>
              <a:rPr lang="cs-CZ" sz="3500" dirty="0">
                <a:solidFill>
                  <a:srgbClr val="FFEC00"/>
                </a:solidFill>
              </a:rPr>
              <a:t>GB a USA, navazují na C. </a:t>
            </a:r>
            <a:r>
              <a:rPr lang="cs-CZ" sz="3500" dirty="0" err="1">
                <a:solidFill>
                  <a:srgbClr val="FFEC00"/>
                </a:solidFill>
              </a:rPr>
              <a:t>Beccarii</a:t>
            </a:r>
            <a:endParaRPr lang="cs-CZ" sz="3500" dirty="0">
              <a:solidFill>
                <a:srgbClr val="FFEC00"/>
              </a:solidFill>
            </a:endParaRPr>
          </a:p>
          <a:p>
            <a:pPr lvl="1"/>
            <a:r>
              <a:rPr lang="cs-CZ" sz="3500" dirty="0">
                <a:solidFill>
                  <a:srgbClr val="FFEC00"/>
                </a:solidFill>
              </a:rPr>
              <a:t>Geneze trestného činu je výsledkem svobodné vůle, „náklady“ na zločin musí být vyšší než „výnos“</a:t>
            </a:r>
          </a:p>
          <a:p>
            <a:pPr lvl="1"/>
            <a:r>
              <a:rPr lang="cs-CZ" sz="3500" dirty="0">
                <a:solidFill>
                  <a:srgbClr val="FFEC00"/>
                </a:solidFill>
              </a:rPr>
              <a:t>Teorie racionální volby (</a:t>
            </a:r>
            <a:r>
              <a:rPr lang="cs-CZ" sz="3500" dirty="0" err="1">
                <a:solidFill>
                  <a:srgbClr val="FFEC00"/>
                </a:solidFill>
              </a:rPr>
              <a:t>Ronald</a:t>
            </a:r>
            <a:r>
              <a:rPr lang="cs-CZ" sz="3500" dirty="0">
                <a:solidFill>
                  <a:srgbClr val="FFEC00"/>
                </a:solidFill>
              </a:rPr>
              <a:t> </a:t>
            </a:r>
            <a:r>
              <a:rPr lang="cs-CZ" sz="3500" dirty="0" err="1">
                <a:solidFill>
                  <a:srgbClr val="FFEC00"/>
                </a:solidFill>
              </a:rPr>
              <a:t>Clark</a:t>
            </a:r>
            <a:r>
              <a:rPr lang="cs-CZ" sz="3500" dirty="0">
                <a:solidFill>
                  <a:srgbClr val="FFEC00"/>
                </a:solidFill>
              </a:rPr>
              <a:t> a </a:t>
            </a:r>
            <a:r>
              <a:rPr lang="cs-CZ" sz="3500" dirty="0" err="1">
                <a:solidFill>
                  <a:srgbClr val="FFEC00"/>
                </a:solidFill>
              </a:rPr>
              <a:t>Derek</a:t>
            </a:r>
            <a:r>
              <a:rPr lang="cs-CZ" sz="3500" dirty="0">
                <a:solidFill>
                  <a:srgbClr val="FFEC00"/>
                </a:solidFill>
              </a:rPr>
              <a:t> </a:t>
            </a:r>
            <a:r>
              <a:rPr lang="cs-CZ" sz="3500" dirty="0" err="1">
                <a:solidFill>
                  <a:srgbClr val="FFEC00"/>
                </a:solidFill>
              </a:rPr>
              <a:t>Cornish</a:t>
            </a:r>
            <a:r>
              <a:rPr lang="cs-CZ" sz="3500" dirty="0">
                <a:solidFill>
                  <a:srgbClr val="FFEC00"/>
                </a:solidFill>
              </a:rPr>
              <a:t>), Ekonomická teorie zločinu (</a:t>
            </a:r>
            <a:r>
              <a:rPr lang="cs-CZ" sz="3500" dirty="0" err="1">
                <a:solidFill>
                  <a:srgbClr val="FFEC00"/>
                </a:solidFill>
              </a:rPr>
              <a:t>Gary</a:t>
            </a:r>
            <a:r>
              <a:rPr lang="cs-CZ" sz="3500" dirty="0">
                <a:solidFill>
                  <a:srgbClr val="FFEC00"/>
                </a:solidFill>
              </a:rPr>
              <a:t> S. </a:t>
            </a:r>
            <a:r>
              <a:rPr lang="cs-CZ" sz="3500" dirty="0" err="1">
                <a:solidFill>
                  <a:srgbClr val="FFEC00"/>
                </a:solidFill>
              </a:rPr>
              <a:t>Becker</a:t>
            </a:r>
            <a:r>
              <a:rPr lang="cs-CZ" sz="3500" dirty="0">
                <a:solidFill>
                  <a:srgbClr val="FFEC00"/>
                </a:solidFill>
              </a:rPr>
              <a:t>), Teorie běžných činností (</a:t>
            </a:r>
            <a:r>
              <a:rPr lang="cs-CZ" sz="3500" dirty="0" err="1">
                <a:solidFill>
                  <a:srgbClr val="FFEC00"/>
                </a:solidFill>
              </a:rPr>
              <a:t>L</a:t>
            </a:r>
            <a:r>
              <a:rPr lang="cs-CZ" sz="3500" dirty="0">
                <a:solidFill>
                  <a:srgbClr val="FFEC00"/>
                </a:solidFill>
              </a:rPr>
              <a:t>.</a:t>
            </a:r>
            <a:r>
              <a:rPr lang="cs-CZ" sz="3500" dirty="0" err="1">
                <a:solidFill>
                  <a:srgbClr val="FFEC00"/>
                </a:solidFill>
              </a:rPr>
              <a:t>E.Cohen</a:t>
            </a:r>
            <a:r>
              <a:rPr lang="cs-CZ" sz="3500" dirty="0">
                <a:solidFill>
                  <a:srgbClr val="FFEC00"/>
                </a:solidFill>
              </a:rPr>
              <a:t> a </a:t>
            </a:r>
            <a:r>
              <a:rPr lang="cs-CZ" sz="3500" dirty="0" err="1">
                <a:solidFill>
                  <a:srgbClr val="FFEC00"/>
                </a:solidFill>
              </a:rPr>
              <a:t>Marcus</a:t>
            </a:r>
            <a:r>
              <a:rPr lang="cs-CZ" sz="3500" dirty="0">
                <a:solidFill>
                  <a:srgbClr val="FFEC00"/>
                </a:solidFill>
              </a:rPr>
              <a:t> </a:t>
            </a:r>
            <a:r>
              <a:rPr lang="cs-CZ" sz="3500" dirty="0" err="1">
                <a:solidFill>
                  <a:srgbClr val="FFEC00"/>
                </a:solidFill>
              </a:rPr>
              <a:t>Felson</a:t>
            </a:r>
            <a:r>
              <a:rPr lang="cs-CZ" sz="3500" dirty="0">
                <a:solidFill>
                  <a:srgbClr val="FFEC00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FFC000"/>
                </a:solidFill>
              </a:rPr>
              <a:t>Porovnání</a:t>
            </a:r>
            <a:r>
              <a:rPr lang="cs-CZ" sz="3600" dirty="0"/>
              <a:t> základních směrů kriminologického uvažování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-1" y="1556792"/>
          <a:ext cx="9144000" cy="5301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9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7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00817"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Klasická a</a:t>
                      </a:r>
                      <a:r>
                        <a:rPr lang="cs-CZ" sz="2400" baseline="0" dirty="0">
                          <a:solidFill>
                            <a:schemeClr val="tx1"/>
                          </a:solidFill>
                        </a:rPr>
                        <a:t> neoklasická kriminologie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Pozitivistická kriminologie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3745">
                <a:tc>
                  <a:txBody>
                    <a:bodyPr/>
                    <a:lstStyle/>
                    <a:p>
                      <a:r>
                        <a:rPr lang="cs-CZ" sz="2400" dirty="0"/>
                        <a:t>Hlavní předmět</a:t>
                      </a:r>
                      <a:r>
                        <a:rPr lang="cs-CZ" sz="2400" baseline="0" dirty="0"/>
                        <a:t> zájmu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Trestný čin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Pachatel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5281">
                <a:tc>
                  <a:txBody>
                    <a:bodyPr/>
                    <a:lstStyle/>
                    <a:p>
                      <a:r>
                        <a:rPr lang="cs-CZ" sz="2400" dirty="0"/>
                        <a:t>Pojetí pachatele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Svobodná vůle</a:t>
                      </a:r>
                    </a:p>
                    <a:p>
                      <a:r>
                        <a:rPr lang="cs-CZ" sz="2400" dirty="0"/>
                        <a:t>Racionální,</a:t>
                      </a:r>
                      <a:r>
                        <a:rPr lang="cs-CZ" sz="2400" baseline="0" dirty="0"/>
                        <a:t> kalkulující</a:t>
                      </a:r>
                    </a:p>
                    <a:p>
                      <a:r>
                        <a:rPr lang="cs-CZ" sz="2400" baseline="0" dirty="0"/>
                        <a:t>Normální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Předurčený ke zločinu</a:t>
                      </a:r>
                    </a:p>
                    <a:p>
                      <a:r>
                        <a:rPr lang="cs-CZ" sz="2400" dirty="0"/>
                        <a:t>Hnán biologickými, psychologickými a jinými vlivy</a:t>
                      </a:r>
                    </a:p>
                    <a:p>
                      <a:r>
                        <a:rPr lang="cs-CZ" sz="2400" dirty="0"/>
                        <a:t>Patologický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1365">
                <a:tc>
                  <a:txBody>
                    <a:bodyPr/>
                    <a:lstStyle/>
                    <a:p>
                      <a:r>
                        <a:rPr lang="cs-CZ" sz="2400" dirty="0"/>
                        <a:t>Reakce na zločin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Tresty přiměřené skutku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Léčení a převýchova, které stavějí na individuálních</a:t>
                      </a:r>
                      <a:r>
                        <a:rPr lang="cs-CZ" sz="2400" baseline="0" dirty="0"/>
                        <a:t> charakteristikách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FBC200"/>
                </a:solidFill>
                <a:cs typeface="Calibri" pitchFamily="34" charset="0"/>
              </a:rPr>
              <a:t>Kriminologie v ČR</a:t>
            </a:r>
            <a:endParaRPr lang="cs-CZ" dirty="0">
              <a:solidFill>
                <a:srgbClr val="FBC2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568952" cy="5373216"/>
          </a:xfrm>
        </p:spPr>
        <p:txBody>
          <a:bodyPr/>
          <a:lstStyle/>
          <a:p>
            <a:r>
              <a:rPr lang="cs-CZ" dirty="0">
                <a:solidFill>
                  <a:srgbClr val="FFEC00"/>
                </a:solidFill>
              </a:rPr>
              <a:t>Počátky přelom 18./19. stol.</a:t>
            </a:r>
          </a:p>
          <a:p>
            <a:r>
              <a:rPr lang="cs-CZ" dirty="0">
                <a:solidFill>
                  <a:srgbClr val="FFEC00"/>
                </a:solidFill>
              </a:rPr>
              <a:t>Právní věda a sociologická reflexe sociálních problémů</a:t>
            </a:r>
          </a:p>
          <a:p>
            <a:r>
              <a:rPr lang="cs-CZ" dirty="0">
                <a:solidFill>
                  <a:srgbClr val="FFEC00"/>
                </a:solidFill>
              </a:rPr>
              <a:t>1890 Josef </a:t>
            </a:r>
            <a:r>
              <a:rPr lang="cs-CZ" dirty="0" err="1">
                <a:solidFill>
                  <a:srgbClr val="FFEC00"/>
                </a:solidFill>
              </a:rPr>
              <a:t>Prušák</a:t>
            </a:r>
            <a:r>
              <a:rPr lang="cs-CZ" dirty="0">
                <a:solidFill>
                  <a:srgbClr val="FFEC00"/>
                </a:solidFill>
              </a:rPr>
              <a:t> – „kriminální věda“ – studuje zločin jako sociální jev způsobený individuálními, sociálními i přírodními faktory</a:t>
            </a:r>
          </a:p>
          <a:p>
            <a:pPr lvl="1"/>
            <a:r>
              <a:rPr lang="cs-CZ" dirty="0">
                <a:solidFill>
                  <a:srgbClr val="FFEC00"/>
                </a:solidFill>
              </a:rPr>
              <a:t> kriminální antropologie – osobnost pachatele</a:t>
            </a:r>
          </a:p>
          <a:p>
            <a:pPr lvl="1"/>
            <a:r>
              <a:rPr lang="cs-CZ" dirty="0">
                <a:solidFill>
                  <a:srgbClr val="FFEC00"/>
                </a:solidFill>
              </a:rPr>
              <a:t> kriminální sociologie – sociální kořeny zločinnosti</a:t>
            </a:r>
            <a:endParaRPr lang="cs-CZ" dirty="0">
              <a:solidFill>
                <a:srgbClr val="FFEC00"/>
              </a:solidFill>
              <a:latin typeface="+mn-lt"/>
              <a:ea typeface="+mn-ea"/>
              <a:cs typeface="+mn-cs"/>
            </a:endParaRPr>
          </a:p>
          <a:p>
            <a:r>
              <a:rPr lang="cs-CZ" dirty="0">
                <a:solidFill>
                  <a:srgbClr val="FFEC00"/>
                </a:solidFill>
              </a:rPr>
              <a:t>Ve 20. letech 20. st. kriminologie jako věda o zločinnosti (stále dva přístupy)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FBC200"/>
                </a:solidFill>
                <a:cs typeface="Calibri" pitchFamily="34" charset="0"/>
              </a:rPr>
              <a:t>Kriminologie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892480" cy="5112568"/>
          </a:xfrm>
        </p:spPr>
        <p:txBody>
          <a:bodyPr>
            <a:normAutofit lnSpcReduction="10000"/>
          </a:bodyPr>
          <a:lstStyle/>
          <a:p>
            <a:r>
              <a:rPr lang="cs-CZ" sz="3000" dirty="0">
                <a:solidFill>
                  <a:srgbClr val="FFEC00"/>
                </a:solidFill>
              </a:rPr>
              <a:t>Nacistická okupace – kriminologie jen na VŠ –uzavření VŠ</a:t>
            </a:r>
          </a:p>
          <a:p>
            <a:r>
              <a:rPr lang="cs-CZ" sz="3000" dirty="0">
                <a:solidFill>
                  <a:srgbClr val="FFEC00"/>
                </a:solidFill>
              </a:rPr>
              <a:t>1948 – 1960 období, kdy se kriminologie nemohla uplatňovat</a:t>
            </a:r>
          </a:p>
          <a:p>
            <a:r>
              <a:rPr lang="cs-CZ" sz="3000" dirty="0">
                <a:solidFill>
                  <a:srgbClr val="FFEC00"/>
                </a:solidFill>
              </a:rPr>
              <a:t>1960 Vědeckovýzkumný ústav kriminalistiky – poznatky ze zemí, kde vývoj kriminologie nebyl přerušen</a:t>
            </a:r>
          </a:p>
          <a:p>
            <a:r>
              <a:rPr lang="cs-CZ" sz="3000" dirty="0">
                <a:solidFill>
                  <a:srgbClr val="FFEC00"/>
                </a:solidFill>
              </a:rPr>
              <a:t>Normalizace po 1970 někteří výzkumníci pro nemarxistické úchylky nuceni odejít</a:t>
            </a:r>
          </a:p>
          <a:p>
            <a:r>
              <a:rPr lang="cs-CZ" sz="3000" dirty="0">
                <a:solidFill>
                  <a:srgbClr val="FFEC00"/>
                </a:solidFill>
              </a:rPr>
              <a:t>Výzkumný ústav penologický 1980 pro nepotřebnost zrušen</a:t>
            </a:r>
          </a:p>
          <a:p>
            <a:endParaRPr lang="cs-CZ" dirty="0">
              <a:solidFill>
                <a:srgbClr val="FFFF9F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252728"/>
          </a:xfrm>
        </p:spPr>
        <p:txBody>
          <a:bodyPr/>
          <a:lstStyle/>
          <a:p>
            <a:r>
              <a:rPr lang="cs-CZ" dirty="0">
                <a:solidFill>
                  <a:srgbClr val="FBC200"/>
                </a:solidFill>
                <a:cs typeface="Calibri" pitchFamily="34" charset="0"/>
              </a:rPr>
              <a:t>Kriminologie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00808"/>
            <a:ext cx="8964488" cy="4968551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FFEC00"/>
                </a:solidFill>
              </a:rPr>
              <a:t>Po 1989 rozvoj kriminologie, kontakty se zahraničím</a:t>
            </a:r>
          </a:p>
          <a:p>
            <a:r>
              <a:rPr lang="cs-CZ" dirty="0" err="1">
                <a:solidFill>
                  <a:srgbClr val="FFEC00"/>
                </a:solidFill>
              </a:rPr>
              <a:t>Poč</a:t>
            </a:r>
            <a:r>
              <a:rPr lang="cs-CZ" dirty="0">
                <a:solidFill>
                  <a:srgbClr val="FFEC00"/>
                </a:solidFill>
              </a:rPr>
              <a:t>. 90 let (1993) velký nárůst kriminality, zkušenosti obyvatel s korupcí, viktimizace, brutalizace násilné kriminality, nárůst drogové kriminality</a:t>
            </a:r>
          </a:p>
          <a:p>
            <a:r>
              <a:rPr lang="cs-CZ" dirty="0">
                <a:solidFill>
                  <a:srgbClr val="FFEC00"/>
                </a:solidFill>
              </a:rPr>
              <a:t>Nelze studovat jako samostatný obor, pouze v rámci forenzních věd na právních fakultách, nebo jako výběrový či volitelný předmět.</a:t>
            </a:r>
          </a:p>
          <a:p>
            <a:pPr lvl="1"/>
            <a:r>
              <a:rPr lang="cs-CZ" dirty="0">
                <a:solidFill>
                  <a:srgbClr val="FFEC00"/>
                </a:solidFill>
              </a:rPr>
              <a:t>kriminologové se rekrutují z řad právníků, sociologů, psychologů, případně i jiných vědních oborů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cs-CZ" dirty="0">
                <a:solidFill>
                  <a:srgbClr val="FBC200"/>
                </a:solidFill>
                <a:cs typeface="Calibri" pitchFamily="34" charset="0"/>
              </a:rPr>
              <a:t>Kriminologie v ČR</a:t>
            </a:r>
            <a:endParaRPr lang="cs-CZ" dirty="0">
              <a:solidFill>
                <a:srgbClr val="FFFF00"/>
              </a:solidFill>
              <a:cs typeface="Calibri" pitchFamily="34" charset="0"/>
            </a:endParaRP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>
          <a:xfrm>
            <a:off x="395536" y="1673696"/>
            <a:ext cx="8229600" cy="5184304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rgbClr val="FFEC00"/>
                </a:solidFill>
              </a:rPr>
              <a:t>Institut pro kriminologii a sociální prevenci (IKSP)</a:t>
            </a:r>
          </a:p>
          <a:p>
            <a:pPr lvl="1"/>
            <a:r>
              <a:rPr lang="cs-CZ" dirty="0">
                <a:solidFill>
                  <a:srgbClr val="FFEC00"/>
                </a:solidFill>
              </a:rPr>
              <a:t>1960 Vědeckovýzkumný ústav kriminalistiky (Generální prokuratura, MS, MV)</a:t>
            </a:r>
          </a:p>
          <a:p>
            <a:pPr lvl="1"/>
            <a:r>
              <a:rPr lang="cs-CZ" dirty="0">
                <a:solidFill>
                  <a:srgbClr val="FFEC00"/>
                </a:solidFill>
              </a:rPr>
              <a:t>1966 Výzkumný ústav kriminologický - výlučná orientace na kriminologii, správa GP</a:t>
            </a:r>
          </a:p>
          <a:p>
            <a:pPr lvl="1"/>
            <a:r>
              <a:rPr lang="cs-CZ" dirty="0">
                <a:solidFill>
                  <a:srgbClr val="FFEC00"/>
                </a:solidFill>
              </a:rPr>
              <a:t>1990 IKSP</a:t>
            </a:r>
          </a:p>
          <a:p>
            <a:pPr lvl="1"/>
            <a:r>
              <a:rPr lang="cs-CZ" dirty="0">
                <a:solidFill>
                  <a:srgbClr val="FFEC00"/>
                </a:solidFill>
              </a:rPr>
              <a:t>1994 řízen Ministerstvem spravedlnosti</a:t>
            </a:r>
          </a:p>
          <a:p>
            <a:pPr lvl="1"/>
            <a:r>
              <a:rPr lang="cs-CZ" dirty="0">
                <a:solidFill>
                  <a:srgbClr val="FFEC00"/>
                </a:solidFill>
              </a:rPr>
              <a:t>Kriminalita mládeže, oběti trestné činnosti, prevence, alternativní tresty, organizovaný zločin, drogová kriminalita </a:t>
            </a:r>
          </a:p>
          <a:p>
            <a:pPr lvl="1"/>
            <a:r>
              <a:rPr lang="cs-CZ" dirty="0">
                <a:solidFill>
                  <a:srgbClr val="FFEC00"/>
                </a:solidFill>
              </a:rPr>
              <a:t>www.kriminologie.cz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Kriminologie v ČR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5112567"/>
          </a:xfrm>
        </p:spPr>
        <p:txBody>
          <a:bodyPr>
            <a:noAutofit/>
          </a:bodyPr>
          <a:lstStyle/>
          <a:p>
            <a:r>
              <a:rPr lang="cs-CZ" sz="2100" dirty="0">
                <a:solidFill>
                  <a:srgbClr val="FFFF00"/>
                </a:solidFill>
              </a:rPr>
              <a:t>Česká kriminologická společnost</a:t>
            </a:r>
          </a:p>
          <a:p>
            <a:pPr lvl="1"/>
            <a:r>
              <a:rPr lang="cs-CZ" sz="2100" dirty="0">
                <a:solidFill>
                  <a:srgbClr val="FFFF00"/>
                </a:solidFill>
              </a:rPr>
              <a:t>Spolek, od 2012 , </a:t>
            </a:r>
            <a:r>
              <a:rPr lang="cs-CZ" sz="2100" dirty="0">
                <a:solidFill>
                  <a:srgbClr val="FFFF00"/>
                </a:solidFill>
                <a:hlinkClick r:id="rId2"/>
              </a:rPr>
              <a:t>www.czkrim.cz</a:t>
            </a:r>
            <a:r>
              <a:rPr lang="cs-CZ" sz="2100" dirty="0">
                <a:solidFill>
                  <a:srgbClr val="FFFF00"/>
                </a:solidFill>
              </a:rPr>
              <a:t> </a:t>
            </a:r>
          </a:p>
          <a:p>
            <a:pPr lvl="1"/>
            <a:r>
              <a:rPr lang="en-US" sz="2100" dirty="0" err="1">
                <a:solidFill>
                  <a:srgbClr val="FFFF00"/>
                </a:solidFill>
              </a:rPr>
              <a:t>cílem</a:t>
            </a:r>
            <a:r>
              <a:rPr lang="en-US" sz="2100" dirty="0">
                <a:solidFill>
                  <a:srgbClr val="FFFF00"/>
                </a:solidFill>
              </a:rPr>
              <a:t> </a:t>
            </a:r>
            <a:r>
              <a:rPr lang="en-US" sz="2100" dirty="0" err="1">
                <a:solidFill>
                  <a:srgbClr val="FFFF00"/>
                </a:solidFill>
              </a:rPr>
              <a:t>podporovat</a:t>
            </a:r>
            <a:r>
              <a:rPr lang="en-US" sz="2100" dirty="0">
                <a:solidFill>
                  <a:srgbClr val="FFFF00"/>
                </a:solidFill>
              </a:rPr>
              <a:t> </a:t>
            </a:r>
            <a:r>
              <a:rPr lang="en-US" sz="2100" dirty="0" err="1">
                <a:solidFill>
                  <a:srgbClr val="FFFF00"/>
                </a:solidFill>
              </a:rPr>
              <a:t>rozvoj</a:t>
            </a:r>
            <a:r>
              <a:rPr lang="en-US" sz="2100" dirty="0">
                <a:solidFill>
                  <a:srgbClr val="FFFF00"/>
                </a:solidFill>
              </a:rPr>
              <a:t> </a:t>
            </a:r>
            <a:r>
              <a:rPr lang="en-US" sz="2100" dirty="0" err="1">
                <a:solidFill>
                  <a:srgbClr val="FFFF00"/>
                </a:solidFill>
              </a:rPr>
              <a:t>kriminologie</a:t>
            </a:r>
            <a:r>
              <a:rPr lang="en-US" sz="2100" dirty="0">
                <a:solidFill>
                  <a:srgbClr val="FFFF00"/>
                </a:solidFill>
              </a:rPr>
              <a:t> </a:t>
            </a:r>
            <a:r>
              <a:rPr lang="cs-CZ" sz="2100" dirty="0">
                <a:solidFill>
                  <a:srgbClr val="FFFF00"/>
                </a:solidFill>
              </a:rPr>
              <a:t>v ČR </a:t>
            </a:r>
            <a:r>
              <a:rPr lang="en-US" sz="2100" dirty="0">
                <a:solidFill>
                  <a:srgbClr val="FFFF00"/>
                </a:solidFill>
              </a:rPr>
              <a:t>a </a:t>
            </a:r>
            <a:r>
              <a:rPr lang="en-US" sz="2100" dirty="0" err="1">
                <a:solidFill>
                  <a:srgbClr val="FFFF00"/>
                </a:solidFill>
              </a:rPr>
              <a:t>umožnit</a:t>
            </a:r>
            <a:r>
              <a:rPr lang="en-US" sz="2100" dirty="0">
                <a:solidFill>
                  <a:srgbClr val="FFFF00"/>
                </a:solidFill>
              </a:rPr>
              <a:t> </a:t>
            </a:r>
            <a:r>
              <a:rPr lang="en-US" sz="2100" dirty="0" err="1">
                <a:solidFill>
                  <a:srgbClr val="FFFF00"/>
                </a:solidFill>
              </a:rPr>
              <a:t>intenzivní</a:t>
            </a:r>
            <a:r>
              <a:rPr lang="en-US" sz="2100" dirty="0">
                <a:solidFill>
                  <a:srgbClr val="FFFF00"/>
                </a:solidFill>
              </a:rPr>
              <a:t> </a:t>
            </a:r>
            <a:r>
              <a:rPr lang="en-US" sz="2100" dirty="0" err="1">
                <a:solidFill>
                  <a:srgbClr val="FFFF00"/>
                </a:solidFill>
              </a:rPr>
              <a:t>spolupráci</a:t>
            </a:r>
            <a:r>
              <a:rPr lang="en-US" sz="2100" dirty="0">
                <a:solidFill>
                  <a:srgbClr val="FFFF00"/>
                </a:solidFill>
              </a:rPr>
              <a:t> </a:t>
            </a:r>
            <a:r>
              <a:rPr lang="en-US" sz="2100" dirty="0" err="1">
                <a:solidFill>
                  <a:srgbClr val="FFFF00"/>
                </a:solidFill>
              </a:rPr>
              <a:t>mezi</a:t>
            </a:r>
            <a:r>
              <a:rPr lang="en-US" sz="2100" dirty="0">
                <a:solidFill>
                  <a:srgbClr val="FFFF00"/>
                </a:solidFill>
              </a:rPr>
              <a:t> </a:t>
            </a:r>
            <a:r>
              <a:rPr lang="en-US" sz="2100" dirty="0" err="1">
                <a:solidFill>
                  <a:srgbClr val="FFFF00"/>
                </a:solidFill>
              </a:rPr>
              <a:t>odborníky</a:t>
            </a:r>
            <a:r>
              <a:rPr lang="en-US" sz="2100" dirty="0">
                <a:solidFill>
                  <a:srgbClr val="FFFF00"/>
                </a:solidFill>
              </a:rPr>
              <a:t>, </a:t>
            </a:r>
            <a:r>
              <a:rPr lang="en-US" sz="2100" dirty="0" err="1">
                <a:solidFill>
                  <a:srgbClr val="FFFF00"/>
                </a:solidFill>
              </a:rPr>
              <a:t>kteří</a:t>
            </a:r>
            <a:r>
              <a:rPr lang="en-US" sz="2100" dirty="0">
                <a:solidFill>
                  <a:srgbClr val="FFFF00"/>
                </a:solidFill>
              </a:rPr>
              <a:t> se </a:t>
            </a:r>
            <a:r>
              <a:rPr lang="en-US" sz="2100" dirty="0" err="1">
                <a:solidFill>
                  <a:srgbClr val="FFFF00"/>
                </a:solidFill>
              </a:rPr>
              <a:t>zabývají</a:t>
            </a:r>
            <a:r>
              <a:rPr lang="en-US" sz="2100" dirty="0">
                <a:solidFill>
                  <a:srgbClr val="FFFF00"/>
                </a:solidFill>
              </a:rPr>
              <a:t> </a:t>
            </a:r>
            <a:r>
              <a:rPr lang="en-US" sz="2100" dirty="0" err="1">
                <a:solidFill>
                  <a:srgbClr val="FFFF00"/>
                </a:solidFill>
              </a:rPr>
              <a:t>kriminalitou</a:t>
            </a:r>
            <a:r>
              <a:rPr lang="en-US" sz="2100" dirty="0">
                <a:solidFill>
                  <a:srgbClr val="FFFF00"/>
                </a:solidFill>
              </a:rPr>
              <a:t> a </a:t>
            </a:r>
            <a:r>
              <a:rPr lang="en-US" sz="2100" dirty="0" err="1">
                <a:solidFill>
                  <a:srgbClr val="FFFF00"/>
                </a:solidFill>
              </a:rPr>
              <a:t>dalšími</a:t>
            </a:r>
            <a:r>
              <a:rPr lang="en-US" sz="2100" dirty="0">
                <a:solidFill>
                  <a:srgbClr val="FFFF00"/>
                </a:solidFill>
              </a:rPr>
              <a:t> </a:t>
            </a:r>
            <a:r>
              <a:rPr lang="en-US" sz="2100" dirty="0" err="1">
                <a:solidFill>
                  <a:srgbClr val="FFFF00"/>
                </a:solidFill>
              </a:rPr>
              <a:t>sociálně</a:t>
            </a:r>
            <a:r>
              <a:rPr lang="en-US" sz="2100" dirty="0">
                <a:solidFill>
                  <a:srgbClr val="FFFF00"/>
                </a:solidFill>
              </a:rPr>
              <a:t> </a:t>
            </a:r>
            <a:r>
              <a:rPr lang="en-US" sz="2100" dirty="0" err="1">
                <a:solidFill>
                  <a:srgbClr val="FFFF00"/>
                </a:solidFill>
              </a:rPr>
              <a:t>patologickými</a:t>
            </a:r>
            <a:r>
              <a:rPr lang="en-US" sz="2100" dirty="0">
                <a:solidFill>
                  <a:srgbClr val="FFFF00"/>
                </a:solidFill>
              </a:rPr>
              <a:t> </a:t>
            </a:r>
            <a:r>
              <a:rPr lang="en-US" sz="2100" dirty="0" err="1">
                <a:solidFill>
                  <a:srgbClr val="FFFF00"/>
                </a:solidFill>
              </a:rPr>
              <a:t>jevy</a:t>
            </a:r>
            <a:r>
              <a:rPr lang="en-US" sz="2100" dirty="0">
                <a:solidFill>
                  <a:srgbClr val="FFFF00"/>
                </a:solidFill>
              </a:rPr>
              <a:t>. </a:t>
            </a:r>
            <a:endParaRPr lang="cs-CZ" sz="2100" dirty="0">
              <a:solidFill>
                <a:srgbClr val="FFFF00"/>
              </a:solidFill>
            </a:endParaRPr>
          </a:p>
          <a:p>
            <a:pPr lvl="1"/>
            <a:r>
              <a:rPr lang="en-US" sz="2100" dirty="0">
                <a:solidFill>
                  <a:srgbClr val="FFFF00"/>
                </a:solidFill>
              </a:rPr>
              <a:t>ČKS </a:t>
            </a:r>
            <a:r>
              <a:rPr lang="en-US" sz="2100" dirty="0" err="1">
                <a:solidFill>
                  <a:srgbClr val="FFFF00"/>
                </a:solidFill>
              </a:rPr>
              <a:t>organizuje</a:t>
            </a:r>
            <a:r>
              <a:rPr lang="en-US" sz="2100" dirty="0">
                <a:solidFill>
                  <a:srgbClr val="FFFF00"/>
                </a:solidFill>
              </a:rPr>
              <a:t> </a:t>
            </a:r>
            <a:r>
              <a:rPr lang="en-US" sz="2100" dirty="0" err="1">
                <a:solidFill>
                  <a:srgbClr val="FFFF00"/>
                </a:solidFill>
              </a:rPr>
              <a:t>národní</a:t>
            </a:r>
            <a:r>
              <a:rPr lang="en-US" sz="2100" dirty="0">
                <a:solidFill>
                  <a:srgbClr val="FFFF00"/>
                </a:solidFill>
              </a:rPr>
              <a:t> </a:t>
            </a:r>
            <a:r>
              <a:rPr lang="en-US" sz="2100" dirty="0" err="1">
                <a:solidFill>
                  <a:srgbClr val="FFFF00"/>
                </a:solidFill>
              </a:rPr>
              <a:t>i</a:t>
            </a:r>
            <a:r>
              <a:rPr lang="en-US" sz="2100" dirty="0">
                <a:solidFill>
                  <a:srgbClr val="FFFF00"/>
                </a:solidFill>
              </a:rPr>
              <a:t> </a:t>
            </a:r>
            <a:r>
              <a:rPr lang="en-US" sz="2100" dirty="0" err="1">
                <a:solidFill>
                  <a:srgbClr val="FFFF00"/>
                </a:solidFill>
              </a:rPr>
              <a:t>mezinárodní</a:t>
            </a:r>
            <a:r>
              <a:rPr lang="en-US" sz="2100" dirty="0">
                <a:solidFill>
                  <a:srgbClr val="FFFF00"/>
                </a:solidFill>
              </a:rPr>
              <a:t> </a:t>
            </a:r>
            <a:r>
              <a:rPr lang="en-US" sz="2100" dirty="0" err="1">
                <a:solidFill>
                  <a:srgbClr val="FFFF00"/>
                </a:solidFill>
              </a:rPr>
              <a:t>konference</a:t>
            </a:r>
            <a:r>
              <a:rPr lang="en-US" sz="2100" dirty="0">
                <a:solidFill>
                  <a:srgbClr val="FFFF00"/>
                </a:solidFill>
              </a:rPr>
              <a:t>, </a:t>
            </a:r>
            <a:r>
              <a:rPr lang="en-US" sz="2100" dirty="0" err="1">
                <a:solidFill>
                  <a:srgbClr val="FFFF00"/>
                </a:solidFill>
              </a:rPr>
              <a:t>semináře</a:t>
            </a:r>
            <a:r>
              <a:rPr lang="en-US" sz="2100" dirty="0">
                <a:solidFill>
                  <a:srgbClr val="FFFF00"/>
                </a:solidFill>
              </a:rPr>
              <a:t>, </a:t>
            </a:r>
            <a:r>
              <a:rPr lang="en-US" sz="2100" dirty="0" err="1">
                <a:solidFill>
                  <a:srgbClr val="FFFF00"/>
                </a:solidFill>
              </a:rPr>
              <a:t>přednášky</a:t>
            </a:r>
            <a:r>
              <a:rPr lang="en-US" sz="2100" dirty="0">
                <a:solidFill>
                  <a:srgbClr val="FFFF00"/>
                </a:solidFill>
              </a:rPr>
              <a:t> a </a:t>
            </a:r>
            <a:r>
              <a:rPr lang="en-US" sz="2100" dirty="0" err="1">
                <a:solidFill>
                  <a:srgbClr val="FFFF00"/>
                </a:solidFill>
              </a:rPr>
              <a:t>kurzy</a:t>
            </a:r>
            <a:r>
              <a:rPr lang="en-US" sz="2100" dirty="0">
                <a:solidFill>
                  <a:srgbClr val="FFFF00"/>
                </a:solidFill>
              </a:rPr>
              <a:t>, </a:t>
            </a:r>
            <a:r>
              <a:rPr lang="en-US" sz="2100" dirty="0" err="1">
                <a:solidFill>
                  <a:srgbClr val="FFFF00"/>
                </a:solidFill>
              </a:rPr>
              <a:t>spolupracuje</a:t>
            </a:r>
            <a:r>
              <a:rPr lang="en-US" sz="2100" dirty="0">
                <a:solidFill>
                  <a:srgbClr val="FFFF00"/>
                </a:solidFill>
              </a:rPr>
              <a:t> s </a:t>
            </a:r>
            <a:r>
              <a:rPr lang="en-US" sz="2100" dirty="0" err="1">
                <a:solidFill>
                  <a:srgbClr val="FFFF00"/>
                </a:solidFill>
              </a:rPr>
              <a:t>odbornými</a:t>
            </a:r>
            <a:r>
              <a:rPr lang="en-US" sz="2100" dirty="0">
                <a:solidFill>
                  <a:srgbClr val="FFFF00"/>
                </a:solidFill>
              </a:rPr>
              <a:t> </a:t>
            </a:r>
            <a:r>
              <a:rPr lang="en-US" sz="2100" dirty="0" err="1">
                <a:solidFill>
                  <a:srgbClr val="FFFF00"/>
                </a:solidFill>
              </a:rPr>
              <a:t>společnostmi</a:t>
            </a:r>
            <a:r>
              <a:rPr lang="en-US" sz="2100" dirty="0">
                <a:solidFill>
                  <a:srgbClr val="FFFF00"/>
                </a:solidFill>
              </a:rPr>
              <a:t>, </a:t>
            </a:r>
            <a:r>
              <a:rPr lang="en-US" sz="2100" dirty="0" err="1">
                <a:solidFill>
                  <a:srgbClr val="FFFF00"/>
                </a:solidFill>
              </a:rPr>
              <a:t>institucemi</a:t>
            </a:r>
            <a:r>
              <a:rPr lang="en-US" sz="2100" dirty="0">
                <a:solidFill>
                  <a:srgbClr val="FFFF00"/>
                </a:solidFill>
              </a:rPr>
              <a:t> a </a:t>
            </a:r>
            <a:r>
              <a:rPr lang="en-US" sz="2100" dirty="0" err="1">
                <a:solidFill>
                  <a:srgbClr val="FFFF00"/>
                </a:solidFill>
              </a:rPr>
              <a:t>organizacemi</a:t>
            </a:r>
            <a:r>
              <a:rPr lang="en-US" sz="2100" dirty="0">
                <a:solidFill>
                  <a:srgbClr val="FFFF00"/>
                </a:solidFill>
              </a:rPr>
              <a:t> </a:t>
            </a:r>
            <a:r>
              <a:rPr lang="en-US" sz="2100" dirty="0" err="1">
                <a:solidFill>
                  <a:srgbClr val="FFFF00"/>
                </a:solidFill>
              </a:rPr>
              <a:t>obdobného</a:t>
            </a:r>
            <a:r>
              <a:rPr lang="en-US" sz="2100" dirty="0">
                <a:solidFill>
                  <a:srgbClr val="FFFF00"/>
                </a:solidFill>
              </a:rPr>
              <a:t> </a:t>
            </a:r>
            <a:r>
              <a:rPr lang="en-US" sz="2100" dirty="0" err="1">
                <a:solidFill>
                  <a:srgbClr val="FFFF00"/>
                </a:solidFill>
              </a:rPr>
              <a:t>zaměření</a:t>
            </a:r>
            <a:r>
              <a:rPr lang="en-US" sz="2100" dirty="0">
                <a:solidFill>
                  <a:srgbClr val="FFFF00"/>
                </a:solidFill>
              </a:rPr>
              <a:t> v </a:t>
            </a:r>
            <a:r>
              <a:rPr lang="en-US" sz="2100" dirty="0" err="1">
                <a:solidFill>
                  <a:srgbClr val="FFFF00"/>
                </a:solidFill>
              </a:rPr>
              <a:t>České</a:t>
            </a:r>
            <a:r>
              <a:rPr lang="en-US" sz="2100" dirty="0">
                <a:solidFill>
                  <a:srgbClr val="FFFF00"/>
                </a:solidFill>
              </a:rPr>
              <a:t> </a:t>
            </a:r>
            <a:r>
              <a:rPr lang="en-US" sz="2100" dirty="0" err="1">
                <a:solidFill>
                  <a:srgbClr val="FFFF00"/>
                </a:solidFill>
              </a:rPr>
              <a:t>republice</a:t>
            </a:r>
            <a:r>
              <a:rPr lang="en-US" sz="2100" dirty="0">
                <a:solidFill>
                  <a:srgbClr val="FFFF00"/>
                </a:solidFill>
              </a:rPr>
              <a:t> </a:t>
            </a:r>
            <a:r>
              <a:rPr lang="en-US" sz="2100" dirty="0" err="1">
                <a:solidFill>
                  <a:srgbClr val="FFFF00"/>
                </a:solidFill>
              </a:rPr>
              <a:t>i</a:t>
            </a:r>
            <a:r>
              <a:rPr lang="en-US" sz="2100" dirty="0">
                <a:solidFill>
                  <a:srgbClr val="FFFF00"/>
                </a:solidFill>
              </a:rPr>
              <a:t> v </a:t>
            </a:r>
            <a:r>
              <a:rPr lang="en-US" sz="2100" dirty="0" err="1">
                <a:solidFill>
                  <a:srgbClr val="FFFF00"/>
                </a:solidFill>
              </a:rPr>
              <a:t>zahraničí</a:t>
            </a:r>
            <a:r>
              <a:rPr lang="en-US" sz="2100" dirty="0">
                <a:solidFill>
                  <a:srgbClr val="FFFF00"/>
                </a:solidFill>
              </a:rPr>
              <a:t>, </a:t>
            </a:r>
            <a:r>
              <a:rPr lang="en-US" sz="2100" dirty="0" err="1">
                <a:solidFill>
                  <a:srgbClr val="FFFF00"/>
                </a:solidFill>
              </a:rPr>
              <a:t>podporuje</a:t>
            </a:r>
            <a:r>
              <a:rPr lang="en-US" sz="2100" dirty="0">
                <a:solidFill>
                  <a:srgbClr val="FFFF00"/>
                </a:solidFill>
              </a:rPr>
              <a:t> </a:t>
            </a:r>
            <a:r>
              <a:rPr lang="en-US" sz="2100" dirty="0" err="1">
                <a:solidFill>
                  <a:srgbClr val="FFFF00"/>
                </a:solidFill>
              </a:rPr>
              <a:t>kriminologický</a:t>
            </a:r>
            <a:r>
              <a:rPr lang="en-US" sz="2100" dirty="0">
                <a:solidFill>
                  <a:srgbClr val="FFFF00"/>
                </a:solidFill>
              </a:rPr>
              <a:t> </a:t>
            </a:r>
            <a:r>
              <a:rPr lang="en-US" sz="2100" dirty="0" err="1">
                <a:solidFill>
                  <a:srgbClr val="FFFF00"/>
                </a:solidFill>
              </a:rPr>
              <a:t>výzkum</a:t>
            </a:r>
            <a:r>
              <a:rPr lang="en-US" sz="2100" dirty="0">
                <a:solidFill>
                  <a:srgbClr val="FFFF00"/>
                </a:solidFill>
              </a:rPr>
              <a:t> a </a:t>
            </a:r>
            <a:r>
              <a:rPr lang="en-US" sz="2100" dirty="0" err="1">
                <a:solidFill>
                  <a:srgbClr val="FFFF00"/>
                </a:solidFill>
              </a:rPr>
              <a:t>šíření</a:t>
            </a:r>
            <a:r>
              <a:rPr lang="en-US" sz="2100" dirty="0">
                <a:solidFill>
                  <a:srgbClr val="FFFF00"/>
                </a:solidFill>
              </a:rPr>
              <a:t>, </a:t>
            </a:r>
            <a:r>
              <a:rPr lang="en-US" sz="2100" dirty="0" err="1">
                <a:solidFill>
                  <a:srgbClr val="FFFF00"/>
                </a:solidFill>
              </a:rPr>
              <a:t>publikování</a:t>
            </a:r>
            <a:r>
              <a:rPr lang="en-US" sz="2100" dirty="0">
                <a:solidFill>
                  <a:srgbClr val="FFFF00"/>
                </a:solidFill>
              </a:rPr>
              <a:t> a </a:t>
            </a:r>
            <a:r>
              <a:rPr lang="en-US" sz="2100" dirty="0" err="1">
                <a:solidFill>
                  <a:srgbClr val="FFFF00"/>
                </a:solidFill>
              </a:rPr>
              <a:t>popularizaci</a:t>
            </a:r>
            <a:r>
              <a:rPr lang="en-US" sz="2100" dirty="0">
                <a:solidFill>
                  <a:srgbClr val="FFFF00"/>
                </a:solidFill>
              </a:rPr>
              <a:t> </a:t>
            </a:r>
            <a:r>
              <a:rPr lang="en-US" sz="2100" dirty="0" err="1">
                <a:solidFill>
                  <a:srgbClr val="FFFF00"/>
                </a:solidFill>
              </a:rPr>
              <a:t>kriminologicky</a:t>
            </a:r>
            <a:r>
              <a:rPr lang="en-US" sz="2100" dirty="0">
                <a:solidFill>
                  <a:srgbClr val="FFFF00"/>
                </a:solidFill>
              </a:rPr>
              <a:t> </a:t>
            </a:r>
            <a:r>
              <a:rPr lang="en-US" sz="2100" dirty="0" err="1">
                <a:solidFill>
                  <a:srgbClr val="FFFF00"/>
                </a:solidFill>
              </a:rPr>
              <a:t>relevantních</a:t>
            </a:r>
            <a:r>
              <a:rPr lang="en-US" sz="2100" dirty="0">
                <a:solidFill>
                  <a:srgbClr val="FFFF00"/>
                </a:solidFill>
              </a:rPr>
              <a:t> </a:t>
            </a:r>
            <a:r>
              <a:rPr lang="en-US" sz="2100" dirty="0" err="1">
                <a:solidFill>
                  <a:srgbClr val="FFFF00"/>
                </a:solidFill>
              </a:rPr>
              <a:t>informací</a:t>
            </a:r>
            <a:r>
              <a:rPr lang="en-US" sz="2100" dirty="0">
                <a:solidFill>
                  <a:srgbClr val="FFFF00"/>
                </a:solidFill>
              </a:rPr>
              <a:t> a </a:t>
            </a:r>
            <a:r>
              <a:rPr lang="en-US" sz="2100" dirty="0" err="1">
                <a:solidFill>
                  <a:srgbClr val="FFFF00"/>
                </a:solidFill>
              </a:rPr>
              <a:t>poznatků</a:t>
            </a:r>
            <a:r>
              <a:rPr lang="en-US" sz="2100" dirty="0">
                <a:solidFill>
                  <a:srgbClr val="FFFF00"/>
                </a:solidFill>
              </a:rPr>
              <a:t> a </a:t>
            </a:r>
            <a:r>
              <a:rPr lang="en-US" sz="2100" dirty="0" err="1">
                <a:solidFill>
                  <a:srgbClr val="FFFF00"/>
                </a:solidFill>
              </a:rPr>
              <a:t>podporuje</a:t>
            </a:r>
            <a:r>
              <a:rPr lang="en-US" sz="2100" dirty="0">
                <a:solidFill>
                  <a:srgbClr val="FFFF00"/>
                </a:solidFill>
              </a:rPr>
              <a:t> </a:t>
            </a:r>
            <a:r>
              <a:rPr lang="en-US" sz="2100" dirty="0" err="1">
                <a:solidFill>
                  <a:srgbClr val="FFFF00"/>
                </a:solidFill>
              </a:rPr>
              <a:t>výuku</a:t>
            </a:r>
            <a:r>
              <a:rPr lang="en-US" sz="2100" dirty="0">
                <a:solidFill>
                  <a:srgbClr val="FFFF00"/>
                </a:solidFill>
              </a:rPr>
              <a:t> </a:t>
            </a:r>
            <a:r>
              <a:rPr lang="en-US" sz="2100" dirty="0" err="1">
                <a:solidFill>
                  <a:srgbClr val="FFFF00"/>
                </a:solidFill>
              </a:rPr>
              <a:t>kriminologie</a:t>
            </a:r>
            <a:r>
              <a:rPr lang="en-US" sz="2100" dirty="0">
                <a:solidFill>
                  <a:srgbClr val="FFFF00"/>
                </a:solidFill>
              </a:rPr>
              <a:t> </a:t>
            </a:r>
            <a:r>
              <a:rPr lang="en-US" sz="2100" dirty="0" err="1">
                <a:solidFill>
                  <a:srgbClr val="FFFF00"/>
                </a:solidFill>
              </a:rPr>
              <a:t>na</a:t>
            </a:r>
            <a:r>
              <a:rPr lang="en-US" sz="2100" dirty="0">
                <a:solidFill>
                  <a:srgbClr val="FFFF00"/>
                </a:solidFill>
              </a:rPr>
              <a:t> </a:t>
            </a:r>
            <a:r>
              <a:rPr lang="en-US" sz="2100" dirty="0" err="1">
                <a:solidFill>
                  <a:srgbClr val="FFFF00"/>
                </a:solidFill>
              </a:rPr>
              <a:t>středních</a:t>
            </a:r>
            <a:r>
              <a:rPr lang="en-US" sz="2100" dirty="0">
                <a:solidFill>
                  <a:srgbClr val="FFFF00"/>
                </a:solidFill>
              </a:rPr>
              <a:t> </a:t>
            </a:r>
            <a:r>
              <a:rPr lang="en-US" sz="2100" dirty="0" err="1">
                <a:solidFill>
                  <a:srgbClr val="FFFF00"/>
                </a:solidFill>
              </a:rPr>
              <a:t>policejních</a:t>
            </a:r>
            <a:r>
              <a:rPr lang="en-US" sz="2100" dirty="0">
                <a:solidFill>
                  <a:srgbClr val="FFFF00"/>
                </a:solidFill>
              </a:rPr>
              <a:t> a </a:t>
            </a:r>
            <a:r>
              <a:rPr lang="en-US" sz="2100" dirty="0" err="1">
                <a:solidFill>
                  <a:srgbClr val="FFFF00"/>
                </a:solidFill>
              </a:rPr>
              <a:t>příbuzných</a:t>
            </a:r>
            <a:r>
              <a:rPr lang="en-US" sz="2100" dirty="0">
                <a:solidFill>
                  <a:srgbClr val="FFFF00"/>
                </a:solidFill>
              </a:rPr>
              <a:t> </a:t>
            </a:r>
            <a:r>
              <a:rPr lang="en-US" sz="2100" dirty="0" err="1">
                <a:solidFill>
                  <a:srgbClr val="FFFF00"/>
                </a:solidFill>
              </a:rPr>
              <a:t>školách</a:t>
            </a:r>
            <a:r>
              <a:rPr lang="en-US" sz="2100" dirty="0">
                <a:solidFill>
                  <a:srgbClr val="FFFF00"/>
                </a:solidFill>
              </a:rPr>
              <a:t> a </a:t>
            </a:r>
            <a:r>
              <a:rPr lang="en-US" sz="2100" dirty="0" err="1">
                <a:solidFill>
                  <a:srgbClr val="FFFF00"/>
                </a:solidFill>
              </a:rPr>
              <a:t>na</a:t>
            </a:r>
            <a:r>
              <a:rPr lang="en-US" sz="2100" dirty="0">
                <a:solidFill>
                  <a:srgbClr val="FFFF00"/>
                </a:solidFill>
              </a:rPr>
              <a:t> </a:t>
            </a:r>
            <a:r>
              <a:rPr lang="en-US" sz="2100" dirty="0" err="1">
                <a:solidFill>
                  <a:srgbClr val="FFFF00"/>
                </a:solidFill>
              </a:rPr>
              <a:t>vyšších</a:t>
            </a:r>
            <a:r>
              <a:rPr lang="en-US" sz="2100" dirty="0">
                <a:solidFill>
                  <a:srgbClr val="FFFF00"/>
                </a:solidFill>
              </a:rPr>
              <a:t> </a:t>
            </a:r>
            <a:r>
              <a:rPr lang="en-US" sz="2100" dirty="0" err="1">
                <a:solidFill>
                  <a:srgbClr val="FFFF00"/>
                </a:solidFill>
              </a:rPr>
              <a:t>odborných</a:t>
            </a:r>
            <a:r>
              <a:rPr lang="en-US" sz="2100" dirty="0">
                <a:solidFill>
                  <a:srgbClr val="FFFF00"/>
                </a:solidFill>
              </a:rPr>
              <a:t> a </a:t>
            </a:r>
            <a:r>
              <a:rPr lang="en-US" sz="2100" dirty="0" err="1">
                <a:solidFill>
                  <a:srgbClr val="FFFF00"/>
                </a:solidFill>
              </a:rPr>
              <a:t>vysokých</a:t>
            </a:r>
            <a:r>
              <a:rPr lang="en-US" sz="2100" dirty="0">
                <a:solidFill>
                  <a:srgbClr val="FFFF00"/>
                </a:solidFill>
              </a:rPr>
              <a:t> </a:t>
            </a:r>
            <a:r>
              <a:rPr lang="en-US" sz="2100" dirty="0" err="1">
                <a:solidFill>
                  <a:srgbClr val="FFFF00"/>
                </a:solidFill>
              </a:rPr>
              <a:t>školách</a:t>
            </a:r>
            <a:endParaRPr lang="cs-CZ" sz="2100" dirty="0">
              <a:solidFill>
                <a:srgbClr val="FFFF00"/>
              </a:solidFill>
            </a:endParaRPr>
          </a:p>
          <a:p>
            <a:pPr lvl="1"/>
            <a:r>
              <a:rPr lang="cs-CZ" sz="2100" dirty="0" err="1">
                <a:solidFill>
                  <a:srgbClr val="FFFF00"/>
                </a:solidFill>
              </a:rPr>
              <a:t>Časpopis</a:t>
            </a:r>
            <a:r>
              <a:rPr lang="cs-CZ" sz="2100" dirty="0">
                <a:solidFill>
                  <a:srgbClr val="FFFF00"/>
                </a:solidFill>
              </a:rPr>
              <a:t> Česká kriminologie (</a:t>
            </a:r>
            <a:r>
              <a:rPr lang="cs-CZ" sz="2100" dirty="0">
                <a:solidFill>
                  <a:srgbClr val="FFFF00"/>
                </a:solidFill>
                <a:hlinkClick r:id="rId3"/>
              </a:rPr>
              <a:t>www.ceskakriminologie.cz</a:t>
            </a:r>
            <a:r>
              <a:rPr lang="cs-CZ" sz="2100" dirty="0">
                <a:solidFill>
                  <a:srgbClr val="FFFF00"/>
                </a:solidFill>
              </a:rPr>
              <a:t>) 2krát ročně, recenzováno</a:t>
            </a:r>
            <a:endParaRPr lang="en-US" sz="21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7546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55448"/>
            <a:ext cx="8784976" cy="1252728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FBC200"/>
                </a:solidFill>
                <a:cs typeface="Calibri" pitchFamily="34" charset="0"/>
              </a:rPr>
              <a:t>Kriminologie v ČR – mezinárodní zastoupení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FFEC00"/>
                </a:solidFill>
              </a:rPr>
              <a:t>Mezinárodní kriminologická společnost</a:t>
            </a:r>
          </a:p>
          <a:p>
            <a:r>
              <a:rPr lang="cs-CZ" dirty="0">
                <a:solidFill>
                  <a:srgbClr val="FFEC00"/>
                </a:solidFill>
              </a:rPr>
              <a:t>Mezinárodní společnost pro trestní právo</a:t>
            </a:r>
          </a:p>
          <a:p>
            <a:r>
              <a:rPr lang="cs-CZ" dirty="0">
                <a:solidFill>
                  <a:srgbClr val="FFEC00"/>
                </a:solidFill>
              </a:rPr>
              <a:t>Evropská kriminologická společnost</a:t>
            </a:r>
          </a:p>
          <a:p>
            <a:r>
              <a:rPr lang="cs-CZ" dirty="0">
                <a:solidFill>
                  <a:srgbClr val="FFEC00"/>
                </a:solidFill>
              </a:rPr>
              <a:t>Mezinárodní vědecký odborný poradní výbor OSN</a:t>
            </a:r>
          </a:p>
          <a:p>
            <a:r>
              <a:rPr lang="cs-CZ" dirty="0">
                <a:solidFill>
                  <a:srgbClr val="FFEC00"/>
                </a:solidFill>
              </a:rPr>
              <a:t>Mezinárodní </a:t>
            </a:r>
            <a:r>
              <a:rPr lang="cs-CZ" dirty="0" err="1">
                <a:solidFill>
                  <a:srgbClr val="FFEC00"/>
                </a:solidFill>
              </a:rPr>
              <a:t>viktimologická</a:t>
            </a:r>
            <a:r>
              <a:rPr lang="cs-CZ" dirty="0">
                <a:solidFill>
                  <a:srgbClr val="FFEC00"/>
                </a:solidFill>
              </a:rPr>
              <a:t> společnost</a:t>
            </a:r>
          </a:p>
          <a:p>
            <a:r>
              <a:rPr lang="cs-CZ" dirty="0">
                <a:solidFill>
                  <a:srgbClr val="FFEC00"/>
                </a:solidFill>
              </a:rPr>
              <a:t> Evropská síť prevence kriminality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Zjistěte, kdy se ČR stala členem jednotlivých mezinárodních institucí</a:t>
            </a:r>
          </a:p>
          <a:p>
            <a:endParaRPr lang="cs-CZ" dirty="0">
              <a:solidFill>
                <a:srgbClr val="FFFF00"/>
              </a:solidFill>
            </a:endParaRPr>
          </a:p>
          <a:p>
            <a:pPr marL="118872" indent="0">
              <a:buNone/>
            </a:pPr>
            <a:r>
              <a:rPr lang="cs-CZ" dirty="0">
                <a:solidFill>
                  <a:srgbClr val="FFFF00"/>
                </a:solidFill>
              </a:rPr>
              <a:t>Další informační zdroj:</a:t>
            </a:r>
          </a:p>
          <a:p>
            <a:pPr marL="118872" indent="0">
              <a:buNone/>
            </a:pPr>
            <a:r>
              <a:rPr lang="cs-CZ" dirty="0">
                <a:solidFill>
                  <a:srgbClr val="FFFF00"/>
                </a:solidFill>
              </a:rPr>
              <a:t>www.lidskaprava.cz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36104"/>
          </a:xfrm>
        </p:spPr>
        <p:txBody>
          <a:bodyPr/>
          <a:lstStyle/>
          <a:p>
            <a:r>
              <a:rPr lang="cs-CZ" dirty="0"/>
              <a:t>Historie kriminologie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7"/>
          </a:xfrm>
        </p:spPr>
        <p:txBody>
          <a:bodyPr>
            <a:normAutofit fontScale="85000" lnSpcReduction="10000"/>
          </a:bodyPr>
          <a:lstStyle/>
          <a:p>
            <a:pPr>
              <a:buClr>
                <a:srgbClr val="FBC200"/>
              </a:buClr>
            </a:pPr>
            <a:r>
              <a:rPr lang="cs-CZ" sz="2800" dirty="0">
                <a:solidFill>
                  <a:srgbClr val="FFEC00"/>
                </a:solidFill>
              </a:rPr>
              <a:t>První civilizace (Babylon, Egypt)</a:t>
            </a:r>
          </a:p>
          <a:p>
            <a:pPr lvl="1">
              <a:buClr>
                <a:srgbClr val="00B0F0"/>
              </a:buClr>
            </a:pPr>
            <a:r>
              <a:rPr lang="cs-CZ" sz="2400" dirty="0">
                <a:solidFill>
                  <a:srgbClr val="FFEC00"/>
                </a:solidFill>
              </a:rPr>
              <a:t>centrem vzdělanosti i moci chrám</a:t>
            </a:r>
          </a:p>
          <a:p>
            <a:pPr lvl="1">
              <a:buClr>
                <a:srgbClr val="00B0F0"/>
              </a:buClr>
            </a:pPr>
            <a:r>
              <a:rPr lang="cs-CZ" sz="2400" dirty="0">
                <a:solidFill>
                  <a:srgbClr val="FFEC00"/>
                </a:solidFill>
              </a:rPr>
              <a:t>Smrt, zmrzačení, vyhnanství</a:t>
            </a:r>
          </a:p>
          <a:p>
            <a:pPr lvl="1">
              <a:buClr>
                <a:srgbClr val="00B0F0"/>
              </a:buClr>
            </a:pPr>
            <a:r>
              <a:rPr lang="cs-CZ" sz="2400" dirty="0">
                <a:solidFill>
                  <a:srgbClr val="FFEC00"/>
                </a:solidFill>
              </a:rPr>
              <a:t>Všichni jako svéprávní a plně zodpovědní</a:t>
            </a:r>
          </a:p>
          <a:p>
            <a:pPr>
              <a:buClr>
                <a:srgbClr val="FBC200"/>
              </a:buClr>
            </a:pPr>
            <a:r>
              <a:rPr lang="cs-CZ" sz="2800" dirty="0">
                <a:solidFill>
                  <a:srgbClr val="FFEC00"/>
                </a:solidFill>
              </a:rPr>
              <a:t>Antická společnost </a:t>
            </a:r>
          </a:p>
          <a:p>
            <a:pPr lvl="1">
              <a:buClr>
                <a:srgbClr val="00B0F0"/>
              </a:buClr>
            </a:pPr>
            <a:r>
              <a:rPr lang="cs-CZ" sz="2400" dirty="0">
                <a:solidFill>
                  <a:srgbClr val="FFEC00"/>
                </a:solidFill>
              </a:rPr>
              <a:t>i odnětí svobody</a:t>
            </a:r>
          </a:p>
          <a:p>
            <a:pPr lvl="1">
              <a:buClr>
                <a:srgbClr val="00B0F0"/>
              </a:buClr>
            </a:pPr>
            <a:r>
              <a:rPr lang="cs-CZ" sz="2400" dirty="0">
                <a:solidFill>
                  <a:srgbClr val="FFEC00"/>
                </a:solidFill>
              </a:rPr>
              <a:t>Asi 4.st.př.n.l. – první věznice – </a:t>
            </a:r>
            <a:r>
              <a:rPr lang="cs-CZ" sz="2400" dirty="0" err="1">
                <a:solidFill>
                  <a:srgbClr val="FFEC00"/>
                </a:solidFill>
              </a:rPr>
              <a:t>robury</a:t>
            </a:r>
            <a:endParaRPr lang="cs-CZ" sz="2400" dirty="0">
              <a:solidFill>
                <a:srgbClr val="FFEC00"/>
              </a:solidFill>
            </a:endParaRPr>
          </a:p>
          <a:p>
            <a:pPr lvl="1">
              <a:buClr>
                <a:srgbClr val="00B0F0"/>
              </a:buClr>
            </a:pPr>
            <a:r>
              <a:rPr lang="cs-CZ" sz="2400" dirty="0">
                <a:solidFill>
                  <a:srgbClr val="FFEC00"/>
                </a:solidFill>
              </a:rPr>
              <a:t>První zmínky o peněžitých trestech</a:t>
            </a:r>
          </a:p>
          <a:p>
            <a:pPr>
              <a:buClr>
                <a:srgbClr val="FBC200"/>
              </a:buClr>
            </a:pPr>
            <a:r>
              <a:rPr lang="cs-CZ" sz="2800" dirty="0">
                <a:solidFill>
                  <a:srgbClr val="FFEC00"/>
                </a:solidFill>
              </a:rPr>
              <a:t>Středověk</a:t>
            </a:r>
          </a:p>
          <a:p>
            <a:pPr lvl="1">
              <a:buClr>
                <a:srgbClr val="00B0F0"/>
              </a:buClr>
            </a:pPr>
            <a:r>
              <a:rPr lang="cs-CZ" sz="2400" dirty="0">
                <a:solidFill>
                  <a:srgbClr val="FFEC00"/>
                </a:solidFill>
              </a:rPr>
              <a:t>Centrem moci stále církev</a:t>
            </a:r>
          </a:p>
          <a:p>
            <a:pPr lvl="1">
              <a:buClr>
                <a:srgbClr val="00B0F0"/>
              </a:buClr>
            </a:pPr>
            <a:r>
              <a:rPr lang="cs-CZ" sz="2400" dirty="0" err="1">
                <a:solidFill>
                  <a:srgbClr val="FFEC00"/>
                </a:solidFill>
              </a:rPr>
              <a:t>Duš.choroby</a:t>
            </a:r>
            <a:r>
              <a:rPr lang="cs-CZ" sz="2400" dirty="0">
                <a:solidFill>
                  <a:srgbClr val="FFEC00"/>
                </a:solidFill>
              </a:rPr>
              <a:t> i trestná činnost vykládána démonologicky – drastická mučení až smrt k „osvobození duše pro Boha“, </a:t>
            </a:r>
            <a:r>
              <a:rPr lang="cs-CZ" sz="2400" dirty="0" err="1">
                <a:solidFill>
                  <a:srgbClr val="FFEC00"/>
                </a:solidFill>
              </a:rPr>
              <a:t>chaoz</a:t>
            </a:r>
            <a:r>
              <a:rPr lang="cs-CZ" sz="2400" dirty="0">
                <a:solidFill>
                  <a:srgbClr val="FFEC00"/>
                </a:solidFill>
              </a:rPr>
              <a:t> v justici</a:t>
            </a:r>
          </a:p>
          <a:p>
            <a:pPr lvl="1">
              <a:buClr>
                <a:srgbClr val="00B0F0"/>
              </a:buClr>
            </a:pPr>
            <a:r>
              <a:rPr lang="cs-CZ" sz="2400" dirty="0">
                <a:solidFill>
                  <a:srgbClr val="FFEC00"/>
                </a:solidFill>
              </a:rPr>
              <a:t>Diferenciace moci a výkonu spravedlnosti: vězení církevní, hradní a vojenské</a:t>
            </a:r>
          </a:p>
          <a:p>
            <a:pPr lvl="1">
              <a:buClr>
                <a:srgbClr val="00B0F0"/>
              </a:buClr>
            </a:pPr>
            <a:r>
              <a:rPr lang="cs-CZ" sz="2400" dirty="0">
                <a:solidFill>
                  <a:srgbClr val="FFEC00"/>
                </a:solidFill>
              </a:rPr>
              <a:t>Vývoj spol. a obchodu – trest pracovní internace (galeje)</a:t>
            </a:r>
          </a:p>
          <a:p>
            <a:pPr lvl="1">
              <a:buClr>
                <a:srgbClr val="00B0F0"/>
              </a:buClr>
            </a:pPr>
            <a:r>
              <a:rPr lang="cs-CZ" sz="2400" dirty="0">
                <a:solidFill>
                  <a:srgbClr val="FFEC00"/>
                </a:solidFill>
              </a:rPr>
              <a:t>14.-15.st změny postojů k </a:t>
            </a:r>
            <a:r>
              <a:rPr lang="cs-CZ" sz="2400" dirty="0" err="1">
                <a:solidFill>
                  <a:srgbClr val="FFEC00"/>
                </a:solidFill>
              </a:rPr>
              <a:t>duš.chorým</a:t>
            </a:r>
            <a:r>
              <a:rPr lang="cs-CZ" sz="2400" dirty="0">
                <a:solidFill>
                  <a:srgbClr val="FFEC00"/>
                </a:solidFill>
              </a:rPr>
              <a:t>, často pouze vyobcování </a:t>
            </a:r>
          </a:p>
          <a:p>
            <a:pPr lvl="1">
              <a:buClr>
                <a:srgbClr val="FBC200"/>
              </a:buClr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kriminologie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>
                <a:solidFill>
                  <a:srgbClr val="FFEC00"/>
                </a:solidFill>
              </a:rPr>
              <a:t>Osvícenství</a:t>
            </a:r>
          </a:p>
          <a:p>
            <a:pPr lvl="1"/>
            <a:r>
              <a:rPr lang="cs-CZ" dirty="0">
                <a:solidFill>
                  <a:srgbClr val="FFEC00"/>
                </a:solidFill>
              </a:rPr>
              <a:t>V 17.st. rozvoj výroby – lidi z venkova do měst – rozšíření odnětí svobody (levná </a:t>
            </a:r>
            <a:r>
              <a:rPr lang="cs-CZ" dirty="0" err="1">
                <a:solidFill>
                  <a:srgbClr val="FFEC00"/>
                </a:solidFill>
              </a:rPr>
              <a:t>prac.síla</a:t>
            </a:r>
            <a:r>
              <a:rPr lang="cs-CZ" dirty="0">
                <a:solidFill>
                  <a:srgbClr val="FFEC00"/>
                </a:solidFill>
              </a:rPr>
              <a:t>), i duševně choří</a:t>
            </a:r>
          </a:p>
          <a:p>
            <a:pPr lvl="1"/>
            <a:r>
              <a:rPr lang="cs-CZ" dirty="0">
                <a:solidFill>
                  <a:srgbClr val="FFEC00"/>
                </a:solidFill>
              </a:rPr>
              <a:t>Správcové věznic neomezenou možnost trestat (pranýře, kůly, odnětí stravy, tělesné tresty)</a:t>
            </a:r>
          </a:p>
          <a:p>
            <a:pPr lvl="1"/>
            <a:r>
              <a:rPr lang="cs-CZ" dirty="0">
                <a:solidFill>
                  <a:srgbClr val="FFEC00"/>
                </a:solidFill>
              </a:rPr>
              <a:t>Proporcionalita mezi trestem a trestným činem, </a:t>
            </a:r>
            <a:r>
              <a:rPr lang="cs-CZ" dirty="0" err="1">
                <a:solidFill>
                  <a:srgbClr val="FFEC00"/>
                </a:solidFill>
              </a:rPr>
              <a:t>Beccaria</a:t>
            </a:r>
            <a:r>
              <a:rPr lang="cs-CZ" dirty="0">
                <a:solidFill>
                  <a:srgbClr val="FFEC00"/>
                </a:solidFill>
              </a:rPr>
              <a:t> – účel trestu: ochrana </a:t>
            </a:r>
            <a:r>
              <a:rPr lang="cs-CZ" dirty="0" err="1">
                <a:solidFill>
                  <a:srgbClr val="FFEC00"/>
                </a:solidFill>
              </a:rPr>
              <a:t>sp</a:t>
            </a:r>
            <a:r>
              <a:rPr lang="cs-CZ" dirty="0">
                <a:solidFill>
                  <a:srgbClr val="FFEC00"/>
                </a:solidFill>
              </a:rPr>
              <a:t>., odnětí svobody – převýchova, 18. stol. na ni přechází – vznik penologie</a:t>
            </a:r>
          </a:p>
          <a:p>
            <a:pPr lvl="1"/>
            <a:r>
              <a:rPr lang="cs-CZ" dirty="0">
                <a:solidFill>
                  <a:srgbClr val="FFEC00"/>
                </a:solidFill>
              </a:rPr>
              <a:t>Od 2.pol.18.st. – snaha zabývat se kriminalitou </a:t>
            </a:r>
            <a:r>
              <a:rPr lang="cs-CZ" dirty="0" err="1">
                <a:solidFill>
                  <a:srgbClr val="FFEC00"/>
                </a:solidFill>
              </a:rPr>
              <a:t>šířeji</a:t>
            </a:r>
            <a:endParaRPr lang="cs-CZ" dirty="0">
              <a:solidFill>
                <a:srgbClr val="FFEC00"/>
              </a:solidFill>
            </a:endParaRP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Kriminologické školy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EC00"/>
                </a:solidFill>
              </a:rPr>
              <a:t>Klasická škola trestního práva 18.st.</a:t>
            </a:r>
          </a:p>
          <a:p>
            <a:r>
              <a:rPr lang="cs-CZ" dirty="0">
                <a:solidFill>
                  <a:srgbClr val="FFEC00"/>
                </a:solidFill>
              </a:rPr>
              <a:t>Pozitivistická škola konce 19.a poč.20.st.</a:t>
            </a:r>
          </a:p>
          <a:p>
            <a:pPr lvl="1"/>
            <a:r>
              <a:rPr lang="cs-CZ" dirty="0">
                <a:solidFill>
                  <a:srgbClr val="FFEC00"/>
                </a:solidFill>
              </a:rPr>
              <a:t>Převážně biologické teorie </a:t>
            </a:r>
            <a:r>
              <a:rPr lang="cs-CZ" dirty="0" err="1">
                <a:solidFill>
                  <a:srgbClr val="FFEC00"/>
                </a:solidFill>
              </a:rPr>
              <a:t>kriminogeneze</a:t>
            </a:r>
            <a:endParaRPr lang="cs-CZ" dirty="0">
              <a:solidFill>
                <a:srgbClr val="FFEC00"/>
              </a:solidFill>
            </a:endParaRPr>
          </a:p>
          <a:p>
            <a:pPr lvl="1"/>
            <a:r>
              <a:rPr lang="cs-CZ" dirty="0">
                <a:solidFill>
                  <a:srgbClr val="FFEC00"/>
                </a:solidFill>
              </a:rPr>
              <a:t>Převážně psychologické teorie </a:t>
            </a:r>
            <a:r>
              <a:rPr lang="cs-CZ" dirty="0" err="1">
                <a:solidFill>
                  <a:srgbClr val="FFEC00"/>
                </a:solidFill>
              </a:rPr>
              <a:t>kriminogeneze</a:t>
            </a:r>
            <a:endParaRPr lang="cs-CZ" dirty="0">
              <a:solidFill>
                <a:srgbClr val="FFEC00"/>
              </a:solidFill>
            </a:endParaRPr>
          </a:p>
          <a:p>
            <a:pPr lvl="1"/>
            <a:r>
              <a:rPr lang="cs-CZ" dirty="0">
                <a:solidFill>
                  <a:srgbClr val="FFEC00"/>
                </a:solidFill>
              </a:rPr>
              <a:t>Převážně sociologické teorie </a:t>
            </a:r>
            <a:r>
              <a:rPr lang="cs-CZ" dirty="0" err="1">
                <a:solidFill>
                  <a:srgbClr val="FFEC00"/>
                </a:solidFill>
              </a:rPr>
              <a:t>kriminogeneze</a:t>
            </a:r>
            <a:endParaRPr lang="cs-CZ" dirty="0">
              <a:solidFill>
                <a:srgbClr val="FFEC00"/>
              </a:solidFill>
            </a:endParaRPr>
          </a:p>
          <a:p>
            <a:pPr lvl="1"/>
            <a:r>
              <a:rPr lang="cs-CZ" dirty="0" err="1">
                <a:solidFill>
                  <a:srgbClr val="FFEC00"/>
                </a:solidFill>
              </a:rPr>
              <a:t>Multifaktorové</a:t>
            </a:r>
            <a:r>
              <a:rPr lang="cs-CZ" dirty="0">
                <a:solidFill>
                  <a:srgbClr val="FFEC00"/>
                </a:solidFill>
              </a:rPr>
              <a:t> teorie </a:t>
            </a:r>
            <a:r>
              <a:rPr lang="cs-CZ" dirty="0" err="1">
                <a:solidFill>
                  <a:srgbClr val="FFEC00"/>
                </a:solidFill>
              </a:rPr>
              <a:t>kriminogeneze</a:t>
            </a:r>
            <a:endParaRPr lang="cs-CZ" dirty="0">
              <a:solidFill>
                <a:srgbClr val="FFEC00"/>
              </a:solidFill>
            </a:endParaRPr>
          </a:p>
          <a:p>
            <a:r>
              <a:rPr lang="cs-CZ" dirty="0">
                <a:solidFill>
                  <a:srgbClr val="FFEC00"/>
                </a:solidFill>
              </a:rPr>
              <a:t>Novodobá (postmoderní) kriminologie 2.pol.20.st.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Klasická škola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229200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cs-CZ" sz="3400" dirty="0">
                <a:solidFill>
                  <a:srgbClr val="FFEC00"/>
                </a:solidFill>
              </a:rPr>
              <a:t>Pozornost na kriminalitu, základy kriminologie jako vědecké disciplíny</a:t>
            </a:r>
          </a:p>
          <a:p>
            <a:pPr>
              <a:spcAft>
                <a:spcPts val="600"/>
              </a:spcAft>
            </a:pPr>
            <a:r>
              <a:rPr lang="cs-CZ" sz="3400" dirty="0">
                <a:solidFill>
                  <a:srgbClr val="FFEC00"/>
                </a:solidFill>
              </a:rPr>
              <a:t>Vychází z osvícenství: stabilita společnosti = </a:t>
            </a:r>
            <a:r>
              <a:rPr lang="cs-CZ" sz="3400" dirty="0" err="1">
                <a:solidFill>
                  <a:srgbClr val="FFEC00"/>
                </a:solidFill>
              </a:rPr>
              <a:t>spol.smlouva</a:t>
            </a:r>
            <a:r>
              <a:rPr lang="cs-CZ" sz="3400" dirty="0">
                <a:solidFill>
                  <a:srgbClr val="FFEC00"/>
                </a:solidFill>
              </a:rPr>
              <a:t>, svobodná vůle </a:t>
            </a:r>
          </a:p>
          <a:p>
            <a:pPr>
              <a:spcAft>
                <a:spcPts val="600"/>
              </a:spcAft>
            </a:pPr>
            <a:r>
              <a:rPr lang="cs-CZ" sz="3400" dirty="0" err="1">
                <a:solidFill>
                  <a:srgbClr val="FFEC00"/>
                </a:solidFill>
              </a:rPr>
              <a:t>Cesare</a:t>
            </a:r>
            <a:r>
              <a:rPr lang="cs-CZ" sz="3400" dirty="0">
                <a:solidFill>
                  <a:srgbClr val="FFEC00"/>
                </a:solidFill>
              </a:rPr>
              <a:t> </a:t>
            </a:r>
            <a:r>
              <a:rPr lang="cs-CZ" sz="3400" dirty="0" err="1">
                <a:solidFill>
                  <a:srgbClr val="FFEC00"/>
                </a:solidFill>
              </a:rPr>
              <a:t>Beccaria</a:t>
            </a:r>
            <a:r>
              <a:rPr lang="cs-CZ" sz="3400" dirty="0">
                <a:solidFill>
                  <a:srgbClr val="FFEC00"/>
                </a:solidFill>
              </a:rPr>
              <a:t> „O zločinech a trestech“ (1764)</a:t>
            </a:r>
          </a:p>
          <a:p>
            <a:pPr lvl="1">
              <a:spcAft>
                <a:spcPts val="600"/>
              </a:spcAft>
            </a:pPr>
            <a:r>
              <a:rPr lang="cs-CZ" sz="3000" dirty="0">
                <a:solidFill>
                  <a:srgbClr val="FFEC00"/>
                </a:solidFill>
              </a:rPr>
              <a:t>1776 zrušila Marie Terezie mučení, 1787 Josef II trest smrti</a:t>
            </a:r>
          </a:p>
          <a:p>
            <a:pPr lvl="1">
              <a:spcAft>
                <a:spcPts val="600"/>
              </a:spcAft>
            </a:pPr>
            <a:r>
              <a:rPr lang="cs-CZ" sz="3200" dirty="0">
                <a:solidFill>
                  <a:srgbClr val="FFEC00"/>
                </a:solidFill>
              </a:rPr>
              <a:t>Omezení mučení, omezení trestu smrti, presumpce neviny, veřejnost trestního procesu, vstup odborníků do trestního procesu (posudky expertů)</a:t>
            </a:r>
          </a:p>
          <a:p>
            <a:pPr lvl="1">
              <a:spcAft>
                <a:spcPts val="600"/>
              </a:spcAft>
            </a:pPr>
            <a:endParaRPr lang="cs-CZ" sz="3000" dirty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dirty="0" err="1"/>
              <a:t>Beccariovy</a:t>
            </a:r>
            <a:r>
              <a:rPr lang="cs-CZ" sz="4800" dirty="0"/>
              <a:t> postuláty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556792"/>
            <a:ext cx="8856984" cy="5301208"/>
          </a:xfrm>
          <a:noFill/>
        </p:spPr>
        <p:txBody>
          <a:bodyPr>
            <a:normAutofit fontScale="92500" lnSpcReduction="20000"/>
          </a:bodyPr>
          <a:lstStyle/>
          <a:p>
            <a:pPr marL="633222" indent="-514350">
              <a:buFont typeface="+mj-lt"/>
              <a:buAutoNum type="arabicPeriod"/>
            </a:pPr>
            <a:r>
              <a:rPr lang="cs-CZ" sz="2800" dirty="0">
                <a:solidFill>
                  <a:srgbClr val="FFEC00"/>
                </a:solidFill>
              </a:rPr>
              <a:t>zákaz svévole policie,</a:t>
            </a:r>
            <a:endParaRPr lang="en-US" sz="2800" dirty="0">
              <a:solidFill>
                <a:srgbClr val="FFEC00"/>
              </a:solidFill>
            </a:endParaRPr>
          </a:p>
          <a:p>
            <a:pPr marL="633222" indent="-514350">
              <a:buFont typeface="+mj-lt"/>
              <a:buAutoNum type="arabicPeriod"/>
            </a:pPr>
            <a:r>
              <a:rPr lang="cs-CZ" sz="2800" dirty="0">
                <a:solidFill>
                  <a:srgbClr val="FFEC00"/>
                </a:solidFill>
              </a:rPr>
              <a:t>striktní dodržování zákonů soudy, </a:t>
            </a:r>
            <a:endParaRPr lang="en-US" sz="2800" dirty="0">
              <a:solidFill>
                <a:srgbClr val="FFEC00"/>
              </a:solidFill>
            </a:endParaRPr>
          </a:p>
          <a:p>
            <a:pPr marL="633222" indent="-514350">
              <a:buFont typeface="+mj-lt"/>
              <a:buAutoNum type="arabicPeriod"/>
            </a:pPr>
            <a:r>
              <a:rPr lang="cs-CZ" sz="2800" dirty="0">
                <a:solidFill>
                  <a:srgbClr val="FFEC00"/>
                </a:solidFill>
              </a:rPr>
              <a:t>rychlost trestního řízení (čím dříve po spáchání trestného činu  následuje trest, tím je spravedlivější a užitečnější),</a:t>
            </a:r>
            <a:endParaRPr lang="en-US" sz="2800" dirty="0">
              <a:solidFill>
                <a:srgbClr val="FFEC00"/>
              </a:solidFill>
            </a:endParaRPr>
          </a:p>
          <a:p>
            <a:pPr marL="633222" indent="-514350">
              <a:buFont typeface="+mj-lt"/>
              <a:buAutoNum type="arabicPeriod"/>
            </a:pPr>
            <a:r>
              <a:rPr lang="cs-CZ" sz="2800" dirty="0">
                <a:solidFill>
                  <a:srgbClr val="FFEC00"/>
                </a:solidFill>
              </a:rPr>
              <a:t>zajištění dostatečné doby pro obhajobu,</a:t>
            </a:r>
            <a:endParaRPr lang="en-US" sz="2800" dirty="0">
              <a:solidFill>
                <a:srgbClr val="FFEC00"/>
              </a:solidFill>
            </a:endParaRPr>
          </a:p>
          <a:p>
            <a:pPr marL="633222" indent="-514350">
              <a:buFont typeface="+mj-lt"/>
              <a:buAutoNum type="arabicPeriod"/>
            </a:pPr>
            <a:r>
              <a:rPr lang="cs-CZ" sz="2800" dirty="0">
                <a:solidFill>
                  <a:srgbClr val="FFEC00"/>
                </a:solidFill>
              </a:rPr>
              <a:t>veřejnost soudního přelíčení (zrušení tajných žalob),</a:t>
            </a:r>
            <a:endParaRPr lang="en-US" sz="2800" dirty="0">
              <a:solidFill>
                <a:srgbClr val="FFEC00"/>
              </a:solidFill>
            </a:endParaRPr>
          </a:p>
          <a:p>
            <a:pPr marL="633222" indent="-514350">
              <a:buFont typeface="+mj-lt"/>
              <a:buAutoNum type="arabicPeriod"/>
            </a:pPr>
            <a:r>
              <a:rPr lang="cs-CZ" sz="2800" dirty="0">
                <a:solidFill>
                  <a:srgbClr val="FFEC00"/>
                </a:solidFill>
              </a:rPr>
              <a:t>presumpce neviny u neusvědčeného pachatele,</a:t>
            </a:r>
            <a:endParaRPr lang="en-US" sz="2800" dirty="0">
              <a:solidFill>
                <a:srgbClr val="FFEC00"/>
              </a:solidFill>
            </a:endParaRPr>
          </a:p>
          <a:p>
            <a:pPr marL="633222" indent="-514350">
              <a:buFont typeface="+mj-lt"/>
              <a:buAutoNum type="arabicPeriod"/>
            </a:pPr>
            <a:r>
              <a:rPr lang="cs-CZ" sz="2800" dirty="0">
                <a:solidFill>
                  <a:srgbClr val="FFEC00"/>
                </a:solidFill>
              </a:rPr>
              <a:t>Nahrazení dosavadního smyslu trestu jako odplaty a zastrašení veřejnosti (generální prevence) novým účelem zaměřeným na odstrašení a nápravu pachatele (speciální prevence,</a:t>
            </a:r>
            <a:endParaRPr lang="en-US" sz="2800" dirty="0">
              <a:solidFill>
                <a:srgbClr val="FFEC00"/>
              </a:solidFill>
            </a:endParaRPr>
          </a:p>
          <a:p>
            <a:pPr marL="633222" indent="-514350">
              <a:buFont typeface="+mj-lt"/>
              <a:buAutoNum type="arabicPeriod"/>
            </a:pPr>
            <a:r>
              <a:rPr lang="cs-CZ" sz="2800" dirty="0">
                <a:solidFill>
                  <a:srgbClr val="FFEC00"/>
                </a:solidFill>
              </a:rPr>
              <a:t>Zrušení útrpných trestů (úlohou trestu není týrat bytost obdařenou vnímáním),</a:t>
            </a:r>
            <a:endParaRPr lang="en-US" sz="2800" dirty="0">
              <a:solidFill>
                <a:srgbClr val="FFEC00"/>
              </a:solidFill>
            </a:endParaRPr>
          </a:p>
          <a:p>
            <a:pPr marL="633222" indent="-514350">
              <a:buFont typeface="+mj-lt"/>
              <a:buAutoNum type="arabicPeriod"/>
            </a:pPr>
            <a:r>
              <a:rPr lang="cs-CZ" sz="2800" dirty="0">
                <a:solidFill>
                  <a:srgbClr val="FFEC00"/>
                </a:solidFill>
              </a:rPr>
              <a:t>nahradit trest smrti doživotním vězením,</a:t>
            </a:r>
            <a:endParaRPr lang="en-US" sz="2800" dirty="0">
              <a:solidFill>
                <a:srgbClr val="FFEC00"/>
              </a:solidFill>
            </a:endParaRPr>
          </a:p>
          <a:p>
            <a:pPr marL="633222" indent="-514350">
              <a:buFont typeface="+mj-lt"/>
              <a:buAutoNum type="arabicPeriod"/>
            </a:pPr>
            <a:r>
              <a:rPr lang="cs-CZ" sz="2800" dirty="0">
                <a:solidFill>
                  <a:srgbClr val="FFEC00"/>
                </a:solidFill>
              </a:rPr>
              <a:t>upřednostnění prevence kriminality (je lepší zločinu předcházet než jej trestat)</a:t>
            </a:r>
            <a:endParaRPr lang="cs-CZ" sz="3000" dirty="0">
              <a:solidFill>
                <a:srgbClr val="FFE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508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Klasická škola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22920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cs-CZ" sz="3400" dirty="0" err="1">
                <a:solidFill>
                  <a:srgbClr val="FFEC00"/>
                </a:solidFill>
              </a:rPr>
              <a:t>Jeremy</a:t>
            </a:r>
            <a:r>
              <a:rPr lang="cs-CZ" sz="3400" dirty="0">
                <a:solidFill>
                  <a:srgbClr val="FFEC00"/>
                </a:solidFill>
              </a:rPr>
              <a:t> </a:t>
            </a:r>
            <a:r>
              <a:rPr lang="cs-CZ" sz="3400" dirty="0" err="1">
                <a:solidFill>
                  <a:srgbClr val="FFEC00"/>
                </a:solidFill>
              </a:rPr>
              <a:t>Bentham</a:t>
            </a:r>
            <a:r>
              <a:rPr lang="cs-CZ" sz="3400" dirty="0">
                <a:solidFill>
                  <a:srgbClr val="FFEC00"/>
                </a:solidFill>
              </a:rPr>
              <a:t> „Uvedení do zásad morálky a zákonodárství“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3000" dirty="0" err="1">
                <a:solidFill>
                  <a:srgbClr val="FFEC00"/>
                </a:solidFill>
              </a:rPr>
              <a:t>angl</a:t>
            </a:r>
            <a:r>
              <a:rPr lang="cs-CZ" sz="3000" dirty="0">
                <a:solidFill>
                  <a:srgbClr val="FFEC00"/>
                </a:solidFill>
              </a:rPr>
              <a:t>. právník, </a:t>
            </a:r>
            <a:r>
              <a:rPr lang="cs-CZ" sz="3200" dirty="0">
                <a:solidFill>
                  <a:srgbClr val="FFEC00"/>
                </a:solidFill>
              </a:rPr>
              <a:t>Zločin se nesmí vyplácet, racionální rozhodnutí – kalkul štěstí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3000" dirty="0">
                <a:solidFill>
                  <a:srgbClr val="FFEC00"/>
                </a:solidFill>
              </a:rPr>
              <a:t>význam prevence (generální – odměny, a speciální)</a:t>
            </a:r>
          </a:p>
          <a:p>
            <a:pPr>
              <a:spcAft>
                <a:spcPts val="600"/>
              </a:spcAft>
            </a:pPr>
            <a:r>
              <a:rPr lang="cs-CZ" sz="3400" dirty="0">
                <a:solidFill>
                  <a:srgbClr val="FFEC00"/>
                </a:solidFill>
              </a:rPr>
              <a:t>Julien de La </a:t>
            </a:r>
            <a:r>
              <a:rPr lang="cs-CZ" sz="3400" dirty="0" err="1">
                <a:solidFill>
                  <a:srgbClr val="FFEC00"/>
                </a:solidFill>
              </a:rPr>
              <a:t>Mettrie</a:t>
            </a:r>
            <a:r>
              <a:rPr lang="cs-CZ" sz="3400" dirty="0">
                <a:solidFill>
                  <a:srgbClr val="FFEC00"/>
                </a:solidFill>
              </a:rPr>
              <a:t> (1. pol. 18.st)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3000" dirty="0">
                <a:solidFill>
                  <a:srgbClr val="FFEC00"/>
                </a:solidFill>
              </a:rPr>
              <a:t>Lidské chování je potřeba ovlivňovat výchovou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3000" dirty="0">
                <a:solidFill>
                  <a:srgbClr val="FFEC00"/>
                </a:solidFill>
              </a:rPr>
              <a:t>Některé zločinné jednání může být způsobeno chorobou</a:t>
            </a:r>
            <a:endParaRPr lang="cs-CZ" sz="3400" dirty="0">
              <a:solidFill>
                <a:srgbClr val="FFEC00"/>
              </a:solidFill>
            </a:endParaRPr>
          </a:p>
          <a:p>
            <a:pPr>
              <a:spcAft>
                <a:spcPts val="600"/>
              </a:spcAft>
            </a:pPr>
            <a:r>
              <a:rPr lang="cs-CZ" sz="3400" dirty="0">
                <a:solidFill>
                  <a:srgbClr val="FFEC00"/>
                </a:solidFill>
              </a:rPr>
              <a:t>John </a:t>
            </a:r>
            <a:r>
              <a:rPr lang="cs-CZ" sz="3400" dirty="0" err="1">
                <a:solidFill>
                  <a:srgbClr val="FFEC00"/>
                </a:solidFill>
              </a:rPr>
              <a:t>Howard</a:t>
            </a:r>
            <a:r>
              <a:rPr lang="cs-CZ" sz="3400" dirty="0">
                <a:solidFill>
                  <a:srgbClr val="FFEC00"/>
                </a:solidFill>
              </a:rPr>
              <a:t>: „</a:t>
            </a:r>
            <a:r>
              <a:rPr lang="cs-CZ" sz="3400" i="1" dirty="0" err="1">
                <a:solidFill>
                  <a:srgbClr val="FFEC00"/>
                </a:solidFill>
              </a:rPr>
              <a:t>State</a:t>
            </a:r>
            <a:r>
              <a:rPr lang="cs-CZ" sz="3400" i="1" dirty="0">
                <a:solidFill>
                  <a:srgbClr val="FFEC00"/>
                </a:solidFill>
              </a:rPr>
              <a:t> </a:t>
            </a:r>
            <a:r>
              <a:rPr lang="cs-CZ" sz="3400" i="1" dirty="0" err="1">
                <a:solidFill>
                  <a:srgbClr val="FFEC00"/>
                </a:solidFill>
              </a:rPr>
              <a:t>of</a:t>
            </a:r>
            <a:r>
              <a:rPr lang="cs-CZ" sz="3400" i="1" dirty="0">
                <a:solidFill>
                  <a:srgbClr val="FFEC00"/>
                </a:solidFill>
              </a:rPr>
              <a:t> </a:t>
            </a:r>
            <a:r>
              <a:rPr lang="cs-CZ" sz="3400" i="1" dirty="0" err="1">
                <a:solidFill>
                  <a:srgbClr val="FFEC00"/>
                </a:solidFill>
              </a:rPr>
              <a:t>prisons</a:t>
            </a:r>
            <a:r>
              <a:rPr lang="cs-CZ" sz="3400" i="1" dirty="0">
                <a:solidFill>
                  <a:srgbClr val="FFEC00"/>
                </a:solidFill>
              </a:rPr>
              <a:t> in </a:t>
            </a:r>
            <a:r>
              <a:rPr lang="cs-CZ" sz="3400" i="1" dirty="0" err="1">
                <a:solidFill>
                  <a:srgbClr val="FFEC00"/>
                </a:solidFill>
              </a:rPr>
              <a:t>England</a:t>
            </a:r>
            <a:r>
              <a:rPr lang="cs-CZ" sz="3400" i="1" dirty="0">
                <a:solidFill>
                  <a:srgbClr val="FFEC00"/>
                </a:solidFill>
              </a:rPr>
              <a:t> </a:t>
            </a:r>
            <a:r>
              <a:rPr lang="cs-CZ" sz="3400" i="1" dirty="0" err="1">
                <a:solidFill>
                  <a:srgbClr val="FFEC00"/>
                </a:solidFill>
              </a:rPr>
              <a:t>and</a:t>
            </a:r>
            <a:r>
              <a:rPr lang="cs-CZ" sz="3400" i="1" dirty="0">
                <a:solidFill>
                  <a:srgbClr val="FFEC00"/>
                </a:solidFill>
              </a:rPr>
              <a:t> Wales“, počátky penologických výzkumů</a:t>
            </a:r>
          </a:p>
          <a:p>
            <a:pPr>
              <a:spcAft>
                <a:spcPts val="600"/>
              </a:spcAft>
            </a:pPr>
            <a:r>
              <a:rPr lang="cs-CZ" sz="3400" dirty="0" err="1">
                <a:solidFill>
                  <a:srgbClr val="FFEC00"/>
                </a:solidFill>
              </a:rPr>
              <a:t>Franz</a:t>
            </a:r>
            <a:r>
              <a:rPr lang="cs-CZ" sz="3400" dirty="0">
                <a:solidFill>
                  <a:srgbClr val="FFEC00"/>
                </a:solidFill>
              </a:rPr>
              <a:t> Josef </a:t>
            </a:r>
            <a:r>
              <a:rPr lang="cs-CZ" sz="3400" dirty="0" err="1">
                <a:solidFill>
                  <a:srgbClr val="FFEC00"/>
                </a:solidFill>
              </a:rPr>
              <a:t>Gall</a:t>
            </a:r>
            <a:r>
              <a:rPr lang="cs-CZ" sz="3400" dirty="0">
                <a:solidFill>
                  <a:srgbClr val="FFEC00"/>
                </a:solidFill>
              </a:rPr>
              <a:t> – </a:t>
            </a:r>
            <a:r>
              <a:rPr lang="cs-CZ" sz="3400" dirty="0" err="1">
                <a:solidFill>
                  <a:srgbClr val="FFEC00"/>
                </a:solidFill>
              </a:rPr>
              <a:t>zakl</a:t>
            </a:r>
            <a:r>
              <a:rPr lang="cs-CZ" sz="3400" dirty="0">
                <a:solidFill>
                  <a:srgbClr val="FFEC00"/>
                </a:solidFill>
              </a:rPr>
              <a:t>. frenologie, atlas mozku</a:t>
            </a:r>
            <a:endParaRPr lang="cs-CZ" sz="3000" dirty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Pozitivismus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EC00"/>
                </a:solidFill>
              </a:rPr>
              <a:t>Osoba pachatele a jeho nebezpečnost v budoucnu, změnit nebezpečné chování, nekontrolovatelné fyzické, psychické a sociální faktory podmiňují chování jedince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3748</TotalTime>
  <Words>1970</Words>
  <Application>Microsoft Office PowerPoint</Application>
  <PresentationFormat>Předvádění na obrazovce (4:3)</PresentationFormat>
  <Paragraphs>216</Paragraphs>
  <Slides>28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5" baseType="lpstr">
      <vt:lpstr>Arial</vt:lpstr>
      <vt:lpstr>Calibri</vt:lpstr>
      <vt:lpstr>Corbel</vt:lpstr>
      <vt:lpstr>Wingdings</vt:lpstr>
      <vt:lpstr>Wingdings 2</vt:lpstr>
      <vt:lpstr>Wingdings 3</vt:lpstr>
      <vt:lpstr>Modul</vt:lpstr>
      <vt:lpstr>Historie a vývoj kriminologie</vt:lpstr>
      <vt:lpstr>Prezentace aplikace PowerPoint</vt:lpstr>
      <vt:lpstr>Historie kriminologie</vt:lpstr>
      <vt:lpstr>Historie kriminologie</vt:lpstr>
      <vt:lpstr>Kriminologické školy</vt:lpstr>
      <vt:lpstr>Klasická škola</vt:lpstr>
      <vt:lpstr>Beccariovy postuláty</vt:lpstr>
      <vt:lpstr>Klasická škola</vt:lpstr>
      <vt:lpstr>Pozitivismus</vt:lpstr>
      <vt:lpstr>Pozitivismus – biologické teorie</vt:lpstr>
      <vt:lpstr>Prezentace aplikace PowerPoint</vt:lpstr>
      <vt:lpstr>Pozitivismus – biologické teorie</vt:lpstr>
      <vt:lpstr>Pozitivismus – psychologické teorie</vt:lpstr>
      <vt:lpstr>Pozitivismus – psychologické teorie</vt:lpstr>
      <vt:lpstr>Pozitivismus – sociologické teorie</vt:lpstr>
      <vt:lpstr>Pozitivismus – sociologické teorie</vt:lpstr>
      <vt:lpstr>Pozitivismus – multifaktorové teorie</vt:lpstr>
      <vt:lpstr>Postmoderní  teorie</vt:lpstr>
      <vt:lpstr>Postmoderní  teorie</vt:lpstr>
      <vt:lpstr>Postmoderní  teorie</vt:lpstr>
      <vt:lpstr>Porovnání základních směrů kriminologického uvažování</vt:lpstr>
      <vt:lpstr>Kriminologie v ČR</vt:lpstr>
      <vt:lpstr>Kriminologie v ČR</vt:lpstr>
      <vt:lpstr>Kriminologie v ČR</vt:lpstr>
      <vt:lpstr>Kriminologie v ČR</vt:lpstr>
      <vt:lpstr>Kriminologie v ČR</vt:lpstr>
      <vt:lpstr>Kriminologie v ČR – mezinárodní zastoupení</vt:lpstr>
      <vt:lpstr>úkol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Historie a vývoj kriminologie</dc:title>
  <dc:creator>Čihounková</dc:creator>
  <cp:lastModifiedBy>Jitka Čihounková</cp:lastModifiedBy>
  <cp:revision>178</cp:revision>
  <dcterms:created xsi:type="dcterms:W3CDTF">2011-01-27T11:10:06Z</dcterms:created>
  <dcterms:modified xsi:type="dcterms:W3CDTF">2022-03-25T12:49:22Z</dcterms:modified>
</cp:coreProperties>
</file>