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uva@fsps.muni.cz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vpvc.mucamaca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79860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Pedagogika volného času (</a:t>
            </a:r>
            <a:r>
              <a:rPr lang="cs-CZ" altLang="cs-CZ" dirty="0" err="1"/>
              <a:t>VČ</a:t>
            </a:r>
            <a:r>
              <a:rPr lang="cs-CZ" altLang="cs-CZ" dirty="0"/>
              <a:t>)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70142"/>
            <a:ext cx="11361600" cy="1645920"/>
          </a:xfrm>
        </p:spPr>
        <p:txBody>
          <a:bodyPr/>
          <a:lstStyle/>
          <a:p>
            <a:pPr algn="ctr"/>
            <a:r>
              <a:rPr lang="cs-CZ" altLang="cs-CZ" sz="2800" dirty="0"/>
              <a:t>Vladimír Jůva </a:t>
            </a:r>
            <a:br>
              <a:rPr lang="cs-CZ" altLang="cs-CZ" sz="2800" dirty="0"/>
            </a:br>
            <a:r>
              <a:rPr lang="cs-CZ" altLang="cs-CZ" sz="2800" dirty="0"/>
              <a:t>Katedra pedagogiky sportu FSpS MU</a:t>
            </a:r>
            <a:br>
              <a:rPr lang="cs-CZ" altLang="cs-CZ" sz="2800" dirty="0"/>
            </a:br>
            <a:r>
              <a:rPr lang="cs-CZ" altLang="cs-CZ" sz="2800" dirty="0"/>
              <a:t>juva@fsps.muni.cz</a:t>
            </a:r>
          </a:p>
          <a:p>
            <a:pPr algn="ctr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9CCD2-627F-4A97-99B4-2808AC82A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F1D86D-5049-44E1-8D5D-4B753AE8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BA543-60CF-412E-95DF-D13735B9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mít rysy: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ve vzdělávacích institucích (např. školní výuka) – </a:t>
            </a: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pro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neformálního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organizované mimo formální vzdělávací systém (!!!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zájmové vzdělávání)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informálního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neorganizované </a:t>
            </a:r>
            <a:br>
              <a:rPr lang="cs-CZ" altLang="cs-CZ" sz="3200" dirty="0"/>
            </a:br>
            <a:r>
              <a:rPr lang="cs-CZ" altLang="cs-CZ" sz="3200" dirty="0"/>
              <a:t>(každodenní zkušenost – 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675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260260-57F6-4510-96C5-A549E332D6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B081D6-DF6D-45EA-9A60-3A6294A3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36BFE7-67A9-41E9-8B60-A9F3CA17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by měla 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demokratická</a:t>
            </a:r>
            <a:r>
              <a:rPr lang="cs-CZ" altLang="cs-CZ" sz="3200" dirty="0"/>
              <a:t> – rovnost šancí 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humanistická</a:t>
            </a:r>
            <a:r>
              <a:rPr lang="cs-CZ" altLang="cs-CZ" sz="3200" dirty="0"/>
              <a:t> – rysy pomáhání, orientovaná na dítě, sportovce, klienta,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FF0000"/>
                </a:solidFill>
              </a:rPr>
              <a:t>nondirektivní</a:t>
            </a:r>
            <a:r>
              <a:rPr lang="cs-CZ" altLang="cs-CZ" sz="3200" dirty="0"/>
              <a:t> (doprovázení, podněcování,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permanentní</a:t>
            </a:r>
            <a:r>
              <a:rPr lang="cs-CZ" altLang="cs-CZ" sz="3200" dirty="0"/>
              <a:t> – dříve pro děti a mládež, </a:t>
            </a:r>
            <a:br>
              <a:rPr lang="cs-CZ" altLang="cs-CZ" sz="3200" dirty="0"/>
            </a:br>
            <a:r>
              <a:rPr lang="cs-CZ" altLang="cs-CZ" sz="3200" dirty="0"/>
              <a:t>dnes narůstá význam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dospělých, seniorů,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integrující</a:t>
            </a:r>
            <a:r>
              <a:rPr lang="cs-CZ" altLang="cs-CZ" sz="3200" dirty="0"/>
              <a:t> (zdravotní a sociální znevýhodnění)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5535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8821D3-DF8E-4FF3-B8FE-CCBBF9F30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6C384B-5B1D-4BCC-8ABE-40E1A8C9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obecné aspekty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79E0E2-1309-422E-A635-600ED2CC3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5754"/>
            <a:ext cx="11110929" cy="5168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Východisko = studium relevantních zdrojů </a:t>
            </a:r>
            <a:r>
              <a:rPr lang="cs-CZ" altLang="cs-CZ" sz="3200" dirty="0"/>
              <a:t>= tištěných, </a:t>
            </a:r>
            <a:br>
              <a:rPr lang="cs-CZ" altLang="cs-CZ" sz="3200" dirty="0"/>
            </a:br>
            <a:r>
              <a:rPr lang="cs-CZ" altLang="cs-CZ" sz="3200" dirty="0"/>
              <a:t>e-zdrojů, www, ústní sdělení, …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Dodržování etických aspektů </a:t>
            </a:r>
            <a:r>
              <a:rPr lang="cs-CZ" altLang="cs-CZ" sz="3200" dirty="0"/>
              <a:t>vědecké práce (objektivita, uvádění pramenů,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Jasné </a:t>
            </a:r>
            <a:r>
              <a:rPr lang="cs-CZ" altLang="cs-CZ" sz="3200" b="1" dirty="0"/>
              <a:t>vymezení tématu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Logická struktura: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úvod (vymezení cíle prezentace, ...) </a:t>
            </a:r>
            <a:br>
              <a:rPr lang="cs-CZ" altLang="cs-CZ" sz="3200" dirty="0"/>
            </a:br>
            <a:r>
              <a:rPr lang="cs-CZ" altLang="cs-CZ" sz="3200" dirty="0"/>
              <a:t>- vlastní obsah prezentace</a:t>
            </a:r>
            <a:br>
              <a:rPr lang="cs-CZ" altLang="cs-CZ" sz="3200" dirty="0"/>
            </a:br>
            <a:r>
              <a:rPr lang="cs-CZ" altLang="cs-CZ" sz="3200" dirty="0"/>
              <a:t>- závěr (význam, shrnutí, ...)</a:t>
            </a:r>
            <a:br>
              <a:rPr lang="cs-CZ" altLang="cs-CZ" sz="3200" dirty="0"/>
            </a:br>
            <a:r>
              <a:rPr lang="cs-CZ" altLang="cs-CZ" sz="3200" dirty="0"/>
              <a:t>- 10 „testových“ otázek</a:t>
            </a:r>
          </a:p>
        </p:txBody>
      </p:sp>
    </p:spTree>
    <p:extLst>
      <p:ext uri="{BB962C8B-B14F-4D97-AF65-F5344CB8AC3E}">
        <p14:creationId xmlns:p14="http://schemas.microsoft.com/office/powerpoint/2010/main" val="830281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088F2C-21AF-4D96-97C1-DD2D4485B5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BC790D-478E-4652-8382-9A10117B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informace k přípravě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07237E-2661-4C96-B239-A80B708BA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75335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Vybrat </a:t>
            </a:r>
            <a:r>
              <a:rPr lang="cs-CZ" altLang="cs-CZ" sz="3200" b="1" dirty="0">
                <a:solidFill>
                  <a:srgbClr val="FF0000"/>
                </a:solidFill>
              </a:rPr>
              <a:t>téma + datum </a:t>
            </a:r>
            <a:r>
              <a:rPr lang="cs-CZ" altLang="cs-CZ" sz="3200" dirty="0"/>
              <a:t>– upřesnění na 1. a 2. semináři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Struktura: úvod – východiska – … shrnutí – zdroje – test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Využít a citovat min. 6 zdrojů, z toho min. 2 zahraniční (angličtina, němčina, … – viz </a:t>
            </a:r>
            <a:r>
              <a:rPr lang="cs-CZ" altLang="cs-CZ" sz="3200" dirty="0">
                <a:hlinkClick r:id="rId2"/>
              </a:rPr>
              <a:t>http://ezdroje.muni.cz/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Zařadit krátké (cca 1–3 minuty) video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Zpracovat 10 „testových“ otázek (hlavní pojmy)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Zaslat prezentaci ke kontrole </a:t>
            </a:r>
            <a:r>
              <a:rPr lang="cs-CZ" altLang="cs-CZ" sz="3200" dirty="0"/>
              <a:t>– min. 5 dní před dohodnutým termínem vystoupení na </a:t>
            </a:r>
            <a:r>
              <a:rPr lang="cs-CZ" altLang="cs-CZ" sz="3200" dirty="0">
                <a:hlinkClick r:id="rId3"/>
              </a:rPr>
              <a:t>juva@fsps.muni.cz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Schválenou prezentaci </a:t>
            </a:r>
            <a:r>
              <a:rPr lang="cs-CZ" altLang="cs-CZ" sz="3200" b="1" dirty="0">
                <a:solidFill>
                  <a:srgbClr val="FF0000"/>
                </a:solidFill>
              </a:rPr>
              <a:t>vložit do </a:t>
            </a:r>
            <a:r>
              <a:rPr lang="cs-CZ" altLang="cs-CZ" sz="3200" b="1" dirty="0" err="1">
                <a:solidFill>
                  <a:srgbClr val="FF0000"/>
                </a:solidFill>
              </a:rPr>
              <a:t>odevzdávárny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v ISu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Vystoupit na semináři </a:t>
            </a:r>
            <a:r>
              <a:rPr lang="cs-CZ" altLang="cs-CZ" sz="3200" dirty="0"/>
              <a:t>(dodržení dohodnutého data!!!)</a:t>
            </a:r>
          </a:p>
        </p:txBody>
      </p:sp>
    </p:spTree>
    <p:extLst>
      <p:ext uri="{BB962C8B-B14F-4D97-AF65-F5344CB8AC3E}">
        <p14:creationId xmlns:p14="http://schemas.microsoft.com/office/powerpoint/2010/main" val="3731677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764F7-D060-478C-B7A6-0036A6D3E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EF92-AE3B-4C91-AA18-EEA575882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B3FFE-52BA-4C7E-A354-0644EADB1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77108"/>
            <a:ext cx="11321945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stále častěji tráví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mohou pohybovat zdraví i nemocní, děti i senioři?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hrát?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provozovat gymnastiku?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Společný jmenovatel = ???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93339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96B0B-8DCE-4CE2-8596-A9D9BDF22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CFE697-F403-45EB-B2FD-6C428A25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F9F136-1AD9-4D25-AB67-1A84D14B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zlepšit zdraví?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bojovat?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je nejhezčí pohled na svět?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vznikaly lidské dějiny?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 čím lze přirozeně komunikovat?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...</a:t>
            </a:r>
            <a:br>
              <a:rPr lang="cs-CZ" altLang="cs-CZ" sz="3200" dirty="0"/>
            </a:br>
            <a:r>
              <a:rPr lang="cs-CZ" altLang="cs-CZ" sz="3200" b="1" dirty="0"/>
              <a:t>Společný jmenovatel = ???</a:t>
            </a:r>
          </a:p>
        </p:txBody>
      </p:sp>
    </p:spTree>
    <p:extLst>
      <p:ext uri="{BB962C8B-B14F-4D97-AF65-F5344CB8AC3E}">
        <p14:creationId xmlns:p14="http://schemas.microsoft.com/office/powerpoint/2010/main" val="1135012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4524A-385B-4E3A-A0F0-E756E481A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A701F5-51AC-40BE-9299-A842823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pic>
        <p:nvPicPr>
          <p:cNvPr id="6" name="Picture 5" descr="ANd9GcRrpKxCdkxiuPeRaFnlXHtnRwLx4XmlAIZLwBYnlkfR39V0RY_Ewg">
            <a:extLst>
              <a:ext uri="{FF2B5EF4-FFF2-40B4-BE49-F238E27FC236}">
                <a16:creationId xmlns:a16="http://schemas.microsoft.com/office/drawing/2014/main" id="{8052872C-AF6A-4E80-AE65-AABEEE326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35929"/>
            <a:ext cx="6803512" cy="50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917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B57D7-0F7B-45BA-8EBC-C37B4A517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1767B-83F7-4056-9C28-A3E1D81D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D3A132-308D-4669-A870-41C5E42B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5243"/>
            <a:ext cx="10753200" cy="4722757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1. Kůň + historie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2. Kůň + životní filozofie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3. Kůň + soutěžní sporty (několikrát)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4. Kůň + cestování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5. Kůň + hra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6. Kůň + věk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7. Kůň + školy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8. Kůň + zábava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9. Kůň + svět</a:t>
            </a:r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AB352FD0-69DC-42AD-8EB4-088246564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579" y="156631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641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09B987-BA19-41A8-82E7-6741479D3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EF6FBC-1EA5-4521-82CF-6260894C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0D385C-CCBD-4E5D-84FD-960E0A651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5582326" cy="46468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10. Kůň + empirický výzkum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11. Kůň + služby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12. Kůň + terény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13. Kůň + projekty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14. Kůň + terapie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15. Kůň + tábory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16. Kůň + bezpečnost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17. Kůň + komunikace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18. Kůň + ...</a:t>
            </a:r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5BB73C60-8D80-4A87-8CDD-7A93F7A45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600" y="149117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6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35109-9DA6-4E16-9F63-F453D4A0BA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4856F-9464-42B9-8F33-E3C43956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6567CC-3245-4F0C-AFE9-A708B725E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cestovat?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si lze hrát?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můžeme poznávat?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mohou pohybovat děti i senioři?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... ?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Společný jmenovatel = 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38095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0C62D0-5A3E-45A9-8837-DFF9A3517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6713D8-E72C-4399-BA25-D0088D6B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984320" cy="451576"/>
          </a:xfrm>
        </p:spPr>
        <p:txBody>
          <a:bodyPr/>
          <a:lstStyle/>
          <a:p>
            <a:r>
              <a:rPr lang="cs-CZ" altLang="cs-CZ" dirty="0"/>
              <a:t>Organizační rámec Pedagogiky VČ – </a:t>
            </a:r>
            <a:r>
              <a:rPr lang="cs-CZ" altLang="cs-CZ" dirty="0" err="1"/>
              <a:t>JS</a:t>
            </a:r>
            <a:r>
              <a:rPr lang="cs-CZ" altLang="cs-CZ" dirty="0"/>
              <a:t> 2022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C679FD-D077-4003-92DE-27B87B3D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9"/>
            <a:ext cx="11112956" cy="5026652"/>
          </a:xfrm>
        </p:spPr>
        <p:txBody>
          <a:bodyPr/>
          <a:lstStyle/>
          <a:p>
            <a:r>
              <a:rPr lang="cs-CZ" b="1" dirty="0"/>
              <a:t>14. 2. </a:t>
            </a:r>
            <a:r>
              <a:rPr lang="cs-CZ" b="1"/>
              <a:t>– 7. </a:t>
            </a:r>
            <a:r>
              <a:rPr lang="cs-CZ" b="1" dirty="0"/>
              <a:t>3. 2022 – „přednášky“ + diskuse k tématům:</a:t>
            </a:r>
            <a:br>
              <a:rPr lang="cs-CZ" dirty="0"/>
            </a:br>
            <a:r>
              <a:rPr lang="cs-CZ" dirty="0"/>
              <a:t>- vymezení pedagogiky VČ</a:t>
            </a:r>
            <a:br>
              <a:rPr lang="cs-CZ" dirty="0"/>
            </a:br>
            <a:r>
              <a:rPr lang="cs-CZ" dirty="0"/>
              <a:t>- h</a:t>
            </a:r>
            <a:r>
              <a:rPr lang="cs-CZ" altLang="cs-CZ" dirty="0"/>
              <a:t>istorický a empirický výzkum VČ</a:t>
            </a:r>
            <a:br>
              <a:rPr lang="cs-CZ" altLang="cs-CZ" dirty="0"/>
            </a:br>
            <a:r>
              <a:rPr lang="cs-CZ" altLang="cs-CZ" dirty="0"/>
              <a:t>- vymezení, rysy, funkce a význam VČ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animativní</a:t>
            </a:r>
            <a:r>
              <a:rPr lang="cs-CZ" altLang="cs-CZ" dirty="0"/>
              <a:t> didaktika</a:t>
            </a:r>
            <a:br>
              <a:rPr lang="cs-CZ" altLang="cs-CZ" dirty="0"/>
            </a:br>
            <a:r>
              <a:rPr lang="cs-CZ" altLang="cs-CZ" dirty="0"/>
              <a:t>- pedagogické principy pro VČ aktivity</a:t>
            </a:r>
          </a:p>
          <a:p>
            <a:r>
              <a:rPr lang="cs-CZ" altLang="cs-CZ" b="1" dirty="0"/>
              <a:t>14. 3. 2021 – konec </a:t>
            </a:r>
            <a:r>
              <a:rPr lang="cs-CZ" altLang="cs-CZ" b="1" dirty="0" err="1"/>
              <a:t>JS</a:t>
            </a:r>
            <a:r>
              <a:rPr lang="cs-CZ" altLang="cs-CZ" b="1" dirty="0"/>
              <a:t> 2021 – studentské prezentace + diskuse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Požadavky pro splnění předmětu: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- aktivní účast ve výuce (max. 2 absence)</a:t>
            </a:r>
            <a:br>
              <a:rPr lang="cs-CZ" altLang="cs-CZ" dirty="0"/>
            </a:br>
            <a:r>
              <a:rPr lang="cs-CZ" altLang="cs-CZ" dirty="0"/>
              <a:t>- výběr tématu prezentace – její zpracování – kontrola</a:t>
            </a:r>
            <a:br>
              <a:rPr lang="cs-CZ" altLang="cs-CZ" dirty="0"/>
            </a:br>
            <a:r>
              <a:rPr lang="cs-CZ" altLang="cs-CZ" dirty="0"/>
              <a:t>- vystoupení dle domluveného data + vložení do </a:t>
            </a:r>
            <a:r>
              <a:rPr lang="cs-CZ" altLang="cs-CZ" dirty="0" err="1"/>
              <a:t>odevzdávárny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101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8998FA-45E7-4145-B8BF-157EE8766D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DADEC8-CDBC-4DAD-A87F-34BA861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E2B7D95B-D64B-46A5-8712-CE3EDB1EE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0" y="1635918"/>
            <a:ext cx="5113338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Snehobeh">
            <a:extLst>
              <a:ext uri="{FF2B5EF4-FFF2-40B4-BE49-F238E27FC236}">
                <a16:creationId xmlns:a16="http://schemas.microsoft.com/office/drawing/2014/main" id="{8BA8368B-DAA7-4601-B76A-FC7242AEC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498" y="1635918"/>
            <a:ext cx="5855502" cy="414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71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0B10B-8FF8-4E9A-9747-4425C595B5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DB8176-B667-46C3-909C-2053EAA5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87EDE-88D4-4DC3-8A25-E5A1A8CE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4228"/>
            <a:ext cx="10753200" cy="48437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1. Koloběžka + historie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2. Koloběžka + životní filozofie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3. Koloběžka + soutěžní sport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4. Koloběžka + cestování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5. Koloběžka + hra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6. Koloběžka + věk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7. Koloběžka + škola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8. Koloběžka + zábava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9. Koloběžka + svět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D52C2001-FD26-4062-A619-F865B4059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075" y="1647800"/>
            <a:ext cx="5584032" cy="391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930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83F2E8-19BF-4367-A343-B64301316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910A84-80BB-400C-A413-6539B3B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5A9696A-874F-4909-A659-EA16369A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3"/>
            <a:ext cx="10753200" cy="4979962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10. Koloběžka + empirický výzkum – sonda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11. Koloběžka + služby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12. Koloběžka + terény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13. Koloběžka + projekty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14. Koloběžka + vývoj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15. Koloběžka + technika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16. Koloběžka + bezpečnost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17. Koloběžka + kondiční trénink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18. Koloběžka + ...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dirty="0"/>
              <a:t>19. </a:t>
            </a:r>
            <a:r>
              <a:rPr lang="cs-CZ" altLang="cs-CZ" sz="3200" dirty="0" err="1"/>
              <a:t>Sněhoběžka</a:t>
            </a:r>
            <a:r>
              <a:rPr lang="cs-CZ" altLang="cs-CZ" sz="3200" dirty="0"/>
              <a:t> + ...</a:t>
            </a:r>
          </a:p>
        </p:txBody>
      </p:sp>
      <p:pic>
        <p:nvPicPr>
          <p:cNvPr id="6" name="Picture 4" descr="Snehobeh">
            <a:extLst>
              <a:ext uri="{FF2B5EF4-FFF2-40B4-BE49-F238E27FC236}">
                <a16:creationId xmlns:a16="http://schemas.microsoft.com/office/drawing/2014/main" id="{F0A43204-E767-4580-A871-B1A5D127B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146448"/>
            <a:ext cx="4774708" cy="347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785384-62D2-4E06-8ECF-0BFB428FEB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A86504-A6B5-440E-8646-54F10C7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234658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2838C4-D0A3-4D26-995F-6CB6C4950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1065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Kaplánek</a:t>
            </a:r>
            <a:r>
              <a:rPr lang="cs-CZ" altLang="cs-CZ" b="1" dirty="0"/>
              <a:t>, M. Volný čas a jeho význam ve výchově. Praha : Portál, 2017.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b="1" dirty="0"/>
              <a:t>Knotová, D. </a:t>
            </a:r>
            <a:r>
              <a:rPr lang="cs-CZ" altLang="cs-CZ" b="1" i="1" dirty="0"/>
              <a:t>Pedagogické dimenze volného času</a:t>
            </a:r>
            <a:r>
              <a:rPr lang="cs-CZ" altLang="cs-CZ" b="1" dirty="0"/>
              <a:t>. </a:t>
            </a:r>
            <a:br>
              <a:rPr lang="cs-CZ" altLang="cs-CZ" b="1" dirty="0"/>
            </a:br>
            <a:r>
              <a:rPr lang="cs-CZ" altLang="cs-CZ" b="1" dirty="0"/>
              <a:t>Brno : </a:t>
            </a:r>
            <a:r>
              <a:rPr lang="cs-CZ" altLang="cs-CZ" b="1" dirty="0" err="1"/>
              <a:t>Paido</a:t>
            </a:r>
            <a:r>
              <a:rPr lang="cs-CZ" altLang="cs-CZ" b="1" dirty="0"/>
              <a:t>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 err="1"/>
              <a:t>Kaplánek</a:t>
            </a:r>
            <a:r>
              <a:rPr lang="cs-CZ" altLang="cs-CZ" dirty="0"/>
              <a:t>, M. (</a:t>
            </a:r>
            <a:r>
              <a:rPr lang="cs-CZ" altLang="cs-CZ" dirty="0" err="1"/>
              <a:t>ed</a:t>
            </a:r>
            <a:r>
              <a:rPr lang="cs-CZ" altLang="cs-CZ" dirty="0"/>
              <a:t>.). </a:t>
            </a:r>
            <a:r>
              <a:rPr lang="cs-CZ" altLang="cs-CZ" i="1" dirty="0"/>
              <a:t>Čas volnosti – čas výchovy : pedagogické úvahy o volném čase. </a:t>
            </a:r>
            <a:r>
              <a:rPr lang="cs-CZ" altLang="cs-CZ" dirty="0"/>
              <a:t>Praha : Portál, 2012.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Hofbauer, B. </a:t>
            </a:r>
            <a:r>
              <a:rPr lang="cs-CZ" altLang="cs-CZ" i="1" dirty="0"/>
              <a:t>Děti, mládež, volný čas</a:t>
            </a:r>
            <a:r>
              <a:rPr lang="cs-CZ" altLang="cs-CZ" dirty="0"/>
              <a:t>. Praha : Portál,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Opatřilová, D., Vítková, M. et al. </a:t>
            </a:r>
            <a:r>
              <a:rPr lang="cs-CZ" altLang="cs-CZ" i="1" dirty="0"/>
              <a:t>Speciálně pedagogická podpora dětí a mládeže se speciálními vzdělávacími potřebami mimo školu</a:t>
            </a:r>
            <a:r>
              <a:rPr lang="cs-CZ" altLang="cs-CZ" dirty="0"/>
              <a:t>. Brno : MU,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Praha : Portál, 2002. </a:t>
            </a:r>
          </a:p>
        </p:txBody>
      </p:sp>
    </p:spTree>
    <p:extLst>
      <p:ext uri="{BB962C8B-B14F-4D97-AF65-F5344CB8AC3E}">
        <p14:creationId xmlns:p14="http://schemas.microsoft.com/office/powerpoint/2010/main" val="343854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BCCE9D-EAFC-40DF-9CBA-5A4A30C5B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B7EB6-0828-4E08-9165-FC27A375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CD614B-BD12-4832-BA9D-8E611BDA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1279742" cy="468454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J., Hájek, B., Hofbauer, B., Hrdličková, V., Pavlíková, A.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Portál : Praha, 1999.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Slepičková, I. </a:t>
            </a:r>
            <a:r>
              <a:rPr lang="cs-CZ" altLang="cs-CZ" i="1" dirty="0"/>
              <a:t>Sport a volný čas</a:t>
            </a:r>
            <a:r>
              <a:rPr lang="cs-CZ" altLang="cs-CZ" dirty="0"/>
              <a:t>. Praha : UK,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Teoretické základy výchovy ve volném čase</a:t>
            </a:r>
            <a:r>
              <a:rPr lang="cs-CZ" altLang="cs-CZ" dirty="0"/>
              <a:t>. Brno : MU, 1994.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Metody a formy výchovy ve volném čase</a:t>
            </a:r>
            <a:r>
              <a:rPr lang="cs-CZ" altLang="cs-CZ" dirty="0"/>
              <a:t>. Brno : MU, 1996.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Šerák, M. </a:t>
            </a:r>
            <a:r>
              <a:rPr lang="cs-CZ" altLang="cs-CZ" i="1" dirty="0"/>
              <a:t>Zájmové vzdělávání dospělých</a:t>
            </a:r>
            <a:r>
              <a:rPr lang="cs-CZ" altLang="cs-CZ" dirty="0"/>
              <a:t>. Praha: Portál, 2009.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Vážanský, M., Smékal, V. </a:t>
            </a:r>
            <a:r>
              <a:rPr lang="cs-CZ" altLang="cs-CZ" i="1" dirty="0"/>
              <a:t>Základy pedagogiky volného času</a:t>
            </a:r>
            <a:r>
              <a:rPr lang="cs-CZ" altLang="cs-CZ" dirty="0"/>
              <a:t>. Brno : </a:t>
            </a:r>
            <a:r>
              <a:rPr lang="cs-CZ" altLang="cs-CZ" dirty="0" err="1"/>
              <a:t>Paido</a:t>
            </a:r>
            <a:r>
              <a:rPr lang="cs-CZ" altLang="cs-CZ" dirty="0"/>
              <a:t>, 1995.</a:t>
            </a:r>
          </a:p>
        </p:txBody>
      </p:sp>
    </p:spTree>
    <p:extLst>
      <p:ext uri="{BB962C8B-B14F-4D97-AF65-F5344CB8AC3E}">
        <p14:creationId xmlns:p14="http://schemas.microsoft.com/office/powerpoint/2010/main" val="345556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BD2667-BA2A-439D-8274-413AF2450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42E06-4CB6-4C4C-8511-C176C85F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59288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1E0AD5-8EA0-4984-A7F8-5742671A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6103"/>
            <a:ext cx="10671010" cy="487189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/>
              <a:t>JIRÁSEK, I. </a:t>
            </a:r>
            <a:r>
              <a:rPr lang="cs-CZ" i="1" dirty="0"/>
              <a:t>Zážitková pedagogika : teorie holistické výchovy </a:t>
            </a:r>
            <a:br>
              <a:rPr lang="cs-CZ" i="1" dirty="0"/>
            </a:br>
            <a:r>
              <a:rPr lang="cs-CZ" i="1" dirty="0"/>
              <a:t>(v přírodě a volném čase)</a:t>
            </a:r>
            <a:r>
              <a:rPr lang="cs-CZ" dirty="0"/>
              <a:t>. Praha : Portál, 2019. </a:t>
            </a:r>
            <a:endParaRPr lang="cs-CZ" altLang="cs-CZ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altLang="cs-CZ" dirty="0"/>
              <a:t>PRŮCHA, J. </a:t>
            </a:r>
            <a:r>
              <a:rPr lang="cs-CZ" altLang="cs-CZ" i="1" dirty="0"/>
              <a:t>Pedagogická encyklopedie</a:t>
            </a:r>
            <a:r>
              <a:rPr lang="cs-CZ" altLang="cs-CZ" dirty="0"/>
              <a:t>. Praha : Portál, 2009. (Hesla Pedagogika </a:t>
            </a:r>
            <a:r>
              <a:rPr lang="cs-CZ" altLang="cs-CZ" dirty="0" err="1"/>
              <a:t>VČ</a:t>
            </a:r>
            <a:r>
              <a:rPr lang="cs-CZ" altLang="cs-CZ" dirty="0"/>
              <a:t>, Mimoškolní edukační média, </a:t>
            </a:r>
            <a:r>
              <a:rPr lang="cs-CZ" altLang="cs-CZ" dirty="0" err="1"/>
              <a:t>Edutainment</a:t>
            </a:r>
            <a:r>
              <a:rPr lang="cs-CZ" altLang="cs-CZ" dirty="0"/>
              <a:t>, Mediální pedagogika, ...)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altLang="cs-CZ" dirty="0"/>
              <a:t>PRŮCHA, J.; WALTEROVÁ, E.; MAREŠ, J. </a:t>
            </a:r>
            <a:r>
              <a:rPr lang="cs-CZ" altLang="cs-CZ" i="1" dirty="0"/>
              <a:t>Pedagogický slovník</a:t>
            </a:r>
            <a:r>
              <a:rPr lang="cs-CZ" altLang="cs-CZ" dirty="0"/>
              <a:t>. Nové, </a:t>
            </a:r>
            <a:r>
              <a:rPr lang="cs-CZ" altLang="cs-CZ" dirty="0" err="1"/>
              <a:t>rozš</a:t>
            </a:r>
            <a:r>
              <a:rPr lang="cs-CZ" altLang="cs-CZ" dirty="0"/>
              <a:t>. vyd. Praha : Portál, 2009.</a:t>
            </a:r>
          </a:p>
        </p:txBody>
      </p:sp>
    </p:spTree>
    <p:extLst>
      <p:ext uri="{BB962C8B-B14F-4D97-AF65-F5344CB8AC3E}">
        <p14:creationId xmlns:p14="http://schemas.microsoft.com/office/powerpoint/2010/main" val="184207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FC1C27-906C-43E2-8193-5305D99A9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001A93-FADE-4EFB-A7D3-825DA6B1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VČ – literatura + další zdroje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71704D-12DF-402D-9D17-48CFD95C8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2373"/>
            <a:ext cx="10753200" cy="466962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b="1" dirty="0"/>
              <a:t>Elektronické zdroje: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b="1" i="1" dirty="0"/>
              <a:t>Gymnasion </a:t>
            </a:r>
            <a:r>
              <a:rPr lang="cs-CZ" altLang="cs-CZ" i="1" dirty="0"/>
              <a:t>– časopis pro zážitkovou pedagogiku </a:t>
            </a:r>
            <a:r>
              <a:rPr lang="cs-CZ" altLang="cs-CZ" dirty="0"/>
              <a:t>https://gymnasion.org/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dirty="0">
                <a:hlinkClick r:id="rId2"/>
              </a:rPr>
              <a:t>http://ezdroje.muni.cz/</a:t>
            </a:r>
            <a:r>
              <a:rPr lang="cs-CZ" altLang="cs-CZ" dirty="0"/>
              <a:t> – hledání přes klíčová slova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>
                <a:hlinkClick r:id="rId3"/>
              </a:rPr>
              <a:t>www.msmt.cz</a:t>
            </a:r>
            <a:r>
              <a:rPr lang="cs-CZ" altLang="cs-CZ" dirty="0"/>
              <a:t> – mládež – zájmové a neformální vzdělávání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dirty="0"/>
              <a:t>Asociace vzdělavatelů pedagogů volného času </a:t>
            </a:r>
            <a:r>
              <a:rPr lang="cs-CZ" altLang="cs-CZ" dirty="0"/>
              <a:t>= </a:t>
            </a:r>
            <a:r>
              <a:rPr lang="cs-CZ" altLang="cs-CZ" dirty="0">
                <a:hlinkClick r:id="rId4"/>
              </a:rPr>
              <a:t>http://avpvc.mucamaca.cz/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13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AB7AE4-0618-448E-B1F7-AF11A9962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EEB466-37F2-412A-B568-05541E35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pedagogiky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D53484-55EC-4D10-B460-4A05802DF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89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+ výzkum (tvoří vědecký text)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sociální věda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edukaci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zkoumá </a:t>
            </a:r>
            <a:r>
              <a:rPr lang="cs-CZ" altLang="cs-CZ" sz="3200" dirty="0"/>
              <a:t>vývoj, systém a realizaci edukace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</a:t>
            </a:r>
            <a:r>
              <a:rPr lang="cs-CZ" altLang="cs-CZ" sz="3200" dirty="0"/>
              <a:t>zkoumá edukaci ve </a:t>
            </a:r>
            <a:r>
              <a:rPr lang="cs-CZ" altLang="cs-CZ" sz="3200" dirty="0" err="1"/>
              <a:t>VČ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19322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6AAE30-EA8C-47CD-BDCC-6E5520CBFA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922D02-77B1-45A1-80FA-9FCD34B1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888962-7A33-495B-BF72-F3B124524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/>
              <a:t>Edukace (výchova )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záměrné</a:t>
            </a:r>
            <a:r>
              <a:rPr lang="cs-CZ" altLang="cs-CZ" sz="3200" dirty="0"/>
              <a:t> působení na rozvoj jedince (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</a:t>
            </a:r>
            <a:r>
              <a:rPr lang="cs-CZ" altLang="cs-CZ" sz="3200" dirty="0"/>
              <a:t>= klíčové 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 s cílem dosáhnout </a:t>
            </a:r>
            <a:r>
              <a:rPr lang="cs-CZ" altLang="cs-CZ" sz="3200" b="1" dirty="0">
                <a:solidFill>
                  <a:srgbClr val="0000DC"/>
                </a:solidFill>
              </a:rPr>
              <a:t>pozitivních změn </a:t>
            </a:r>
            <a:r>
              <a:rPr lang="cs-CZ" altLang="cs-CZ" sz="3200" dirty="0"/>
              <a:t>v jeho rozvoji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/>
              <a:t>Edukace </a:t>
            </a:r>
            <a:r>
              <a:rPr lang="cs-CZ" altLang="cs-CZ" sz="3200" b="1" dirty="0"/>
              <a:t>= procesy řízeného učení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FF0000"/>
                </a:solidFill>
              </a:rPr>
              <a:t>facilitaci procesů učení </a:t>
            </a:r>
            <a:r>
              <a:rPr lang="cs-CZ" altLang="cs-CZ" sz="3200" dirty="0"/>
              <a:t>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 err="1"/>
              <a:t>VČ</a:t>
            </a:r>
            <a:r>
              <a:rPr lang="cs-CZ" altLang="cs-CZ" sz="3200" b="1" dirty="0"/>
              <a:t>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pedagogické zhodnocení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0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CAE2E9-182A-4241-9EB4-C99DB3FE1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B250D5-62F3-491C-B7CC-C287DF42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F143F9-0D54-4DC4-A048-CC9EE0C85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být:</a:t>
            </a:r>
            <a:r>
              <a:rPr lang="cs-CZ" altLang="cs-CZ" sz="3200" dirty="0"/>
              <a:t>	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(např. bezprostřední působení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pedagoga)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(působení pedagogizovaného prostředí při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aktivitách)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dirty="0"/>
              <a:t> (např. rodinné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dirty="0"/>
              <a:t> (autonomní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8902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120</TotalTime>
  <Words>1377</Words>
  <Application>Microsoft Office PowerPoint</Application>
  <PresentationFormat>Širokoúhlá obrazovka</PresentationFormat>
  <Paragraphs>158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Pedagogika volného času (VČ)</vt:lpstr>
      <vt:lpstr>Organizační rámec Pedagogiky VČ – JS 2022</vt:lpstr>
      <vt:lpstr>Pedagogika VČ – literatura + další zdroje</vt:lpstr>
      <vt:lpstr>Pedagogika VČ – literatura + další zdroje</vt:lpstr>
      <vt:lpstr>Pedagogika VČ – literatura + další zdroje</vt:lpstr>
      <vt:lpstr>Pedagogika VČ – literatura + další zdroje</vt:lpstr>
      <vt:lpstr>Vymezení pedagogiky VČ</vt:lpstr>
      <vt:lpstr>Vymezení VČ edukace</vt:lpstr>
      <vt:lpstr>Rysy VČ edukace</vt:lpstr>
      <vt:lpstr>Rysy VČ edukace</vt:lpstr>
      <vt:lpstr>Rysy VČ edukace</vt:lpstr>
      <vt:lpstr>Prezentace – obecné aspekty</vt:lpstr>
      <vt:lpstr>Prezentace – informace k přípravě 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2</vt:lpstr>
      <vt:lpstr>Tematické oblasti pro prezentace – 2</vt:lpstr>
      <vt:lpstr>Tematické oblasti pro prezentace – 2</vt:lpstr>
      <vt:lpstr>Tematické oblasti pro prezentace –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21</cp:revision>
  <cp:lastPrinted>1601-01-01T00:00:00Z</cp:lastPrinted>
  <dcterms:created xsi:type="dcterms:W3CDTF">2020-10-05T06:18:46Z</dcterms:created>
  <dcterms:modified xsi:type="dcterms:W3CDTF">2022-02-09T14:06:29Z</dcterms:modified>
</cp:coreProperties>
</file>