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6" r:id="rId2"/>
    <p:sldId id="302" r:id="rId3"/>
    <p:sldId id="303" r:id="rId4"/>
    <p:sldId id="291" r:id="rId5"/>
    <p:sldId id="292" r:id="rId6"/>
    <p:sldId id="294" r:id="rId7"/>
    <p:sldId id="295" r:id="rId8"/>
    <p:sldId id="296" r:id="rId9"/>
    <p:sldId id="299"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8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A6101-74AA-496D-A9BA-82921BD974F9}" type="datetimeFigureOut">
              <a:rPr lang="cs-CZ" smtClean="0"/>
              <a:pPr/>
              <a:t>10.03.2022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D7276-0684-413A-80E5-67A7D2A95C08}"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152126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164364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96576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131242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1578231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310544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32737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268124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157547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395654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E66F557-40A9-496D-AE65-44C93332698A}" type="datetimeFigureOut">
              <a:rPr lang="cs-CZ" smtClean="0"/>
              <a:pPr/>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41846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6F557-40A9-496D-AE65-44C93332698A}" type="datetimeFigureOut">
              <a:rPr lang="cs-CZ" smtClean="0"/>
              <a:pPr/>
              <a:t>10.03.2022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1A2EA-7F01-4F3D-98BE-8CF42A7A1A74}" type="slidenum">
              <a:rPr lang="cs-CZ" smtClean="0"/>
              <a:pPr/>
              <a:t>‹#›</a:t>
            </a:fld>
            <a:endParaRPr lang="cs-CZ"/>
          </a:p>
        </p:txBody>
      </p:sp>
    </p:spTree>
    <p:extLst>
      <p:ext uri="{BB962C8B-B14F-4D97-AF65-F5344CB8AC3E}">
        <p14:creationId xmlns:p14="http://schemas.microsoft.com/office/powerpoint/2010/main" xmlns="" val="282182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785004"/>
            <a:ext cx="10515600" cy="750497"/>
          </a:xfrm>
        </p:spPr>
        <p:txBody>
          <a:bodyPr>
            <a:normAutofit/>
          </a:bodyPr>
          <a:lstStyle/>
          <a:p>
            <a:pPr algn="ctr"/>
            <a:r>
              <a:rPr lang="cs-CZ" sz="4000" dirty="0" err="1">
                <a:solidFill>
                  <a:srgbClr val="00B0F0"/>
                </a:solidFill>
              </a:rPr>
              <a:t>Sarkopenie</a:t>
            </a:r>
            <a:r>
              <a:rPr lang="cs-CZ" sz="4000" dirty="0">
                <a:solidFill>
                  <a:srgbClr val="00B0F0"/>
                </a:solidFill>
              </a:rPr>
              <a:t> </a:t>
            </a:r>
          </a:p>
        </p:txBody>
      </p:sp>
      <p:sp>
        <p:nvSpPr>
          <p:cNvPr id="3" name="Zástupný symbol pro obsah 2"/>
          <p:cNvSpPr>
            <a:spLocks noGrp="1"/>
          </p:cNvSpPr>
          <p:nvPr>
            <p:ph idx="1"/>
          </p:nvPr>
        </p:nvSpPr>
        <p:spPr>
          <a:xfrm>
            <a:off x="838200" y="1621766"/>
            <a:ext cx="10515600" cy="4555198"/>
          </a:xfrm>
        </p:spPr>
        <p:txBody>
          <a:bodyPr>
            <a:normAutofit/>
          </a:bodyPr>
          <a:lstStyle/>
          <a:p>
            <a:pPr>
              <a:buNone/>
            </a:pPr>
            <a:endParaRPr lang="cs-CZ" dirty="0"/>
          </a:p>
          <a:p>
            <a:pPr algn="just"/>
            <a:r>
              <a:rPr lang="cs-CZ" sz="2400" dirty="0"/>
              <a:t>silový trénink u seniorů – ANO, ale je třeba dodržet důležité zásady</a:t>
            </a:r>
          </a:p>
          <a:p>
            <a:pPr marL="0" indent="0" algn="just">
              <a:buNone/>
            </a:pPr>
            <a:endParaRPr lang="cs-CZ" sz="2400" dirty="0"/>
          </a:p>
          <a:p>
            <a:pPr algn="just"/>
            <a:r>
              <a:rPr lang="cs-CZ" sz="2400" dirty="0"/>
              <a:t>syndrom charakteristický progresivní celkovou </a:t>
            </a:r>
            <a:r>
              <a:rPr lang="cs-CZ" sz="2400" b="1" dirty="0">
                <a:solidFill>
                  <a:srgbClr val="00B0F0"/>
                </a:solidFill>
              </a:rPr>
              <a:t>ztrátou kosterního svalstva, svalové síly a funkce</a:t>
            </a:r>
          </a:p>
          <a:p>
            <a:pPr marL="0" indent="0" algn="just">
              <a:buNone/>
            </a:pPr>
            <a:endParaRPr lang="cs-CZ" sz="2400" b="1" dirty="0">
              <a:solidFill>
                <a:srgbClr val="00B0F0"/>
              </a:solidFill>
            </a:endParaRPr>
          </a:p>
          <a:p>
            <a:pPr algn="just"/>
            <a:r>
              <a:rPr lang="cs-CZ" sz="2400" dirty="0"/>
              <a:t>parametry </a:t>
            </a:r>
            <a:r>
              <a:rPr lang="cs-CZ" sz="2400" dirty="0" err="1"/>
              <a:t>sarkopenie</a:t>
            </a:r>
            <a:r>
              <a:rPr lang="cs-CZ" sz="2400" dirty="0"/>
              <a:t> – množství svalové hmoty a jejich funkce</a:t>
            </a:r>
          </a:p>
          <a:p>
            <a:pPr marL="0" indent="0" algn="just">
              <a:buNone/>
            </a:pPr>
            <a:endParaRPr lang="cs-CZ" sz="2400" dirty="0"/>
          </a:p>
          <a:p>
            <a:pPr algn="just"/>
            <a:r>
              <a:rPr lang="cs-CZ" sz="2400" dirty="0"/>
              <a:t>měřitelné proměnné – svalová hmota, svalová síla, svalový výkon </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solidFill>
                  <a:srgbClr val="00B0F0"/>
                </a:solidFill>
              </a:rPr>
              <a:t>Úbytek svalové hmoty</a:t>
            </a:r>
            <a:endParaRPr lang="cs-CZ" dirty="0"/>
          </a:p>
        </p:txBody>
      </p:sp>
      <p:sp>
        <p:nvSpPr>
          <p:cNvPr id="5" name="Zástupný symbol pro obsah 4"/>
          <p:cNvSpPr>
            <a:spLocks noGrp="1"/>
          </p:cNvSpPr>
          <p:nvPr>
            <p:ph idx="1"/>
          </p:nvPr>
        </p:nvSpPr>
        <p:spPr/>
        <p:txBody>
          <a:bodyPr>
            <a:noAutofit/>
          </a:bodyPr>
          <a:lstStyle/>
          <a:p>
            <a:r>
              <a:rPr lang="cs-CZ" sz="2400" dirty="0"/>
              <a:t>Svalová hmota i síla narůstají v průběhu života, </a:t>
            </a:r>
            <a:r>
              <a:rPr lang="cs-CZ" sz="2400" dirty="0">
                <a:solidFill>
                  <a:srgbClr val="00B0F0"/>
                </a:solidFill>
              </a:rPr>
              <a:t>maximum kolem 35-40 let</a:t>
            </a:r>
            <a:r>
              <a:rPr lang="cs-CZ" sz="2400" dirty="0"/>
              <a:t>.</a:t>
            </a:r>
          </a:p>
          <a:p>
            <a:r>
              <a:rPr lang="cs-CZ" sz="2400" dirty="0">
                <a:solidFill>
                  <a:srgbClr val="00B0F0"/>
                </a:solidFill>
              </a:rPr>
              <a:t>Po 50. roce </a:t>
            </a:r>
            <a:r>
              <a:rPr lang="cs-CZ" sz="2400" dirty="0"/>
              <a:t>postupující ztráta svalové hmoty, v dolních končetinách </a:t>
            </a:r>
            <a:r>
              <a:rPr lang="cs-CZ" sz="2400" dirty="0">
                <a:solidFill>
                  <a:srgbClr val="00B0F0"/>
                </a:solidFill>
              </a:rPr>
              <a:t>1-2% ročně</a:t>
            </a:r>
            <a:r>
              <a:rPr lang="cs-CZ" sz="2400" dirty="0"/>
              <a:t>.</a:t>
            </a:r>
          </a:p>
          <a:p>
            <a:r>
              <a:rPr lang="cs-CZ" sz="2400" dirty="0"/>
              <a:t>Svalová síla klesá o 1,5-5% za rok.</a:t>
            </a:r>
          </a:p>
          <a:p>
            <a:r>
              <a:rPr lang="cs-CZ" sz="2400" dirty="0"/>
              <a:t>Proto je důležité dosáhnout v </a:t>
            </a:r>
            <a:r>
              <a:rPr lang="cs-CZ" sz="2400" dirty="0">
                <a:solidFill>
                  <a:srgbClr val="00B0F0"/>
                </a:solidFill>
              </a:rPr>
              <a:t>mladším věku maxima svalové hmoty</a:t>
            </a:r>
            <a:r>
              <a:rPr lang="cs-CZ" sz="2400" dirty="0"/>
              <a:t>, udržet ji ve</a:t>
            </a:r>
          </a:p>
          <a:p>
            <a:pPr>
              <a:buNone/>
            </a:pPr>
            <a:r>
              <a:rPr lang="cs-CZ" sz="2400" dirty="0"/>
              <a:t>   středním věku a ve stáří minimalizovat ztrátu.</a:t>
            </a:r>
          </a:p>
          <a:p>
            <a:r>
              <a:rPr lang="cs-CZ" sz="2400" dirty="0">
                <a:solidFill>
                  <a:srgbClr val="00B0F0"/>
                </a:solidFill>
              </a:rPr>
              <a:t>V 70 </a:t>
            </a:r>
            <a:r>
              <a:rPr lang="cs-CZ" sz="2400" dirty="0"/>
              <a:t>letech klesá svalová hmota o </a:t>
            </a:r>
            <a:r>
              <a:rPr lang="cs-CZ" sz="2400" dirty="0">
                <a:solidFill>
                  <a:srgbClr val="00B0F0"/>
                </a:solidFill>
              </a:rPr>
              <a:t>cca 25% </a:t>
            </a:r>
            <a:r>
              <a:rPr lang="cs-CZ" sz="2400" dirty="0"/>
              <a:t>u mužů i žen.</a:t>
            </a:r>
          </a:p>
          <a:p>
            <a:r>
              <a:rPr lang="cs-CZ" sz="2400" dirty="0">
                <a:solidFill>
                  <a:srgbClr val="00B0F0"/>
                </a:solidFill>
              </a:rPr>
              <a:t>V 80 </a:t>
            </a:r>
            <a:r>
              <a:rPr lang="cs-CZ" sz="2400" dirty="0"/>
              <a:t>letech klesá svalová hmota a síla u osob s převážně </a:t>
            </a:r>
            <a:r>
              <a:rPr lang="pt-BR" sz="2400" dirty="0"/>
              <a:t>sedavým způsobem života</a:t>
            </a:r>
            <a:r>
              <a:rPr lang="cs-CZ" sz="2400" dirty="0"/>
              <a:t> </a:t>
            </a:r>
            <a:r>
              <a:rPr lang="pt-BR" sz="2400" dirty="0"/>
              <a:t>o </a:t>
            </a:r>
            <a:r>
              <a:rPr lang="pt-BR" sz="2400" dirty="0">
                <a:solidFill>
                  <a:srgbClr val="00B0F0"/>
                </a:solidFill>
              </a:rPr>
              <a:t>30-40%</a:t>
            </a:r>
            <a:r>
              <a:rPr lang="pt-BR" sz="2400" dirty="0"/>
              <a:t>.</a:t>
            </a:r>
            <a:r>
              <a:rPr lang="cs-CZ" sz="2400" dirty="0"/>
              <a:t> </a:t>
            </a:r>
          </a:p>
          <a:p>
            <a:r>
              <a:rPr lang="cs-CZ" sz="2400" dirty="0">
                <a:solidFill>
                  <a:srgbClr val="00B0F0"/>
                </a:solidFill>
              </a:rPr>
              <a:t>Častěji</a:t>
            </a:r>
            <a:r>
              <a:rPr lang="cs-CZ" sz="2400" dirty="0"/>
              <a:t> postiženy </a:t>
            </a:r>
            <a:r>
              <a:rPr lang="cs-CZ" sz="2400" dirty="0">
                <a:solidFill>
                  <a:srgbClr val="00B0F0"/>
                </a:solidFill>
              </a:rPr>
              <a:t>ženy</a:t>
            </a:r>
            <a:r>
              <a:rPr lang="cs-CZ"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dirty="0">
                <a:solidFill>
                  <a:srgbClr val="00B0F0"/>
                </a:solidFill>
              </a:rPr>
              <a:t>Úbytek svalové hmoty</a:t>
            </a:r>
          </a:p>
        </p:txBody>
      </p:sp>
      <p:sp>
        <p:nvSpPr>
          <p:cNvPr id="3" name="Zástupný symbol pro obsah 2"/>
          <p:cNvSpPr>
            <a:spLocks noGrp="1"/>
          </p:cNvSpPr>
          <p:nvPr>
            <p:ph idx="1"/>
          </p:nvPr>
        </p:nvSpPr>
        <p:spPr/>
        <p:txBody>
          <a:bodyPr/>
          <a:lstStyle/>
          <a:p>
            <a:r>
              <a:rPr lang="cs-CZ" sz="2400" dirty="0"/>
              <a:t>Při imobilizaci na lůžku klesá svalová síla během 4-6 týdnů asi o 40 %,</a:t>
            </a:r>
          </a:p>
          <a:p>
            <a:pPr>
              <a:buNone/>
            </a:pPr>
            <a:r>
              <a:rPr lang="cs-CZ" sz="2400" dirty="0"/>
              <a:t>   nejvýrazněji na m. </a:t>
            </a:r>
            <a:r>
              <a:rPr lang="cs-CZ" sz="2400" dirty="0" err="1"/>
              <a:t>quadriceps</a:t>
            </a:r>
            <a:r>
              <a:rPr lang="cs-CZ" sz="2400" dirty="0"/>
              <a:t> </a:t>
            </a:r>
            <a:r>
              <a:rPr lang="cs-CZ" sz="2400" dirty="0" err="1"/>
              <a:t>femoris</a:t>
            </a:r>
            <a:r>
              <a:rPr lang="cs-CZ" sz="2400" dirty="0"/>
              <a:t>.</a:t>
            </a:r>
          </a:p>
          <a:p>
            <a:pPr>
              <a:buNone/>
            </a:pPr>
            <a:endParaRPr lang="cs-CZ" sz="2400" dirty="0"/>
          </a:p>
          <a:p>
            <a:r>
              <a:rPr lang="cs-CZ" sz="2400" dirty="0" err="1"/>
              <a:t>Sarkopenie</a:t>
            </a:r>
            <a:r>
              <a:rPr lang="cs-CZ" sz="2400" dirty="0"/>
              <a:t> vede k </a:t>
            </a:r>
            <a:r>
              <a:rPr lang="cs-CZ" sz="2400" dirty="0" err="1"/>
              <a:t>hypomobilitě</a:t>
            </a:r>
            <a:r>
              <a:rPr lang="cs-CZ" sz="2400" dirty="0"/>
              <a:t>, </a:t>
            </a:r>
            <a:r>
              <a:rPr lang="cs-CZ" sz="2400" dirty="0" err="1"/>
              <a:t>instabilitě</a:t>
            </a:r>
            <a:r>
              <a:rPr lang="cs-CZ" sz="2400" dirty="0"/>
              <a:t> s pády, k </a:t>
            </a:r>
            <a:r>
              <a:rPr lang="cs-CZ" sz="2400" dirty="0" err="1"/>
              <a:t>dysabilitě</a:t>
            </a:r>
            <a:r>
              <a:rPr lang="cs-CZ" sz="2400" dirty="0"/>
              <a:t> až ke</a:t>
            </a:r>
          </a:p>
          <a:p>
            <a:pPr>
              <a:buNone/>
            </a:pPr>
            <a:r>
              <a:rPr lang="cs-CZ" sz="2400" dirty="0"/>
              <a:t>   ztrátě soběstačnosti.</a:t>
            </a:r>
          </a:p>
          <a:p>
            <a:pPr>
              <a:buNone/>
            </a:pPr>
            <a:endParaRPr lang="cs-CZ" sz="2400" dirty="0"/>
          </a:p>
          <a:p>
            <a:r>
              <a:rPr lang="cs-CZ" sz="2400" dirty="0"/>
              <a:t>Výskyt pádu až u 40% seniorů s </a:t>
            </a:r>
            <a:r>
              <a:rPr lang="cs-CZ" sz="2400" dirty="0" err="1"/>
              <a:t>instabilitou</a:t>
            </a:r>
            <a:r>
              <a:rPr lang="cs-CZ" sz="2400" dirty="0"/>
              <a:t>, u 25% seniorů nad 65 let</a:t>
            </a:r>
          </a:p>
          <a:p>
            <a:pPr>
              <a:buNone/>
            </a:pPr>
            <a:r>
              <a:rPr lang="cs-CZ" sz="2400" dirty="0"/>
              <a:t>   opakované pády.</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héma 1 Terminologie a diagnostická kritéria sarkopenie EWGSOP2(1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66364" y="2623688"/>
            <a:ext cx="4272733" cy="192692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Obdélník 2"/>
          <p:cNvSpPr/>
          <p:nvPr/>
        </p:nvSpPr>
        <p:spPr>
          <a:xfrm>
            <a:off x="944880" y="1853156"/>
            <a:ext cx="5573486" cy="646331"/>
          </a:xfrm>
          <a:prstGeom prst="rect">
            <a:avLst/>
          </a:prstGeom>
        </p:spPr>
        <p:txBody>
          <a:bodyPr wrap="square">
            <a:spAutoFit/>
          </a:bodyPr>
          <a:lstStyle/>
          <a:p>
            <a:r>
              <a:rPr lang="cs-CZ" b="1" dirty="0">
                <a:solidFill>
                  <a:srgbClr val="333333"/>
                </a:solidFill>
                <a:latin typeface="PT Serif"/>
              </a:rPr>
              <a:t>Tabulka 2: Terminologie a diagnostická kritéria sarkopenie (dle EWGSOP2)</a:t>
            </a:r>
            <a:endParaRPr lang="cs-CZ" dirty="0"/>
          </a:p>
        </p:txBody>
      </p:sp>
      <p:sp>
        <p:nvSpPr>
          <p:cNvPr id="4" name="Obdélník 3"/>
          <p:cNvSpPr/>
          <p:nvPr/>
        </p:nvSpPr>
        <p:spPr>
          <a:xfrm>
            <a:off x="1096101" y="5390194"/>
            <a:ext cx="9980022" cy="923330"/>
          </a:xfrm>
          <a:prstGeom prst="rect">
            <a:avLst/>
          </a:prstGeom>
        </p:spPr>
        <p:txBody>
          <a:bodyPr wrap="square">
            <a:spAutoFit/>
          </a:bodyPr>
          <a:lstStyle/>
          <a:p>
            <a:pPr algn="just"/>
            <a:r>
              <a:rPr lang="cs-CZ" b="1" dirty="0">
                <a:solidFill>
                  <a:srgbClr val="333333"/>
                </a:solidFill>
                <a:latin typeface="PT Serif"/>
              </a:rPr>
              <a:t>V definici sarkopenie (Evropský konsenzus, 2018) se doporučuje svalová síla jako primární parametr. Svalová síla je v současnosti považována za nejspolehlivější metodu pro hodnocení svalové funkce.</a:t>
            </a:r>
            <a:endParaRPr lang="cs-CZ" b="1" dirty="0"/>
          </a:p>
        </p:txBody>
      </p:sp>
      <p:pic>
        <p:nvPicPr>
          <p:cNvPr id="1028" name="Picture 4" descr="Varovné signály sarkopenie (podle Topinková 2018)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93914" y="490220"/>
            <a:ext cx="4161073" cy="3812313"/>
          </a:xfrm>
          <a:prstGeom prst="rect">
            <a:avLst/>
          </a:prstGeom>
          <a:noFill/>
          <a:extLst>
            <a:ext uri="{909E8E84-426E-40DD-AFC4-6F175D3DCCD1}">
              <a14:hiddenFill xmlns:a14="http://schemas.microsoft.com/office/drawing/2010/main" xmlns="">
                <a:solidFill>
                  <a:srgbClr val="FFFFFF"/>
                </a:solidFill>
              </a14:hiddenFill>
            </a:ext>
          </a:extLst>
        </p:spPr>
      </p:pic>
      <p:sp>
        <p:nvSpPr>
          <p:cNvPr id="5" name="Obdélník 4"/>
          <p:cNvSpPr/>
          <p:nvPr/>
        </p:nvSpPr>
        <p:spPr>
          <a:xfrm>
            <a:off x="4182346" y="54900"/>
            <a:ext cx="7024167" cy="369332"/>
          </a:xfrm>
          <a:prstGeom prst="rect">
            <a:avLst/>
          </a:prstGeom>
        </p:spPr>
        <p:txBody>
          <a:bodyPr wrap="none">
            <a:spAutoFit/>
          </a:bodyPr>
          <a:lstStyle/>
          <a:p>
            <a:r>
              <a:rPr lang="cs-CZ" b="1" dirty="0">
                <a:solidFill>
                  <a:srgbClr val="333333"/>
                </a:solidFill>
                <a:latin typeface="PT Serif"/>
              </a:rPr>
              <a:t>Tabulka 1: Varovné signály sarkopenie (podle Topinková 2018) </a:t>
            </a:r>
            <a:endParaRPr lang="cs-CZ" dirty="0"/>
          </a:p>
        </p:txBody>
      </p:sp>
    </p:spTree>
    <p:extLst>
      <p:ext uri="{BB962C8B-B14F-4D97-AF65-F5344CB8AC3E}">
        <p14:creationId xmlns:p14="http://schemas.microsoft.com/office/powerpoint/2010/main" xmlns="" val="148851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53886" y="257801"/>
            <a:ext cx="6096000" cy="3693319"/>
          </a:xfrm>
          <a:prstGeom prst="rect">
            <a:avLst/>
          </a:prstGeom>
        </p:spPr>
        <p:txBody>
          <a:bodyPr>
            <a:spAutoFit/>
          </a:bodyPr>
          <a:lstStyle/>
          <a:p>
            <a:pPr marL="285750" indent="-285750" algn="just">
              <a:buFont typeface="Arial" panose="020B0604020202020204" pitchFamily="34" charset="0"/>
              <a:buChar char="•"/>
            </a:pPr>
            <a:r>
              <a:rPr lang="cs-CZ" dirty="0">
                <a:solidFill>
                  <a:srgbClr val="333333"/>
                </a:solidFill>
                <a:latin typeface="PT Serif"/>
              </a:rPr>
              <a:t>Nízká síla stisku ruky je velmi dobrým prediktorem zdravotních komplikací a koreluje se svalovou silou paží a dolních končetin.</a:t>
            </a:r>
          </a:p>
          <a:p>
            <a:pPr marL="285750" indent="-285750" algn="just">
              <a:buFont typeface="Arial" panose="020B0604020202020204" pitchFamily="34" charset="0"/>
              <a:buChar char="•"/>
            </a:pPr>
            <a:r>
              <a:rPr lang="cs-CZ" dirty="0">
                <a:solidFill>
                  <a:srgbClr val="333333"/>
                </a:solidFill>
                <a:latin typeface="PT Serif"/>
              </a:rPr>
              <a:t>Doporučenou metodou je stanovení </a:t>
            </a:r>
            <a:r>
              <a:rPr lang="cs-CZ" b="1" dirty="0">
                <a:solidFill>
                  <a:srgbClr val="00B0F0"/>
                </a:solidFill>
                <a:latin typeface="PT Serif"/>
              </a:rPr>
              <a:t>maximální síly stisku ruky</a:t>
            </a:r>
            <a:r>
              <a:rPr lang="cs-CZ" dirty="0">
                <a:solidFill>
                  <a:srgbClr val="00B0F0"/>
                </a:solidFill>
                <a:latin typeface="PT Serif"/>
              </a:rPr>
              <a:t> ručním dynamometrem</a:t>
            </a:r>
            <a:r>
              <a:rPr lang="cs-CZ" dirty="0">
                <a:solidFill>
                  <a:srgbClr val="333333"/>
                </a:solidFill>
                <a:latin typeface="PT Serif"/>
              </a:rPr>
              <a:t>. Hodnotíme nejlepší z 3 pokusů na každé ruce. </a:t>
            </a:r>
          </a:p>
          <a:p>
            <a:pPr marL="285750" indent="-285750" algn="just">
              <a:buFont typeface="Arial" panose="020B0604020202020204" pitchFamily="34" charset="0"/>
              <a:buChar char="•"/>
            </a:pPr>
            <a:r>
              <a:rPr lang="cs-CZ" dirty="0">
                <a:solidFill>
                  <a:srgbClr val="333333"/>
                </a:solidFill>
                <a:latin typeface="PT Serif"/>
              </a:rPr>
              <a:t>U starších osob však může být vyhodnocení limitováno onemocněním ruky (artróza ruky, stádium po fraktuře předloktí, syndrom karpálního tunelu, paréza apod.), neschopností pacienta porozumět instrukci a nedostatkem motivace. </a:t>
            </a:r>
          </a:p>
          <a:p>
            <a:pPr marL="285750" indent="-285750" algn="just">
              <a:buFont typeface="Arial" panose="020B0604020202020204" pitchFamily="34" charset="0"/>
              <a:buChar char="•"/>
            </a:pPr>
            <a:r>
              <a:rPr lang="cs-CZ" dirty="0">
                <a:solidFill>
                  <a:srgbClr val="00B0F0"/>
                </a:solidFill>
                <a:latin typeface="PT Serif"/>
              </a:rPr>
              <a:t>Za patologické jsou považovány síla stisku u žen méně než 16 kg, u mužů méně než 27 kg. </a:t>
            </a:r>
            <a:endParaRPr lang="cs-CZ" dirty="0">
              <a:solidFill>
                <a:srgbClr val="00B0F0"/>
              </a:solidFill>
            </a:endParaRPr>
          </a:p>
        </p:txBody>
      </p:sp>
      <p:sp>
        <p:nvSpPr>
          <p:cNvPr id="3" name="Obdélník 2"/>
          <p:cNvSpPr/>
          <p:nvPr/>
        </p:nvSpPr>
        <p:spPr>
          <a:xfrm>
            <a:off x="1458518" y="4663201"/>
            <a:ext cx="6096000" cy="1754326"/>
          </a:xfrm>
          <a:prstGeom prst="rect">
            <a:avLst/>
          </a:prstGeom>
        </p:spPr>
        <p:txBody>
          <a:bodyPr>
            <a:spAutoFit/>
          </a:bodyPr>
          <a:lstStyle/>
          <a:p>
            <a:pPr algn="just"/>
            <a:r>
              <a:rPr lang="cs-CZ" dirty="0">
                <a:solidFill>
                  <a:srgbClr val="333333"/>
                </a:solidFill>
                <a:latin typeface="PT Serif"/>
              </a:rPr>
              <a:t>Alternativně lze měřit </a:t>
            </a:r>
            <a:r>
              <a:rPr lang="cs-CZ" b="1" dirty="0">
                <a:solidFill>
                  <a:srgbClr val="333333"/>
                </a:solidFill>
                <a:latin typeface="PT Serif"/>
              </a:rPr>
              <a:t>svalovou sílu dolních končetin</a:t>
            </a:r>
            <a:r>
              <a:rPr lang="cs-CZ" dirty="0">
                <a:solidFill>
                  <a:srgbClr val="333333"/>
                </a:solidFill>
                <a:latin typeface="PT Serif"/>
              </a:rPr>
              <a:t> pomocí </a:t>
            </a:r>
            <a:r>
              <a:rPr lang="cs-CZ" b="1" dirty="0">
                <a:solidFill>
                  <a:srgbClr val="00B0F0"/>
                </a:solidFill>
                <a:latin typeface="PT Serif"/>
              </a:rPr>
              <a:t>„</a:t>
            </a:r>
            <a:r>
              <a:rPr lang="cs-CZ" b="1" dirty="0" err="1">
                <a:solidFill>
                  <a:srgbClr val="00B0F0"/>
                </a:solidFill>
                <a:latin typeface="PT Serif"/>
              </a:rPr>
              <a:t>Chair</a:t>
            </a:r>
            <a:r>
              <a:rPr lang="cs-CZ" b="1" dirty="0">
                <a:solidFill>
                  <a:srgbClr val="00B0F0"/>
                </a:solidFill>
                <a:latin typeface="PT Serif"/>
              </a:rPr>
              <a:t> </a:t>
            </a:r>
            <a:r>
              <a:rPr lang="cs-CZ" b="1" dirty="0" err="1">
                <a:solidFill>
                  <a:srgbClr val="00B0F0"/>
                </a:solidFill>
                <a:latin typeface="PT Serif"/>
              </a:rPr>
              <a:t>stand</a:t>
            </a:r>
            <a:r>
              <a:rPr lang="cs-CZ" b="1" dirty="0">
                <a:solidFill>
                  <a:srgbClr val="00B0F0"/>
                </a:solidFill>
                <a:latin typeface="PT Serif"/>
              </a:rPr>
              <a:t> testu“</a:t>
            </a:r>
            <a:r>
              <a:rPr lang="cs-CZ" dirty="0">
                <a:solidFill>
                  <a:srgbClr val="333333"/>
                </a:solidFill>
                <a:latin typeface="PT Serif"/>
              </a:rPr>
              <a:t>, tj. testu postavení ze sedu na židli bez pomoci paží 5x za sebou maximální rychlostí. Pro sarkopenii svědčí neschopnost se postavit bez opory, popřípadě čas delší než 15 sekund pro obě pohlaví.</a:t>
            </a:r>
            <a:endParaRPr lang="cs-CZ" dirty="0"/>
          </a:p>
        </p:txBody>
      </p:sp>
    </p:spTree>
    <p:extLst>
      <p:ext uri="{BB962C8B-B14F-4D97-AF65-F5344CB8AC3E}">
        <p14:creationId xmlns:p14="http://schemas.microsoft.com/office/powerpoint/2010/main" xmlns="" val="257277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1958637" cy="714375"/>
          </a:xfrm>
        </p:spPr>
        <p:txBody>
          <a:bodyPr>
            <a:normAutofit/>
          </a:bodyPr>
          <a:lstStyle/>
          <a:p>
            <a:pPr algn="ctr"/>
            <a:r>
              <a:rPr lang="cs-CZ" sz="2400" b="1" dirty="0"/>
              <a:t>Obecná doporučení pro odporový trénink u zdravých seniorů </a:t>
            </a:r>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xmlns="" val="1474230006"/>
              </p:ext>
            </p:extLst>
          </p:nvPr>
        </p:nvGraphicFramePr>
        <p:xfrm>
          <a:off x="-4" y="444137"/>
          <a:ext cx="12192004" cy="5885361"/>
        </p:xfrm>
        <a:graphic>
          <a:graphicData uri="http://schemas.openxmlformats.org/drawingml/2006/table">
            <a:tbl>
              <a:tblPr firstRow="1" bandRow="1">
                <a:tableStyleId>{5C22544A-7EE6-4342-B048-85BDC9FD1C3A}</a:tableStyleId>
              </a:tblPr>
              <a:tblGrid>
                <a:gridCol w="2563671">
                  <a:extLst>
                    <a:ext uri="{9D8B030D-6E8A-4147-A177-3AD203B41FA5}">
                      <a16:colId xmlns:a16="http://schemas.microsoft.com/office/drawing/2014/main" xmlns="" val="4230113561"/>
                    </a:ext>
                  </a:extLst>
                </a:gridCol>
                <a:gridCol w="3583312">
                  <a:extLst>
                    <a:ext uri="{9D8B030D-6E8A-4147-A177-3AD203B41FA5}">
                      <a16:colId xmlns:a16="http://schemas.microsoft.com/office/drawing/2014/main" xmlns="" val="3603547872"/>
                    </a:ext>
                  </a:extLst>
                </a:gridCol>
                <a:gridCol w="6045021">
                  <a:extLst>
                    <a:ext uri="{9D8B030D-6E8A-4147-A177-3AD203B41FA5}">
                      <a16:colId xmlns:a16="http://schemas.microsoft.com/office/drawing/2014/main" xmlns="" val="3928671887"/>
                    </a:ext>
                  </a:extLst>
                </a:gridCol>
              </a:tblGrid>
              <a:tr h="291466">
                <a:tc>
                  <a:txBody>
                    <a:bodyPr/>
                    <a:lstStyle/>
                    <a:p>
                      <a:r>
                        <a:rPr lang="cs-CZ" sz="1700" dirty="0"/>
                        <a:t>Proměnné </a:t>
                      </a:r>
                    </a:p>
                  </a:txBody>
                  <a:tcPr/>
                </a:tc>
                <a:tc>
                  <a:txBody>
                    <a:bodyPr/>
                    <a:lstStyle/>
                    <a:p>
                      <a:r>
                        <a:rPr lang="cs-CZ" sz="1700" dirty="0"/>
                        <a:t>Doporučení</a:t>
                      </a:r>
                    </a:p>
                  </a:txBody>
                  <a:tcPr/>
                </a:tc>
                <a:tc>
                  <a:txBody>
                    <a:bodyPr/>
                    <a:lstStyle/>
                    <a:p>
                      <a:r>
                        <a:rPr lang="cs-CZ" sz="1700" dirty="0"/>
                        <a:t>Komentář</a:t>
                      </a:r>
                    </a:p>
                  </a:txBody>
                  <a:tcPr/>
                </a:tc>
                <a:extLst>
                  <a:ext uri="{0D108BD9-81ED-4DB2-BD59-A6C34878D82A}">
                    <a16:rowId xmlns:a16="http://schemas.microsoft.com/office/drawing/2014/main" xmlns="" val="3134245292"/>
                  </a:ext>
                </a:extLst>
              </a:tr>
              <a:tr h="600891">
                <a:tc>
                  <a:txBody>
                    <a:bodyPr/>
                    <a:lstStyle/>
                    <a:p>
                      <a:r>
                        <a:rPr lang="cs-CZ" sz="1700" dirty="0"/>
                        <a:t>Série</a:t>
                      </a:r>
                    </a:p>
                  </a:txBody>
                  <a:tcPr/>
                </a:tc>
                <a:tc>
                  <a:txBody>
                    <a:bodyPr/>
                    <a:lstStyle/>
                    <a:p>
                      <a:r>
                        <a:rPr lang="cs-CZ" sz="1700" dirty="0"/>
                        <a:t>1-3 série na cvik na svalovou partii</a:t>
                      </a:r>
                    </a:p>
                  </a:txBody>
                  <a:tcPr/>
                </a:tc>
                <a:tc>
                  <a:txBody>
                    <a:bodyPr/>
                    <a:lstStyle/>
                    <a:p>
                      <a:r>
                        <a:rPr lang="cs-CZ" sz="1700" dirty="0"/>
                        <a:t>1 série pro začátečníky a křehké seniory, postupně přidávat až na 2–3 série.</a:t>
                      </a:r>
                    </a:p>
                  </a:txBody>
                  <a:tcPr/>
                </a:tc>
                <a:extLst>
                  <a:ext uri="{0D108BD9-81ED-4DB2-BD59-A6C34878D82A}">
                    <a16:rowId xmlns:a16="http://schemas.microsoft.com/office/drawing/2014/main" xmlns="" val="2303293586"/>
                  </a:ext>
                </a:extLst>
              </a:tr>
              <a:tr h="587828">
                <a:tc>
                  <a:txBody>
                    <a:bodyPr/>
                    <a:lstStyle/>
                    <a:p>
                      <a:r>
                        <a:rPr lang="cs-CZ" sz="1700" dirty="0"/>
                        <a:t>Počet opakování</a:t>
                      </a:r>
                    </a:p>
                  </a:txBody>
                  <a:tcPr/>
                </a:tc>
                <a:tc>
                  <a:txBody>
                    <a:bodyPr/>
                    <a:lstStyle/>
                    <a:p>
                      <a:r>
                        <a:rPr lang="cs-CZ" sz="1700" dirty="0"/>
                        <a:t>8–12 nebo 10–15</a:t>
                      </a:r>
                    </a:p>
                  </a:txBody>
                  <a:tcPr/>
                </a:tc>
                <a:tc>
                  <a:txBody>
                    <a:bodyPr/>
                    <a:lstStyle/>
                    <a:p>
                      <a:r>
                        <a:rPr lang="cs-CZ" sz="1700" dirty="0"/>
                        <a:t>6–12 opakování s vyšší intenzitou pro zdravé seniory </a:t>
                      </a:r>
                    </a:p>
                    <a:p>
                      <a:r>
                        <a:rPr lang="cs-CZ" sz="1700" dirty="0"/>
                        <a:t>10–15 opakování s nižším odporem pro začátečníky.</a:t>
                      </a:r>
                    </a:p>
                  </a:txBody>
                  <a:tcPr/>
                </a:tc>
                <a:extLst>
                  <a:ext uri="{0D108BD9-81ED-4DB2-BD59-A6C34878D82A}">
                    <a16:rowId xmlns:a16="http://schemas.microsoft.com/office/drawing/2014/main" xmlns="" val="4283703933"/>
                  </a:ext>
                </a:extLst>
              </a:tr>
              <a:tr h="676275">
                <a:tc>
                  <a:txBody>
                    <a:bodyPr/>
                    <a:lstStyle/>
                    <a:p>
                      <a:r>
                        <a:rPr lang="cs-CZ" sz="1700" dirty="0"/>
                        <a:t>Intenzita</a:t>
                      </a:r>
                    </a:p>
                  </a:txBody>
                  <a:tcPr/>
                </a:tc>
                <a:tc>
                  <a:txBody>
                    <a:bodyPr/>
                    <a:lstStyle/>
                    <a:p>
                      <a:r>
                        <a:rPr lang="cs-CZ" sz="1700" dirty="0"/>
                        <a:t>70 – 85% z 1RM</a:t>
                      </a:r>
                    </a:p>
                  </a:txBody>
                  <a:tcPr/>
                </a:tc>
                <a:tc>
                  <a:txBody>
                    <a:bodyPr/>
                    <a:lstStyle/>
                    <a:p>
                      <a:r>
                        <a:rPr lang="pl-PL" sz="1700" dirty="0"/>
                        <a:t>Začít s tolerovaným</a:t>
                      </a:r>
                      <a:r>
                        <a:rPr lang="pl-PL" sz="1700" baseline="0" dirty="0"/>
                        <a:t> </a:t>
                      </a:r>
                      <a:r>
                        <a:rPr lang="pl-PL" sz="1700" dirty="0"/>
                        <a:t>odporem a postupovat na 70–85% 1RM. Lehčí zatížení se doporučuje pro začátečníky, nebo křehké seniory nebo se zvláštními omezeními, jako je kardiovaskulární onemocnění a osteoporóza.</a:t>
                      </a:r>
                      <a:endParaRPr lang="cs-CZ" sz="1700" dirty="0"/>
                    </a:p>
                  </a:txBody>
                  <a:tcPr/>
                </a:tc>
                <a:extLst>
                  <a:ext uri="{0D108BD9-81ED-4DB2-BD59-A6C34878D82A}">
                    <a16:rowId xmlns:a16="http://schemas.microsoft.com/office/drawing/2014/main" xmlns="" val="3426660845"/>
                  </a:ext>
                </a:extLst>
              </a:tr>
              <a:tr h="352697">
                <a:tc>
                  <a:txBody>
                    <a:bodyPr/>
                    <a:lstStyle/>
                    <a:p>
                      <a:r>
                        <a:rPr lang="cs-CZ" sz="1700" dirty="0"/>
                        <a:t>Výběr cviků</a:t>
                      </a:r>
                    </a:p>
                  </a:txBody>
                  <a:tcPr/>
                </a:tc>
                <a:tc>
                  <a:txBody>
                    <a:bodyPr/>
                    <a:lstStyle/>
                    <a:p>
                      <a:r>
                        <a:rPr lang="cs-CZ" sz="1700" dirty="0"/>
                        <a:t>8-10 různých cviků</a:t>
                      </a:r>
                    </a:p>
                  </a:txBody>
                  <a:tcPr/>
                </a:tc>
                <a:tc>
                  <a:txBody>
                    <a:bodyPr/>
                    <a:lstStyle/>
                    <a:p>
                      <a:r>
                        <a:rPr lang="cs-CZ" sz="1700" dirty="0"/>
                        <a:t>Zahrnout cviky </a:t>
                      </a:r>
                      <a:r>
                        <a:rPr lang="cs-CZ" sz="1700" dirty="0" err="1"/>
                        <a:t>vícekloubové</a:t>
                      </a:r>
                      <a:r>
                        <a:rPr lang="cs-CZ" sz="1700" dirty="0"/>
                        <a:t>,</a:t>
                      </a:r>
                      <a:r>
                        <a:rPr lang="cs-CZ" sz="1700" baseline="0" dirty="0"/>
                        <a:t> na velké svalové partie.</a:t>
                      </a:r>
                      <a:endParaRPr lang="cs-CZ" sz="1700" dirty="0"/>
                    </a:p>
                  </a:txBody>
                  <a:tcPr/>
                </a:tc>
                <a:extLst>
                  <a:ext uri="{0D108BD9-81ED-4DB2-BD59-A6C34878D82A}">
                    <a16:rowId xmlns:a16="http://schemas.microsoft.com/office/drawing/2014/main" xmlns="" val="226581727"/>
                  </a:ext>
                </a:extLst>
              </a:tr>
              <a:tr h="676275">
                <a:tc>
                  <a:txBody>
                    <a:bodyPr/>
                    <a:lstStyle/>
                    <a:p>
                      <a:r>
                        <a:rPr lang="cs-CZ" sz="1700" dirty="0"/>
                        <a:t>Možnosti </a:t>
                      </a:r>
                    </a:p>
                  </a:txBody>
                  <a:tcPr/>
                </a:tc>
                <a:tc>
                  <a:txBody>
                    <a:bodyPr/>
                    <a:lstStyle/>
                    <a:p>
                      <a:r>
                        <a:rPr lang="cs-CZ" sz="1700" dirty="0"/>
                        <a:t>Cvičení s volnými váhami</a:t>
                      </a:r>
                    </a:p>
                    <a:p>
                      <a:r>
                        <a:rPr lang="cs-CZ" sz="1700" baseline="0" dirty="0"/>
                        <a:t>Cvičení na strojích </a:t>
                      </a:r>
                      <a:endParaRPr lang="cs-CZ" sz="1700" dirty="0"/>
                    </a:p>
                  </a:txBody>
                  <a:tcPr/>
                </a:tc>
                <a:tc>
                  <a:txBody>
                    <a:bodyPr/>
                    <a:lstStyle/>
                    <a:p>
                      <a:r>
                        <a:rPr lang="cs-CZ" sz="1700" dirty="0"/>
                        <a:t>Cvičení na strojích</a:t>
                      </a:r>
                      <a:r>
                        <a:rPr lang="cs-CZ" sz="1700" baseline="0" dirty="0"/>
                        <a:t> pro začátečníky umožňuje nastavení zátěže a zajištění správného držení těla (nepřetěžování páteře).</a:t>
                      </a:r>
                      <a:endParaRPr lang="cs-CZ" sz="1700" dirty="0"/>
                    </a:p>
                  </a:txBody>
                  <a:tcPr/>
                </a:tc>
                <a:extLst>
                  <a:ext uri="{0D108BD9-81ED-4DB2-BD59-A6C34878D82A}">
                    <a16:rowId xmlns:a16="http://schemas.microsoft.com/office/drawing/2014/main" xmlns="" val="2747592025"/>
                  </a:ext>
                </a:extLst>
              </a:tr>
              <a:tr h="613954">
                <a:tc>
                  <a:txBody>
                    <a:bodyPr/>
                    <a:lstStyle/>
                    <a:p>
                      <a:r>
                        <a:rPr lang="cs-CZ" sz="1700" dirty="0"/>
                        <a:t>Frekvence</a:t>
                      </a:r>
                    </a:p>
                  </a:txBody>
                  <a:tcPr/>
                </a:tc>
                <a:tc>
                  <a:txBody>
                    <a:bodyPr/>
                    <a:lstStyle/>
                    <a:p>
                      <a:r>
                        <a:rPr lang="cs-CZ" sz="1700" dirty="0"/>
                        <a:t>2-3 dny/týden/svalová</a:t>
                      </a:r>
                      <a:r>
                        <a:rPr lang="cs-CZ" sz="1700" baseline="0" dirty="0"/>
                        <a:t> skupina</a:t>
                      </a:r>
                      <a:endParaRPr lang="cs-CZ" sz="1700" dirty="0"/>
                    </a:p>
                  </a:txBody>
                  <a:tcPr/>
                </a:tc>
                <a:tc>
                  <a:txBody>
                    <a:bodyPr/>
                    <a:lstStyle/>
                    <a:p>
                      <a:r>
                        <a:rPr lang="cs-CZ" sz="1700" dirty="0"/>
                        <a:t>Doporučuje se silový trénink 2-3x týdně, ne po</a:t>
                      </a:r>
                      <a:r>
                        <a:rPr lang="cs-CZ" sz="1700" baseline="0" dirty="0"/>
                        <a:t> sobě jdoucí dny.</a:t>
                      </a:r>
                      <a:endParaRPr lang="cs-CZ" sz="1700" dirty="0"/>
                    </a:p>
                  </a:txBody>
                  <a:tcPr/>
                </a:tc>
                <a:extLst>
                  <a:ext uri="{0D108BD9-81ED-4DB2-BD59-A6C34878D82A}">
                    <a16:rowId xmlns:a16="http://schemas.microsoft.com/office/drawing/2014/main" xmlns="" val="1371665007"/>
                  </a:ext>
                </a:extLst>
              </a:tr>
              <a:tr h="676275">
                <a:tc>
                  <a:txBody>
                    <a:bodyPr/>
                    <a:lstStyle/>
                    <a:p>
                      <a:r>
                        <a:rPr lang="cs-CZ" sz="1700" dirty="0"/>
                        <a:t>Silový/výbušný trénink</a:t>
                      </a:r>
                    </a:p>
                  </a:txBody>
                  <a:tcPr/>
                </a:tc>
                <a:tc>
                  <a:txBody>
                    <a:bodyPr/>
                    <a:lstStyle/>
                    <a:p>
                      <a:r>
                        <a:rPr lang="cs-CZ" sz="1700" dirty="0"/>
                        <a:t>40-60% z 1RM</a:t>
                      </a:r>
                    </a:p>
                  </a:txBody>
                  <a:tcPr/>
                </a:tc>
                <a:tc>
                  <a:txBody>
                    <a:bodyPr/>
                    <a:lstStyle/>
                    <a:p>
                      <a:r>
                        <a:rPr lang="cs-CZ" sz="1700" dirty="0"/>
                        <a:t>Zahrnout silově výbušná cvičení, tzn. pohyby s vysokou rychlostí prováděnou během koncentrické fáze při střední intenzitě (tj. 40–60% 1RM) na podporu svalové síly, výkonu a</a:t>
                      </a:r>
                      <a:r>
                        <a:rPr lang="cs-CZ" sz="1700" baseline="0" dirty="0"/>
                        <a:t> </a:t>
                      </a:r>
                      <a:r>
                        <a:rPr lang="cs-CZ" sz="1700" dirty="0"/>
                        <a:t>funkčních úkolů.</a:t>
                      </a:r>
                    </a:p>
                  </a:txBody>
                  <a:tcPr/>
                </a:tc>
                <a:extLst>
                  <a:ext uri="{0D108BD9-81ED-4DB2-BD59-A6C34878D82A}">
                    <a16:rowId xmlns:a16="http://schemas.microsoft.com/office/drawing/2014/main" xmlns="" val="1885680020"/>
                  </a:ext>
                </a:extLst>
              </a:tr>
              <a:tr h="676275">
                <a:tc>
                  <a:txBody>
                    <a:bodyPr/>
                    <a:lstStyle/>
                    <a:p>
                      <a:r>
                        <a:rPr lang="cs-CZ" sz="1700" dirty="0"/>
                        <a:t>Funkční pohyby</a:t>
                      </a:r>
                    </a:p>
                  </a:txBody>
                  <a:tcPr/>
                </a:tc>
                <a:tc>
                  <a:txBody>
                    <a:bodyPr/>
                    <a:lstStyle/>
                    <a:p>
                      <a:r>
                        <a:rPr lang="cs-CZ" sz="1700" dirty="0"/>
                        <a:t>Pohyby napodobující denní aktivity</a:t>
                      </a:r>
                    </a:p>
                  </a:txBody>
                  <a:tcPr/>
                </a:tc>
                <a:tc>
                  <a:txBody>
                    <a:bodyPr/>
                    <a:lstStyle/>
                    <a:p>
                      <a:r>
                        <a:rPr lang="cs-CZ" sz="1700" dirty="0"/>
                        <a:t>Zařazení pohybů denních aktivit napomáhá zlepšení funkční zdatnosti.</a:t>
                      </a:r>
                    </a:p>
                  </a:txBody>
                  <a:tcPr/>
                </a:tc>
                <a:extLst>
                  <a:ext uri="{0D108BD9-81ED-4DB2-BD59-A6C34878D82A}">
                    <a16:rowId xmlns:a16="http://schemas.microsoft.com/office/drawing/2014/main" xmlns="" val="3751206513"/>
                  </a:ext>
                </a:extLst>
              </a:tr>
            </a:tbl>
          </a:graphicData>
        </a:graphic>
      </p:graphicFrame>
    </p:spTree>
    <p:extLst>
      <p:ext uri="{BB962C8B-B14F-4D97-AF65-F5344CB8AC3E}">
        <p14:creationId xmlns:p14="http://schemas.microsoft.com/office/powerpoint/2010/main" xmlns="" val="1045039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18904" y="117566"/>
            <a:ext cx="9496696" cy="461665"/>
          </a:xfrm>
          <a:prstGeom prst="rect">
            <a:avLst/>
          </a:prstGeom>
        </p:spPr>
        <p:txBody>
          <a:bodyPr wrap="square">
            <a:spAutoFit/>
          </a:bodyPr>
          <a:lstStyle/>
          <a:p>
            <a:r>
              <a:rPr lang="cs-CZ" sz="2400" b="1" dirty="0"/>
              <a:t>Obecná doporučení pro odporový trénink u křehkých seniorů </a:t>
            </a:r>
            <a:endParaRPr lang="cs-CZ" sz="2400" dirty="0"/>
          </a:p>
        </p:txBody>
      </p:sp>
      <p:graphicFrame>
        <p:nvGraphicFramePr>
          <p:cNvPr id="4" name="Tabulka 3"/>
          <p:cNvGraphicFramePr>
            <a:graphicFrameLocks noGrp="1"/>
          </p:cNvGraphicFramePr>
          <p:nvPr>
            <p:extLst>
              <p:ext uri="{D42A27DB-BD31-4B8C-83A1-F6EECF244321}">
                <p14:modId xmlns:p14="http://schemas.microsoft.com/office/powerpoint/2010/main" xmlns="" val="266522568"/>
              </p:ext>
            </p:extLst>
          </p:nvPr>
        </p:nvGraphicFramePr>
        <p:xfrm>
          <a:off x="0" y="629653"/>
          <a:ext cx="12192000" cy="7966894"/>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2972159307"/>
                    </a:ext>
                  </a:extLst>
                </a:gridCol>
                <a:gridCol w="6096000">
                  <a:extLst>
                    <a:ext uri="{9D8B030D-6E8A-4147-A177-3AD203B41FA5}">
                      <a16:colId xmlns:a16="http://schemas.microsoft.com/office/drawing/2014/main" xmlns="" val="617667639"/>
                    </a:ext>
                  </a:extLst>
                </a:gridCol>
              </a:tblGrid>
              <a:tr h="834155">
                <a:tc>
                  <a:txBody>
                    <a:bodyPr/>
                    <a:lstStyle/>
                    <a:p>
                      <a:r>
                        <a:rPr lang="cs-CZ" dirty="0"/>
                        <a:t>Proměnná</a:t>
                      </a:r>
                    </a:p>
                  </a:txBody>
                  <a:tcPr/>
                </a:tc>
                <a:tc>
                  <a:txBody>
                    <a:bodyPr/>
                    <a:lstStyle/>
                    <a:p>
                      <a:r>
                        <a:rPr lang="cs-CZ" dirty="0"/>
                        <a:t>Doporučení</a:t>
                      </a:r>
                    </a:p>
                  </a:txBody>
                  <a:tcPr/>
                </a:tc>
                <a:extLst>
                  <a:ext uri="{0D108BD9-81ED-4DB2-BD59-A6C34878D82A}">
                    <a16:rowId xmlns:a16="http://schemas.microsoft.com/office/drawing/2014/main" xmlns="" val="2817500970"/>
                  </a:ext>
                </a:extLst>
              </a:tr>
              <a:tr h="923335">
                <a:tc>
                  <a:txBody>
                    <a:bodyPr/>
                    <a:lstStyle/>
                    <a:p>
                      <a:r>
                        <a:rPr lang="cs-CZ" dirty="0"/>
                        <a:t>Odporový trénink</a:t>
                      </a:r>
                    </a:p>
                  </a:txBody>
                  <a:tcPr/>
                </a:tc>
                <a:tc>
                  <a:txBody>
                    <a:bodyPr/>
                    <a:lstStyle/>
                    <a:p>
                      <a:r>
                        <a:rPr lang="cs-CZ" dirty="0"/>
                        <a:t>Provádět 2–3krát týdně, 3 série, 8–12 opakování v intenzitě, která začíná na 20–30% 1RM a</a:t>
                      </a:r>
                    </a:p>
                    <a:p>
                      <a:r>
                        <a:rPr lang="cs-CZ" dirty="0"/>
                        <a:t>postupuje na 80% 1RM.</a:t>
                      </a:r>
                    </a:p>
                  </a:txBody>
                  <a:tcPr/>
                </a:tc>
                <a:extLst>
                  <a:ext uri="{0D108BD9-81ED-4DB2-BD59-A6C34878D82A}">
                    <a16:rowId xmlns:a16="http://schemas.microsoft.com/office/drawing/2014/main" xmlns="" val="843230289"/>
                  </a:ext>
                </a:extLst>
              </a:tr>
              <a:tr h="923335">
                <a:tc>
                  <a:txBody>
                    <a:bodyPr/>
                    <a:lstStyle/>
                    <a:p>
                      <a:r>
                        <a:rPr lang="cs-CZ" dirty="0"/>
                        <a:t>Síla</a:t>
                      </a:r>
                    </a:p>
                  </a:txBody>
                  <a:tcPr/>
                </a:tc>
                <a:tc>
                  <a:txBody>
                    <a:bodyPr/>
                    <a:lstStyle/>
                    <a:p>
                      <a:r>
                        <a:rPr lang="cs-CZ" dirty="0"/>
                        <a:t>Zahrnout silová cvičení prováděná při vysoké rychlosti pohybu s nízkou až střední intenzitou (tj. 30–60% 1RM) pro vylepšení funkčního výkonu.</a:t>
                      </a:r>
                    </a:p>
                  </a:txBody>
                  <a:tcPr/>
                </a:tc>
                <a:extLst>
                  <a:ext uri="{0D108BD9-81ED-4DB2-BD59-A6C34878D82A}">
                    <a16:rowId xmlns:a16="http://schemas.microsoft.com/office/drawing/2014/main" xmlns="" val="1541588550"/>
                  </a:ext>
                </a:extLst>
              </a:tr>
              <a:tr h="923335">
                <a:tc>
                  <a:txBody>
                    <a:bodyPr/>
                    <a:lstStyle/>
                    <a:p>
                      <a:r>
                        <a:rPr lang="cs-CZ" dirty="0"/>
                        <a:t>Funkční trénink</a:t>
                      </a:r>
                    </a:p>
                  </a:txBody>
                  <a:tcPr/>
                </a:tc>
                <a:tc>
                  <a:txBody>
                    <a:bodyPr/>
                    <a:lstStyle/>
                    <a:p>
                      <a:r>
                        <a:rPr lang="cs-CZ" dirty="0"/>
                        <a:t>Zahrnout cvičení, ve kterých jsou simulovány denní aktivity, jako je cvičení vsedě / stoje, pro optimalizaci funkčnosti.</a:t>
                      </a:r>
                    </a:p>
                  </a:txBody>
                  <a:tcPr/>
                </a:tc>
                <a:extLst>
                  <a:ext uri="{0D108BD9-81ED-4DB2-BD59-A6C34878D82A}">
                    <a16:rowId xmlns:a16="http://schemas.microsoft.com/office/drawing/2014/main" xmlns="" val="2773402887"/>
                  </a:ext>
                </a:extLst>
              </a:tr>
              <a:tr h="2522318">
                <a:tc>
                  <a:txBody>
                    <a:bodyPr/>
                    <a:lstStyle/>
                    <a:p>
                      <a:r>
                        <a:rPr lang="cs-CZ" sz="1800" kern="1200" dirty="0">
                          <a:solidFill>
                            <a:schemeClr val="dk1"/>
                          </a:solidFill>
                          <a:effectLst/>
                          <a:latin typeface="+mn-lt"/>
                          <a:ea typeface="+mn-ea"/>
                          <a:cs typeface="+mn-cs"/>
                        </a:rPr>
                        <a:t>Vytrvalostní trénink</a:t>
                      </a:r>
                    </a:p>
                  </a:txBody>
                  <a:tcPr/>
                </a:tc>
                <a:tc>
                  <a:txBody>
                    <a:bodyPr/>
                    <a:lstStyle/>
                    <a:p>
                      <a:r>
                        <a:rPr lang="cs-CZ" dirty="0"/>
                        <a:t>Doplňuje adaptace odporového tréninku. Doporučuje se začít tréninkem síla/rovnováha a poté vytrvalost. Může zahrnovat chůzi se změnami tempa, sklonu a směru, běžecký pás, chůze po schodech a jízda na stacionárním kole.</a:t>
                      </a:r>
                    </a:p>
                    <a:p>
                      <a:r>
                        <a:rPr lang="cs-CZ" dirty="0"/>
                        <a:t>Začít 5–10 min. a pokračovat do 15–30 min. Míra</a:t>
                      </a:r>
                    </a:p>
                    <a:p>
                      <a:r>
                        <a:rPr lang="cs-CZ" dirty="0"/>
                        <a:t>vnímané námahy pro určení intenzity cvičení se může řídit</a:t>
                      </a:r>
                      <a:r>
                        <a:rPr lang="cs-CZ" baseline="0" dirty="0"/>
                        <a:t> </a:t>
                      </a:r>
                      <a:r>
                        <a:rPr lang="cs-CZ" baseline="0" dirty="0" err="1"/>
                        <a:t>Brogovou</a:t>
                      </a:r>
                      <a:r>
                        <a:rPr lang="cs-CZ" baseline="0" dirty="0"/>
                        <a:t> stupnicí. Vhodná intenzita se pohybuje mezi </a:t>
                      </a:r>
                      <a:r>
                        <a:rPr lang="cs-CZ" dirty="0"/>
                        <a:t>12–14.</a:t>
                      </a:r>
                    </a:p>
                  </a:txBody>
                  <a:tcPr/>
                </a:tc>
                <a:extLst>
                  <a:ext uri="{0D108BD9-81ED-4DB2-BD59-A6C34878D82A}">
                    <a16:rowId xmlns:a16="http://schemas.microsoft.com/office/drawing/2014/main" xmlns="" val="1721008738"/>
                  </a:ext>
                </a:extLst>
              </a:tr>
              <a:tr h="1200336">
                <a:tc>
                  <a:txBody>
                    <a:bodyPr/>
                    <a:lstStyle/>
                    <a:p>
                      <a:r>
                        <a:rPr lang="cs-CZ" dirty="0"/>
                        <a:t>Balanční</a:t>
                      </a:r>
                      <a:r>
                        <a:rPr lang="cs-CZ" baseline="0" dirty="0"/>
                        <a:t> trénink</a:t>
                      </a:r>
                      <a:endParaRPr lang="cs-CZ" dirty="0"/>
                    </a:p>
                  </a:txBody>
                  <a:tcPr/>
                </a:tc>
                <a:tc>
                  <a:txBody>
                    <a:bodyPr/>
                    <a:lstStyle/>
                    <a:p>
                      <a:r>
                        <a:rPr lang="cs-CZ" dirty="0"/>
                        <a:t>Zahrnout několik cvičebních podnětů, jako je chůze po čáře, tandemový postoj, stoj na jedné noze s oporou, stoj na patě, špičce s oporou, přenosy váhy z jedné</a:t>
                      </a:r>
                    </a:p>
                    <a:p>
                      <a:r>
                        <a:rPr lang="cs-CZ" dirty="0"/>
                        <a:t>nohy na druhou. Začít</a:t>
                      </a:r>
                      <a:r>
                        <a:rPr lang="cs-CZ" baseline="0" dirty="0"/>
                        <a:t> vždy v sedě, poté stoj s oporou.</a:t>
                      </a:r>
                      <a:endParaRPr lang="cs-CZ" dirty="0"/>
                    </a:p>
                  </a:txBody>
                  <a:tcPr/>
                </a:tc>
                <a:extLst>
                  <a:ext uri="{0D108BD9-81ED-4DB2-BD59-A6C34878D82A}">
                    <a16:rowId xmlns:a16="http://schemas.microsoft.com/office/drawing/2014/main" xmlns="" val="4044133336"/>
                  </a:ext>
                </a:extLst>
              </a:tr>
              <a:tr h="629651">
                <a:tc>
                  <a:txBody>
                    <a:bodyPr/>
                    <a:lstStyle/>
                    <a:p>
                      <a:r>
                        <a:rPr lang="cs-CZ" dirty="0"/>
                        <a:t>Progres</a:t>
                      </a:r>
                    </a:p>
                  </a:txBody>
                  <a:tcPr/>
                </a:tc>
                <a:tc>
                  <a:txBody>
                    <a:bodyPr/>
                    <a:lstStyle/>
                    <a:p>
                      <a:r>
                        <a:rPr lang="cs-CZ" dirty="0"/>
                        <a:t>Postupně, individuálně zvyšovat</a:t>
                      </a:r>
                      <a:r>
                        <a:rPr lang="cs-CZ" baseline="0" dirty="0"/>
                        <a:t> intenzitu, počet cviků, náročnost cviků.</a:t>
                      </a:r>
                      <a:endParaRPr lang="cs-CZ" dirty="0"/>
                    </a:p>
                  </a:txBody>
                  <a:tcPr/>
                </a:tc>
                <a:extLst>
                  <a:ext uri="{0D108BD9-81ED-4DB2-BD59-A6C34878D82A}">
                    <a16:rowId xmlns:a16="http://schemas.microsoft.com/office/drawing/2014/main" xmlns="" val="443734314"/>
                  </a:ext>
                </a:extLst>
              </a:tr>
            </a:tbl>
          </a:graphicData>
        </a:graphic>
      </p:graphicFrame>
    </p:spTree>
    <p:extLst>
      <p:ext uri="{BB962C8B-B14F-4D97-AF65-F5344CB8AC3E}">
        <p14:creationId xmlns:p14="http://schemas.microsoft.com/office/powerpoint/2010/main" xmlns="" val="110435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003199" y="122312"/>
            <a:ext cx="7276351" cy="369332"/>
          </a:xfrm>
          <a:prstGeom prst="rect">
            <a:avLst/>
          </a:prstGeom>
        </p:spPr>
        <p:txBody>
          <a:bodyPr wrap="none">
            <a:spAutoFit/>
          </a:bodyPr>
          <a:lstStyle/>
          <a:p>
            <a:r>
              <a:rPr lang="cs-CZ" b="1" dirty="0"/>
              <a:t>Souhrn doporučení modifikovaných cvičení (zdravotní limitace)  </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xmlns="" val="3745576841"/>
              </p:ext>
            </p:extLst>
          </p:nvPr>
        </p:nvGraphicFramePr>
        <p:xfrm>
          <a:off x="115410" y="491644"/>
          <a:ext cx="11980796" cy="6182458"/>
        </p:xfrm>
        <a:graphic>
          <a:graphicData uri="http://schemas.openxmlformats.org/drawingml/2006/table">
            <a:tbl>
              <a:tblPr firstRow="1" bandRow="1">
                <a:tableStyleId>{F5AB1C69-6EDB-4FF4-983F-18BD219EF322}</a:tableStyleId>
              </a:tblPr>
              <a:tblGrid>
                <a:gridCol w="5984944">
                  <a:extLst>
                    <a:ext uri="{9D8B030D-6E8A-4147-A177-3AD203B41FA5}">
                      <a16:colId xmlns:a16="http://schemas.microsoft.com/office/drawing/2014/main" xmlns="" val="1826935609"/>
                    </a:ext>
                  </a:extLst>
                </a:gridCol>
                <a:gridCol w="5995852">
                  <a:extLst>
                    <a:ext uri="{9D8B030D-6E8A-4147-A177-3AD203B41FA5}">
                      <a16:colId xmlns:a16="http://schemas.microsoft.com/office/drawing/2014/main" xmlns="" val="3553797489"/>
                    </a:ext>
                  </a:extLst>
                </a:gridCol>
              </a:tblGrid>
              <a:tr h="355708">
                <a:tc>
                  <a:txBody>
                    <a:bodyPr/>
                    <a:lstStyle/>
                    <a:p>
                      <a:r>
                        <a:rPr lang="cs-CZ" dirty="0"/>
                        <a:t>Omezení</a:t>
                      </a:r>
                    </a:p>
                  </a:txBody>
                  <a:tcPr/>
                </a:tc>
                <a:tc>
                  <a:txBody>
                    <a:bodyPr/>
                    <a:lstStyle/>
                    <a:p>
                      <a:r>
                        <a:rPr lang="cs-CZ" dirty="0"/>
                        <a:t>Modifikace</a:t>
                      </a:r>
                    </a:p>
                  </a:txBody>
                  <a:tcPr/>
                </a:tc>
                <a:extLst>
                  <a:ext uri="{0D108BD9-81ED-4DB2-BD59-A6C34878D82A}">
                    <a16:rowId xmlns:a16="http://schemas.microsoft.com/office/drawing/2014/main" xmlns="" val="330086549"/>
                  </a:ext>
                </a:extLst>
              </a:tr>
              <a:tr h="889271">
                <a:tc>
                  <a:txBody>
                    <a:bodyPr/>
                    <a:lstStyle/>
                    <a:p>
                      <a:r>
                        <a:rPr lang="cs-CZ" dirty="0"/>
                        <a:t>Křehkost (</a:t>
                      </a:r>
                      <a:r>
                        <a:rPr lang="cs-CZ" dirty="0" err="1"/>
                        <a:t>frailty</a:t>
                      </a:r>
                      <a:r>
                        <a:rPr lang="cs-CZ" dirty="0"/>
                        <a:t>)</a:t>
                      </a:r>
                    </a:p>
                  </a:txBody>
                  <a:tcPr/>
                </a:tc>
                <a:tc>
                  <a:txBody>
                    <a:bodyPr/>
                    <a:lstStyle/>
                    <a:p>
                      <a:r>
                        <a:rPr lang="cs-CZ" dirty="0"/>
                        <a:t>Začít</a:t>
                      </a:r>
                      <a:r>
                        <a:rPr lang="cs-CZ" baseline="0" dirty="0"/>
                        <a:t> s nízkým odporem, postupovat pomalu, respektovat limitaci únavy, </a:t>
                      </a:r>
                      <a:r>
                        <a:rPr lang="pl-PL" dirty="0"/>
                        <a:t>začít 8–12 opakování </a:t>
                      </a:r>
                    </a:p>
                    <a:p>
                      <a:r>
                        <a:rPr lang="pl-PL" dirty="0"/>
                        <a:t>20–30% z 1RM a </a:t>
                      </a:r>
                      <a:r>
                        <a:rPr lang="pl-PL" baseline="0" dirty="0"/>
                        <a:t>směřovat k</a:t>
                      </a:r>
                      <a:r>
                        <a:rPr lang="pl-PL" dirty="0"/>
                        <a:t> 80% z 1RM.</a:t>
                      </a:r>
                      <a:endParaRPr lang="cs-CZ" dirty="0"/>
                    </a:p>
                  </a:txBody>
                  <a:tcPr/>
                </a:tc>
                <a:extLst>
                  <a:ext uri="{0D108BD9-81ED-4DB2-BD59-A6C34878D82A}">
                    <a16:rowId xmlns:a16="http://schemas.microsoft.com/office/drawing/2014/main" xmlns="" val="2680682345"/>
                  </a:ext>
                </a:extLst>
              </a:tr>
              <a:tr h="355708">
                <a:tc>
                  <a:txBody>
                    <a:bodyPr/>
                    <a:lstStyle/>
                    <a:p>
                      <a:r>
                        <a:rPr lang="cs-CZ" dirty="0"/>
                        <a:t>Omezení</a:t>
                      </a:r>
                      <a:r>
                        <a:rPr lang="cs-CZ" baseline="0" dirty="0"/>
                        <a:t> pohyblivosti</a:t>
                      </a:r>
                      <a:endParaRPr lang="cs-CZ" dirty="0"/>
                    </a:p>
                  </a:txBody>
                  <a:tcPr/>
                </a:tc>
                <a:tc>
                  <a:txBody>
                    <a:bodyPr/>
                    <a:lstStyle/>
                    <a:p>
                      <a:r>
                        <a:rPr lang="cs-CZ" dirty="0"/>
                        <a:t>Zvážit cvičení v sedě, leže.. dle limitace</a:t>
                      </a:r>
                    </a:p>
                  </a:txBody>
                  <a:tcPr/>
                </a:tc>
                <a:extLst>
                  <a:ext uri="{0D108BD9-81ED-4DB2-BD59-A6C34878D82A}">
                    <a16:rowId xmlns:a16="http://schemas.microsoft.com/office/drawing/2014/main" xmlns="" val="4029238900"/>
                  </a:ext>
                </a:extLst>
              </a:tr>
              <a:tr h="622490">
                <a:tc>
                  <a:txBody>
                    <a:bodyPr/>
                    <a:lstStyle/>
                    <a:p>
                      <a:r>
                        <a:rPr lang="cs-CZ" dirty="0"/>
                        <a:t>Mírné kognitivní poruchy</a:t>
                      </a:r>
                    </a:p>
                  </a:txBody>
                  <a:tcPr/>
                </a:tc>
                <a:tc>
                  <a:txBody>
                    <a:bodyPr/>
                    <a:lstStyle/>
                    <a:p>
                      <a:r>
                        <a:rPr lang="cs-CZ" dirty="0"/>
                        <a:t>Výběr velmi jednoduchých cviků, předvádět,</a:t>
                      </a:r>
                      <a:r>
                        <a:rPr lang="cs-CZ" baseline="0" dirty="0"/>
                        <a:t> i popisovat. Postupně pomalu navyšovat náročnost úkolů.</a:t>
                      </a:r>
                      <a:endParaRPr lang="cs-CZ" dirty="0"/>
                    </a:p>
                  </a:txBody>
                  <a:tcPr/>
                </a:tc>
                <a:extLst>
                  <a:ext uri="{0D108BD9-81ED-4DB2-BD59-A6C34878D82A}">
                    <a16:rowId xmlns:a16="http://schemas.microsoft.com/office/drawing/2014/main" xmlns="" val="1653614272"/>
                  </a:ext>
                </a:extLst>
              </a:tr>
              <a:tr h="1156052">
                <a:tc>
                  <a:txBody>
                    <a:bodyPr/>
                    <a:lstStyle/>
                    <a:p>
                      <a:r>
                        <a:rPr lang="cs-CZ" dirty="0"/>
                        <a:t>Diabetes</a:t>
                      </a:r>
                    </a:p>
                  </a:txBody>
                  <a:tcPr/>
                </a:tc>
                <a:tc>
                  <a:txBody>
                    <a:bodyPr/>
                    <a:lstStyle/>
                    <a:p>
                      <a:r>
                        <a:rPr lang="en-US" sz="1800" b="0" i="0" u="none" strike="noStrike" kern="1200" baseline="0" dirty="0">
                          <a:solidFill>
                            <a:schemeClr val="dk1"/>
                          </a:solidFill>
                          <a:latin typeface="+mn-lt"/>
                          <a:ea typeface="+mn-ea"/>
                          <a:cs typeface="+mn-cs"/>
                        </a:rPr>
                        <a:t>Monitor</a:t>
                      </a:r>
                      <a:r>
                        <a:rPr lang="cs-CZ" sz="1800" b="0" i="0" u="none" strike="noStrike" kern="1200" baseline="0" dirty="0" err="1">
                          <a:solidFill>
                            <a:schemeClr val="dk1"/>
                          </a:solidFill>
                          <a:latin typeface="+mn-lt"/>
                          <a:ea typeface="+mn-ea"/>
                          <a:cs typeface="+mn-cs"/>
                        </a:rPr>
                        <a:t>ovat</a:t>
                      </a:r>
                      <a:r>
                        <a:rPr lang="cs-CZ" sz="1800" b="0" i="0" u="none" strike="noStrike" kern="1200" baseline="0" dirty="0">
                          <a:solidFill>
                            <a:schemeClr val="dk1"/>
                          </a:solidFill>
                          <a:latin typeface="+mn-lt"/>
                          <a:ea typeface="+mn-ea"/>
                          <a:cs typeface="+mn-cs"/>
                        </a:rPr>
                        <a:t> hladinu glukózy v krvi před a po tréninku. Zvážit možné asociace s kardiovaskulárním onemocněním, nervovým onemocněním, onemocnění ledvin, očí a ortopedická omezení.</a:t>
                      </a:r>
                      <a:endParaRPr lang="cs-CZ" dirty="0"/>
                    </a:p>
                  </a:txBody>
                  <a:tcPr/>
                </a:tc>
                <a:extLst>
                  <a:ext uri="{0D108BD9-81ED-4DB2-BD59-A6C34878D82A}">
                    <a16:rowId xmlns:a16="http://schemas.microsoft.com/office/drawing/2014/main" xmlns="" val="4063308706"/>
                  </a:ext>
                </a:extLst>
              </a:tr>
              <a:tr h="1422833">
                <a:tc>
                  <a:txBody>
                    <a:bodyPr/>
                    <a:lstStyle/>
                    <a:p>
                      <a:r>
                        <a:rPr lang="cs-CZ" dirty="0"/>
                        <a:t>Osteoporóza</a:t>
                      </a:r>
                    </a:p>
                  </a:txBody>
                  <a:tcPr/>
                </a:tc>
                <a:tc>
                  <a:txBody>
                    <a:bodyPr/>
                    <a:lstStyle/>
                    <a:p>
                      <a:r>
                        <a:rPr lang="cs-CZ" dirty="0"/>
                        <a:t>Začít s nižší intenzitou. Trénovat rovnováhu, ale zvlášť opatrně, aby se zabránilo pádům. Zaměřit se na formu a techniku cvičení.</a:t>
                      </a:r>
                      <a:r>
                        <a:rPr lang="cs-CZ" baseline="0" dirty="0"/>
                        <a:t> O</a:t>
                      </a:r>
                      <a:r>
                        <a:rPr lang="pt-BR" baseline="0" dirty="0"/>
                        <a:t>patrn</a:t>
                      </a:r>
                      <a:r>
                        <a:rPr lang="cs-CZ" baseline="0" dirty="0"/>
                        <a:t>ě</a:t>
                      </a:r>
                      <a:r>
                        <a:rPr lang="pt-BR" baseline="0" dirty="0"/>
                        <a:t> s</a:t>
                      </a:r>
                      <a:r>
                        <a:rPr lang="cs-CZ" baseline="0" dirty="0"/>
                        <a:t> </a:t>
                      </a:r>
                      <a:r>
                        <a:rPr lang="pt-BR" baseline="0" dirty="0"/>
                        <a:t>ohýbání</a:t>
                      </a:r>
                      <a:r>
                        <a:rPr lang="cs-CZ" baseline="0" dirty="0"/>
                        <a:t>m</a:t>
                      </a:r>
                      <a:r>
                        <a:rPr lang="pt-BR" baseline="0" dirty="0"/>
                        <a:t> a </a:t>
                      </a:r>
                      <a:r>
                        <a:rPr lang="cs-CZ" baseline="0" dirty="0"/>
                        <a:t>rotacemi</a:t>
                      </a:r>
                      <a:r>
                        <a:rPr lang="cs-CZ" dirty="0"/>
                        <a:t>.</a:t>
                      </a:r>
                    </a:p>
                    <a:p>
                      <a:r>
                        <a:rPr lang="cs-CZ" dirty="0"/>
                        <a:t>Zahrnout</a:t>
                      </a:r>
                      <a:r>
                        <a:rPr lang="cs-CZ" baseline="0" dirty="0"/>
                        <a:t> cvičení na správné držení těla</a:t>
                      </a:r>
                      <a:r>
                        <a:rPr lang="cs-CZ" dirty="0"/>
                        <a:t> (prodloužení páteře).</a:t>
                      </a:r>
                    </a:p>
                  </a:txBody>
                  <a:tcPr/>
                </a:tc>
                <a:extLst>
                  <a:ext uri="{0D108BD9-81ED-4DB2-BD59-A6C34878D82A}">
                    <a16:rowId xmlns:a16="http://schemas.microsoft.com/office/drawing/2014/main" xmlns="" val="1928022932"/>
                  </a:ext>
                </a:extLst>
              </a:tr>
              <a:tr h="618699">
                <a:tc>
                  <a:txBody>
                    <a:bodyPr/>
                    <a:lstStyle/>
                    <a:p>
                      <a:r>
                        <a:rPr lang="cs-CZ" dirty="0"/>
                        <a:t>Bolesti kloubů nebo omezený rozsah</a:t>
                      </a:r>
                    </a:p>
                    <a:p>
                      <a:r>
                        <a:rPr lang="cs-CZ" dirty="0"/>
                        <a:t>pohybu (artritida)</a:t>
                      </a:r>
                    </a:p>
                  </a:txBody>
                  <a:tcPr/>
                </a:tc>
                <a:tc>
                  <a:txBody>
                    <a:bodyPr/>
                    <a:lstStyle/>
                    <a:p>
                      <a:r>
                        <a:rPr lang="cs-CZ" dirty="0"/>
                        <a:t>Využívat cvičební stroje s možností</a:t>
                      </a:r>
                      <a:r>
                        <a:rPr lang="cs-CZ" baseline="0" dirty="0"/>
                        <a:t> aretace pro </a:t>
                      </a:r>
                      <a:r>
                        <a:rPr lang="cs-CZ" dirty="0"/>
                        <a:t>omezení rozsahu pohybu. Respektovat subjektivní bolest.</a:t>
                      </a:r>
                    </a:p>
                  </a:txBody>
                  <a:tcPr/>
                </a:tc>
                <a:extLst>
                  <a:ext uri="{0D108BD9-81ED-4DB2-BD59-A6C34878D82A}">
                    <a16:rowId xmlns:a16="http://schemas.microsoft.com/office/drawing/2014/main" xmlns="" val="3618633890"/>
                  </a:ext>
                </a:extLst>
              </a:tr>
              <a:tr h="644825">
                <a:tc>
                  <a:txBody>
                    <a:bodyPr/>
                    <a:lstStyle/>
                    <a:p>
                      <a:r>
                        <a:rPr lang="cs-CZ" dirty="0"/>
                        <a:t>Špatné vidění, problémy s rovnováhou,</a:t>
                      </a:r>
                      <a:r>
                        <a:rPr lang="cs-CZ" baseline="0" dirty="0"/>
                        <a:t> bolesti </a:t>
                      </a:r>
                      <a:r>
                        <a:rPr lang="cs-CZ" dirty="0"/>
                        <a:t>dolní části zad, snižování váhy</a:t>
                      </a:r>
                    </a:p>
                  </a:txBody>
                  <a:tcPr/>
                </a:tc>
                <a:tc>
                  <a:txBody>
                    <a:bodyPr/>
                    <a:lstStyle/>
                    <a:p>
                      <a:r>
                        <a:rPr lang="cs-CZ" dirty="0"/>
                        <a:t>Zvážit cvičební stroje (na rozdíl od cvičení s volným závažím)</a:t>
                      </a:r>
                    </a:p>
                  </a:txBody>
                  <a:tcPr/>
                </a:tc>
                <a:extLst>
                  <a:ext uri="{0D108BD9-81ED-4DB2-BD59-A6C34878D82A}">
                    <a16:rowId xmlns:a16="http://schemas.microsoft.com/office/drawing/2014/main" xmlns="" val="1179463078"/>
                  </a:ext>
                </a:extLst>
              </a:tr>
            </a:tbl>
          </a:graphicData>
        </a:graphic>
      </p:graphicFrame>
    </p:spTree>
    <p:extLst>
      <p:ext uri="{BB962C8B-B14F-4D97-AF65-F5344CB8AC3E}">
        <p14:creationId xmlns:p14="http://schemas.microsoft.com/office/powerpoint/2010/main" xmlns="" val="3102347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solidFill>
                  <a:srgbClr val="00B0F0"/>
                </a:solidFill>
              </a:rPr>
              <a:t>Trénink síly</a:t>
            </a:r>
          </a:p>
        </p:txBody>
      </p:sp>
      <p:sp>
        <p:nvSpPr>
          <p:cNvPr id="3" name="Zástupný symbol pro obsah 2"/>
          <p:cNvSpPr>
            <a:spLocks noGrp="1"/>
          </p:cNvSpPr>
          <p:nvPr>
            <p:ph sz="half" idx="1"/>
          </p:nvPr>
        </p:nvSpPr>
        <p:spPr>
          <a:xfrm>
            <a:off x="838199" y="1825625"/>
            <a:ext cx="9575307" cy="4351338"/>
          </a:xfrm>
        </p:spPr>
        <p:txBody>
          <a:bodyPr>
            <a:normAutofit/>
          </a:bodyPr>
          <a:lstStyle/>
          <a:p>
            <a:pPr algn="just"/>
            <a:r>
              <a:rPr lang="cs-CZ" sz="2400" b="1" dirty="0">
                <a:solidFill>
                  <a:srgbClr val="00B0F0"/>
                </a:solidFill>
              </a:rPr>
              <a:t>Schopnost rychle generovat sílu s věkem klesá strměji než maximální síla</a:t>
            </a:r>
            <a:r>
              <a:rPr lang="cs-CZ" sz="2400" dirty="0"/>
              <a:t>, což je pro riziko pádu důležitější než schopnost produkovat maximální sílu.</a:t>
            </a:r>
          </a:p>
          <a:p>
            <a:pPr marL="0" indent="0" algn="just">
              <a:buNone/>
            </a:pPr>
            <a:endParaRPr lang="cs-CZ" sz="2400" dirty="0"/>
          </a:p>
          <a:p>
            <a:pPr algn="just"/>
            <a:r>
              <a:rPr lang="cs-CZ" sz="2400" dirty="0"/>
              <a:t>Tato schopnost má vliv také na rychlé změny směru a zrychlování pohybu.</a:t>
            </a:r>
          </a:p>
          <a:p>
            <a:pPr marL="0" indent="0" algn="just">
              <a:buNone/>
            </a:pPr>
            <a:endParaRPr lang="cs-CZ" sz="2400" dirty="0"/>
          </a:p>
          <a:p>
            <a:pPr algn="just"/>
            <a:r>
              <a:rPr lang="cs-CZ" sz="2400" dirty="0"/>
              <a:t>Např. neočekávané zastavení během jízdy v autobuse, </a:t>
            </a:r>
            <a:r>
              <a:rPr lang="cs-CZ" sz="2400" smtClean="0"/>
              <a:t>vlaku apod.</a:t>
            </a:r>
            <a:endParaRPr lang="cs-CZ" dirty="0"/>
          </a:p>
        </p:txBody>
      </p:sp>
      <p:sp>
        <p:nvSpPr>
          <p:cNvPr id="6" name="Zástupný obsah 5">
            <a:extLst>
              <a:ext uri="{FF2B5EF4-FFF2-40B4-BE49-F238E27FC236}">
                <a16:creationId xmlns:a16="http://schemas.microsoft.com/office/drawing/2014/main" xmlns="" id="{3A335D58-847E-4FCE-83C2-33AA660B5837}"/>
              </a:ext>
            </a:extLst>
          </p:cNvPr>
          <p:cNvSpPr>
            <a:spLocks noGrp="1"/>
          </p:cNvSpPr>
          <p:nvPr>
            <p:ph sz="half" idx="2"/>
          </p:nvPr>
        </p:nvSpPr>
        <p:spPr>
          <a:xfrm>
            <a:off x="13156705" y="1825625"/>
            <a:ext cx="45719" cy="4351338"/>
          </a:xfrm>
        </p:spPr>
        <p:txBody>
          <a:bodyPr/>
          <a:lstStyle/>
          <a:p>
            <a:endParaRPr lang="cs-CZ" dirty="0"/>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2301</TotalTime>
  <Words>940</Words>
  <Application>Microsoft Office PowerPoint</Application>
  <PresentationFormat>Vlastní</PresentationFormat>
  <Paragraphs>110</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Sarkopenie </vt:lpstr>
      <vt:lpstr>Úbytek svalové hmoty</vt:lpstr>
      <vt:lpstr>Úbytek svalové hmoty</vt:lpstr>
      <vt:lpstr>Snímek 4</vt:lpstr>
      <vt:lpstr>Snímek 5</vt:lpstr>
      <vt:lpstr>Obecná doporučení pro odporový trénink u zdravých seniorů </vt:lpstr>
      <vt:lpstr>Snímek 7</vt:lpstr>
      <vt:lpstr>Snímek 8</vt:lpstr>
      <vt:lpstr>Trénink síly</vt:lpstr>
    </vt:vector>
  </TitlesOfParts>
  <Company>Masarykova univerzita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II životní styl seniorů</dc:title>
  <dc:creator>User</dc:creator>
  <cp:lastModifiedBy>Uživatel systému Windows</cp:lastModifiedBy>
  <cp:revision>265</cp:revision>
  <dcterms:created xsi:type="dcterms:W3CDTF">2016-09-20T10:01:00Z</dcterms:created>
  <dcterms:modified xsi:type="dcterms:W3CDTF">2022-03-10T16:43:30Z</dcterms:modified>
</cp:coreProperties>
</file>