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34" r:id="rId2"/>
    <p:sldId id="356" r:id="rId3"/>
    <p:sldId id="357" r:id="rId4"/>
    <p:sldId id="335" r:id="rId5"/>
    <p:sldId id="336" r:id="rId6"/>
    <p:sldId id="366" r:id="rId7"/>
    <p:sldId id="337" r:id="rId8"/>
    <p:sldId id="349" r:id="rId9"/>
    <p:sldId id="350" r:id="rId10"/>
    <p:sldId id="341" r:id="rId11"/>
    <p:sldId id="342" r:id="rId12"/>
    <p:sldId id="343" r:id="rId13"/>
    <p:sldId id="360" r:id="rId14"/>
    <p:sldId id="323" r:id="rId15"/>
    <p:sldId id="324" r:id="rId16"/>
    <p:sldId id="367" r:id="rId17"/>
    <p:sldId id="351" r:id="rId18"/>
    <p:sldId id="344" r:id="rId19"/>
    <p:sldId id="345" r:id="rId20"/>
    <p:sldId id="346" r:id="rId21"/>
    <p:sldId id="352" r:id="rId22"/>
    <p:sldId id="353" r:id="rId23"/>
    <p:sldId id="354" r:id="rId24"/>
    <p:sldId id="368" r:id="rId25"/>
    <p:sldId id="355" r:id="rId2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28.03.2022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HFBrThN4qE" TargetMode="External"/><Relationship Id="rId2" Type="http://schemas.openxmlformats.org/officeDocument/2006/relationships/hyperlink" Target="https://www.youtube.com/watch?v=1NGSznZI6sM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i="1" dirty="0" smtClean="0">
                <a:solidFill>
                  <a:srgbClr val="00B0F0"/>
                </a:solidFill>
              </a:rPr>
              <a:t>Poruchy rovnováhy a pády</a:t>
            </a:r>
            <a:endParaRPr lang="cs-CZ" sz="3600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pády postihují značnou část seniorů a představují jeden ze specifických problémů geriatrie</a:t>
            </a:r>
          </a:p>
          <a:p>
            <a:r>
              <a:rPr lang="cs-CZ" dirty="0" smtClean="0"/>
              <a:t>výskyt v populaci je velmi vysoký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753" y="3273552"/>
            <a:ext cx="3410712" cy="3145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Pády seniorů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   </a:t>
            </a:r>
            <a:r>
              <a:rPr lang="cs-CZ" i="1" dirty="0" smtClean="0">
                <a:solidFill>
                  <a:srgbClr val="00B0F0"/>
                </a:solidFill>
              </a:rPr>
              <a:t>Za rizikového jedince </a:t>
            </a:r>
            <a:r>
              <a:rPr lang="cs-CZ" dirty="0" smtClean="0"/>
              <a:t>považujeme takového, který udává výskyt pádů v posledním půlroce, má poruchu chůze a stability, ohnutá záda, drobné a šouravé kroky, hlava, krk a trup se otáčí současně, obdoba chůze mladého člověka po ledu</a:t>
            </a:r>
          </a:p>
          <a:p>
            <a:pPr>
              <a:buNone/>
            </a:pPr>
            <a:r>
              <a:rPr lang="cs-CZ" i="1" dirty="0" smtClean="0"/>
              <a:t>   </a:t>
            </a:r>
          </a:p>
          <a:p>
            <a:pPr>
              <a:buNone/>
            </a:pPr>
            <a:r>
              <a:rPr lang="cs-CZ" i="1" dirty="0" smtClean="0"/>
              <a:t>  </a:t>
            </a:r>
            <a:r>
              <a:rPr lang="cs-CZ" i="1" dirty="0" smtClean="0">
                <a:solidFill>
                  <a:srgbClr val="00B0F0"/>
                </a:solidFill>
              </a:rPr>
              <a:t> Komplikace</a:t>
            </a:r>
            <a:r>
              <a:rPr lang="cs-CZ" dirty="0" smtClean="0"/>
              <a:t>: hospitalizace, poranění, mortalita – zánět plic, proleženiny, nitrolební krvácení, úzkost deprese, strach z pádů, rozvoj imobilizačního syndromu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Rizikové faktory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věk</a:t>
            </a:r>
          </a:p>
          <a:p>
            <a:r>
              <a:rPr lang="cs-CZ" dirty="0" smtClean="0"/>
              <a:t>porucha chůze jakékoli etiologie, fyzická </a:t>
            </a:r>
            <a:r>
              <a:rPr lang="cs-CZ" dirty="0" err="1" smtClean="0"/>
              <a:t>dekondice</a:t>
            </a:r>
            <a:endParaRPr lang="cs-CZ" dirty="0" smtClean="0"/>
          </a:p>
          <a:p>
            <a:r>
              <a:rPr lang="cs-CZ" dirty="0" smtClean="0"/>
              <a:t>kognitivní porucha (demence)</a:t>
            </a:r>
          </a:p>
          <a:p>
            <a:r>
              <a:rPr lang="cs-CZ" dirty="0" err="1" smtClean="0"/>
              <a:t>polypragmázie</a:t>
            </a:r>
            <a:endParaRPr lang="cs-CZ" dirty="0" smtClean="0"/>
          </a:p>
          <a:p>
            <a:r>
              <a:rPr lang="cs-CZ" dirty="0" smtClean="0"/>
              <a:t>léky (např. hypnotika, antihistaminika)</a:t>
            </a:r>
          </a:p>
          <a:p>
            <a:r>
              <a:rPr lang="cs-CZ" dirty="0" smtClean="0"/>
              <a:t>alkohol</a:t>
            </a:r>
          </a:p>
          <a:p>
            <a:r>
              <a:rPr lang="cs-CZ" dirty="0" smtClean="0"/>
              <a:t>rizika bytu a </a:t>
            </a:r>
            <a:r>
              <a:rPr lang="cs-CZ" dirty="0" err="1" smtClean="0"/>
              <a:t>enviromentální</a:t>
            </a:r>
            <a:r>
              <a:rPr lang="cs-CZ" dirty="0" smtClean="0"/>
              <a:t> rizika</a:t>
            </a:r>
          </a:p>
          <a:p>
            <a:endParaRPr lang="cs-CZ" dirty="0"/>
          </a:p>
        </p:txBody>
      </p:sp>
      <p:pic>
        <p:nvPicPr>
          <p:cNvPr id="2050" name="Picture 2" descr="C:\Users\roman\Desktop\stažený soubor (3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33688" y="1517904"/>
            <a:ext cx="2231136" cy="448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Komplikace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ve 20-30% případů vzniká úraz, pětina seniorů musí být </a:t>
            </a:r>
            <a:r>
              <a:rPr lang="pt-BR" dirty="0" smtClean="0"/>
              <a:t>hospitalizována, nemocní s pády - 4-6 x vyšší mortalita</a:t>
            </a:r>
          </a:p>
          <a:p>
            <a:r>
              <a:rPr lang="cs-CZ" dirty="0" smtClean="0"/>
              <a:t>z nemocných zemřelých na následky pádu bylo 67% mužů </a:t>
            </a:r>
            <a:r>
              <a:rPr lang="en-US" dirty="0" smtClean="0"/>
              <a:t>a 92% </a:t>
            </a:r>
            <a:r>
              <a:rPr lang="en-US" dirty="0" err="1" smtClean="0"/>
              <a:t>žen</a:t>
            </a:r>
            <a:r>
              <a:rPr lang="cs-CZ" dirty="0" smtClean="0"/>
              <a:t> </a:t>
            </a:r>
            <a:r>
              <a:rPr lang="en-US" dirty="0" err="1" smtClean="0"/>
              <a:t>straších</a:t>
            </a:r>
            <a:r>
              <a:rPr lang="en-US" dirty="0" smtClean="0"/>
              <a:t> 60 let</a:t>
            </a:r>
          </a:p>
          <a:p>
            <a:r>
              <a:rPr lang="cs-CZ" dirty="0" smtClean="0"/>
              <a:t>nejčastější zlomeniny: krček femuru, zlomeniny obratlů, zlomeniny lebky a nitrolební poranění</a:t>
            </a:r>
          </a:p>
          <a:p>
            <a:r>
              <a:rPr lang="cs-CZ" dirty="0" smtClean="0"/>
              <a:t>rozvoj </a:t>
            </a:r>
            <a:r>
              <a:rPr lang="cs-CZ" dirty="0" err="1" smtClean="0"/>
              <a:t>crush</a:t>
            </a:r>
            <a:r>
              <a:rPr lang="cs-CZ" dirty="0" smtClean="0"/>
              <a:t> syndromu při zaklínění po pádu, prochladnutí při nemožnosti vstát</a:t>
            </a:r>
          </a:p>
          <a:p>
            <a:r>
              <a:rPr lang="cs-CZ" dirty="0" smtClean="0"/>
              <a:t>nejčastější příčiny úmrtí po pádu - pneumonie, nitrolební krvácení</a:t>
            </a:r>
          </a:p>
          <a:p>
            <a:r>
              <a:rPr lang="cs-CZ" dirty="0" smtClean="0"/>
              <a:t>zhmoždění měkkých tkání s rozvojem imobilizačního syndromu a přechodnou či trvalou ztrátou soběstačnosti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Důsledky pádů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Důsledky zejména opakovaných pádů a dlouhodobé nestability jsou závažné, hrozí zejména: </a:t>
            </a:r>
          </a:p>
          <a:p>
            <a:pPr>
              <a:buNone/>
            </a:pPr>
            <a:r>
              <a:rPr lang="cs-CZ" dirty="0" smtClean="0"/>
              <a:t>• poranění (zhmožděniny, zlomeniny) </a:t>
            </a:r>
          </a:p>
          <a:p>
            <a:pPr>
              <a:buNone/>
            </a:pPr>
            <a:r>
              <a:rPr lang="cs-CZ" dirty="0" smtClean="0"/>
              <a:t>• nemožnost vstát </a:t>
            </a:r>
          </a:p>
          <a:p>
            <a:pPr>
              <a:buNone/>
            </a:pPr>
            <a:r>
              <a:rPr lang="cs-CZ" dirty="0" smtClean="0"/>
              <a:t>• úzkost a deprese </a:t>
            </a:r>
          </a:p>
          <a:p>
            <a:pPr>
              <a:buNone/>
            </a:pPr>
            <a:r>
              <a:rPr lang="cs-CZ" dirty="0" smtClean="0"/>
              <a:t>• podchlazení </a:t>
            </a:r>
          </a:p>
          <a:p>
            <a:pPr>
              <a:buNone/>
            </a:pPr>
            <a:r>
              <a:rPr lang="cs-CZ" dirty="0" smtClean="0"/>
              <a:t>• strach z pádů: </a:t>
            </a:r>
          </a:p>
          <a:p>
            <a:pPr>
              <a:buFontTx/>
              <a:buChar char="-"/>
            </a:pPr>
            <a:r>
              <a:rPr lang="cs-CZ" dirty="0" smtClean="0"/>
              <a:t>na základě zkušenosti s pády</a:t>
            </a:r>
          </a:p>
          <a:p>
            <a:pPr>
              <a:buFontTx/>
              <a:buChar char="-"/>
            </a:pPr>
            <a:r>
              <a:rPr lang="cs-CZ" dirty="0" smtClean="0"/>
              <a:t>bez zkušenosti s pády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pádů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prevence je nejúčinnějším způsobem, jak mimořádným událostem a jejich následkům zabránit</a:t>
            </a:r>
          </a:p>
          <a:p>
            <a:endParaRPr lang="cs-CZ" dirty="0" smtClean="0"/>
          </a:p>
          <a:p>
            <a:r>
              <a:rPr lang="cs-CZ" dirty="0" smtClean="0"/>
              <a:t>mezi nejvíce riziková místa v bytě, nebo domě patří schodiště, WC, podlahy, postel, židle, osvětlené plochy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pravidelné hodnocení obytných místností, chodeb a sociálního zařízení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7 kritických okruhů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1) volnost cesty</a:t>
            </a:r>
          </a:p>
          <a:p>
            <a:pPr>
              <a:buNone/>
            </a:pPr>
            <a:r>
              <a:rPr lang="cs-CZ" dirty="0" smtClean="0"/>
              <a:t>2) stabilní nábytek</a:t>
            </a:r>
          </a:p>
          <a:p>
            <a:pPr>
              <a:buNone/>
            </a:pPr>
            <a:r>
              <a:rPr lang="cs-CZ" dirty="0" smtClean="0"/>
              <a:t>3) snadný přístup k pravidelně používaným věcem</a:t>
            </a:r>
          </a:p>
          <a:p>
            <a:pPr>
              <a:buNone/>
            </a:pPr>
            <a:r>
              <a:rPr lang="cs-CZ" dirty="0" smtClean="0"/>
              <a:t>4) vhodné osvětlení</a:t>
            </a:r>
          </a:p>
          <a:p>
            <a:pPr>
              <a:buNone/>
            </a:pPr>
            <a:r>
              <a:rPr lang="cs-CZ" dirty="0" smtClean="0"/>
              <a:t>5) dobrý stav podlah</a:t>
            </a:r>
          </a:p>
          <a:p>
            <a:pPr>
              <a:buNone/>
            </a:pPr>
            <a:r>
              <a:rPr lang="cs-CZ" dirty="0" smtClean="0"/>
              <a:t>6) dobře udržované vybavení</a:t>
            </a:r>
          </a:p>
          <a:p>
            <a:pPr>
              <a:buNone/>
            </a:pPr>
            <a:r>
              <a:rPr lang="cs-CZ" dirty="0" smtClean="0"/>
              <a:t>7) péče o nohy a výběr vhodné obuvi pro bezpečnou chůzi, vhodné   </a:t>
            </a:r>
          </a:p>
          <a:p>
            <a:pPr>
              <a:buNone/>
            </a:pPr>
            <a:r>
              <a:rPr lang="cs-CZ" dirty="0" smtClean="0"/>
              <a:t>    kompenzační pomůcky</a:t>
            </a:r>
            <a:endParaRPr lang="cs-CZ" dirty="0"/>
          </a:p>
        </p:txBody>
      </p:sp>
      <p:pic>
        <p:nvPicPr>
          <p:cNvPr id="3074" name="Picture 2" descr="C:\Users\roman\Desktop\images (2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32330" y="2076196"/>
            <a:ext cx="2761678" cy="2440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Primární prevence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edukace seniora, rodinných příslušníků (MCI)- prevence, předejít pádu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pravidelná fyzická aktivita (vhodná obuv i domácí obuv)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správná životospráva (vápník, vitamín D, hydratace organismu)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pádů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odstranění překážek v domácím prostředí i v okolí – prahy, koberečky, rohožky, vyčnívající části nábytku</a:t>
            </a:r>
          </a:p>
          <a:p>
            <a:r>
              <a:rPr lang="cs-CZ" dirty="0" smtClean="0"/>
              <a:t>montáž madel na riziková místa – schodiště, koupelny, WC, chodby</a:t>
            </a:r>
          </a:p>
          <a:p>
            <a:r>
              <a:rPr lang="cs-CZ" dirty="0" smtClean="0"/>
              <a:t>dodržování předpisu označení prvního a posledního schodu</a:t>
            </a:r>
          </a:p>
          <a:p>
            <a:r>
              <a:rPr lang="cs-CZ" dirty="0" smtClean="0"/>
              <a:t>vhodné je vybavení vany nekluzkým koberečkem, sedátkem, nekluzké podlahy, stabilní nábytek, přiměřené osvětlení i v noci</a:t>
            </a:r>
          </a:p>
          <a:p>
            <a:r>
              <a:rPr lang="cs-CZ" dirty="0" smtClean="0"/>
              <a:t>diskutovaný je význam ochrany kyčelního kloubu – </a:t>
            </a:r>
            <a:r>
              <a:rPr lang="cs-CZ" dirty="0" err="1" smtClean="0"/>
              <a:t>hip</a:t>
            </a:r>
            <a:r>
              <a:rPr lang="cs-CZ" dirty="0" smtClean="0"/>
              <a:t> </a:t>
            </a:r>
            <a:r>
              <a:rPr lang="cs-CZ" dirty="0" err="1" smtClean="0"/>
              <a:t>protector</a:t>
            </a:r>
            <a:r>
              <a:rPr lang="cs-CZ" dirty="0" smtClean="0"/>
              <a:t>, který zmírňuje náraz při pádu na trochanter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pohybem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   </a:t>
            </a:r>
            <a:r>
              <a:rPr lang="cs-CZ" b="1" dirty="0" smtClean="0">
                <a:solidFill>
                  <a:srgbClr val="00B0F0"/>
                </a:solidFill>
              </a:rPr>
              <a:t>jednou z nejefektnějších forem prevence pádů u seniorů je fyzická aktivita</a:t>
            </a:r>
            <a:endParaRPr lang="cs-CZ" dirty="0" smtClean="0"/>
          </a:p>
          <a:p>
            <a:r>
              <a:rPr lang="cs-CZ" dirty="0" smtClean="0"/>
              <a:t>rozvoj </a:t>
            </a:r>
            <a:r>
              <a:rPr lang="cs-CZ" dirty="0" err="1" smtClean="0"/>
              <a:t>rovnováhových</a:t>
            </a:r>
            <a:r>
              <a:rPr lang="cs-CZ" dirty="0" smtClean="0"/>
              <a:t> schopností (i balanční cvičení)</a:t>
            </a:r>
          </a:p>
          <a:p>
            <a:r>
              <a:rPr lang="cs-CZ" dirty="0" smtClean="0"/>
              <a:t>zvyšování rozsahu kloubní pohyblivosti, flexibilita</a:t>
            </a:r>
          </a:p>
          <a:p>
            <a:r>
              <a:rPr lang="cs-CZ" dirty="0" smtClean="0"/>
              <a:t>zvyšování síly svalstva DK, HK – </a:t>
            </a:r>
            <a:r>
              <a:rPr lang="cs-CZ" dirty="0" err="1" smtClean="0"/>
              <a:t>sarkopenie</a:t>
            </a:r>
            <a:r>
              <a:rPr lang="cs-CZ" dirty="0" smtClean="0"/>
              <a:t>, odporový trénink</a:t>
            </a:r>
          </a:p>
          <a:p>
            <a:r>
              <a:rPr lang="cs-CZ" dirty="0" smtClean="0"/>
              <a:t>zvýšit fyzickou zdatnost – aerobní</a:t>
            </a:r>
          </a:p>
          <a:p>
            <a:r>
              <a:rPr lang="cs-CZ" dirty="0" smtClean="0"/>
              <a:t>rytmická schopnost, hbitost, zručnost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roman\Desktop\images (3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0857" y="4282504"/>
            <a:ext cx="3191255" cy="2090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pohybem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 mladších seniorů (65 –74 let) lze provozovat i aerobní cvičení za dodržení zásad bezpečnosti s ohledem na předchozí trénovanost a přidružené choroby</a:t>
            </a:r>
          </a:p>
          <a:p>
            <a:r>
              <a:rPr lang="cs-CZ" dirty="0" smtClean="0"/>
              <a:t>mezi ostatní doporučované pohybové aktivity patří kondiční cvičení, </a:t>
            </a:r>
            <a:r>
              <a:rPr lang="cs-CZ" dirty="0" err="1" smtClean="0"/>
              <a:t>cvičení</a:t>
            </a:r>
            <a:r>
              <a:rPr lang="cs-CZ" dirty="0" smtClean="0"/>
              <a:t> pro zlepšení držení těla jako prevence </a:t>
            </a:r>
            <a:r>
              <a:rPr lang="cs-CZ" dirty="0" err="1" smtClean="0"/>
              <a:t>vertebrogenních</a:t>
            </a:r>
            <a:r>
              <a:rPr lang="cs-CZ" dirty="0" smtClean="0"/>
              <a:t> obtíží</a:t>
            </a:r>
          </a:p>
          <a:p>
            <a:r>
              <a:rPr lang="cs-CZ" dirty="0" smtClean="0"/>
              <a:t>doporučují se pohybové aktivity pro zlepšení rovnováhy a koordinace, vytvořit svalový korzet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i="1" dirty="0" smtClean="0">
                <a:solidFill>
                  <a:srgbClr val="00B0F0"/>
                </a:solidFill>
              </a:rPr>
              <a:t>Poruchy rovnováhy a pády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• pády mohou být pro starší osoby velmi nebezpečné, protože starším lidem hrozí kvůli křehkým kostem a kloubům mnohem častěji úrazy </a:t>
            </a:r>
          </a:p>
          <a:p>
            <a:pPr>
              <a:buNone/>
            </a:pPr>
            <a:r>
              <a:rPr lang="cs-CZ" dirty="0" smtClean="0"/>
              <a:t>• pády a úrazy mohou také vyvolat psychické problémy, deprese a ztrátu sebejistoty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pohybem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u osob nad 75 let je cílem pravidelného kondičního cvičení:</a:t>
            </a:r>
          </a:p>
          <a:p>
            <a:r>
              <a:rPr lang="cs-CZ" dirty="0" smtClean="0"/>
              <a:t>udržení pohyblivosti v kloubech </a:t>
            </a:r>
          </a:p>
          <a:p>
            <a:r>
              <a:rPr lang="cs-CZ" dirty="0" smtClean="0"/>
              <a:t>celkové obratnosti </a:t>
            </a:r>
          </a:p>
          <a:p>
            <a:r>
              <a:rPr lang="cs-CZ" dirty="0" smtClean="0"/>
              <a:t>dostatečné svalové síly</a:t>
            </a:r>
          </a:p>
          <a:p>
            <a:r>
              <a:rPr lang="cs-CZ" dirty="0" smtClean="0"/>
              <a:t>koordinace a rovnováhy</a:t>
            </a:r>
          </a:p>
          <a:p>
            <a:r>
              <a:rPr lang="cs-CZ" dirty="0" smtClean="0"/>
              <a:t>zdravotní cvičení, jóga, </a:t>
            </a:r>
            <a:r>
              <a:rPr lang="cs-CZ" dirty="0" err="1" smtClean="0"/>
              <a:t>pilates</a:t>
            </a:r>
            <a:r>
              <a:rPr lang="cs-CZ" dirty="0" smtClean="0"/>
              <a:t>, ZTV, psychomotorika</a:t>
            </a:r>
          </a:p>
          <a:p>
            <a:r>
              <a:rPr lang="cs-CZ" dirty="0" smtClean="0"/>
              <a:t>vhodnou pohybovou aktivitou pro seniory je také turistika, práce na zahrádce, jízda na kole, ale i plavání a tanec, který je vítanou společenskou událostí </a:t>
            </a:r>
          </a:p>
          <a:p>
            <a:endParaRPr lang="cs-CZ" dirty="0"/>
          </a:p>
        </p:txBody>
      </p:sp>
      <p:pic>
        <p:nvPicPr>
          <p:cNvPr id="4" name="Picture 3" descr="P40500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072" y="2844420"/>
            <a:ext cx="2659296" cy="161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Psychomotorika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- poznávat vlastní tělo</a:t>
            </a:r>
          </a:p>
          <a:p>
            <a:pPr>
              <a:buNone/>
            </a:pPr>
            <a:r>
              <a:rPr lang="cs-CZ" dirty="0" smtClean="0"/>
              <a:t>- práce s materiály, s pomůckami – rozvoj manuální zručnosti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soc</a:t>
            </a:r>
            <a:r>
              <a:rPr lang="cs-CZ" dirty="0" smtClean="0"/>
              <a:t>. komunikace, sociální vztahy </a:t>
            </a:r>
            <a:r>
              <a:rPr lang="cs-CZ" smtClean="0"/>
              <a:t>- spolupráce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pozitivní citový prožitek, radost z pohybu</a:t>
            </a:r>
          </a:p>
          <a:p>
            <a:pPr>
              <a:buNone/>
            </a:pPr>
            <a:r>
              <a:rPr lang="cs-CZ" dirty="0" smtClean="0"/>
              <a:t>- celková harmonizace osobnosti</a:t>
            </a:r>
          </a:p>
          <a:p>
            <a:pPr>
              <a:buNone/>
            </a:pPr>
            <a:r>
              <a:rPr lang="cs-CZ" dirty="0" smtClean="0"/>
              <a:t>- obohacení i z pohledu cvičitele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30213" y="3612996"/>
            <a:ext cx="1287553" cy="2368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1010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8484" y="4167304"/>
            <a:ext cx="24003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Tx/>
              <a:buChar char="-"/>
            </a:pPr>
            <a:r>
              <a:rPr lang="cs-CZ" dirty="0" smtClean="0"/>
              <a:t>respektovat identitu jedince a chránit jeho důstojnost</a:t>
            </a:r>
          </a:p>
          <a:p>
            <a:pPr lvl="0">
              <a:buFontTx/>
              <a:buChar char="-"/>
            </a:pPr>
            <a:r>
              <a:rPr lang="cs-CZ" dirty="0" smtClean="0"/>
              <a:t>respektovat jejich celkové zpomalení a chránit je před časovým stresem </a:t>
            </a:r>
          </a:p>
          <a:p>
            <a:pPr lvl="0">
              <a:buFontTx/>
              <a:buChar char="-"/>
            </a:pPr>
            <a:r>
              <a:rPr lang="cs-CZ" dirty="0" smtClean="0"/>
              <a:t>aktivně, ale taktně ověřit možné komunikační bariéry a přizpůsobit jim komunikaci</a:t>
            </a:r>
          </a:p>
          <a:p>
            <a:pPr lvl="0">
              <a:buFontTx/>
              <a:buChar char="-"/>
            </a:pPr>
            <a:r>
              <a:rPr lang="cs-CZ" dirty="0" smtClean="0"/>
              <a:t>při komunikaci se udržovat v zorném poli seniora, hovořit srozumitelně a dostatečně nahlas, udržovat neustále oční kontakt</a:t>
            </a:r>
          </a:p>
          <a:p>
            <a:pPr lvl="0">
              <a:buFontTx/>
              <a:buChar char="-"/>
            </a:pPr>
            <a:r>
              <a:rPr lang="cs-CZ" dirty="0" smtClean="0"/>
              <a:t>u imobilních jedinců respektovat používání opěrných pomůcek</a:t>
            </a:r>
          </a:p>
          <a:p>
            <a:pPr lvl="0">
              <a:buFontTx/>
              <a:buChar char="-"/>
            </a:pPr>
            <a:r>
              <a:rPr lang="cs-CZ" dirty="0" smtClean="0"/>
              <a:t>respektovat jejich fyzická a funkční omezení v důsledku stárnutí</a:t>
            </a:r>
          </a:p>
          <a:p>
            <a:pPr lvl="0">
              <a:buFontTx/>
              <a:buChar char="-"/>
            </a:pPr>
            <a:r>
              <a:rPr lang="cs-CZ" dirty="0" smtClean="0"/>
              <a:t>prostředky a formy práce diferencovat podle věku, pohlaví, jejich úrovně pohybových schopností a dovedností, celkové zdatnosti a aktuálního psychického a zdravotního stavu</a:t>
            </a:r>
          </a:p>
          <a:p>
            <a:pPr marL="609600" indent="-60960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Tx/>
              <a:buChar char="-"/>
            </a:pPr>
            <a:r>
              <a:rPr lang="cs-CZ" dirty="0" smtClean="0"/>
              <a:t>cvičení by měla být bezpečná</a:t>
            </a:r>
          </a:p>
          <a:p>
            <a:pPr lvl="0">
              <a:buFontTx/>
              <a:buChar char="-"/>
            </a:pPr>
            <a:r>
              <a:rPr lang="cs-CZ" dirty="0" smtClean="0"/>
              <a:t>přizpůsobit výběr psychomotorických cvičení a her dle cíle, kterého chceme dosáhnout (udržení funkčnosti pro aktivity denního života, dostat jedince zpět z </a:t>
            </a:r>
            <a:r>
              <a:rPr lang="cs-CZ" dirty="0" err="1" smtClean="0"/>
              <a:t>disability</a:t>
            </a:r>
            <a:r>
              <a:rPr lang="cs-CZ" dirty="0" smtClean="0"/>
              <a:t> do schopnosti provádět aktivity denního života)</a:t>
            </a:r>
          </a:p>
          <a:p>
            <a:pPr lvl="0">
              <a:buFontTx/>
              <a:buChar char="-"/>
            </a:pPr>
            <a:r>
              <a:rPr lang="cs-CZ" dirty="0" smtClean="0"/>
              <a:t>při cvičení vytvářet příjemnou a optimistickou atmosféru, cvičence vhodně motivovat a podněcovat radost z pohybu, dávat možnost seniorům podílet se na vytváření cvičebního programu, navrhovat a realizovat vlastní nápady, modifikace při cvičení</a:t>
            </a:r>
          </a:p>
          <a:p>
            <a:pPr lvl="0">
              <a:buFontTx/>
              <a:buChar char="-"/>
            </a:pPr>
            <a:r>
              <a:rPr lang="cs-CZ" dirty="0" smtClean="0"/>
              <a:t>dávat seniorům příležitost a prostor projevit se samostatně a tvůrčím způsobem</a:t>
            </a:r>
          </a:p>
          <a:p>
            <a:pPr lvl="0">
              <a:buFontTx/>
              <a:buChar char="-"/>
            </a:pPr>
            <a:r>
              <a:rPr lang="cs-CZ" dirty="0" smtClean="0"/>
              <a:t>dávat dostatečný prostor pro vzájemnou spolupráci seniorů při realizaci psychomotorických cvičení a her</a:t>
            </a:r>
          </a:p>
          <a:p>
            <a:pPr marL="609600" indent="-609600">
              <a:buNone/>
            </a:pPr>
            <a:endParaRPr lang="cs-CZ" dirty="0" smtClean="0"/>
          </a:p>
          <a:p>
            <a:pPr marL="609600" indent="-609600">
              <a:buFontTx/>
              <a:buChar char="-"/>
            </a:pPr>
            <a:endParaRPr lang="cs-CZ" dirty="0" smtClean="0"/>
          </a:p>
          <a:p>
            <a:pPr marL="609600" indent="-609600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Ukázky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hlinkClick r:id="rId2"/>
              </a:rPr>
              <a:t>https://www.youtube.com/watch?v=1NGSznZI6sM</a:t>
            </a:r>
            <a:endParaRPr lang="cs-CZ" u="sng" dirty="0" smtClean="0"/>
          </a:p>
          <a:p>
            <a:pPr>
              <a:buNone/>
            </a:pPr>
            <a:endParaRPr lang="cs-CZ" u="sng" dirty="0" smtClean="0"/>
          </a:p>
          <a:p>
            <a:endParaRPr lang="cs-CZ" u="sng" dirty="0" smtClean="0"/>
          </a:p>
          <a:p>
            <a:r>
              <a:rPr lang="cs-CZ" u="sng" dirty="0" smtClean="0">
                <a:hlinkClick r:id="rId3"/>
              </a:rPr>
              <a:t>https://www.youtube.com/watch?v=bHFBrThN4qE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Komunikace je základ!!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9113" y="2430966"/>
            <a:ext cx="3691054" cy="2977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Rizikové faktory úrazů seniorů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úraz lze chápat jako poškození zdraví, které vzniká náhle s působením vnější síly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• úrazy se stávají závažným zdravotnickým, ekonomickým a společenským problémem na celém světě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Pády seniorů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pád je definovaný jako změna tělesné polohy, která končí kontaktem těla se zemí</a:t>
            </a:r>
          </a:p>
          <a:p>
            <a:r>
              <a:rPr lang="cs-CZ" dirty="0" smtClean="0"/>
              <a:t>může být doprovázen poruchou vědomí i poranění</a:t>
            </a:r>
          </a:p>
          <a:p>
            <a:r>
              <a:rPr lang="cs-CZ" dirty="0" smtClean="0"/>
              <a:t>pád sám o sobě není nemoc, ale je symptomem, který by měl vést nejen k podrobnému vyšetření seniora, ale i k zhodnocení rizika zevního prostředí</a:t>
            </a:r>
          </a:p>
          <a:p>
            <a:r>
              <a:rPr lang="cs-CZ" dirty="0" smtClean="0"/>
              <a:t>existuje celá řada definic, většina však zdůrazňuje, že pád je </a:t>
            </a:r>
            <a:r>
              <a:rPr lang="cs-CZ" b="1" dirty="0" smtClean="0">
                <a:solidFill>
                  <a:srgbClr val="00B0F0"/>
                </a:solidFill>
              </a:rPr>
              <a:t>nekontrolovaná událost</a:t>
            </a:r>
          </a:p>
          <a:p>
            <a:endParaRPr lang="cs-CZ" dirty="0"/>
          </a:p>
        </p:txBody>
      </p:sp>
      <p:pic>
        <p:nvPicPr>
          <p:cNvPr id="5122" name="Picture 2" descr="C:\Users\roman\Desktop\images (4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1888" y="5129785"/>
            <a:ext cx="4645151" cy="1216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i="1" dirty="0" smtClean="0">
                <a:solidFill>
                  <a:srgbClr val="00B0F0"/>
                </a:solidFill>
              </a:rPr>
              <a:t>Pády seniorů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vzestup pádů zaznamenáváme s věkem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nejčastěji se pády vyskytují ve věku mezi 70 až 80 lety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 třetiny pádů jde o pády opakované, jen asi čtvrtinu pádů registrují zdravotníci, lékaře navštíví senioři většinou jen v případě zranění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40 % seniorů  - občasné pocity závratí; 25 % populace nad 65 let trpí opakovanými pády</a:t>
            </a:r>
          </a:p>
          <a:p>
            <a:r>
              <a:rPr lang="cs-CZ" dirty="0" smtClean="0"/>
              <a:t>podle Světové zdravotnické organizace (WHO) ročně upadne v domácím prostředí asi jedna třetina seniorů nad 65 let</a:t>
            </a:r>
          </a:p>
          <a:p>
            <a:r>
              <a:rPr lang="cs-CZ" dirty="0" smtClean="0"/>
              <a:t>ženy padají podle statistik častěji než muži a vážnější následky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146" name="Picture 2" descr="C:\Users\roman\Desktop\stažený soubor (1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996696"/>
            <a:ext cx="3163824" cy="1892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20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Poruchy rovnováhy a pády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3796"/>
            <a:ext cx="10515600" cy="51331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</a:t>
            </a:r>
          </a:p>
          <a:p>
            <a:r>
              <a:rPr lang="cs-CZ" dirty="0" smtClean="0"/>
              <a:t>důsledkem pádů bývá v 10 % poranění hlavy a měkkých tkání</a:t>
            </a:r>
          </a:p>
          <a:p>
            <a:r>
              <a:rPr lang="cs-CZ" dirty="0" smtClean="0"/>
              <a:t>v 75 % vzniká zlomenina končetin</a:t>
            </a:r>
          </a:p>
          <a:p>
            <a:r>
              <a:rPr lang="cs-CZ" dirty="0" smtClean="0"/>
              <a:t>zlomeniny vznikají vzhledem k osteoporóze u žen mnohem častěji než u mužů. 85 % fraktur seniorů vzniká při pádu </a:t>
            </a:r>
          </a:p>
          <a:p>
            <a:r>
              <a:rPr lang="cs-CZ" dirty="0" smtClean="0"/>
              <a:t>z toho asi u 10 % padajících vznikne zlomenina krčku stehenní kosti, což vede k hospitalizaci nebo k prodloužení doby hospitalizace, což vede k zvýšení nákladů na péči a vyšší spotřebu zdravotnických služeb</a:t>
            </a:r>
          </a:p>
          <a:p>
            <a:r>
              <a:rPr lang="cs-CZ" dirty="0" smtClean="0"/>
              <a:t> hospitalizováno je zhruba 5 % padajících seniorů </a:t>
            </a:r>
          </a:p>
          <a:p>
            <a:r>
              <a:rPr lang="cs-CZ" dirty="0" smtClean="0"/>
              <a:t>pády jsou častá příčina úmrtí u osob starších nad 65 let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Dělení pádů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k upřesnění a pochopení mechanismu a příčiny pádu pomáhá dělení</a:t>
            </a:r>
          </a:p>
          <a:p>
            <a:pPr>
              <a:buNone/>
            </a:pPr>
            <a:r>
              <a:rPr lang="cs-CZ" dirty="0" smtClean="0"/>
              <a:t>   podle fenomenologického obrazu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pády zhroucením </a:t>
            </a:r>
          </a:p>
          <a:p>
            <a:r>
              <a:rPr lang="cs-CZ" dirty="0" smtClean="0"/>
              <a:t>pády skácením</a:t>
            </a:r>
          </a:p>
          <a:p>
            <a:r>
              <a:rPr lang="cs-CZ" dirty="0" smtClean="0"/>
              <a:t>pády zakopnutím</a:t>
            </a:r>
          </a:p>
          <a:p>
            <a:r>
              <a:rPr lang="cs-CZ" dirty="0" smtClean="0"/>
              <a:t>pády zamrznutím</a:t>
            </a:r>
          </a:p>
          <a:p>
            <a:r>
              <a:rPr lang="cs-CZ" dirty="0" smtClean="0"/>
              <a:t>nediferencované pády při chůzi</a:t>
            </a:r>
          </a:p>
          <a:p>
            <a:r>
              <a:rPr lang="cs-CZ" dirty="0" smtClean="0"/>
              <a:t>jiné pády…</a:t>
            </a:r>
          </a:p>
          <a:p>
            <a:endParaRPr lang="cs-CZ" dirty="0"/>
          </a:p>
        </p:txBody>
      </p:sp>
      <p:pic>
        <p:nvPicPr>
          <p:cNvPr id="1026" name="Picture 2" descr="C:\Users\roman\Desktop\stažený soubor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5705" y="3127248"/>
            <a:ext cx="3959352" cy="28254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Nejčastější příčiny a projevy </a:t>
            </a:r>
            <a:r>
              <a:rPr lang="cs-CZ" sz="3600" dirty="0" err="1" smtClean="0">
                <a:solidFill>
                  <a:srgbClr val="00B0F0"/>
                </a:solidFill>
              </a:rPr>
              <a:t>instability</a:t>
            </a:r>
            <a:r>
              <a:rPr lang="cs-CZ" sz="3600" dirty="0" smtClean="0">
                <a:solidFill>
                  <a:srgbClr val="00B0F0"/>
                </a:solidFill>
              </a:rPr>
              <a:t> a pádů</a:t>
            </a:r>
            <a:r>
              <a:rPr lang="cs-CZ" sz="3600" b="1" dirty="0" smtClean="0">
                <a:solidFill>
                  <a:srgbClr val="00B0F0"/>
                </a:solidFill>
              </a:rPr>
              <a:t/>
            </a:r>
            <a:br>
              <a:rPr lang="cs-CZ" sz="3600" b="1" dirty="0" smtClean="0">
                <a:solidFill>
                  <a:srgbClr val="00B0F0"/>
                </a:solidFill>
              </a:rPr>
            </a:br>
            <a:r>
              <a:rPr lang="cs-CZ" sz="3600" b="1" dirty="0" smtClean="0">
                <a:solidFill>
                  <a:srgbClr val="00B0F0"/>
                </a:solidFill>
              </a:rPr>
              <a:t>(Matějovská Kubešová)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postižení vedoucí k </a:t>
            </a:r>
            <a:r>
              <a:rPr lang="cs-CZ" dirty="0" err="1" smtClean="0">
                <a:solidFill>
                  <a:srgbClr val="00B050"/>
                </a:solidFill>
              </a:rPr>
              <a:t>instabilitě</a:t>
            </a:r>
            <a:r>
              <a:rPr lang="cs-CZ" dirty="0" smtClean="0">
                <a:solidFill>
                  <a:srgbClr val="00B050"/>
                </a:solidFill>
              </a:rPr>
              <a:t> a pádům                                           </a:t>
            </a:r>
          </a:p>
          <a:p>
            <a:pPr>
              <a:buNone/>
            </a:pPr>
            <a:r>
              <a:rPr lang="cs-CZ" dirty="0" err="1" smtClean="0">
                <a:solidFill>
                  <a:srgbClr val="00B0F0"/>
                </a:solidFill>
              </a:rPr>
              <a:t>vertebrogenní</a:t>
            </a:r>
            <a:r>
              <a:rPr lang="cs-CZ" dirty="0" smtClean="0"/>
              <a:t> = osteofyty krční páteře, </a:t>
            </a:r>
            <a:r>
              <a:rPr lang="cs-CZ" dirty="0" err="1" smtClean="0"/>
              <a:t>cervikobrachiální</a:t>
            </a:r>
            <a:r>
              <a:rPr lang="cs-CZ" dirty="0" smtClean="0"/>
              <a:t> syndrom, </a:t>
            </a:r>
            <a:r>
              <a:rPr lang="cs-CZ" dirty="0" err="1" smtClean="0"/>
              <a:t>cervikokraniální</a:t>
            </a:r>
            <a:r>
              <a:rPr lang="cs-CZ" dirty="0" smtClean="0"/>
              <a:t> syndrom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kardiální</a:t>
            </a:r>
            <a:r>
              <a:rPr lang="cs-CZ" dirty="0" smtClean="0"/>
              <a:t> = poruchy rytmu, srdeční selhání, hypotenze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vaskulární</a:t>
            </a:r>
            <a:r>
              <a:rPr lang="cs-CZ" dirty="0" smtClean="0"/>
              <a:t> = stenózy magistrálních mozkových tepen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neurogenní</a:t>
            </a:r>
            <a:r>
              <a:rPr lang="cs-CZ" dirty="0" smtClean="0"/>
              <a:t> = poškození nervové tkáně – stavy po mozkových příhodách, neuropatie, epilepsie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zevní </a:t>
            </a:r>
            <a:r>
              <a:rPr lang="cs-CZ" dirty="0" smtClean="0"/>
              <a:t>= mechanické pády, překážky v domácím prostředí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Etiologie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poruchy koordinace pohybu</a:t>
            </a:r>
          </a:p>
          <a:p>
            <a:r>
              <a:rPr lang="cs-CZ" dirty="0" smtClean="0"/>
              <a:t>snížení reakční rychlosti</a:t>
            </a:r>
          </a:p>
          <a:p>
            <a:r>
              <a:rPr lang="cs-CZ" dirty="0" smtClean="0"/>
              <a:t>zhoršení zraku</a:t>
            </a:r>
          </a:p>
          <a:p>
            <a:r>
              <a:rPr lang="cs-CZ" dirty="0" smtClean="0"/>
              <a:t>oslabení přímivých svalů a další poruchy pohybového aparátu</a:t>
            </a:r>
          </a:p>
          <a:p>
            <a:r>
              <a:rPr lang="cs-CZ" dirty="0" smtClean="0"/>
              <a:t>poruchy mozečku</a:t>
            </a:r>
          </a:p>
          <a:p>
            <a:r>
              <a:rPr lang="cs-CZ" dirty="0" smtClean="0"/>
              <a:t>porucha periferního rovnovážného ústrojí nebo jeho centrálního analyzátoru</a:t>
            </a:r>
          </a:p>
          <a:p>
            <a:r>
              <a:rPr lang="cs-CZ" dirty="0" smtClean="0"/>
              <a:t>neurologické příčiny – Parkinsonova choroba, neuropatie</a:t>
            </a:r>
          </a:p>
          <a:p>
            <a:r>
              <a:rPr lang="cs-CZ" dirty="0" smtClean="0"/>
              <a:t>kolapsový stav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2591</TotalTime>
  <Words>1211</Words>
  <Application>Microsoft Office PowerPoint</Application>
  <PresentationFormat>Vlastní</PresentationFormat>
  <Paragraphs>169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Office</vt:lpstr>
      <vt:lpstr>Poruchy rovnováhy a pády</vt:lpstr>
      <vt:lpstr>Poruchy rovnováhy a pády</vt:lpstr>
      <vt:lpstr>Rizikové faktory úrazů seniorů</vt:lpstr>
      <vt:lpstr>Pády seniorů</vt:lpstr>
      <vt:lpstr>Pády seniorů</vt:lpstr>
      <vt:lpstr>Poruchy rovnováhy a pády</vt:lpstr>
      <vt:lpstr>Dělení pádů</vt:lpstr>
      <vt:lpstr>Nejčastější příčiny a projevy instability a pádů (Matějovská Kubešová)</vt:lpstr>
      <vt:lpstr>Etiologie</vt:lpstr>
      <vt:lpstr>Pády seniorů</vt:lpstr>
      <vt:lpstr>Rizikové faktory</vt:lpstr>
      <vt:lpstr>Komplikace</vt:lpstr>
      <vt:lpstr>Důsledky pádů</vt:lpstr>
      <vt:lpstr>Prevence pádů</vt:lpstr>
      <vt:lpstr>7 kritických okruhů</vt:lpstr>
      <vt:lpstr>Primární prevence</vt:lpstr>
      <vt:lpstr>Prevence pádů</vt:lpstr>
      <vt:lpstr>Prevence pohybem</vt:lpstr>
      <vt:lpstr>Prevence pohybem</vt:lpstr>
      <vt:lpstr>Prevence pohybem</vt:lpstr>
      <vt:lpstr>Psychomotorika</vt:lpstr>
      <vt:lpstr>Zásady</vt:lpstr>
      <vt:lpstr>Zásady</vt:lpstr>
      <vt:lpstr>Ukázky</vt:lpstr>
      <vt:lpstr>Komunikace je základ!!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307</cp:revision>
  <dcterms:created xsi:type="dcterms:W3CDTF">2016-09-20T10:01:00Z</dcterms:created>
  <dcterms:modified xsi:type="dcterms:W3CDTF">2022-03-28T15:35:41Z</dcterms:modified>
</cp:coreProperties>
</file>