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7" r:id="rId2"/>
    <p:sldId id="333" r:id="rId3"/>
    <p:sldId id="334" r:id="rId4"/>
    <p:sldId id="329" r:id="rId5"/>
    <p:sldId id="330" r:id="rId6"/>
    <p:sldId id="331" r:id="rId7"/>
    <p:sldId id="332" r:id="rId8"/>
    <p:sldId id="335" r:id="rId9"/>
    <p:sldId id="336" r:id="rId10"/>
    <p:sldId id="337" r:id="rId11"/>
    <p:sldId id="32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03.03.2022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03.03.2022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8736" y="219625"/>
            <a:ext cx="9277096" cy="118872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Pohybová aktivita seniorů doporučení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4756" y="1620044"/>
            <a:ext cx="10699044" cy="4972667"/>
          </a:xfrm>
        </p:spPr>
        <p:txBody>
          <a:bodyPr>
            <a:noAutofit/>
          </a:bodyPr>
          <a:lstStyle/>
          <a:p>
            <a:r>
              <a:rPr lang="cs-CZ" sz="2000" dirty="0"/>
              <a:t>Světová zdravotnická organizace (WHO) doporučuje </a:t>
            </a:r>
            <a:r>
              <a:rPr lang="cs-CZ" sz="2000" dirty="0" smtClean="0"/>
              <a:t>osobám ve </a:t>
            </a:r>
            <a:r>
              <a:rPr lang="cs-CZ" sz="2000" dirty="0"/>
              <a:t>věku 65 let a výše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150 minut fyzické aktivity ve střední intenzitě za týden</a:t>
            </a:r>
          </a:p>
          <a:p>
            <a:pPr marL="0" indent="0">
              <a:buNone/>
            </a:pPr>
            <a:r>
              <a:rPr lang="cs-CZ" sz="2000" dirty="0"/>
              <a:t>n</a:t>
            </a:r>
            <a:r>
              <a:rPr lang="cs-CZ" sz="2000" dirty="0" smtClean="0"/>
              <a:t>ebo  	</a:t>
            </a:r>
            <a:r>
              <a:rPr lang="cs-CZ" sz="2000" dirty="0"/>
              <a:t>minimálně 75 minut pohybové aktivity s </a:t>
            </a:r>
            <a:r>
              <a:rPr lang="cs-CZ" sz="2000" dirty="0" smtClean="0"/>
              <a:t>vysokou </a:t>
            </a:r>
            <a:r>
              <a:rPr lang="cs-CZ" sz="2000" dirty="0"/>
              <a:t>intenzitou </a:t>
            </a:r>
            <a:r>
              <a:rPr lang="cs-CZ" sz="2000" dirty="0" smtClean="0"/>
              <a:t>za týden</a:t>
            </a:r>
          </a:p>
          <a:p>
            <a:pPr marL="0" indent="0">
              <a:buNone/>
            </a:pPr>
            <a:r>
              <a:rPr lang="cs-CZ" sz="2000" dirty="0" smtClean="0"/>
              <a:t>nebo </a:t>
            </a:r>
            <a:r>
              <a:rPr lang="cs-CZ" sz="2000" dirty="0"/>
              <a:t>	ekvivalentní kombinaci aktivity se střední a </a:t>
            </a:r>
            <a:r>
              <a:rPr lang="cs-CZ" sz="2000" dirty="0" smtClean="0"/>
              <a:t>vysokou intenzitou</a:t>
            </a:r>
            <a:r>
              <a:rPr lang="cs-CZ" sz="2000" dirty="0"/>
              <a:t> </a:t>
            </a:r>
            <a:r>
              <a:rPr lang="cs-CZ" sz="2000" dirty="0" smtClean="0"/>
              <a:t>za týden.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Každá aktivita, aby byla zdraví prospěšná, by měla být prováděna v </a:t>
            </a:r>
            <a:r>
              <a:rPr lang="cs-CZ" sz="2000" dirty="0"/>
              <a:t>trvání alespoň 10 minut </a:t>
            </a:r>
            <a:r>
              <a:rPr lang="cs-CZ" sz="2000" dirty="0" smtClean="0"/>
              <a:t> v kuse.  </a:t>
            </a: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Pokud </a:t>
            </a:r>
            <a:r>
              <a:rPr lang="cs-CZ" sz="2000" dirty="0"/>
              <a:t>jde o další zdravotní přínosy, </a:t>
            </a:r>
            <a:r>
              <a:rPr lang="cs-CZ" sz="2000" dirty="0" smtClean="0"/>
              <a:t>měla </a:t>
            </a:r>
            <a:r>
              <a:rPr lang="cs-CZ" sz="2000" dirty="0"/>
              <a:t>by </a:t>
            </a:r>
            <a:r>
              <a:rPr lang="cs-CZ" sz="2000" dirty="0" smtClean="0"/>
              <a:t>se fyzická aktivita </a:t>
            </a:r>
            <a:r>
              <a:rPr lang="cs-CZ" sz="2000" dirty="0"/>
              <a:t>se střední intenzitou zvýšit na 300 minut týdně nebo ekvivalentně.</a:t>
            </a:r>
          </a:p>
          <a:p>
            <a:r>
              <a:rPr lang="cs-CZ" sz="2000" dirty="0" smtClean="0"/>
              <a:t>Osoby </a:t>
            </a:r>
            <a:r>
              <a:rPr lang="cs-CZ" sz="2000" dirty="0"/>
              <a:t>se špatnou pohyblivostí by měly provádět fyzickou </a:t>
            </a:r>
            <a:r>
              <a:rPr lang="cs-CZ" sz="2000" dirty="0" smtClean="0"/>
              <a:t>aktivitu pro zlepšení rovnováhy </a:t>
            </a:r>
            <a:r>
              <a:rPr lang="cs-CZ" sz="2000" dirty="0"/>
              <a:t>a </a:t>
            </a:r>
            <a:r>
              <a:rPr lang="cs-CZ" sz="2000" dirty="0" smtClean="0"/>
              <a:t>prevenci pádů, 3 a více </a:t>
            </a:r>
            <a:r>
              <a:rPr lang="cs-CZ" sz="2000" dirty="0"/>
              <a:t>dní v týdnu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Zvláštní </a:t>
            </a:r>
            <a:r>
              <a:rPr lang="cs-CZ" sz="2000" dirty="0"/>
              <a:t>důležitost </a:t>
            </a:r>
            <a:r>
              <a:rPr lang="cs-CZ" sz="2000" dirty="0" smtClean="0"/>
              <a:t>by se měla věnovat silovému </a:t>
            </a:r>
            <a:r>
              <a:rPr lang="cs-CZ" sz="2000" dirty="0"/>
              <a:t>tréninku </a:t>
            </a:r>
            <a:r>
              <a:rPr lang="cs-CZ" sz="2000" dirty="0" smtClean="0"/>
              <a:t>prováděnému </a:t>
            </a:r>
            <a:r>
              <a:rPr lang="cs-CZ" sz="2000" dirty="0"/>
              <a:t>2 nebo více dní v týdnu a zahrnující </a:t>
            </a:r>
            <a:r>
              <a:rPr lang="cs-CZ" sz="2000" dirty="0" smtClean="0"/>
              <a:t>posílení hlavních svalových skupin.</a:t>
            </a:r>
            <a:endParaRPr lang="cs-CZ" sz="2000" dirty="0"/>
          </a:p>
        </p:txBody>
      </p:sp>
      <p:pic>
        <p:nvPicPr>
          <p:cNvPr id="2050" name="Picture 2" descr="C:\Users\roman\Desktop\cvičení s míč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00616" y="1700784"/>
            <a:ext cx="2432304" cy="18013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7253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FF0000"/>
                </a:solidFill>
              </a:rPr>
              <a:t>Skladba lekce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ZÁVĚREČNÁ ČÁST </a:t>
            </a:r>
            <a:r>
              <a:rPr lang="cs-CZ" sz="2400" dirty="0" smtClean="0"/>
              <a:t>(cca 15 minut)</a:t>
            </a:r>
          </a:p>
          <a:p>
            <a:r>
              <a:rPr lang="cs-CZ" sz="2400" dirty="0" smtClean="0"/>
              <a:t>zahrnovala </a:t>
            </a:r>
            <a:r>
              <a:rPr lang="cs-CZ" sz="2400" dirty="0" smtClean="0"/>
              <a:t>cvičení a hry z oblasti psychomotoriky a zdravotní tělesné výchovy (dechová a relaxační cvičení, protažení svalů s tendencí ke zkracování, posílení svalů s tendencí k ochabování, balanční </a:t>
            </a:r>
            <a:r>
              <a:rPr lang="cs-CZ" sz="2400" dirty="0" smtClean="0"/>
              <a:t>cvičení)</a:t>
            </a:r>
          </a:p>
          <a:p>
            <a:r>
              <a:rPr lang="cs-CZ" sz="2400" dirty="0" smtClean="0"/>
              <a:t>p</a:t>
            </a:r>
            <a:r>
              <a:rPr lang="cs-CZ" sz="2400" dirty="0" smtClean="0"/>
              <a:t>ro </a:t>
            </a:r>
            <a:r>
              <a:rPr lang="cs-CZ" sz="2400" dirty="0" smtClean="0"/>
              <a:t>zpestření lekcí jsme používali různé druhy náčiní a pomůcek (šátky, gymnastické tyče, </a:t>
            </a:r>
            <a:r>
              <a:rPr lang="cs-CZ" sz="2400" dirty="0" err="1" smtClean="0"/>
              <a:t>overbally</a:t>
            </a:r>
            <a:r>
              <a:rPr lang="cs-CZ" sz="2400" dirty="0" smtClean="0"/>
              <a:t> apod</a:t>
            </a:r>
            <a:r>
              <a:rPr lang="cs-CZ" sz="2400" dirty="0" smtClean="0"/>
              <a:t>.)</a:t>
            </a:r>
          </a:p>
          <a:p>
            <a:r>
              <a:rPr lang="cs-CZ" sz="2400" dirty="0" smtClean="0"/>
              <a:t>v</a:t>
            </a:r>
            <a:r>
              <a:rPr lang="cs-CZ" sz="2400" dirty="0" smtClean="0"/>
              <a:t>šechna </a:t>
            </a:r>
            <a:r>
              <a:rPr lang="cs-CZ" sz="2400" dirty="0" smtClean="0"/>
              <a:t>cvičení byla vybírána s ohledem na individuální potřeby jedinců a v případě nutnosti </a:t>
            </a:r>
            <a:r>
              <a:rPr lang="cs-CZ" sz="2400" dirty="0" err="1" smtClean="0"/>
              <a:t>modifi</a:t>
            </a:r>
            <a:r>
              <a:rPr lang="cs-CZ" sz="2400" dirty="0" smtClean="0"/>
              <a:t> kována jednodušší </a:t>
            </a:r>
            <a:r>
              <a:rPr lang="cs-CZ" sz="2400" dirty="0" smtClean="0"/>
              <a:t>variantou</a:t>
            </a:r>
            <a:endParaRPr lang="cs-CZ" sz="2400" dirty="0" smtClean="0"/>
          </a:p>
          <a:p>
            <a:endParaRPr lang="cs-CZ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 smtClean="0">
                <a:solidFill>
                  <a:srgbClr val="00B0F0"/>
                </a:solidFill>
              </a:rPr>
              <a:t>Benefity</a:t>
            </a:r>
            <a:r>
              <a:rPr lang="cs-CZ" sz="4000" dirty="0" smtClean="0">
                <a:solidFill>
                  <a:srgbClr val="00B0F0"/>
                </a:solidFill>
              </a:rPr>
              <a:t> tance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atraktivita i pro osoby neaktivní</a:t>
            </a:r>
          </a:p>
          <a:p>
            <a:r>
              <a:rPr lang="cs-CZ" sz="2000" dirty="0" smtClean="0"/>
              <a:t>lze přizpůsobit všem zdravotním kategoriím (velký potenciál)</a:t>
            </a:r>
          </a:p>
          <a:p>
            <a:r>
              <a:rPr lang="cs-CZ" sz="2000" dirty="0" smtClean="0"/>
              <a:t>snižování rizika pádů (zlepšení </a:t>
            </a:r>
            <a:r>
              <a:rPr lang="cs-CZ" sz="2000" dirty="0" err="1" smtClean="0"/>
              <a:t>rovnováhových</a:t>
            </a:r>
            <a:r>
              <a:rPr lang="cs-CZ" sz="2000" dirty="0" smtClean="0"/>
              <a:t> </a:t>
            </a:r>
            <a:r>
              <a:rPr lang="cs-CZ" sz="2000" dirty="0" err="1" smtClean="0"/>
              <a:t>schpností</a:t>
            </a:r>
            <a:r>
              <a:rPr lang="cs-CZ" sz="2000" dirty="0" smtClean="0"/>
              <a:t>, statická i dynamická rovnováha)</a:t>
            </a:r>
          </a:p>
          <a:p>
            <a:r>
              <a:rPr lang="cs-CZ" sz="2000" dirty="0" smtClean="0"/>
              <a:t>nástroj k udržení nebo zlepšování kognitivních funkcí</a:t>
            </a:r>
          </a:p>
          <a:p>
            <a:r>
              <a:rPr lang="cs-CZ" sz="2000" dirty="0" smtClean="0"/>
              <a:t>zlepšování funkcí KVS (kardiorespirační parametry, vytrvalost)</a:t>
            </a:r>
          </a:p>
          <a:p>
            <a:r>
              <a:rPr lang="cs-CZ" sz="2000" dirty="0" smtClean="0"/>
              <a:t>zlepšení kvality života</a:t>
            </a:r>
          </a:p>
          <a:p>
            <a:r>
              <a:rPr lang="cs-CZ" sz="2000" dirty="0" smtClean="0"/>
              <a:t>zlepšení fyzické zdatnost </a:t>
            </a:r>
          </a:p>
          <a:p>
            <a:r>
              <a:rPr lang="cs-CZ" sz="2000" dirty="0" smtClean="0"/>
              <a:t>síla DK</a:t>
            </a:r>
          </a:p>
          <a:p>
            <a:r>
              <a:rPr lang="cs-CZ" sz="2000" dirty="0" smtClean="0"/>
              <a:t>psychosociální – socializace, motivace, relaxace a také komunikace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004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/>
              <a:t/>
            </a:r>
            <a:br>
              <a:rPr lang="cs-CZ" sz="3600" b="1" u="sng" dirty="0" smtClean="0"/>
            </a:br>
            <a:r>
              <a:rPr lang="cs-CZ" sz="3600" dirty="0" smtClean="0">
                <a:solidFill>
                  <a:srgbClr val="FF0000"/>
                </a:solidFill>
              </a:rPr>
              <a:t>Zásady při tvorbě a realizaci PIP</a:t>
            </a:r>
            <a:br>
              <a:rPr lang="cs-CZ" sz="3600" dirty="0" smtClean="0">
                <a:solidFill>
                  <a:srgbClr val="FF0000"/>
                </a:solidFill>
              </a:rPr>
            </a:br>
            <a:endParaRPr lang="cs-CZ" sz="3600" i="1" dirty="0" smtClean="0">
              <a:solidFill>
                <a:srgbClr val="FF0000"/>
              </a:solidFill>
            </a:endParaRP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609600" y="1000664"/>
            <a:ext cx="10972800" cy="5125499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endParaRPr lang="cs-CZ" sz="2000" b="1" u="sng" dirty="0" smtClean="0"/>
          </a:p>
          <a:p>
            <a:pPr marL="609600" indent="-609600">
              <a:buFontTx/>
              <a:buAutoNum type="arabicPeriod"/>
            </a:pPr>
            <a:r>
              <a:rPr lang="cs-CZ" sz="2000" b="1" i="1" dirty="0" smtClean="0">
                <a:solidFill>
                  <a:srgbClr val="00B0F0"/>
                </a:solidFill>
              </a:rPr>
              <a:t>Respektovat </a:t>
            </a:r>
            <a:r>
              <a:rPr lang="cs-CZ" sz="2000" b="1" i="1" dirty="0" err="1" smtClean="0">
                <a:solidFill>
                  <a:srgbClr val="00B0F0"/>
                </a:solidFill>
              </a:rPr>
              <a:t>morfofunkční</a:t>
            </a:r>
            <a:r>
              <a:rPr lang="cs-CZ" sz="2000" b="1" i="1" dirty="0" smtClean="0">
                <a:solidFill>
                  <a:srgbClr val="00B0F0"/>
                </a:solidFill>
              </a:rPr>
              <a:t> involuční změny </a:t>
            </a:r>
            <a:r>
              <a:rPr lang="cs-CZ" sz="2000" dirty="0" smtClean="0"/>
              <a:t>(pokles funkční kapacity tělesných systémů, adaptability, rychlejší únavnost, delší čas k regeneraci).</a:t>
            </a:r>
          </a:p>
          <a:p>
            <a:pPr marL="609600" indent="-609600">
              <a:buFontTx/>
              <a:buAutoNum type="arabicPeriod"/>
            </a:pPr>
            <a:r>
              <a:rPr lang="cs-CZ" sz="2000" b="1" i="1" dirty="0" smtClean="0">
                <a:solidFill>
                  <a:srgbClr val="00B0F0"/>
                </a:solidFill>
              </a:rPr>
              <a:t>Respektovat zdravotní stav </a:t>
            </a:r>
            <a:r>
              <a:rPr lang="cs-CZ" sz="2000" dirty="0" smtClean="0"/>
              <a:t>seniora, medikace, monitorování HF a TK.</a:t>
            </a:r>
          </a:p>
          <a:p>
            <a:pPr marL="609600" indent="-609600">
              <a:buFontTx/>
              <a:buAutoNum type="arabicPeriod"/>
            </a:pPr>
            <a:r>
              <a:rPr lang="cs-CZ" sz="2000" b="1" i="1" dirty="0" smtClean="0">
                <a:solidFill>
                  <a:srgbClr val="00B0F0"/>
                </a:solidFill>
              </a:rPr>
              <a:t>Intenzitu zátěže </a:t>
            </a:r>
            <a:r>
              <a:rPr lang="cs-CZ" sz="2000" dirty="0" smtClean="0"/>
              <a:t>volit na základě </a:t>
            </a:r>
            <a:r>
              <a:rPr lang="cs-CZ" sz="2000" dirty="0" err="1" smtClean="0"/>
              <a:t>Spiroergonomického</a:t>
            </a:r>
            <a:r>
              <a:rPr lang="cs-CZ" sz="2000" dirty="0" smtClean="0"/>
              <a:t> vyšetření lékařem.</a:t>
            </a:r>
          </a:p>
          <a:p>
            <a:pPr marL="609600" indent="-609600">
              <a:buFontTx/>
              <a:buAutoNum type="arabicPeriod"/>
            </a:pPr>
            <a:r>
              <a:rPr lang="cs-CZ" sz="2000" b="1" i="1" dirty="0" smtClean="0">
                <a:solidFill>
                  <a:srgbClr val="00B0F0"/>
                </a:solidFill>
              </a:rPr>
              <a:t>Respektovat věk, úroveň tělesné výkonnosti, zájem o PA </a:t>
            </a:r>
            <a:r>
              <a:rPr lang="cs-CZ" sz="2000" b="1" i="1" dirty="0" smtClean="0"/>
              <a:t>(emoce, motivace).</a:t>
            </a:r>
          </a:p>
          <a:p>
            <a:pPr marL="609600" indent="-609600">
              <a:buFontTx/>
              <a:buAutoNum type="arabicPeriod"/>
            </a:pPr>
            <a:r>
              <a:rPr lang="cs-CZ" sz="2000" b="1" i="1" dirty="0" smtClean="0">
                <a:solidFill>
                  <a:srgbClr val="00B0F0"/>
                </a:solidFill>
              </a:rPr>
              <a:t>Obsah cvičebního programu zaměřit k danému cíli </a:t>
            </a:r>
            <a:r>
              <a:rPr lang="cs-CZ" sz="2000" b="1" i="1" dirty="0" smtClean="0"/>
              <a:t>(zdravý, ADL, nezpůsobilý).</a:t>
            </a:r>
          </a:p>
          <a:p>
            <a:pPr marL="609600" indent="-609600">
              <a:buNone/>
            </a:pPr>
            <a:endParaRPr lang="cs-CZ" sz="2000" dirty="0" smtClean="0"/>
          </a:p>
          <a:p>
            <a:pPr eaLnBrk="1" hangingPunct="1">
              <a:buFont typeface="Wingdings" pitchFamily="2" charset="2"/>
              <a:buChar char="ü"/>
            </a:pPr>
            <a:r>
              <a:rPr lang="cs-CZ" sz="2000" dirty="0" smtClean="0"/>
              <a:t>Monitorovat HF na začátku, v průběhu a na konci pohybové intervence (</a:t>
            </a:r>
            <a:r>
              <a:rPr lang="cs-CZ" sz="2000" dirty="0" err="1" smtClean="0"/>
              <a:t>sporttester</a:t>
            </a:r>
            <a:r>
              <a:rPr lang="cs-CZ" sz="2000" dirty="0" smtClean="0"/>
              <a:t>)</a:t>
            </a:r>
          </a:p>
          <a:p>
            <a:pPr eaLnBrk="1" hangingPunct="1">
              <a:buFontTx/>
              <a:buNone/>
            </a:pPr>
            <a:endParaRPr lang="cs-CZ" sz="24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Zásady při pohybovém zatěžování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68083"/>
            <a:ext cx="10515600" cy="490888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000" dirty="0" smtClean="0"/>
              <a:t>Seznámit jedince s metodikou a technikou provádění PA.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000" dirty="0" smtClean="0"/>
              <a:t>Srozumitelně se vyjadřovat, hovořit pomalu a nahlas, po řádném seznámení se s cvičením dané cviky správně a názorně předvést.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000" dirty="0" smtClean="0"/>
              <a:t>Dodržovat didaktické zásady – od nejjednodušších poloh a cviků s postupným přechodem do vyšších pozic.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000" dirty="0" smtClean="0"/>
              <a:t>Důsledná postupnost zatížení.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000" dirty="0" smtClean="0"/>
              <a:t> Preferovat jednodušší cviky bez velkých nároků na koordinaci.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000" dirty="0" smtClean="0"/>
              <a:t>Neprovádět cviky se zadržováním dechu,  cvičení koordinovat s dýcháním.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000" dirty="0" smtClean="0"/>
              <a:t>Na závěr cvičební jednotky zařadit vždy cvičení relaxační (ne dlouhé).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000" dirty="0" smtClean="0"/>
              <a:t>Vytvářet přátelskou atmosféru.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3947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Optimální PA z hlediska kognitivních funkcí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0060"/>
            <a:ext cx="10515600" cy="5046903"/>
          </a:xfrm>
        </p:spPr>
        <p:txBody>
          <a:bodyPr>
            <a:noAutofit/>
          </a:bodyPr>
          <a:lstStyle/>
          <a:p>
            <a:r>
              <a:rPr lang="cs-CZ" sz="2000" dirty="0" smtClean="0"/>
              <a:t>Faktory ovlivňujíc </a:t>
            </a:r>
            <a:r>
              <a:rPr lang="cs-CZ" sz="2000" dirty="0" err="1" smtClean="0"/>
              <a:t>benefit</a:t>
            </a:r>
            <a:r>
              <a:rPr lang="cs-CZ" sz="2000" dirty="0" smtClean="0"/>
              <a:t> PA – genetické predispozice, četnost PA, velikost a typ pohybové zátěže</a:t>
            </a:r>
          </a:p>
          <a:p>
            <a:pPr>
              <a:buNone/>
            </a:pPr>
            <a:r>
              <a:rPr lang="cs-CZ" sz="2000" dirty="0" smtClean="0"/>
              <a:t>Dle zahraničních i našich výzkumů – efekt PA:</a:t>
            </a:r>
          </a:p>
          <a:p>
            <a:r>
              <a:rPr lang="cs-CZ" sz="2000" dirty="0" smtClean="0"/>
              <a:t>PA nejméně </a:t>
            </a:r>
            <a:r>
              <a:rPr lang="cs-CZ" sz="2000" b="1" dirty="0" smtClean="0"/>
              <a:t>2-3x týdně </a:t>
            </a:r>
            <a:r>
              <a:rPr lang="cs-CZ" sz="2000" dirty="0" smtClean="0"/>
              <a:t>nad 20 min. po dobu min. 6 měsíců</a:t>
            </a:r>
          </a:p>
          <a:p>
            <a:r>
              <a:rPr lang="cs-CZ" sz="2000" b="1" dirty="0" smtClean="0"/>
              <a:t>Střední intenzita zátěže </a:t>
            </a:r>
            <a:r>
              <a:rPr lang="cs-CZ" sz="2000" dirty="0" smtClean="0"/>
              <a:t>zlepšuje, ale dlouhodobá intenzivní tělesná zátěž snižuje úroveň </a:t>
            </a:r>
            <a:r>
              <a:rPr lang="cs-CZ" sz="2000" dirty="0" err="1" smtClean="0"/>
              <a:t>kognitiv</a:t>
            </a:r>
            <a:r>
              <a:rPr lang="cs-CZ" sz="2000" dirty="0" smtClean="0"/>
              <a:t>. funkcí. Doporučuje se </a:t>
            </a:r>
            <a:r>
              <a:rPr lang="cs-CZ" sz="2000" b="1" dirty="0" smtClean="0"/>
              <a:t>40-60 % max. spotřeby kyslíku</a:t>
            </a:r>
            <a:r>
              <a:rPr lang="cs-CZ" sz="2000" dirty="0" smtClean="0"/>
              <a:t>, subjektivní hodnocení zátěže na úrovni </a:t>
            </a:r>
            <a:r>
              <a:rPr lang="cs-CZ" sz="2000" b="1" dirty="0" smtClean="0"/>
              <a:t>13 dle </a:t>
            </a:r>
            <a:r>
              <a:rPr lang="cs-CZ" sz="2000" b="1" dirty="0" err="1" smtClean="0"/>
              <a:t>Borgovy</a:t>
            </a:r>
            <a:r>
              <a:rPr lang="cs-CZ" sz="2000" b="1" dirty="0" smtClean="0"/>
              <a:t> škály.</a:t>
            </a:r>
          </a:p>
          <a:p>
            <a:r>
              <a:rPr lang="cs-CZ" sz="2000" dirty="0" smtClean="0"/>
              <a:t>Kombinace AE a </a:t>
            </a:r>
            <a:r>
              <a:rPr lang="cs-CZ" sz="2000" dirty="0" err="1" smtClean="0"/>
              <a:t>neAE</a:t>
            </a:r>
            <a:r>
              <a:rPr lang="cs-CZ" sz="2000" dirty="0" smtClean="0"/>
              <a:t> cvičení 2x týdně po dobu 60min.</a:t>
            </a:r>
          </a:p>
          <a:p>
            <a:r>
              <a:rPr lang="cs-CZ" sz="2000" dirty="0" smtClean="0"/>
              <a:t>Respektovat osobní preference PA</a:t>
            </a:r>
          </a:p>
          <a:p>
            <a:r>
              <a:rPr lang="cs-CZ" sz="2000" dirty="0" smtClean="0"/>
              <a:t>Kombinovat PA tak, abychom podpořili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 smtClean="0"/>
              <a:t>Zdatnost (zvládat ADL, rekreační PA, rychlá obnova funkčního stavu po nemoci)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 smtClean="0"/>
              <a:t>Svalovou sílu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 smtClean="0"/>
              <a:t>Flexibilitu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 smtClean="0"/>
              <a:t>Vzpřímené uvolněné DT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 smtClean="0"/>
              <a:t>Vnímání, </a:t>
            </a:r>
            <a:r>
              <a:rPr lang="cs-CZ" sz="2000" dirty="0" err="1" smtClean="0"/>
              <a:t>sebeuvědomování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Tanec - projekt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>
                <a:solidFill>
                  <a:srgbClr val="00B0F0"/>
                </a:solidFill>
              </a:rPr>
              <a:t>Efekt intenzivní tanečně-pohybové intervence na změny kognitivní funkce a změny mozkové plasticity zdravých </a:t>
            </a:r>
          </a:p>
          <a:p>
            <a:pPr>
              <a:buNone/>
            </a:pPr>
            <a:r>
              <a:rPr lang="cs-CZ" sz="1800" dirty="0" smtClean="0">
                <a:solidFill>
                  <a:srgbClr val="00B0F0"/>
                </a:solidFill>
              </a:rPr>
              <a:t>seniorů a pacientů s mírnou kognitivní poruchou</a:t>
            </a:r>
          </a:p>
          <a:p>
            <a:pPr>
              <a:buNone/>
            </a:pPr>
            <a:endParaRPr lang="cs-CZ" sz="18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cs-CZ" sz="1800" dirty="0" smtClean="0">
                <a:solidFill>
                  <a:srgbClr val="00B0F0"/>
                </a:solidFill>
              </a:rPr>
              <a:t>Hlavní cíl: </a:t>
            </a:r>
            <a:r>
              <a:rPr lang="cs-CZ" sz="1800" dirty="0" smtClean="0"/>
              <a:t>vytvoření strukturovaného tanečně-pohybového programu pro zdravé seniory a pacienty s MCI –</a:t>
            </a:r>
          </a:p>
          <a:p>
            <a:pPr>
              <a:buNone/>
            </a:pPr>
            <a:r>
              <a:rPr lang="cs-CZ" sz="1800" dirty="0" smtClean="0"/>
              <a:t>vyhodnotit jeho efekt na změny struktury a funkce mozku u těchto jedinců </a:t>
            </a:r>
          </a:p>
          <a:p>
            <a:pPr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44 měsíční kontrolovaná studie – 60 HS a 60 MCI, polovina 6 měsíců intervence, druhá – kontrolní </a:t>
            </a:r>
          </a:p>
          <a:p>
            <a:pPr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60 cvičebních jednotek, 60 minut, 3 x za týden</a:t>
            </a:r>
          </a:p>
          <a:p>
            <a:pPr>
              <a:buNone/>
            </a:pPr>
            <a:r>
              <a:rPr lang="cs-CZ" sz="1800" dirty="0" smtClean="0">
                <a:solidFill>
                  <a:srgbClr val="00B0F0"/>
                </a:solidFill>
              </a:rPr>
              <a:t>Diagnostika </a:t>
            </a:r>
            <a:r>
              <a:rPr lang="cs-CZ" sz="1800" dirty="0" smtClean="0"/>
              <a:t>– magnetická rezonance, rezonanční spektroskopie, detailní standardizovaného kognitivního</a:t>
            </a:r>
          </a:p>
          <a:p>
            <a:pPr>
              <a:buNone/>
            </a:pPr>
            <a:r>
              <a:rPr lang="cs-CZ" sz="1800" dirty="0" smtClean="0"/>
              <a:t>vyšetření, funkční zdatnost (Senior </a:t>
            </a:r>
            <a:r>
              <a:rPr lang="cs-CZ" sz="1800" dirty="0" err="1" smtClean="0"/>
              <a:t>Fitnes</a:t>
            </a:r>
            <a:r>
              <a:rPr lang="cs-CZ" sz="1800" dirty="0" smtClean="0"/>
              <a:t> Test - 6 min </a:t>
            </a:r>
            <a:r>
              <a:rPr lang="cs-CZ" sz="1800" dirty="0" err="1" smtClean="0"/>
              <a:t>Walk</a:t>
            </a:r>
            <a:r>
              <a:rPr lang="cs-CZ" sz="1800" dirty="0" smtClean="0"/>
              <a:t>, </a:t>
            </a:r>
            <a:r>
              <a:rPr lang="cs-CZ" sz="1800" dirty="0" err="1" smtClean="0"/>
              <a:t>Chair</a:t>
            </a:r>
            <a:r>
              <a:rPr lang="cs-CZ" sz="1800" dirty="0" smtClean="0"/>
              <a:t> </a:t>
            </a:r>
            <a:r>
              <a:rPr lang="cs-CZ" sz="1800" dirty="0" err="1" smtClean="0"/>
              <a:t>stand</a:t>
            </a:r>
            <a:r>
              <a:rPr lang="cs-CZ" sz="1800" dirty="0" smtClean="0"/>
              <a:t> test, 8 </a:t>
            </a:r>
            <a:r>
              <a:rPr lang="cs-CZ" sz="1800" dirty="0" err="1" smtClean="0"/>
              <a:t>Food</a:t>
            </a:r>
            <a:r>
              <a:rPr lang="cs-CZ" sz="1800" dirty="0" smtClean="0"/>
              <a:t> </a:t>
            </a:r>
            <a:r>
              <a:rPr lang="cs-CZ" sz="1800" dirty="0" err="1" smtClean="0"/>
              <a:t>Up</a:t>
            </a:r>
            <a:r>
              <a:rPr lang="cs-CZ" sz="1800" dirty="0" smtClean="0"/>
              <a:t> </a:t>
            </a:r>
            <a:r>
              <a:rPr lang="cs-CZ" sz="1800" dirty="0" err="1" smtClean="0"/>
              <a:t>and</a:t>
            </a:r>
            <a:r>
              <a:rPr lang="cs-CZ" sz="1800" dirty="0" smtClean="0"/>
              <a:t> Go test), posturální</a:t>
            </a:r>
          </a:p>
          <a:p>
            <a:pPr>
              <a:buNone/>
            </a:pPr>
            <a:r>
              <a:rPr lang="cs-CZ" sz="1800" dirty="0" smtClean="0"/>
              <a:t>stabilita</a:t>
            </a:r>
            <a:endParaRPr lang="cs-CZ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Tanec - projekt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>
                <a:solidFill>
                  <a:srgbClr val="00B0F0"/>
                </a:solidFill>
              </a:rPr>
              <a:t>Intervence</a:t>
            </a:r>
            <a:r>
              <a:rPr lang="cs-CZ" sz="1800" dirty="0" smtClean="0"/>
              <a:t> – primárně udržení, případně rozvoj kognitivních funkcí, sekundárně – rovnováha, orientace v</a:t>
            </a:r>
          </a:p>
          <a:p>
            <a:pPr>
              <a:buNone/>
            </a:pPr>
            <a:r>
              <a:rPr lang="cs-CZ" sz="1800" dirty="0" smtClean="0"/>
              <a:t>prostoru, posílení velkých svalových skupin</a:t>
            </a:r>
          </a:p>
          <a:p>
            <a:pPr>
              <a:buNone/>
            </a:pPr>
            <a:r>
              <a:rPr lang="cs-CZ" sz="1800" dirty="0" smtClean="0"/>
              <a:t>Mírná až střední intenzita (po každé lekci subjektivně </a:t>
            </a:r>
            <a:r>
              <a:rPr lang="cs-CZ" sz="1800" dirty="0" err="1" smtClean="0"/>
              <a:t>Borgova</a:t>
            </a:r>
            <a:r>
              <a:rPr lang="cs-CZ" sz="1800" dirty="0" smtClean="0"/>
              <a:t> škála)</a:t>
            </a:r>
          </a:p>
          <a:p>
            <a:pPr>
              <a:buNone/>
            </a:pPr>
            <a:r>
              <a:rPr lang="cs-CZ" sz="1800" dirty="0" smtClean="0"/>
              <a:t>6 měsíců – zkušený lektor a asistent, smíšené skupiny – HS, MCI</a:t>
            </a:r>
          </a:p>
          <a:p>
            <a:pPr>
              <a:buNone/>
            </a:pPr>
            <a:r>
              <a:rPr lang="cs-CZ" sz="1800" dirty="0" smtClean="0">
                <a:solidFill>
                  <a:srgbClr val="00B0F0"/>
                </a:solidFill>
              </a:rPr>
              <a:t>Koncept</a:t>
            </a:r>
            <a:r>
              <a:rPr lang="cs-CZ" sz="1800" dirty="0" smtClean="0"/>
              <a:t> – „Taneční cesta kolem světa“ – choreografie do kratších bloků (Polka  - Česko, country tanec – Irsko,</a:t>
            </a:r>
          </a:p>
          <a:p>
            <a:pPr>
              <a:buNone/>
            </a:pPr>
            <a:r>
              <a:rPr lang="cs-CZ" sz="1800" dirty="0" smtClean="0"/>
              <a:t>africký tanec, řecký tanec v kruhu, tango, tanec se šátky</a:t>
            </a:r>
          </a:p>
          <a:p>
            <a:pPr>
              <a:buNone/>
            </a:pPr>
            <a:r>
              <a:rPr lang="cs-CZ" sz="1800" dirty="0" smtClean="0"/>
              <a:t>Metodika – viz. popis.</a:t>
            </a:r>
            <a:endParaRPr lang="cs-CZ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Tanec - projekt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>
                <a:solidFill>
                  <a:srgbClr val="00B0F0"/>
                </a:solidFill>
              </a:rPr>
              <a:t>Výsledky</a:t>
            </a:r>
          </a:p>
          <a:p>
            <a:pPr>
              <a:buNone/>
            </a:pPr>
            <a:r>
              <a:rPr lang="cs-CZ" sz="1800" dirty="0" smtClean="0">
                <a:solidFill>
                  <a:srgbClr val="00B0F0"/>
                </a:solidFill>
              </a:rPr>
              <a:t>Funkční testy – lépe zdraví senioři</a:t>
            </a:r>
          </a:p>
          <a:p>
            <a:pPr>
              <a:buNone/>
            </a:pPr>
            <a:r>
              <a:rPr lang="cs-CZ" sz="1800" dirty="0" smtClean="0"/>
              <a:t>Aerobní vytrvalost – u HS i MCI</a:t>
            </a:r>
          </a:p>
          <a:p>
            <a:pPr>
              <a:buNone/>
            </a:pPr>
            <a:r>
              <a:rPr lang="cs-CZ" sz="1800" dirty="0" smtClean="0"/>
              <a:t>Síla DK – pozitivní – HS, MCI stejné</a:t>
            </a:r>
          </a:p>
          <a:p>
            <a:pPr>
              <a:buNone/>
            </a:pPr>
            <a:r>
              <a:rPr lang="cs-CZ" sz="1800" dirty="0" smtClean="0"/>
              <a:t>Rovnováha – lépe HS, </a:t>
            </a:r>
            <a:r>
              <a:rPr lang="cs-CZ" sz="1800" dirty="0" err="1" smtClean="0"/>
              <a:t>HS</a:t>
            </a:r>
            <a:r>
              <a:rPr lang="cs-CZ" sz="1800" dirty="0" smtClean="0"/>
              <a:t> stejně, nejlépe senioři MCI</a:t>
            </a:r>
          </a:p>
          <a:p>
            <a:pPr>
              <a:buNone/>
            </a:pPr>
            <a:r>
              <a:rPr lang="cs-CZ" sz="1800" dirty="0" smtClean="0"/>
              <a:t>Mozková činnost – rovněž efektivní změny u cvičících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Paměťové FC, prostorová orientace, komunikace, sociální vazby – vztahy doposud</a:t>
            </a:r>
          </a:p>
          <a:p>
            <a:pPr>
              <a:buNone/>
            </a:pPr>
            <a:r>
              <a:rPr lang="cs-CZ" sz="1800" dirty="0" smtClean="0"/>
              <a:t>UKÁZKY</a:t>
            </a:r>
          </a:p>
          <a:p>
            <a:pPr>
              <a:buNone/>
            </a:pPr>
            <a:endParaRPr lang="cs-CZ" sz="1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FF0000"/>
                </a:solidFill>
              </a:rPr>
              <a:t>Skladba lekce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ÚVODNÍ ČÁST </a:t>
            </a:r>
            <a:r>
              <a:rPr lang="cs-CZ" sz="2400" dirty="0" smtClean="0"/>
              <a:t>(cca 15 minut)</a:t>
            </a:r>
          </a:p>
          <a:p>
            <a:r>
              <a:rPr lang="cs-CZ" sz="2400" dirty="0" smtClean="0"/>
              <a:t>seznámení </a:t>
            </a:r>
            <a:r>
              <a:rPr lang="cs-CZ" sz="2400" dirty="0" smtClean="0"/>
              <a:t>s programem, navození tématu, dobré nálady a psychické </a:t>
            </a:r>
            <a:r>
              <a:rPr lang="cs-CZ" sz="2400" dirty="0" smtClean="0"/>
              <a:t>pohody</a:t>
            </a:r>
          </a:p>
          <a:p>
            <a:r>
              <a:rPr lang="cs-CZ" sz="2400" dirty="0" smtClean="0"/>
              <a:t>zahřátí </a:t>
            </a:r>
            <a:r>
              <a:rPr lang="cs-CZ" sz="2400" dirty="0" smtClean="0"/>
              <a:t>organizmu – rytmická cvičení, tanečně pohybové aktivity a hry a aktivaci kognitivních funkcí – cvičení s pamětí, zaměření pozornosti na jednotlivé </a:t>
            </a:r>
            <a:r>
              <a:rPr lang="cs-CZ" sz="2400" dirty="0" smtClean="0"/>
              <a:t>kroky</a:t>
            </a:r>
          </a:p>
          <a:p>
            <a:r>
              <a:rPr lang="cs-CZ" sz="2400" dirty="0" smtClean="0"/>
              <a:t>dále </a:t>
            </a:r>
            <a:r>
              <a:rPr lang="cs-CZ" sz="2400" dirty="0" smtClean="0"/>
              <a:t>kloubně mobilizační cvičení a dynamické protažení především svalů dolních končetin a svalů v oblasti trupu.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FF0000"/>
                </a:solidFill>
              </a:rPr>
              <a:t>Skladba lekce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HLAVNÍ ČÁST </a:t>
            </a:r>
            <a:r>
              <a:rPr lang="cs-CZ" sz="2400" dirty="0" smtClean="0"/>
              <a:t>(cca 30 minut)</a:t>
            </a:r>
          </a:p>
          <a:p>
            <a:r>
              <a:rPr lang="cs-CZ" sz="2400" dirty="0" smtClean="0"/>
              <a:t>těžiště </a:t>
            </a:r>
            <a:r>
              <a:rPr lang="cs-CZ" sz="2400" dirty="0" smtClean="0"/>
              <a:t>lekce tvořily tanečně-pohybové </a:t>
            </a:r>
            <a:r>
              <a:rPr lang="cs-CZ" sz="2400" dirty="0" err="1" smtClean="0"/>
              <a:t>choreografi</a:t>
            </a:r>
            <a:r>
              <a:rPr lang="cs-CZ" sz="2400" dirty="0" smtClean="0"/>
              <a:t> e za doprovodu </a:t>
            </a:r>
            <a:r>
              <a:rPr lang="cs-CZ" sz="2400" dirty="0" smtClean="0"/>
              <a:t>hudby</a:t>
            </a:r>
          </a:p>
          <a:p>
            <a:r>
              <a:rPr lang="cs-CZ" sz="2400" dirty="0" smtClean="0"/>
              <a:t>v</a:t>
            </a:r>
            <a:r>
              <a:rPr lang="cs-CZ" sz="2400" dirty="0" smtClean="0"/>
              <a:t>ždy </a:t>
            </a:r>
            <a:r>
              <a:rPr lang="cs-CZ" sz="2400" dirty="0" smtClean="0"/>
              <a:t>jsme učili nejdříve kroky, v další hodině jsme přidali další části těla (paže, hlava), postupně jsme zařazovali prvky za sebe, tvořili </a:t>
            </a:r>
            <a:r>
              <a:rPr lang="cs-CZ" sz="2400" dirty="0" smtClean="0"/>
              <a:t>choreografii</a:t>
            </a:r>
            <a:r>
              <a:rPr lang="cs-CZ" sz="2400" dirty="0" smtClean="0"/>
              <a:t>. </a:t>
            </a:r>
            <a:endParaRPr lang="cs-CZ" sz="2400" dirty="0" smtClean="0"/>
          </a:p>
          <a:p>
            <a:r>
              <a:rPr lang="cs-CZ" sz="2400" dirty="0" smtClean="0"/>
              <a:t>v dalších </a:t>
            </a:r>
            <a:r>
              <a:rPr lang="cs-CZ" sz="2400" dirty="0" smtClean="0"/>
              <a:t>hodinách jsme obměňovali: např. tempo, rytmiku jednotlivých kroků, formaci, pozici </a:t>
            </a:r>
            <a:r>
              <a:rPr lang="cs-CZ" sz="2400" dirty="0" smtClean="0"/>
              <a:t>tanečníků </a:t>
            </a:r>
          </a:p>
          <a:p>
            <a:r>
              <a:rPr lang="cs-CZ" sz="2400" dirty="0" smtClean="0"/>
              <a:t>v</a:t>
            </a:r>
            <a:r>
              <a:rPr lang="cs-CZ" sz="2400" dirty="0" smtClean="0"/>
              <a:t>šechny </a:t>
            </a:r>
            <a:r>
              <a:rPr lang="cs-CZ" sz="2400" dirty="0" smtClean="0"/>
              <a:t>tance jsme učili shodnou metodikou, kterou popisujeme u tance polka – viz </a:t>
            </a:r>
            <a:r>
              <a:rPr lang="cs-CZ" sz="2400" dirty="0" err="1" smtClean="0"/>
              <a:t>videoukázka</a:t>
            </a:r>
            <a:endParaRPr lang="cs-CZ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2413</TotalTime>
  <Words>701</Words>
  <Application>Microsoft Office PowerPoint</Application>
  <PresentationFormat>Vlastní</PresentationFormat>
  <Paragraphs>97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Office</vt:lpstr>
      <vt:lpstr>Pohybová aktivita seniorů doporučení</vt:lpstr>
      <vt:lpstr> Zásady při tvorbě a realizaci PIP </vt:lpstr>
      <vt:lpstr>Zásady při pohybovém zatěžování</vt:lpstr>
      <vt:lpstr>Optimální PA z hlediska kognitivních funkcí</vt:lpstr>
      <vt:lpstr>Tanec - projekt</vt:lpstr>
      <vt:lpstr>Tanec - projekt</vt:lpstr>
      <vt:lpstr>Tanec - projekt</vt:lpstr>
      <vt:lpstr>Skladba lekce</vt:lpstr>
      <vt:lpstr>Skladba lekce</vt:lpstr>
      <vt:lpstr>Skladba lekce</vt:lpstr>
      <vt:lpstr>Benefity tance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280</cp:revision>
  <dcterms:created xsi:type="dcterms:W3CDTF">2016-09-20T10:01:00Z</dcterms:created>
  <dcterms:modified xsi:type="dcterms:W3CDTF">2022-03-03T06:30:24Z</dcterms:modified>
</cp:coreProperties>
</file>