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0" r:id="rId2"/>
    <p:sldId id="321" r:id="rId3"/>
    <p:sldId id="328" r:id="rId4"/>
    <p:sldId id="324" r:id="rId5"/>
    <p:sldId id="318" r:id="rId6"/>
    <p:sldId id="330" r:id="rId7"/>
    <p:sldId id="319" r:id="rId8"/>
    <p:sldId id="307" r:id="rId9"/>
    <p:sldId id="32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15.04.2022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15.04.2022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Kvalita života v období </a:t>
            </a:r>
            <a:r>
              <a:rPr lang="cs-CZ" dirty="0" err="1" smtClean="0">
                <a:solidFill>
                  <a:srgbClr val="00B0F0"/>
                </a:solidFill>
              </a:rPr>
              <a:t>sénia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rgbClr val="00B050"/>
              </a:solidFill>
            </a:endParaRPr>
          </a:p>
          <a:p>
            <a:endParaRPr lang="cs-CZ" dirty="0" smtClean="0">
              <a:solidFill>
                <a:srgbClr val="00B050"/>
              </a:solidFill>
            </a:endParaRPr>
          </a:p>
          <a:p>
            <a:r>
              <a:rPr lang="cs-CZ" dirty="0" smtClean="0">
                <a:solidFill>
                  <a:srgbClr val="00B050"/>
                </a:solidFill>
              </a:rPr>
              <a:t>Kvalita </a:t>
            </a:r>
            <a:r>
              <a:rPr lang="cs-CZ" dirty="0" smtClean="0">
                <a:solidFill>
                  <a:srgbClr val="00B050"/>
                </a:solidFill>
              </a:rPr>
              <a:t>života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Životní spokojenost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Domény </a:t>
            </a:r>
            <a:r>
              <a:rPr lang="cs-CZ" dirty="0" err="1" smtClean="0">
                <a:solidFill>
                  <a:srgbClr val="00B050"/>
                </a:solidFill>
              </a:rPr>
              <a:t>QoL</a:t>
            </a:r>
            <a:endParaRPr lang="cs-CZ" dirty="0" smtClean="0">
              <a:solidFill>
                <a:srgbClr val="00B050"/>
              </a:solidFill>
            </a:endParaRPr>
          </a:p>
          <a:p>
            <a:r>
              <a:rPr lang="cs-CZ" dirty="0" smtClean="0">
                <a:solidFill>
                  <a:srgbClr val="00B050"/>
                </a:solidFill>
              </a:rPr>
              <a:t>Diagnostika</a:t>
            </a:r>
          </a:p>
          <a:p>
            <a:pPr>
              <a:buNone/>
            </a:pPr>
            <a:endParaRPr lang="cs-CZ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7079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Kvalita života /QL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85336"/>
            <a:ext cx="10515600" cy="489162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   Kvalita života seniorů je veličina, pro niž se velmi těžko hledají validní parametry.</a:t>
            </a:r>
          </a:p>
          <a:p>
            <a:r>
              <a:rPr lang="cs-CZ" dirty="0" smtClean="0"/>
              <a:t>Záleží na míře pochopení své současné situace konkrétním seniorem, schopnosti adaptace na nové životní podmínky, na přístupu okolí seniora a v neposlední řadě také na jeho kognitivních schopnostech jak v oblasti pochopení aktuální situace, tak schopnosti porovnávat současnou a minulou situaci.</a:t>
            </a:r>
          </a:p>
          <a:p>
            <a:r>
              <a:rPr lang="cs-CZ" dirty="0" smtClean="0"/>
              <a:t>Koncept, který je multifaktoriálně ovlivněný fyzickým zdravím jedince, jeho psychickým stavem, sociálními vztahy a vztahem ke klíčovým oblastem jeho životního prostředí.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Světová zdravotnická organizace (WHO) definuje kvalitu života jako:</a:t>
            </a:r>
            <a:r>
              <a:rPr lang="cs-CZ" b="1" i="1" dirty="0" smtClean="0"/>
              <a:t> </a:t>
            </a:r>
          </a:p>
          <a:p>
            <a:pPr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„ jedincovu percepci jeho pozice v životě v kontextu své kultury a hodnotového systému a ve vztahu k jeho cílům, očekáváním, normám a obavám“ 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Oblasti kvality života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WHO rozeznává čtyři základní oblasti kvality života:</a:t>
            </a:r>
          </a:p>
          <a:p>
            <a:pPr>
              <a:buNone/>
            </a:pP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1. Fyzické zdraví a úroveň samostatnosti.</a:t>
            </a:r>
          </a:p>
          <a:p>
            <a:pPr marL="514350" indent="-514350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2. Psychické zdraví a duchovní stránka.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3. Sociální vztahy.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4. Prostředí.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Pojetí kvality života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medicínské</a:t>
            </a:r>
          </a:p>
          <a:p>
            <a:r>
              <a:rPr lang="cs-CZ" dirty="0" smtClean="0"/>
              <a:t>sociologické</a:t>
            </a:r>
          </a:p>
          <a:p>
            <a:r>
              <a:rPr lang="cs-CZ" dirty="0" smtClean="0"/>
              <a:t>psychologické</a:t>
            </a:r>
          </a:p>
          <a:p>
            <a:r>
              <a:rPr lang="cs-CZ" dirty="0" smtClean="0"/>
              <a:t>ekologické a </a:t>
            </a:r>
            <a:r>
              <a:rPr lang="cs-CZ" dirty="0" err="1" smtClean="0"/>
              <a:t>enviromentální</a:t>
            </a:r>
            <a:endParaRPr lang="cs-CZ" dirty="0" smtClean="0"/>
          </a:p>
          <a:p>
            <a:r>
              <a:rPr lang="cs-CZ" dirty="0" smtClean="0"/>
              <a:t>psychoterapeutické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5321808" y="1947669"/>
            <a:ext cx="6870192" cy="4559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859826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600" b="1" i="1" dirty="0" smtClean="0"/>
              <a:t>Kvalita života ve stáří (QL)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3961"/>
            <a:ext cx="10515600" cy="488300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dirty="0" smtClean="0"/>
              <a:t>QL</a:t>
            </a:r>
            <a:r>
              <a:rPr lang="cs-CZ" sz="2800" dirty="0" smtClean="0"/>
              <a:t>- složitý filosofický jev, termín spojený v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 smtClean="0"/>
              <a:t>       současné době s tělesným zdravím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t</a:t>
            </a:r>
            <a:r>
              <a:rPr lang="cs-CZ" sz="2800" dirty="0" smtClean="0"/>
              <a:t>ělesné zdraví – tělesné funkce (fungování)</a:t>
            </a:r>
            <a:endParaRPr lang="cs-CZ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800" dirty="0" smtClean="0"/>
              <a:t>emocionální funkce – </a:t>
            </a:r>
            <a:r>
              <a:rPr lang="cs-CZ" sz="2800" dirty="0" err="1" smtClean="0"/>
              <a:t>well</a:t>
            </a:r>
            <a:r>
              <a:rPr lang="cs-CZ" sz="2800" dirty="0" smtClean="0"/>
              <a:t> </a:t>
            </a:r>
            <a:r>
              <a:rPr lang="cs-CZ" sz="2800" dirty="0" err="1" smtClean="0"/>
              <a:t>being</a:t>
            </a: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k</a:t>
            </a:r>
            <a:r>
              <a:rPr lang="cs-CZ" sz="2800" dirty="0" smtClean="0"/>
              <a:t>ognitivní a paměťové funkce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v</a:t>
            </a:r>
            <a:r>
              <a:rPr lang="cs-CZ" sz="2800" dirty="0" smtClean="0"/>
              <a:t>ýkonnost a pracovní produktivita (ADL)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s</a:t>
            </a:r>
            <a:r>
              <a:rPr lang="cs-CZ" sz="2800" dirty="0" smtClean="0"/>
              <a:t>exuální funkčnost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ž</a:t>
            </a:r>
            <a:r>
              <a:rPr lang="cs-CZ" sz="2800" dirty="0" smtClean="0"/>
              <a:t>ivotní spokojenost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Programy kvality života ve stáří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podpora aktivního stárnutí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význam edukace pro kvalitu stárnutí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894332"/>
          </a:xfrm>
        </p:spPr>
        <p:txBody>
          <a:bodyPr/>
          <a:lstStyle/>
          <a:p>
            <a:pPr eaLnBrk="1" hangingPunct="1"/>
            <a:r>
              <a:rPr lang="cs-CZ" sz="3600" b="1" i="1" dirty="0" smtClean="0"/>
              <a:t>14 domén QL pro staré jedince </a:t>
            </a:r>
            <a:r>
              <a:rPr lang="cs-CZ" sz="2800" dirty="0" smtClean="0"/>
              <a:t>(Steward,A.L., King, A.C., 1994)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47313"/>
            <a:ext cx="10515600" cy="50296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Tělesné fungování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Samo-obslužnost, soběstačnost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ADL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Sociální fungování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Sexualita a důvěrné přátelství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Psychologické </a:t>
            </a:r>
            <a:r>
              <a:rPr lang="cs-CZ" sz="2000" dirty="0" err="1" smtClean="0"/>
              <a:t>well</a:t>
            </a:r>
            <a:r>
              <a:rPr lang="cs-CZ" sz="2000" dirty="0" smtClean="0"/>
              <a:t>-</a:t>
            </a:r>
            <a:r>
              <a:rPr lang="cs-CZ" sz="2000" dirty="0" err="1" smtClean="0"/>
              <a:t>being</a:t>
            </a:r>
            <a:r>
              <a:rPr lang="cs-CZ" sz="2000" dirty="0" smtClean="0"/>
              <a:t> a nepřítomnost stresu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Kognitivní fungování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Bolest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Energie/únava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Spánek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Sebeúcta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Sebeovládání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Vědomé zdraví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Životní spokojenost</a:t>
            </a:r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067"/>
          </a:xfrm>
        </p:spPr>
        <p:txBody>
          <a:bodyPr>
            <a:noAutofit/>
          </a:bodyPr>
          <a:lstStyle/>
          <a:p>
            <a:r>
              <a:rPr lang="cs-CZ" sz="3600" b="1" i="1" dirty="0" smtClean="0"/>
              <a:t>QL - diagnostika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4951"/>
            <a:ext cx="10515600" cy="49520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SF-36 </a:t>
            </a:r>
            <a:r>
              <a:rPr lang="cs-CZ" dirty="0" smtClean="0"/>
              <a:t>(</a:t>
            </a:r>
            <a:r>
              <a:rPr lang="cs-CZ" dirty="0" err="1" smtClean="0"/>
              <a:t>Short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36 </a:t>
            </a:r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Subject</a:t>
            </a:r>
            <a:r>
              <a:rPr lang="cs-CZ" dirty="0" smtClean="0"/>
              <a:t> </a:t>
            </a:r>
            <a:r>
              <a:rPr lang="cs-CZ" dirty="0" err="1" smtClean="0"/>
              <a:t>Questionnaire</a:t>
            </a:r>
            <a:r>
              <a:rPr lang="cs-CZ" dirty="0" smtClean="0"/>
              <a:t>)- osmi kategoriích :</a:t>
            </a:r>
          </a:p>
          <a:p>
            <a:pPr lvl="0"/>
            <a:r>
              <a:rPr lang="cs-CZ" dirty="0" smtClean="0"/>
              <a:t>omezení fyzických aktivit v důsledku zdravotních problémů (PF, </a:t>
            </a:r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Functioning</a:t>
            </a:r>
            <a:r>
              <a:rPr lang="cs-CZ" dirty="0" smtClean="0"/>
              <a:t>),</a:t>
            </a:r>
          </a:p>
          <a:p>
            <a:pPr lvl="0"/>
            <a:r>
              <a:rPr lang="cs-CZ" dirty="0" smtClean="0"/>
              <a:t>omezení obvyklých činností v důsledku fyzicky zdravotních problémů (RP, Role </a:t>
            </a:r>
            <a:r>
              <a:rPr lang="cs-CZ" dirty="0" err="1" smtClean="0"/>
              <a:t>Physical</a:t>
            </a:r>
            <a:r>
              <a:rPr lang="cs-CZ" dirty="0" smtClean="0"/>
              <a:t>),</a:t>
            </a:r>
          </a:p>
          <a:p>
            <a:pPr lvl="0"/>
            <a:r>
              <a:rPr lang="cs-CZ" dirty="0" smtClean="0"/>
              <a:t>omezení v běžných aktivitách v důsledku emocionálních problémů (RE, Role-</a:t>
            </a:r>
            <a:r>
              <a:rPr lang="cs-CZ" dirty="0" err="1" smtClean="0"/>
              <a:t>Emotional</a:t>
            </a:r>
            <a:r>
              <a:rPr lang="cs-CZ" dirty="0" smtClean="0"/>
              <a:t>), </a:t>
            </a:r>
          </a:p>
          <a:p>
            <a:pPr lvl="0"/>
            <a:r>
              <a:rPr lang="cs-CZ" dirty="0" smtClean="0"/>
              <a:t>určuje míru bolesti a její dopad na vykonání běžných denních činností (BP, </a:t>
            </a:r>
            <a:r>
              <a:rPr lang="cs-CZ" dirty="0" err="1" smtClean="0"/>
              <a:t>Bodily</a:t>
            </a:r>
            <a:r>
              <a:rPr lang="cs-CZ" dirty="0" smtClean="0"/>
              <a:t> </a:t>
            </a:r>
            <a:r>
              <a:rPr lang="cs-CZ" dirty="0" err="1" smtClean="0"/>
              <a:t>Pain</a:t>
            </a:r>
            <a:r>
              <a:rPr lang="cs-CZ" dirty="0" smtClean="0"/>
              <a:t>),</a:t>
            </a:r>
          </a:p>
          <a:p>
            <a:pPr lvl="0"/>
            <a:r>
              <a:rPr lang="cs-CZ" dirty="0" smtClean="0"/>
              <a:t>obecné hodnocení zdravotního stavu (GH,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),</a:t>
            </a:r>
          </a:p>
          <a:p>
            <a:pPr lvl="0"/>
            <a:r>
              <a:rPr lang="cs-CZ" dirty="0" smtClean="0"/>
              <a:t>vitalita (VT, Vitality),</a:t>
            </a:r>
          </a:p>
          <a:p>
            <a:pPr lvl="0"/>
            <a:r>
              <a:rPr lang="cs-CZ" dirty="0" smtClean="0"/>
              <a:t>omezení sociálních aktivit v důsledku fyzických a emocionálních problémů (SF, </a:t>
            </a:r>
            <a:r>
              <a:rPr lang="cs-CZ" dirty="0" err="1" smtClean="0"/>
              <a:t>Social</a:t>
            </a:r>
            <a:r>
              <a:rPr lang="cs-CZ" dirty="0" smtClean="0"/>
              <a:t>-</a:t>
            </a:r>
            <a:r>
              <a:rPr lang="cs-CZ" dirty="0" err="1" smtClean="0"/>
              <a:t>Functioning</a:t>
            </a:r>
            <a:r>
              <a:rPr lang="cs-CZ" dirty="0" smtClean="0"/>
              <a:t>),</a:t>
            </a:r>
          </a:p>
          <a:p>
            <a:pPr lvl="0"/>
            <a:r>
              <a:rPr lang="cs-CZ" dirty="0" smtClean="0"/>
              <a:t>mentální zdraví (MH,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).</a:t>
            </a:r>
          </a:p>
          <a:p>
            <a:pPr lvl="0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Strukturovaný dotazník o 100 otázkách </a:t>
            </a:r>
            <a:r>
              <a:rPr lang="cs-CZ" b="1" dirty="0" smtClean="0">
                <a:solidFill>
                  <a:srgbClr val="FF0000"/>
                </a:solidFill>
              </a:rPr>
              <a:t>WHOQOL</a:t>
            </a:r>
            <a:r>
              <a:rPr lang="cs-CZ" dirty="0" smtClean="0"/>
              <a:t>-100, který zjišťuje údaje ze 6 podoblastí – fyzické zdraví, prožívání, nezávislost, mezilidské vztahy, prostředí a spiritualita. Pro běžné klinické použití vytvořena verze </a:t>
            </a:r>
            <a:r>
              <a:rPr lang="cs-CZ" b="1" dirty="0" smtClean="0">
                <a:solidFill>
                  <a:srgbClr val="FF0000"/>
                </a:solidFill>
              </a:rPr>
              <a:t>BREF</a:t>
            </a:r>
            <a:r>
              <a:rPr lang="cs-CZ" dirty="0" smtClean="0"/>
              <a:t>, která zjišťuje situaci ve čtyřech oblastech – </a:t>
            </a:r>
            <a:r>
              <a:rPr lang="cs-CZ" b="1" dirty="0" smtClean="0">
                <a:solidFill>
                  <a:srgbClr val="00B0F0"/>
                </a:solidFill>
              </a:rPr>
              <a:t>fyzické zdraví, prožívání, sociální vztahy a prostředí</a:t>
            </a:r>
            <a:r>
              <a:rPr lang="cs-CZ" b="1" dirty="0" smtClean="0"/>
              <a:t>. </a:t>
            </a:r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maruishslide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8528" y="484632"/>
            <a:ext cx="768096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2603</TotalTime>
  <Words>370</Words>
  <Application>Microsoft Office PowerPoint</Application>
  <PresentationFormat>Vlastní</PresentationFormat>
  <Paragraphs>79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Kvalita života v období sénia</vt:lpstr>
      <vt:lpstr>Kvalita života /QL</vt:lpstr>
      <vt:lpstr>Oblasti kvality života</vt:lpstr>
      <vt:lpstr>Pojetí kvality života</vt:lpstr>
      <vt:lpstr>Kvalita života ve stáří (QL)</vt:lpstr>
      <vt:lpstr>Programy kvality života ve stáří</vt:lpstr>
      <vt:lpstr>14 domén QL pro staré jedince (Steward,A.L., King, A.C., 1994)</vt:lpstr>
      <vt:lpstr>QL - diagnostika</vt:lpstr>
      <vt:lpstr>Snímek 9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288</cp:revision>
  <dcterms:created xsi:type="dcterms:W3CDTF">2016-09-20T10:01:00Z</dcterms:created>
  <dcterms:modified xsi:type="dcterms:W3CDTF">2022-04-15T11:33:44Z</dcterms:modified>
</cp:coreProperties>
</file>