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9926638" cy="67976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5AC8AF"/>
    <a:srgbClr val="F01928"/>
    <a:srgbClr val="9100DC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8" autoAdjust="0"/>
    <p:restoredTop sz="96259" autoAdjust="0"/>
  </p:normalViewPr>
  <p:slideViewPr>
    <p:cSldViewPr snapToGrid="0">
      <p:cViewPr varScale="1">
        <p:scale>
          <a:sx n="123" d="100"/>
          <a:sy n="123" d="100"/>
        </p:scale>
        <p:origin x="108" y="258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6" d="100"/>
          <a:sy n="56" d="100"/>
        </p:scale>
        <p:origin x="180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5095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5095" y="6457791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798" y="0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664" y="3228896"/>
            <a:ext cx="7941310" cy="30589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798" y="6456612"/>
            <a:ext cx="4301543" cy="339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 noProof="0"/>
              <a:t>Kliknutím lze upravit styl.</a:t>
            </a:r>
            <a:endParaRPr lang="cs-CZ" noProof="0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, text –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719997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 algn="l">
              <a:lnSpc>
                <a:spcPts val="1100"/>
              </a:lnSpc>
              <a:defRPr sz="1100" b="1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 hasCustomPrompt="1"/>
          </p:nvPr>
        </p:nvSpPr>
        <p:spPr>
          <a:xfrm>
            <a:off x="6251278" y="718712"/>
            <a:ext cx="5220001" cy="3204001"/>
          </a:xfrm>
        </p:spPr>
        <p:txBody>
          <a:bodyPr/>
          <a:lstStyle>
            <a:lvl1pPr algn="l"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pic>
        <p:nvPicPr>
          <p:cNvPr id="14" name="Obrázek 8">
            <a:extLst>
              <a:ext uri="{FF2B5EF4-FFF2-40B4-BE49-F238E27FC236}">
                <a16:creationId xmlns:a16="http://schemas.microsoft.com/office/drawing/2014/main" id="{01347CA9-B0B6-4B43-8E34-677378B3B0B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8">
            <a:extLst>
              <a:ext uri="{FF2B5EF4-FFF2-40B4-BE49-F238E27FC236}">
                <a16:creationId xmlns:a16="http://schemas.microsoft.com/office/drawing/2014/main" id="{68277596-EA23-DF44-929A-9B0D78A69943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‹#›</a:t>
            </a:fld>
            <a:endParaRPr lang="cs-CZ" altLang="cs-CZ" noProof="0" dirty="0"/>
          </a:p>
        </p:txBody>
      </p:sp>
      <p:sp>
        <p:nvSpPr>
          <p:cNvPr id="11" name="Nadpis 6">
            <a:extLst>
              <a:ext uri="{FF2B5EF4-FFF2-40B4-BE49-F238E27FC236}">
                <a16:creationId xmlns:a16="http://schemas.microsoft.com/office/drawing/2014/main" id="{210CF170-3CE8-4094-B136-F821606CD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rgbClr val="0000DC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2" name="Podnadpis 2">
            <a:extLst>
              <a:ext uri="{FF2B5EF4-FFF2-40B4-BE49-F238E27FC236}">
                <a16:creationId xmlns:a16="http://schemas.microsoft.com/office/drawing/2014/main" id="{F805DFF4-9876-466D-A663-D549EEF819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rgbClr val="0000DC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9" name="Zástupný symbol pro obrázek 7">
            <a:extLst>
              <a:ext uri="{FF2B5EF4-FFF2-40B4-BE49-F238E27FC236}">
                <a16:creationId xmlns:a16="http://schemas.microsoft.com/office/drawing/2014/main" id="{80C21443-92BF-4BF1-9C61-FDB664DC7964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zápatí 1">
            <a:extLst>
              <a:ext uri="{FF2B5EF4-FFF2-40B4-BE49-F238E27FC236}">
                <a16:creationId xmlns:a16="http://schemas.microsoft.com/office/drawing/2014/main" id="{24438A88-1921-4DF2-9F65-459AAE83D167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8" name="Obrázek 5">
            <a:extLst>
              <a:ext uri="{FF2B5EF4-FFF2-40B4-BE49-F238E27FC236}">
                <a16:creationId xmlns:a16="http://schemas.microsoft.com/office/drawing/2014/main" id="{B88FA9D0-954F-4C4B-8BD6-8BB1AE21234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000"/>
            <a:ext cx="2019358" cy="1065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1272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32A24F60-2216-D24D-8AF4-EDE82D1B96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ozdělovník (alternativní) 2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5246518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5246518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noProof="0"/>
              <a:t>Kliknutím můžete upravit styl předlohy.</a:t>
            </a:r>
            <a:endParaRPr lang="cs-CZ" noProof="0" dirty="0"/>
          </a:p>
        </p:txBody>
      </p:sp>
      <p:sp>
        <p:nvSpPr>
          <p:cNvPr id="10" name="Zástupný symbol pro obrázek 7">
            <a:extLst>
              <a:ext uri="{FF2B5EF4-FFF2-40B4-BE49-F238E27FC236}">
                <a16:creationId xmlns:a16="http://schemas.microsoft.com/office/drawing/2014/main" id="{05C2E24A-1A94-4B14-B9BB-CA01DE5DD20D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6096000" y="0"/>
            <a:ext cx="6096000" cy="6857999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2" name="Zástupný symbol pro zápatí 2">
            <a:extLst>
              <a:ext uri="{FF2B5EF4-FFF2-40B4-BE49-F238E27FC236}">
                <a16:creationId xmlns:a16="http://schemas.microsoft.com/office/drawing/2014/main" id="{CC921DFF-8B97-473C-919A-06F55168BDFE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492502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pic>
        <p:nvPicPr>
          <p:cNvPr id="11" name="Obrázek 5">
            <a:extLst>
              <a:ext uri="{FF2B5EF4-FFF2-40B4-BE49-F238E27FC236}">
                <a16:creationId xmlns:a16="http://schemas.microsoft.com/office/drawing/2014/main" id="{83B273DC-8AF2-7346-98F7-0EC8B0DA01E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13999" y="414440"/>
            <a:ext cx="2019358" cy="10647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992485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 obrázkem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ástupný symbol pro obrázek 7"/>
          <p:cNvSpPr>
            <a:spLocks noGrp="1"/>
          </p:cNvSpPr>
          <p:nvPr>
            <p:ph type="pic" sz="quarter" idx="12" hasCustomPrompt="1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46E80635-6C5C-49F3-8F11-AD16586CD07D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000" y="6040795"/>
            <a:ext cx="8555976" cy="510831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bg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pic>
        <p:nvPicPr>
          <p:cNvPr id="5" name="Obrázek 8">
            <a:extLst>
              <a:ext uri="{FF2B5EF4-FFF2-40B4-BE49-F238E27FC236}">
                <a16:creationId xmlns:a16="http://schemas.microsoft.com/office/drawing/2014/main" id="{B0AF483F-06C1-0C43-8A12-6F19D117139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247"/>
            <a:ext cx="1132477" cy="597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42117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PORT slide">
    <p:bg>
      <p:bgPr>
        <a:solidFill>
          <a:srgbClr val="5AC8A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cký objekt 5">
            <a:extLst>
              <a:ext uri="{FF2B5EF4-FFF2-40B4-BE49-F238E27FC236}">
                <a16:creationId xmlns:a16="http://schemas.microsoft.com/office/drawing/2014/main" id="{B05C908F-B8F4-4FC8-A2D7-35366122770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412678" y="2014200"/>
            <a:ext cx="5366645" cy="282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UNI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Obrázek 6">
            <a:extLst>
              <a:ext uri="{FF2B5EF4-FFF2-40B4-BE49-F238E27FC236}">
                <a16:creationId xmlns:a16="http://schemas.microsoft.com/office/drawing/2014/main" id="{C4DCCB8A-E23F-49B6-A0BE-D9E395C4E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0956" y="2298933"/>
            <a:ext cx="8725020" cy="2260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83F24B06-B2DE-4D1F-B580-6248E87C08F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390E4E2C-8A81-45F0-A5ED-59F1EE588AF9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.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10" name="Zástupný symbol pro obsah 2">
            <a:extLst>
              <a:ext uri="{FF2B5EF4-FFF2-40B4-BE49-F238E27FC236}">
                <a16:creationId xmlns:a16="http://schemas.microsoft.com/office/drawing/2014/main" id="{5CA9AC87-D3DE-408C-9471-D419F4748341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5998D61E-B532-6143-8F43-1D653FBA95C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1D440DD4-5185-4C05-8E91-80CB3DC67394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9" name="Zástupný symbol pro obsah 2">
            <a:extLst>
              <a:ext uri="{FF2B5EF4-FFF2-40B4-BE49-F238E27FC236}">
                <a16:creationId xmlns:a16="http://schemas.microsoft.com/office/drawing/2014/main" id="{91531ABC-E456-4507-A022-87C2E3C7A2AA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1" name="Obrázek 8">
            <a:extLst>
              <a:ext uri="{FF2B5EF4-FFF2-40B4-BE49-F238E27FC236}">
                <a16:creationId xmlns:a16="http://schemas.microsoft.com/office/drawing/2014/main" id="{697990F2-D034-7443-84B0-98643CCCD9C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sp>
        <p:nvSpPr>
          <p:cNvPr id="11" name="Zástupný symbol pro obsah 2">
            <a:extLst>
              <a:ext uri="{FF2B5EF4-FFF2-40B4-BE49-F238E27FC236}">
                <a16:creationId xmlns:a16="http://schemas.microsoft.com/office/drawing/2014/main" id="{D7707F6E-62D9-4ACE-A33C-A5E15E5CDF75}"/>
              </a:ext>
            </a:extLst>
          </p:cNvPr>
          <p:cNvSpPr>
            <a:spLocks noGrp="1"/>
          </p:cNvSpPr>
          <p:nvPr>
            <p:ph idx="29" hasCustomPrompt="1"/>
          </p:nvPr>
        </p:nvSpPr>
        <p:spPr>
          <a:xfrm>
            <a:off x="72000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sp>
        <p:nvSpPr>
          <p:cNvPr id="13" name="Zástupný symbol pro obsah 2">
            <a:extLst>
              <a:ext uri="{FF2B5EF4-FFF2-40B4-BE49-F238E27FC236}">
                <a16:creationId xmlns:a16="http://schemas.microsoft.com/office/drawing/2014/main" id="{911B9D34-B8F8-4804-B959-27E40687C897}"/>
              </a:ext>
            </a:extLst>
          </p:cNvPr>
          <p:cNvSpPr>
            <a:spLocks noGrp="1"/>
          </p:cNvSpPr>
          <p:nvPr>
            <p:ph idx="30" hasCustomPrompt="1"/>
          </p:nvPr>
        </p:nvSpPr>
        <p:spPr>
          <a:xfrm>
            <a:off x="6251280" y="1701505"/>
            <a:ext cx="5219998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  <a:p>
            <a:pPr lvl="1"/>
            <a:r>
              <a:rPr lang="cs-CZ" noProof="0" dirty="0"/>
              <a:t>Druhá úroveň</a:t>
            </a:r>
            <a:endParaRPr lang="en-GB" noProof="0" dirty="0"/>
          </a:p>
          <a:p>
            <a:pPr lvl="2"/>
            <a:r>
              <a:rPr lang="cs-CZ" noProof="0" dirty="0"/>
              <a:t>Třetí úroveň</a:t>
            </a:r>
            <a:endParaRPr lang="en-GB" noProof="0" dirty="0"/>
          </a:p>
        </p:txBody>
      </p:sp>
      <p:pic>
        <p:nvPicPr>
          <p:cNvPr id="12" name="Obrázek 8">
            <a:extLst>
              <a:ext uri="{FF2B5EF4-FFF2-40B4-BE49-F238E27FC236}">
                <a16:creationId xmlns:a16="http://schemas.microsoft.com/office/drawing/2014/main" id="{13B8C9E6-BD21-D147-8A0C-DF4FEB48235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ek s text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C8DF9A9-CF6E-49C8-A8BC-74FDF24B8C3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dirty="0"/>
              <a:t>Kliknutím vložíte nadpis</a:t>
            </a:r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E1D20B9-1A33-484F-AB08-D95E85A9CB29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7A2EACA-93F7-4696-A84F-C07E4801CB5C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obsah 2">
            <a:extLst>
              <a:ext uri="{FF2B5EF4-FFF2-40B4-BE49-F238E27FC236}">
                <a16:creationId xmlns:a16="http://schemas.microsoft.com/office/drawing/2014/main" id="{45EA606A-B012-497D-A062-93B4C5E7BD37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347735" y="2596845"/>
            <a:ext cx="4125465" cy="3208441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endParaRPr lang="en-GB" noProof="0" dirty="0"/>
          </a:p>
        </p:txBody>
      </p:sp>
      <p:sp>
        <p:nvSpPr>
          <p:cNvPr id="8" name="Zástupný symbol pro obrázek 7">
            <a:extLst>
              <a:ext uri="{FF2B5EF4-FFF2-40B4-BE49-F238E27FC236}">
                <a16:creationId xmlns:a16="http://schemas.microsoft.com/office/drawing/2014/main" id="{55454331-9726-47EA-9406-7071E2CA33DF}"/>
              </a:ext>
            </a:extLst>
          </p:cNvPr>
          <p:cNvSpPr>
            <a:spLocks noGrp="1"/>
          </p:cNvSpPr>
          <p:nvPr>
            <p:ph type="pic" sz="quarter" idx="12" hasCustomPrompt="1"/>
          </p:nvPr>
        </p:nvSpPr>
        <p:spPr>
          <a:xfrm>
            <a:off x="729509" y="1665288"/>
            <a:ext cx="6207791" cy="4139998"/>
          </a:xfrm>
        </p:spPr>
        <p:txBody>
          <a:bodyPr anchor="ctr"/>
          <a:lstStyle>
            <a:lvl1pPr algn="ctr">
              <a:defRPr>
                <a:solidFill>
                  <a:srgbClr val="0000DC"/>
                </a:solidFill>
              </a:defRPr>
            </a:lvl1pPr>
          </a:lstStyle>
          <a:p>
            <a:r>
              <a:rPr lang="cs-CZ" dirty="0"/>
              <a:t>Kliknutím na ikonu vložíte obrázek.</a:t>
            </a:r>
          </a:p>
        </p:txBody>
      </p:sp>
      <p:sp>
        <p:nvSpPr>
          <p:cNvPr id="11" name="Zástupný symbol pro text 7">
            <a:extLst>
              <a:ext uri="{FF2B5EF4-FFF2-40B4-BE49-F238E27FC236}">
                <a16:creationId xmlns:a16="http://schemas.microsoft.com/office/drawing/2014/main" id="{B0741B4D-1AE5-4AB1-8AD2-5E6FAC7F6F2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 dirty="0"/>
              <a:t>Kliknutím vložíte podnadpis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A3ECAA4E-9CED-0E4C-ABDC-4FC7431079B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353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 hasCustomPrompt="1"/>
          </p:nvPr>
        </p:nvSpPr>
        <p:spPr>
          <a:xfrm>
            <a:off x="4440000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 hasCustomPrompt="1"/>
          </p:nvPr>
        </p:nvSpPr>
        <p:spPr>
          <a:xfrm>
            <a:off x="719999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 hasCustomPrompt="1"/>
          </p:nvPr>
        </p:nvSpPr>
        <p:spPr>
          <a:xfrm>
            <a:off x="8160001" y="1692002"/>
            <a:ext cx="3311525" cy="2230711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cs-CZ" noProof="0" dirty="0"/>
              <a:t>Kliknutím vložíte text.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 noProof="0"/>
              <a:t>Upravte styly předlohy textu.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17" name="Obrázek 8">
            <a:extLst>
              <a:ext uri="{FF2B5EF4-FFF2-40B4-BE49-F238E27FC236}">
                <a16:creationId xmlns:a16="http://schemas.microsoft.com/office/drawing/2014/main" id="{FB2076EC-28EC-BD48-9329-D9104D15A4E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sah 2">
            <a:extLst>
              <a:ext uri="{FF2B5EF4-FFF2-40B4-BE49-F238E27FC236}">
                <a16:creationId xmlns:a16="http://schemas.microsoft.com/office/drawing/2014/main" id="{51439ED6-907B-45D9-8FCC-98AE21B3C06D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72000" indent="0">
              <a:lnSpc>
                <a:spcPts val="36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None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lnSpc>
                <a:spcPct val="100000"/>
              </a:lnSpc>
              <a:buNone/>
              <a:defRPr sz="1600"/>
            </a:lvl3pPr>
          </a:lstStyle>
          <a:p>
            <a:pPr lvl="0"/>
            <a:r>
              <a:rPr lang="cs-CZ" noProof="0" dirty="0"/>
              <a:t>Kliknutím vložíte text</a:t>
            </a:r>
            <a:r>
              <a:rPr lang="en-GB" noProof="0" dirty="0"/>
              <a:t>.</a:t>
            </a:r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EDF74AA-0C1F-3B43-BA4D-2E12940B793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Nadpis 12">
            <a:extLst>
              <a:ext uri="{FF2B5EF4-FFF2-40B4-BE49-F238E27FC236}">
                <a16:creationId xmlns:a16="http://schemas.microsoft.com/office/drawing/2014/main" id="{C80D1D37-E5CA-42AD-BE6B-219FAFB54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pic>
        <p:nvPicPr>
          <p:cNvPr id="7" name="Obrázek 8">
            <a:extLst>
              <a:ext uri="{FF2B5EF4-FFF2-40B4-BE49-F238E27FC236}">
                <a16:creationId xmlns:a16="http://schemas.microsoft.com/office/drawing/2014/main" id="{14A8D01D-1D17-BC47-B8D2-62EE057F9922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0881277" y="6048000"/>
            <a:ext cx="1132477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5407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emf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Zápatí prezentace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cs-CZ" dirty="0"/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endParaRPr lang="cs-CZ" noProof="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85" r:id="rId3"/>
    <p:sldLayoutId id="2147483674" r:id="rId4"/>
    <p:sldLayoutId id="2147483688" r:id="rId5"/>
    <p:sldLayoutId id="2147483698" r:id="rId6"/>
    <p:sldLayoutId id="2147483673" r:id="rId7"/>
    <p:sldLayoutId id="2147483675" r:id="rId8"/>
    <p:sldLayoutId id="2147483695" r:id="rId9"/>
    <p:sldLayoutId id="2147483677" r:id="rId10"/>
    <p:sldLayoutId id="2147483686" r:id="rId11"/>
    <p:sldLayoutId id="2147483697" r:id="rId12"/>
    <p:sldLayoutId id="2147483690" r:id="rId13"/>
    <p:sldLayoutId id="2147483696" r:id="rId14"/>
    <p:sldLayoutId id="2147483694" r:id="rId15"/>
    <p:sldLayoutId id="2147483692" r:id="rId16"/>
    <p:sldLayoutId id="2147483693" r:id="rId17"/>
  </p:sldLayoutIdLst>
  <p:hf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14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9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935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objekt pre číslo snímky 2">
            <a:extLst>
              <a:ext uri="{FF2B5EF4-FFF2-40B4-BE49-F238E27FC236}">
                <a16:creationId xmlns:a16="http://schemas.microsoft.com/office/drawing/2014/main" id="{ED9988BB-4174-FC44-A6BD-8393E85FF42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noProof="0" smtClean="0"/>
              <a:pPr/>
              <a:t>1</a:t>
            </a:fld>
            <a:endParaRPr lang="cs-CZ" altLang="cs-CZ" noProof="0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4A94A9E4-E64E-8046-9D7E-B7FD994B83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0000" y="2170616"/>
            <a:ext cx="11361600" cy="2197509"/>
          </a:xfrm>
        </p:spPr>
        <p:txBody>
          <a:bodyPr/>
          <a:lstStyle/>
          <a:p>
            <a:pPr algn="ctr">
              <a:lnSpc>
                <a:spcPct val="150000"/>
              </a:lnSpc>
            </a:pPr>
            <a:r>
              <a:rPr lang="cs-CZ" altLang="cs-CZ" dirty="0"/>
              <a:t>Struktura pedagogiky</a:t>
            </a:r>
            <a:br>
              <a:rPr lang="cs-CZ" altLang="cs-CZ" dirty="0"/>
            </a:br>
            <a:r>
              <a:rPr lang="cs-CZ" altLang="cs-CZ" dirty="0"/>
              <a:t>Význam pedagogických disciplín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3543913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181CF9ED-57D2-4014-AC89-F070AA2EFEE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10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3230DCA-479D-4F7D-9683-8E2C267058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35930"/>
            <a:ext cx="10753200" cy="451576"/>
          </a:xfrm>
        </p:spPr>
        <p:txBody>
          <a:bodyPr/>
          <a:lstStyle/>
          <a:p>
            <a:r>
              <a:rPr lang="cs-CZ" altLang="cs-CZ" dirty="0"/>
              <a:t>Pedagogika a sport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A6972C6-B569-4D64-8D41-3A947F49B69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77154"/>
            <a:ext cx="10753200" cy="5316070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altLang="cs-CZ" sz="3200" b="1" dirty="0"/>
              <a:t>pedagogika volného času = </a:t>
            </a:r>
            <a:r>
              <a:rPr lang="cs-CZ" altLang="cs-CZ" sz="3200" dirty="0"/>
              <a:t>pedagogické zhodnocení volného času – </a:t>
            </a:r>
            <a:r>
              <a:rPr lang="cs-CZ" altLang="cs-CZ" sz="3200" b="1" dirty="0">
                <a:solidFill>
                  <a:srgbClr val="0000DC"/>
                </a:solidFill>
              </a:rPr>
              <a:t>sportem</a:t>
            </a:r>
            <a:r>
              <a:rPr lang="cs-CZ" altLang="cs-CZ" sz="3200" dirty="0"/>
              <a:t>, uměním, …</a:t>
            </a:r>
          </a:p>
          <a:p>
            <a:pPr>
              <a:lnSpc>
                <a:spcPts val="4000"/>
              </a:lnSpc>
            </a:pPr>
            <a:r>
              <a:rPr lang="cs-CZ" altLang="cs-CZ" sz="3200" b="1" dirty="0"/>
              <a:t>pedagogika zážitku </a:t>
            </a:r>
            <a:r>
              <a:rPr lang="cs-CZ" altLang="cs-CZ" sz="3200" dirty="0"/>
              <a:t>(zážitková pedagogika ) –</a:t>
            </a:r>
            <a:br>
              <a:rPr lang="cs-CZ" altLang="cs-CZ" sz="3200" dirty="0"/>
            </a:br>
            <a:r>
              <a:rPr lang="cs-CZ" altLang="cs-CZ" sz="3200" dirty="0"/>
              <a:t>využití </a:t>
            </a:r>
            <a:r>
              <a:rPr lang="cs-CZ" altLang="cs-CZ" sz="3200" b="1" dirty="0">
                <a:solidFill>
                  <a:srgbClr val="0000DC"/>
                </a:solidFill>
              </a:rPr>
              <a:t>sportovních </a:t>
            </a:r>
            <a:r>
              <a:rPr lang="cs-CZ" altLang="cs-CZ" sz="3200" dirty="0"/>
              <a:t>a pohybových </a:t>
            </a:r>
            <a:r>
              <a:rPr lang="cs-CZ" altLang="cs-CZ" sz="3200" b="1" dirty="0">
                <a:solidFill>
                  <a:srgbClr val="0000DC"/>
                </a:solidFill>
              </a:rPr>
              <a:t>aktivit</a:t>
            </a:r>
          </a:p>
          <a:p>
            <a:pPr>
              <a:lnSpc>
                <a:spcPts val="4000"/>
              </a:lnSpc>
            </a:pPr>
            <a:r>
              <a:rPr lang="cs-CZ" altLang="cs-CZ" sz="3200" b="1" dirty="0"/>
              <a:t>pedagogika sportu</a:t>
            </a:r>
            <a:r>
              <a:rPr lang="cs-CZ" altLang="cs-CZ" sz="3200" dirty="0"/>
              <a:t> ← v rámci </a:t>
            </a:r>
            <a:r>
              <a:rPr lang="cs-CZ" altLang="cs-CZ" sz="3200" dirty="0" err="1"/>
              <a:t>kinantropologie</a:t>
            </a:r>
            <a:r>
              <a:rPr lang="cs-CZ" altLang="cs-CZ" sz="3200" dirty="0"/>
              <a:t>, </a:t>
            </a:r>
            <a:br>
              <a:rPr lang="cs-CZ" altLang="cs-CZ" sz="3200" dirty="0"/>
            </a:br>
            <a:r>
              <a:rPr lang="cs-CZ" altLang="cs-CZ" sz="3200" dirty="0"/>
              <a:t>věd o sportu</a:t>
            </a:r>
          </a:p>
          <a:p>
            <a:pPr>
              <a:lnSpc>
                <a:spcPts val="4000"/>
              </a:lnSpc>
            </a:pPr>
            <a:r>
              <a:rPr lang="cs-CZ" altLang="cs-CZ" sz="3200" b="1" dirty="0"/>
              <a:t>oborové didaktiky – </a:t>
            </a:r>
            <a:r>
              <a:rPr lang="cs-CZ" altLang="cs-CZ" sz="3200" dirty="0"/>
              <a:t>didaktika </a:t>
            </a:r>
            <a:r>
              <a:rPr lang="cs-CZ" altLang="cs-CZ" sz="3200" b="1" dirty="0">
                <a:solidFill>
                  <a:srgbClr val="0000DC"/>
                </a:solidFill>
              </a:rPr>
              <a:t>tělesné výchovy</a:t>
            </a:r>
          </a:p>
          <a:p>
            <a:pPr>
              <a:lnSpc>
                <a:spcPts val="4000"/>
              </a:lnSpc>
            </a:pPr>
            <a:r>
              <a:rPr lang="cs-CZ" altLang="cs-CZ" sz="3200" b="1" dirty="0"/>
              <a:t>metodiky – </a:t>
            </a:r>
            <a:r>
              <a:rPr lang="cs-CZ" altLang="cs-CZ" sz="3200" dirty="0"/>
              <a:t>teorie vyučování konkrétním předmětům, </a:t>
            </a:r>
            <a:r>
              <a:rPr lang="cs-CZ" altLang="cs-CZ" sz="3200" b="1" dirty="0">
                <a:solidFill>
                  <a:srgbClr val="0000DC"/>
                </a:solidFill>
              </a:rPr>
              <a:t>sportům</a:t>
            </a:r>
            <a:r>
              <a:rPr lang="cs-CZ" altLang="cs-CZ" sz="3200"/>
              <a:t>, …</a:t>
            </a:r>
            <a:endParaRPr lang="cs-CZ" altLang="cs-CZ" sz="3200" dirty="0"/>
          </a:p>
          <a:p>
            <a:pPr marL="72000" indent="0">
              <a:lnSpc>
                <a:spcPts val="4000"/>
              </a:lnSpc>
              <a:spcBef>
                <a:spcPts val="1200"/>
              </a:spcBef>
              <a:buNone/>
            </a:pPr>
            <a:r>
              <a:rPr lang="cs-CZ" altLang="cs-CZ" sz="3200" dirty="0"/>
              <a:t>Aktuální </a:t>
            </a:r>
            <a:r>
              <a:rPr lang="cs-CZ" altLang="cs-CZ" sz="3200" b="1" dirty="0"/>
              <a:t>úkol</a:t>
            </a:r>
            <a:r>
              <a:rPr lang="cs-CZ" altLang="cs-CZ" sz="3200" dirty="0"/>
              <a:t> – najít si „</a:t>
            </a:r>
            <a:r>
              <a:rPr lang="cs-CZ" altLang="cs-CZ" sz="3200" b="1" dirty="0">
                <a:solidFill>
                  <a:srgbClr val="0000DC"/>
                </a:solidFill>
              </a:rPr>
              <a:t>svoji</a:t>
            </a:r>
            <a:r>
              <a:rPr lang="cs-CZ" altLang="cs-CZ" sz="3200" dirty="0"/>
              <a:t>“ pedagogickou </a:t>
            </a:r>
            <a:r>
              <a:rPr lang="cs-CZ" altLang="cs-CZ" sz="3200" b="1" dirty="0">
                <a:solidFill>
                  <a:srgbClr val="0000DC"/>
                </a:solidFill>
              </a:rPr>
              <a:t>disciplínu</a:t>
            </a:r>
          </a:p>
          <a:p>
            <a:pPr>
              <a:lnSpc>
                <a:spcPts val="4000"/>
              </a:lnSpc>
            </a:pPr>
            <a:endParaRPr lang="cs-CZ" altLang="cs-CZ" sz="3200" dirty="0"/>
          </a:p>
          <a:p>
            <a:pPr>
              <a:lnSpc>
                <a:spcPts val="4000"/>
              </a:lnSpc>
            </a:pPr>
            <a:endParaRPr lang="cs-CZ" sz="3200" dirty="0"/>
          </a:p>
        </p:txBody>
      </p:sp>
    </p:spTree>
    <p:extLst>
      <p:ext uri="{BB962C8B-B14F-4D97-AF65-F5344CB8AC3E}">
        <p14:creationId xmlns:p14="http://schemas.microsoft.com/office/powerpoint/2010/main" val="41901407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1CDEFFE-2CBE-4B73-8072-A04EF8EF0CE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2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979DC7-F7C8-4F28-B194-9224F72FB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94212"/>
            <a:ext cx="10753200" cy="451576"/>
          </a:xfrm>
        </p:spPr>
        <p:txBody>
          <a:bodyPr/>
          <a:lstStyle/>
          <a:p>
            <a:r>
              <a:rPr lang="cs-CZ" altLang="cs-CZ" dirty="0"/>
              <a:t>Rozvoj poznání = vznik věd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F04E7C8-82EF-452F-80B4-35E463AEAE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174377"/>
            <a:ext cx="10753200" cy="4963624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původně </a:t>
            </a:r>
            <a:r>
              <a:rPr lang="cs-CZ" altLang="cs-CZ" sz="3200" b="1" dirty="0">
                <a:solidFill>
                  <a:srgbClr val="0000DC"/>
                </a:solidFill>
              </a:rPr>
              <a:t>filosofie</a:t>
            </a:r>
            <a:r>
              <a:rPr lang="cs-CZ" altLang="cs-CZ" sz="3200" dirty="0">
                <a:solidFill>
                  <a:srgbClr val="0000DC"/>
                </a:solidFill>
              </a:rPr>
              <a:t>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řec</a:t>
            </a:r>
            <a:r>
              <a:rPr lang="cs-CZ" altLang="cs-CZ" sz="3200" dirty="0"/>
              <a:t>. </a:t>
            </a:r>
            <a:r>
              <a:rPr lang="cs-CZ" altLang="cs-CZ" sz="3200" i="1" dirty="0" err="1"/>
              <a:t>filein</a:t>
            </a:r>
            <a:r>
              <a:rPr lang="cs-CZ" altLang="cs-CZ" sz="3200" i="1" dirty="0"/>
              <a:t> </a:t>
            </a:r>
            <a:r>
              <a:rPr lang="cs-CZ" altLang="cs-CZ" sz="3200" dirty="0"/>
              <a:t>= mít rád + </a:t>
            </a:r>
            <a:r>
              <a:rPr lang="cs-CZ" altLang="cs-CZ" sz="3200" i="1" dirty="0" err="1"/>
              <a:t>sofía</a:t>
            </a:r>
            <a:r>
              <a:rPr lang="cs-CZ" altLang="cs-CZ" sz="3200" i="1" dirty="0"/>
              <a:t> </a:t>
            </a:r>
            <a:r>
              <a:rPr lang="cs-CZ" altLang="cs-CZ" sz="3200" dirty="0"/>
              <a:t>= moudrost) = </a:t>
            </a:r>
            <a:r>
              <a:rPr lang="cs-CZ" altLang="cs-CZ" sz="3200" b="1" dirty="0"/>
              <a:t>hledání poznání </a:t>
            </a:r>
            <a:r>
              <a:rPr lang="cs-CZ" altLang="cs-CZ" sz="3200" dirty="0"/>
              <a:t>+ </a:t>
            </a:r>
            <a:r>
              <a:rPr lang="cs-CZ" altLang="cs-CZ" sz="3200" b="1" dirty="0"/>
              <a:t>dobrého života </a:t>
            </a:r>
            <a:r>
              <a:rPr lang="cs-CZ" altLang="cs-CZ" sz="3200" dirty="0"/>
              <a:t>= veškeré poznání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/>
              <a:t>starověk – osamostatňování </a:t>
            </a:r>
            <a:r>
              <a:rPr lang="cs-CZ" altLang="cs-CZ" sz="3200" dirty="0"/>
              <a:t>přírodních věd</a:t>
            </a:r>
            <a:br>
              <a:rPr lang="cs-CZ" altLang="cs-CZ" sz="3200" dirty="0"/>
            </a:br>
            <a:r>
              <a:rPr lang="cs-CZ" altLang="cs-CZ" sz="3200" dirty="0"/>
              <a:t>(matematika, astronomie, medicína, ...)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vyčleňování </a:t>
            </a:r>
            <a:r>
              <a:rPr lang="cs-CZ" altLang="cs-CZ" sz="3200" b="1" dirty="0">
                <a:solidFill>
                  <a:srgbClr val="0000DC"/>
                </a:solidFill>
              </a:rPr>
              <a:t>sociálních věd </a:t>
            </a:r>
            <a:r>
              <a:rPr lang="cs-CZ" altLang="cs-CZ" sz="3200" dirty="0"/>
              <a:t>– 19. st. (sociologie – </a:t>
            </a:r>
            <a:r>
              <a:rPr lang="cs-CZ" altLang="cs-CZ" sz="3200" dirty="0" err="1"/>
              <a:t>Comte</a:t>
            </a:r>
            <a:r>
              <a:rPr lang="cs-CZ" altLang="cs-CZ" sz="3200" dirty="0"/>
              <a:t>, </a:t>
            </a:r>
            <a:r>
              <a:rPr lang="cs-CZ" altLang="cs-CZ" sz="3200" b="1" dirty="0"/>
              <a:t>pedagogika </a:t>
            </a:r>
            <a:r>
              <a:rPr lang="cs-CZ" altLang="cs-CZ" sz="3200" dirty="0"/>
              <a:t>– Herbart, psychologie – 1879 </a:t>
            </a:r>
            <a:r>
              <a:rPr lang="cs-CZ" altLang="cs-CZ" sz="3200" dirty="0" err="1"/>
              <a:t>Wundt</a:t>
            </a:r>
            <a:r>
              <a:rPr lang="cs-CZ" altLang="cs-CZ" sz="3200" dirty="0"/>
              <a:t>)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vznik nových vědeckých </a:t>
            </a:r>
            <a:r>
              <a:rPr lang="cs-CZ" altLang="cs-CZ" sz="3200" b="1" dirty="0"/>
              <a:t>subdisciplín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rozvoj </a:t>
            </a:r>
            <a:r>
              <a:rPr lang="cs-CZ" altLang="cs-CZ" sz="3200" b="1" dirty="0"/>
              <a:t>mezioborových disciplín</a:t>
            </a:r>
          </a:p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dirty="0"/>
              <a:t>výzkum </a:t>
            </a:r>
            <a:r>
              <a:rPr lang="cs-CZ" altLang="cs-CZ" sz="3200" b="1" dirty="0"/>
              <a:t>komplexních problémů</a:t>
            </a:r>
          </a:p>
        </p:txBody>
      </p:sp>
    </p:spTree>
    <p:extLst>
      <p:ext uri="{BB962C8B-B14F-4D97-AF65-F5344CB8AC3E}">
        <p14:creationId xmlns:p14="http://schemas.microsoft.com/office/powerpoint/2010/main" val="26698790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FBD3258-098F-464E-9E27-2C831ED4931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3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84EC086C-305A-419F-8154-524ABB125B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Rozvoj pedagogického vědění</a:t>
            </a:r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8D21E92E-EA0D-44E0-BDC2-9839EA46AE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6000" y="1563329"/>
            <a:ext cx="10753200" cy="4268671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b="1" dirty="0"/>
              <a:t>názory na edukaci </a:t>
            </a:r>
            <a:r>
              <a:rPr lang="cs-CZ" sz="3200" dirty="0"/>
              <a:t>= klasická </a:t>
            </a:r>
            <a:r>
              <a:rPr lang="cs-CZ" sz="3200" b="1" dirty="0">
                <a:solidFill>
                  <a:srgbClr val="0000DC"/>
                </a:solidFill>
              </a:rPr>
              <a:t>součást filozofie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rozvoj </a:t>
            </a:r>
            <a:r>
              <a:rPr lang="cs-CZ" sz="3200" b="1" dirty="0"/>
              <a:t>normativních </a:t>
            </a:r>
            <a:r>
              <a:rPr lang="cs-CZ" sz="3200" dirty="0"/>
              <a:t>pedagogických </a:t>
            </a:r>
            <a:r>
              <a:rPr lang="cs-CZ" sz="3200" b="1" dirty="0"/>
              <a:t>koncepcí 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vznik sociálních věd – 19. století – sociologie, psychologie, pedagogika, …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začátek 20. století – </a:t>
            </a:r>
            <a:r>
              <a:rPr lang="cs-CZ" sz="3200" b="1" dirty="0">
                <a:solidFill>
                  <a:srgbClr val="0000DC"/>
                </a:solidFill>
              </a:rPr>
              <a:t>vznik pedagogických výzkumů </a:t>
            </a:r>
            <a:r>
              <a:rPr lang="cs-CZ" sz="3200" dirty="0"/>
              <a:t>= „moderní“ empirické pedagogiky</a:t>
            </a:r>
          </a:p>
          <a:p>
            <a:pPr>
              <a:lnSpc>
                <a:spcPts val="4000"/>
              </a:lnSpc>
              <a:spcBef>
                <a:spcPts val="1200"/>
              </a:spcBef>
            </a:pPr>
            <a:r>
              <a:rPr lang="cs-CZ" sz="3200" dirty="0"/>
              <a:t>20. století – </a:t>
            </a:r>
            <a:r>
              <a:rPr lang="cs-CZ" sz="3200" b="1" dirty="0"/>
              <a:t>rozvoj pedagogických subdisciplín </a:t>
            </a:r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493511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626ACF96-D7FE-4B31-9BD7-0BE89ED9968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4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E186CC8-5135-4588-B4DF-D5B204E2D2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94212"/>
            <a:ext cx="10753200" cy="451576"/>
          </a:xfrm>
        </p:spPr>
        <p:txBody>
          <a:bodyPr/>
          <a:lstStyle/>
          <a:p>
            <a:r>
              <a:rPr lang="cs-CZ" altLang="cs-CZ" dirty="0"/>
              <a:t>Historická pedagogika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E847CA7D-9D1C-4858-A3AB-19488638F2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075765"/>
            <a:ext cx="11086518" cy="5062235"/>
          </a:xfrm>
        </p:spPr>
        <p:txBody>
          <a:bodyPr/>
          <a:lstStyle/>
          <a:p>
            <a:pPr>
              <a:lnSpc>
                <a:spcPts val="4000"/>
              </a:lnSpc>
              <a:buNone/>
            </a:pPr>
            <a:r>
              <a:rPr lang="cs-CZ" altLang="cs-CZ" sz="3200" b="1" dirty="0"/>
              <a:t>Dějiny pedagogiky, výchovy a školy</a:t>
            </a:r>
          </a:p>
          <a:p>
            <a:pPr>
              <a:lnSpc>
                <a:spcPts val="4000"/>
              </a:lnSpc>
            </a:pPr>
            <a:r>
              <a:rPr lang="cs-CZ" altLang="cs-CZ" sz="3200" dirty="0"/>
              <a:t>využití </a:t>
            </a:r>
            <a:r>
              <a:rPr lang="cs-CZ" altLang="cs-CZ" sz="3200" b="1" dirty="0">
                <a:solidFill>
                  <a:srgbClr val="0000DC"/>
                </a:solidFill>
              </a:rPr>
              <a:t>historického výzkumu</a:t>
            </a:r>
            <a:r>
              <a:rPr lang="cs-CZ" altLang="cs-CZ" sz="3200" dirty="0"/>
              <a:t> → komplexní obraz o: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dirty="0">
                <a:solidFill>
                  <a:srgbClr val="0000DC"/>
                </a:solidFill>
              </a:rPr>
              <a:t>vývoji </a:t>
            </a:r>
            <a:r>
              <a:rPr lang="cs-CZ" altLang="cs-CZ" sz="3200" dirty="0"/>
              <a:t>edukace a edukačních zařízení  (= </a:t>
            </a:r>
            <a:r>
              <a:rPr lang="cs-CZ" altLang="cs-CZ" sz="3200" b="1" dirty="0">
                <a:solidFill>
                  <a:srgbClr val="0000DC"/>
                </a:solidFill>
              </a:rPr>
              <a:t>praxe</a:t>
            </a:r>
            <a:r>
              <a:rPr lang="cs-CZ" altLang="cs-CZ" sz="3200" dirty="0"/>
              <a:t>)</a:t>
            </a:r>
            <a:br>
              <a:rPr lang="cs-CZ" altLang="cs-CZ" sz="3200" dirty="0"/>
            </a:br>
            <a:r>
              <a:rPr lang="cs-CZ" altLang="cs-CZ" sz="3200" dirty="0"/>
              <a:t>- o </a:t>
            </a:r>
            <a:r>
              <a:rPr lang="cs-CZ" altLang="cs-CZ" sz="3200" b="1" dirty="0">
                <a:solidFill>
                  <a:srgbClr val="0000DC"/>
                </a:solidFill>
              </a:rPr>
              <a:t>genezi</a:t>
            </a:r>
            <a:r>
              <a:rPr lang="cs-CZ" altLang="cs-CZ" sz="3200" dirty="0"/>
              <a:t> pedagogické </a:t>
            </a:r>
            <a:r>
              <a:rPr lang="cs-CZ" altLang="cs-CZ" sz="3200" b="1" dirty="0">
                <a:solidFill>
                  <a:srgbClr val="0000DC"/>
                </a:solidFill>
              </a:rPr>
              <a:t>teorie</a:t>
            </a:r>
          </a:p>
          <a:p>
            <a:pPr>
              <a:lnSpc>
                <a:spcPts val="4000"/>
              </a:lnSpc>
            </a:pPr>
            <a:r>
              <a:rPr lang="cs-CZ" altLang="cs-CZ" sz="3200" dirty="0"/>
              <a:t>důraz na </a:t>
            </a:r>
            <a:r>
              <a:rPr lang="cs-CZ" altLang="cs-CZ" sz="3200" b="1" dirty="0">
                <a:solidFill>
                  <a:srgbClr val="0000DC"/>
                </a:solidFill>
              </a:rPr>
              <a:t>interdisciplinární</a:t>
            </a:r>
            <a:r>
              <a:rPr lang="cs-CZ" altLang="cs-CZ" sz="3200" b="1" dirty="0"/>
              <a:t> přístup</a:t>
            </a:r>
            <a:r>
              <a:rPr lang="cs-CZ" altLang="cs-CZ" sz="3200" dirty="0"/>
              <a:t> = </a:t>
            </a:r>
            <a:br>
              <a:rPr lang="cs-CZ" altLang="cs-CZ" sz="3200" dirty="0"/>
            </a:br>
            <a:r>
              <a:rPr lang="cs-CZ" altLang="cs-CZ" sz="3200" dirty="0"/>
              <a:t>spolupráce s historií, filozofií, dějinami </a:t>
            </a:r>
            <a:r>
              <a:rPr lang="cs-CZ" altLang="cs-CZ" sz="3200" b="1" dirty="0">
                <a:solidFill>
                  <a:srgbClr val="0000DC"/>
                </a:solidFill>
              </a:rPr>
              <a:t>sportu</a:t>
            </a:r>
            <a:r>
              <a:rPr lang="cs-CZ" altLang="cs-CZ" sz="3200" dirty="0"/>
              <a:t>, techniky, …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/>
              <a:t>všeobecné dějiny výchovy a pedagogiky</a:t>
            </a:r>
          </a:p>
          <a:p>
            <a:pPr>
              <a:lnSpc>
                <a:spcPts val="4000"/>
              </a:lnSpc>
            </a:pPr>
            <a:r>
              <a:rPr lang="cs-CZ" altLang="cs-CZ" sz="3200" b="1" i="1" dirty="0"/>
              <a:t>národní dějiny výchovy a pedagogiky</a:t>
            </a:r>
          </a:p>
          <a:p>
            <a:pPr>
              <a:lnSpc>
                <a:spcPts val="4000"/>
              </a:lnSpc>
            </a:pPr>
            <a:r>
              <a:rPr lang="cs-CZ" altLang="cs-CZ" sz="3200" b="1" i="1" dirty="0"/>
              <a:t>dějiny školství </a:t>
            </a:r>
            <a:r>
              <a:rPr lang="cs-CZ" altLang="cs-CZ" sz="3200" dirty="0"/>
              <a:t>(všeobecné a národní) </a:t>
            </a:r>
          </a:p>
          <a:p>
            <a:pPr>
              <a:lnSpc>
                <a:spcPts val="4000"/>
              </a:lnSpc>
            </a:pPr>
            <a:r>
              <a:rPr lang="cs-CZ" altLang="cs-CZ" sz="3200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051606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CD71867F-93E9-42AF-A600-CA8AE696B9D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5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0CA8874C-9A41-434E-9D60-6F6754F668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639318"/>
            <a:ext cx="10753200" cy="451576"/>
          </a:xfrm>
        </p:spPr>
        <p:txBody>
          <a:bodyPr/>
          <a:lstStyle/>
          <a:p>
            <a:r>
              <a:rPr lang="cs-CZ" altLang="cs-CZ" dirty="0"/>
              <a:t>Komparativní a obecná pedagogika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513CC975-592F-4535-9D73-B8689B3DF8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16424"/>
            <a:ext cx="10753200" cy="4415576"/>
          </a:xfrm>
        </p:spPr>
        <p:txBody>
          <a:bodyPr/>
          <a:lstStyle/>
          <a:p>
            <a:pPr>
              <a:lnSpc>
                <a:spcPts val="4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komparativní</a:t>
            </a:r>
            <a:r>
              <a:rPr lang="cs-CZ" altLang="cs-CZ" sz="3200" b="1" dirty="0"/>
              <a:t> (srovnávací) </a:t>
            </a:r>
            <a:r>
              <a:rPr lang="cs-CZ" altLang="cs-CZ" sz="3200" b="1" dirty="0">
                <a:solidFill>
                  <a:srgbClr val="0000DC"/>
                </a:solidFill>
              </a:rPr>
              <a:t>pedagogika</a:t>
            </a:r>
            <a:r>
              <a:rPr lang="cs-CZ" altLang="cs-CZ" sz="3200" b="1" dirty="0"/>
              <a:t>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dirty="0"/>
              <a:t>srovnávací analýza edukačních (hl. školských) systémů </a:t>
            </a:r>
            <a:endParaRPr lang="cs-CZ" altLang="cs-CZ" sz="3200" b="1" dirty="0"/>
          </a:p>
          <a:p>
            <a:pPr>
              <a:lnSpc>
                <a:spcPts val="4000"/>
              </a:lnSpc>
              <a:spcBef>
                <a:spcPts val="18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obecná pedagogika </a:t>
            </a:r>
            <a:r>
              <a:rPr lang="cs-CZ" altLang="cs-CZ" sz="3200" b="1" dirty="0"/>
              <a:t>– </a:t>
            </a:r>
            <a:r>
              <a:rPr lang="cs-CZ" altLang="cs-CZ" sz="3200" dirty="0"/>
              <a:t>systematizace a interpretaci základních pedagogických jevů a zákonitostí: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i="1" dirty="0"/>
              <a:t>metodologická část</a:t>
            </a:r>
            <a:r>
              <a:rPr lang="cs-CZ" altLang="cs-CZ" sz="3200" dirty="0"/>
              <a:t> – vymezení pedagogiky jako vědy, </a:t>
            </a:r>
            <a:br>
              <a:rPr lang="cs-CZ" altLang="cs-CZ" sz="3200" dirty="0"/>
            </a:br>
            <a:r>
              <a:rPr lang="cs-CZ" altLang="cs-CZ" sz="3200" b="1" dirty="0">
                <a:solidFill>
                  <a:srgbClr val="0000DC"/>
                </a:solidFill>
              </a:rPr>
              <a:t>výzkum </a:t>
            </a:r>
            <a:r>
              <a:rPr lang="cs-CZ" altLang="cs-CZ" sz="3200" dirty="0"/>
              <a:t>v pedagogice (teoretický + </a:t>
            </a:r>
            <a:r>
              <a:rPr lang="cs-CZ" altLang="cs-CZ" sz="3200" b="1" dirty="0">
                <a:solidFill>
                  <a:srgbClr val="0000DC"/>
                </a:solidFill>
              </a:rPr>
              <a:t>empirický</a:t>
            </a:r>
            <a:r>
              <a:rPr lang="cs-CZ" altLang="cs-CZ" sz="3200" dirty="0"/>
              <a:t>)</a:t>
            </a:r>
            <a:br>
              <a:rPr lang="cs-CZ" altLang="cs-CZ" sz="3200" dirty="0"/>
            </a:br>
            <a:r>
              <a:rPr lang="cs-CZ" altLang="cs-CZ" sz="3200" dirty="0"/>
              <a:t>- </a:t>
            </a:r>
            <a:r>
              <a:rPr lang="cs-CZ" altLang="cs-CZ" sz="3200" b="1" i="1" dirty="0"/>
              <a:t>všeobecná teorie edukace</a:t>
            </a:r>
            <a:r>
              <a:rPr lang="cs-CZ" altLang="cs-CZ" sz="3200" dirty="0"/>
              <a:t> – základní  pedagogické kategorie – definice, pojmy, vztahy, … = </a:t>
            </a:r>
            <a:r>
              <a:rPr lang="cs-CZ" altLang="cs-CZ" sz="3200" b="1" dirty="0">
                <a:solidFill>
                  <a:srgbClr val="0000DC"/>
                </a:solidFill>
              </a:rPr>
              <a:t>teorie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9459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04483178-4972-44B2-8ECF-29AE5A0EDEF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6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979097D6-10D7-4714-A65A-3473689B5F5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9400" y="413059"/>
            <a:ext cx="10753200" cy="451576"/>
          </a:xfrm>
        </p:spPr>
        <p:txBody>
          <a:bodyPr/>
          <a:lstStyle/>
          <a:p>
            <a:r>
              <a:rPr lang="cs-CZ" altLang="cs-CZ" dirty="0"/>
              <a:t>Didaktika, teorie výchov, …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9F112502-A621-43DB-996C-2F9A8F24E1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19999" y="1013013"/>
            <a:ext cx="11176165" cy="50471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didaktika</a:t>
            </a:r>
            <a:r>
              <a:rPr lang="cs-CZ" altLang="cs-CZ" sz="3200" b="1" dirty="0"/>
              <a:t> = teorie vzdělávání </a:t>
            </a:r>
            <a:r>
              <a:rPr lang="cs-CZ" altLang="cs-CZ" sz="3200" dirty="0"/>
              <a:t>(a vyučování)</a:t>
            </a:r>
            <a:br>
              <a:rPr lang="cs-CZ" altLang="cs-CZ" sz="3200" dirty="0"/>
            </a:br>
            <a:r>
              <a:rPr lang="cs-CZ" altLang="cs-CZ" sz="3200" dirty="0"/>
              <a:t>- obecná didaktika</a:t>
            </a:r>
            <a:br>
              <a:rPr lang="cs-CZ" altLang="cs-CZ" sz="3200" dirty="0"/>
            </a:br>
            <a:r>
              <a:rPr lang="cs-CZ" altLang="cs-CZ" sz="3200" dirty="0"/>
              <a:t>- speciální didaktiky </a:t>
            </a:r>
            <a:r>
              <a:rPr lang="cs-CZ" sz="3200" dirty="0"/>
              <a:t>= specifické zaměření (věk, obor, škola)</a:t>
            </a:r>
            <a:endParaRPr lang="cs-CZ" altLang="cs-CZ" sz="3200" b="1" dirty="0"/>
          </a:p>
          <a:p>
            <a:pPr>
              <a:lnSpc>
                <a:spcPct val="100000"/>
              </a:lnSpc>
            </a:pPr>
            <a:r>
              <a:rPr lang="cs-CZ" altLang="cs-CZ" sz="3200" b="1" dirty="0">
                <a:solidFill>
                  <a:srgbClr val="0000DC"/>
                </a:solidFill>
              </a:rPr>
              <a:t>teorie výchov</a:t>
            </a:r>
            <a:r>
              <a:rPr lang="cs-CZ" altLang="cs-CZ" sz="3200" b="1" dirty="0"/>
              <a:t> =</a:t>
            </a:r>
            <a:r>
              <a:rPr lang="cs-CZ" altLang="cs-CZ" sz="3200" dirty="0"/>
              <a:t> cíle + úkoly + obsah + metody + formy: </a:t>
            </a:r>
            <a:br>
              <a:rPr lang="cs-CZ" altLang="cs-CZ" sz="3200" dirty="0"/>
            </a:br>
            <a:r>
              <a:rPr lang="cs-CZ" altLang="cs-CZ" sz="3200" dirty="0"/>
              <a:t>- výchovy jazykové a vědecké</a:t>
            </a:r>
            <a:br>
              <a:rPr lang="cs-CZ" altLang="cs-CZ" sz="3200" dirty="0"/>
            </a:br>
            <a:r>
              <a:rPr lang="cs-CZ" altLang="cs-CZ" sz="3200" dirty="0"/>
              <a:t>- výchovy mravní</a:t>
            </a:r>
            <a:br>
              <a:rPr lang="cs-CZ" altLang="cs-CZ" sz="3200" dirty="0"/>
            </a:br>
            <a:r>
              <a:rPr lang="cs-CZ" altLang="cs-CZ" sz="3200" dirty="0"/>
              <a:t>- výchovy estetické</a:t>
            </a:r>
            <a:br>
              <a:rPr lang="cs-CZ" altLang="cs-CZ" sz="3200" dirty="0"/>
            </a:br>
            <a:r>
              <a:rPr lang="cs-CZ" altLang="cs-CZ" sz="3200" dirty="0"/>
              <a:t>- výchovy tělesné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  <a:endParaRPr lang="cs-CZ" altLang="cs-CZ" sz="3200" b="1" dirty="0"/>
          </a:p>
          <a:p>
            <a:pPr>
              <a:lnSpc>
                <a:spcPct val="100000"/>
              </a:lnSpc>
            </a:pPr>
            <a:r>
              <a:rPr lang="cs-CZ" altLang="cs-CZ" sz="3200" b="1" dirty="0"/>
              <a:t>pedagogický management = </a:t>
            </a:r>
            <a:r>
              <a:rPr lang="cs-CZ" altLang="cs-CZ" sz="3200" dirty="0"/>
              <a:t>řízení edukačních institucí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672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4F849FE8-FC45-4591-9268-21D8A64E202D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7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65788D9-8F6D-4C68-B49A-A5229B4F66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987906" cy="451576"/>
          </a:xfrm>
        </p:spPr>
        <p:txBody>
          <a:bodyPr/>
          <a:lstStyle/>
          <a:p>
            <a:r>
              <a:rPr lang="cs-CZ" altLang="cs-CZ" dirty="0"/>
              <a:t>Disciplíny podle věku, institucí, organizací …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310BD741-CD9D-4336-857B-5FB7EE57FB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497107"/>
            <a:ext cx="10753200" cy="4455458"/>
          </a:xfrm>
        </p:spPr>
        <p:txBody>
          <a:bodyPr/>
          <a:lstStyle/>
          <a:p>
            <a:pPr>
              <a:lnSpc>
                <a:spcPts val="4000"/>
              </a:lnSpc>
            </a:pPr>
            <a:r>
              <a:rPr lang="cs-CZ" altLang="cs-CZ" sz="3200" b="1" dirty="0"/>
              <a:t>předškolní pedagogika</a:t>
            </a:r>
          </a:p>
          <a:p>
            <a:pPr>
              <a:lnSpc>
                <a:spcPts val="4000"/>
              </a:lnSpc>
            </a:pPr>
            <a:r>
              <a:rPr lang="cs-CZ" altLang="cs-CZ" sz="3200" b="1" dirty="0"/>
              <a:t>školní pedagogika </a:t>
            </a:r>
            <a:br>
              <a:rPr lang="cs-CZ" altLang="cs-CZ" sz="3200" b="1" dirty="0"/>
            </a:br>
            <a:r>
              <a:rPr lang="cs-CZ" altLang="cs-CZ" sz="3200" dirty="0"/>
              <a:t>- primární školy</a:t>
            </a:r>
            <a:br>
              <a:rPr lang="cs-CZ" altLang="cs-CZ" sz="3200" dirty="0"/>
            </a:br>
            <a:r>
              <a:rPr lang="cs-CZ" altLang="cs-CZ" sz="3200" dirty="0"/>
              <a:t>- sekundární školy</a:t>
            </a:r>
            <a:br>
              <a:rPr lang="cs-CZ" altLang="cs-CZ" sz="3200" dirty="0"/>
            </a:br>
            <a:r>
              <a:rPr lang="cs-CZ" altLang="cs-CZ" sz="3200" dirty="0"/>
              <a:t>- všeobecně vzdělávacích škol </a:t>
            </a:r>
            <a:br>
              <a:rPr lang="cs-CZ" altLang="cs-CZ" sz="3200" dirty="0"/>
            </a:br>
            <a:r>
              <a:rPr lang="cs-CZ" altLang="cs-CZ" sz="3200" dirty="0"/>
              <a:t>- odborných škol</a:t>
            </a:r>
            <a:br>
              <a:rPr lang="cs-CZ" altLang="cs-CZ" sz="3200" dirty="0"/>
            </a:br>
            <a:r>
              <a:rPr lang="cs-CZ" altLang="cs-CZ" sz="3200" dirty="0"/>
              <a:t>- …</a:t>
            </a:r>
            <a:endParaRPr lang="cs-CZ" altLang="cs-CZ" sz="3200" b="1" dirty="0"/>
          </a:p>
          <a:p>
            <a:pPr>
              <a:lnSpc>
                <a:spcPts val="4000"/>
              </a:lnSpc>
            </a:pPr>
            <a:r>
              <a:rPr lang="cs-CZ" altLang="cs-CZ" sz="3200" b="1" dirty="0"/>
              <a:t>vysokoškolská pedagogika</a:t>
            </a:r>
            <a:r>
              <a:rPr lang="cs-CZ" altLang="cs-CZ" sz="3200" dirty="0"/>
              <a:t>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873441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D26DBE4-F918-4B86-A292-5CC4EFE9355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8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DC7E1AED-67F3-4000-AE0C-4826DF4876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477953"/>
            <a:ext cx="11032729" cy="451576"/>
          </a:xfrm>
        </p:spPr>
        <p:txBody>
          <a:bodyPr/>
          <a:lstStyle/>
          <a:p>
            <a:r>
              <a:rPr lang="cs-CZ" altLang="cs-CZ" dirty="0"/>
              <a:t>Disciplíny podle věku, institucí, organizací …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7074223F-537F-4F95-9B90-DABE4FE2E0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1246093"/>
            <a:ext cx="10753200" cy="483197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andragogika</a:t>
            </a:r>
            <a:r>
              <a:rPr lang="cs-CZ" altLang="cs-CZ" sz="3200" dirty="0"/>
              <a:t> – pedagogika (vzdělávání) dospělých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 err="1">
                <a:solidFill>
                  <a:srgbClr val="0000DC"/>
                </a:solidFill>
              </a:rPr>
              <a:t>gerontopedagogika</a:t>
            </a:r>
            <a:r>
              <a:rPr lang="cs-CZ" altLang="cs-CZ" sz="3200" b="1" dirty="0"/>
              <a:t> </a:t>
            </a:r>
            <a:r>
              <a:rPr lang="cs-CZ" altLang="cs-CZ" sz="3200" dirty="0"/>
              <a:t>(</a:t>
            </a:r>
            <a:r>
              <a:rPr lang="cs-CZ" altLang="cs-CZ" sz="3200" dirty="0" err="1"/>
              <a:t>geragogika</a:t>
            </a:r>
            <a:r>
              <a:rPr lang="cs-CZ" altLang="cs-CZ" sz="3200" dirty="0"/>
              <a:t>) 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rodinná </a:t>
            </a:r>
            <a:r>
              <a:rPr lang="cs-CZ" altLang="cs-CZ" sz="3200" b="1" dirty="0"/>
              <a:t>pedagogika </a:t>
            </a:r>
            <a:r>
              <a:rPr lang="cs-CZ" altLang="cs-CZ" sz="3200" dirty="0"/>
              <a:t>(sportovní a PA v rodině, …)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kulturní pedagogika</a:t>
            </a:r>
            <a:br>
              <a:rPr lang="cs-CZ" altLang="cs-CZ" sz="3200" b="1" dirty="0"/>
            </a:br>
            <a:r>
              <a:rPr lang="cs-CZ" altLang="cs-CZ" sz="3200" dirty="0"/>
              <a:t>(např. muzejní pedagogika, </a:t>
            </a:r>
            <a:r>
              <a:rPr lang="cs-CZ" altLang="cs-CZ" sz="3200" dirty="0" err="1"/>
              <a:t>bibliopedagogika</a:t>
            </a:r>
            <a:r>
              <a:rPr lang="cs-CZ" altLang="cs-CZ" sz="3200" dirty="0"/>
              <a:t>)</a:t>
            </a:r>
            <a:endParaRPr lang="cs-CZ" altLang="cs-CZ" sz="3200" b="1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>
                <a:solidFill>
                  <a:srgbClr val="0000DC"/>
                </a:solidFill>
              </a:rPr>
              <a:t>sociální pedagogika </a:t>
            </a:r>
            <a:r>
              <a:rPr lang="cs-CZ" altLang="cs-CZ" sz="3200" b="1" dirty="0"/>
              <a:t>– </a:t>
            </a:r>
            <a:r>
              <a:rPr lang="cs-CZ" altLang="cs-CZ" sz="3200" dirty="0"/>
              <a:t>výchovné vlivy sociálních podmínek, resocializace – využívání </a:t>
            </a:r>
            <a:r>
              <a:rPr lang="cs-CZ" altLang="cs-CZ" sz="3200" b="1" dirty="0">
                <a:solidFill>
                  <a:srgbClr val="0000DC"/>
                </a:solidFill>
              </a:rPr>
              <a:t>sportu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cs-CZ" altLang="cs-CZ" sz="3200" b="1" dirty="0"/>
              <a:t>pedagogická etnografie – </a:t>
            </a:r>
            <a:r>
              <a:rPr lang="cs-CZ" altLang="cs-CZ" sz="3200" dirty="0"/>
              <a:t>popis a výklad pedagogického prostředí, život účastníků pedagogického procesu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087266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číslo snímku 2">
            <a:extLst>
              <a:ext uri="{FF2B5EF4-FFF2-40B4-BE49-F238E27FC236}">
                <a16:creationId xmlns:a16="http://schemas.microsoft.com/office/drawing/2014/main" id="{B971BC1D-D58A-4CEF-9929-4D4E7F051ED8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970407D-EE58-4A0B-824B-1D3AE42DD9CF}" type="slidenum">
              <a:rPr lang="cs-CZ" altLang="cs-CZ" smtClean="0"/>
              <a:pPr/>
              <a:t>9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EC4A19A8-B053-4CD7-946A-749BC95E83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6000" y="378000"/>
            <a:ext cx="10753200" cy="451576"/>
          </a:xfrm>
        </p:spPr>
        <p:txBody>
          <a:bodyPr/>
          <a:lstStyle/>
          <a:p>
            <a:r>
              <a:rPr lang="cs-CZ" altLang="cs-CZ" dirty="0"/>
              <a:t>Speciální pedagogika </a:t>
            </a:r>
            <a:endParaRPr lang="cs-CZ" dirty="0"/>
          </a:p>
        </p:txBody>
      </p:sp>
      <p:sp>
        <p:nvSpPr>
          <p:cNvPr id="5" name="Zástupný symbol pro obsah 4">
            <a:extLst>
              <a:ext uri="{FF2B5EF4-FFF2-40B4-BE49-F238E27FC236}">
                <a16:creationId xmlns:a16="http://schemas.microsoft.com/office/drawing/2014/main" id="{2826FE2F-777B-441D-8E88-168431E355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0000" y="950259"/>
            <a:ext cx="10753200" cy="5277741"/>
          </a:xfrm>
        </p:spPr>
        <p:txBody>
          <a:bodyPr/>
          <a:lstStyle/>
          <a:p>
            <a:pPr marL="72000" indent="0">
              <a:lnSpc>
                <a:spcPts val="4000"/>
              </a:lnSpc>
              <a:buNone/>
            </a:pPr>
            <a:r>
              <a:rPr lang="cs-CZ" altLang="cs-CZ" sz="3200" dirty="0"/>
              <a:t>edukace jedinců se </a:t>
            </a:r>
            <a:r>
              <a:rPr lang="cs-CZ" altLang="cs-CZ" sz="3200" b="1" dirty="0">
                <a:solidFill>
                  <a:srgbClr val="0000DC"/>
                </a:solidFill>
              </a:rPr>
              <a:t>speciálními potřebami </a:t>
            </a:r>
            <a:r>
              <a:rPr lang="cs-CZ" altLang="cs-CZ" sz="3200" dirty="0"/>
              <a:t>= </a:t>
            </a:r>
            <a:br>
              <a:rPr lang="cs-CZ" altLang="cs-CZ" sz="3200" dirty="0"/>
            </a:br>
            <a:r>
              <a:rPr lang="cs-CZ" altLang="cs-CZ" sz="3200" dirty="0"/>
              <a:t>zdravotní </a:t>
            </a:r>
            <a:r>
              <a:rPr lang="cs-CZ" altLang="cs-CZ" sz="3200" b="1" dirty="0"/>
              <a:t>znevýhodnění </a:t>
            </a:r>
            <a:r>
              <a:rPr lang="cs-CZ" altLang="cs-CZ" sz="3200" dirty="0"/>
              <a:t>+ </a:t>
            </a:r>
            <a:r>
              <a:rPr lang="cs-CZ" altLang="cs-CZ" sz="3200" b="1" dirty="0"/>
              <a:t>postižení</a:t>
            </a:r>
            <a:r>
              <a:rPr lang="cs-CZ" altLang="cs-CZ" sz="3200" dirty="0"/>
              <a:t>, poruchy učení, … + sociální znevýhodnění + </a:t>
            </a:r>
            <a:r>
              <a:rPr lang="cs-CZ" altLang="cs-CZ" sz="3200" b="1" dirty="0"/>
              <a:t>nadaní</a:t>
            </a:r>
            <a:r>
              <a:rPr lang="cs-CZ" altLang="cs-CZ" sz="3200" dirty="0"/>
              <a:t> 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 err="1"/>
              <a:t>oftalmopedie</a:t>
            </a:r>
            <a:r>
              <a:rPr lang="cs-CZ" altLang="cs-CZ" sz="3200" dirty="0"/>
              <a:t> – zrakové postižení 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/>
              <a:t>logopedie</a:t>
            </a:r>
            <a:r>
              <a:rPr lang="cs-CZ" altLang="cs-CZ" sz="3200" dirty="0"/>
              <a:t> – vady komunikace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 err="1"/>
              <a:t>surdopedie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– sluchové postižení 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 err="1"/>
              <a:t>psychopedie</a:t>
            </a:r>
            <a:r>
              <a:rPr lang="cs-CZ" altLang="cs-CZ" sz="3200" dirty="0"/>
              <a:t> – mentální postižení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 err="1"/>
              <a:t>etopedie</a:t>
            </a:r>
            <a:r>
              <a:rPr lang="cs-CZ" altLang="cs-CZ" sz="3200" dirty="0"/>
              <a:t> – obtížně vychovatelní jedinci</a:t>
            </a:r>
            <a:endParaRPr lang="cs-CZ" altLang="cs-CZ" sz="3200" b="1" i="1" dirty="0"/>
          </a:p>
          <a:p>
            <a:pPr>
              <a:lnSpc>
                <a:spcPts val="4000"/>
              </a:lnSpc>
            </a:pPr>
            <a:r>
              <a:rPr lang="cs-CZ" altLang="cs-CZ" sz="3200" b="1" i="1" dirty="0" err="1"/>
              <a:t>somatopedie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–</a:t>
            </a:r>
            <a:r>
              <a:rPr lang="cs-CZ" altLang="cs-CZ" sz="3200" b="1" i="1" dirty="0"/>
              <a:t> </a:t>
            </a:r>
            <a:r>
              <a:rPr lang="cs-CZ" altLang="cs-CZ" sz="3200" dirty="0"/>
              <a:t>poruchy hybnosti</a:t>
            </a:r>
          </a:p>
          <a:p>
            <a:pPr>
              <a:lnSpc>
                <a:spcPts val="4000"/>
              </a:lnSpc>
            </a:pPr>
            <a:r>
              <a:rPr lang="cs-CZ" altLang="cs-CZ" sz="3200" dirty="0"/>
              <a:t>…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43753139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+mn-lt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  <a:txDef>
      <a:spPr>
        <a:noFill/>
      </a:spPr>
      <a:bodyPr wrap="square" rtlCol="0">
        <a:spAutoFit/>
      </a:bodyPr>
      <a:lstStyle>
        <a:defPPr algn="l">
          <a:defRPr sz="2800" dirty="0" err="1" smtClean="0">
            <a:latin typeface="+mn-lt"/>
          </a:defRPr>
        </a:defPPr>
      </a:lstStyle>
    </a:tx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ácia18" id="{15825CB5-9674-964F-AC5D-3BBA441E6780}" vid="{2219899D-4335-314F-91F0-F55A94288556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muni-sport-prezentace-16x9-cz</Template>
  <TotalTime>323</TotalTime>
  <Words>565</Words>
  <Application>Microsoft Office PowerPoint</Application>
  <PresentationFormat>Širokoúhlá obrazovka</PresentationFormat>
  <Paragraphs>66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Tahoma</vt:lpstr>
      <vt:lpstr>Wingdings</vt:lpstr>
      <vt:lpstr>Prezentace_MU_CZ</vt:lpstr>
      <vt:lpstr>Struktura pedagogiky Význam pedagogických disciplín</vt:lpstr>
      <vt:lpstr>Rozvoj poznání = vznik věd</vt:lpstr>
      <vt:lpstr>Rozvoj pedagogického vědění</vt:lpstr>
      <vt:lpstr>Historická pedagogika</vt:lpstr>
      <vt:lpstr>Komparativní a obecná pedagogika</vt:lpstr>
      <vt:lpstr>Didaktika, teorie výchov, …</vt:lpstr>
      <vt:lpstr>Disciplíny podle věku, institucí, organizací … </vt:lpstr>
      <vt:lpstr>Disciplíny podle věku, institucí, organizací … </vt:lpstr>
      <vt:lpstr>Speciální pedagogika </vt:lpstr>
      <vt:lpstr>Pedagogika a sport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Vladimír Jůva</dc:creator>
  <cp:lastModifiedBy>Vladimír Jůva</cp:lastModifiedBy>
  <cp:revision>28</cp:revision>
  <cp:lastPrinted>2020-10-23T06:59:02Z</cp:lastPrinted>
  <dcterms:created xsi:type="dcterms:W3CDTF">2020-10-05T06:18:46Z</dcterms:created>
  <dcterms:modified xsi:type="dcterms:W3CDTF">2023-01-26T14:17:27Z</dcterms:modified>
</cp:coreProperties>
</file>