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0" r:id="rId6"/>
    <p:sldId id="262" r:id="rId7"/>
    <p:sldId id="264" r:id="rId8"/>
    <p:sldId id="263" r:id="rId9"/>
    <p:sldId id="259" r:id="rId10"/>
    <p:sldId id="261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Wingate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2EA985-0FCB-AE82-4C84-7586ECE32E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6110D3-DA67-6079-69C5-6C045C6BB7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FB3126-2901-0669-A438-F038FA42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Wingate</a:t>
            </a: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D22FA8-5525-BD41-AC2C-EE66461D4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48580"/>
          </a:xfrm>
        </p:spPr>
        <p:txBody>
          <a:bodyPr/>
          <a:lstStyle/>
          <a:p>
            <a:r>
              <a:rPr lang="cs-CZ" dirty="0"/>
              <a:t>Anaerobní zdatnost</a:t>
            </a:r>
          </a:p>
          <a:p>
            <a:r>
              <a:rPr lang="cs-CZ" dirty="0"/>
              <a:t>Bicyklový ergometr </a:t>
            </a:r>
          </a:p>
          <a:p>
            <a:r>
              <a:rPr lang="cs-CZ" dirty="0"/>
              <a:t>Pro sportovce, jejichž výkon trvá od několika sekund do 5ti minut </a:t>
            </a:r>
          </a:p>
          <a:p>
            <a:r>
              <a:rPr lang="cs-CZ" dirty="0"/>
              <a:t>Hokej, dráhová, cyklistika, rychlobruslení, basketball… </a:t>
            </a:r>
          </a:p>
          <a:p>
            <a:r>
              <a:rPr lang="cs-CZ" dirty="0"/>
              <a:t>Délka trvání – 30s </a:t>
            </a:r>
          </a:p>
          <a:p>
            <a:r>
              <a:rPr lang="cs-CZ" sz="2800" dirty="0"/>
              <a:t>Zátěž = konstantní odpor pedálů (7,5 N/kg)</a:t>
            </a:r>
          </a:p>
          <a:p>
            <a:r>
              <a:rPr lang="cs-CZ" dirty="0"/>
              <a:t>Ukazatele:</a:t>
            </a:r>
          </a:p>
          <a:p>
            <a:pPr lvl="1"/>
            <a:r>
              <a:rPr lang="cs-CZ" sz="1800" dirty="0"/>
              <a:t>Maximální výkon </a:t>
            </a:r>
          </a:p>
          <a:p>
            <a:pPr lvl="1"/>
            <a:r>
              <a:rPr lang="cs-CZ" sz="1800" dirty="0"/>
              <a:t>Průměrný výkon			</a:t>
            </a:r>
            <a:r>
              <a:rPr lang="cs-CZ" sz="1600" dirty="0"/>
              <a:t>Výrazné snížení při akutní/chronické únavě</a:t>
            </a:r>
          </a:p>
          <a:p>
            <a:pPr lvl="1"/>
            <a:r>
              <a:rPr lang="cs-CZ" sz="1800" dirty="0"/>
              <a:t>Celková práce</a:t>
            </a:r>
          </a:p>
          <a:p>
            <a:pPr lvl="1"/>
            <a:r>
              <a:rPr lang="cs-CZ" sz="1800" dirty="0"/>
              <a:t>Index únavy</a:t>
            </a:r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DBF2F8AA-32BA-E5A0-F3C1-A3D9FD52F5D0}"/>
              </a:ext>
            </a:extLst>
          </p:cNvPr>
          <p:cNvCxnSpPr>
            <a:cxnSpLocks/>
          </p:cNvCxnSpPr>
          <p:nvPr/>
        </p:nvCxnSpPr>
        <p:spPr>
          <a:xfrm flipV="1">
            <a:off x="3234604" y="5568420"/>
            <a:ext cx="1445396" cy="102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4F3A1E40-B54E-47DE-097C-2F325DD4FBA9}"/>
              </a:ext>
            </a:extLst>
          </p:cNvPr>
          <p:cNvCxnSpPr>
            <a:cxnSpLocks/>
          </p:cNvCxnSpPr>
          <p:nvPr/>
        </p:nvCxnSpPr>
        <p:spPr>
          <a:xfrm>
            <a:off x="3234604" y="5348317"/>
            <a:ext cx="1445396" cy="32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4E42F200-A06D-69E8-542C-9EEF06F11A50}"/>
              </a:ext>
            </a:extLst>
          </p:cNvPr>
          <p:cNvCxnSpPr>
            <a:cxnSpLocks/>
          </p:cNvCxnSpPr>
          <p:nvPr/>
        </p:nvCxnSpPr>
        <p:spPr>
          <a:xfrm>
            <a:off x="3234604" y="4925982"/>
            <a:ext cx="1445396" cy="272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1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C25E43-6B6B-2832-A7FA-C34791F616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3434FD-05A0-2CEE-A88E-B50BD33848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999251F-C470-A003-9B55-C79DA51F57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378000"/>
                <a:ext cx="10753200" cy="5454000"/>
              </a:xfrm>
            </p:spPr>
            <p:txBody>
              <a:bodyPr/>
              <a:lstStyle/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Index únavy</a:t>
                </a: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Pokles výkonnosti v průběhu testu</a:t>
                </a: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Udává se v % a ukazuje na míru únavy v průběhu testovaného anaerobního výkonu</a:t>
                </a: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cs-CZ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cs-CZ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d>
                          <m:dPr>
                            <m:ctrlPr>
                              <a:rPr kumimoji="0" lang="cs-CZ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cs-CZ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𝑊𝑚𝑎𝑥</m:t>
                            </m:r>
                            <m:r>
                              <a:rPr kumimoji="0" lang="cs-CZ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−</m:t>
                            </m:r>
                            <m:r>
                              <a:rPr kumimoji="0" lang="cs-CZ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𝑊𝑚𝑖𝑛</m:t>
                            </m:r>
                          </m:e>
                        </m:d>
                        <m:r>
                          <a:rPr kumimoji="0" lang="cs-CZ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∗100</m:t>
                        </m:r>
                      </m:num>
                      <m:den>
                        <m:r>
                          <a:rPr kumimoji="0" lang="cs-CZ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𝑊𝑚𝑎𝑥</m:t>
                        </m:r>
                      </m:den>
                    </m:f>
                  </m:oMath>
                </a14:m>
                <a:endParaRPr kumimoji="0" 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cs-CZ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685800" marR="0" lvl="1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cs-CZ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Je výrazně vyšší v důsledku únavy ze zátěže před testem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999251F-C470-A003-9B55-C79DA51F57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378000"/>
                <a:ext cx="10753200" cy="5454000"/>
              </a:xfrm>
              <a:blipFill>
                <a:blip r:embed="rId2"/>
                <a:stretch>
                  <a:fillRect l="-1587" t="-22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obrázek">
            <a:extLst>
              <a:ext uri="{FF2B5EF4-FFF2-40B4-BE49-F238E27FC236}">
                <a16:creationId xmlns:a16="http://schemas.microsoft.com/office/drawing/2014/main" id="{C6F8D0A0-85EE-1F32-68C7-DB540F693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1589" y="3660224"/>
            <a:ext cx="5150277" cy="281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78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B8763D-0F8C-81C4-772B-EED65D257F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1607AB-5F93-5511-3537-E09A0431ED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36B459-4379-EF97-3FE0-FD93A7D7A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Opakovaný </a:t>
            </a:r>
            <a:r>
              <a:rPr lang="cs-CZ" dirty="0" err="1"/>
              <a:t>wingate</a:t>
            </a: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A1B1A5C-55B4-8E7C-186C-32E9EA94D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 (3-5 min) </a:t>
            </a:r>
          </a:p>
          <a:p>
            <a:r>
              <a:rPr lang="cs-CZ" dirty="0"/>
              <a:t>Opakovaný </a:t>
            </a:r>
            <a:r>
              <a:rPr lang="cs-CZ" dirty="0" err="1"/>
              <a:t>wingate</a:t>
            </a:r>
            <a:r>
              <a:rPr lang="cs-CZ" dirty="0"/>
              <a:t> 3x20s (5 min pauza – 30s </a:t>
            </a:r>
            <a:r>
              <a:rPr lang="cs-CZ" dirty="0" err="1"/>
              <a:t>recovery</a:t>
            </a:r>
            <a:r>
              <a:rPr lang="cs-CZ" dirty="0"/>
              <a:t> a posledních 30s čas na rozšlapání)</a:t>
            </a:r>
          </a:p>
          <a:p>
            <a:r>
              <a:rPr lang="cs-CZ" dirty="0"/>
              <a:t>Ergometr klade konstantní vysoký odpor a cílem je šlapat maximální možnou frekvencí po celou dobu testu</a:t>
            </a:r>
          </a:p>
          <a:p>
            <a:r>
              <a:rPr lang="cs-CZ" dirty="0"/>
              <a:t>Regenerační procedura 4 min </a:t>
            </a:r>
          </a:p>
        </p:txBody>
      </p:sp>
    </p:spTree>
    <p:extLst>
      <p:ext uri="{BB962C8B-B14F-4D97-AF65-F5344CB8AC3E}">
        <p14:creationId xmlns:p14="http://schemas.microsoft.com/office/powerpoint/2010/main" val="3418039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04EFE3-6738-C70E-A2D5-4111E2A577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FE5643-C039-AB9C-29C7-A5BB0C5C4A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975EA4E0-64F2-BDBB-415D-AE1570515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Hodnocení výsledků </a:t>
            </a:r>
            <a:r>
              <a:rPr lang="cs-CZ" dirty="0" err="1"/>
              <a:t>Wingate</a:t>
            </a:r>
            <a:r>
              <a:rPr lang="cs-CZ" dirty="0"/>
              <a:t> testu </a:t>
            </a:r>
            <a:endParaRPr lang="en-US" dirty="0"/>
          </a:p>
        </p:txBody>
      </p:sp>
      <p:pic>
        <p:nvPicPr>
          <p:cNvPr id="6" name="Zástupný obsah 5" descr="Obsah obrázku stůl&#10;&#10;Popis byl vytvořen automaticky">
            <a:extLst>
              <a:ext uri="{FF2B5EF4-FFF2-40B4-BE49-F238E27FC236}">
                <a16:creationId xmlns:a16="http://schemas.microsoft.com/office/drawing/2014/main" id="{F96822B5-76D0-3EBF-687B-017088554D89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/>
          <a:stretch>
            <a:fillRect/>
          </a:stretch>
        </p:blipFill>
        <p:spPr>
          <a:xfrm>
            <a:off x="1" y="1913803"/>
            <a:ext cx="5883564" cy="2777074"/>
          </a:xfrm>
          <a:prstGeom prst="rect">
            <a:avLst/>
          </a:prstGeom>
          <a:noFill/>
        </p:spPr>
      </p:pic>
      <p:pic>
        <p:nvPicPr>
          <p:cNvPr id="7" name="Zástupný obsah 14" descr="Obsah obrázku stůl&#10;&#10;Popis byl vytvořen automaticky">
            <a:extLst>
              <a:ext uri="{FF2B5EF4-FFF2-40B4-BE49-F238E27FC236}">
                <a16:creationId xmlns:a16="http://schemas.microsoft.com/office/drawing/2014/main" id="{A713FE1F-8DF1-3958-2E37-A7B79A125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2155" y="1985818"/>
            <a:ext cx="5972695" cy="2675115"/>
          </a:xfrm>
          <a:prstGeom prst="rect">
            <a:avLst/>
          </a:prstGeom>
          <a:noFill/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8B6F38B7-C038-5BBA-81BC-BC69C90525FD}"/>
              </a:ext>
            </a:extLst>
          </p:cNvPr>
          <p:cNvSpPr txBox="1"/>
          <p:nvPr/>
        </p:nvSpPr>
        <p:spPr>
          <a:xfrm>
            <a:off x="221674" y="4690877"/>
            <a:ext cx="5661891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u="none" strike="noStrike" baseline="0" dirty="0" err="1">
                <a:latin typeface="+mn-lt"/>
              </a:rPr>
              <a:t>Hodnocení</a:t>
            </a:r>
            <a:r>
              <a:rPr lang="en-US" sz="1600" b="0" u="none" strike="noStrike" baseline="0" dirty="0">
                <a:latin typeface="+mn-lt"/>
              </a:rPr>
              <a:t> </a:t>
            </a:r>
            <a:r>
              <a:rPr lang="en-US" sz="1600" b="0" u="none" strike="noStrike" baseline="0" dirty="0" err="1">
                <a:latin typeface="+mn-lt"/>
              </a:rPr>
              <a:t>výsledků</a:t>
            </a:r>
            <a:r>
              <a:rPr lang="en-US" sz="1600" b="0" u="none" strike="noStrike" baseline="0" dirty="0">
                <a:latin typeface="+mn-lt"/>
              </a:rPr>
              <a:t> </a:t>
            </a:r>
            <a:r>
              <a:rPr lang="en-US" sz="1600" b="0" u="none" strike="noStrike" baseline="0" dirty="0" err="1">
                <a:latin typeface="+mn-lt"/>
              </a:rPr>
              <a:t>ve</a:t>
            </a:r>
            <a:r>
              <a:rPr lang="en-US" sz="1600" b="0" u="none" strike="noStrike" baseline="0" dirty="0">
                <a:latin typeface="+mn-lt"/>
              </a:rPr>
              <a:t> Wingate </a:t>
            </a:r>
            <a:r>
              <a:rPr lang="en-US" sz="1600" b="0" u="none" strike="noStrike" baseline="0" dirty="0" err="1">
                <a:latin typeface="+mn-lt"/>
              </a:rPr>
              <a:t>testu</a:t>
            </a:r>
            <a:r>
              <a:rPr lang="en-US" sz="1600" b="0" u="none" strike="noStrike" baseline="0" dirty="0">
                <a:latin typeface="+mn-lt"/>
              </a:rPr>
              <a:t> </a:t>
            </a:r>
            <a:r>
              <a:rPr lang="en-US" sz="1600" b="0" u="none" strike="noStrike" baseline="0" dirty="0" err="1">
                <a:latin typeface="+mn-lt"/>
              </a:rPr>
              <a:t>vzhledem</a:t>
            </a:r>
            <a:r>
              <a:rPr lang="en-US" sz="1600" b="0" u="none" strike="noStrike" baseline="0" dirty="0">
                <a:latin typeface="+mn-lt"/>
              </a:rPr>
              <a:t> k </a:t>
            </a:r>
            <a:r>
              <a:rPr lang="en-US" sz="1600" b="0" u="none" strike="noStrike" baseline="0" dirty="0" err="1">
                <a:latin typeface="+mn-lt"/>
              </a:rPr>
              <a:t>trénovanosti</a:t>
            </a:r>
            <a:r>
              <a:rPr lang="en-US" sz="1600" b="0" u="none" strike="noStrike" baseline="0" dirty="0">
                <a:latin typeface="+mn-lt"/>
              </a:rPr>
              <a:t> </a:t>
            </a:r>
            <a:r>
              <a:rPr lang="en-US" sz="1600" b="0" u="none" strike="noStrike" baseline="0" dirty="0" err="1">
                <a:latin typeface="+mn-lt"/>
              </a:rPr>
              <a:t>jedince</a:t>
            </a:r>
            <a:r>
              <a:rPr lang="en-US" sz="1600" b="0" u="none" strike="noStrike" baseline="0" dirty="0">
                <a:latin typeface="+mn-lt"/>
              </a:rPr>
              <a:t> u </a:t>
            </a:r>
            <a:r>
              <a:rPr lang="en-US" sz="1600" b="0" u="none" strike="noStrike" baseline="0" dirty="0" err="1">
                <a:latin typeface="+mn-lt"/>
              </a:rPr>
              <a:t>mužů</a:t>
            </a:r>
            <a:r>
              <a:rPr lang="en-US" sz="1600" b="0" u="none" strike="noStrike" baseline="0" dirty="0">
                <a:latin typeface="+mn-lt"/>
              </a:rPr>
              <a:t> (n = 1374) (Zupan et al., 2009) </a:t>
            </a:r>
            <a:endParaRPr lang="en-US" sz="1600" dirty="0">
              <a:latin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E8981B8-C0BC-A6C1-7055-2DC1F9DF699F}"/>
              </a:ext>
            </a:extLst>
          </p:cNvPr>
          <p:cNvSpPr txBox="1"/>
          <p:nvPr/>
        </p:nvSpPr>
        <p:spPr>
          <a:xfrm>
            <a:off x="6095999" y="4690877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u="none" strike="noStrike" baseline="0" dirty="0">
                <a:latin typeface="+mn-lt"/>
              </a:rPr>
              <a:t>Hodnocení výsledků ve </a:t>
            </a:r>
            <a:r>
              <a:rPr lang="cs-CZ" sz="1600" b="0" u="none" strike="noStrike" baseline="0" dirty="0" err="1">
                <a:latin typeface="+mn-lt"/>
              </a:rPr>
              <a:t>Wingate</a:t>
            </a:r>
            <a:r>
              <a:rPr lang="cs-CZ" sz="1600" b="0" u="none" strike="noStrike" baseline="0" dirty="0">
                <a:latin typeface="+mn-lt"/>
              </a:rPr>
              <a:t> testu vzhledem k trénovanosti jedince u žen (n = 211 žen) (</a:t>
            </a:r>
            <a:r>
              <a:rPr lang="cs-CZ" sz="1600" b="0" u="none" strike="noStrike" baseline="0" dirty="0" err="1">
                <a:latin typeface="+mn-lt"/>
              </a:rPr>
              <a:t>Zupan</a:t>
            </a:r>
            <a:r>
              <a:rPr lang="cs-CZ" sz="1600" b="0" u="none" strike="noStrike" baseline="0" dirty="0">
                <a:latin typeface="+mn-lt"/>
              </a:rPr>
              <a:t> et al., 2009) </a:t>
            </a:r>
            <a:endParaRPr lang="cs-CZ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150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028AD5-F4CD-6A5F-AAFB-4DAFC589B8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D26D4A-F3D5-332A-C7A0-6A0AA8B21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6AE153-8371-75BB-169E-C0D49229C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Únava 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82D711-DBA4-1D2A-35A6-71E0AE9D2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rychle vznikající (anaerobní) – nahromadění kyselých metabolitů (anaerobní, v sekundách až minutách) – laktát ukazatel</a:t>
            </a:r>
          </a:p>
          <a:p>
            <a:r>
              <a:rPr lang="cs-CZ" dirty="0"/>
              <a:t>zvýšená produkce laktátu (za anaerobních podmínek) – acidóza -&gt; inhibice glykolytických enzymů </a:t>
            </a:r>
          </a:p>
          <a:p>
            <a:r>
              <a:rPr lang="cs-CZ" dirty="0"/>
              <a:t>klidová hladina laktátu 0,5 – 1,5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potřebujeme vodíkové ionty neutralizovat a dostat do krve (svaly v klidu průtok 18-20 %, ale v zátěži až 80%) -&gt; proto je potřeba zajistit prokrvení </a:t>
            </a:r>
          </a:p>
          <a:p>
            <a:r>
              <a:rPr lang="cs-CZ" dirty="0"/>
              <a:t>regenerací pohybem, masáže, hydroterapie, kryoterapie, ultrazvukem, nejúčinnější je pohyb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985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CE102F-7FD7-5AD7-2F39-E94DF10D55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5DA47E-724B-F284-7BBB-02BA823E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752D1F-E5C4-43BF-A0CB-87145C1A8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67657"/>
            <a:ext cx="10753200" cy="5164343"/>
          </a:xfrm>
        </p:spPr>
        <p:txBody>
          <a:bodyPr/>
          <a:lstStyle/>
          <a:p>
            <a:r>
              <a:rPr lang="cs-CZ" dirty="0"/>
              <a:t>pohyb – musí být cílen na zatížené svaly, cyklický pohyb, intenzita do 60 % max SF (50 % VO2max, tepové rezervy), doba (vypočítá se podle ukazatele – laktátu, při aktivním zásahu se rychlost přesunu laktátu blíží 0,5 </a:t>
            </a:r>
            <a:r>
              <a:rPr lang="cs-CZ" dirty="0" err="1"/>
              <a:t>mmol</a:t>
            </a:r>
            <a:r>
              <a:rPr lang="cs-CZ" dirty="0"/>
              <a:t>/l/minutu – se dostane ze svalů, při neaktivitě 0,3 </a:t>
            </a:r>
            <a:r>
              <a:rPr lang="cs-CZ" dirty="0" err="1"/>
              <a:t>mmol</a:t>
            </a:r>
            <a:r>
              <a:rPr lang="cs-CZ" dirty="0"/>
              <a:t>/l/minut</a:t>
            </a:r>
          </a:p>
          <a:p>
            <a:r>
              <a:rPr lang="cs-CZ" dirty="0"/>
              <a:t>pohyb nejlépe zachová průtok a nejrychleji se dostávají vodíkové ionty k bikarbonátu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0397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Umožňuje vytvoriť nový dokument." ma:contentTypeScope="" ma:versionID="f7cf5b599df052de13c1d673c5f61c15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cfbed7f37b2efd1ac4230c3799228b4b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B039A8-C7E1-4CFD-A324-5ECFC835B7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5867BE-371A-4FE6-B113-625527BE27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BD0C30-98F7-417C-B6F9-70600C98ABF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109</TotalTime>
  <Words>371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Tahoma</vt:lpstr>
      <vt:lpstr>Wingdings</vt:lpstr>
      <vt:lpstr>Prezentace_MU_CZ</vt:lpstr>
      <vt:lpstr>Wingate </vt:lpstr>
      <vt:lpstr>Wingate </vt:lpstr>
      <vt:lpstr>Prezentace aplikace PowerPoint</vt:lpstr>
      <vt:lpstr>Opakovaný wingate </vt:lpstr>
      <vt:lpstr>Hodnocení výsledků Wingate testu </vt:lpstr>
      <vt:lpstr>Únava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Wingate </dc:title>
  <dc:creator>Lucie Lipková</dc:creator>
  <cp:lastModifiedBy>Vojtěch Grün</cp:lastModifiedBy>
  <cp:revision>2</cp:revision>
  <cp:lastPrinted>1601-01-01T00:00:00Z</cp:lastPrinted>
  <dcterms:created xsi:type="dcterms:W3CDTF">2023-02-27T18:06:38Z</dcterms:created>
  <dcterms:modified xsi:type="dcterms:W3CDTF">2023-03-10T10:36:48Z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