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41" r:id="rId1"/>
  </p:sldMasterIdLst>
  <p:sldIdLst>
    <p:sldId id="256" r:id="rId2"/>
    <p:sldId id="4123" r:id="rId3"/>
    <p:sldId id="4122" r:id="rId4"/>
    <p:sldId id="4124" r:id="rId5"/>
    <p:sldId id="4118" r:id="rId6"/>
    <p:sldId id="4125" r:id="rId7"/>
    <p:sldId id="4120" r:id="rId8"/>
    <p:sldId id="4126" r:id="rId9"/>
    <p:sldId id="4128" r:id="rId10"/>
    <p:sldId id="4127" r:id="rId11"/>
    <p:sldId id="4129" r:id="rId12"/>
    <p:sldId id="4130" r:id="rId13"/>
    <p:sldId id="4131" r:id="rId14"/>
    <p:sldId id="4135" r:id="rId15"/>
    <p:sldId id="4132" r:id="rId16"/>
    <p:sldId id="4136" r:id="rId17"/>
    <p:sldId id="4137" r:id="rId18"/>
    <p:sldId id="4146" r:id="rId19"/>
    <p:sldId id="4133" r:id="rId20"/>
    <p:sldId id="4134" r:id="rId21"/>
    <p:sldId id="4148" r:id="rId22"/>
    <p:sldId id="4145" r:id="rId23"/>
    <p:sldId id="4140" r:id="rId24"/>
    <p:sldId id="4084" r:id="rId25"/>
    <p:sldId id="4149" r:id="rId26"/>
    <p:sldId id="4150" r:id="rId27"/>
    <p:sldId id="4152" r:id="rId28"/>
    <p:sldId id="4158" r:id="rId29"/>
    <p:sldId id="4147" r:id="rId30"/>
    <p:sldId id="4141" r:id="rId31"/>
    <p:sldId id="4139" r:id="rId32"/>
    <p:sldId id="4142" r:id="rId33"/>
    <p:sldId id="4143" r:id="rId34"/>
    <p:sldId id="4159" r:id="rId35"/>
    <p:sldId id="4156" r:id="rId36"/>
    <p:sldId id="4160" r:id="rId37"/>
    <p:sldId id="4157" r:id="rId38"/>
    <p:sldId id="4153" r:id="rId39"/>
    <p:sldId id="4138" r:id="rId40"/>
    <p:sldId id="4154" r:id="rId41"/>
    <p:sldId id="4155" r:id="rId42"/>
    <p:sldId id="4161" r:id="rId43"/>
    <p:sldId id="4144" r:id="rId44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383"/>
    <p:restoredTop sz="94886"/>
  </p:normalViewPr>
  <p:slideViewPr>
    <p:cSldViewPr snapToGrid="0" snapToObjects="1">
      <p:cViewPr varScale="1">
        <p:scale>
          <a:sx n="86" d="100"/>
          <a:sy n="86" d="100"/>
        </p:scale>
        <p:origin x="773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3748F132-4D18-944A-9238-EE032ED1075C}" type="datetimeFigureOut">
              <a:rPr lang="cs-CZ" smtClean="0"/>
              <a:t>15.02.2023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F886C144-8E9F-584F-B36B-0A14EBD7186C}" type="slidenum">
              <a:rPr lang="cs-CZ" smtClean="0"/>
              <a:t>‹#›</a:t>
            </a:fld>
            <a:endParaRPr lang="cs-CZ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9443227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8F132-4D18-944A-9238-EE032ED1075C}" type="datetimeFigureOut">
              <a:rPr lang="cs-CZ" smtClean="0"/>
              <a:t>15.02.2023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6C144-8E9F-584F-B36B-0A14EBD7186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475046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8F132-4D18-944A-9238-EE032ED1075C}" type="datetimeFigureOut">
              <a:rPr lang="cs-CZ" smtClean="0"/>
              <a:t>15.02.2023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6C144-8E9F-584F-B36B-0A14EBD7186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480122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ission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93C134E3-1E22-9042-BA96-7E2C1D5CB19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906652" cy="6858000"/>
          </a:xfrm>
          <a:custGeom>
            <a:avLst/>
            <a:gdLst>
              <a:gd name="connsiteX0" fmla="*/ 2499956 w 9810749"/>
              <a:gd name="connsiteY0" fmla="*/ 0 h 13715999"/>
              <a:gd name="connsiteX1" fmla="*/ 8323390 w 9810749"/>
              <a:gd name="connsiteY1" fmla="*/ 0 h 13715999"/>
              <a:gd name="connsiteX2" fmla="*/ 8379367 w 9810749"/>
              <a:gd name="connsiteY2" fmla="*/ 50185 h 13715999"/>
              <a:gd name="connsiteX3" fmla="*/ 9288339 w 9810749"/>
              <a:gd name="connsiteY3" fmla="*/ 5720798 h 13715999"/>
              <a:gd name="connsiteX4" fmla="*/ 8630311 w 9810749"/>
              <a:gd name="connsiteY4" fmla="*/ 13698167 h 13715999"/>
              <a:gd name="connsiteX5" fmla="*/ 8615327 w 9810749"/>
              <a:gd name="connsiteY5" fmla="*/ 13715999 h 13715999"/>
              <a:gd name="connsiteX6" fmla="*/ 3441992 w 9810749"/>
              <a:gd name="connsiteY6" fmla="*/ 13715999 h 13715999"/>
              <a:gd name="connsiteX7" fmla="*/ 3318247 w 9810749"/>
              <a:gd name="connsiteY7" fmla="*/ 13592835 h 13715999"/>
              <a:gd name="connsiteX8" fmla="*/ 295523 w 9810749"/>
              <a:gd name="connsiteY8" fmla="*/ 12067053 h 13715999"/>
              <a:gd name="connsiteX9" fmla="*/ 0 w 9810749"/>
              <a:gd name="connsiteY9" fmla="*/ 12060915 h 13715999"/>
              <a:gd name="connsiteX10" fmla="*/ 0 w 9810749"/>
              <a:gd name="connsiteY10" fmla="*/ 3018769 h 13715999"/>
              <a:gd name="connsiteX11" fmla="*/ 170603 w 9810749"/>
              <a:gd name="connsiteY11" fmla="*/ 2818167 h 13715999"/>
              <a:gd name="connsiteX12" fmla="*/ 2419785 w 9810749"/>
              <a:gd name="connsiteY12" fmla="*/ 62853 h 13715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810749" h="13715999">
                <a:moveTo>
                  <a:pt x="2499956" y="0"/>
                </a:moveTo>
                <a:lnTo>
                  <a:pt x="8323390" y="0"/>
                </a:lnTo>
                <a:lnTo>
                  <a:pt x="8379367" y="50185"/>
                </a:lnTo>
                <a:cubicBezTo>
                  <a:pt x="9778502" y="1393911"/>
                  <a:pt x="10289371" y="3716402"/>
                  <a:pt x="9288339" y="5720798"/>
                </a:cubicBezTo>
                <a:cubicBezTo>
                  <a:pt x="7886393" y="8527167"/>
                  <a:pt x="10806957" y="10914948"/>
                  <a:pt x="8630311" y="13698167"/>
                </a:cubicBezTo>
                <a:lnTo>
                  <a:pt x="8615327" y="13715999"/>
                </a:lnTo>
                <a:lnTo>
                  <a:pt x="3441992" y="13715999"/>
                </a:lnTo>
                <a:lnTo>
                  <a:pt x="3318247" y="13592835"/>
                </a:lnTo>
                <a:cubicBezTo>
                  <a:pt x="2379913" y="12680792"/>
                  <a:pt x="1528169" y="12133652"/>
                  <a:pt x="295523" y="12067053"/>
                </a:cubicBezTo>
                <a:lnTo>
                  <a:pt x="0" y="12060915"/>
                </a:lnTo>
                <a:lnTo>
                  <a:pt x="0" y="3018769"/>
                </a:lnTo>
                <a:lnTo>
                  <a:pt x="170603" y="2818167"/>
                </a:lnTo>
                <a:cubicBezTo>
                  <a:pt x="1024765" y="1772550"/>
                  <a:pt x="1579903" y="785682"/>
                  <a:pt x="2419785" y="62853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  <a:ln>
            <a:noFill/>
          </a:ln>
          <a:effectLst>
            <a:outerShdw blurRad="635000" algn="ctr" rotWithShape="0">
              <a:srgbClr val="A4A4A4">
                <a:alpha val="20000"/>
              </a:srgb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 b="0" i="0">
                <a:latin typeface="Poppins" pitchFamily="2" charset="77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2672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1667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8F132-4D18-944A-9238-EE032ED1075C}" type="datetimeFigureOut">
              <a:rPr lang="cs-CZ" smtClean="0"/>
              <a:t>15.02.2023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6C144-8E9F-584F-B36B-0A14EBD7186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463229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3748F132-4D18-944A-9238-EE032ED1075C}" type="datetimeFigureOut">
              <a:rPr lang="cs-CZ" smtClean="0"/>
              <a:t>15.02.2023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F886C144-8E9F-584F-B36B-0A14EBD7186C}" type="slidenum">
              <a:rPr lang="cs-CZ" smtClean="0"/>
              <a:t>‹#›</a:t>
            </a:fld>
            <a:endParaRPr lang="cs-CZ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15671462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8F132-4D18-944A-9238-EE032ED1075C}" type="datetimeFigureOut">
              <a:rPr lang="cs-CZ" smtClean="0"/>
              <a:t>15.02.2023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6C144-8E9F-584F-B36B-0A14EBD7186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50134902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8F132-4D18-944A-9238-EE032ED1075C}" type="datetimeFigureOut">
              <a:rPr lang="cs-CZ" smtClean="0"/>
              <a:t>15.02.2023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6C144-8E9F-584F-B36B-0A14EBD7186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24024991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8F132-4D18-944A-9238-EE032ED1075C}" type="datetimeFigureOut">
              <a:rPr lang="cs-CZ" smtClean="0"/>
              <a:t>15.02.2023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6C144-8E9F-584F-B36B-0A14EBD7186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431994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8F132-4D18-944A-9238-EE032ED1075C}" type="datetimeFigureOut">
              <a:rPr lang="cs-CZ" smtClean="0"/>
              <a:t>15.02.2023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6C144-8E9F-584F-B36B-0A14EBD7186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734113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3748F132-4D18-944A-9238-EE032ED1075C}" type="datetimeFigureOut">
              <a:rPr lang="cs-CZ" smtClean="0"/>
              <a:t>15.02.2023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F886C144-8E9F-584F-B36B-0A14EBD7186C}" type="slidenum">
              <a:rPr lang="cs-CZ" smtClean="0"/>
              <a:t>‹#›</a:t>
            </a:fld>
            <a:endParaRPr lang="cs-CZ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92150114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3748F132-4D18-944A-9238-EE032ED1075C}" type="datetimeFigureOut">
              <a:rPr lang="cs-CZ" smtClean="0"/>
              <a:t>15.02.2023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F886C144-8E9F-584F-B36B-0A14EBD7186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418827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3748F132-4D18-944A-9238-EE032ED1075C}" type="datetimeFigureOut">
              <a:rPr lang="cs-CZ" smtClean="0"/>
              <a:t>15.02.2023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F886C144-8E9F-584F-B36B-0A14EBD7186C}" type="slidenum">
              <a:rPr lang="cs-CZ" smtClean="0"/>
              <a:t>‹#›</a:t>
            </a:fld>
            <a:endParaRPr lang="cs-CZ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90975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  <p:sldLayoutId id="2147483753" r:id="rId12"/>
    <p:sldLayoutId id="214748375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4ACCBB0-BE37-0C4F-9031-60B6D1ADEEB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sz="4800" b="1" dirty="0"/>
              <a:t>Základy sociální a pracovní rehabilitace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AED82388-F4B9-6E4C-A9CA-6F65272737B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l"/>
            <a:r>
              <a:rPr lang="cs-CZ" dirty="0"/>
              <a:t>Vyučující: Vladimíra </a:t>
            </a:r>
            <a:r>
              <a:rPr lang="cs-CZ" dirty="0" err="1"/>
              <a:t>Soporská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594280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FFA89BDA-EA67-5647-9653-317653F9F842}"/>
              </a:ext>
            </a:extLst>
          </p:cNvPr>
          <p:cNvSpPr txBox="1">
            <a:spLocks/>
          </p:cNvSpPr>
          <p:nvPr/>
        </p:nvSpPr>
        <p:spPr>
          <a:xfrm>
            <a:off x="1588" y="1"/>
            <a:ext cx="4905375" cy="6858000"/>
          </a:xfrm>
          <a:custGeom>
            <a:avLst/>
            <a:gdLst>
              <a:gd name="connsiteX0" fmla="*/ 2499956 w 9810749"/>
              <a:gd name="connsiteY0" fmla="*/ 0 h 13715999"/>
              <a:gd name="connsiteX1" fmla="*/ 8323390 w 9810749"/>
              <a:gd name="connsiteY1" fmla="*/ 0 h 13715999"/>
              <a:gd name="connsiteX2" fmla="*/ 8379367 w 9810749"/>
              <a:gd name="connsiteY2" fmla="*/ 50185 h 13715999"/>
              <a:gd name="connsiteX3" fmla="*/ 9288339 w 9810749"/>
              <a:gd name="connsiteY3" fmla="*/ 5720798 h 13715999"/>
              <a:gd name="connsiteX4" fmla="*/ 8630311 w 9810749"/>
              <a:gd name="connsiteY4" fmla="*/ 13698167 h 13715999"/>
              <a:gd name="connsiteX5" fmla="*/ 8615327 w 9810749"/>
              <a:gd name="connsiteY5" fmla="*/ 13715999 h 13715999"/>
              <a:gd name="connsiteX6" fmla="*/ 3441992 w 9810749"/>
              <a:gd name="connsiteY6" fmla="*/ 13715999 h 13715999"/>
              <a:gd name="connsiteX7" fmla="*/ 3318247 w 9810749"/>
              <a:gd name="connsiteY7" fmla="*/ 13592835 h 13715999"/>
              <a:gd name="connsiteX8" fmla="*/ 295523 w 9810749"/>
              <a:gd name="connsiteY8" fmla="*/ 12067053 h 13715999"/>
              <a:gd name="connsiteX9" fmla="*/ 0 w 9810749"/>
              <a:gd name="connsiteY9" fmla="*/ 12060915 h 13715999"/>
              <a:gd name="connsiteX10" fmla="*/ 0 w 9810749"/>
              <a:gd name="connsiteY10" fmla="*/ 3018769 h 13715999"/>
              <a:gd name="connsiteX11" fmla="*/ 170603 w 9810749"/>
              <a:gd name="connsiteY11" fmla="*/ 2818167 h 13715999"/>
              <a:gd name="connsiteX12" fmla="*/ 2419785 w 9810749"/>
              <a:gd name="connsiteY12" fmla="*/ 62853 h 13715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810749" h="13715999">
                <a:moveTo>
                  <a:pt x="2499956" y="0"/>
                </a:moveTo>
                <a:lnTo>
                  <a:pt x="8323390" y="0"/>
                </a:lnTo>
                <a:lnTo>
                  <a:pt x="8379367" y="50185"/>
                </a:lnTo>
                <a:cubicBezTo>
                  <a:pt x="9778502" y="1393911"/>
                  <a:pt x="10289371" y="3716402"/>
                  <a:pt x="9288339" y="5720798"/>
                </a:cubicBezTo>
                <a:cubicBezTo>
                  <a:pt x="7886393" y="8527167"/>
                  <a:pt x="10806957" y="10914948"/>
                  <a:pt x="8630311" y="13698167"/>
                </a:cubicBezTo>
                <a:lnTo>
                  <a:pt x="8615327" y="13715999"/>
                </a:lnTo>
                <a:lnTo>
                  <a:pt x="3441992" y="13715999"/>
                </a:lnTo>
                <a:lnTo>
                  <a:pt x="3318247" y="13592835"/>
                </a:lnTo>
                <a:cubicBezTo>
                  <a:pt x="2379913" y="12680792"/>
                  <a:pt x="1528169" y="12133652"/>
                  <a:pt x="295523" y="12067053"/>
                </a:cubicBezTo>
                <a:lnTo>
                  <a:pt x="0" y="12060915"/>
                </a:lnTo>
                <a:lnTo>
                  <a:pt x="0" y="3018769"/>
                </a:lnTo>
                <a:lnTo>
                  <a:pt x="170603" y="2818167"/>
                </a:lnTo>
                <a:cubicBezTo>
                  <a:pt x="1024765" y="1772550"/>
                  <a:pt x="1579903" y="785682"/>
                  <a:pt x="2419785" y="62853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  <a:ln>
            <a:noFill/>
          </a:ln>
          <a:effectLst/>
        </p:spPr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DEBC1B88-96AD-F145-A48E-232DF1B7B3F2}"/>
              </a:ext>
            </a:extLst>
          </p:cNvPr>
          <p:cNvSpPr/>
          <p:nvPr/>
        </p:nvSpPr>
        <p:spPr>
          <a:xfrm>
            <a:off x="6423653" y="2600655"/>
            <a:ext cx="4752754" cy="3413051"/>
          </a:xfrm>
          <a:prstGeom prst="roundRect">
            <a:avLst>
              <a:gd name="adj" fmla="val 8405"/>
            </a:avLst>
          </a:prstGeom>
          <a:solidFill>
            <a:schemeClr val="bg2"/>
          </a:solidFill>
          <a:ln>
            <a:noFill/>
          </a:ln>
          <a:effectLst>
            <a:outerShdw blurRad="635000" algn="ctr" rotWithShape="0">
              <a:srgbClr val="898989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E9F8B3A-A2E7-AF44-81ED-A2A04C256401}"/>
              </a:ext>
            </a:extLst>
          </p:cNvPr>
          <p:cNvSpPr/>
          <p:nvPr/>
        </p:nvSpPr>
        <p:spPr>
          <a:xfrm>
            <a:off x="7223123" y="844295"/>
            <a:ext cx="1124653" cy="1124653"/>
          </a:xfrm>
          <a:prstGeom prst="ellipse">
            <a:avLst/>
          </a:prstGeom>
          <a:solidFill>
            <a:srgbClr val="5422C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CACF72-4903-F144-843E-B743C9D2895A}"/>
              </a:ext>
            </a:extLst>
          </p:cNvPr>
          <p:cNvSpPr txBox="1"/>
          <p:nvPr/>
        </p:nvSpPr>
        <p:spPr>
          <a:xfrm>
            <a:off x="6423653" y="1014565"/>
            <a:ext cx="4752753" cy="892552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sz="5200" b="1" dirty="0" err="1">
                <a:solidFill>
                  <a:srgbClr val="131313"/>
                </a:solidFill>
                <a:latin typeface="Poppins" pitchFamily="2" charset="77"/>
                <a:ea typeface="Arimo" panose="020B0604020202020204" pitchFamily="34" charset="0"/>
                <a:cs typeface="Poppins" pitchFamily="2" charset="77"/>
              </a:rPr>
              <a:t>Rehabilitace</a:t>
            </a:r>
            <a:endParaRPr lang="en-US" sz="5200" b="1" dirty="0">
              <a:solidFill>
                <a:srgbClr val="131313"/>
              </a:solidFill>
              <a:latin typeface="Poppins" pitchFamily="2" charset="77"/>
              <a:ea typeface="Arimo" panose="020B0604020202020204" pitchFamily="34" charset="0"/>
              <a:cs typeface="Poppins" pitchFamily="2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521490-E300-984D-B012-AB5FD0788790}"/>
              </a:ext>
            </a:extLst>
          </p:cNvPr>
          <p:cNvSpPr txBox="1"/>
          <p:nvPr/>
        </p:nvSpPr>
        <p:spPr>
          <a:xfrm>
            <a:off x="6723716" y="2737522"/>
            <a:ext cx="4152627" cy="31393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altLang="cs-CZ" dirty="0"/>
              <a:t>Dosažení nezávislého a plnohodnotného tělesného a duševního života osob po úrazu či nemoci.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cs-CZ" altLang="cs-CZ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altLang="cs-CZ" dirty="0"/>
              <a:t>Zmírnění trvalých následků nemoci nebo úrazu pro život a práci člověka.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cs-CZ" altLang="cs-CZ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altLang="cs-CZ" dirty="0"/>
              <a:t>Plynulé a koordinované využití léčebných, sociálních, pedagogických a pracovních prostředků k dosažení co nejvyšší funkční schopnosti člověka.</a:t>
            </a:r>
          </a:p>
        </p:txBody>
      </p:sp>
      <p:pic>
        <p:nvPicPr>
          <p:cNvPr id="7" name="Zástupný symbol obrázku 6">
            <a:extLst>
              <a:ext uri="{FF2B5EF4-FFF2-40B4-BE49-F238E27FC236}">
                <a16:creationId xmlns:a16="http://schemas.microsoft.com/office/drawing/2014/main" id="{50BAF4D8-06FC-C444-9302-F7660117AB9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23711" r="2371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653145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FFA89BDA-EA67-5647-9653-317653F9F842}"/>
              </a:ext>
            </a:extLst>
          </p:cNvPr>
          <p:cNvSpPr txBox="1">
            <a:spLocks/>
          </p:cNvSpPr>
          <p:nvPr/>
        </p:nvSpPr>
        <p:spPr>
          <a:xfrm>
            <a:off x="1588" y="1"/>
            <a:ext cx="4905375" cy="6858000"/>
          </a:xfrm>
          <a:custGeom>
            <a:avLst/>
            <a:gdLst>
              <a:gd name="connsiteX0" fmla="*/ 2499956 w 9810749"/>
              <a:gd name="connsiteY0" fmla="*/ 0 h 13715999"/>
              <a:gd name="connsiteX1" fmla="*/ 8323390 w 9810749"/>
              <a:gd name="connsiteY1" fmla="*/ 0 h 13715999"/>
              <a:gd name="connsiteX2" fmla="*/ 8379367 w 9810749"/>
              <a:gd name="connsiteY2" fmla="*/ 50185 h 13715999"/>
              <a:gd name="connsiteX3" fmla="*/ 9288339 w 9810749"/>
              <a:gd name="connsiteY3" fmla="*/ 5720798 h 13715999"/>
              <a:gd name="connsiteX4" fmla="*/ 8630311 w 9810749"/>
              <a:gd name="connsiteY4" fmla="*/ 13698167 h 13715999"/>
              <a:gd name="connsiteX5" fmla="*/ 8615327 w 9810749"/>
              <a:gd name="connsiteY5" fmla="*/ 13715999 h 13715999"/>
              <a:gd name="connsiteX6" fmla="*/ 3441992 w 9810749"/>
              <a:gd name="connsiteY6" fmla="*/ 13715999 h 13715999"/>
              <a:gd name="connsiteX7" fmla="*/ 3318247 w 9810749"/>
              <a:gd name="connsiteY7" fmla="*/ 13592835 h 13715999"/>
              <a:gd name="connsiteX8" fmla="*/ 295523 w 9810749"/>
              <a:gd name="connsiteY8" fmla="*/ 12067053 h 13715999"/>
              <a:gd name="connsiteX9" fmla="*/ 0 w 9810749"/>
              <a:gd name="connsiteY9" fmla="*/ 12060915 h 13715999"/>
              <a:gd name="connsiteX10" fmla="*/ 0 w 9810749"/>
              <a:gd name="connsiteY10" fmla="*/ 3018769 h 13715999"/>
              <a:gd name="connsiteX11" fmla="*/ 170603 w 9810749"/>
              <a:gd name="connsiteY11" fmla="*/ 2818167 h 13715999"/>
              <a:gd name="connsiteX12" fmla="*/ 2419785 w 9810749"/>
              <a:gd name="connsiteY12" fmla="*/ 62853 h 13715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810749" h="13715999">
                <a:moveTo>
                  <a:pt x="2499956" y="0"/>
                </a:moveTo>
                <a:lnTo>
                  <a:pt x="8323390" y="0"/>
                </a:lnTo>
                <a:lnTo>
                  <a:pt x="8379367" y="50185"/>
                </a:lnTo>
                <a:cubicBezTo>
                  <a:pt x="9778502" y="1393911"/>
                  <a:pt x="10289371" y="3716402"/>
                  <a:pt x="9288339" y="5720798"/>
                </a:cubicBezTo>
                <a:cubicBezTo>
                  <a:pt x="7886393" y="8527167"/>
                  <a:pt x="10806957" y="10914948"/>
                  <a:pt x="8630311" y="13698167"/>
                </a:cubicBezTo>
                <a:lnTo>
                  <a:pt x="8615327" y="13715999"/>
                </a:lnTo>
                <a:lnTo>
                  <a:pt x="3441992" y="13715999"/>
                </a:lnTo>
                <a:lnTo>
                  <a:pt x="3318247" y="13592835"/>
                </a:lnTo>
                <a:cubicBezTo>
                  <a:pt x="2379913" y="12680792"/>
                  <a:pt x="1528169" y="12133652"/>
                  <a:pt x="295523" y="12067053"/>
                </a:cubicBezTo>
                <a:lnTo>
                  <a:pt x="0" y="12060915"/>
                </a:lnTo>
                <a:lnTo>
                  <a:pt x="0" y="3018769"/>
                </a:lnTo>
                <a:lnTo>
                  <a:pt x="170603" y="2818167"/>
                </a:lnTo>
                <a:cubicBezTo>
                  <a:pt x="1024765" y="1772550"/>
                  <a:pt x="1579903" y="785682"/>
                  <a:pt x="2419785" y="62853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  <a:ln>
            <a:noFill/>
          </a:ln>
          <a:effectLst/>
        </p:spPr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DEBC1B88-96AD-F145-A48E-232DF1B7B3F2}"/>
              </a:ext>
            </a:extLst>
          </p:cNvPr>
          <p:cNvSpPr/>
          <p:nvPr/>
        </p:nvSpPr>
        <p:spPr>
          <a:xfrm>
            <a:off x="6423653" y="2600655"/>
            <a:ext cx="4752754" cy="3413051"/>
          </a:xfrm>
          <a:prstGeom prst="roundRect">
            <a:avLst>
              <a:gd name="adj" fmla="val 8405"/>
            </a:avLst>
          </a:prstGeom>
          <a:solidFill>
            <a:schemeClr val="bg2"/>
          </a:solidFill>
          <a:ln>
            <a:noFill/>
          </a:ln>
          <a:effectLst>
            <a:outerShdw blurRad="635000" algn="ctr" rotWithShape="0">
              <a:srgbClr val="898989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E9F8B3A-A2E7-AF44-81ED-A2A04C256401}"/>
              </a:ext>
            </a:extLst>
          </p:cNvPr>
          <p:cNvSpPr/>
          <p:nvPr/>
        </p:nvSpPr>
        <p:spPr>
          <a:xfrm>
            <a:off x="7223123" y="844295"/>
            <a:ext cx="1124653" cy="1124653"/>
          </a:xfrm>
          <a:prstGeom prst="ellipse">
            <a:avLst/>
          </a:prstGeom>
          <a:solidFill>
            <a:srgbClr val="5422C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CACF72-4903-F144-843E-B743C9D2895A}"/>
              </a:ext>
            </a:extLst>
          </p:cNvPr>
          <p:cNvSpPr txBox="1"/>
          <p:nvPr/>
        </p:nvSpPr>
        <p:spPr>
          <a:xfrm>
            <a:off x="6423653" y="214346"/>
            <a:ext cx="4752753" cy="169277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sz="5200" b="1" dirty="0" err="1">
                <a:solidFill>
                  <a:srgbClr val="131313"/>
                </a:solidFill>
                <a:latin typeface="Poppins" pitchFamily="2" charset="77"/>
                <a:ea typeface="Arimo" panose="020B0604020202020204" pitchFamily="34" charset="0"/>
                <a:cs typeface="Poppins" pitchFamily="2" charset="77"/>
              </a:rPr>
              <a:t>Definice</a:t>
            </a:r>
            <a:r>
              <a:rPr lang="en-US" sz="5200" b="1" dirty="0">
                <a:solidFill>
                  <a:srgbClr val="131313"/>
                </a:solidFill>
                <a:latin typeface="Poppins" pitchFamily="2" charset="77"/>
                <a:ea typeface="Arimo" panose="020B0604020202020204" pitchFamily="34" charset="0"/>
                <a:cs typeface="Poppins" pitchFamily="2" charset="77"/>
              </a:rPr>
              <a:t> OSN (1993)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521490-E300-984D-B012-AB5FD0788790}"/>
              </a:ext>
            </a:extLst>
          </p:cNvPr>
          <p:cNvSpPr txBox="1"/>
          <p:nvPr/>
        </p:nvSpPr>
        <p:spPr>
          <a:xfrm>
            <a:off x="6723716" y="2783689"/>
            <a:ext cx="4152627" cy="304698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cs-CZ" sz="1600" dirty="0"/>
              <a:t>Rehabilitace je proces, jehož cílem je umožnit osobám se zdravotním postižením (s disabilitou), aby dosáhly a zachovaly si optimální fyzickou, smyslovou, intelektovou, psychickou a sociální úroveň funkcí a poskytnout jim prostředky pro změnu jejich života k dosažení vyšší úrovně nezávislosti.</a:t>
            </a:r>
          </a:p>
          <a:p>
            <a:endParaRPr lang="cs-CZ" sz="1600" dirty="0"/>
          </a:p>
          <a:p>
            <a:r>
              <a:rPr lang="cs-CZ" sz="1600" dirty="0"/>
              <a:t>Rehabilitace může zahrnovat opatření pro zajištění a obnovu funkcí nebo opatření kompenzující ztrátu nebo absenci funkce nebo funkční omezení.</a:t>
            </a:r>
          </a:p>
        </p:txBody>
      </p:sp>
      <p:pic>
        <p:nvPicPr>
          <p:cNvPr id="7" name="Zástupný symbol obrázku 6">
            <a:extLst>
              <a:ext uri="{FF2B5EF4-FFF2-40B4-BE49-F238E27FC236}">
                <a16:creationId xmlns:a16="http://schemas.microsoft.com/office/drawing/2014/main" id="{4125333D-6554-904B-810F-728C50501D6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26150" r="2615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683642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FFA89BDA-EA67-5647-9653-317653F9F842}"/>
              </a:ext>
            </a:extLst>
          </p:cNvPr>
          <p:cNvSpPr txBox="1">
            <a:spLocks/>
          </p:cNvSpPr>
          <p:nvPr/>
        </p:nvSpPr>
        <p:spPr>
          <a:xfrm>
            <a:off x="1588" y="1"/>
            <a:ext cx="4905375" cy="6858000"/>
          </a:xfrm>
          <a:custGeom>
            <a:avLst/>
            <a:gdLst>
              <a:gd name="connsiteX0" fmla="*/ 2499956 w 9810749"/>
              <a:gd name="connsiteY0" fmla="*/ 0 h 13715999"/>
              <a:gd name="connsiteX1" fmla="*/ 8323390 w 9810749"/>
              <a:gd name="connsiteY1" fmla="*/ 0 h 13715999"/>
              <a:gd name="connsiteX2" fmla="*/ 8379367 w 9810749"/>
              <a:gd name="connsiteY2" fmla="*/ 50185 h 13715999"/>
              <a:gd name="connsiteX3" fmla="*/ 9288339 w 9810749"/>
              <a:gd name="connsiteY3" fmla="*/ 5720798 h 13715999"/>
              <a:gd name="connsiteX4" fmla="*/ 8630311 w 9810749"/>
              <a:gd name="connsiteY4" fmla="*/ 13698167 h 13715999"/>
              <a:gd name="connsiteX5" fmla="*/ 8615327 w 9810749"/>
              <a:gd name="connsiteY5" fmla="*/ 13715999 h 13715999"/>
              <a:gd name="connsiteX6" fmla="*/ 3441992 w 9810749"/>
              <a:gd name="connsiteY6" fmla="*/ 13715999 h 13715999"/>
              <a:gd name="connsiteX7" fmla="*/ 3318247 w 9810749"/>
              <a:gd name="connsiteY7" fmla="*/ 13592835 h 13715999"/>
              <a:gd name="connsiteX8" fmla="*/ 295523 w 9810749"/>
              <a:gd name="connsiteY8" fmla="*/ 12067053 h 13715999"/>
              <a:gd name="connsiteX9" fmla="*/ 0 w 9810749"/>
              <a:gd name="connsiteY9" fmla="*/ 12060915 h 13715999"/>
              <a:gd name="connsiteX10" fmla="*/ 0 w 9810749"/>
              <a:gd name="connsiteY10" fmla="*/ 3018769 h 13715999"/>
              <a:gd name="connsiteX11" fmla="*/ 170603 w 9810749"/>
              <a:gd name="connsiteY11" fmla="*/ 2818167 h 13715999"/>
              <a:gd name="connsiteX12" fmla="*/ 2419785 w 9810749"/>
              <a:gd name="connsiteY12" fmla="*/ 62853 h 13715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810749" h="13715999">
                <a:moveTo>
                  <a:pt x="2499956" y="0"/>
                </a:moveTo>
                <a:lnTo>
                  <a:pt x="8323390" y="0"/>
                </a:lnTo>
                <a:lnTo>
                  <a:pt x="8379367" y="50185"/>
                </a:lnTo>
                <a:cubicBezTo>
                  <a:pt x="9778502" y="1393911"/>
                  <a:pt x="10289371" y="3716402"/>
                  <a:pt x="9288339" y="5720798"/>
                </a:cubicBezTo>
                <a:cubicBezTo>
                  <a:pt x="7886393" y="8527167"/>
                  <a:pt x="10806957" y="10914948"/>
                  <a:pt x="8630311" y="13698167"/>
                </a:cubicBezTo>
                <a:lnTo>
                  <a:pt x="8615327" y="13715999"/>
                </a:lnTo>
                <a:lnTo>
                  <a:pt x="3441992" y="13715999"/>
                </a:lnTo>
                <a:lnTo>
                  <a:pt x="3318247" y="13592835"/>
                </a:lnTo>
                <a:cubicBezTo>
                  <a:pt x="2379913" y="12680792"/>
                  <a:pt x="1528169" y="12133652"/>
                  <a:pt x="295523" y="12067053"/>
                </a:cubicBezTo>
                <a:lnTo>
                  <a:pt x="0" y="12060915"/>
                </a:lnTo>
                <a:lnTo>
                  <a:pt x="0" y="3018769"/>
                </a:lnTo>
                <a:lnTo>
                  <a:pt x="170603" y="2818167"/>
                </a:lnTo>
                <a:cubicBezTo>
                  <a:pt x="1024765" y="1772550"/>
                  <a:pt x="1579903" y="785682"/>
                  <a:pt x="2419785" y="62853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  <a:ln>
            <a:noFill/>
          </a:ln>
          <a:effectLst/>
        </p:spPr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DEBC1B88-96AD-F145-A48E-232DF1B7B3F2}"/>
              </a:ext>
            </a:extLst>
          </p:cNvPr>
          <p:cNvSpPr/>
          <p:nvPr/>
        </p:nvSpPr>
        <p:spPr>
          <a:xfrm>
            <a:off x="6423653" y="2600655"/>
            <a:ext cx="4752754" cy="3413051"/>
          </a:xfrm>
          <a:prstGeom prst="roundRect">
            <a:avLst>
              <a:gd name="adj" fmla="val 8405"/>
            </a:avLst>
          </a:prstGeom>
          <a:solidFill>
            <a:schemeClr val="bg2"/>
          </a:solidFill>
          <a:ln>
            <a:noFill/>
          </a:ln>
          <a:effectLst>
            <a:outerShdw blurRad="635000" algn="ctr" rotWithShape="0">
              <a:srgbClr val="898989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E9F8B3A-A2E7-AF44-81ED-A2A04C256401}"/>
              </a:ext>
            </a:extLst>
          </p:cNvPr>
          <p:cNvSpPr/>
          <p:nvPr/>
        </p:nvSpPr>
        <p:spPr>
          <a:xfrm>
            <a:off x="7223123" y="844295"/>
            <a:ext cx="1124653" cy="1124653"/>
          </a:xfrm>
          <a:prstGeom prst="ellipse">
            <a:avLst/>
          </a:prstGeom>
          <a:solidFill>
            <a:srgbClr val="5422C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CACF72-4903-F144-843E-B743C9D2895A}"/>
              </a:ext>
            </a:extLst>
          </p:cNvPr>
          <p:cNvSpPr txBox="1"/>
          <p:nvPr/>
        </p:nvSpPr>
        <p:spPr>
          <a:xfrm>
            <a:off x="6423653" y="214346"/>
            <a:ext cx="4752753" cy="169277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sz="5200" b="1" dirty="0" err="1">
                <a:solidFill>
                  <a:srgbClr val="131313"/>
                </a:solidFill>
                <a:latin typeface="Poppins" pitchFamily="2" charset="77"/>
                <a:ea typeface="Arimo" panose="020B0604020202020204" pitchFamily="34" charset="0"/>
                <a:cs typeface="Poppins" pitchFamily="2" charset="77"/>
              </a:rPr>
              <a:t>Definice</a:t>
            </a:r>
            <a:r>
              <a:rPr lang="en-US" sz="5200" b="1" dirty="0">
                <a:solidFill>
                  <a:srgbClr val="131313"/>
                </a:solidFill>
                <a:latin typeface="Poppins" pitchFamily="2" charset="77"/>
                <a:ea typeface="Arimo" panose="020B0604020202020204" pitchFamily="34" charset="0"/>
                <a:cs typeface="Poppins" pitchFamily="2" charset="77"/>
              </a:rPr>
              <a:t> WHO (2001)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521490-E300-984D-B012-AB5FD0788790}"/>
              </a:ext>
            </a:extLst>
          </p:cNvPr>
          <p:cNvSpPr txBox="1"/>
          <p:nvPr/>
        </p:nvSpPr>
        <p:spPr>
          <a:xfrm>
            <a:off x="6723716" y="3337686"/>
            <a:ext cx="4152627" cy="193899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cs-CZ" sz="2000" dirty="0"/>
              <a:t>Rehabilitace je obnova nezávislého a plnohodnotného tělesného a duševního života osob po úrazu, nemoci, nebo zmírnění trvalých následků nemoci nebo úrazu pro život a práci člověka. </a:t>
            </a:r>
          </a:p>
        </p:txBody>
      </p:sp>
      <p:pic>
        <p:nvPicPr>
          <p:cNvPr id="7" name="Zástupný symbol obrázku 6">
            <a:extLst>
              <a:ext uri="{FF2B5EF4-FFF2-40B4-BE49-F238E27FC236}">
                <a16:creationId xmlns:a16="http://schemas.microsoft.com/office/drawing/2014/main" id="{397AB4B1-815A-444F-9570-B1902CF3CDF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26150" r="2615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629956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FFA89BDA-EA67-5647-9653-317653F9F842}"/>
              </a:ext>
            </a:extLst>
          </p:cNvPr>
          <p:cNvSpPr txBox="1">
            <a:spLocks/>
          </p:cNvSpPr>
          <p:nvPr/>
        </p:nvSpPr>
        <p:spPr>
          <a:xfrm>
            <a:off x="1588" y="1"/>
            <a:ext cx="4905375" cy="6858000"/>
          </a:xfrm>
          <a:custGeom>
            <a:avLst/>
            <a:gdLst>
              <a:gd name="connsiteX0" fmla="*/ 2499956 w 9810749"/>
              <a:gd name="connsiteY0" fmla="*/ 0 h 13715999"/>
              <a:gd name="connsiteX1" fmla="*/ 8323390 w 9810749"/>
              <a:gd name="connsiteY1" fmla="*/ 0 h 13715999"/>
              <a:gd name="connsiteX2" fmla="*/ 8379367 w 9810749"/>
              <a:gd name="connsiteY2" fmla="*/ 50185 h 13715999"/>
              <a:gd name="connsiteX3" fmla="*/ 9288339 w 9810749"/>
              <a:gd name="connsiteY3" fmla="*/ 5720798 h 13715999"/>
              <a:gd name="connsiteX4" fmla="*/ 8630311 w 9810749"/>
              <a:gd name="connsiteY4" fmla="*/ 13698167 h 13715999"/>
              <a:gd name="connsiteX5" fmla="*/ 8615327 w 9810749"/>
              <a:gd name="connsiteY5" fmla="*/ 13715999 h 13715999"/>
              <a:gd name="connsiteX6" fmla="*/ 3441992 w 9810749"/>
              <a:gd name="connsiteY6" fmla="*/ 13715999 h 13715999"/>
              <a:gd name="connsiteX7" fmla="*/ 3318247 w 9810749"/>
              <a:gd name="connsiteY7" fmla="*/ 13592835 h 13715999"/>
              <a:gd name="connsiteX8" fmla="*/ 295523 w 9810749"/>
              <a:gd name="connsiteY8" fmla="*/ 12067053 h 13715999"/>
              <a:gd name="connsiteX9" fmla="*/ 0 w 9810749"/>
              <a:gd name="connsiteY9" fmla="*/ 12060915 h 13715999"/>
              <a:gd name="connsiteX10" fmla="*/ 0 w 9810749"/>
              <a:gd name="connsiteY10" fmla="*/ 3018769 h 13715999"/>
              <a:gd name="connsiteX11" fmla="*/ 170603 w 9810749"/>
              <a:gd name="connsiteY11" fmla="*/ 2818167 h 13715999"/>
              <a:gd name="connsiteX12" fmla="*/ 2419785 w 9810749"/>
              <a:gd name="connsiteY12" fmla="*/ 62853 h 13715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810749" h="13715999">
                <a:moveTo>
                  <a:pt x="2499956" y="0"/>
                </a:moveTo>
                <a:lnTo>
                  <a:pt x="8323390" y="0"/>
                </a:lnTo>
                <a:lnTo>
                  <a:pt x="8379367" y="50185"/>
                </a:lnTo>
                <a:cubicBezTo>
                  <a:pt x="9778502" y="1393911"/>
                  <a:pt x="10289371" y="3716402"/>
                  <a:pt x="9288339" y="5720798"/>
                </a:cubicBezTo>
                <a:cubicBezTo>
                  <a:pt x="7886393" y="8527167"/>
                  <a:pt x="10806957" y="10914948"/>
                  <a:pt x="8630311" y="13698167"/>
                </a:cubicBezTo>
                <a:lnTo>
                  <a:pt x="8615327" y="13715999"/>
                </a:lnTo>
                <a:lnTo>
                  <a:pt x="3441992" y="13715999"/>
                </a:lnTo>
                <a:lnTo>
                  <a:pt x="3318247" y="13592835"/>
                </a:lnTo>
                <a:cubicBezTo>
                  <a:pt x="2379913" y="12680792"/>
                  <a:pt x="1528169" y="12133652"/>
                  <a:pt x="295523" y="12067053"/>
                </a:cubicBezTo>
                <a:lnTo>
                  <a:pt x="0" y="12060915"/>
                </a:lnTo>
                <a:lnTo>
                  <a:pt x="0" y="3018769"/>
                </a:lnTo>
                <a:lnTo>
                  <a:pt x="170603" y="2818167"/>
                </a:lnTo>
                <a:cubicBezTo>
                  <a:pt x="1024765" y="1772550"/>
                  <a:pt x="1579903" y="785682"/>
                  <a:pt x="2419785" y="62853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  <a:ln>
            <a:noFill/>
          </a:ln>
          <a:effectLst/>
        </p:spPr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DEBC1B88-96AD-F145-A48E-232DF1B7B3F2}"/>
              </a:ext>
            </a:extLst>
          </p:cNvPr>
          <p:cNvSpPr/>
          <p:nvPr/>
        </p:nvSpPr>
        <p:spPr>
          <a:xfrm>
            <a:off x="6423653" y="2600655"/>
            <a:ext cx="4752754" cy="3413051"/>
          </a:xfrm>
          <a:prstGeom prst="roundRect">
            <a:avLst>
              <a:gd name="adj" fmla="val 8405"/>
            </a:avLst>
          </a:prstGeom>
          <a:solidFill>
            <a:schemeClr val="bg2"/>
          </a:solidFill>
          <a:ln>
            <a:noFill/>
          </a:ln>
          <a:effectLst>
            <a:outerShdw blurRad="635000" algn="ctr" rotWithShape="0">
              <a:srgbClr val="898989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E9F8B3A-A2E7-AF44-81ED-A2A04C256401}"/>
              </a:ext>
            </a:extLst>
          </p:cNvPr>
          <p:cNvSpPr/>
          <p:nvPr/>
        </p:nvSpPr>
        <p:spPr>
          <a:xfrm>
            <a:off x="7223123" y="844295"/>
            <a:ext cx="1124653" cy="1124653"/>
          </a:xfrm>
          <a:prstGeom prst="ellipse">
            <a:avLst/>
          </a:prstGeom>
          <a:solidFill>
            <a:srgbClr val="5422C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CACF72-4903-F144-843E-B743C9D2895A}"/>
              </a:ext>
            </a:extLst>
          </p:cNvPr>
          <p:cNvSpPr txBox="1"/>
          <p:nvPr/>
        </p:nvSpPr>
        <p:spPr>
          <a:xfrm>
            <a:off x="6423653" y="1014565"/>
            <a:ext cx="4752753" cy="892552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sz="5200" b="1" dirty="0" err="1">
                <a:solidFill>
                  <a:srgbClr val="131313"/>
                </a:solidFill>
                <a:latin typeface="Poppins" pitchFamily="2" charset="77"/>
                <a:ea typeface="Arimo" panose="020B0604020202020204" pitchFamily="34" charset="0"/>
                <a:cs typeface="Poppins" pitchFamily="2" charset="77"/>
              </a:rPr>
              <a:t>Legislativa</a:t>
            </a:r>
            <a:endParaRPr lang="en-US" sz="5200" b="1" dirty="0">
              <a:solidFill>
                <a:srgbClr val="131313"/>
              </a:solidFill>
              <a:latin typeface="Poppins" pitchFamily="2" charset="77"/>
              <a:ea typeface="Arimo" panose="020B0604020202020204" pitchFamily="34" charset="0"/>
              <a:cs typeface="Poppins" pitchFamily="2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521490-E300-984D-B012-AB5FD0788790}"/>
              </a:ext>
            </a:extLst>
          </p:cNvPr>
          <p:cNvSpPr txBox="1"/>
          <p:nvPr/>
        </p:nvSpPr>
        <p:spPr>
          <a:xfrm>
            <a:off x="6723716" y="3153020"/>
            <a:ext cx="4152627" cy="230832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cs-CZ" altLang="cs-CZ" dirty="0"/>
              <a:t>Úmluva OSN o právech osob se zdravotním postižením (v ČR platná od  10/2010)</a:t>
            </a:r>
          </a:p>
          <a:p>
            <a:endParaRPr lang="cs-CZ" altLang="cs-CZ" dirty="0"/>
          </a:p>
          <a:p>
            <a:pPr marL="285750" indent="-28575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cs-CZ" altLang="cs-CZ" dirty="0"/>
              <a:t>chrání osoby s disabilitou před všemi druhy diskriminace a pokrývá občanská, politická, ekonomická, sociální a kulturní práva </a:t>
            </a:r>
          </a:p>
          <a:p>
            <a:pPr marL="285750" indent="-28575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cs-CZ" altLang="cs-CZ" dirty="0"/>
              <a:t>článek 26 - Habilitace a rehabilitace</a:t>
            </a:r>
          </a:p>
        </p:txBody>
      </p:sp>
      <p:pic>
        <p:nvPicPr>
          <p:cNvPr id="7" name="Zástupný symbol obrázku 6">
            <a:extLst>
              <a:ext uri="{FF2B5EF4-FFF2-40B4-BE49-F238E27FC236}">
                <a16:creationId xmlns:a16="http://schemas.microsoft.com/office/drawing/2014/main" id="{0D3DFB96-E499-7649-A2CF-6A3BB7CB200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4225" r="1422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113180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FFA89BDA-EA67-5647-9653-317653F9F842}"/>
              </a:ext>
            </a:extLst>
          </p:cNvPr>
          <p:cNvSpPr txBox="1">
            <a:spLocks/>
          </p:cNvSpPr>
          <p:nvPr/>
        </p:nvSpPr>
        <p:spPr>
          <a:xfrm>
            <a:off x="1588" y="1"/>
            <a:ext cx="4905375" cy="6858000"/>
          </a:xfrm>
          <a:custGeom>
            <a:avLst/>
            <a:gdLst>
              <a:gd name="connsiteX0" fmla="*/ 2499956 w 9810749"/>
              <a:gd name="connsiteY0" fmla="*/ 0 h 13715999"/>
              <a:gd name="connsiteX1" fmla="*/ 8323390 w 9810749"/>
              <a:gd name="connsiteY1" fmla="*/ 0 h 13715999"/>
              <a:gd name="connsiteX2" fmla="*/ 8379367 w 9810749"/>
              <a:gd name="connsiteY2" fmla="*/ 50185 h 13715999"/>
              <a:gd name="connsiteX3" fmla="*/ 9288339 w 9810749"/>
              <a:gd name="connsiteY3" fmla="*/ 5720798 h 13715999"/>
              <a:gd name="connsiteX4" fmla="*/ 8630311 w 9810749"/>
              <a:gd name="connsiteY4" fmla="*/ 13698167 h 13715999"/>
              <a:gd name="connsiteX5" fmla="*/ 8615327 w 9810749"/>
              <a:gd name="connsiteY5" fmla="*/ 13715999 h 13715999"/>
              <a:gd name="connsiteX6" fmla="*/ 3441992 w 9810749"/>
              <a:gd name="connsiteY6" fmla="*/ 13715999 h 13715999"/>
              <a:gd name="connsiteX7" fmla="*/ 3318247 w 9810749"/>
              <a:gd name="connsiteY7" fmla="*/ 13592835 h 13715999"/>
              <a:gd name="connsiteX8" fmla="*/ 295523 w 9810749"/>
              <a:gd name="connsiteY8" fmla="*/ 12067053 h 13715999"/>
              <a:gd name="connsiteX9" fmla="*/ 0 w 9810749"/>
              <a:gd name="connsiteY9" fmla="*/ 12060915 h 13715999"/>
              <a:gd name="connsiteX10" fmla="*/ 0 w 9810749"/>
              <a:gd name="connsiteY10" fmla="*/ 3018769 h 13715999"/>
              <a:gd name="connsiteX11" fmla="*/ 170603 w 9810749"/>
              <a:gd name="connsiteY11" fmla="*/ 2818167 h 13715999"/>
              <a:gd name="connsiteX12" fmla="*/ 2419785 w 9810749"/>
              <a:gd name="connsiteY12" fmla="*/ 62853 h 13715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810749" h="13715999">
                <a:moveTo>
                  <a:pt x="2499956" y="0"/>
                </a:moveTo>
                <a:lnTo>
                  <a:pt x="8323390" y="0"/>
                </a:lnTo>
                <a:lnTo>
                  <a:pt x="8379367" y="50185"/>
                </a:lnTo>
                <a:cubicBezTo>
                  <a:pt x="9778502" y="1393911"/>
                  <a:pt x="10289371" y="3716402"/>
                  <a:pt x="9288339" y="5720798"/>
                </a:cubicBezTo>
                <a:cubicBezTo>
                  <a:pt x="7886393" y="8527167"/>
                  <a:pt x="10806957" y="10914948"/>
                  <a:pt x="8630311" y="13698167"/>
                </a:cubicBezTo>
                <a:lnTo>
                  <a:pt x="8615327" y="13715999"/>
                </a:lnTo>
                <a:lnTo>
                  <a:pt x="3441992" y="13715999"/>
                </a:lnTo>
                <a:lnTo>
                  <a:pt x="3318247" y="13592835"/>
                </a:lnTo>
                <a:cubicBezTo>
                  <a:pt x="2379913" y="12680792"/>
                  <a:pt x="1528169" y="12133652"/>
                  <a:pt x="295523" y="12067053"/>
                </a:cubicBezTo>
                <a:lnTo>
                  <a:pt x="0" y="12060915"/>
                </a:lnTo>
                <a:lnTo>
                  <a:pt x="0" y="3018769"/>
                </a:lnTo>
                <a:lnTo>
                  <a:pt x="170603" y="2818167"/>
                </a:lnTo>
                <a:cubicBezTo>
                  <a:pt x="1024765" y="1772550"/>
                  <a:pt x="1579903" y="785682"/>
                  <a:pt x="2419785" y="62853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  <a:ln>
            <a:noFill/>
          </a:ln>
          <a:effectLst/>
        </p:spPr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DEBC1B88-96AD-F145-A48E-232DF1B7B3F2}"/>
              </a:ext>
            </a:extLst>
          </p:cNvPr>
          <p:cNvSpPr/>
          <p:nvPr/>
        </p:nvSpPr>
        <p:spPr>
          <a:xfrm>
            <a:off x="6423653" y="2600655"/>
            <a:ext cx="4752754" cy="3413051"/>
          </a:xfrm>
          <a:prstGeom prst="roundRect">
            <a:avLst>
              <a:gd name="adj" fmla="val 8405"/>
            </a:avLst>
          </a:prstGeom>
          <a:solidFill>
            <a:schemeClr val="bg2"/>
          </a:solidFill>
          <a:ln>
            <a:noFill/>
          </a:ln>
          <a:effectLst>
            <a:outerShdw blurRad="635000" algn="ctr" rotWithShape="0">
              <a:srgbClr val="898989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E9F8B3A-A2E7-AF44-81ED-A2A04C256401}"/>
              </a:ext>
            </a:extLst>
          </p:cNvPr>
          <p:cNvSpPr/>
          <p:nvPr/>
        </p:nvSpPr>
        <p:spPr>
          <a:xfrm>
            <a:off x="7223123" y="844295"/>
            <a:ext cx="1124653" cy="1124653"/>
          </a:xfrm>
          <a:prstGeom prst="ellipse">
            <a:avLst/>
          </a:prstGeom>
          <a:solidFill>
            <a:srgbClr val="5422C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CACF72-4903-F144-843E-B743C9D2895A}"/>
              </a:ext>
            </a:extLst>
          </p:cNvPr>
          <p:cNvSpPr txBox="1"/>
          <p:nvPr/>
        </p:nvSpPr>
        <p:spPr>
          <a:xfrm>
            <a:off x="6423653" y="1014565"/>
            <a:ext cx="4752753" cy="892552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sz="5200" b="1" dirty="0" err="1">
                <a:solidFill>
                  <a:srgbClr val="131313"/>
                </a:solidFill>
                <a:latin typeface="Poppins" pitchFamily="2" charset="77"/>
                <a:ea typeface="Arimo" panose="020B0604020202020204" pitchFamily="34" charset="0"/>
                <a:cs typeface="Poppins" pitchFamily="2" charset="77"/>
              </a:rPr>
              <a:t>Legislativa</a:t>
            </a:r>
            <a:endParaRPr lang="en-US" sz="5200" b="1" dirty="0">
              <a:solidFill>
                <a:srgbClr val="131313"/>
              </a:solidFill>
              <a:latin typeface="Poppins" pitchFamily="2" charset="77"/>
              <a:ea typeface="Arimo" panose="020B0604020202020204" pitchFamily="34" charset="0"/>
              <a:cs typeface="Poppins" pitchFamily="2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521490-E300-984D-B012-AB5FD0788790}"/>
              </a:ext>
            </a:extLst>
          </p:cNvPr>
          <p:cNvSpPr txBox="1"/>
          <p:nvPr/>
        </p:nvSpPr>
        <p:spPr>
          <a:xfrm>
            <a:off x="6723716" y="2460523"/>
            <a:ext cx="4152627" cy="369331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cs-CZ" altLang="cs-CZ" b="1" u="sng" dirty="0"/>
              <a:t>Článek 26 - Habilitace a rehabilitace</a:t>
            </a:r>
            <a:endParaRPr lang="cs-CZ" b="1" u="sng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altLang="cs-CZ" sz="2400" dirty="0"/>
              <a:t>dosáhnout a udržet si co nejvyšší  úroveň samostatnosti,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altLang="cs-CZ" sz="2400" dirty="0"/>
              <a:t>uplatnit v plné míře tělesné, duševní, sociální a profesní schopnosti a dosáhnout plného začlenění a zapojení do všech aspektů života společnosti</a:t>
            </a:r>
          </a:p>
        </p:txBody>
      </p:sp>
      <p:pic>
        <p:nvPicPr>
          <p:cNvPr id="7" name="Zástupný symbol obrázku 6">
            <a:extLst>
              <a:ext uri="{FF2B5EF4-FFF2-40B4-BE49-F238E27FC236}">
                <a16:creationId xmlns:a16="http://schemas.microsoft.com/office/drawing/2014/main" id="{0D3DFB96-E499-7649-A2CF-6A3BB7CB200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4225" r="1422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04321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FFA89BDA-EA67-5647-9653-317653F9F842}"/>
              </a:ext>
            </a:extLst>
          </p:cNvPr>
          <p:cNvSpPr txBox="1">
            <a:spLocks/>
          </p:cNvSpPr>
          <p:nvPr/>
        </p:nvSpPr>
        <p:spPr>
          <a:xfrm>
            <a:off x="1588" y="1"/>
            <a:ext cx="4905375" cy="6858000"/>
          </a:xfrm>
          <a:custGeom>
            <a:avLst/>
            <a:gdLst>
              <a:gd name="connsiteX0" fmla="*/ 2499956 w 9810749"/>
              <a:gd name="connsiteY0" fmla="*/ 0 h 13715999"/>
              <a:gd name="connsiteX1" fmla="*/ 8323390 w 9810749"/>
              <a:gd name="connsiteY1" fmla="*/ 0 h 13715999"/>
              <a:gd name="connsiteX2" fmla="*/ 8379367 w 9810749"/>
              <a:gd name="connsiteY2" fmla="*/ 50185 h 13715999"/>
              <a:gd name="connsiteX3" fmla="*/ 9288339 w 9810749"/>
              <a:gd name="connsiteY3" fmla="*/ 5720798 h 13715999"/>
              <a:gd name="connsiteX4" fmla="*/ 8630311 w 9810749"/>
              <a:gd name="connsiteY4" fmla="*/ 13698167 h 13715999"/>
              <a:gd name="connsiteX5" fmla="*/ 8615327 w 9810749"/>
              <a:gd name="connsiteY5" fmla="*/ 13715999 h 13715999"/>
              <a:gd name="connsiteX6" fmla="*/ 3441992 w 9810749"/>
              <a:gd name="connsiteY6" fmla="*/ 13715999 h 13715999"/>
              <a:gd name="connsiteX7" fmla="*/ 3318247 w 9810749"/>
              <a:gd name="connsiteY7" fmla="*/ 13592835 h 13715999"/>
              <a:gd name="connsiteX8" fmla="*/ 295523 w 9810749"/>
              <a:gd name="connsiteY8" fmla="*/ 12067053 h 13715999"/>
              <a:gd name="connsiteX9" fmla="*/ 0 w 9810749"/>
              <a:gd name="connsiteY9" fmla="*/ 12060915 h 13715999"/>
              <a:gd name="connsiteX10" fmla="*/ 0 w 9810749"/>
              <a:gd name="connsiteY10" fmla="*/ 3018769 h 13715999"/>
              <a:gd name="connsiteX11" fmla="*/ 170603 w 9810749"/>
              <a:gd name="connsiteY11" fmla="*/ 2818167 h 13715999"/>
              <a:gd name="connsiteX12" fmla="*/ 2419785 w 9810749"/>
              <a:gd name="connsiteY12" fmla="*/ 62853 h 13715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810749" h="13715999">
                <a:moveTo>
                  <a:pt x="2499956" y="0"/>
                </a:moveTo>
                <a:lnTo>
                  <a:pt x="8323390" y="0"/>
                </a:lnTo>
                <a:lnTo>
                  <a:pt x="8379367" y="50185"/>
                </a:lnTo>
                <a:cubicBezTo>
                  <a:pt x="9778502" y="1393911"/>
                  <a:pt x="10289371" y="3716402"/>
                  <a:pt x="9288339" y="5720798"/>
                </a:cubicBezTo>
                <a:cubicBezTo>
                  <a:pt x="7886393" y="8527167"/>
                  <a:pt x="10806957" y="10914948"/>
                  <a:pt x="8630311" y="13698167"/>
                </a:cubicBezTo>
                <a:lnTo>
                  <a:pt x="8615327" y="13715999"/>
                </a:lnTo>
                <a:lnTo>
                  <a:pt x="3441992" y="13715999"/>
                </a:lnTo>
                <a:lnTo>
                  <a:pt x="3318247" y="13592835"/>
                </a:lnTo>
                <a:cubicBezTo>
                  <a:pt x="2379913" y="12680792"/>
                  <a:pt x="1528169" y="12133652"/>
                  <a:pt x="295523" y="12067053"/>
                </a:cubicBezTo>
                <a:lnTo>
                  <a:pt x="0" y="12060915"/>
                </a:lnTo>
                <a:lnTo>
                  <a:pt x="0" y="3018769"/>
                </a:lnTo>
                <a:lnTo>
                  <a:pt x="170603" y="2818167"/>
                </a:lnTo>
                <a:cubicBezTo>
                  <a:pt x="1024765" y="1772550"/>
                  <a:pt x="1579903" y="785682"/>
                  <a:pt x="2419785" y="62853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  <a:ln>
            <a:noFill/>
          </a:ln>
          <a:effectLst/>
        </p:spPr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DEBC1B88-96AD-F145-A48E-232DF1B7B3F2}"/>
              </a:ext>
            </a:extLst>
          </p:cNvPr>
          <p:cNvSpPr/>
          <p:nvPr/>
        </p:nvSpPr>
        <p:spPr>
          <a:xfrm>
            <a:off x="6423653" y="2600655"/>
            <a:ext cx="4752754" cy="3413051"/>
          </a:xfrm>
          <a:prstGeom prst="roundRect">
            <a:avLst>
              <a:gd name="adj" fmla="val 8405"/>
            </a:avLst>
          </a:prstGeom>
          <a:solidFill>
            <a:schemeClr val="bg2"/>
          </a:solidFill>
          <a:ln>
            <a:noFill/>
          </a:ln>
          <a:effectLst>
            <a:outerShdw blurRad="635000" algn="ctr" rotWithShape="0">
              <a:srgbClr val="898989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E9F8B3A-A2E7-AF44-81ED-A2A04C256401}"/>
              </a:ext>
            </a:extLst>
          </p:cNvPr>
          <p:cNvSpPr/>
          <p:nvPr/>
        </p:nvSpPr>
        <p:spPr>
          <a:xfrm>
            <a:off x="7223123" y="844295"/>
            <a:ext cx="1124653" cy="1124653"/>
          </a:xfrm>
          <a:prstGeom prst="ellipse">
            <a:avLst/>
          </a:prstGeom>
          <a:solidFill>
            <a:srgbClr val="5422C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CACF72-4903-F144-843E-B743C9D2895A}"/>
              </a:ext>
            </a:extLst>
          </p:cNvPr>
          <p:cNvSpPr txBox="1"/>
          <p:nvPr/>
        </p:nvSpPr>
        <p:spPr>
          <a:xfrm>
            <a:off x="6423653" y="1014565"/>
            <a:ext cx="4752753" cy="892552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sz="5200" b="1" dirty="0" err="1">
                <a:solidFill>
                  <a:srgbClr val="131313"/>
                </a:solidFill>
                <a:latin typeface="Poppins" pitchFamily="2" charset="77"/>
                <a:ea typeface="Arimo" panose="020B0604020202020204" pitchFamily="34" charset="0"/>
                <a:cs typeface="Poppins" pitchFamily="2" charset="77"/>
              </a:rPr>
              <a:t>Rehabilitace</a:t>
            </a:r>
            <a:endParaRPr lang="en-US" sz="5200" b="1" dirty="0">
              <a:solidFill>
                <a:srgbClr val="131313"/>
              </a:solidFill>
              <a:latin typeface="Poppins" pitchFamily="2" charset="77"/>
              <a:ea typeface="Arimo" panose="020B0604020202020204" pitchFamily="34" charset="0"/>
              <a:cs typeface="Poppins" pitchFamily="2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521490-E300-984D-B012-AB5FD0788790}"/>
              </a:ext>
            </a:extLst>
          </p:cNvPr>
          <p:cNvSpPr txBox="1"/>
          <p:nvPr/>
        </p:nvSpPr>
        <p:spPr>
          <a:xfrm>
            <a:off x="6723716" y="3306907"/>
            <a:ext cx="4152627" cy="200054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cs-CZ" b="1" i="1" dirty="0"/>
              <a:t>Mýtus: „rehabilitace je doménou zdravotního postižení“</a:t>
            </a:r>
          </a:p>
          <a:p>
            <a:endParaRPr lang="cs-CZ" b="1" dirty="0"/>
          </a:p>
          <a:p>
            <a:r>
              <a:rPr lang="cs-CZ" dirty="0"/>
              <a:t>Ucelená rehabilitace rámec rehabilitace ve zdravotnictví (nazývané též léčebné rehabilitace) dalece překračuje. </a:t>
            </a:r>
          </a:p>
          <a:p>
            <a:endParaRPr lang="cs-CZ" sz="1600" dirty="0"/>
          </a:p>
        </p:txBody>
      </p:sp>
      <p:pic>
        <p:nvPicPr>
          <p:cNvPr id="12" name="Zástupný symbol obrázku 11">
            <a:extLst>
              <a:ext uri="{FF2B5EF4-FFF2-40B4-BE49-F238E27FC236}">
                <a16:creationId xmlns:a16="http://schemas.microsoft.com/office/drawing/2014/main" id="{346E1444-D251-E143-BFEC-888A6824E2E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4225" r="1422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836531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FFA89BDA-EA67-5647-9653-317653F9F842}"/>
              </a:ext>
            </a:extLst>
          </p:cNvPr>
          <p:cNvSpPr txBox="1">
            <a:spLocks/>
          </p:cNvSpPr>
          <p:nvPr/>
        </p:nvSpPr>
        <p:spPr>
          <a:xfrm>
            <a:off x="1588" y="1"/>
            <a:ext cx="4905375" cy="6858000"/>
          </a:xfrm>
          <a:custGeom>
            <a:avLst/>
            <a:gdLst>
              <a:gd name="connsiteX0" fmla="*/ 2499956 w 9810749"/>
              <a:gd name="connsiteY0" fmla="*/ 0 h 13715999"/>
              <a:gd name="connsiteX1" fmla="*/ 8323390 w 9810749"/>
              <a:gd name="connsiteY1" fmla="*/ 0 h 13715999"/>
              <a:gd name="connsiteX2" fmla="*/ 8379367 w 9810749"/>
              <a:gd name="connsiteY2" fmla="*/ 50185 h 13715999"/>
              <a:gd name="connsiteX3" fmla="*/ 9288339 w 9810749"/>
              <a:gd name="connsiteY3" fmla="*/ 5720798 h 13715999"/>
              <a:gd name="connsiteX4" fmla="*/ 8630311 w 9810749"/>
              <a:gd name="connsiteY4" fmla="*/ 13698167 h 13715999"/>
              <a:gd name="connsiteX5" fmla="*/ 8615327 w 9810749"/>
              <a:gd name="connsiteY5" fmla="*/ 13715999 h 13715999"/>
              <a:gd name="connsiteX6" fmla="*/ 3441992 w 9810749"/>
              <a:gd name="connsiteY6" fmla="*/ 13715999 h 13715999"/>
              <a:gd name="connsiteX7" fmla="*/ 3318247 w 9810749"/>
              <a:gd name="connsiteY7" fmla="*/ 13592835 h 13715999"/>
              <a:gd name="connsiteX8" fmla="*/ 295523 w 9810749"/>
              <a:gd name="connsiteY8" fmla="*/ 12067053 h 13715999"/>
              <a:gd name="connsiteX9" fmla="*/ 0 w 9810749"/>
              <a:gd name="connsiteY9" fmla="*/ 12060915 h 13715999"/>
              <a:gd name="connsiteX10" fmla="*/ 0 w 9810749"/>
              <a:gd name="connsiteY10" fmla="*/ 3018769 h 13715999"/>
              <a:gd name="connsiteX11" fmla="*/ 170603 w 9810749"/>
              <a:gd name="connsiteY11" fmla="*/ 2818167 h 13715999"/>
              <a:gd name="connsiteX12" fmla="*/ 2419785 w 9810749"/>
              <a:gd name="connsiteY12" fmla="*/ 62853 h 13715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810749" h="13715999">
                <a:moveTo>
                  <a:pt x="2499956" y="0"/>
                </a:moveTo>
                <a:lnTo>
                  <a:pt x="8323390" y="0"/>
                </a:lnTo>
                <a:lnTo>
                  <a:pt x="8379367" y="50185"/>
                </a:lnTo>
                <a:cubicBezTo>
                  <a:pt x="9778502" y="1393911"/>
                  <a:pt x="10289371" y="3716402"/>
                  <a:pt x="9288339" y="5720798"/>
                </a:cubicBezTo>
                <a:cubicBezTo>
                  <a:pt x="7886393" y="8527167"/>
                  <a:pt x="10806957" y="10914948"/>
                  <a:pt x="8630311" y="13698167"/>
                </a:cubicBezTo>
                <a:lnTo>
                  <a:pt x="8615327" y="13715999"/>
                </a:lnTo>
                <a:lnTo>
                  <a:pt x="3441992" y="13715999"/>
                </a:lnTo>
                <a:lnTo>
                  <a:pt x="3318247" y="13592835"/>
                </a:lnTo>
                <a:cubicBezTo>
                  <a:pt x="2379913" y="12680792"/>
                  <a:pt x="1528169" y="12133652"/>
                  <a:pt x="295523" y="12067053"/>
                </a:cubicBezTo>
                <a:lnTo>
                  <a:pt x="0" y="12060915"/>
                </a:lnTo>
                <a:lnTo>
                  <a:pt x="0" y="3018769"/>
                </a:lnTo>
                <a:lnTo>
                  <a:pt x="170603" y="2818167"/>
                </a:lnTo>
                <a:cubicBezTo>
                  <a:pt x="1024765" y="1772550"/>
                  <a:pt x="1579903" y="785682"/>
                  <a:pt x="2419785" y="62853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  <a:ln>
            <a:noFill/>
          </a:ln>
          <a:effectLst/>
        </p:spPr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DEBC1B88-96AD-F145-A48E-232DF1B7B3F2}"/>
              </a:ext>
            </a:extLst>
          </p:cNvPr>
          <p:cNvSpPr/>
          <p:nvPr/>
        </p:nvSpPr>
        <p:spPr>
          <a:xfrm>
            <a:off x="6423653" y="2600655"/>
            <a:ext cx="4752754" cy="3413051"/>
          </a:xfrm>
          <a:prstGeom prst="roundRect">
            <a:avLst>
              <a:gd name="adj" fmla="val 8405"/>
            </a:avLst>
          </a:prstGeom>
          <a:solidFill>
            <a:schemeClr val="bg2"/>
          </a:solidFill>
          <a:ln>
            <a:noFill/>
          </a:ln>
          <a:effectLst>
            <a:outerShdw blurRad="635000" algn="ctr" rotWithShape="0">
              <a:srgbClr val="898989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E9F8B3A-A2E7-AF44-81ED-A2A04C256401}"/>
              </a:ext>
            </a:extLst>
          </p:cNvPr>
          <p:cNvSpPr/>
          <p:nvPr/>
        </p:nvSpPr>
        <p:spPr>
          <a:xfrm>
            <a:off x="7223123" y="844295"/>
            <a:ext cx="1124653" cy="1124653"/>
          </a:xfrm>
          <a:prstGeom prst="ellipse">
            <a:avLst/>
          </a:prstGeom>
          <a:solidFill>
            <a:srgbClr val="5422C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CACF72-4903-F144-843E-B743C9D2895A}"/>
              </a:ext>
            </a:extLst>
          </p:cNvPr>
          <p:cNvSpPr txBox="1"/>
          <p:nvPr/>
        </p:nvSpPr>
        <p:spPr>
          <a:xfrm>
            <a:off x="6423653" y="214346"/>
            <a:ext cx="4752753" cy="169277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sz="5200" b="1" dirty="0" err="1">
                <a:solidFill>
                  <a:srgbClr val="131313"/>
                </a:solidFill>
                <a:latin typeface="Poppins" pitchFamily="2" charset="77"/>
                <a:ea typeface="Arimo" panose="020B0604020202020204" pitchFamily="34" charset="0"/>
                <a:cs typeface="Poppins" pitchFamily="2" charset="77"/>
              </a:rPr>
              <a:t>Koordinovaná</a:t>
            </a:r>
            <a:r>
              <a:rPr lang="en-US" sz="5200" b="1" dirty="0">
                <a:solidFill>
                  <a:srgbClr val="131313"/>
                </a:solidFill>
                <a:latin typeface="Poppins" pitchFamily="2" charset="77"/>
                <a:ea typeface="Arimo" panose="020B0604020202020204" pitchFamily="34" charset="0"/>
                <a:cs typeface="Poppins" pitchFamily="2" charset="77"/>
              </a:rPr>
              <a:t> RHB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521490-E300-984D-B012-AB5FD0788790}"/>
              </a:ext>
            </a:extLst>
          </p:cNvPr>
          <p:cNvSpPr txBox="1"/>
          <p:nvPr/>
        </p:nvSpPr>
        <p:spPr>
          <a:xfrm>
            <a:off x="6723716" y="2737520"/>
            <a:ext cx="4152627" cy="31393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altLang="cs-CZ" dirty="0"/>
              <a:t>ucelená, komprehenzivní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altLang="cs-CZ" dirty="0"/>
              <a:t>cílem je zařazení člověka s disabilitou znovu do aktivního společenského života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altLang="cs-CZ" dirty="0"/>
              <a:t>na úrovni zdravotnické, sociální, kulturní, pedagogické, pracovní, technické, legislativní, ekonomické, organizační a politické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altLang="cs-CZ" dirty="0"/>
              <a:t>celospolečenský proces, který se dotýká téměř všech aspektů společenského života</a:t>
            </a:r>
          </a:p>
        </p:txBody>
      </p:sp>
      <p:pic>
        <p:nvPicPr>
          <p:cNvPr id="7" name="Zástupný symbol obrázku 6">
            <a:extLst>
              <a:ext uri="{FF2B5EF4-FFF2-40B4-BE49-F238E27FC236}">
                <a16:creationId xmlns:a16="http://schemas.microsoft.com/office/drawing/2014/main" id="{B84C58F2-AF1E-DF40-8BE7-116876202DD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28172" r="2817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760912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FFA89BDA-EA67-5647-9653-317653F9F842}"/>
              </a:ext>
            </a:extLst>
          </p:cNvPr>
          <p:cNvSpPr txBox="1">
            <a:spLocks/>
          </p:cNvSpPr>
          <p:nvPr/>
        </p:nvSpPr>
        <p:spPr>
          <a:xfrm>
            <a:off x="1588" y="1"/>
            <a:ext cx="4905375" cy="6858000"/>
          </a:xfrm>
          <a:custGeom>
            <a:avLst/>
            <a:gdLst>
              <a:gd name="connsiteX0" fmla="*/ 2499956 w 9810749"/>
              <a:gd name="connsiteY0" fmla="*/ 0 h 13715999"/>
              <a:gd name="connsiteX1" fmla="*/ 8323390 w 9810749"/>
              <a:gd name="connsiteY1" fmla="*/ 0 h 13715999"/>
              <a:gd name="connsiteX2" fmla="*/ 8379367 w 9810749"/>
              <a:gd name="connsiteY2" fmla="*/ 50185 h 13715999"/>
              <a:gd name="connsiteX3" fmla="*/ 9288339 w 9810749"/>
              <a:gd name="connsiteY3" fmla="*/ 5720798 h 13715999"/>
              <a:gd name="connsiteX4" fmla="*/ 8630311 w 9810749"/>
              <a:gd name="connsiteY4" fmla="*/ 13698167 h 13715999"/>
              <a:gd name="connsiteX5" fmla="*/ 8615327 w 9810749"/>
              <a:gd name="connsiteY5" fmla="*/ 13715999 h 13715999"/>
              <a:gd name="connsiteX6" fmla="*/ 3441992 w 9810749"/>
              <a:gd name="connsiteY6" fmla="*/ 13715999 h 13715999"/>
              <a:gd name="connsiteX7" fmla="*/ 3318247 w 9810749"/>
              <a:gd name="connsiteY7" fmla="*/ 13592835 h 13715999"/>
              <a:gd name="connsiteX8" fmla="*/ 295523 w 9810749"/>
              <a:gd name="connsiteY8" fmla="*/ 12067053 h 13715999"/>
              <a:gd name="connsiteX9" fmla="*/ 0 w 9810749"/>
              <a:gd name="connsiteY9" fmla="*/ 12060915 h 13715999"/>
              <a:gd name="connsiteX10" fmla="*/ 0 w 9810749"/>
              <a:gd name="connsiteY10" fmla="*/ 3018769 h 13715999"/>
              <a:gd name="connsiteX11" fmla="*/ 170603 w 9810749"/>
              <a:gd name="connsiteY11" fmla="*/ 2818167 h 13715999"/>
              <a:gd name="connsiteX12" fmla="*/ 2419785 w 9810749"/>
              <a:gd name="connsiteY12" fmla="*/ 62853 h 13715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810749" h="13715999">
                <a:moveTo>
                  <a:pt x="2499956" y="0"/>
                </a:moveTo>
                <a:lnTo>
                  <a:pt x="8323390" y="0"/>
                </a:lnTo>
                <a:lnTo>
                  <a:pt x="8379367" y="50185"/>
                </a:lnTo>
                <a:cubicBezTo>
                  <a:pt x="9778502" y="1393911"/>
                  <a:pt x="10289371" y="3716402"/>
                  <a:pt x="9288339" y="5720798"/>
                </a:cubicBezTo>
                <a:cubicBezTo>
                  <a:pt x="7886393" y="8527167"/>
                  <a:pt x="10806957" y="10914948"/>
                  <a:pt x="8630311" y="13698167"/>
                </a:cubicBezTo>
                <a:lnTo>
                  <a:pt x="8615327" y="13715999"/>
                </a:lnTo>
                <a:lnTo>
                  <a:pt x="3441992" y="13715999"/>
                </a:lnTo>
                <a:lnTo>
                  <a:pt x="3318247" y="13592835"/>
                </a:lnTo>
                <a:cubicBezTo>
                  <a:pt x="2379913" y="12680792"/>
                  <a:pt x="1528169" y="12133652"/>
                  <a:pt x="295523" y="12067053"/>
                </a:cubicBezTo>
                <a:lnTo>
                  <a:pt x="0" y="12060915"/>
                </a:lnTo>
                <a:lnTo>
                  <a:pt x="0" y="3018769"/>
                </a:lnTo>
                <a:lnTo>
                  <a:pt x="170603" y="2818167"/>
                </a:lnTo>
                <a:cubicBezTo>
                  <a:pt x="1024765" y="1772550"/>
                  <a:pt x="1579903" y="785682"/>
                  <a:pt x="2419785" y="62853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  <a:ln>
            <a:noFill/>
          </a:ln>
          <a:effectLst/>
        </p:spPr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DEBC1B88-96AD-F145-A48E-232DF1B7B3F2}"/>
              </a:ext>
            </a:extLst>
          </p:cNvPr>
          <p:cNvSpPr/>
          <p:nvPr/>
        </p:nvSpPr>
        <p:spPr>
          <a:xfrm>
            <a:off x="6423653" y="2600655"/>
            <a:ext cx="4752754" cy="3413051"/>
          </a:xfrm>
          <a:prstGeom prst="roundRect">
            <a:avLst>
              <a:gd name="adj" fmla="val 8405"/>
            </a:avLst>
          </a:prstGeom>
          <a:solidFill>
            <a:schemeClr val="bg2"/>
          </a:solidFill>
          <a:ln>
            <a:noFill/>
          </a:ln>
          <a:effectLst>
            <a:outerShdw blurRad="635000" algn="ctr" rotWithShape="0">
              <a:srgbClr val="898989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E9F8B3A-A2E7-AF44-81ED-A2A04C256401}"/>
              </a:ext>
            </a:extLst>
          </p:cNvPr>
          <p:cNvSpPr/>
          <p:nvPr/>
        </p:nvSpPr>
        <p:spPr>
          <a:xfrm>
            <a:off x="7223123" y="844295"/>
            <a:ext cx="1124653" cy="1124653"/>
          </a:xfrm>
          <a:prstGeom prst="ellipse">
            <a:avLst/>
          </a:prstGeom>
          <a:solidFill>
            <a:srgbClr val="5422C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CACF72-4903-F144-843E-B743C9D2895A}"/>
              </a:ext>
            </a:extLst>
          </p:cNvPr>
          <p:cNvSpPr txBox="1"/>
          <p:nvPr/>
        </p:nvSpPr>
        <p:spPr>
          <a:xfrm>
            <a:off x="6423653" y="1137676"/>
            <a:ext cx="4752753" cy="76944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sz="4400" b="1" dirty="0" err="1">
                <a:solidFill>
                  <a:srgbClr val="131313"/>
                </a:solidFill>
                <a:latin typeface="Poppins" pitchFamily="2" charset="77"/>
                <a:ea typeface="Arimo" panose="020B0604020202020204" pitchFamily="34" charset="0"/>
                <a:cs typeface="Poppins" pitchFamily="2" charset="77"/>
              </a:rPr>
              <a:t>Podstata</a:t>
            </a:r>
            <a:r>
              <a:rPr lang="en-US" sz="4400" b="1" dirty="0">
                <a:solidFill>
                  <a:srgbClr val="131313"/>
                </a:solidFill>
                <a:latin typeface="Poppins" pitchFamily="2" charset="77"/>
                <a:ea typeface="Arimo" panose="020B0604020202020204" pitchFamily="34" charset="0"/>
                <a:cs typeface="Poppins" pitchFamily="2" charset="77"/>
              </a:rPr>
              <a:t> KOR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521490-E300-984D-B012-AB5FD0788790}"/>
              </a:ext>
            </a:extLst>
          </p:cNvPr>
          <p:cNvSpPr txBox="1"/>
          <p:nvPr/>
        </p:nvSpPr>
        <p:spPr>
          <a:xfrm>
            <a:off x="6723716" y="3153019"/>
            <a:ext cx="4152627" cy="230832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včasné, kombinované, provázané, plynulé, koordinované a součinné nastavení a využívání zdravotnických, sociálních, pracovních, vzdělávacích, technických, technologických a dalších prostředků za účelem udržení nebo zvýšení kvality života člověka se zdravotním problémem. </a:t>
            </a:r>
          </a:p>
        </p:txBody>
      </p:sp>
      <p:pic>
        <p:nvPicPr>
          <p:cNvPr id="7" name="Zástupný symbol obrázku 6">
            <a:extLst>
              <a:ext uri="{FF2B5EF4-FFF2-40B4-BE49-F238E27FC236}">
                <a16:creationId xmlns:a16="http://schemas.microsoft.com/office/drawing/2014/main" id="{AB03F6DF-0643-A14B-A978-A16F57DAAB3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4225" r="1422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825375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FFA89BDA-EA67-5647-9653-317653F9F842}"/>
              </a:ext>
            </a:extLst>
          </p:cNvPr>
          <p:cNvSpPr txBox="1">
            <a:spLocks/>
          </p:cNvSpPr>
          <p:nvPr/>
        </p:nvSpPr>
        <p:spPr>
          <a:xfrm>
            <a:off x="1588" y="1"/>
            <a:ext cx="4905375" cy="6858000"/>
          </a:xfrm>
          <a:custGeom>
            <a:avLst/>
            <a:gdLst>
              <a:gd name="connsiteX0" fmla="*/ 2499956 w 9810749"/>
              <a:gd name="connsiteY0" fmla="*/ 0 h 13715999"/>
              <a:gd name="connsiteX1" fmla="*/ 8323390 w 9810749"/>
              <a:gd name="connsiteY1" fmla="*/ 0 h 13715999"/>
              <a:gd name="connsiteX2" fmla="*/ 8379367 w 9810749"/>
              <a:gd name="connsiteY2" fmla="*/ 50185 h 13715999"/>
              <a:gd name="connsiteX3" fmla="*/ 9288339 w 9810749"/>
              <a:gd name="connsiteY3" fmla="*/ 5720798 h 13715999"/>
              <a:gd name="connsiteX4" fmla="*/ 8630311 w 9810749"/>
              <a:gd name="connsiteY4" fmla="*/ 13698167 h 13715999"/>
              <a:gd name="connsiteX5" fmla="*/ 8615327 w 9810749"/>
              <a:gd name="connsiteY5" fmla="*/ 13715999 h 13715999"/>
              <a:gd name="connsiteX6" fmla="*/ 3441992 w 9810749"/>
              <a:gd name="connsiteY6" fmla="*/ 13715999 h 13715999"/>
              <a:gd name="connsiteX7" fmla="*/ 3318247 w 9810749"/>
              <a:gd name="connsiteY7" fmla="*/ 13592835 h 13715999"/>
              <a:gd name="connsiteX8" fmla="*/ 295523 w 9810749"/>
              <a:gd name="connsiteY8" fmla="*/ 12067053 h 13715999"/>
              <a:gd name="connsiteX9" fmla="*/ 0 w 9810749"/>
              <a:gd name="connsiteY9" fmla="*/ 12060915 h 13715999"/>
              <a:gd name="connsiteX10" fmla="*/ 0 w 9810749"/>
              <a:gd name="connsiteY10" fmla="*/ 3018769 h 13715999"/>
              <a:gd name="connsiteX11" fmla="*/ 170603 w 9810749"/>
              <a:gd name="connsiteY11" fmla="*/ 2818167 h 13715999"/>
              <a:gd name="connsiteX12" fmla="*/ 2419785 w 9810749"/>
              <a:gd name="connsiteY12" fmla="*/ 62853 h 13715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810749" h="13715999">
                <a:moveTo>
                  <a:pt x="2499956" y="0"/>
                </a:moveTo>
                <a:lnTo>
                  <a:pt x="8323390" y="0"/>
                </a:lnTo>
                <a:lnTo>
                  <a:pt x="8379367" y="50185"/>
                </a:lnTo>
                <a:cubicBezTo>
                  <a:pt x="9778502" y="1393911"/>
                  <a:pt x="10289371" y="3716402"/>
                  <a:pt x="9288339" y="5720798"/>
                </a:cubicBezTo>
                <a:cubicBezTo>
                  <a:pt x="7886393" y="8527167"/>
                  <a:pt x="10806957" y="10914948"/>
                  <a:pt x="8630311" y="13698167"/>
                </a:cubicBezTo>
                <a:lnTo>
                  <a:pt x="8615327" y="13715999"/>
                </a:lnTo>
                <a:lnTo>
                  <a:pt x="3441992" y="13715999"/>
                </a:lnTo>
                <a:lnTo>
                  <a:pt x="3318247" y="13592835"/>
                </a:lnTo>
                <a:cubicBezTo>
                  <a:pt x="2379913" y="12680792"/>
                  <a:pt x="1528169" y="12133652"/>
                  <a:pt x="295523" y="12067053"/>
                </a:cubicBezTo>
                <a:lnTo>
                  <a:pt x="0" y="12060915"/>
                </a:lnTo>
                <a:lnTo>
                  <a:pt x="0" y="3018769"/>
                </a:lnTo>
                <a:lnTo>
                  <a:pt x="170603" y="2818167"/>
                </a:lnTo>
                <a:cubicBezTo>
                  <a:pt x="1024765" y="1772550"/>
                  <a:pt x="1579903" y="785682"/>
                  <a:pt x="2419785" y="62853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  <a:ln>
            <a:noFill/>
          </a:ln>
          <a:effectLst/>
        </p:spPr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DEBC1B88-96AD-F145-A48E-232DF1B7B3F2}"/>
              </a:ext>
            </a:extLst>
          </p:cNvPr>
          <p:cNvSpPr/>
          <p:nvPr/>
        </p:nvSpPr>
        <p:spPr>
          <a:xfrm>
            <a:off x="6423653" y="2600655"/>
            <a:ext cx="4752754" cy="3413051"/>
          </a:xfrm>
          <a:prstGeom prst="roundRect">
            <a:avLst>
              <a:gd name="adj" fmla="val 8405"/>
            </a:avLst>
          </a:prstGeom>
          <a:solidFill>
            <a:schemeClr val="bg2"/>
          </a:solidFill>
          <a:ln>
            <a:noFill/>
          </a:ln>
          <a:effectLst>
            <a:outerShdw blurRad="635000" algn="ctr" rotWithShape="0">
              <a:srgbClr val="898989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E9F8B3A-A2E7-AF44-81ED-A2A04C256401}"/>
              </a:ext>
            </a:extLst>
          </p:cNvPr>
          <p:cNvSpPr/>
          <p:nvPr/>
        </p:nvSpPr>
        <p:spPr>
          <a:xfrm>
            <a:off x="7223123" y="844295"/>
            <a:ext cx="1124653" cy="1124653"/>
          </a:xfrm>
          <a:prstGeom prst="ellipse">
            <a:avLst/>
          </a:prstGeom>
          <a:solidFill>
            <a:srgbClr val="5422C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CACF72-4903-F144-843E-B743C9D2895A}"/>
              </a:ext>
            </a:extLst>
          </p:cNvPr>
          <p:cNvSpPr txBox="1"/>
          <p:nvPr/>
        </p:nvSpPr>
        <p:spPr>
          <a:xfrm>
            <a:off x="6423653" y="1137676"/>
            <a:ext cx="4752753" cy="76944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sz="4400" b="1" dirty="0" err="1">
                <a:solidFill>
                  <a:srgbClr val="131313"/>
                </a:solidFill>
                <a:latin typeface="Poppins" pitchFamily="2" charset="77"/>
                <a:ea typeface="Arimo" panose="020B0604020202020204" pitchFamily="34" charset="0"/>
                <a:cs typeface="Poppins" pitchFamily="2" charset="77"/>
              </a:rPr>
              <a:t>Podstata</a:t>
            </a:r>
            <a:r>
              <a:rPr lang="en-US" sz="4400" b="1" dirty="0">
                <a:solidFill>
                  <a:srgbClr val="131313"/>
                </a:solidFill>
                <a:latin typeface="Poppins" pitchFamily="2" charset="77"/>
                <a:ea typeface="Arimo" panose="020B0604020202020204" pitchFamily="34" charset="0"/>
                <a:cs typeface="Poppins" pitchFamily="2" charset="77"/>
              </a:rPr>
              <a:t> KOR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521490-E300-984D-B012-AB5FD0788790}"/>
              </a:ext>
            </a:extLst>
          </p:cNvPr>
          <p:cNvSpPr txBox="1"/>
          <p:nvPr/>
        </p:nvSpPr>
        <p:spPr>
          <a:xfrm>
            <a:off x="6723716" y="2876020"/>
            <a:ext cx="4152627" cy="286232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získání / znovuzískání dovedností fungování člověka v oblastech, které jsou ovlivněny dočasně nebo dlouhodobě nepříznivým zdravotním stavem.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zaměření na stabilizaci zdravotního stavu, zmírnění rizika progrese a prevenci zmnožení důsledků nemoci nebo úraz popř. vzniku sekundárního zdravotního postižení. </a:t>
            </a:r>
          </a:p>
        </p:txBody>
      </p:sp>
      <p:pic>
        <p:nvPicPr>
          <p:cNvPr id="7" name="Zástupný symbol obrázku 6">
            <a:extLst>
              <a:ext uri="{FF2B5EF4-FFF2-40B4-BE49-F238E27FC236}">
                <a16:creationId xmlns:a16="http://schemas.microsoft.com/office/drawing/2014/main" id="{C34750A1-BC25-4447-8011-59D18B2F82C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4225" r="1422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973486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FFA89BDA-EA67-5647-9653-317653F9F842}"/>
              </a:ext>
            </a:extLst>
          </p:cNvPr>
          <p:cNvSpPr txBox="1">
            <a:spLocks/>
          </p:cNvSpPr>
          <p:nvPr/>
        </p:nvSpPr>
        <p:spPr>
          <a:xfrm>
            <a:off x="1588" y="1"/>
            <a:ext cx="4905375" cy="6858000"/>
          </a:xfrm>
          <a:custGeom>
            <a:avLst/>
            <a:gdLst>
              <a:gd name="connsiteX0" fmla="*/ 2499956 w 9810749"/>
              <a:gd name="connsiteY0" fmla="*/ 0 h 13715999"/>
              <a:gd name="connsiteX1" fmla="*/ 8323390 w 9810749"/>
              <a:gd name="connsiteY1" fmla="*/ 0 h 13715999"/>
              <a:gd name="connsiteX2" fmla="*/ 8379367 w 9810749"/>
              <a:gd name="connsiteY2" fmla="*/ 50185 h 13715999"/>
              <a:gd name="connsiteX3" fmla="*/ 9288339 w 9810749"/>
              <a:gd name="connsiteY3" fmla="*/ 5720798 h 13715999"/>
              <a:gd name="connsiteX4" fmla="*/ 8630311 w 9810749"/>
              <a:gd name="connsiteY4" fmla="*/ 13698167 h 13715999"/>
              <a:gd name="connsiteX5" fmla="*/ 8615327 w 9810749"/>
              <a:gd name="connsiteY5" fmla="*/ 13715999 h 13715999"/>
              <a:gd name="connsiteX6" fmla="*/ 3441992 w 9810749"/>
              <a:gd name="connsiteY6" fmla="*/ 13715999 h 13715999"/>
              <a:gd name="connsiteX7" fmla="*/ 3318247 w 9810749"/>
              <a:gd name="connsiteY7" fmla="*/ 13592835 h 13715999"/>
              <a:gd name="connsiteX8" fmla="*/ 295523 w 9810749"/>
              <a:gd name="connsiteY8" fmla="*/ 12067053 h 13715999"/>
              <a:gd name="connsiteX9" fmla="*/ 0 w 9810749"/>
              <a:gd name="connsiteY9" fmla="*/ 12060915 h 13715999"/>
              <a:gd name="connsiteX10" fmla="*/ 0 w 9810749"/>
              <a:gd name="connsiteY10" fmla="*/ 3018769 h 13715999"/>
              <a:gd name="connsiteX11" fmla="*/ 170603 w 9810749"/>
              <a:gd name="connsiteY11" fmla="*/ 2818167 h 13715999"/>
              <a:gd name="connsiteX12" fmla="*/ 2419785 w 9810749"/>
              <a:gd name="connsiteY12" fmla="*/ 62853 h 13715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810749" h="13715999">
                <a:moveTo>
                  <a:pt x="2499956" y="0"/>
                </a:moveTo>
                <a:lnTo>
                  <a:pt x="8323390" y="0"/>
                </a:lnTo>
                <a:lnTo>
                  <a:pt x="8379367" y="50185"/>
                </a:lnTo>
                <a:cubicBezTo>
                  <a:pt x="9778502" y="1393911"/>
                  <a:pt x="10289371" y="3716402"/>
                  <a:pt x="9288339" y="5720798"/>
                </a:cubicBezTo>
                <a:cubicBezTo>
                  <a:pt x="7886393" y="8527167"/>
                  <a:pt x="10806957" y="10914948"/>
                  <a:pt x="8630311" y="13698167"/>
                </a:cubicBezTo>
                <a:lnTo>
                  <a:pt x="8615327" y="13715999"/>
                </a:lnTo>
                <a:lnTo>
                  <a:pt x="3441992" y="13715999"/>
                </a:lnTo>
                <a:lnTo>
                  <a:pt x="3318247" y="13592835"/>
                </a:lnTo>
                <a:cubicBezTo>
                  <a:pt x="2379913" y="12680792"/>
                  <a:pt x="1528169" y="12133652"/>
                  <a:pt x="295523" y="12067053"/>
                </a:cubicBezTo>
                <a:lnTo>
                  <a:pt x="0" y="12060915"/>
                </a:lnTo>
                <a:lnTo>
                  <a:pt x="0" y="3018769"/>
                </a:lnTo>
                <a:lnTo>
                  <a:pt x="170603" y="2818167"/>
                </a:lnTo>
                <a:cubicBezTo>
                  <a:pt x="1024765" y="1772550"/>
                  <a:pt x="1579903" y="785682"/>
                  <a:pt x="2419785" y="62853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  <a:ln>
            <a:noFill/>
          </a:ln>
          <a:effectLst/>
        </p:spPr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DEBC1B88-96AD-F145-A48E-232DF1B7B3F2}"/>
              </a:ext>
            </a:extLst>
          </p:cNvPr>
          <p:cNvSpPr/>
          <p:nvPr/>
        </p:nvSpPr>
        <p:spPr>
          <a:xfrm>
            <a:off x="6423653" y="2600655"/>
            <a:ext cx="4752754" cy="3413051"/>
          </a:xfrm>
          <a:prstGeom prst="roundRect">
            <a:avLst>
              <a:gd name="adj" fmla="val 8405"/>
            </a:avLst>
          </a:prstGeom>
          <a:solidFill>
            <a:schemeClr val="bg2"/>
          </a:solidFill>
          <a:ln>
            <a:noFill/>
          </a:ln>
          <a:effectLst>
            <a:outerShdw blurRad="635000" algn="ctr" rotWithShape="0">
              <a:srgbClr val="898989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E9F8B3A-A2E7-AF44-81ED-A2A04C256401}"/>
              </a:ext>
            </a:extLst>
          </p:cNvPr>
          <p:cNvSpPr/>
          <p:nvPr/>
        </p:nvSpPr>
        <p:spPr>
          <a:xfrm>
            <a:off x="7223123" y="844295"/>
            <a:ext cx="1124653" cy="1124653"/>
          </a:xfrm>
          <a:prstGeom prst="ellipse">
            <a:avLst/>
          </a:prstGeom>
          <a:solidFill>
            <a:srgbClr val="5422C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CACF72-4903-F144-843E-B743C9D2895A}"/>
              </a:ext>
            </a:extLst>
          </p:cNvPr>
          <p:cNvSpPr txBox="1"/>
          <p:nvPr/>
        </p:nvSpPr>
        <p:spPr>
          <a:xfrm>
            <a:off x="6423653" y="1014565"/>
            <a:ext cx="4752753" cy="892552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sz="5200" b="1" dirty="0" err="1">
                <a:solidFill>
                  <a:srgbClr val="131313"/>
                </a:solidFill>
                <a:latin typeface="Poppins" pitchFamily="2" charset="77"/>
                <a:ea typeface="Arimo" panose="020B0604020202020204" pitchFamily="34" charset="0"/>
                <a:cs typeface="Poppins" pitchFamily="2" charset="77"/>
              </a:rPr>
              <a:t>Cíle</a:t>
            </a:r>
            <a:endParaRPr lang="en-US" sz="5200" b="1" dirty="0">
              <a:solidFill>
                <a:srgbClr val="131313"/>
              </a:solidFill>
              <a:latin typeface="Poppins" pitchFamily="2" charset="77"/>
              <a:ea typeface="Arimo" panose="020B0604020202020204" pitchFamily="34" charset="0"/>
              <a:cs typeface="Poppins" pitchFamily="2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521490-E300-984D-B012-AB5FD0788790}"/>
              </a:ext>
            </a:extLst>
          </p:cNvPr>
          <p:cNvSpPr txBox="1"/>
          <p:nvPr/>
        </p:nvSpPr>
        <p:spPr>
          <a:xfrm>
            <a:off x="6723716" y="2820620"/>
            <a:ext cx="4152627" cy="297312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285750" indent="-28575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cs-CZ" altLang="cs-CZ" dirty="0"/>
              <a:t>minimalizovat přímé důsledky trvalého nebo dlouhodobého zdravotního postižení</a:t>
            </a:r>
          </a:p>
          <a:p>
            <a:pPr marL="285750" indent="-285750">
              <a:lnSpc>
                <a:spcPct val="80000"/>
              </a:lnSpc>
              <a:buFont typeface="Arial" panose="020B0604020202020204" pitchFamily="34" charset="0"/>
              <a:buChar char="•"/>
            </a:pPr>
            <a:endParaRPr lang="cs-CZ" altLang="cs-CZ" dirty="0"/>
          </a:p>
          <a:p>
            <a:pPr marL="285750" indent="-28575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cs-CZ" altLang="cs-CZ" dirty="0"/>
              <a:t>zajistit včasnost poskytnutí, návaznosti jednotlivých složek rehabilitace (léčebné, sociální, pedagogické a pracovní) </a:t>
            </a:r>
          </a:p>
          <a:p>
            <a:pPr marL="285750" indent="-285750">
              <a:lnSpc>
                <a:spcPct val="80000"/>
              </a:lnSpc>
              <a:buFont typeface="Arial" panose="020B0604020202020204" pitchFamily="34" charset="0"/>
              <a:buChar char="•"/>
            </a:pPr>
            <a:endParaRPr lang="cs-CZ" altLang="cs-CZ" dirty="0"/>
          </a:p>
          <a:p>
            <a:pPr marL="285750" indent="-28575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cs-CZ" altLang="cs-CZ" dirty="0"/>
              <a:t>v průběhu ucelené rehabilitace a za součinnosti všech jejích složek se osoba s disabilitou stane méně závislou na pomoci okolí a další podpoře státu</a:t>
            </a:r>
          </a:p>
        </p:txBody>
      </p:sp>
      <p:pic>
        <p:nvPicPr>
          <p:cNvPr id="7" name="Zástupný symbol obrázku 6">
            <a:extLst>
              <a:ext uri="{FF2B5EF4-FFF2-40B4-BE49-F238E27FC236}">
                <a16:creationId xmlns:a16="http://schemas.microsoft.com/office/drawing/2014/main" id="{82877000-A065-BE45-BFE7-90DECB484BF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4225" r="1422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571155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FFA89BDA-EA67-5647-9653-317653F9F842}"/>
              </a:ext>
            </a:extLst>
          </p:cNvPr>
          <p:cNvSpPr txBox="1">
            <a:spLocks/>
          </p:cNvSpPr>
          <p:nvPr/>
        </p:nvSpPr>
        <p:spPr>
          <a:xfrm>
            <a:off x="1588" y="1"/>
            <a:ext cx="4905375" cy="6858000"/>
          </a:xfrm>
          <a:custGeom>
            <a:avLst/>
            <a:gdLst>
              <a:gd name="connsiteX0" fmla="*/ 2499956 w 9810749"/>
              <a:gd name="connsiteY0" fmla="*/ 0 h 13715999"/>
              <a:gd name="connsiteX1" fmla="*/ 8323390 w 9810749"/>
              <a:gd name="connsiteY1" fmla="*/ 0 h 13715999"/>
              <a:gd name="connsiteX2" fmla="*/ 8379367 w 9810749"/>
              <a:gd name="connsiteY2" fmla="*/ 50185 h 13715999"/>
              <a:gd name="connsiteX3" fmla="*/ 9288339 w 9810749"/>
              <a:gd name="connsiteY3" fmla="*/ 5720798 h 13715999"/>
              <a:gd name="connsiteX4" fmla="*/ 8630311 w 9810749"/>
              <a:gd name="connsiteY4" fmla="*/ 13698167 h 13715999"/>
              <a:gd name="connsiteX5" fmla="*/ 8615327 w 9810749"/>
              <a:gd name="connsiteY5" fmla="*/ 13715999 h 13715999"/>
              <a:gd name="connsiteX6" fmla="*/ 3441992 w 9810749"/>
              <a:gd name="connsiteY6" fmla="*/ 13715999 h 13715999"/>
              <a:gd name="connsiteX7" fmla="*/ 3318247 w 9810749"/>
              <a:gd name="connsiteY7" fmla="*/ 13592835 h 13715999"/>
              <a:gd name="connsiteX8" fmla="*/ 295523 w 9810749"/>
              <a:gd name="connsiteY8" fmla="*/ 12067053 h 13715999"/>
              <a:gd name="connsiteX9" fmla="*/ 0 w 9810749"/>
              <a:gd name="connsiteY9" fmla="*/ 12060915 h 13715999"/>
              <a:gd name="connsiteX10" fmla="*/ 0 w 9810749"/>
              <a:gd name="connsiteY10" fmla="*/ 3018769 h 13715999"/>
              <a:gd name="connsiteX11" fmla="*/ 170603 w 9810749"/>
              <a:gd name="connsiteY11" fmla="*/ 2818167 h 13715999"/>
              <a:gd name="connsiteX12" fmla="*/ 2419785 w 9810749"/>
              <a:gd name="connsiteY12" fmla="*/ 62853 h 13715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810749" h="13715999">
                <a:moveTo>
                  <a:pt x="2499956" y="0"/>
                </a:moveTo>
                <a:lnTo>
                  <a:pt x="8323390" y="0"/>
                </a:lnTo>
                <a:lnTo>
                  <a:pt x="8379367" y="50185"/>
                </a:lnTo>
                <a:cubicBezTo>
                  <a:pt x="9778502" y="1393911"/>
                  <a:pt x="10289371" y="3716402"/>
                  <a:pt x="9288339" y="5720798"/>
                </a:cubicBezTo>
                <a:cubicBezTo>
                  <a:pt x="7886393" y="8527167"/>
                  <a:pt x="10806957" y="10914948"/>
                  <a:pt x="8630311" y="13698167"/>
                </a:cubicBezTo>
                <a:lnTo>
                  <a:pt x="8615327" y="13715999"/>
                </a:lnTo>
                <a:lnTo>
                  <a:pt x="3441992" y="13715999"/>
                </a:lnTo>
                <a:lnTo>
                  <a:pt x="3318247" y="13592835"/>
                </a:lnTo>
                <a:cubicBezTo>
                  <a:pt x="2379913" y="12680792"/>
                  <a:pt x="1528169" y="12133652"/>
                  <a:pt x="295523" y="12067053"/>
                </a:cubicBezTo>
                <a:lnTo>
                  <a:pt x="0" y="12060915"/>
                </a:lnTo>
                <a:lnTo>
                  <a:pt x="0" y="3018769"/>
                </a:lnTo>
                <a:lnTo>
                  <a:pt x="170603" y="2818167"/>
                </a:lnTo>
                <a:cubicBezTo>
                  <a:pt x="1024765" y="1772550"/>
                  <a:pt x="1579903" y="785682"/>
                  <a:pt x="2419785" y="62853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  <a:ln>
            <a:noFill/>
          </a:ln>
          <a:effectLst/>
        </p:spPr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DEBC1B88-96AD-F145-A48E-232DF1B7B3F2}"/>
              </a:ext>
            </a:extLst>
          </p:cNvPr>
          <p:cNvSpPr/>
          <p:nvPr/>
        </p:nvSpPr>
        <p:spPr>
          <a:xfrm>
            <a:off x="6423653" y="2600655"/>
            <a:ext cx="4752754" cy="3413051"/>
          </a:xfrm>
          <a:prstGeom prst="roundRect">
            <a:avLst>
              <a:gd name="adj" fmla="val 8405"/>
            </a:avLst>
          </a:prstGeom>
          <a:solidFill>
            <a:schemeClr val="bg2"/>
          </a:solidFill>
          <a:ln>
            <a:noFill/>
          </a:ln>
          <a:effectLst>
            <a:outerShdw blurRad="635000" algn="ctr" rotWithShape="0">
              <a:srgbClr val="898989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E9F8B3A-A2E7-AF44-81ED-A2A04C256401}"/>
              </a:ext>
            </a:extLst>
          </p:cNvPr>
          <p:cNvSpPr/>
          <p:nvPr/>
        </p:nvSpPr>
        <p:spPr>
          <a:xfrm>
            <a:off x="7223123" y="844295"/>
            <a:ext cx="1124653" cy="1124653"/>
          </a:xfrm>
          <a:prstGeom prst="ellipse">
            <a:avLst/>
          </a:prstGeom>
          <a:solidFill>
            <a:srgbClr val="5422C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521490-E300-984D-B012-AB5FD0788790}"/>
              </a:ext>
            </a:extLst>
          </p:cNvPr>
          <p:cNvSpPr txBox="1"/>
          <p:nvPr/>
        </p:nvSpPr>
        <p:spPr>
          <a:xfrm>
            <a:off x="6723716" y="4128352"/>
            <a:ext cx="4152627" cy="35766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ts val="1900"/>
              </a:lnSpc>
              <a:spcAft>
                <a:spcPts val="450"/>
              </a:spcAft>
            </a:pPr>
            <a:r>
              <a:rPr lang="en-US" sz="2700" b="1" dirty="0">
                <a:cs typeface="Poppins Light" pitchFamily="2" charset="77"/>
              </a:rPr>
              <a:t>Co od </a:t>
            </a:r>
            <a:r>
              <a:rPr lang="en-US" sz="2700" b="1" dirty="0" err="1">
                <a:cs typeface="Poppins Light" pitchFamily="2" charset="77"/>
              </a:rPr>
              <a:t>výuky</a:t>
            </a:r>
            <a:r>
              <a:rPr lang="en-US" sz="2700" b="1" dirty="0">
                <a:cs typeface="Poppins Light" pitchFamily="2" charset="77"/>
              </a:rPr>
              <a:t> </a:t>
            </a:r>
            <a:r>
              <a:rPr lang="en-US" sz="2700" b="1" dirty="0" err="1">
                <a:cs typeface="Poppins Light" pitchFamily="2" charset="77"/>
              </a:rPr>
              <a:t>očekávám</a:t>
            </a:r>
            <a:r>
              <a:rPr lang="en-US" sz="2700" b="1" dirty="0">
                <a:cs typeface="Poppins Light" pitchFamily="2" charset="77"/>
              </a:rPr>
              <a:t> ?</a:t>
            </a:r>
          </a:p>
        </p:txBody>
      </p:sp>
      <p:pic>
        <p:nvPicPr>
          <p:cNvPr id="7" name="Zástupný symbol obrázku 6">
            <a:extLst>
              <a:ext uri="{FF2B5EF4-FFF2-40B4-BE49-F238E27FC236}">
                <a16:creationId xmlns:a16="http://schemas.microsoft.com/office/drawing/2014/main" id="{C4128A61-1C30-394A-9063-F325E43B2F3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4225" r="1422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726057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FFA89BDA-EA67-5647-9653-317653F9F842}"/>
              </a:ext>
            </a:extLst>
          </p:cNvPr>
          <p:cNvSpPr txBox="1">
            <a:spLocks/>
          </p:cNvSpPr>
          <p:nvPr/>
        </p:nvSpPr>
        <p:spPr>
          <a:xfrm>
            <a:off x="1588" y="1"/>
            <a:ext cx="4905375" cy="6858000"/>
          </a:xfrm>
          <a:custGeom>
            <a:avLst/>
            <a:gdLst>
              <a:gd name="connsiteX0" fmla="*/ 2499956 w 9810749"/>
              <a:gd name="connsiteY0" fmla="*/ 0 h 13715999"/>
              <a:gd name="connsiteX1" fmla="*/ 8323390 w 9810749"/>
              <a:gd name="connsiteY1" fmla="*/ 0 h 13715999"/>
              <a:gd name="connsiteX2" fmla="*/ 8379367 w 9810749"/>
              <a:gd name="connsiteY2" fmla="*/ 50185 h 13715999"/>
              <a:gd name="connsiteX3" fmla="*/ 9288339 w 9810749"/>
              <a:gd name="connsiteY3" fmla="*/ 5720798 h 13715999"/>
              <a:gd name="connsiteX4" fmla="*/ 8630311 w 9810749"/>
              <a:gd name="connsiteY4" fmla="*/ 13698167 h 13715999"/>
              <a:gd name="connsiteX5" fmla="*/ 8615327 w 9810749"/>
              <a:gd name="connsiteY5" fmla="*/ 13715999 h 13715999"/>
              <a:gd name="connsiteX6" fmla="*/ 3441992 w 9810749"/>
              <a:gd name="connsiteY6" fmla="*/ 13715999 h 13715999"/>
              <a:gd name="connsiteX7" fmla="*/ 3318247 w 9810749"/>
              <a:gd name="connsiteY7" fmla="*/ 13592835 h 13715999"/>
              <a:gd name="connsiteX8" fmla="*/ 295523 w 9810749"/>
              <a:gd name="connsiteY8" fmla="*/ 12067053 h 13715999"/>
              <a:gd name="connsiteX9" fmla="*/ 0 w 9810749"/>
              <a:gd name="connsiteY9" fmla="*/ 12060915 h 13715999"/>
              <a:gd name="connsiteX10" fmla="*/ 0 w 9810749"/>
              <a:gd name="connsiteY10" fmla="*/ 3018769 h 13715999"/>
              <a:gd name="connsiteX11" fmla="*/ 170603 w 9810749"/>
              <a:gd name="connsiteY11" fmla="*/ 2818167 h 13715999"/>
              <a:gd name="connsiteX12" fmla="*/ 2419785 w 9810749"/>
              <a:gd name="connsiteY12" fmla="*/ 62853 h 13715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810749" h="13715999">
                <a:moveTo>
                  <a:pt x="2499956" y="0"/>
                </a:moveTo>
                <a:lnTo>
                  <a:pt x="8323390" y="0"/>
                </a:lnTo>
                <a:lnTo>
                  <a:pt x="8379367" y="50185"/>
                </a:lnTo>
                <a:cubicBezTo>
                  <a:pt x="9778502" y="1393911"/>
                  <a:pt x="10289371" y="3716402"/>
                  <a:pt x="9288339" y="5720798"/>
                </a:cubicBezTo>
                <a:cubicBezTo>
                  <a:pt x="7886393" y="8527167"/>
                  <a:pt x="10806957" y="10914948"/>
                  <a:pt x="8630311" y="13698167"/>
                </a:cubicBezTo>
                <a:lnTo>
                  <a:pt x="8615327" y="13715999"/>
                </a:lnTo>
                <a:lnTo>
                  <a:pt x="3441992" y="13715999"/>
                </a:lnTo>
                <a:lnTo>
                  <a:pt x="3318247" y="13592835"/>
                </a:lnTo>
                <a:cubicBezTo>
                  <a:pt x="2379913" y="12680792"/>
                  <a:pt x="1528169" y="12133652"/>
                  <a:pt x="295523" y="12067053"/>
                </a:cubicBezTo>
                <a:lnTo>
                  <a:pt x="0" y="12060915"/>
                </a:lnTo>
                <a:lnTo>
                  <a:pt x="0" y="3018769"/>
                </a:lnTo>
                <a:lnTo>
                  <a:pt x="170603" y="2818167"/>
                </a:lnTo>
                <a:cubicBezTo>
                  <a:pt x="1024765" y="1772550"/>
                  <a:pt x="1579903" y="785682"/>
                  <a:pt x="2419785" y="62853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  <a:ln>
            <a:noFill/>
          </a:ln>
          <a:effectLst/>
        </p:spPr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DEBC1B88-96AD-F145-A48E-232DF1B7B3F2}"/>
              </a:ext>
            </a:extLst>
          </p:cNvPr>
          <p:cNvSpPr/>
          <p:nvPr/>
        </p:nvSpPr>
        <p:spPr>
          <a:xfrm>
            <a:off x="6423653" y="2600655"/>
            <a:ext cx="4752754" cy="3413051"/>
          </a:xfrm>
          <a:prstGeom prst="roundRect">
            <a:avLst>
              <a:gd name="adj" fmla="val 8405"/>
            </a:avLst>
          </a:prstGeom>
          <a:solidFill>
            <a:schemeClr val="bg2"/>
          </a:solidFill>
          <a:ln>
            <a:noFill/>
          </a:ln>
          <a:effectLst>
            <a:outerShdw blurRad="635000" algn="ctr" rotWithShape="0">
              <a:srgbClr val="898989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E9F8B3A-A2E7-AF44-81ED-A2A04C256401}"/>
              </a:ext>
            </a:extLst>
          </p:cNvPr>
          <p:cNvSpPr/>
          <p:nvPr/>
        </p:nvSpPr>
        <p:spPr>
          <a:xfrm>
            <a:off x="7223123" y="844295"/>
            <a:ext cx="1124653" cy="1124653"/>
          </a:xfrm>
          <a:prstGeom prst="ellipse">
            <a:avLst/>
          </a:prstGeom>
          <a:solidFill>
            <a:srgbClr val="5422C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CACF72-4903-F144-843E-B743C9D2895A}"/>
              </a:ext>
            </a:extLst>
          </p:cNvPr>
          <p:cNvSpPr txBox="1"/>
          <p:nvPr/>
        </p:nvSpPr>
        <p:spPr>
          <a:xfrm>
            <a:off x="6423653" y="1014565"/>
            <a:ext cx="4752753" cy="892552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sz="5200" b="1" dirty="0" err="1">
                <a:solidFill>
                  <a:srgbClr val="131313"/>
                </a:solidFill>
                <a:latin typeface="Poppins" pitchFamily="2" charset="77"/>
                <a:ea typeface="Arimo" panose="020B0604020202020204" pitchFamily="34" charset="0"/>
                <a:cs typeface="Poppins" pitchFamily="2" charset="77"/>
              </a:rPr>
              <a:t>Realizace</a:t>
            </a:r>
            <a:endParaRPr lang="en-US" sz="5200" b="1" dirty="0">
              <a:solidFill>
                <a:srgbClr val="131313"/>
              </a:solidFill>
              <a:latin typeface="Poppins" pitchFamily="2" charset="77"/>
              <a:ea typeface="Arimo" panose="020B0604020202020204" pitchFamily="34" charset="0"/>
              <a:cs typeface="Poppins" pitchFamily="2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521490-E300-984D-B012-AB5FD0788790}"/>
              </a:ext>
            </a:extLst>
          </p:cNvPr>
          <p:cNvSpPr txBox="1"/>
          <p:nvPr/>
        </p:nvSpPr>
        <p:spPr>
          <a:xfrm>
            <a:off x="6723716" y="2771375"/>
            <a:ext cx="4152627" cy="30716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342900" indent="-3429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cs-CZ" altLang="cs-CZ" sz="2200" dirty="0"/>
              <a:t>posilování zachovalých funkcí organismu</a:t>
            </a:r>
          </a:p>
          <a:p>
            <a:pPr marL="342900" indent="-342900">
              <a:lnSpc>
                <a:spcPct val="80000"/>
              </a:lnSpc>
              <a:buFont typeface="Arial" panose="020B0604020202020204" pitchFamily="34" charset="0"/>
              <a:buChar char="•"/>
            </a:pPr>
            <a:endParaRPr lang="cs-CZ" altLang="cs-CZ" sz="2200" dirty="0"/>
          </a:p>
          <a:p>
            <a:pPr marL="342900" indent="-3429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cs-CZ" altLang="cs-CZ" sz="2200" dirty="0"/>
              <a:t>využitím a rozvojem vědomostí a kompetencí jednotlivce</a:t>
            </a:r>
          </a:p>
          <a:p>
            <a:pPr marL="342900" indent="-342900">
              <a:lnSpc>
                <a:spcPct val="80000"/>
              </a:lnSpc>
              <a:buFont typeface="Arial" panose="020B0604020202020204" pitchFamily="34" charset="0"/>
              <a:buChar char="•"/>
            </a:pPr>
            <a:endParaRPr lang="cs-CZ" altLang="cs-CZ" sz="2200" dirty="0"/>
          </a:p>
          <a:p>
            <a:pPr marL="342900" indent="-3429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cs-CZ" altLang="cs-CZ" sz="2200" dirty="0"/>
              <a:t>nácvikem dovedností a soběstačnosti </a:t>
            </a:r>
          </a:p>
          <a:p>
            <a:pPr marL="342900" indent="-342900">
              <a:lnSpc>
                <a:spcPct val="80000"/>
              </a:lnSpc>
              <a:buFont typeface="Arial" panose="020B0604020202020204" pitchFamily="34" charset="0"/>
              <a:buChar char="•"/>
            </a:pPr>
            <a:endParaRPr lang="cs-CZ" altLang="cs-CZ" sz="2200" dirty="0"/>
          </a:p>
          <a:p>
            <a:pPr marL="342900" indent="-3429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cs-CZ" altLang="cs-CZ" sz="2200" dirty="0"/>
              <a:t>vykonáváním činností jiným, náhradním způsobem </a:t>
            </a:r>
          </a:p>
        </p:txBody>
      </p:sp>
      <p:pic>
        <p:nvPicPr>
          <p:cNvPr id="7" name="Zástupný symbol obrázku 6">
            <a:extLst>
              <a:ext uri="{FF2B5EF4-FFF2-40B4-BE49-F238E27FC236}">
                <a16:creationId xmlns:a16="http://schemas.microsoft.com/office/drawing/2014/main" id="{61472D8A-8218-324B-9BCD-05E4AB45914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4225" r="1422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350233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FFA89BDA-EA67-5647-9653-317653F9F842}"/>
              </a:ext>
            </a:extLst>
          </p:cNvPr>
          <p:cNvSpPr txBox="1">
            <a:spLocks/>
          </p:cNvSpPr>
          <p:nvPr/>
        </p:nvSpPr>
        <p:spPr>
          <a:xfrm>
            <a:off x="1588" y="1"/>
            <a:ext cx="4905375" cy="6858000"/>
          </a:xfrm>
          <a:custGeom>
            <a:avLst/>
            <a:gdLst>
              <a:gd name="connsiteX0" fmla="*/ 2499956 w 9810749"/>
              <a:gd name="connsiteY0" fmla="*/ 0 h 13715999"/>
              <a:gd name="connsiteX1" fmla="*/ 8323390 w 9810749"/>
              <a:gd name="connsiteY1" fmla="*/ 0 h 13715999"/>
              <a:gd name="connsiteX2" fmla="*/ 8379367 w 9810749"/>
              <a:gd name="connsiteY2" fmla="*/ 50185 h 13715999"/>
              <a:gd name="connsiteX3" fmla="*/ 9288339 w 9810749"/>
              <a:gd name="connsiteY3" fmla="*/ 5720798 h 13715999"/>
              <a:gd name="connsiteX4" fmla="*/ 8630311 w 9810749"/>
              <a:gd name="connsiteY4" fmla="*/ 13698167 h 13715999"/>
              <a:gd name="connsiteX5" fmla="*/ 8615327 w 9810749"/>
              <a:gd name="connsiteY5" fmla="*/ 13715999 h 13715999"/>
              <a:gd name="connsiteX6" fmla="*/ 3441992 w 9810749"/>
              <a:gd name="connsiteY6" fmla="*/ 13715999 h 13715999"/>
              <a:gd name="connsiteX7" fmla="*/ 3318247 w 9810749"/>
              <a:gd name="connsiteY7" fmla="*/ 13592835 h 13715999"/>
              <a:gd name="connsiteX8" fmla="*/ 295523 w 9810749"/>
              <a:gd name="connsiteY8" fmla="*/ 12067053 h 13715999"/>
              <a:gd name="connsiteX9" fmla="*/ 0 w 9810749"/>
              <a:gd name="connsiteY9" fmla="*/ 12060915 h 13715999"/>
              <a:gd name="connsiteX10" fmla="*/ 0 w 9810749"/>
              <a:gd name="connsiteY10" fmla="*/ 3018769 h 13715999"/>
              <a:gd name="connsiteX11" fmla="*/ 170603 w 9810749"/>
              <a:gd name="connsiteY11" fmla="*/ 2818167 h 13715999"/>
              <a:gd name="connsiteX12" fmla="*/ 2419785 w 9810749"/>
              <a:gd name="connsiteY12" fmla="*/ 62853 h 13715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810749" h="13715999">
                <a:moveTo>
                  <a:pt x="2499956" y="0"/>
                </a:moveTo>
                <a:lnTo>
                  <a:pt x="8323390" y="0"/>
                </a:lnTo>
                <a:lnTo>
                  <a:pt x="8379367" y="50185"/>
                </a:lnTo>
                <a:cubicBezTo>
                  <a:pt x="9778502" y="1393911"/>
                  <a:pt x="10289371" y="3716402"/>
                  <a:pt x="9288339" y="5720798"/>
                </a:cubicBezTo>
                <a:cubicBezTo>
                  <a:pt x="7886393" y="8527167"/>
                  <a:pt x="10806957" y="10914948"/>
                  <a:pt x="8630311" y="13698167"/>
                </a:cubicBezTo>
                <a:lnTo>
                  <a:pt x="8615327" y="13715999"/>
                </a:lnTo>
                <a:lnTo>
                  <a:pt x="3441992" y="13715999"/>
                </a:lnTo>
                <a:lnTo>
                  <a:pt x="3318247" y="13592835"/>
                </a:lnTo>
                <a:cubicBezTo>
                  <a:pt x="2379913" y="12680792"/>
                  <a:pt x="1528169" y="12133652"/>
                  <a:pt x="295523" y="12067053"/>
                </a:cubicBezTo>
                <a:lnTo>
                  <a:pt x="0" y="12060915"/>
                </a:lnTo>
                <a:lnTo>
                  <a:pt x="0" y="3018769"/>
                </a:lnTo>
                <a:lnTo>
                  <a:pt x="170603" y="2818167"/>
                </a:lnTo>
                <a:cubicBezTo>
                  <a:pt x="1024765" y="1772550"/>
                  <a:pt x="1579903" y="785682"/>
                  <a:pt x="2419785" y="62853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  <a:ln>
            <a:noFill/>
          </a:ln>
          <a:effectLst/>
        </p:spPr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DEBC1B88-96AD-F145-A48E-232DF1B7B3F2}"/>
              </a:ext>
            </a:extLst>
          </p:cNvPr>
          <p:cNvSpPr/>
          <p:nvPr/>
        </p:nvSpPr>
        <p:spPr>
          <a:xfrm>
            <a:off x="6423653" y="2600655"/>
            <a:ext cx="4752754" cy="3413051"/>
          </a:xfrm>
          <a:prstGeom prst="roundRect">
            <a:avLst>
              <a:gd name="adj" fmla="val 8405"/>
            </a:avLst>
          </a:prstGeom>
          <a:solidFill>
            <a:schemeClr val="bg2"/>
          </a:solidFill>
          <a:ln>
            <a:noFill/>
          </a:ln>
          <a:effectLst>
            <a:outerShdw blurRad="635000" algn="ctr" rotWithShape="0">
              <a:srgbClr val="898989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E9F8B3A-A2E7-AF44-81ED-A2A04C256401}"/>
              </a:ext>
            </a:extLst>
          </p:cNvPr>
          <p:cNvSpPr/>
          <p:nvPr/>
        </p:nvSpPr>
        <p:spPr>
          <a:xfrm>
            <a:off x="7223123" y="844295"/>
            <a:ext cx="1124653" cy="1124653"/>
          </a:xfrm>
          <a:prstGeom prst="ellipse">
            <a:avLst/>
          </a:prstGeom>
          <a:solidFill>
            <a:srgbClr val="5422C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CACF72-4903-F144-843E-B743C9D2895A}"/>
              </a:ext>
            </a:extLst>
          </p:cNvPr>
          <p:cNvSpPr txBox="1"/>
          <p:nvPr/>
        </p:nvSpPr>
        <p:spPr>
          <a:xfrm>
            <a:off x="6423653" y="1014565"/>
            <a:ext cx="4752753" cy="892552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sz="5200" b="1" dirty="0" err="1">
                <a:solidFill>
                  <a:srgbClr val="131313"/>
                </a:solidFill>
                <a:latin typeface="Poppins" pitchFamily="2" charset="77"/>
                <a:ea typeface="Arimo" panose="020B0604020202020204" pitchFamily="34" charset="0"/>
                <a:cs typeface="Poppins" pitchFamily="2" charset="77"/>
              </a:rPr>
              <a:t>Subjekty</a:t>
            </a:r>
            <a:endParaRPr lang="en-US" sz="5200" b="1" dirty="0">
              <a:solidFill>
                <a:srgbClr val="131313"/>
              </a:solidFill>
              <a:latin typeface="Poppins" pitchFamily="2" charset="77"/>
              <a:ea typeface="Arimo" panose="020B0604020202020204" pitchFamily="34" charset="0"/>
              <a:cs typeface="Poppins" pitchFamily="2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521490-E300-984D-B012-AB5FD0788790}"/>
              </a:ext>
            </a:extLst>
          </p:cNvPr>
          <p:cNvSpPr txBox="1"/>
          <p:nvPr/>
        </p:nvSpPr>
        <p:spPr>
          <a:xfrm>
            <a:off x="6723716" y="2599019"/>
            <a:ext cx="4152627" cy="34163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cs-CZ" sz="1600" u="sng" dirty="0"/>
              <a:t>Mikro </a:t>
            </a:r>
          </a:p>
          <a:p>
            <a:r>
              <a:rPr lang="cs-CZ" sz="1600" dirty="0"/>
              <a:t>člověk se zdravotním problémem (zákonný zástupce), kontaktní pracovník – koordinátor</a:t>
            </a:r>
          </a:p>
          <a:p>
            <a:endParaRPr lang="cs-CZ" sz="1600" dirty="0"/>
          </a:p>
          <a:p>
            <a:r>
              <a:rPr lang="cs-CZ" sz="1600" u="sng" dirty="0" err="1"/>
              <a:t>Mezzo</a:t>
            </a:r>
            <a:r>
              <a:rPr lang="cs-CZ" sz="1600" u="sng" dirty="0"/>
              <a:t> </a:t>
            </a:r>
          </a:p>
          <a:p>
            <a:r>
              <a:rPr lang="cs-CZ" sz="1600" dirty="0"/>
              <a:t>instituce oborových poskytovatelů jednotlivých složek KOR – zdravotnická, sociální, pedagogická, poradenská aj. zařízení služeb, úřad práce, obce ad.</a:t>
            </a:r>
          </a:p>
          <a:p>
            <a:endParaRPr lang="cs-CZ" sz="1600" dirty="0"/>
          </a:p>
          <a:p>
            <a:r>
              <a:rPr lang="cs-CZ" sz="1600" u="sng" dirty="0"/>
              <a:t>Makro</a:t>
            </a:r>
            <a:r>
              <a:rPr lang="cs-CZ" sz="1600" dirty="0"/>
              <a:t>  </a:t>
            </a:r>
          </a:p>
          <a:p>
            <a:r>
              <a:rPr lang="cs-CZ" sz="1600" dirty="0"/>
              <a:t>ministerstva, vláda, pojišťovny, legislativní subjekty ad. </a:t>
            </a:r>
          </a:p>
        </p:txBody>
      </p:sp>
      <p:pic>
        <p:nvPicPr>
          <p:cNvPr id="7" name="Zástupný symbol obrázku 6">
            <a:extLst>
              <a:ext uri="{FF2B5EF4-FFF2-40B4-BE49-F238E27FC236}">
                <a16:creationId xmlns:a16="http://schemas.microsoft.com/office/drawing/2014/main" id="{943EEE01-0E0B-4A47-B376-76362F61E06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26150" r="2615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665053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FFA89BDA-EA67-5647-9653-317653F9F842}"/>
              </a:ext>
            </a:extLst>
          </p:cNvPr>
          <p:cNvSpPr txBox="1">
            <a:spLocks/>
          </p:cNvSpPr>
          <p:nvPr/>
        </p:nvSpPr>
        <p:spPr>
          <a:xfrm>
            <a:off x="1588" y="1"/>
            <a:ext cx="4905375" cy="6858000"/>
          </a:xfrm>
          <a:custGeom>
            <a:avLst/>
            <a:gdLst>
              <a:gd name="connsiteX0" fmla="*/ 2499956 w 9810749"/>
              <a:gd name="connsiteY0" fmla="*/ 0 h 13715999"/>
              <a:gd name="connsiteX1" fmla="*/ 8323390 w 9810749"/>
              <a:gd name="connsiteY1" fmla="*/ 0 h 13715999"/>
              <a:gd name="connsiteX2" fmla="*/ 8379367 w 9810749"/>
              <a:gd name="connsiteY2" fmla="*/ 50185 h 13715999"/>
              <a:gd name="connsiteX3" fmla="*/ 9288339 w 9810749"/>
              <a:gd name="connsiteY3" fmla="*/ 5720798 h 13715999"/>
              <a:gd name="connsiteX4" fmla="*/ 8630311 w 9810749"/>
              <a:gd name="connsiteY4" fmla="*/ 13698167 h 13715999"/>
              <a:gd name="connsiteX5" fmla="*/ 8615327 w 9810749"/>
              <a:gd name="connsiteY5" fmla="*/ 13715999 h 13715999"/>
              <a:gd name="connsiteX6" fmla="*/ 3441992 w 9810749"/>
              <a:gd name="connsiteY6" fmla="*/ 13715999 h 13715999"/>
              <a:gd name="connsiteX7" fmla="*/ 3318247 w 9810749"/>
              <a:gd name="connsiteY7" fmla="*/ 13592835 h 13715999"/>
              <a:gd name="connsiteX8" fmla="*/ 295523 w 9810749"/>
              <a:gd name="connsiteY8" fmla="*/ 12067053 h 13715999"/>
              <a:gd name="connsiteX9" fmla="*/ 0 w 9810749"/>
              <a:gd name="connsiteY9" fmla="*/ 12060915 h 13715999"/>
              <a:gd name="connsiteX10" fmla="*/ 0 w 9810749"/>
              <a:gd name="connsiteY10" fmla="*/ 3018769 h 13715999"/>
              <a:gd name="connsiteX11" fmla="*/ 170603 w 9810749"/>
              <a:gd name="connsiteY11" fmla="*/ 2818167 h 13715999"/>
              <a:gd name="connsiteX12" fmla="*/ 2419785 w 9810749"/>
              <a:gd name="connsiteY12" fmla="*/ 62853 h 13715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810749" h="13715999">
                <a:moveTo>
                  <a:pt x="2499956" y="0"/>
                </a:moveTo>
                <a:lnTo>
                  <a:pt x="8323390" y="0"/>
                </a:lnTo>
                <a:lnTo>
                  <a:pt x="8379367" y="50185"/>
                </a:lnTo>
                <a:cubicBezTo>
                  <a:pt x="9778502" y="1393911"/>
                  <a:pt x="10289371" y="3716402"/>
                  <a:pt x="9288339" y="5720798"/>
                </a:cubicBezTo>
                <a:cubicBezTo>
                  <a:pt x="7886393" y="8527167"/>
                  <a:pt x="10806957" y="10914948"/>
                  <a:pt x="8630311" y="13698167"/>
                </a:cubicBezTo>
                <a:lnTo>
                  <a:pt x="8615327" y="13715999"/>
                </a:lnTo>
                <a:lnTo>
                  <a:pt x="3441992" y="13715999"/>
                </a:lnTo>
                <a:lnTo>
                  <a:pt x="3318247" y="13592835"/>
                </a:lnTo>
                <a:cubicBezTo>
                  <a:pt x="2379913" y="12680792"/>
                  <a:pt x="1528169" y="12133652"/>
                  <a:pt x="295523" y="12067053"/>
                </a:cubicBezTo>
                <a:lnTo>
                  <a:pt x="0" y="12060915"/>
                </a:lnTo>
                <a:lnTo>
                  <a:pt x="0" y="3018769"/>
                </a:lnTo>
                <a:lnTo>
                  <a:pt x="170603" y="2818167"/>
                </a:lnTo>
                <a:cubicBezTo>
                  <a:pt x="1024765" y="1772550"/>
                  <a:pt x="1579903" y="785682"/>
                  <a:pt x="2419785" y="62853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  <a:ln>
            <a:noFill/>
          </a:ln>
          <a:effectLst/>
        </p:spPr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DEBC1B88-96AD-F145-A48E-232DF1B7B3F2}"/>
              </a:ext>
            </a:extLst>
          </p:cNvPr>
          <p:cNvSpPr/>
          <p:nvPr/>
        </p:nvSpPr>
        <p:spPr>
          <a:xfrm>
            <a:off x="6423653" y="2600655"/>
            <a:ext cx="4752754" cy="3413051"/>
          </a:xfrm>
          <a:prstGeom prst="roundRect">
            <a:avLst>
              <a:gd name="adj" fmla="val 8405"/>
            </a:avLst>
          </a:prstGeom>
          <a:solidFill>
            <a:schemeClr val="bg2"/>
          </a:solidFill>
          <a:ln>
            <a:noFill/>
          </a:ln>
          <a:effectLst>
            <a:outerShdw blurRad="635000" algn="ctr" rotWithShape="0">
              <a:srgbClr val="898989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E9F8B3A-A2E7-AF44-81ED-A2A04C256401}"/>
              </a:ext>
            </a:extLst>
          </p:cNvPr>
          <p:cNvSpPr/>
          <p:nvPr/>
        </p:nvSpPr>
        <p:spPr>
          <a:xfrm>
            <a:off x="7223123" y="844295"/>
            <a:ext cx="1124653" cy="1124653"/>
          </a:xfrm>
          <a:prstGeom prst="ellipse">
            <a:avLst/>
          </a:prstGeom>
          <a:solidFill>
            <a:srgbClr val="5422C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CACF72-4903-F144-843E-B743C9D2895A}"/>
              </a:ext>
            </a:extLst>
          </p:cNvPr>
          <p:cNvSpPr txBox="1"/>
          <p:nvPr/>
        </p:nvSpPr>
        <p:spPr>
          <a:xfrm>
            <a:off x="6423653" y="1014565"/>
            <a:ext cx="4752753" cy="892552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sz="5200" b="1" dirty="0" err="1">
                <a:solidFill>
                  <a:srgbClr val="131313"/>
                </a:solidFill>
                <a:latin typeface="Poppins" pitchFamily="2" charset="77"/>
                <a:ea typeface="Arimo" panose="020B0604020202020204" pitchFamily="34" charset="0"/>
                <a:cs typeface="Poppins" pitchFamily="2" charset="77"/>
              </a:rPr>
              <a:t>Složky</a:t>
            </a:r>
            <a:r>
              <a:rPr lang="en-US" sz="5200" b="1" dirty="0">
                <a:solidFill>
                  <a:srgbClr val="131313"/>
                </a:solidFill>
                <a:latin typeface="Poppins" pitchFamily="2" charset="77"/>
                <a:ea typeface="Arimo" panose="020B0604020202020204" pitchFamily="34" charset="0"/>
                <a:cs typeface="Poppins" pitchFamily="2" charset="77"/>
              </a:rPr>
              <a:t> KOR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521490-E300-984D-B012-AB5FD0788790}"/>
              </a:ext>
            </a:extLst>
          </p:cNvPr>
          <p:cNvSpPr txBox="1"/>
          <p:nvPr/>
        </p:nvSpPr>
        <p:spPr>
          <a:xfrm>
            <a:off x="6723716" y="3485418"/>
            <a:ext cx="4152627" cy="164352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285750" indent="-28575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cs-CZ" altLang="cs-CZ" dirty="0"/>
              <a:t>organizují, posilují a rozšiřují komplexní habilitační a rehabilitační služby a programy</a:t>
            </a:r>
          </a:p>
          <a:p>
            <a:pPr marL="285750" indent="-28575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cs-CZ" altLang="cs-CZ" dirty="0"/>
              <a:t>především v oblasti zdravotní péče, zaměstnanosti, vzdělávání a sociálních služeb, takovým způsobem, aby tyto služby a programy:</a:t>
            </a:r>
          </a:p>
        </p:txBody>
      </p:sp>
      <p:pic>
        <p:nvPicPr>
          <p:cNvPr id="7" name="Zástupný symbol obrázku 6">
            <a:extLst>
              <a:ext uri="{FF2B5EF4-FFF2-40B4-BE49-F238E27FC236}">
                <a16:creationId xmlns:a16="http://schemas.microsoft.com/office/drawing/2014/main" id="{9B6CF9FF-B1DA-3E47-8BF4-DD0506EEAFA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26150" r="2615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662546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Freeform: Shape 164">
            <a:extLst>
              <a:ext uri="{FF2B5EF4-FFF2-40B4-BE49-F238E27FC236}">
                <a16:creationId xmlns:a16="http://schemas.microsoft.com/office/drawing/2014/main" id="{26A56B7F-FBF5-4039-AAAB-148CD2BAE51D}"/>
              </a:ext>
            </a:extLst>
          </p:cNvPr>
          <p:cNvSpPr/>
          <p:nvPr/>
        </p:nvSpPr>
        <p:spPr>
          <a:xfrm>
            <a:off x="765883" y="2100986"/>
            <a:ext cx="2514008" cy="2514008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037" h="4037">
                <a:moveTo>
                  <a:pt x="4037" y="2019"/>
                </a:moveTo>
                <a:cubicBezTo>
                  <a:pt x="4037" y="3133"/>
                  <a:pt x="3133" y="4037"/>
                  <a:pt x="2019" y="4037"/>
                </a:cubicBezTo>
                <a:cubicBezTo>
                  <a:pt x="904" y="4037"/>
                  <a:pt x="0" y="3133"/>
                  <a:pt x="0" y="2019"/>
                </a:cubicBezTo>
                <a:cubicBezTo>
                  <a:pt x="0" y="904"/>
                  <a:pt x="904" y="0"/>
                  <a:pt x="2019" y="0"/>
                </a:cubicBezTo>
                <a:cubicBezTo>
                  <a:pt x="3133" y="0"/>
                  <a:pt x="4037" y="904"/>
                  <a:pt x="4037" y="2019"/>
                </a:cubicBezTo>
                <a:close/>
              </a:path>
            </a:pathLst>
          </a:custGeom>
          <a:noFill/>
          <a:ln w="38100" cap="flat">
            <a:solidFill>
              <a:schemeClr val="accent1"/>
            </a:solidFill>
            <a:prstDash val="solid"/>
            <a:round/>
          </a:ln>
        </p:spPr>
        <p:txBody>
          <a:bodyPr vert="horz" wrap="none" lIns="2700" tIns="2700" rIns="2700" bIns="2700" anchor="ctr" anchorCtr="1" compatLnSpc="0"/>
          <a:lstStyle/>
          <a:p>
            <a:pPr hangingPunct="0"/>
            <a:endParaRPr lang="en-US" sz="900">
              <a:latin typeface="Arial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166" name="Freeform: Shape 165">
            <a:extLst>
              <a:ext uri="{FF2B5EF4-FFF2-40B4-BE49-F238E27FC236}">
                <a16:creationId xmlns:a16="http://schemas.microsoft.com/office/drawing/2014/main" id="{460551E5-45E7-4416-A3A9-AB6255919001}"/>
              </a:ext>
            </a:extLst>
          </p:cNvPr>
          <p:cNvSpPr/>
          <p:nvPr/>
        </p:nvSpPr>
        <p:spPr>
          <a:xfrm>
            <a:off x="1665345" y="1658106"/>
            <a:ext cx="715085" cy="715708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149" h="1150">
                <a:moveTo>
                  <a:pt x="1149" y="575"/>
                </a:moveTo>
                <a:cubicBezTo>
                  <a:pt x="1149" y="893"/>
                  <a:pt x="892" y="1150"/>
                  <a:pt x="575" y="1150"/>
                </a:cubicBezTo>
                <a:cubicBezTo>
                  <a:pt x="257" y="1150"/>
                  <a:pt x="0" y="893"/>
                  <a:pt x="0" y="575"/>
                </a:cubicBezTo>
                <a:cubicBezTo>
                  <a:pt x="0" y="258"/>
                  <a:pt x="257" y="0"/>
                  <a:pt x="575" y="0"/>
                </a:cubicBezTo>
                <a:cubicBezTo>
                  <a:pt x="892" y="0"/>
                  <a:pt x="1149" y="258"/>
                  <a:pt x="1149" y="575"/>
                </a:cubicBezTo>
                <a:close/>
              </a:path>
            </a:pathLst>
          </a:custGeom>
          <a:solidFill>
            <a:schemeClr val="accent1"/>
          </a:solidFill>
          <a:ln cap="flat">
            <a:noFill/>
            <a:prstDash val="solid"/>
          </a:ln>
        </p:spPr>
        <p:txBody>
          <a:bodyPr vert="horz" wrap="none" lIns="45000" tIns="22500" rIns="45000" bIns="22500" anchor="ctr" anchorCtr="1" compatLnSpc="0"/>
          <a:lstStyle/>
          <a:p>
            <a:pPr hangingPunct="0"/>
            <a:endParaRPr lang="en-US" sz="900">
              <a:latin typeface="Arial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239" name="Freeform: Shape 238">
            <a:extLst>
              <a:ext uri="{FF2B5EF4-FFF2-40B4-BE49-F238E27FC236}">
                <a16:creationId xmlns:a16="http://schemas.microsoft.com/office/drawing/2014/main" id="{EDA56100-C446-4707-A012-3185952A2126}"/>
              </a:ext>
            </a:extLst>
          </p:cNvPr>
          <p:cNvSpPr/>
          <p:nvPr/>
        </p:nvSpPr>
        <p:spPr>
          <a:xfrm>
            <a:off x="2802753" y="3952233"/>
            <a:ext cx="2514008" cy="251338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037" h="4036">
                <a:moveTo>
                  <a:pt x="4037" y="2018"/>
                </a:moveTo>
                <a:cubicBezTo>
                  <a:pt x="4037" y="3133"/>
                  <a:pt x="3133" y="4036"/>
                  <a:pt x="2018" y="4036"/>
                </a:cubicBezTo>
                <a:cubicBezTo>
                  <a:pt x="904" y="4036"/>
                  <a:pt x="0" y="3133"/>
                  <a:pt x="0" y="2018"/>
                </a:cubicBezTo>
                <a:cubicBezTo>
                  <a:pt x="0" y="903"/>
                  <a:pt x="904" y="0"/>
                  <a:pt x="2018" y="0"/>
                </a:cubicBezTo>
                <a:cubicBezTo>
                  <a:pt x="3133" y="0"/>
                  <a:pt x="4037" y="903"/>
                  <a:pt x="4037" y="2018"/>
                </a:cubicBezTo>
                <a:close/>
              </a:path>
            </a:pathLst>
          </a:custGeom>
          <a:noFill/>
          <a:ln w="38100" cap="flat">
            <a:solidFill>
              <a:schemeClr val="accent2"/>
            </a:solidFill>
            <a:prstDash val="solid"/>
            <a:round/>
          </a:ln>
        </p:spPr>
        <p:txBody>
          <a:bodyPr vert="horz" wrap="none" lIns="2700" tIns="2700" rIns="2700" bIns="2700" anchor="ctr" anchorCtr="1" compatLnSpc="0"/>
          <a:lstStyle/>
          <a:p>
            <a:pPr hangingPunct="0"/>
            <a:endParaRPr lang="en-US" sz="900">
              <a:latin typeface="Arial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240" name="Freeform: Shape 239">
            <a:extLst>
              <a:ext uri="{FF2B5EF4-FFF2-40B4-BE49-F238E27FC236}">
                <a16:creationId xmlns:a16="http://schemas.microsoft.com/office/drawing/2014/main" id="{2F49AF54-CF92-4CCB-8F3A-69EBE0BAE406}"/>
              </a:ext>
            </a:extLst>
          </p:cNvPr>
          <p:cNvSpPr/>
          <p:nvPr/>
        </p:nvSpPr>
        <p:spPr>
          <a:xfrm>
            <a:off x="3702214" y="3509354"/>
            <a:ext cx="715085" cy="71508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149" h="1149">
                <a:moveTo>
                  <a:pt x="1149" y="574"/>
                </a:moveTo>
                <a:cubicBezTo>
                  <a:pt x="1149" y="892"/>
                  <a:pt x="892" y="1149"/>
                  <a:pt x="574" y="1149"/>
                </a:cubicBezTo>
                <a:cubicBezTo>
                  <a:pt x="257" y="1149"/>
                  <a:pt x="0" y="892"/>
                  <a:pt x="0" y="574"/>
                </a:cubicBezTo>
                <a:cubicBezTo>
                  <a:pt x="0" y="257"/>
                  <a:pt x="257" y="0"/>
                  <a:pt x="574" y="0"/>
                </a:cubicBezTo>
                <a:cubicBezTo>
                  <a:pt x="892" y="0"/>
                  <a:pt x="1149" y="257"/>
                  <a:pt x="1149" y="574"/>
                </a:cubicBezTo>
                <a:close/>
              </a:path>
            </a:pathLst>
          </a:custGeom>
          <a:solidFill>
            <a:schemeClr val="accent2"/>
          </a:solidFill>
          <a:ln cap="flat">
            <a:noFill/>
            <a:prstDash val="solid"/>
          </a:ln>
        </p:spPr>
        <p:txBody>
          <a:bodyPr vert="horz" wrap="none" lIns="45000" tIns="22500" rIns="45000" bIns="22500" anchor="ctr" anchorCtr="1" compatLnSpc="0"/>
          <a:lstStyle/>
          <a:p>
            <a:pPr hangingPunct="0"/>
            <a:endParaRPr lang="en-US" sz="900">
              <a:latin typeface="Arial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313" name="Freeform: Shape 312">
            <a:extLst>
              <a:ext uri="{FF2B5EF4-FFF2-40B4-BE49-F238E27FC236}">
                <a16:creationId xmlns:a16="http://schemas.microsoft.com/office/drawing/2014/main" id="{4FCC6E84-7F83-42AD-8624-475D5BF4BE38}"/>
              </a:ext>
            </a:extLst>
          </p:cNvPr>
          <p:cNvSpPr/>
          <p:nvPr/>
        </p:nvSpPr>
        <p:spPr>
          <a:xfrm>
            <a:off x="4839621" y="2100986"/>
            <a:ext cx="2513385" cy="2514008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036" h="4037">
                <a:moveTo>
                  <a:pt x="4036" y="2019"/>
                </a:moveTo>
                <a:cubicBezTo>
                  <a:pt x="4036" y="3133"/>
                  <a:pt x="3133" y="4037"/>
                  <a:pt x="2018" y="4037"/>
                </a:cubicBezTo>
                <a:cubicBezTo>
                  <a:pt x="903" y="4037"/>
                  <a:pt x="0" y="3133"/>
                  <a:pt x="0" y="2019"/>
                </a:cubicBezTo>
                <a:cubicBezTo>
                  <a:pt x="0" y="904"/>
                  <a:pt x="903" y="0"/>
                  <a:pt x="2018" y="0"/>
                </a:cubicBezTo>
                <a:cubicBezTo>
                  <a:pt x="3133" y="0"/>
                  <a:pt x="4036" y="904"/>
                  <a:pt x="4036" y="2019"/>
                </a:cubicBezTo>
                <a:close/>
              </a:path>
            </a:pathLst>
          </a:custGeom>
          <a:noFill/>
          <a:ln w="38100" cap="flat">
            <a:solidFill>
              <a:schemeClr val="accent3"/>
            </a:solidFill>
            <a:prstDash val="solid"/>
            <a:round/>
          </a:ln>
        </p:spPr>
        <p:txBody>
          <a:bodyPr vert="horz" wrap="none" lIns="2700" tIns="2700" rIns="2700" bIns="2700" anchor="ctr" anchorCtr="1" compatLnSpc="0"/>
          <a:lstStyle/>
          <a:p>
            <a:pPr hangingPunct="0"/>
            <a:endParaRPr lang="en-US" sz="900">
              <a:latin typeface="Arial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314" name="Freeform: Shape 313">
            <a:extLst>
              <a:ext uri="{FF2B5EF4-FFF2-40B4-BE49-F238E27FC236}">
                <a16:creationId xmlns:a16="http://schemas.microsoft.com/office/drawing/2014/main" id="{AB3B1CEF-4F14-4D93-84CF-5886C0E11FC4}"/>
              </a:ext>
            </a:extLst>
          </p:cNvPr>
          <p:cNvSpPr/>
          <p:nvPr/>
        </p:nvSpPr>
        <p:spPr>
          <a:xfrm>
            <a:off x="5738459" y="1658106"/>
            <a:ext cx="715708" cy="715708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150" h="1150">
                <a:moveTo>
                  <a:pt x="1150" y="575"/>
                </a:moveTo>
                <a:cubicBezTo>
                  <a:pt x="1150" y="893"/>
                  <a:pt x="892" y="1150"/>
                  <a:pt x="575" y="1150"/>
                </a:cubicBezTo>
                <a:cubicBezTo>
                  <a:pt x="258" y="1150"/>
                  <a:pt x="0" y="893"/>
                  <a:pt x="0" y="575"/>
                </a:cubicBezTo>
                <a:cubicBezTo>
                  <a:pt x="0" y="258"/>
                  <a:pt x="258" y="0"/>
                  <a:pt x="575" y="0"/>
                </a:cubicBezTo>
                <a:cubicBezTo>
                  <a:pt x="892" y="0"/>
                  <a:pt x="1150" y="258"/>
                  <a:pt x="1150" y="575"/>
                </a:cubicBezTo>
                <a:close/>
              </a:path>
            </a:pathLst>
          </a:custGeom>
          <a:solidFill>
            <a:schemeClr val="accent3"/>
          </a:solidFill>
          <a:ln cap="flat">
            <a:noFill/>
            <a:prstDash val="solid"/>
          </a:ln>
        </p:spPr>
        <p:txBody>
          <a:bodyPr vert="horz" wrap="none" lIns="45000" tIns="22500" rIns="45000" bIns="22500" anchor="ctr" anchorCtr="1" compatLnSpc="0"/>
          <a:lstStyle/>
          <a:p>
            <a:pPr hangingPunct="0"/>
            <a:endParaRPr lang="en-US" sz="900">
              <a:latin typeface="Arial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387" name="Freeform: Shape 386">
            <a:extLst>
              <a:ext uri="{FF2B5EF4-FFF2-40B4-BE49-F238E27FC236}">
                <a16:creationId xmlns:a16="http://schemas.microsoft.com/office/drawing/2014/main" id="{F3B054F0-C2CA-4B99-B1AE-417F93DE8552}"/>
              </a:ext>
            </a:extLst>
          </p:cNvPr>
          <p:cNvSpPr/>
          <p:nvPr/>
        </p:nvSpPr>
        <p:spPr>
          <a:xfrm>
            <a:off x="6875246" y="3952233"/>
            <a:ext cx="2514008" cy="251338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037" h="4036">
                <a:moveTo>
                  <a:pt x="4037" y="2018"/>
                </a:moveTo>
                <a:cubicBezTo>
                  <a:pt x="4037" y="3133"/>
                  <a:pt x="3134" y="4036"/>
                  <a:pt x="2019" y="4036"/>
                </a:cubicBezTo>
                <a:cubicBezTo>
                  <a:pt x="904" y="4036"/>
                  <a:pt x="0" y="3133"/>
                  <a:pt x="0" y="2018"/>
                </a:cubicBezTo>
                <a:cubicBezTo>
                  <a:pt x="0" y="903"/>
                  <a:pt x="904" y="0"/>
                  <a:pt x="2019" y="0"/>
                </a:cubicBezTo>
                <a:cubicBezTo>
                  <a:pt x="3134" y="0"/>
                  <a:pt x="4037" y="903"/>
                  <a:pt x="4037" y="2018"/>
                </a:cubicBezTo>
                <a:close/>
              </a:path>
            </a:pathLst>
          </a:custGeom>
          <a:noFill/>
          <a:ln w="38100" cap="flat">
            <a:solidFill>
              <a:schemeClr val="accent4"/>
            </a:solidFill>
            <a:prstDash val="solid"/>
            <a:round/>
          </a:ln>
        </p:spPr>
        <p:txBody>
          <a:bodyPr vert="horz" wrap="none" lIns="2700" tIns="2700" rIns="2700" bIns="2700" anchor="ctr" anchorCtr="1" compatLnSpc="0"/>
          <a:lstStyle/>
          <a:p>
            <a:pPr hangingPunct="0"/>
            <a:endParaRPr lang="en-US" sz="900">
              <a:latin typeface="Arial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388" name="Freeform: Shape 387">
            <a:extLst>
              <a:ext uri="{FF2B5EF4-FFF2-40B4-BE49-F238E27FC236}">
                <a16:creationId xmlns:a16="http://schemas.microsoft.com/office/drawing/2014/main" id="{9DA97C97-8C10-4E27-BF13-04815B74B2AB}"/>
              </a:ext>
            </a:extLst>
          </p:cNvPr>
          <p:cNvSpPr/>
          <p:nvPr/>
        </p:nvSpPr>
        <p:spPr>
          <a:xfrm>
            <a:off x="7774708" y="3509354"/>
            <a:ext cx="715085" cy="71508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149" h="1149">
                <a:moveTo>
                  <a:pt x="1149" y="574"/>
                </a:moveTo>
                <a:cubicBezTo>
                  <a:pt x="1149" y="892"/>
                  <a:pt x="893" y="1149"/>
                  <a:pt x="575" y="1149"/>
                </a:cubicBezTo>
                <a:cubicBezTo>
                  <a:pt x="257" y="1149"/>
                  <a:pt x="0" y="892"/>
                  <a:pt x="0" y="574"/>
                </a:cubicBezTo>
                <a:cubicBezTo>
                  <a:pt x="0" y="257"/>
                  <a:pt x="257" y="0"/>
                  <a:pt x="575" y="0"/>
                </a:cubicBezTo>
                <a:cubicBezTo>
                  <a:pt x="893" y="0"/>
                  <a:pt x="1149" y="257"/>
                  <a:pt x="1149" y="574"/>
                </a:cubicBezTo>
                <a:close/>
              </a:path>
            </a:pathLst>
          </a:custGeom>
          <a:solidFill>
            <a:schemeClr val="accent4"/>
          </a:solidFill>
          <a:ln cap="flat">
            <a:noFill/>
            <a:prstDash val="solid"/>
          </a:ln>
        </p:spPr>
        <p:txBody>
          <a:bodyPr vert="horz" wrap="none" lIns="45000" tIns="22500" rIns="45000" bIns="22500" anchor="ctr" anchorCtr="1" compatLnSpc="0"/>
          <a:lstStyle/>
          <a:p>
            <a:pPr hangingPunct="0"/>
            <a:endParaRPr lang="en-US" sz="900">
              <a:latin typeface="Arial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461" name="Freeform: Shape 460">
            <a:extLst>
              <a:ext uri="{FF2B5EF4-FFF2-40B4-BE49-F238E27FC236}">
                <a16:creationId xmlns:a16="http://schemas.microsoft.com/office/drawing/2014/main" id="{61D054C1-8EBF-46C4-B360-CFEB39376C47}"/>
              </a:ext>
            </a:extLst>
          </p:cNvPr>
          <p:cNvSpPr/>
          <p:nvPr/>
        </p:nvSpPr>
        <p:spPr>
          <a:xfrm>
            <a:off x="8912116" y="2100986"/>
            <a:ext cx="2514008" cy="2514008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037" h="4037">
                <a:moveTo>
                  <a:pt x="4037" y="2019"/>
                </a:moveTo>
                <a:cubicBezTo>
                  <a:pt x="4037" y="3133"/>
                  <a:pt x="3133" y="4037"/>
                  <a:pt x="2019" y="4037"/>
                </a:cubicBezTo>
                <a:cubicBezTo>
                  <a:pt x="904" y="4037"/>
                  <a:pt x="0" y="3133"/>
                  <a:pt x="0" y="2019"/>
                </a:cubicBezTo>
                <a:cubicBezTo>
                  <a:pt x="0" y="904"/>
                  <a:pt x="904" y="0"/>
                  <a:pt x="2019" y="0"/>
                </a:cubicBezTo>
                <a:cubicBezTo>
                  <a:pt x="3133" y="0"/>
                  <a:pt x="4037" y="904"/>
                  <a:pt x="4037" y="2019"/>
                </a:cubicBezTo>
                <a:close/>
              </a:path>
            </a:pathLst>
          </a:custGeom>
          <a:noFill/>
          <a:ln w="38100" cap="flat">
            <a:solidFill>
              <a:schemeClr val="accent5"/>
            </a:solidFill>
            <a:prstDash val="solid"/>
            <a:round/>
          </a:ln>
        </p:spPr>
        <p:txBody>
          <a:bodyPr vert="horz" wrap="none" lIns="2700" tIns="2700" rIns="2700" bIns="2700" anchor="ctr" anchorCtr="1" compatLnSpc="0"/>
          <a:lstStyle/>
          <a:p>
            <a:pPr hangingPunct="0"/>
            <a:endParaRPr lang="en-US" sz="900">
              <a:latin typeface="Arial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462" name="Freeform: Shape 461">
            <a:extLst>
              <a:ext uri="{FF2B5EF4-FFF2-40B4-BE49-F238E27FC236}">
                <a16:creationId xmlns:a16="http://schemas.microsoft.com/office/drawing/2014/main" id="{2C4D0C3D-EA84-4920-B6A6-A9838A386828}"/>
              </a:ext>
            </a:extLst>
          </p:cNvPr>
          <p:cNvSpPr/>
          <p:nvPr/>
        </p:nvSpPr>
        <p:spPr>
          <a:xfrm>
            <a:off x="9811577" y="1658106"/>
            <a:ext cx="715085" cy="715708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149" h="1150">
                <a:moveTo>
                  <a:pt x="1149" y="575"/>
                </a:moveTo>
                <a:cubicBezTo>
                  <a:pt x="1149" y="893"/>
                  <a:pt x="892" y="1150"/>
                  <a:pt x="575" y="1150"/>
                </a:cubicBezTo>
                <a:cubicBezTo>
                  <a:pt x="257" y="1150"/>
                  <a:pt x="0" y="893"/>
                  <a:pt x="0" y="575"/>
                </a:cubicBezTo>
                <a:cubicBezTo>
                  <a:pt x="0" y="258"/>
                  <a:pt x="257" y="0"/>
                  <a:pt x="575" y="0"/>
                </a:cubicBezTo>
                <a:cubicBezTo>
                  <a:pt x="892" y="0"/>
                  <a:pt x="1149" y="258"/>
                  <a:pt x="1149" y="575"/>
                </a:cubicBezTo>
                <a:close/>
              </a:path>
            </a:pathLst>
          </a:custGeom>
          <a:solidFill>
            <a:schemeClr val="accent5"/>
          </a:solidFill>
          <a:ln cap="flat">
            <a:noFill/>
            <a:prstDash val="solid"/>
          </a:ln>
        </p:spPr>
        <p:txBody>
          <a:bodyPr vert="horz" wrap="none" lIns="45000" tIns="22500" rIns="45000" bIns="22500" anchor="ctr" anchorCtr="1" compatLnSpc="0"/>
          <a:lstStyle/>
          <a:p>
            <a:pPr hangingPunct="0"/>
            <a:endParaRPr lang="en-US" sz="900">
              <a:latin typeface="Arial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472" name="TextBox 471">
            <a:extLst>
              <a:ext uri="{FF2B5EF4-FFF2-40B4-BE49-F238E27FC236}">
                <a16:creationId xmlns:a16="http://schemas.microsoft.com/office/drawing/2014/main" id="{2D5318AE-043D-4B17-9BAF-30B983F5237D}"/>
              </a:ext>
            </a:extLst>
          </p:cNvPr>
          <p:cNvSpPr txBox="1"/>
          <p:nvPr/>
        </p:nvSpPr>
        <p:spPr>
          <a:xfrm>
            <a:off x="762000" y="-140983"/>
            <a:ext cx="10668000" cy="112165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>
            <a:defPPr>
              <a:defRPr lang="en-US"/>
            </a:defPPr>
            <a:lvl1pPr algn="ctr">
              <a:lnSpc>
                <a:spcPts val="9400"/>
              </a:lnSpc>
              <a:defRPr sz="8000" b="1" spc="-290">
                <a:solidFill>
                  <a:schemeClr val="tx2"/>
                </a:solidFill>
                <a:latin typeface="Raleway" panose="020B0503030101060003" pitchFamily="34" charset="77"/>
              </a:defRPr>
            </a:lvl1pPr>
          </a:lstStyle>
          <a:p>
            <a:r>
              <a:rPr lang="en-US" sz="3700" spc="0" dirty="0" err="1">
                <a:latin typeface="Poppins" panose="00000500000000000000" pitchFamily="2" charset="0"/>
                <a:cs typeface="Poppins" panose="00000500000000000000" pitchFamily="2" charset="0"/>
              </a:rPr>
              <a:t>Složky</a:t>
            </a:r>
            <a:r>
              <a:rPr lang="en-US" sz="3700" spc="0" dirty="0">
                <a:latin typeface="Poppins" panose="00000500000000000000" pitchFamily="2" charset="0"/>
                <a:cs typeface="Poppins" panose="00000500000000000000" pitchFamily="2" charset="0"/>
              </a:rPr>
              <a:t> KOR</a:t>
            </a:r>
          </a:p>
        </p:txBody>
      </p:sp>
      <p:sp>
        <p:nvSpPr>
          <p:cNvPr id="474" name="Freeform: Shape 473">
            <a:extLst>
              <a:ext uri="{FF2B5EF4-FFF2-40B4-BE49-F238E27FC236}">
                <a16:creationId xmlns:a16="http://schemas.microsoft.com/office/drawing/2014/main" id="{EDDDDA30-0AF1-48FA-A355-0FA7894BAE53}"/>
              </a:ext>
            </a:extLst>
          </p:cNvPr>
          <p:cNvSpPr/>
          <p:nvPr/>
        </p:nvSpPr>
        <p:spPr>
          <a:xfrm>
            <a:off x="1826556" y="4806315"/>
            <a:ext cx="756307" cy="855346"/>
          </a:xfrm>
          <a:custGeom>
            <a:avLst/>
            <a:gdLst>
              <a:gd name="connsiteX0" fmla="*/ 0 w 1512570"/>
              <a:gd name="connsiteY0" fmla="*/ 0 h 1710690"/>
              <a:gd name="connsiteX1" fmla="*/ 1512570 w 1512570"/>
              <a:gd name="connsiteY1" fmla="*/ 1710690 h 1710690"/>
              <a:gd name="connsiteX0" fmla="*/ 0 w 1512570"/>
              <a:gd name="connsiteY0" fmla="*/ 0 h 1710690"/>
              <a:gd name="connsiteX1" fmla="*/ 1512570 w 1512570"/>
              <a:gd name="connsiteY1" fmla="*/ 1710690 h 1710690"/>
              <a:gd name="connsiteX0" fmla="*/ 0 w 1512570"/>
              <a:gd name="connsiteY0" fmla="*/ 0 h 1712188"/>
              <a:gd name="connsiteX1" fmla="*/ 1512570 w 1512570"/>
              <a:gd name="connsiteY1" fmla="*/ 1710690 h 1712188"/>
              <a:gd name="connsiteX0" fmla="*/ 40 w 1512610"/>
              <a:gd name="connsiteY0" fmla="*/ 0 h 1712270"/>
              <a:gd name="connsiteX1" fmla="*/ 1512610 w 1512610"/>
              <a:gd name="connsiteY1" fmla="*/ 1710690 h 1712270"/>
              <a:gd name="connsiteX0" fmla="*/ 44 w 1512614"/>
              <a:gd name="connsiteY0" fmla="*/ 0 h 1710691"/>
              <a:gd name="connsiteX1" fmla="*/ 1512614 w 1512614"/>
              <a:gd name="connsiteY1" fmla="*/ 1710690 h 1710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512614" h="1710691">
                <a:moveTo>
                  <a:pt x="44" y="0"/>
                </a:moveTo>
                <a:cubicBezTo>
                  <a:pt x="-6306" y="905510"/>
                  <a:pt x="669334" y="1711960"/>
                  <a:pt x="1512614" y="1710690"/>
                </a:cubicBezTo>
              </a:path>
            </a:pathLst>
          </a:custGeom>
          <a:noFill/>
          <a:ln w="38100">
            <a:solidFill>
              <a:schemeClr val="accent6"/>
            </a:solidFill>
            <a:prstDash val="dash"/>
            <a:tailEnd type="arrow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475" name="Freeform: Shape 474">
            <a:extLst>
              <a:ext uri="{FF2B5EF4-FFF2-40B4-BE49-F238E27FC236}">
                <a16:creationId xmlns:a16="http://schemas.microsoft.com/office/drawing/2014/main" id="{B54ED04C-FD72-4A8D-92AE-E9FB3DEEF424}"/>
              </a:ext>
            </a:extLst>
          </p:cNvPr>
          <p:cNvSpPr/>
          <p:nvPr/>
        </p:nvSpPr>
        <p:spPr>
          <a:xfrm>
            <a:off x="5900700" y="4806315"/>
            <a:ext cx="756307" cy="855346"/>
          </a:xfrm>
          <a:custGeom>
            <a:avLst/>
            <a:gdLst>
              <a:gd name="connsiteX0" fmla="*/ 0 w 1512570"/>
              <a:gd name="connsiteY0" fmla="*/ 0 h 1710690"/>
              <a:gd name="connsiteX1" fmla="*/ 1512570 w 1512570"/>
              <a:gd name="connsiteY1" fmla="*/ 1710690 h 1710690"/>
              <a:gd name="connsiteX0" fmla="*/ 0 w 1512570"/>
              <a:gd name="connsiteY0" fmla="*/ 0 h 1710690"/>
              <a:gd name="connsiteX1" fmla="*/ 1512570 w 1512570"/>
              <a:gd name="connsiteY1" fmla="*/ 1710690 h 1710690"/>
              <a:gd name="connsiteX0" fmla="*/ 0 w 1512570"/>
              <a:gd name="connsiteY0" fmla="*/ 0 h 1712188"/>
              <a:gd name="connsiteX1" fmla="*/ 1512570 w 1512570"/>
              <a:gd name="connsiteY1" fmla="*/ 1710690 h 1712188"/>
              <a:gd name="connsiteX0" fmla="*/ 40 w 1512610"/>
              <a:gd name="connsiteY0" fmla="*/ 0 h 1712270"/>
              <a:gd name="connsiteX1" fmla="*/ 1512610 w 1512610"/>
              <a:gd name="connsiteY1" fmla="*/ 1710690 h 1712270"/>
              <a:gd name="connsiteX0" fmla="*/ 44 w 1512614"/>
              <a:gd name="connsiteY0" fmla="*/ 0 h 1710691"/>
              <a:gd name="connsiteX1" fmla="*/ 1512614 w 1512614"/>
              <a:gd name="connsiteY1" fmla="*/ 1710690 h 1710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512614" h="1710691">
                <a:moveTo>
                  <a:pt x="44" y="0"/>
                </a:moveTo>
                <a:cubicBezTo>
                  <a:pt x="-6306" y="905510"/>
                  <a:pt x="669334" y="1711960"/>
                  <a:pt x="1512614" y="1710690"/>
                </a:cubicBezTo>
              </a:path>
            </a:pathLst>
          </a:custGeom>
          <a:noFill/>
          <a:ln w="38100">
            <a:solidFill>
              <a:schemeClr val="accent6"/>
            </a:solidFill>
            <a:prstDash val="dash"/>
            <a:tailEnd type="arrow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476" name="Freeform: Shape 475">
            <a:extLst>
              <a:ext uri="{FF2B5EF4-FFF2-40B4-BE49-F238E27FC236}">
                <a16:creationId xmlns:a16="http://schemas.microsoft.com/office/drawing/2014/main" id="{F928AA71-E595-44C6-B1CD-E7E24122363D}"/>
              </a:ext>
            </a:extLst>
          </p:cNvPr>
          <p:cNvSpPr/>
          <p:nvPr/>
        </p:nvSpPr>
        <p:spPr>
          <a:xfrm>
            <a:off x="4060508" y="2454784"/>
            <a:ext cx="847090" cy="758316"/>
          </a:xfrm>
          <a:custGeom>
            <a:avLst/>
            <a:gdLst>
              <a:gd name="connsiteX0" fmla="*/ 0 w 1694180"/>
              <a:gd name="connsiteY0" fmla="*/ 1513840 h 1513840"/>
              <a:gd name="connsiteX1" fmla="*/ 1694180 w 1694180"/>
              <a:gd name="connsiteY1" fmla="*/ 0 h 1513840"/>
              <a:gd name="connsiteX0" fmla="*/ 0 w 1694180"/>
              <a:gd name="connsiteY0" fmla="*/ 1518205 h 1518205"/>
              <a:gd name="connsiteX1" fmla="*/ 1694180 w 1694180"/>
              <a:gd name="connsiteY1" fmla="*/ 4365 h 1518205"/>
              <a:gd name="connsiteX0" fmla="*/ 1781 w 1695961"/>
              <a:gd name="connsiteY0" fmla="*/ 1519303 h 1519303"/>
              <a:gd name="connsiteX1" fmla="*/ 1695961 w 1695961"/>
              <a:gd name="connsiteY1" fmla="*/ 5463 h 1519303"/>
              <a:gd name="connsiteX0" fmla="*/ 2275 w 1696455"/>
              <a:gd name="connsiteY0" fmla="*/ 1516432 h 1516432"/>
              <a:gd name="connsiteX1" fmla="*/ 1696455 w 1696455"/>
              <a:gd name="connsiteY1" fmla="*/ 2592 h 1516432"/>
              <a:gd name="connsiteX0" fmla="*/ 0 w 1694180"/>
              <a:gd name="connsiteY0" fmla="*/ 1516631 h 1516631"/>
              <a:gd name="connsiteX1" fmla="*/ 1694180 w 1694180"/>
              <a:gd name="connsiteY1" fmla="*/ 2791 h 1516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694180" h="1516631">
                <a:moveTo>
                  <a:pt x="0" y="1516631"/>
                </a:moveTo>
                <a:cubicBezTo>
                  <a:pt x="9101" y="610909"/>
                  <a:pt x="876723" y="-48432"/>
                  <a:pt x="1694180" y="2791"/>
                </a:cubicBezTo>
              </a:path>
            </a:pathLst>
          </a:custGeom>
          <a:noFill/>
          <a:ln w="38100">
            <a:solidFill>
              <a:schemeClr val="accent6"/>
            </a:solidFill>
            <a:prstDash val="dash"/>
            <a:tailEnd type="arrow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477" name="Freeform: Shape 476">
            <a:extLst>
              <a:ext uri="{FF2B5EF4-FFF2-40B4-BE49-F238E27FC236}">
                <a16:creationId xmlns:a16="http://schemas.microsoft.com/office/drawing/2014/main" id="{C19738C1-71BB-4801-B4B8-C437670B992D}"/>
              </a:ext>
            </a:extLst>
          </p:cNvPr>
          <p:cNvSpPr/>
          <p:nvPr/>
        </p:nvSpPr>
        <p:spPr>
          <a:xfrm>
            <a:off x="8133548" y="2454784"/>
            <a:ext cx="847090" cy="758316"/>
          </a:xfrm>
          <a:custGeom>
            <a:avLst/>
            <a:gdLst>
              <a:gd name="connsiteX0" fmla="*/ 0 w 1694180"/>
              <a:gd name="connsiteY0" fmla="*/ 1513840 h 1513840"/>
              <a:gd name="connsiteX1" fmla="*/ 1694180 w 1694180"/>
              <a:gd name="connsiteY1" fmla="*/ 0 h 1513840"/>
              <a:gd name="connsiteX0" fmla="*/ 0 w 1694180"/>
              <a:gd name="connsiteY0" fmla="*/ 1518205 h 1518205"/>
              <a:gd name="connsiteX1" fmla="*/ 1694180 w 1694180"/>
              <a:gd name="connsiteY1" fmla="*/ 4365 h 1518205"/>
              <a:gd name="connsiteX0" fmla="*/ 1781 w 1695961"/>
              <a:gd name="connsiteY0" fmla="*/ 1519303 h 1519303"/>
              <a:gd name="connsiteX1" fmla="*/ 1695961 w 1695961"/>
              <a:gd name="connsiteY1" fmla="*/ 5463 h 1519303"/>
              <a:gd name="connsiteX0" fmla="*/ 2275 w 1696455"/>
              <a:gd name="connsiteY0" fmla="*/ 1516432 h 1516432"/>
              <a:gd name="connsiteX1" fmla="*/ 1696455 w 1696455"/>
              <a:gd name="connsiteY1" fmla="*/ 2592 h 1516432"/>
              <a:gd name="connsiteX0" fmla="*/ 0 w 1694180"/>
              <a:gd name="connsiteY0" fmla="*/ 1516631 h 1516631"/>
              <a:gd name="connsiteX1" fmla="*/ 1694180 w 1694180"/>
              <a:gd name="connsiteY1" fmla="*/ 2791 h 1516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694180" h="1516631">
                <a:moveTo>
                  <a:pt x="0" y="1516631"/>
                </a:moveTo>
                <a:cubicBezTo>
                  <a:pt x="9101" y="610909"/>
                  <a:pt x="876723" y="-48432"/>
                  <a:pt x="1694180" y="2791"/>
                </a:cubicBezTo>
              </a:path>
            </a:pathLst>
          </a:custGeom>
          <a:noFill/>
          <a:ln w="38100">
            <a:solidFill>
              <a:schemeClr val="accent6"/>
            </a:solidFill>
            <a:prstDash val="dash"/>
            <a:tailEnd type="arrow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493" name="TextBox 492">
            <a:extLst>
              <a:ext uri="{FF2B5EF4-FFF2-40B4-BE49-F238E27FC236}">
                <a16:creationId xmlns:a16="http://schemas.microsoft.com/office/drawing/2014/main" id="{CE765100-1E65-476D-98EC-429D7A9A0341}"/>
              </a:ext>
            </a:extLst>
          </p:cNvPr>
          <p:cNvSpPr txBox="1"/>
          <p:nvPr/>
        </p:nvSpPr>
        <p:spPr>
          <a:xfrm>
            <a:off x="1711912" y="1700434"/>
            <a:ext cx="606966" cy="6617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algn="ctr">
              <a:lnSpc>
                <a:spcPts val="9400"/>
              </a:lnSpc>
              <a:defRPr sz="8000" b="1" spc="-290">
                <a:solidFill>
                  <a:schemeClr val="tx2"/>
                </a:solidFill>
                <a:latin typeface="Raleway" panose="020B0503030101060003" pitchFamily="34" charset="77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37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</a:t>
            </a:r>
          </a:p>
        </p:txBody>
      </p:sp>
      <p:sp>
        <p:nvSpPr>
          <p:cNvPr id="494" name="TextBox 493">
            <a:extLst>
              <a:ext uri="{FF2B5EF4-FFF2-40B4-BE49-F238E27FC236}">
                <a16:creationId xmlns:a16="http://schemas.microsoft.com/office/drawing/2014/main" id="{6DB58BD5-0666-4E6D-84BA-889A8754A474}"/>
              </a:ext>
            </a:extLst>
          </p:cNvPr>
          <p:cNvSpPr txBox="1"/>
          <p:nvPr/>
        </p:nvSpPr>
        <p:spPr>
          <a:xfrm>
            <a:off x="5782039" y="1700434"/>
            <a:ext cx="606966" cy="6617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algn="ctr">
              <a:lnSpc>
                <a:spcPts val="9400"/>
              </a:lnSpc>
              <a:defRPr sz="8000" b="1" spc="-290">
                <a:solidFill>
                  <a:schemeClr val="tx2"/>
                </a:solidFill>
                <a:latin typeface="Raleway" panose="020B0503030101060003" pitchFamily="34" charset="77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37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</a:t>
            </a:r>
          </a:p>
        </p:txBody>
      </p:sp>
      <p:sp>
        <p:nvSpPr>
          <p:cNvPr id="495" name="TextBox 494">
            <a:extLst>
              <a:ext uri="{FF2B5EF4-FFF2-40B4-BE49-F238E27FC236}">
                <a16:creationId xmlns:a16="http://schemas.microsoft.com/office/drawing/2014/main" id="{52276255-2068-4AC1-BDD5-4530459932E7}"/>
              </a:ext>
            </a:extLst>
          </p:cNvPr>
          <p:cNvSpPr txBox="1"/>
          <p:nvPr/>
        </p:nvSpPr>
        <p:spPr>
          <a:xfrm>
            <a:off x="9855342" y="1700434"/>
            <a:ext cx="606966" cy="6617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algn="ctr">
              <a:lnSpc>
                <a:spcPts val="9400"/>
              </a:lnSpc>
              <a:defRPr sz="8000" b="1" spc="-290">
                <a:solidFill>
                  <a:schemeClr val="tx2"/>
                </a:solidFill>
                <a:latin typeface="Raleway" panose="020B0503030101060003" pitchFamily="34" charset="77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37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</a:t>
            </a:r>
          </a:p>
        </p:txBody>
      </p:sp>
      <p:sp>
        <p:nvSpPr>
          <p:cNvPr id="496" name="TextBox 495">
            <a:extLst>
              <a:ext uri="{FF2B5EF4-FFF2-40B4-BE49-F238E27FC236}">
                <a16:creationId xmlns:a16="http://schemas.microsoft.com/office/drawing/2014/main" id="{B5F2E21E-8460-438D-A2AE-CBF81745A69D}"/>
              </a:ext>
            </a:extLst>
          </p:cNvPr>
          <p:cNvSpPr txBox="1"/>
          <p:nvPr/>
        </p:nvSpPr>
        <p:spPr>
          <a:xfrm>
            <a:off x="7817945" y="3552094"/>
            <a:ext cx="606966" cy="6617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algn="ctr">
              <a:lnSpc>
                <a:spcPts val="9400"/>
              </a:lnSpc>
              <a:defRPr sz="8000" b="1" spc="-290">
                <a:solidFill>
                  <a:schemeClr val="tx2"/>
                </a:solidFill>
                <a:latin typeface="Raleway" panose="020B0503030101060003" pitchFamily="34" charset="77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37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</a:t>
            </a:r>
          </a:p>
        </p:txBody>
      </p:sp>
      <p:sp>
        <p:nvSpPr>
          <p:cNvPr id="497" name="TextBox 496">
            <a:extLst>
              <a:ext uri="{FF2B5EF4-FFF2-40B4-BE49-F238E27FC236}">
                <a16:creationId xmlns:a16="http://schemas.microsoft.com/office/drawing/2014/main" id="{5BB3305D-A1D4-4AA7-AA11-772449274265}"/>
              </a:ext>
            </a:extLst>
          </p:cNvPr>
          <p:cNvSpPr txBox="1"/>
          <p:nvPr/>
        </p:nvSpPr>
        <p:spPr>
          <a:xfrm>
            <a:off x="3748040" y="3552094"/>
            <a:ext cx="606966" cy="6617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algn="ctr">
              <a:lnSpc>
                <a:spcPts val="9400"/>
              </a:lnSpc>
              <a:defRPr sz="8000" b="1" spc="-290">
                <a:solidFill>
                  <a:schemeClr val="tx2"/>
                </a:solidFill>
                <a:latin typeface="Raleway" panose="020B0503030101060003" pitchFamily="34" charset="77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37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B</a:t>
            </a:r>
          </a:p>
        </p:txBody>
      </p:sp>
      <p:sp>
        <p:nvSpPr>
          <p:cNvPr id="499" name="TextBox 498">
            <a:extLst>
              <a:ext uri="{FF2B5EF4-FFF2-40B4-BE49-F238E27FC236}">
                <a16:creationId xmlns:a16="http://schemas.microsoft.com/office/drawing/2014/main" id="{8974DC8F-DA6B-46BC-B50A-D0CA84AB6372}"/>
              </a:ext>
            </a:extLst>
          </p:cNvPr>
          <p:cNvSpPr txBox="1"/>
          <p:nvPr/>
        </p:nvSpPr>
        <p:spPr>
          <a:xfrm>
            <a:off x="1087882" y="3005762"/>
            <a:ext cx="1871982" cy="5426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cs-CZ" altLang="cs-CZ" sz="1200" dirty="0"/>
              <a:t>začínaly pokud možno co nejdříve</a:t>
            </a:r>
            <a:endParaRPr lang="en-US" sz="1200" spc="-1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501" name="TextBox 500">
            <a:extLst>
              <a:ext uri="{FF2B5EF4-FFF2-40B4-BE49-F238E27FC236}">
                <a16:creationId xmlns:a16="http://schemas.microsoft.com/office/drawing/2014/main" id="{5C40A47E-B60F-4C54-AB32-CB194E263C47}"/>
              </a:ext>
            </a:extLst>
          </p:cNvPr>
          <p:cNvSpPr txBox="1"/>
          <p:nvPr/>
        </p:nvSpPr>
        <p:spPr>
          <a:xfrm>
            <a:off x="5160326" y="3005762"/>
            <a:ext cx="1871982" cy="7637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cs-CZ" altLang="cs-CZ" sz="1200" dirty="0"/>
              <a:t>podporovaly zapojení a začlenění do společnosti a všech oblastí jejího života </a:t>
            </a:r>
          </a:p>
        </p:txBody>
      </p:sp>
      <p:sp>
        <p:nvSpPr>
          <p:cNvPr id="503" name="TextBox 502">
            <a:extLst>
              <a:ext uri="{FF2B5EF4-FFF2-40B4-BE49-F238E27FC236}">
                <a16:creationId xmlns:a16="http://schemas.microsoft.com/office/drawing/2014/main" id="{55E96F0C-1203-48A4-88BE-C5648756EE28}"/>
              </a:ext>
            </a:extLst>
          </p:cNvPr>
          <p:cNvSpPr txBox="1"/>
          <p:nvPr/>
        </p:nvSpPr>
        <p:spPr>
          <a:xfrm>
            <a:off x="9232136" y="3005762"/>
            <a:ext cx="1871982" cy="767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cs-CZ" altLang="cs-CZ" sz="1200" dirty="0"/>
              <a:t>co nejblíže místu jejich bydliště, a to včetně venkovských oblastí</a:t>
            </a:r>
            <a:endParaRPr lang="en-US" sz="1200" spc="-1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505" name="TextBox 504">
            <a:extLst>
              <a:ext uri="{FF2B5EF4-FFF2-40B4-BE49-F238E27FC236}">
                <a16:creationId xmlns:a16="http://schemas.microsoft.com/office/drawing/2014/main" id="{64AD6771-967C-4BAF-B997-3A605AB8C811}"/>
              </a:ext>
            </a:extLst>
          </p:cNvPr>
          <p:cNvSpPr txBox="1"/>
          <p:nvPr/>
        </p:nvSpPr>
        <p:spPr>
          <a:xfrm>
            <a:off x="3124982" y="4857344"/>
            <a:ext cx="1871982" cy="997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cs-CZ" altLang="cs-CZ" sz="1200" dirty="0"/>
              <a:t>byly založeny na multidisciplinárním posouzení individuálních potřeb a předností</a:t>
            </a:r>
            <a:endParaRPr lang="en-US" sz="1200" spc="-1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507" name="TextBox 506">
            <a:extLst>
              <a:ext uri="{FF2B5EF4-FFF2-40B4-BE49-F238E27FC236}">
                <a16:creationId xmlns:a16="http://schemas.microsoft.com/office/drawing/2014/main" id="{F1AABEE5-3FB9-4633-BD7C-ECB9260D1C7D}"/>
              </a:ext>
            </a:extLst>
          </p:cNvPr>
          <p:cNvSpPr txBox="1"/>
          <p:nvPr/>
        </p:nvSpPr>
        <p:spPr>
          <a:xfrm>
            <a:off x="7196582" y="4857344"/>
            <a:ext cx="1871982" cy="767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cs-CZ" altLang="cs-CZ" sz="1200" dirty="0"/>
              <a:t>byly dobrovolné a dostupné pro osoby se zdravotním postižením </a:t>
            </a:r>
          </a:p>
        </p:txBody>
      </p:sp>
    </p:spTree>
    <p:extLst>
      <p:ext uri="{BB962C8B-B14F-4D97-AF65-F5344CB8AC3E}">
        <p14:creationId xmlns:p14="http://schemas.microsoft.com/office/powerpoint/2010/main" val="40791260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Freeform: Shape 65">
            <a:extLst>
              <a:ext uri="{FF2B5EF4-FFF2-40B4-BE49-F238E27FC236}">
                <a16:creationId xmlns:a16="http://schemas.microsoft.com/office/drawing/2014/main" id="{AE5E3841-41FF-4E92-9005-982B11D1A4C5}"/>
              </a:ext>
            </a:extLst>
          </p:cNvPr>
          <p:cNvSpPr/>
          <p:nvPr/>
        </p:nvSpPr>
        <p:spPr>
          <a:xfrm>
            <a:off x="4470245" y="1940279"/>
            <a:ext cx="1099411" cy="1099411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766" h="1766">
                <a:moveTo>
                  <a:pt x="1766" y="883"/>
                </a:moveTo>
                <a:cubicBezTo>
                  <a:pt x="1766" y="1371"/>
                  <a:pt x="1371" y="1766"/>
                  <a:pt x="883" y="1766"/>
                </a:cubicBezTo>
                <a:cubicBezTo>
                  <a:pt x="395" y="1766"/>
                  <a:pt x="0" y="1371"/>
                  <a:pt x="0" y="883"/>
                </a:cubicBezTo>
                <a:cubicBezTo>
                  <a:pt x="0" y="395"/>
                  <a:pt x="395" y="0"/>
                  <a:pt x="883" y="0"/>
                </a:cubicBezTo>
                <a:cubicBezTo>
                  <a:pt x="1371" y="0"/>
                  <a:pt x="1766" y="395"/>
                  <a:pt x="1766" y="883"/>
                </a:cubicBezTo>
                <a:close/>
              </a:path>
            </a:pathLst>
          </a:custGeom>
          <a:solidFill>
            <a:schemeClr val="accent1"/>
          </a:solidFill>
          <a:ln cap="flat">
            <a:noFill/>
            <a:prstDash val="solid"/>
          </a:ln>
        </p:spPr>
        <p:txBody>
          <a:bodyPr vert="horz" wrap="none" lIns="45000" tIns="22500" rIns="45000" bIns="22500" anchor="ctr" anchorCtr="1" compatLnSpc="0"/>
          <a:lstStyle/>
          <a:p>
            <a:pPr hangingPunct="0"/>
            <a:endParaRPr lang="en-US" sz="900">
              <a:latin typeface="Arial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67" name="Freeform: Shape 66">
            <a:extLst>
              <a:ext uri="{FF2B5EF4-FFF2-40B4-BE49-F238E27FC236}">
                <a16:creationId xmlns:a16="http://schemas.microsoft.com/office/drawing/2014/main" id="{25152346-F658-4676-B3D2-C314C4D4E29A}"/>
              </a:ext>
            </a:extLst>
          </p:cNvPr>
          <p:cNvSpPr/>
          <p:nvPr/>
        </p:nvSpPr>
        <p:spPr>
          <a:xfrm>
            <a:off x="5020262" y="1826912"/>
            <a:ext cx="663384" cy="132614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066" h="2130">
                <a:moveTo>
                  <a:pt x="0" y="2130"/>
                </a:moveTo>
                <a:lnTo>
                  <a:pt x="0" y="2080"/>
                </a:lnTo>
                <a:cubicBezTo>
                  <a:pt x="559" y="2080"/>
                  <a:pt x="1014" y="1624"/>
                  <a:pt x="1014" y="1065"/>
                </a:cubicBezTo>
                <a:cubicBezTo>
                  <a:pt x="1014" y="505"/>
                  <a:pt x="559" y="50"/>
                  <a:pt x="0" y="50"/>
                </a:cubicBezTo>
                <a:lnTo>
                  <a:pt x="0" y="0"/>
                </a:lnTo>
                <a:cubicBezTo>
                  <a:pt x="587" y="0"/>
                  <a:pt x="1066" y="477"/>
                  <a:pt x="1066" y="1065"/>
                </a:cubicBezTo>
                <a:cubicBezTo>
                  <a:pt x="1066" y="1653"/>
                  <a:pt x="587" y="2130"/>
                  <a:pt x="0" y="2130"/>
                </a:cubicBezTo>
                <a:close/>
              </a:path>
            </a:pathLst>
          </a:custGeom>
          <a:solidFill>
            <a:schemeClr val="accent1"/>
          </a:solidFill>
          <a:ln cap="flat">
            <a:noFill/>
            <a:prstDash val="solid"/>
          </a:ln>
        </p:spPr>
        <p:txBody>
          <a:bodyPr vert="horz" wrap="none" lIns="45000" tIns="22500" rIns="45000" bIns="22500" anchor="ctr" anchorCtr="1" compatLnSpc="0"/>
          <a:lstStyle/>
          <a:p>
            <a:pPr hangingPunct="0"/>
            <a:endParaRPr lang="en-US" sz="900">
              <a:latin typeface="Arial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136" name="Freeform: Shape 135">
            <a:extLst>
              <a:ext uri="{FF2B5EF4-FFF2-40B4-BE49-F238E27FC236}">
                <a16:creationId xmlns:a16="http://schemas.microsoft.com/office/drawing/2014/main" id="{16BCFE56-0A08-424B-8124-3DF8962DFBB1}"/>
              </a:ext>
            </a:extLst>
          </p:cNvPr>
          <p:cNvSpPr/>
          <p:nvPr/>
        </p:nvSpPr>
        <p:spPr>
          <a:xfrm>
            <a:off x="4470245" y="3511845"/>
            <a:ext cx="1099411" cy="1099411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766" h="1766">
                <a:moveTo>
                  <a:pt x="1766" y="883"/>
                </a:moveTo>
                <a:cubicBezTo>
                  <a:pt x="1766" y="1371"/>
                  <a:pt x="1371" y="1766"/>
                  <a:pt x="883" y="1766"/>
                </a:cubicBezTo>
                <a:cubicBezTo>
                  <a:pt x="395" y="1766"/>
                  <a:pt x="0" y="1371"/>
                  <a:pt x="0" y="883"/>
                </a:cubicBezTo>
                <a:cubicBezTo>
                  <a:pt x="0" y="395"/>
                  <a:pt x="395" y="0"/>
                  <a:pt x="883" y="0"/>
                </a:cubicBezTo>
                <a:cubicBezTo>
                  <a:pt x="1371" y="0"/>
                  <a:pt x="1766" y="395"/>
                  <a:pt x="1766" y="883"/>
                </a:cubicBezTo>
                <a:close/>
              </a:path>
            </a:pathLst>
          </a:custGeom>
          <a:solidFill>
            <a:schemeClr val="accent3"/>
          </a:solidFill>
          <a:ln cap="flat">
            <a:noFill/>
            <a:prstDash val="solid"/>
          </a:ln>
        </p:spPr>
        <p:txBody>
          <a:bodyPr vert="horz" wrap="none" lIns="45000" tIns="22500" rIns="45000" bIns="22500" anchor="ctr" anchorCtr="1" compatLnSpc="0"/>
          <a:lstStyle/>
          <a:p>
            <a:pPr hangingPunct="0"/>
            <a:endParaRPr lang="en-US" sz="900">
              <a:latin typeface="Arial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137" name="Freeform: Shape 136">
            <a:extLst>
              <a:ext uri="{FF2B5EF4-FFF2-40B4-BE49-F238E27FC236}">
                <a16:creationId xmlns:a16="http://schemas.microsoft.com/office/drawing/2014/main" id="{08142ED3-8B53-4851-A181-0E5EDF57C36D}"/>
              </a:ext>
            </a:extLst>
          </p:cNvPr>
          <p:cNvSpPr/>
          <p:nvPr/>
        </p:nvSpPr>
        <p:spPr>
          <a:xfrm>
            <a:off x="5020262" y="3399101"/>
            <a:ext cx="663384" cy="1326768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066" h="2131">
                <a:moveTo>
                  <a:pt x="0" y="2131"/>
                </a:moveTo>
                <a:lnTo>
                  <a:pt x="0" y="2080"/>
                </a:lnTo>
                <a:cubicBezTo>
                  <a:pt x="559" y="2080"/>
                  <a:pt x="1014" y="1625"/>
                  <a:pt x="1014" y="1065"/>
                </a:cubicBezTo>
                <a:cubicBezTo>
                  <a:pt x="1014" y="506"/>
                  <a:pt x="559" y="51"/>
                  <a:pt x="0" y="51"/>
                </a:cubicBezTo>
                <a:lnTo>
                  <a:pt x="0" y="0"/>
                </a:lnTo>
                <a:cubicBezTo>
                  <a:pt x="587" y="0"/>
                  <a:pt x="1066" y="478"/>
                  <a:pt x="1066" y="1065"/>
                </a:cubicBezTo>
                <a:cubicBezTo>
                  <a:pt x="1066" y="1653"/>
                  <a:pt x="587" y="2131"/>
                  <a:pt x="0" y="2131"/>
                </a:cubicBezTo>
                <a:close/>
              </a:path>
            </a:pathLst>
          </a:custGeom>
          <a:solidFill>
            <a:schemeClr val="accent3"/>
          </a:solidFill>
          <a:ln cap="flat">
            <a:noFill/>
            <a:prstDash val="solid"/>
          </a:ln>
        </p:spPr>
        <p:txBody>
          <a:bodyPr vert="horz" wrap="none" lIns="45000" tIns="22500" rIns="45000" bIns="22500" anchor="ctr" anchorCtr="1" compatLnSpc="0"/>
          <a:lstStyle/>
          <a:p>
            <a:pPr hangingPunct="0"/>
            <a:endParaRPr lang="en-US" sz="900">
              <a:latin typeface="Arial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139" name="Freeform: Shape 138">
            <a:extLst>
              <a:ext uri="{FF2B5EF4-FFF2-40B4-BE49-F238E27FC236}">
                <a16:creationId xmlns:a16="http://schemas.microsoft.com/office/drawing/2014/main" id="{E9DD259D-F18D-4814-966F-2FA25E9E40C7}"/>
              </a:ext>
            </a:extLst>
          </p:cNvPr>
          <p:cNvSpPr/>
          <p:nvPr/>
        </p:nvSpPr>
        <p:spPr>
          <a:xfrm>
            <a:off x="4470245" y="5084034"/>
            <a:ext cx="1099411" cy="1099411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766" h="1766">
                <a:moveTo>
                  <a:pt x="1766" y="883"/>
                </a:moveTo>
                <a:cubicBezTo>
                  <a:pt x="1766" y="1371"/>
                  <a:pt x="1371" y="1766"/>
                  <a:pt x="883" y="1766"/>
                </a:cubicBezTo>
                <a:cubicBezTo>
                  <a:pt x="395" y="1766"/>
                  <a:pt x="0" y="1371"/>
                  <a:pt x="0" y="883"/>
                </a:cubicBezTo>
                <a:cubicBezTo>
                  <a:pt x="0" y="395"/>
                  <a:pt x="395" y="0"/>
                  <a:pt x="883" y="0"/>
                </a:cubicBezTo>
                <a:cubicBezTo>
                  <a:pt x="1371" y="0"/>
                  <a:pt x="1766" y="395"/>
                  <a:pt x="1766" y="883"/>
                </a:cubicBezTo>
                <a:close/>
              </a:path>
            </a:pathLst>
          </a:custGeom>
          <a:solidFill>
            <a:schemeClr val="accent5"/>
          </a:solidFill>
          <a:ln cap="flat">
            <a:noFill/>
            <a:prstDash val="solid"/>
          </a:ln>
        </p:spPr>
        <p:txBody>
          <a:bodyPr vert="horz" wrap="none" lIns="45000" tIns="22500" rIns="45000" bIns="22500" anchor="ctr" anchorCtr="1" compatLnSpc="0"/>
          <a:lstStyle/>
          <a:p>
            <a:pPr hangingPunct="0"/>
            <a:endParaRPr lang="en-US" sz="900">
              <a:latin typeface="Arial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140" name="Freeform: Shape 139">
            <a:extLst>
              <a:ext uri="{FF2B5EF4-FFF2-40B4-BE49-F238E27FC236}">
                <a16:creationId xmlns:a16="http://schemas.microsoft.com/office/drawing/2014/main" id="{359814AB-0FCB-4D8A-9F92-8503D40CB5B6}"/>
              </a:ext>
            </a:extLst>
          </p:cNvPr>
          <p:cNvSpPr/>
          <p:nvPr/>
        </p:nvSpPr>
        <p:spPr>
          <a:xfrm>
            <a:off x="5020262" y="4970666"/>
            <a:ext cx="663384" cy="1326768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066" h="2131">
                <a:moveTo>
                  <a:pt x="0" y="2131"/>
                </a:moveTo>
                <a:lnTo>
                  <a:pt x="0" y="2080"/>
                </a:lnTo>
                <a:cubicBezTo>
                  <a:pt x="559" y="2080"/>
                  <a:pt x="1014" y="1625"/>
                  <a:pt x="1014" y="1065"/>
                </a:cubicBezTo>
                <a:cubicBezTo>
                  <a:pt x="1014" y="506"/>
                  <a:pt x="559" y="51"/>
                  <a:pt x="0" y="51"/>
                </a:cubicBezTo>
                <a:lnTo>
                  <a:pt x="0" y="0"/>
                </a:lnTo>
                <a:cubicBezTo>
                  <a:pt x="587" y="0"/>
                  <a:pt x="1066" y="478"/>
                  <a:pt x="1066" y="1065"/>
                </a:cubicBezTo>
                <a:cubicBezTo>
                  <a:pt x="1066" y="1653"/>
                  <a:pt x="587" y="2131"/>
                  <a:pt x="0" y="2131"/>
                </a:cubicBezTo>
                <a:close/>
              </a:path>
            </a:pathLst>
          </a:custGeom>
          <a:solidFill>
            <a:schemeClr val="accent5"/>
          </a:solidFill>
          <a:ln cap="flat">
            <a:noFill/>
            <a:prstDash val="solid"/>
          </a:ln>
        </p:spPr>
        <p:txBody>
          <a:bodyPr vert="horz" wrap="none" lIns="45000" tIns="22500" rIns="45000" bIns="22500" anchor="ctr" anchorCtr="1" compatLnSpc="0"/>
          <a:lstStyle/>
          <a:p>
            <a:pPr hangingPunct="0"/>
            <a:endParaRPr lang="en-US" sz="900">
              <a:latin typeface="Arial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142" name="Freeform: Shape 141">
            <a:extLst>
              <a:ext uri="{FF2B5EF4-FFF2-40B4-BE49-F238E27FC236}">
                <a16:creationId xmlns:a16="http://schemas.microsoft.com/office/drawing/2014/main" id="{0BE6F7E6-EFC7-49F0-8EB7-A9FE2B16A139}"/>
              </a:ext>
            </a:extLst>
          </p:cNvPr>
          <p:cNvSpPr/>
          <p:nvPr/>
        </p:nvSpPr>
        <p:spPr>
          <a:xfrm>
            <a:off x="6622349" y="2726374"/>
            <a:ext cx="1099411" cy="1099411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766" h="1766">
                <a:moveTo>
                  <a:pt x="0" y="883"/>
                </a:moveTo>
                <a:cubicBezTo>
                  <a:pt x="0" y="1371"/>
                  <a:pt x="395" y="1766"/>
                  <a:pt x="883" y="1766"/>
                </a:cubicBezTo>
                <a:cubicBezTo>
                  <a:pt x="1371" y="1766"/>
                  <a:pt x="1766" y="1371"/>
                  <a:pt x="1766" y="883"/>
                </a:cubicBezTo>
                <a:cubicBezTo>
                  <a:pt x="1766" y="395"/>
                  <a:pt x="1371" y="0"/>
                  <a:pt x="883" y="0"/>
                </a:cubicBezTo>
                <a:cubicBezTo>
                  <a:pt x="395" y="0"/>
                  <a:pt x="0" y="395"/>
                  <a:pt x="0" y="883"/>
                </a:cubicBezTo>
                <a:close/>
              </a:path>
            </a:pathLst>
          </a:custGeom>
          <a:solidFill>
            <a:schemeClr val="accent2"/>
          </a:solidFill>
          <a:ln cap="flat">
            <a:noFill/>
            <a:prstDash val="solid"/>
          </a:ln>
        </p:spPr>
        <p:txBody>
          <a:bodyPr vert="horz" wrap="none" lIns="45000" tIns="22500" rIns="45000" bIns="22500" anchor="ctr" anchorCtr="1" compatLnSpc="0"/>
          <a:lstStyle/>
          <a:p>
            <a:pPr hangingPunct="0"/>
            <a:endParaRPr lang="en-US" sz="900">
              <a:latin typeface="Arial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143" name="Freeform: Shape 142">
            <a:extLst>
              <a:ext uri="{FF2B5EF4-FFF2-40B4-BE49-F238E27FC236}">
                <a16:creationId xmlns:a16="http://schemas.microsoft.com/office/drawing/2014/main" id="{0EFC34B2-DC8A-4047-B759-9BC84A2D2E35}"/>
              </a:ext>
            </a:extLst>
          </p:cNvPr>
          <p:cNvSpPr/>
          <p:nvPr/>
        </p:nvSpPr>
        <p:spPr>
          <a:xfrm>
            <a:off x="6508359" y="2613007"/>
            <a:ext cx="663384" cy="1326768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066" h="2131">
                <a:moveTo>
                  <a:pt x="1066" y="2131"/>
                </a:moveTo>
                <a:cubicBezTo>
                  <a:pt x="479" y="2131"/>
                  <a:pt x="0" y="1652"/>
                  <a:pt x="0" y="1065"/>
                </a:cubicBezTo>
                <a:cubicBezTo>
                  <a:pt x="0" y="477"/>
                  <a:pt x="479" y="0"/>
                  <a:pt x="1066" y="0"/>
                </a:cubicBezTo>
                <a:lnTo>
                  <a:pt x="1066" y="51"/>
                </a:lnTo>
                <a:cubicBezTo>
                  <a:pt x="507" y="51"/>
                  <a:pt x="52" y="505"/>
                  <a:pt x="52" y="1065"/>
                </a:cubicBezTo>
                <a:cubicBezTo>
                  <a:pt x="52" y="1625"/>
                  <a:pt x="507" y="2080"/>
                  <a:pt x="1066" y="2080"/>
                </a:cubicBezTo>
                <a:close/>
              </a:path>
            </a:pathLst>
          </a:custGeom>
          <a:solidFill>
            <a:schemeClr val="accent2"/>
          </a:solidFill>
          <a:ln cap="flat">
            <a:noFill/>
            <a:prstDash val="solid"/>
          </a:ln>
        </p:spPr>
        <p:txBody>
          <a:bodyPr vert="horz" wrap="none" lIns="45000" tIns="22500" rIns="45000" bIns="22500" anchor="ctr" anchorCtr="1" compatLnSpc="0"/>
          <a:lstStyle/>
          <a:p>
            <a:pPr hangingPunct="0"/>
            <a:endParaRPr lang="en-US" sz="900">
              <a:latin typeface="Arial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145" name="Freeform: Shape 144">
            <a:extLst>
              <a:ext uri="{FF2B5EF4-FFF2-40B4-BE49-F238E27FC236}">
                <a16:creationId xmlns:a16="http://schemas.microsoft.com/office/drawing/2014/main" id="{A823A1B1-F7AE-4A7E-89C7-1ED7C7909C78}"/>
              </a:ext>
            </a:extLst>
          </p:cNvPr>
          <p:cNvSpPr/>
          <p:nvPr/>
        </p:nvSpPr>
        <p:spPr>
          <a:xfrm>
            <a:off x="6622349" y="4297940"/>
            <a:ext cx="1099411" cy="1099411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766" h="1766">
                <a:moveTo>
                  <a:pt x="0" y="883"/>
                </a:moveTo>
                <a:cubicBezTo>
                  <a:pt x="0" y="1371"/>
                  <a:pt x="395" y="1766"/>
                  <a:pt x="883" y="1766"/>
                </a:cubicBezTo>
                <a:cubicBezTo>
                  <a:pt x="1371" y="1766"/>
                  <a:pt x="1766" y="1371"/>
                  <a:pt x="1766" y="883"/>
                </a:cubicBezTo>
                <a:cubicBezTo>
                  <a:pt x="1766" y="396"/>
                  <a:pt x="1371" y="0"/>
                  <a:pt x="883" y="0"/>
                </a:cubicBezTo>
                <a:cubicBezTo>
                  <a:pt x="395" y="0"/>
                  <a:pt x="0" y="396"/>
                  <a:pt x="0" y="883"/>
                </a:cubicBezTo>
                <a:close/>
              </a:path>
            </a:pathLst>
          </a:custGeom>
          <a:solidFill>
            <a:schemeClr val="accent4"/>
          </a:solidFill>
          <a:ln cap="flat">
            <a:noFill/>
            <a:prstDash val="solid"/>
          </a:ln>
        </p:spPr>
        <p:txBody>
          <a:bodyPr vert="horz" wrap="none" lIns="45000" tIns="22500" rIns="45000" bIns="22500" anchor="ctr" anchorCtr="1" compatLnSpc="0"/>
          <a:lstStyle/>
          <a:p>
            <a:pPr hangingPunct="0"/>
            <a:endParaRPr lang="en-US" sz="900">
              <a:latin typeface="Arial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146" name="Freeform: Shape 145">
            <a:extLst>
              <a:ext uri="{FF2B5EF4-FFF2-40B4-BE49-F238E27FC236}">
                <a16:creationId xmlns:a16="http://schemas.microsoft.com/office/drawing/2014/main" id="{D4EC0FAC-CE32-436C-9C69-BFD03103E05E}"/>
              </a:ext>
            </a:extLst>
          </p:cNvPr>
          <p:cNvSpPr/>
          <p:nvPr/>
        </p:nvSpPr>
        <p:spPr>
          <a:xfrm>
            <a:off x="6508359" y="4184573"/>
            <a:ext cx="663384" cy="132614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066" h="2130">
                <a:moveTo>
                  <a:pt x="1066" y="2130"/>
                </a:moveTo>
                <a:cubicBezTo>
                  <a:pt x="479" y="2130"/>
                  <a:pt x="0" y="1653"/>
                  <a:pt x="0" y="1065"/>
                </a:cubicBezTo>
                <a:cubicBezTo>
                  <a:pt x="0" y="478"/>
                  <a:pt x="479" y="0"/>
                  <a:pt x="1066" y="0"/>
                </a:cubicBezTo>
                <a:lnTo>
                  <a:pt x="1066" y="50"/>
                </a:lnTo>
                <a:cubicBezTo>
                  <a:pt x="507" y="50"/>
                  <a:pt x="52" y="506"/>
                  <a:pt x="52" y="1065"/>
                </a:cubicBezTo>
                <a:cubicBezTo>
                  <a:pt x="52" y="1625"/>
                  <a:pt x="507" y="2080"/>
                  <a:pt x="1066" y="2080"/>
                </a:cubicBezTo>
                <a:close/>
              </a:path>
            </a:pathLst>
          </a:custGeom>
          <a:solidFill>
            <a:schemeClr val="accent4"/>
          </a:solidFill>
          <a:ln cap="flat">
            <a:noFill/>
            <a:prstDash val="solid"/>
          </a:ln>
        </p:spPr>
        <p:txBody>
          <a:bodyPr vert="horz" wrap="none" lIns="45000" tIns="22500" rIns="45000" bIns="22500" anchor="ctr" anchorCtr="1" compatLnSpc="0"/>
          <a:lstStyle/>
          <a:p>
            <a:pPr hangingPunct="0"/>
            <a:endParaRPr lang="en-US" sz="900">
              <a:latin typeface="Arial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503" name="Freeform: Shape 502">
            <a:extLst>
              <a:ext uri="{FF2B5EF4-FFF2-40B4-BE49-F238E27FC236}">
                <a16:creationId xmlns:a16="http://schemas.microsoft.com/office/drawing/2014/main" id="{ADD94B45-2697-4011-81A3-B3FB448614A2}"/>
              </a:ext>
            </a:extLst>
          </p:cNvPr>
          <p:cNvSpPr/>
          <p:nvPr/>
        </p:nvSpPr>
        <p:spPr>
          <a:xfrm>
            <a:off x="5672138" y="2489200"/>
            <a:ext cx="842010" cy="723900"/>
          </a:xfrm>
          <a:custGeom>
            <a:avLst/>
            <a:gdLst>
              <a:gd name="connsiteX0" fmla="*/ 0 w 1684020"/>
              <a:gd name="connsiteY0" fmla="*/ 137361 h 1722583"/>
              <a:gd name="connsiteX1" fmla="*/ 848360 w 1684020"/>
              <a:gd name="connsiteY1" fmla="*/ 139901 h 1722583"/>
              <a:gd name="connsiteX2" fmla="*/ 850900 w 1684020"/>
              <a:gd name="connsiteY2" fmla="*/ 1585161 h 1722583"/>
              <a:gd name="connsiteX3" fmla="*/ 1684020 w 1684020"/>
              <a:gd name="connsiteY3" fmla="*/ 1580081 h 1722583"/>
              <a:gd name="connsiteX0" fmla="*/ 0 w 1684020"/>
              <a:gd name="connsiteY0" fmla="*/ 104799 h 1690021"/>
              <a:gd name="connsiteX1" fmla="*/ 848360 w 1684020"/>
              <a:gd name="connsiteY1" fmla="*/ 107339 h 1690021"/>
              <a:gd name="connsiteX2" fmla="*/ 850900 w 1684020"/>
              <a:gd name="connsiteY2" fmla="*/ 1552599 h 1690021"/>
              <a:gd name="connsiteX3" fmla="*/ 1684020 w 1684020"/>
              <a:gd name="connsiteY3" fmla="*/ 1547519 h 1690021"/>
              <a:gd name="connsiteX0" fmla="*/ 0 w 1684020"/>
              <a:gd name="connsiteY0" fmla="*/ 0 h 1585222"/>
              <a:gd name="connsiteX1" fmla="*/ 848360 w 1684020"/>
              <a:gd name="connsiteY1" fmla="*/ 2540 h 1585222"/>
              <a:gd name="connsiteX2" fmla="*/ 850900 w 1684020"/>
              <a:gd name="connsiteY2" fmla="*/ 1447800 h 1585222"/>
              <a:gd name="connsiteX3" fmla="*/ 1684020 w 1684020"/>
              <a:gd name="connsiteY3" fmla="*/ 1442720 h 1585222"/>
              <a:gd name="connsiteX0" fmla="*/ 0 w 1684020"/>
              <a:gd name="connsiteY0" fmla="*/ 0 h 1585222"/>
              <a:gd name="connsiteX1" fmla="*/ 848360 w 1684020"/>
              <a:gd name="connsiteY1" fmla="*/ 2540 h 1585222"/>
              <a:gd name="connsiteX2" fmla="*/ 850900 w 1684020"/>
              <a:gd name="connsiteY2" fmla="*/ 1447800 h 1585222"/>
              <a:gd name="connsiteX3" fmla="*/ 1684020 w 1684020"/>
              <a:gd name="connsiteY3" fmla="*/ 1442720 h 1585222"/>
              <a:gd name="connsiteX0" fmla="*/ 0 w 1684020"/>
              <a:gd name="connsiteY0" fmla="*/ 0 h 1585222"/>
              <a:gd name="connsiteX1" fmla="*/ 848360 w 1684020"/>
              <a:gd name="connsiteY1" fmla="*/ 2540 h 1585222"/>
              <a:gd name="connsiteX2" fmla="*/ 850900 w 1684020"/>
              <a:gd name="connsiteY2" fmla="*/ 1447800 h 1585222"/>
              <a:gd name="connsiteX3" fmla="*/ 1684020 w 1684020"/>
              <a:gd name="connsiteY3" fmla="*/ 1442720 h 1585222"/>
              <a:gd name="connsiteX0" fmla="*/ 0 w 1684020"/>
              <a:gd name="connsiteY0" fmla="*/ 0 h 1585222"/>
              <a:gd name="connsiteX1" fmla="*/ 848360 w 1684020"/>
              <a:gd name="connsiteY1" fmla="*/ 2540 h 1585222"/>
              <a:gd name="connsiteX2" fmla="*/ 850900 w 1684020"/>
              <a:gd name="connsiteY2" fmla="*/ 1447800 h 1585222"/>
              <a:gd name="connsiteX3" fmla="*/ 1684020 w 1684020"/>
              <a:gd name="connsiteY3" fmla="*/ 1442720 h 1585222"/>
              <a:gd name="connsiteX0" fmla="*/ 0 w 1684020"/>
              <a:gd name="connsiteY0" fmla="*/ 0 h 1585222"/>
              <a:gd name="connsiteX1" fmla="*/ 848360 w 1684020"/>
              <a:gd name="connsiteY1" fmla="*/ 2540 h 1585222"/>
              <a:gd name="connsiteX2" fmla="*/ 850900 w 1684020"/>
              <a:gd name="connsiteY2" fmla="*/ 1447800 h 1585222"/>
              <a:gd name="connsiteX3" fmla="*/ 1684020 w 1684020"/>
              <a:gd name="connsiteY3" fmla="*/ 1442720 h 1585222"/>
              <a:gd name="connsiteX0" fmla="*/ 0 w 1684020"/>
              <a:gd name="connsiteY0" fmla="*/ 0 h 1585222"/>
              <a:gd name="connsiteX1" fmla="*/ 848360 w 1684020"/>
              <a:gd name="connsiteY1" fmla="*/ 2540 h 1585222"/>
              <a:gd name="connsiteX2" fmla="*/ 850900 w 1684020"/>
              <a:gd name="connsiteY2" fmla="*/ 1447800 h 1585222"/>
              <a:gd name="connsiteX3" fmla="*/ 1684020 w 1684020"/>
              <a:gd name="connsiteY3" fmla="*/ 1442720 h 1585222"/>
              <a:gd name="connsiteX0" fmla="*/ 0 w 1684020"/>
              <a:gd name="connsiteY0" fmla="*/ 0 h 1497665"/>
              <a:gd name="connsiteX1" fmla="*/ 848360 w 1684020"/>
              <a:gd name="connsiteY1" fmla="*/ 2540 h 1497665"/>
              <a:gd name="connsiteX2" fmla="*/ 850900 w 1684020"/>
              <a:gd name="connsiteY2" fmla="*/ 1447800 h 1497665"/>
              <a:gd name="connsiteX3" fmla="*/ 1684020 w 1684020"/>
              <a:gd name="connsiteY3" fmla="*/ 1442720 h 1497665"/>
              <a:gd name="connsiteX0" fmla="*/ 0 w 1684020"/>
              <a:gd name="connsiteY0" fmla="*/ 0 h 1447800"/>
              <a:gd name="connsiteX1" fmla="*/ 848360 w 1684020"/>
              <a:gd name="connsiteY1" fmla="*/ 2540 h 1447800"/>
              <a:gd name="connsiteX2" fmla="*/ 850900 w 1684020"/>
              <a:gd name="connsiteY2" fmla="*/ 1447800 h 1447800"/>
              <a:gd name="connsiteX3" fmla="*/ 1684020 w 1684020"/>
              <a:gd name="connsiteY3" fmla="*/ 1442720 h 1447800"/>
              <a:gd name="connsiteX0" fmla="*/ 0 w 1684020"/>
              <a:gd name="connsiteY0" fmla="*/ 0 h 1447800"/>
              <a:gd name="connsiteX1" fmla="*/ 848360 w 1684020"/>
              <a:gd name="connsiteY1" fmla="*/ 2540 h 1447800"/>
              <a:gd name="connsiteX2" fmla="*/ 850900 w 1684020"/>
              <a:gd name="connsiteY2" fmla="*/ 1447800 h 1447800"/>
              <a:gd name="connsiteX3" fmla="*/ 1684020 w 1684020"/>
              <a:gd name="connsiteY3" fmla="*/ 1442720 h 1447800"/>
              <a:gd name="connsiteX0" fmla="*/ 0 w 1684020"/>
              <a:gd name="connsiteY0" fmla="*/ 0 h 1447800"/>
              <a:gd name="connsiteX1" fmla="*/ 848360 w 1684020"/>
              <a:gd name="connsiteY1" fmla="*/ 2540 h 1447800"/>
              <a:gd name="connsiteX2" fmla="*/ 850900 w 1684020"/>
              <a:gd name="connsiteY2" fmla="*/ 1447800 h 1447800"/>
              <a:gd name="connsiteX3" fmla="*/ 1684020 w 1684020"/>
              <a:gd name="connsiteY3" fmla="*/ 1442720 h 1447800"/>
              <a:gd name="connsiteX0" fmla="*/ 0 w 1684020"/>
              <a:gd name="connsiteY0" fmla="*/ 0 h 1447800"/>
              <a:gd name="connsiteX1" fmla="*/ 848360 w 1684020"/>
              <a:gd name="connsiteY1" fmla="*/ 2540 h 1447800"/>
              <a:gd name="connsiteX2" fmla="*/ 850900 w 1684020"/>
              <a:gd name="connsiteY2" fmla="*/ 1447800 h 1447800"/>
              <a:gd name="connsiteX3" fmla="*/ 1684020 w 1684020"/>
              <a:gd name="connsiteY3" fmla="*/ 1442720 h 1447800"/>
              <a:gd name="connsiteX0" fmla="*/ 0 w 1684020"/>
              <a:gd name="connsiteY0" fmla="*/ 0 h 1447800"/>
              <a:gd name="connsiteX1" fmla="*/ 848360 w 1684020"/>
              <a:gd name="connsiteY1" fmla="*/ 2540 h 1447800"/>
              <a:gd name="connsiteX2" fmla="*/ 850900 w 1684020"/>
              <a:gd name="connsiteY2" fmla="*/ 1447800 h 1447800"/>
              <a:gd name="connsiteX3" fmla="*/ 1684020 w 1684020"/>
              <a:gd name="connsiteY3" fmla="*/ 1442720 h 1447800"/>
              <a:gd name="connsiteX0" fmla="*/ 0 w 1684020"/>
              <a:gd name="connsiteY0" fmla="*/ 0 h 1447800"/>
              <a:gd name="connsiteX1" fmla="*/ 848360 w 1684020"/>
              <a:gd name="connsiteY1" fmla="*/ 2540 h 1447800"/>
              <a:gd name="connsiteX2" fmla="*/ 850900 w 1684020"/>
              <a:gd name="connsiteY2" fmla="*/ 1447800 h 1447800"/>
              <a:gd name="connsiteX3" fmla="*/ 1684020 w 1684020"/>
              <a:gd name="connsiteY3" fmla="*/ 1442720 h 144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84020" h="1447800">
                <a:moveTo>
                  <a:pt x="0" y="0"/>
                </a:moveTo>
                <a:cubicBezTo>
                  <a:pt x="284692" y="4657"/>
                  <a:pt x="565573" y="1693"/>
                  <a:pt x="848360" y="2540"/>
                </a:cubicBezTo>
                <a:cubicBezTo>
                  <a:pt x="849630" y="725170"/>
                  <a:pt x="846878" y="1173480"/>
                  <a:pt x="850900" y="1447800"/>
                </a:cubicBezTo>
                <a:lnTo>
                  <a:pt x="1684020" y="1442720"/>
                </a:lnTo>
              </a:path>
            </a:pathLst>
          </a:custGeom>
          <a:noFill/>
          <a:ln w="25400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504" name="Freeform: Shape 503">
            <a:extLst>
              <a:ext uri="{FF2B5EF4-FFF2-40B4-BE49-F238E27FC236}">
                <a16:creationId xmlns:a16="http://schemas.microsoft.com/office/drawing/2014/main" id="{EA30EF2A-35D1-4518-8938-A25280CC810D}"/>
              </a:ext>
            </a:extLst>
          </p:cNvPr>
          <p:cNvSpPr/>
          <p:nvPr/>
        </p:nvSpPr>
        <p:spPr>
          <a:xfrm flipH="1">
            <a:off x="5672138" y="3337560"/>
            <a:ext cx="842010" cy="657860"/>
          </a:xfrm>
          <a:custGeom>
            <a:avLst/>
            <a:gdLst>
              <a:gd name="connsiteX0" fmla="*/ 0 w 1684020"/>
              <a:gd name="connsiteY0" fmla="*/ 137361 h 1722583"/>
              <a:gd name="connsiteX1" fmla="*/ 848360 w 1684020"/>
              <a:gd name="connsiteY1" fmla="*/ 139901 h 1722583"/>
              <a:gd name="connsiteX2" fmla="*/ 850900 w 1684020"/>
              <a:gd name="connsiteY2" fmla="*/ 1585161 h 1722583"/>
              <a:gd name="connsiteX3" fmla="*/ 1684020 w 1684020"/>
              <a:gd name="connsiteY3" fmla="*/ 1580081 h 1722583"/>
              <a:gd name="connsiteX0" fmla="*/ 0 w 1684020"/>
              <a:gd name="connsiteY0" fmla="*/ 104799 h 1690021"/>
              <a:gd name="connsiteX1" fmla="*/ 848360 w 1684020"/>
              <a:gd name="connsiteY1" fmla="*/ 107339 h 1690021"/>
              <a:gd name="connsiteX2" fmla="*/ 850900 w 1684020"/>
              <a:gd name="connsiteY2" fmla="*/ 1552599 h 1690021"/>
              <a:gd name="connsiteX3" fmla="*/ 1684020 w 1684020"/>
              <a:gd name="connsiteY3" fmla="*/ 1547519 h 1690021"/>
              <a:gd name="connsiteX0" fmla="*/ 0 w 1684020"/>
              <a:gd name="connsiteY0" fmla="*/ 0 h 1585222"/>
              <a:gd name="connsiteX1" fmla="*/ 848360 w 1684020"/>
              <a:gd name="connsiteY1" fmla="*/ 2540 h 1585222"/>
              <a:gd name="connsiteX2" fmla="*/ 850900 w 1684020"/>
              <a:gd name="connsiteY2" fmla="*/ 1447800 h 1585222"/>
              <a:gd name="connsiteX3" fmla="*/ 1684020 w 1684020"/>
              <a:gd name="connsiteY3" fmla="*/ 1442720 h 1585222"/>
              <a:gd name="connsiteX0" fmla="*/ 0 w 1684020"/>
              <a:gd name="connsiteY0" fmla="*/ 0 h 1585222"/>
              <a:gd name="connsiteX1" fmla="*/ 848360 w 1684020"/>
              <a:gd name="connsiteY1" fmla="*/ 2540 h 1585222"/>
              <a:gd name="connsiteX2" fmla="*/ 850900 w 1684020"/>
              <a:gd name="connsiteY2" fmla="*/ 1447800 h 1585222"/>
              <a:gd name="connsiteX3" fmla="*/ 1684020 w 1684020"/>
              <a:gd name="connsiteY3" fmla="*/ 1442720 h 1585222"/>
              <a:gd name="connsiteX0" fmla="*/ 0 w 1684020"/>
              <a:gd name="connsiteY0" fmla="*/ 0 h 1585222"/>
              <a:gd name="connsiteX1" fmla="*/ 848360 w 1684020"/>
              <a:gd name="connsiteY1" fmla="*/ 2540 h 1585222"/>
              <a:gd name="connsiteX2" fmla="*/ 850900 w 1684020"/>
              <a:gd name="connsiteY2" fmla="*/ 1447800 h 1585222"/>
              <a:gd name="connsiteX3" fmla="*/ 1684020 w 1684020"/>
              <a:gd name="connsiteY3" fmla="*/ 1442720 h 1585222"/>
              <a:gd name="connsiteX0" fmla="*/ 0 w 1684020"/>
              <a:gd name="connsiteY0" fmla="*/ 0 h 1585222"/>
              <a:gd name="connsiteX1" fmla="*/ 848360 w 1684020"/>
              <a:gd name="connsiteY1" fmla="*/ 2540 h 1585222"/>
              <a:gd name="connsiteX2" fmla="*/ 850900 w 1684020"/>
              <a:gd name="connsiteY2" fmla="*/ 1447800 h 1585222"/>
              <a:gd name="connsiteX3" fmla="*/ 1684020 w 1684020"/>
              <a:gd name="connsiteY3" fmla="*/ 1442720 h 1585222"/>
              <a:gd name="connsiteX0" fmla="*/ 0 w 1684020"/>
              <a:gd name="connsiteY0" fmla="*/ 0 h 1585222"/>
              <a:gd name="connsiteX1" fmla="*/ 848360 w 1684020"/>
              <a:gd name="connsiteY1" fmla="*/ 2540 h 1585222"/>
              <a:gd name="connsiteX2" fmla="*/ 850900 w 1684020"/>
              <a:gd name="connsiteY2" fmla="*/ 1447800 h 1585222"/>
              <a:gd name="connsiteX3" fmla="*/ 1684020 w 1684020"/>
              <a:gd name="connsiteY3" fmla="*/ 1442720 h 1585222"/>
              <a:gd name="connsiteX0" fmla="*/ 0 w 1684020"/>
              <a:gd name="connsiteY0" fmla="*/ 0 h 1585222"/>
              <a:gd name="connsiteX1" fmla="*/ 848360 w 1684020"/>
              <a:gd name="connsiteY1" fmla="*/ 2540 h 1585222"/>
              <a:gd name="connsiteX2" fmla="*/ 850900 w 1684020"/>
              <a:gd name="connsiteY2" fmla="*/ 1447800 h 1585222"/>
              <a:gd name="connsiteX3" fmla="*/ 1684020 w 1684020"/>
              <a:gd name="connsiteY3" fmla="*/ 1442720 h 1585222"/>
              <a:gd name="connsiteX0" fmla="*/ 0 w 1684020"/>
              <a:gd name="connsiteY0" fmla="*/ 0 h 1497665"/>
              <a:gd name="connsiteX1" fmla="*/ 848360 w 1684020"/>
              <a:gd name="connsiteY1" fmla="*/ 2540 h 1497665"/>
              <a:gd name="connsiteX2" fmla="*/ 850900 w 1684020"/>
              <a:gd name="connsiteY2" fmla="*/ 1447800 h 1497665"/>
              <a:gd name="connsiteX3" fmla="*/ 1684020 w 1684020"/>
              <a:gd name="connsiteY3" fmla="*/ 1442720 h 1497665"/>
              <a:gd name="connsiteX0" fmla="*/ 0 w 1684020"/>
              <a:gd name="connsiteY0" fmla="*/ 0 h 1447800"/>
              <a:gd name="connsiteX1" fmla="*/ 848360 w 1684020"/>
              <a:gd name="connsiteY1" fmla="*/ 2540 h 1447800"/>
              <a:gd name="connsiteX2" fmla="*/ 850900 w 1684020"/>
              <a:gd name="connsiteY2" fmla="*/ 1447800 h 1447800"/>
              <a:gd name="connsiteX3" fmla="*/ 1684020 w 1684020"/>
              <a:gd name="connsiteY3" fmla="*/ 1442720 h 1447800"/>
              <a:gd name="connsiteX0" fmla="*/ 0 w 1684020"/>
              <a:gd name="connsiteY0" fmla="*/ 0 h 1447800"/>
              <a:gd name="connsiteX1" fmla="*/ 848360 w 1684020"/>
              <a:gd name="connsiteY1" fmla="*/ 2540 h 1447800"/>
              <a:gd name="connsiteX2" fmla="*/ 850900 w 1684020"/>
              <a:gd name="connsiteY2" fmla="*/ 1447800 h 1447800"/>
              <a:gd name="connsiteX3" fmla="*/ 1684020 w 1684020"/>
              <a:gd name="connsiteY3" fmla="*/ 1442720 h 1447800"/>
              <a:gd name="connsiteX0" fmla="*/ 0 w 1684020"/>
              <a:gd name="connsiteY0" fmla="*/ 0 h 1447800"/>
              <a:gd name="connsiteX1" fmla="*/ 848360 w 1684020"/>
              <a:gd name="connsiteY1" fmla="*/ 2540 h 1447800"/>
              <a:gd name="connsiteX2" fmla="*/ 850900 w 1684020"/>
              <a:gd name="connsiteY2" fmla="*/ 1447800 h 1447800"/>
              <a:gd name="connsiteX3" fmla="*/ 1684020 w 1684020"/>
              <a:gd name="connsiteY3" fmla="*/ 1442720 h 1447800"/>
              <a:gd name="connsiteX0" fmla="*/ 0 w 1684020"/>
              <a:gd name="connsiteY0" fmla="*/ 0 h 1447800"/>
              <a:gd name="connsiteX1" fmla="*/ 848360 w 1684020"/>
              <a:gd name="connsiteY1" fmla="*/ 2540 h 1447800"/>
              <a:gd name="connsiteX2" fmla="*/ 850900 w 1684020"/>
              <a:gd name="connsiteY2" fmla="*/ 1447800 h 1447800"/>
              <a:gd name="connsiteX3" fmla="*/ 1684020 w 1684020"/>
              <a:gd name="connsiteY3" fmla="*/ 1442720 h 1447800"/>
              <a:gd name="connsiteX0" fmla="*/ 0 w 1684020"/>
              <a:gd name="connsiteY0" fmla="*/ 0 h 1447800"/>
              <a:gd name="connsiteX1" fmla="*/ 848360 w 1684020"/>
              <a:gd name="connsiteY1" fmla="*/ 2540 h 1447800"/>
              <a:gd name="connsiteX2" fmla="*/ 850900 w 1684020"/>
              <a:gd name="connsiteY2" fmla="*/ 1447800 h 1447800"/>
              <a:gd name="connsiteX3" fmla="*/ 1684020 w 1684020"/>
              <a:gd name="connsiteY3" fmla="*/ 1442720 h 1447800"/>
              <a:gd name="connsiteX0" fmla="*/ 0 w 1684020"/>
              <a:gd name="connsiteY0" fmla="*/ 0 h 1447800"/>
              <a:gd name="connsiteX1" fmla="*/ 848360 w 1684020"/>
              <a:gd name="connsiteY1" fmla="*/ 2540 h 1447800"/>
              <a:gd name="connsiteX2" fmla="*/ 850900 w 1684020"/>
              <a:gd name="connsiteY2" fmla="*/ 1447800 h 1447800"/>
              <a:gd name="connsiteX3" fmla="*/ 1684020 w 1684020"/>
              <a:gd name="connsiteY3" fmla="*/ 1442720 h 144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84020" h="1447800">
                <a:moveTo>
                  <a:pt x="0" y="0"/>
                </a:moveTo>
                <a:cubicBezTo>
                  <a:pt x="284692" y="4657"/>
                  <a:pt x="565573" y="1693"/>
                  <a:pt x="848360" y="2540"/>
                </a:cubicBezTo>
                <a:cubicBezTo>
                  <a:pt x="849630" y="725170"/>
                  <a:pt x="846878" y="1173480"/>
                  <a:pt x="850900" y="1447800"/>
                </a:cubicBezTo>
                <a:lnTo>
                  <a:pt x="1684020" y="1442720"/>
                </a:lnTo>
              </a:path>
            </a:pathLst>
          </a:custGeom>
          <a:noFill/>
          <a:ln w="25400">
            <a:solidFill>
              <a:schemeClr val="accent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505" name="Freeform: Shape 504">
            <a:extLst>
              <a:ext uri="{FF2B5EF4-FFF2-40B4-BE49-F238E27FC236}">
                <a16:creationId xmlns:a16="http://schemas.microsoft.com/office/drawing/2014/main" id="{AA17C73B-6EEB-484B-8F4C-6A5A3A838D09}"/>
              </a:ext>
            </a:extLst>
          </p:cNvPr>
          <p:cNvSpPr/>
          <p:nvPr/>
        </p:nvSpPr>
        <p:spPr>
          <a:xfrm>
            <a:off x="5672138" y="4124960"/>
            <a:ext cx="842010" cy="657860"/>
          </a:xfrm>
          <a:custGeom>
            <a:avLst/>
            <a:gdLst>
              <a:gd name="connsiteX0" fmla="*/ 0 w 1684020"/>
              <a:gd name="connsiteY0" fmla="*/ 137361 h 1722583"/>
              <a:gd name="connsiteX1" fmla="*/ 848360 w 1684020"/>
              <a:gd name="connsiteY1" fmla="*/ 139901 h 1722583"/>
              <a:gd name="connsiteX2" fmla="*/ 850900 w 1684020"/>
              <a:gd name="connsiteY2" fmla="*/ 1585161 h 1722583"/>
              <a:gd name="connsiteX3" fmla="*/ 1684020 w 1684020"/>
              <a:gd name="connsiteY3" fmla="*/ 1580081 h 1722583"/>
              <a:gd name="connsiteX0" fmla="*/ 0 w 1684020"/>
              <a:gd name="connsiteY0" fmla="*/ 104799 h 1690021"/>
              <a:gd name="connsiteX1" fmla="*/ 848360 w 1684020"/>
              <a:gd name="connsiteY1" fmla="*/ 107339 h 1690021"/>
              <a:gd name="connsiteX2" fmla="*/ 850900 w 1684020"/>
              <a:gd name="connsiteY2" fmla="*/ 1552599 h 1690021"/>
              <a:gd name="connsiteX3" fmla="*/ 1684020 w 1684020"/>
              <a:gd name="connsiteY3" fmla="*/ 1547519 h 1690021"/>
              <a:gd name="connsiteX0" fmla="*/ 0 w 1684020"/>
              <a:gd name="connsiteY0" fmla="*/ 0 h 1585222"/>
              <a:gd name="connsiteX1" fmla="*/ 848360 w 1684020"/>
              <a:gd name="connsiteY1" fmla="*/ 2540 h 1585222"/>
              <a:gd name="connsiteX2" fmla="*/ 850900 w 1684020"/>
              <a:gd name="connsiteY2" fmla="*/ 1447800 h 1585222"/>
              <a:gd name="connsiteX3" fmla="*/ 1684020 w 1684020"/>
              <a:gd name="connsiteY3" fmla="*/ 1442720 h 1585222"/>
              <a:gd name="connsiteX0" fmla="*/ 0 w 1684020"/>
              <a:gd name="connsiteY0" fmla="*/ 0 h 1585222"/>
              <a:gd name="connsiteX1" fmla="*/ 848360 w 1684020"/>
              <a:gd name="connsiteY1" fmla="*/ 2540 h 1585222"/>
              <a:gd name="connsiteX2" fmla="*/ 850900 w 1684020"/>
              <a:gd name="connsiteY2" fmla="*/ 1447800 h 1585222"/>
              <a:gd name="connsiteX3" fmla="*/ 1684020 w 1684020"/>
              <a:gd name="connsiteY3" fmla="*/ 1442720 h 1585222"/>
              <a:gd name="connsiteX0" fmla="*/ 0 w 1684020"/>
              <a:gd name="connsiteY0" fmla="*/ 0 h 1585222"/>
              <a:gd name="connsiteX1" fmla="*/ 848360 w 1684020"/>
              <a:gd name="connsiteY1" fmla="*/ 2540 h 1585222"/>
              <a:gd name="connsiteX2" fmla="*/ 850900 w 1684020"/>
              <a:gd name="connsiteY2" fmla="*/ 1447800 h 1585222"/>
              <a:gd name="connsiteX3" fmla="*/ 1684020 w 1684020"/>
              <a:gd name="connsiteY3" fmla="*/ 1442720 h 1585222"/>
              <a:gd name="connsiteX0" fmla="*/ 0 w 1684020"/>
              <a:gd name="connsiteY0" fmla="*/ 0 h 1585222"/>
              <a:gd name="connsiteX1" fmla="*/ 848360 w 1684020"/>
              <a:gd name="connsiteY1" fmla="*/ 2540 h 1585222"/>
              <a:gd name="connsiteX2" fmla="*/ 850900 w 1684020"/>
              <a:gd name="connsiteY2" fmla="*/ 1447800 h 1585222"/>
              <a:gd name="connsiteX3" fmla="*/ 1684020 w 1684020"/>
              <a:gd name="connsiteY3" fmla="*/ 1442720 h 1585222"/>
              <a:gd name="connsiteX0" fmla="*/ 0 w 1684020"/>
              <a:gd name="connsiteY0" fmla="*/ 0 h 1585222"/>
              <a:gd name="connsiteX1" fmla="*/ 848360 w 1684020"/>
              <a:gd name="connsiteY1" fmla="*/ 2540 h 1585222"/>
              <a:gd name="connsiteX2" fmla="*/ 850900 w 1684020"/>
              <a:gd name="connsiteY2" fmla="*/ 1447800 h 1585222"/>
              <a:gd name="connsiteX3" fmla="*/ 1684020 w 1684020"/>
              <a:gd name="connsiteY3" fmla="*/ 1442720 h 1585222"/>
              <a:gd name="connsiteX0" fmla="*/ 0 w 1684020"/>
              <a:gd name="connsiteY0" fmla="*/ 0 h 1585222"/>
              <a:gd name="connsiteX1" fmla="*/ 848360 w 1684020"/>
              <a:gd name="connsiteY1" fmla="*/ 2540 h 1585222"/>
              <a:gd name="connsiteX2" fmla="*/ 850900 w 1684020"/>
              <a:gd name="connsiteY2" fmla="*/ 1447800 h 1585222"/>
              <a:gd name="connsiteX3" fmla="*/ 1684020 w 1684020"/>
              <a:gd name="connsiteY3" fmla="*/ 1442720 h 1585222"/>
              <a:gd name="connsiteX0" fmla="*/ 0 w 1684020"/>
              <a:gd name="connsiteY0" fmla="*/ 0 h 1497665"/>
              <a:gd name="connsiteX1" fmla="*/ 848360 w 1684020"/>
              <a:gd name="connsiteY1" fmla="*/ 2540 h 1497665"/>
              <a:gd name="connsiteX2" fmla="*/ 850900 w 1684020"/>
              <a:gd name="connsiteY2" fmla="*/ 1447800 h 1497665"/>
              <a:gd name="connsiteX3" fmla="*/ 1684020 w 1684020"/>
              <a:gd name="connsiteY3" fmla="*/ 1442720 h 1497665"/>
              <a:gd name="connsiteX0" fmla="*/ 0 w 1684020"/>
              <a:gd name="connsiteY0" fmla="*/ 0 h 1447800"/>
              <a:gd name="connsiteX1" fmla="*/ 848360 w 1684020"/>
              <a:gd name="connsiteY1" fmla="*/ 2540 h 1447800"/>
              <a:gd name="connsiteX2" fmla="*/ 850900 w 1684020"/>
              <a:gd name="connsiteY2" fmla="*/ 1447800 h 1447800"/>
              <a:gd name="connsiteX3" fmla="*/ 1684020 w 1684020"/>
              <a:gd name="connsiteY3" fmla="*/ 1442720 h 1447800"/>
              <a:gd name="connsiteX0" fmla="*/ 0 w 1684020"/>
              <a:gd name="connsiteY0" fmla="*/ 0 h 1447800"/>
              <a:gd name="connsiteX1" fmla="*/ 848360 w 1684020"/>
              <a:gd name="connsiteY1" fmla="*/ 2540 h 1447800"/>
              <a:gd name="connsiteX2" fmla="*/ 850900 w 1684020"/>
              <a:gd name="connsiteY2" fmla="*/ 1447800 h 1447800"/>
              <a:gd name="connsiteX3" fmla="*/ 1684020 w 1684020"/>
              <a:gd name="connsiteY3" fmla="*/ 1442720 h 1447800"/>
              <a:gd name="connsiteX0" fmla="*/ 0 w 1684020"/>
              <a:gd name="connsiteY0" fmla="*/ 0 h 1447800"/>
              <a:gd name="connsiteX1" fmla="*/ 848360 w 1684020"/>
              <a:gd name="connsiteY1" fmla="*/ 2540 h 1447800"/>
              <a:gd name="connsiteX2" fmla="*/ 850900 w 1684020"/>
              <a:gd name="connsiteY2" fmla="*/ 1447800 h 1447800"/>
              <a:gd name="connsiteX3" fmla="*/ 1684020 w 1684020"/>
              <a:gd name="connsiteY3" fmla="*/ 1442720 h 1447800"/>
              <a:gd name="connsiteX0" fmla="*/ 0 w 1684020"/>
              <a:gd name="connsiteY0" fmla="*/ 0 h 1447800"/>
              <a:gd name="connsiteX1" fmla="*/ 848360 w 1684020"/>
              <a:gd name="connsiteY1" fmla="*/ 2540 h 1447800"/>
              <a:gd name="connsiteX2" fmla="*/ 850900 w 1684020"/>
              <a:gd name="connsiteY2" fmla="*/ 1447800 h 1447800"/>
              <a:gd name="connsiteX3" fmla="*/ 1684020 w 1684020"/>
              <a:gd name="connsiteY3" fmla="*/ 1442720 h 1447800"/>
              <a:gd name="connsiteX0" fmla="*/ 0 w 1684020"/>
              <a:gd name="connsiteY0" fmla="*/ 0 h 1447800"/>
              <a:gd name="connsiteX1" fmla="*/ 848360 w 1684020"/>
              <a:gd name="connsiteY1" fmla="*/ 2540 h 1447800"/>
              <a:gd name="connsiteX2" fmla="*/ 850900 w 1684020"/>
              <a:gd name="connsiteY2" fmla="*/ 1447800 h 1447800"/>
              <a:gd name="connsiteX3" fmla="*/ 1684020 w 1684020"/>
              <a:gd name="connsiteY3" fmla="*/ 1442720 h 1447800"/>
              <a:gd name="connsiteX0" fmla="*/ 0 w 1684020"/>
              <a:gd name="connsiteY0" fmla="*/ 0 h 1447800"/>
              <a:gd name="connsiteX1" fmla="*/ 848360 w 1684020"/>
              <a:gd name="connsiteY1" fmla="*/ 2540 h 1447800"/>
              <a:gd name="connsiteX2" fmla="*/ 850900 w 1684020"/>
              <a:gd name="connsiteY2" fmla="*/ 1447800 h 1447800"/>
              <a:gd name="connsiteX3" fmla="*/ 1684020 w 1684020"/>
              <a:gd name="connsiteY3" fmla="*/ 1442720 h 144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84020" h="1447800">
                <a:moveTo>
                  <a:pt x="0" y="0"/>
                </a:moveTo>
                <a:cubicBezTo>
                  <a:pt x="284692" y="4657"/>
                  <a:pt x="565573" y="1693"/>
                  <a:pt x="848360" y="2540"/>
                </a:cubicBezTo>
                <a:cubicBezTo>
                  <a:pt x="849630" y="725170"/>
                  <a:pt x="846878" y="1173480"/>
                  <a:pt x="850900" y="1447800"/>
                </a:cubicBezTo>
                <a:lnTo>
                  <a:pt x="1684020" y="1442720"/>
                </a:lnTo>
              </a:path>
            </a:pathLst>
          </a:custGeom>
          <a:noFill/>
          <a:ln w="25400">
            <a:solidFill>
              <a:schemeClr val="accent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506" name="Freeform: Shape 505">
            <a:extLst>
              <a:ext uri="{FF2B5EF4-FFF2-40B4-BE49-F238E27FC236}">
                <a16:creationId xmlns:a16="http://schemas.microsoft.com/office/drawing/2014/main" id="{BDACA2B7-C63C-4245-8788-DB8525E9BC91}"/>
              </a:ext>
            </a:extLst>
          </p:cNvPr>
          <p:cNvSpPr/>
          <p:nvPr/>
        </p:nvSpPr>
        <p:spPr>
          <a:xfrm flipH="1">
            <a:off x="5672138" y="4909820"/>
            <a:ext cx="842010" cy="726440"/>
          </a:xfrm>
          <a:custGeom>
            <a:avLst/>
            <a:gdLst>
              <a:gd name="connsiteX0" fmla="*/ 0 w 1684020"/>
              <a:gd name="connsiteY0" fmla="*/ 137361 h 1722583"/>
              <a:gd name="connsiteX1" fmla="*/ 848360 w 1684020"/>
              <a:gd name="connsiteY1" fmla="*/ 139901 h 1722583"/>
              <a:gd name="connsiteX2" fmla="*/ 850900 w 1684020"/>
              <a:gd name="connsiteY2" fmla="*/ 1585161 h 1722583"/>
              <a:gd name="connsiteX3" fmla="*/ 1684020 w 1684020"/>
              <a:gd name="connsiteY3" fmla="*/ 1580081 h 1722583"/>
              <a:gd name="connsiteX0" fmla="*/ 0 w 1684020"/>
              <a:gd name="connsiteY0" fmla="*/ 104799 h 1690021"/>
              <a:gd name="connsiteX1" fmla="*/ 848360 w 1684020"/>
              <a:gd name="connsiteY1" fmla="*/ 107339 h 1690021"/>
              <a:gd name="connsiteX2" fmla="*/ 850900 w 1684020"/>
              <a:gd name="connsiteY2" fmla="*/ 1552599 h 1690021"/>
              <a:gd name="connsiteX3" fmla="*/ 1684020 w 1684020"/>
              <a:gd name="connsiteY3" fmla="*/ 1547519 h 1690021"/>
              <a:gd name="connsiteX0" fmla="*/ 0 w 1684020"/>
              <a:gd name="connsiteY0" fmla="*/ 0 h 1585222"/>
              <a:gd name="connsiteX1" fmla="*/ 848360 w 1684020"/>
              <a:gd name="connsiteY1" fmla="*/ 2540 h 1585222"/>
              <a:gd name="connsiteX2" fmla="*/ 850900 w 1684020"/>
              <a:gd name="connsiteY2" fmla="*/ 1447800 h 1585222"/>
              <a:gd name="connsiteX3" fmla="*/ 1684020 w 1684020"/>
              <a:gd name="connsiteY3" fmla="*/ 1442720 h 1585222"/>
              <a:gd name="connsiteX0" fmla="*/ 0 w 1684020"/>
              <a:gd name="connsiteY0" fmla="*/ 0 h 1585222"/>
              <a:gd name="connsiteX1" fmla="*/ 848360 w 1684020"/>
              <a:gd name="connsiteY1" fmla="*/ 2540 h 1585222"/>
              <a:gd name="connsiteX2" fmla="*/ 850900 w 1684020"/>
              <a:gd name="connsiteY2" fmla="*/ 1447800 h 1585222"/>
              <a:gd name="connsiteX3" fmla="*/ 1684020 w 1684020"/>
              <a:gd name="connsiteY3" fmla="*/ 1442720 h 1585222"/>
              <a:gd name="connsiteX0" fmla="*/ 0 w 1684020"/>
              <a:gd name="connsiteY0" fmla="*/ 0 h 1585222"/>
              <a:gd name="connsiteX1" fmla="*/ 848360 w 1684020"/>
              <a:gd name="connsiteY1" fmla="*/ 2540 h 1585222"/>
              <a:gd name="connsiteX2" fmla="*/ 850900 w 1684020"/>
              <a:gd name="connsiteY2" fmla="*/ 1447800 h 1585222"/>
              <a:gd name="connsiteX3" fmla="*/ 1684020 w 1684020"/>
              <a:gd name="connsiteY3" fmla="*/ 1442720 h 1585222"/>
              <a:gd name="connsiteX0" fmla="*/ 0 w 1684020"/>
              <a:gd name="connsiteY0" fmla="*/ 0 h 1585222"/>
              <a:gd name="connsiteX1" fmla="*/ 848360 w 1684020"/>
              <a:gd name="connsiteY1" fmla="*/ 2540 h 1585222"/>
              <a:gd name="connsiteX2" fmla="*/ 850900 w 1684020"/>
              <a:gd name="connsiteY2" fmla="*/ 1447800 h 1585222"/>
              <a:gd name="connsiteX3" fmla="*/ 1684020 w 1684020"/>
              <a:gd name="connsiteY3" fmla="*/ 1442720 h 1585222"/>
              <a:gd name="connsiteX0" fmla="*/ 0 w 1684020"/>
              <a:gd name="connsiteY0" fmla="*/ 0 h 1585222"/>
              <a:gd name="connsiteX1" fmla="*/ 848360 w 1684020"/>
              <a:gd name="connsiteY1" fmla="*/ 2540 h 1585222"/>
              <a:gd name="connsiteX2" fmla="*/ 850900 w 1684020"/>
              <a:gd name="connsiteY2" fmla="*/ 1447800 h 1585222"/>
              <a:gd name="connsiteX3" fmla="*/ 1684020 w 1684020"/>
              <a:gd name="connsiteY3" fmla="*/ 1442720 h 1585222"/>
              <a:gd name="connsiteX0" fmla="*/ 0 w 1684020"/>
              <a:gd name="connsiteY0" fmla="*/ 0 h 1585222"/>
              <a:gd name="connsiteX1" fmla="*/ 848360 w 1684020"/>
              <a:gd name="connsiteY1" fmla="*/ 2540 h 1585222"/>
              <a:gd name="connsiteX2" fmla="*/ 850900 w 1684020"/>
              <a:gd name="connsiteY2" fmla="*/ 1447800 h 1585222"/>
              <a:gd name="connsiteX3" fmla="*/ 1684020 w 1684020"/>
              <a:gd name="connsiteY3" fmla="*/ 1442720 h 1585222"/>
              <a:gd name="connsiteX0" fmla="*/ 0 w 1684020"/>
              <a:gd name="connsiteY0" fmla="*/ 0 h 1497665"/>
              <a:gd name="connsiteX1" fmla="*/ 848360 w 1684020"/>
              <a:gd name="connsiteY1" fmla="*/ 2540 h 1497665"/>
              <a:gd name="connsiteX2" fmla="*/ 850900 w 1684020"/>
              <a:gd name="connsiteY2" fmla="*/ 1447800 h 1497665"/>
              <a:gd name="connsiteX3" fmla="*/ 1684020 w 1684020"/>
              <a:gd name="connsiteY3" fmla="*/ 1442720 h 1497665"/>
              <a:gd name="connsiteX0" fmla="*/ 0 w 1684020"/>
              <a:gd name="connsiteY0" fmla="*/ 0 h 1447800"/>
              <a:gd name="connsiteX1" fmla="*/ 848360 w 1684020"/>
              <a:gd name="connsiteY1" fmla="*/ 2540 h 1447800"/>
              <a:gd name="connsiteX2" fmla="*/ 850900 w 1684020"/>
              <a:gd name="connsiteY2" fmla="*/ 1447800 h 1447800"/>
              <a:gd name="connsiteX3" fmla="*/ 1684020 w 1684020"/>
              <a:gd name="connsiteY3" fmla="*/ 1442720 h 1447800"/>
              <a:gd name="connsiteX0" fmla="*/ 0 w 1684020"/>
              <a:gd name="connsiteY0" fmla="*/ 0 h 1447800"/>
              <a:gd name="connsiteX1" fmla="*/ 848360 w 1684020"/>
              <a:gd name="connsiteY1" fmla="*/ 2540 h 1447800"/>
              <a:gd name="connsiteX2" fmla="*/ 850900 w 1684020"/>
              <a:gd name="connsiteY2" fmla="*/ 1447800 h 1447800"/>
              <a:gd name="connsiteX3" fmla="*/ 1684020 w 1684020"/>
              <a:gd name="connsiteY3" fmla="*/ 1442720 h 1447800"/>
              <a:gd name="connsiteX0" fmla="*/ 0 w 1684020"/>
              <a:gd name="connsiteY0" fmla="*/ 0 h 1447800"/>
              <a:gd name="connsiteX1" fmla="*/ 848360 w 1684020"/>
              <a:gd name="connsiteY1" fmla="*/ 2540 h 1447800"/>
              <a:gd name="connsiteX2" fmla="*/ 850900 w 1684020"/>
              <a:gd name="connsiteY2" fmla="*/ 1447800 h 1447800"/>
              <a:gd name="connsiteX3" fmla="*/ 1684020 w 1684020"/>
              <a:gd name="connsiteY3" fmla="*/ 1442720 h 1447800"/>
              <a:gd name="connsiteX0" fmla="*/ 0 w 1684020"/>
              <a:gd name="connsiteY0" fmla="*/ 0 h 1447800"/>
              <a:gd name="connsiteX1" fmla="*/ 848360 w 1684020"/>
              <a:gd name="connsiteY1" fmla="*/ 2540 h 1447800"/>
              <a:gd name="connsiteX2" fmla="*/ 850900 w 1684020"/>
              <a:gd name="connsiteY2" fmla="*/ 1447800 h 1447800"/>
              <a:gd name="connsiteX3" fmla="*/ 1684020 w 1684020"/>
              <a:gd name="connsiteY3" fmla="*/ 1442720 h 1447800"/>
              <a:gd name="connsiteX0" fmla="*/ 0 w 1684020"/>
              <a:gd name="connsiteY0" fmla="*/ 0 h 1447800"/>
              <a:gd name="connsiteX1" fmla="*/ 848360 w 1684020"/>
              <a:gd name="connsiteY1" fmla="*/ 2540 h 1447800"/>
              <a:gd name="connsiteX2" fmla="*/ 850900 w 1684020"/>
              <a:gd name="connsiteY2" fmla="*/ 1447800 h 1447800"/>
              <a:gd name="connsiteX3" fmla="*/ 1684020 w 1684020"/>
              <a:gd name="connsiteY3" fmla="*/ 1442720 h 1447800"/>
              <a:gd name="connsiteX0" fmla="*/ 0 w 1684020"/>
              <a:gd name="connsiteY0" fmla="*/ 0 h 1447800"/>
              <a:gd name="connsiteX1" fmla="*/ 848360 w 1684020"/>
              <a:gd name="connsiteY1" fmla="*/ 2540 h 1447800"/>
              <a:gd name="connsiteX2" fmla="*/ 850900 w 1684020"/>
              <a:gd name="connsiteY2" fmla="*/ 1447800 h 1447800"/>
              <a:gd name="connsiteX3" fmla="*/ 1684020 w 1684020"/>
              <a:gd name="connsiteY3" fmla="*/ 1442720 h 144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84020" h="1447800">
                <a:moveTo>
                  <a:pt x="0" y="0"/>
                </a:moveTo>
                <a:cubicBezTo>
                  <a:pt x="284692" y="4657"/>
                  <a:pt x="565573" y="1693"/>
                  <a:pt x="848360" y="2540"/>
                </a:cubicBezTo>
                <a:cubicBezTo>
                  <a:pt x="849630" y="725170"/>
                  <a:pt x="846878" y="1173480"/>
                  <a:pt x="850900" y="1447800"/>
                </a:cubicBezTo>
                <a:lnTo>
                  <a:pt x="1684020" y="1442720"/>
                </a:lnTo>
              </a:path>
            </a:pathLst>
          </a:custGeom>
          <a:noFill/>
          <a:ln w="25400">
            <a:solidFill>
              <a:schemeClr val="accent4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507" name="TextBox 506">
            <a:extLst>
              <a:ext uri="{FF2B5EF4-FFF2-40B4-BE49-F238E27FC236}">
                <a16:creationId xmlns:a16="http://schemas.microsoft.com/office/drawing/2014/main" id="{A88193BE-E56C-4C8D-9D97-1D9B6CF74EC0}"/>
              </a:ext>
            </a:extLst>
          </p:cNvPr>
          <p:cNvSpPr txBox="1"/>
          <p:nvPr/>
        </p:nvSpPr>
        <p:spPr>
          <a:xfrm>
            <a:off x="762000" y="-140983"/>
            <a:ext cx="10668000" cy="112165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>
            <a:defPPr>
              <a:defRPr lang="en-US"/>
            </a:defPPr>
            <a:lvl1pPr algn="ctr">
              <a:lnSpc>
                <a:spcPts val="9400"/>
              </a:lnSpc>
              <a:defRPr sz="8000" b="1" spc="-290">
                <a:solidFill>
                  <a:schemeClr val="tx2"/>
                </a:solidFill>
                <a:latin typeface="Raleway" panose="020B0503030101060003" pitchFamily="34" charset="77"/>
              </a:defRPr>
            </a:lvl1pPr>
          </a:lstStyle>
          <a:p>
            <a:r>
              <a:rPr lang="en-US" sz="3700" spc="0" dirty="0" err="1">
                <a:latin typeface="Poppins" panose="00000500000000000000" pitchFamily="2" charset="0"/>
                <a:cs typeface="Poppins" panose="00000500000000000000" pitchFamily="2" charset="0"/>
              </a:rPr>
              <a:t>Principy</a:t>
            </a:r>
            <a:r>
              <a:rPr lang="en-US" sz="3700" spc="0" dirty="0">
                <a:latin typeface="Poppins" panose="00000500000000000000" pitchFamily="2" charset="0"/>
                <a:cs typeface="Poppins" panose="00000500000000000000" pitchFamily="2" charset="0"/>
              </a:rPr>
              <a:t> KOR</a:t>
            </a:r>
          </a:p>
        </p:txBody>
      </p:sp>
      <p:sp>
        <p:nvSpPr>
          <p:cNvPr id="509" name="TextBox 508">
            <a:extLst>
              <a:ext uri="{FF2B5EF4-FFF2-40B4-BE49-F238E27FC236}">
                <a16:creationId xmlns:a16="http://schemas.microsoft.com/office/drawing/2014/main" id="{04631D6C-C701-4ABF-999A-0B9E99605D8F}"/>
              </a:ext>
            </a:extLst>
          </p:cNvPr>
          <p:cNvSpPr txBox="1"/>
          <p:nvPr/>
        </p:nvSpPr>
        <p:spPr>
          <a:xfrm>
            <a:off x="1207455" y="1990621"/>
            <a:ext cx="2990458" cy="353943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r"/>
            <a:r>
              <a:rPr lang="en-US" sz="1700" b="1" spc="-15" dirty="0">
                <a:solidFill>
                  <a:schemeClr val="tx2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VČASNOST</a:t>
            </a:r>
          </a:p>
        </p:txBody>
      </p:sp>
      <p:sp>
        <p:nvSpPr>
          <p:cNvPr id="510" name="TextBox 509">
            <a:extLst>
              <a:ext uri="{FF2B5EF4-FFF2-40B4-BE49-F238E27FC236}">
                <a16:creationId xmlns:a16="http://schemas.microsoft.com/office/drawing/2014/main" id="{F5623370-A7B7-4196-88D9-D1ECE9DB1264}"/>
              </a:ext>
            </a:extLst>
          </p:cNvPr>
          <p:cNvSpPr txBox="1"/>
          <p:nvPr/>
        </p:nvSpPr>
        <p:spPr>
          <a:xfrm>
            <a:off x="1207453" y="2367888"/>
            <a:ext cx="2990459" cy="10552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/>
              <a:t>Včasné zahájení rehabilitace ve všech oblastech je základním předpokladem pro úspěšné naplnění jejího účelu a vede k potřebné aktivizaci a motivaci člověka se závažným zdravotném problémem při řešení jeho situace, jeho sociální znovu/začlenění. </a:t>
            </a:r>
          </a:p>
          <a:p>
            <a:pPr>
              <a:lnSpc>
                <a:spcPts val="1800"/>
              </a:lnSpc>
            </a:pPr>
            <a:r>
              <a:rPr lang="en-US" sz="600" spc="-10" dirty="0">
                <a:latin typeface="Poppins" panose="00000500000000000000" pitchFamily="2" charset="0"/>
                <a:cs typeface="Poppins" panose="00000500000000000000" pitchFamily="2" charset="0"/>
              </a:rPr>
              <a:t>.</a:t>
            </a:r>
            <a:endParaRPr lang="en-US" sz="1200" spc="-1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511" name="TextBox 510">
            <a:extLst>
              <a:ext uri="{FF2B5EF4-FFF2-40B4-BE49-F238E27FC236}">
                <a16:creationId xmlns:a16="http://schemas.microsoft.com/office/drawing/2014/main" id="{CCC1C225-C0B2-426C-AC34-2C391D4FAF6C}"/>
              </a:ext>
            </a:extLst>
          </p:cNvPr>
          <p:cNvSpPr txBox="1"/>
          <p:nvPr/>
        </p:nvSpPr>
        <p:spPr>
          <a:xfrm>
            <a:off x="1207455" y="3563116"/>
            <a:ext cx="2990458" cy="353943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r"/>
            <a:r>
              <a:rPr lang="en-US" sz="1700" b="1" spc="-15" dirty="0">
                <a:solidFill>
                  <a:schemeClr val="tx2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DOSTUPNOST</a:t>
            </a:r>
          </a:p>
        </p:txBody>
      </p:sp>
      <p:sp>
        <p:nvSpPr>
          <p:cNvPr id="512" name="TextBox 511">
            <a:extLst>
              <a:ext uri="{FF2B5EF4-FFF2-40B4-BE49-F238E27FC236}">
                <a16:creationId xmlns:a16="http://schemas.microsoft.com/office/drawing/2014/main" id="{FEC658E2-69B2-4764-ABFD-AC5158877367}"/>
              </a:ext>
            </a:extLst>
          </p:cNvPr>
          <p:cNvSpPr txBox="1"/>
          <p:nvPr/>
        </p:nvSpPr>
        <p:spPr>
          <a:xfrm>
            <a:off x="1207453" y="3940383"/>
            <a:ext cx="299045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/>
              <a:t>Je nutné zajistit nejen co nejširší dostupnost informací o rehabilitaci, ale i přiblížit její zprostředkování a poskytování potřebným lidem. </a:t>
            </a:r>
          </a:p>
        </p:txBody>
      </p:sp>
      <p:sp>
        <p:nvSpPr>
          <p:cNvPr id="513" name="TextBox 512">
            <a:extLst>
              <a:ext uri="{FF2B5EF4-FFF2-40B4-BE49-F238E27FC236}">
                <a16:creationId xmlns:a16="http://schemas.microsoft.com/office/drawing/2014/main" id="{64928A1A-C86A-42B6-B5B0-C70A84490AEC}"/>
              </a:ext>
            </a:extLst>
          </p:cNvPr>
          <p:cNvSpPr txBox="1"/>
          <p:nvPr/>
        </p:nvSpPr>
        <p:spPr>
          <a:xfrm>
            <a:off x="1207455" y="4873012"/>
            <a:ext cx="2990458" cy="615553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r"/>
            <a:r>
              <a:rPr lang="en-US" sz="1700" b="1" spc="-15" dirty="0">
                <a:solidFill>
                  <a:schemeClr val="tx2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INDIVIDUÁLNÍ POSOUZENÍ A EFEKTIVITA</a:t>
            </a:r>
          </a:p>
        </p:txBody>
      </p:sp>
      <p:sp>
        <p:nvSpPr>
          <p:cNvPr id="514" name="TextBox 513">
            <a:extLst>
              <a:ext uri="{FF2B5EF4-FFF2-40B4-BE49-F238E27FC236}">
                <a16:creationId xmlns:a16="http://schemas.microsoft.com/office/drawing/2014/main" id="{5E15F61E-F115-4B0A-BB6B-17939E4AB2D1}"/>
              </a:ext>
            </a:extLst>
          </p:cNvPr>
          <p:cNvSpPr txBox="1"/>
          <p:nvPr/>
        </p:nvSpPr>
        <p:spPr>
          <a:xfrm>
            <a:off x="1207453" y="5511889"/>
            <a:ext cx="299045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/>
              <a:t>Provádění rehabilitace, tj. realizované  prostředky musí odpovídat konkrétním podmínkám a potřebám člověka se závažným zdravotním problémem, což zvýrazňuje žádoucí adresnost navrhovaného systému. </a:t>
            </a:r>
          </a:p>
          <a:p>
            <a:r>
              <a:rPr lang="en-US" sz="1000" spc="-10" dirty="0">
                <a:cs typeface="Poppins" panose="00000500000000000000" pitchFamily="2" charset="0"/>
              </a:rPr>
              <a:t>Co </a:t>
            </a:r>
            <a:r>
              <a:rPr lang="en-US" sz="1000" spc="-10" dirty="0" err="1">
                <a:cs typeface="Poppins" panose="00000500000000000000" pitchFamily="2" charset="0"/>
              </a:rPr>
              <a:t>nejcílenější</a:t>
            </a:r>
            <a:r>
              <a:rPr lang="en-US" sz="1000" spc="-10" dirty="0">
                <a:cs typeface="Poppins" panose="00000500000000000000" pitchFamily="2" charset="0"/>
              </a:rPr>
              <a:t> </a:t>
            </a:r>
            <a:r>
              <a:rPr lang="en-US" sz="1000" spc="-10" dirty="0" err="1">
                <a:cs typeface="Poppins" panose="00000500000000000000" pitchFamily="2" charset="0"/>
              </a:rPr>
              <a:t>nasměrování</a:t>
            </a:r>
            <a:r>
              <a:rPr lang="en-US" sz="1000" spc="-10" dirty="0">
                <a:cs typeface="Poppins" panose="00000500000000000000" pitchFamily="2" charset="0"/>
              </a:rPr>
              <a:t> </a:t>
            </a:r>
            <a:r>
              <a:rPr lang="en-US" sz="1000" spc="-10" dirty="0" err="1">
                <a:cs typeface="Poppins" panose="00000500000000000000" pitchFamily="2" charset="0"/>
              </a:rPr>
              <a:t>na</a:t>
            </a:r>
            <a:r>
              <a:rPr lang="en-US" sz="1000" spc="-10" dirty="0">
                <a:cs typeface="Poppins" panose="00000500000000000000" pitchFamily="2" charset="0"/>
              </a:rPr>
              <a:t> </a:t>
            </a:r>
            <a:r>
              <a:rPr lang="en-US" sz="1000" spc="-10" dirty="0" err="1">
                <a:cs typeface="Poppins" panose="00000500000000000000" pitchFamily="2" charset="0"/>
              </a:rPr>
              <a:t>potřebné</a:t>
            </a:r>
            <a:r>
              <a:rPr lang="en-US" sz="1000" spc="-10" dirty="0">
                <a:cs typeface="Poppins" panose="00000500000000000000" pitchFamily="2" charset="0"/>
              </a:rPr>
              <a:t> </a:t>
            </a:r>
            <a:r>
              <a:rPr lang="en-US" sz="1000" spc="-10" dirty="0" err="1">
                <a:cs typeface="Poppins" panose="00000500000000000000" pitchFamily="2" charset="0"/>
              </a:rPr>
              <a:t>služby</a:t>
            </a:r>
            <a:r>
              <a:rPr lang="en-US" sz="1000" spc="-10" dirty="0">
                <a:cs typeface="Poppins" panose="00000500000000000000" pitchFamily="2" charset="0"/>
              </a:rPr>
              <a:t>.</a:t>
            </a:r>
          </a:p>
        </p:txBody>
      </p:sp>
      <p:sp>
        <p:nvSpPr>
          <p:cNvPr id="515" name="TextBox 514">
            <a:extLst>
              <a:ext uri="{FF2B5EF4-FFF2-40B4-BE49-F238E27FC236}">
                <a16:creationId xmlns:a16="http://schemas.microsoft.com/office/drawing/2014/main" id="{F83AD463-CCF4-4595-BA98-985608F136DF}"/>
              </a:ext>
            </a:extLst>
          </p:cNvPr>
          <p:cNvSpPr txBox="1"/>
          <p:nvPr/>
        </p:nvSpPr>
        <p:spPr>
          <a:xfrm>
            <a:off x="7994088" y="2513990"/>
            <a:ext cx="2990458" cy="615553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1700" b="1" spc="-15" dirty="0">
                <a:solidFill>
                  <a:schemeClr val="tx2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KOMPLEXNOST, NÁVAZNOST A KOORDINOVANOST</a:t>
            </a:r>
          </a:p>
        </p:txBody>
      </p:sp>
      <p:sp>
        <p:nvSpPr>
          <p:cNvPr id="516" name="TextBox 515">
            <a:extLst>
              <a:ext uri="{FF2B5EF4-FFF2-40B4-BE49-F238E27FC236}">
                <a16:creationId xmlns:a16="http://schemas.microsoft.com/office/drawing/2014/main" id="{510DB476-7CB9-452F-88E7-830FA843E03A}"/>
              </a:ext>
            </a:extLst>
          </p:cNvPr>
          <p:cNvSpPr txBox="1"/>
          <p:nvPr/>
        </p:nvSpPr>
        <p:spPr>
          <a:xfrm>
            <a:off x="7994088" y="3153819"/>
            <a:ext cx="299045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/>
              <a:t>Základní atributy efektivního fungování systému rehabilitace. </a:t>
            </a:r>
          </a:p>
          <a:p>
            <a:r>
              <a:rPr lang="cs-CZ" sz="1000" dirty="0"/>
              <a:t>Absence kteréhokoliv z nich může vést k nefunkčnosti systému a neúčelnému, popř. až duplicitnímu vynakládání finančních prostředků. </a:t>
            </a:r>
            <a:endParaRPr lang="cs-CZ" sz="1200" dirty="0"/>
          </a:p>
        </p:txBody>
      </p:sp>
      <p:sp>
        <p:nvSpPr>
          <p:cNvPr id="517" name="TextBox 516">
            <a:extLst>
              <a:ext uri="{FF2B5EF4-FFF2-40B4-BE49-F238E27FC236}">
                <a16:creationId xmlns:a16="http://schemas.microsoft.com/office/drawing/2014/main" id="{46FC839C-539B-4CB1-BCC8-AEDFC8BC1FAF}"/>
              </a:ext>
            </a:extLst>
          </p:cNvPr>
          <p:cNvSpPr txBox="1"/>
          <p:nvPr/>
        </p:nvSpPr>
        <p:spPr>
          <a:xfrm>
            <a:off x="7994088" y="4085759"/>
            <a:ext cx="2990458" cy="615553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1700" b="1" spc="-15" dirty="0">
                <a:solidFill>
                  <a:schemeClr val="tx2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MULTIDISCIPLINÁRNÍ POSOUZENÍ</a:t>
            </a:r>
          </a:p>
        </p:txBody>
      </p:sp>
      <p:sp>
        <p:nvSpPr>
          <p:cNvPr id="518" name="TextBox 517">
            <a:extLst>
              <a:ext uri="{FF2B5EF4-FFF2-40B4-BE49-F238E27FC236}">
                <a16:creationId xmlns:a16="http://schemas.microsoft.com/office/drawing/2014/main" id="{0D0464A3-D66B-4AAF-886F-D19BB82AE183}"/>
              </a:ext>
            </a:extLst>
          </p:cNvPr>
          <p:cNvSpPr txBox="1"/>
          <p:nvPr/>
        </p:nvSpPr>
        <p:spPr>
          <a:xfrm>
            <a:off x="7994088" y="4727493"/>
            <a:ext cx="299045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/>
              <a:t>V odůvodněných případech musí být individuální přístup, zejména u lidí s těžkým zdravotním problémem, vycházet z výsledku multidisciplinárního posouzení, které je významným podkladem pro stanovení odpovídajících prostředků rehabilitace. </a:t>
            </a:r>
          </a:p>
        </p:txBody>
      </p:sp>
      <p:sp>
        <p:nvSpPr>
          <p:cNvPr id="519" name="TextBox 518">
            <a:extLst>
              <a:ext uri="{FF2B5EF4-FFF2-40B4-BE49-F238E27FC236}">
                <a16:creationId xmlns:a16="http://schemas.microsoft.com/office/drawing/2014/main" id="{FF47B3A5-F2D2-4430-8023-B082B3E7BF04}"/>
              </a:ext>
            </a:extLst>
          </p:cNvPr>
          <p:cNvSpPr txBox="1"/>
          <p:nvPr/>
        </p:nvSpPr>
        <p:spPr>
          <a:xfrm>
            <a:off x="4706938" y="2177771"/>
            <a:ext cx="606966" cy="6617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algn="ctr">
              <a:lnSpc>
                <a:spcPts val="9400"/>
              </a:lnSpc>
              <a:defRPr sz="8000" b="1" spc="-290">
                <a:solidFill>
                  <a:schemeClr val="tx2"/>
                </a:solidFill>
                <a:latin typeface="Raleway" panose="020B0503030101060003" pitchFamily="34" charset="77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37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</a:t>
            </a:r>
          </a:p>
        </p:txBody>
      </p:sp>
      <p:sp>
        <p:nvSpPr>
          <p:cNvPr id="520" name="TextBox 519">
            <a:extLst>
              <a:ext uri="{FF2B5EF4-FFF2-40B4-BE49-F238E27FC236}">
                <a16:creationId xmlns:a16="http://schemas.microsoft.com/office/drawing/2014/main" id="{E11C7421-285D-4D77-8B63-C3493A55DA71}"/>
              </a:ext>
            </a:extLst>
          </p:cNvPr>
          <p:cNvSpPr txBox="1"/>
          <p:nvPr/>
        </p:nvSpPr>
        <p:spPr>
          <a:xfrm>
            <a:off x="4706938" y="3749905"/>
            <a:ext cx="606966" cy="6617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algn="ctr">
              <a:lnSpc>
                <a:spcPts val="9400"/>
              </a:lnSpc>
              <a:defRPr sz="8000" b="1" spc="-290">
                <a:solidFill>
                  <a:schemeClr val="tx2"/>
                </a:solidFill>
                <a:latin typeface="Raleway" panose="020B0503030101060003" pitchFamily="34" charset="77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37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</a:t>
            </a:r>
          </a:p>
        </p:txBody>
      </p:sp>
      <p:sp>
        <p:nvSpPr>
          <p:cNvPr id="521" name="TextBox 520">
            <a:extLst>
              <a:ext uri="{FF2B5EF4-FFF2-40B4-BE49-F238E27FC236}">
                <a16:creationId xmlns:a16="http://schemas.microsoft.com/office/drawing/2014/main" id="{D35845D8-AAC8-46E3-99FA-2823B8D9B45D}"/>
              </a:ext>
            </a:extLst>
          </p:cNvPr>
          <p:cNvSpPr txBox="1"/>
          <p:nvPr/>
        </p:nvSpPr>
        <p:spPr>
          <a:xfrm>
            <a:off x="4706938" y="5322038"/>
            <a:ext cx="606966" cy="6617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algn="ctr">
              <a:lnSpc>
                <a:spcPts val="9400"/>
              </a:lnSpc>
              <a:defRPr sz="8000" b="1" spc="-290">
                <a:solidFill>
                  <a:schemeClr val="tx2"/>
                </a:solidFill>
                <a:latin typeface="Raleway" panose="020B0503030101060003" pitchFamily="34" charset="77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37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</a:t>
            </a:r>
          </a:p>
        </p:txBody>
      </p:sp>
      <p:sp>
        <p:nvSpPr>
          <p:cNvPr id="522" name="TextBox 521">
            <a:extLst>
              <a:ext uri="{FF2B5EF4-FFF2-40B4-BE49-F238E27FC236}">
                <a16:creationId xmlns:a16="http://schemas.microsoft.com/office/drawing/2014/main" id="{F76FC2B7-22D8-4EF6-A3E9-00CA700083B4}"/>
              </a:ext>
            </a:extLst>
          </p:cNvPr>
          <p:cNvSpPr txBox="1"/>
          <p:nvPr/>
        </p:nvSpPr>
        <p:spPr>
          <a:xfrm>
            <a:off x="6857683" y="2964294"/>
            <a:ext cx="606966" cy="6617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algn="ctr">
              <a:lnSpc>
                <a:spcPts val="9400"/>
              </a:lnSpc>
              <a:defRPr sz="8000" b="1" spc="-290">
                <a:solidFill>
                  <a:schemeClr val="tx2"/>
                </a:solidFill>
                <a:latin typeface="Raleway" panose="020B0503030101060003" pitchFamily="34" charset="77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37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B</a:t>
            </a:r>
          </a:p>
        </p:txBody>
      </p:sp>
      <p:sp>
        <p:nvSpPr>
          <p:cNvPr id="523" name="TextBox 522">
            <a:extLst>
              <a:ext uri="{FF2B5EF4-FFF2-40B4-BE49-F238E27FC236}">
                <a16:creationId xmlns:a16="http://schemas.microsoft.com/office/drawing/2014/main" id="{26062809-14A5-48F8-8C8D-FEBDBB317351}"/>
              </a:ext>
            </a:extLst>
          </p:cNvPr>
          <p:cNvSpPr txBox="1"/>
          <p:nvPr/>
        </p:nvSpPr>
        <p:spPr>
          <a:xfrm>
            <a:off x="6858636" y="4536821"/>
            <a:ext cx="606966" cy="6617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algn="ctr">
              <a:lnSpc>
                <a:spcPts val="9400"/>
              </a:lnSpc>
              <a:defRPr sz="8000" b="1" spc="-290">
                <a:solidFill>
                  <a:schemeClr val="tx2"/>
                </a:solidFill>
                <a:latin typeface="Raleway" panose="020B0503030101060003" pitchFamily="34" charset="77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37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13118464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Zástupný obsah 3">
            <a:extLst>
              <a:ext uri="{FF2B5EF4-FFF2-40B4-BE49-F238E27FC236}">
                <a16:creationId xmlns:a16="http://schemas.microsoft.com/office/drawing/2014/main" id="{46EBEAD0-D4CF-8D40-BD7A-9A7BFC823D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2247" y="824753"/>
            <a:ext cx="9823400" cy="5393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0181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E11AD59E-EBEE-3648-BE09-17457DF246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0471" y="376597"/>
            <a:ext cx="8479801" cy="5841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9676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28">
            <a:extLst>
              <a:ext uri="{FF2B5EF4-FFF2-40B4-BE49-F238E27FC236}">
                <a16:creationId xmlns:a16="http://schemas.microsoft.com/office/drawing/2014/main" id="{AE022335-AB66-9647-88B3-D91C75EFD9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76483" y="1129553"/>
            <a:ext cx="9165520" cy="5558585"/>
          </a:xfrm>
          <a:prstGeom prst="rect">
            <a:avLst/>
          </a:prstGeom>
          <a:noFill/>
          <a:ln/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3ACE1098-9265-EF45-8163-55A3C4F1B7ED}"/>
              </a:ext>
            </a:extLst>
          </p:cNvPr>
          <p:cNvSpPr txBox="1"/>
          <p:nvPr/>
        </p:nvSpPr>
        <p:spPr>
          <a:xfrm>
            <a:off x="2187388" y="519953"/>
            <a:ext cx="56656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/>
              <a:t>Fáze KOR</a:t>
            </a:r>
          </a:p>
        </p:txBody>
      </p:sp>
    </p:spTree>
    <p:extLst>
      <p:ext uri="{BB962C8B-B14F-4D97-AF65-F5344CB8AC3E}">
        <p14:creationId xmlns:p14="http://schemas.microsoft.com/office/powerpoint/2010/main" val="17376600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FFA89BDA-EA67-5647-9653-317653F9F842}"/>
              </a:ext>
            </a:extLst>
          </p:cNvPr>
          <p:cNvSpPr txBox="1">
            <a:spLocks/>
          </p:cNvSpPr>
          <p:nvPr/>
        </p:nvSpPr>
        <p:spPr>
          <a:xfrm>
            <a:off x="1588" y="1"/>
            <a:ext cx="4905375" cy="6858000"/>
          </a:xfrm>
          <a:custGeom>
            <a:avLst/>
            <a:gdLst>
              <a:gd name="connsiteX0" fmla="*/ 2499956 w 9810749"/>
              <a:gd name="connsiteY0" fmla="*/ 0 h 13715999"/>
              <a:gd name="connsiteX1" fmla="*/ 8323390 w 9810749"/>
              <a:gd name="connsiteY1" fmla="*/ 0 h 13715999"/>
              <a:gd name="connsiteX2" fmla="*/ 8379367 w 9810749"/>
              <a:gd name="connsiteY2" fmla="*/ 50185 h 13715999"/>
              <a:gd name="connsiteX3" fmla="*/ 9288339 w 9810749"/>
              <a:gd name="connsiteY3" fmla="*/ 5720798 h 13715999"/>
              <a:gd name="connsiteX4" fmla="*/ 8630311 w 9810749"/>
              <a:gd name="connsiteY4" fmla="*/ 13698167 h 13715999"/>
              <a:gd name="connsiteX5" fmla="*/ 8615327 w 9810749"/>
              <a:gd name="connsiteY5" fmla="*/ 13715999 h 13715999"/>
              <a:gd name="connsiteX6" fmla="*/ 3441992 w 9810749"/>
              <a:gd name="connsiteY6" fmla="*/ 13715999 h 13715999"/>
              <a:gd name="connsiteX7" fmla="*/ 3318247 w 9810749"/>
              <a:gd name="connsiteY7" fmla="*/ 13592835 h 13715999"/>
              <a:gd name="connsiteX8" fmla="*/ 295523 w 9810749"/>
              <a:gd name="connsiteY8" fmla="*/ 12067053 h 13715999"/>
              <a:gd name="connsiteX9" fmla="*/ 0 w 9810749"/>
              <a:gd name="connsiteY9" fmla="*/ 12060915 h 13715999"/>
              <a:gd name="connsiteX10" fmla="*/ 0 w 9810749"/>
              <a:gd name="connsiteY10" fmla="*/ 3018769 h 13715999"/>
              <a:gd name="connsiteX11" fmla="*/ 170603 w 9810749"/>
              <a:gd name="connsiteY11" fmla="*/ 2818167 h 13715999"/>
              <a:gd name="connsiteX12" fmla="*/ 2419785 w 9810749"/>
              <a:gd name="connsiteY12" fmla="*/ 62853 h 13715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810749" h="13715999">
                <a:moveTo>
                  <a:pt x="2499956" y="0"/>
                </a:moveTo>
                <a:lnTo>
                  <a:pt x="8323390" y="0"/>
                </a:lnTo>
                <a:lnTo>
                  <a:pt x="8379367" y="50185"/>
                </a:lnTo>
                <a:cubicBezTo>
                  <a:pt x="9778502" y="1393911"/>
                  <a:pt x="10289371" y="3716402"/>
                  <a:pt x="9288339" y="5720798"/>
                </a:cubicBezTo>
                <a:cubicBezTo>
                  <a:pt x="7886393" y="8527167"/>
                  <a:pt x="10806957" y="10914948"/>
                  <a:pt x="8630311" y="13698167"/>
                </a:cubicBezTo>
                <a:lnTo>
                  <a:pt x="8615327" y="13715999"/>
                </a:lnTo>
                <a:lnTo>
                  <a:pt x="3441992" y="13715999"/>
                </a:lnTo>
                <a:lnTo>
                  <a:pt x="3318247" y="13592835"/>
                </a:lnTo>
                <a:cubicBezTo>
                  <a:pt x="2379913" y="12680792"/>
                  <a:pt x="1528169" y="12133652"/>
                  <a:pt x="295523" y="12067053"/>
                </a:cubicBezTo>
                <a:lnTo>
                  <a:pt x="0" y="12060915"/>
                </a:lnTo>
                <a:lnTo>
                  <a:pt x="0" y="3018769"/>
                </a:lnTo>
                <a:lnTo>
                  <a:pt x="170603" y="2818167"/>
                </a:lnTo>
                <a:cubicBezTo>
                  <a:pt x="1024765" y="1772550"/>
                  <a:pt x="1579903" y="785682"/>
                  <a:pt x="2419785" y="62853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  <a:ln>
            <a:noFill/>
          </a:ln>
          <a:effectLst/>
        </p:spPr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DEBC1B88-96AD-F145-A48E-232DF1B7B3F2}"/>
              </a:ext>
            </a:extLst>
          </p:cNvPr>
          <p:cNvSpPr/>
          <p:nvPr/>
        </p:nvSpPr>
        <p:spPr>
          <a:xfrm>
            <a:off x="6423653" y="2600655"/>
            <a:ext cx="4752754" cy="3413051"/>
          </a:xfrm>
          <a:prstGeom prst="roundRect">
            <a:avLst>
              <a:gd name="adj" fmla="val 8405"/>
            </a:avLst>
          </a:prstGeom>
          <a:solidFill>
            <a:schemeClr val="bg2"/>
          </a:solidFill>
          <a:ln>
            <a:noFill/>
          </a:ln>
          <a:effectLst>
            <a:outerShdw blurRad="635000" algn="ctr" rotWithShape="0">
              <a:srgbClr val="898989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E9F8B3A-A2E7-AF44-81ED-A2A04C256401}"/>
              </a:ext>
            </a:extLst>
          </p:cNvPr>
          <p:cNvSpPr/>
          <p:nvPr/>
        </p:nvSpPr>
        <p:spPr>
          <a:xfrm>
            <a:off x="7223123" y="844295"/>
            <a:ext cx="1124653" cy="1124653"/>
          </a:xfrm>
          <a:prstGeom prst="ellipse">
            <a:avLst/>
          </a:prstGeom>
          <a:solidFill>
            <a:srgbClr val="5422C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CACF72-4903-F144-843E-B743C9D2895A}"/>
              </a:ext>
            </a:extLst>
          </p:cNvPr>
          <p:cNvSpPr txBox="1"/>
          <p:nvPr/>
        </p:nvSpPr>
        <p:spPr>
          <a:xfrm>
            <a:off x="6423653" y="1014565"/>
            <a:ext cx="4752753" cy="892552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sz="5200" b="1" dirty="0" err="1">
                <a:solidFill>
                  <a:srgbClr val="131313"/>
                </a:solidFill>
                <a:latin typeface="Poppins" pitchFamily="2" charset="77"/>
                <a:ea typeface="Arimo" panose="020B0604020202020204" pitchFamily="34" charset="0"/>
                <a:cs typeface="Poppins" pitchFamily="2" charset="77"/>
              </a:rPr>
              <a:t>Předpoklady</a:t>
            </a:r>
            <a:endParaRPr lang="en-US" sz="5200" b="1" dirty="0">
              <a:solidFill>
                <a:srgbClr val="131313"/>
              </a:solidFill>
              <a:latin typeface="Poppins" pitchFamily="2" charset="77"/>
              <a:ea typeface="Arimo" panose="020B0604020202020204" pitchFamily="34" charset="0"/>
              <a:cs typeface="Poppins" pitchFamily="2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521490-E300-984D-B012-AB5FD0788790}"/>
              </a:ext>
            </a:extLst>
          </p:cNvPr>
          <p:cNvSpPr txBox="1"/>
          <p:nvPr/>
        </p:nvSpPr>
        <p:spPr>
          <a:xfrm>
            <a:off x="6723716" y="3891684"/>
            <a:ext cx="4152627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cs-CZ" sz="2400" dirty="0">
                <a:cs typeface="Poppins Light" pitchFamily="2" charset="77"/>
              </a:rPr>
              <a:t>Týmová spolupráce = multidisciplinární tým</a:t>
            </a:r>
            <a:endParaRPr lang="en-US" sz="2400" dirty="0">
              <a:cs typeface="Poppins Light" pitchFamily="2" charset="77"/>
            </a:endParaRPr>
          </a:p>
        </p:txBody>
      </p:sp>
      <p:pic>
        <p:nvPicPr>
          <p:cNvPr id="7" name="Zástupný symbol obrázku 6">
            <a:extLst>
              <a:ext uri="{FF2B5EF4-FFF2-40B4-BE49-F238E27FC236}">
                <a16:creationId xmlns:a16="http://schemas.microsoft.com/office/drawing/2014/main" id="{0544CEAF-4B56-E541-B8C5-38BFC38E4D8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4225" r="1422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558242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FFA89BDA-EA67-5647-9653-317653F9F842}"/>
              </a:ext>
            </a:extLst>
          </p:cNvPr>
          <p:cNvSpPr txBox="1">
            <a:spLocks/>
          </p:cNvSpPr>
          <p:nvPr/>
        </p:nvSpPr>
        <p:spPr>
          <a:xfrm>
            <a:off x="1588" y="1"/>
            <a:ext cx="4905375" cy="6858000"/>
          </a:xfrm>
          <a:custGeom>
            <a:avLst/>
            <a:gdLst>
              <a:gd name="connsiteX0" fmla="*/ 2499956 w 9810749"/>
              <a:gd name="connsiteY0" fmla="*/ 0 h 13715999"/>
              <a:gd name="connsiteX1" fmla="*/ 8323390 w 9810749"/>
              <a:gd name="connsiteY1" fmla="*/ 0 h 13715999"/>
              <a:gd name="connsiteX2" fmla="*/ 8379367 w 9810749"/>
              <a:gd name="connsiteY2" fmla="*/ 50185 h 13715999"/>
              <a:gd name="connsiteX3" fmla="*/ 9288339 w 9810749"/>
              <a:gd name="connsiteY3" fmla="*/ 5720798 h 13715999"/>
              <a:gd name="connsiteX4" fmla="*/ 8630311 w 9810749"/>
              <a:gd name="connsiteY4" fmla="*/ 13698167 h 13715999"/>
              <a:gd name="connsiteX5" fmla="*/ 8615327 w 9810749"/>
              <a:gd name="connsiteY5" fmla="*/ 13715999 h 13715999"/>
              <a:gd name="connsiteX6" fmla="*/ 3441992 w 9810749"/>
              <a:gd name="connsiteY6" fmla="*/ 13715999 h 13715999"/>
              <a:gd name="connsiteX7" fmla="*/ 3318247 w 9810749"/>
              <a:gd name="connsiteY7" fmla="*/ 13592835 h 13715999"/>
              <a:gd name="connsiteX8" fmla="*/ 295523 w 9810749"/>
              <a:gd name="connsiteY8" fmla="*/ 12067053 h 13715999"/>
              <a:gd name="connsiteX9" fmla="*/ 0 w 9810749"/>
              <a:gd name="connsiteY9" fmla="*/ 12060915 h 13715999"/>
              <a:gd name="connsiteX10" fmla="*/ 0 w 9810749"/>
              <a:gd name="connsiteY10" fmla="*/ 3018769 h 13715999"/>
              <a:gd name="connsiteX11" fmla="*/ 170603 w 9810749"/>
              <a:gd name="connsiteY11" fmla="*/ 2818167 h 13715999"/>
              <a:gd name="connsiteX12" fmla="*/ 2419785 w 9810749"/>
              <a:gd name="connsiteY12" fmla="*/ 62853 h 13715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810749" h="13715999">
                <a:moveTo>
                  <a:pt x="2499956" y="0"/>
                </a:moveTo>
                <a:lnTo>
                  <a:pt x="8323390" y="0"/>
                </a:lnTo>
                <a:lnTo>
                  <a:pt x="8379367" y="50185"/>
                </a:lnTo>
                <a:cubicBezTo>
                  <a:pt x="9778502" y="1393911"/>
                  <a:pt x="10289371" y="3716402"/>
                  <a:pt x="9288339" y="5720798"/>
                </a:cubicBezTo>
                <a:cubicBezTo>
                  <a:pt x="7886393" y="8527167"/>
                  <a:pt x="10806957" y="10914948"/>
                  <a:pt x="8630311" y="13698167"/>
                </a:cubicBezTo>
                <a:lnTo>
                  <a:pt x="8615327" y="13715999"/>
                </a:lnTo>
                <a:lnTo>
                  <a:pt x="3441992" y="13715999"/>
                </a:lnTo>
                <a:lnTo>
                  <a:pt x="3318247" y="13592835"/>
                </a:lnTo>
                <a:cubicBezTo>
                  <a:pt x="2379913" y="12680792"/>
                  <a:pt x="1528169" y="12133652"/>
                  <a:pt x="295523" y="12067053"/>
                </a:cubicBezTo>
                <a:lnTo>
                  <a:pt x="0" y="12060915"/>
                </a:lnTo>
                <a:lnTo>
                  <a:pt x="0" y="3018769"/>
                </a:lnTo>
                <a:lnTo>
                  <a:pt x="170603" y="2818167"/>
                </a:lnTo>
                <a:cubicBezTo>
                  <a:pt x="1024765" y="1772550"/>
                  <a:pt x="1579903" y="785682"/>
                  <a:pt x="2419785" y="62853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  <a:ln>
            <a:noFill/>
          </a:ln>
          <a:effectLst/>
        </p:spPr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DEBC1B88-96AD-F145-A48E-232DF1B7B3F2}"/>
              </a:ext>
            </a:extLst>
          </p:cNvPr>
          <p:cNvSpPr/>
          <p:nvPr/>
        </p:nvSpPr>
        <p:spPr>
          <a:xfrm>
            <a:off x="6423653" y="2600655"/>
            <a:ext cx="4752754" cy="3413051"/>
          </a:xfrm>
          <a:prstGeom prst="roundRect">
            <a:avLst>
              <a:gd name="adj" fmla="val 8405"/>
            </a:avLst>
          </a:prstGeom>
          <a:solidFill>
            <a:schemeClr val="bg2"/>
          </a:solidFill>
          <a:ln>
            <a:noFill/>
          </a:ln>
          <a:effectLst>
            <a:outerShdw blurRad="635000" algn="ctr" rotWithShape="0">
              <a:srgbClr val="898989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E9F8B3A-A2E7-AF44-81ED-A2A04C256401}"/>
              </a:ext>
            </a:extLst>
          </p:cNvPr>
          <p:cNvSpPr/>
          <p:nvPr/>
        </p:nvSpPr>
        <p:spPr>
          <a:xfrm>
            <a:off x="7223123" y="844295"/>
            <a:ext cx="1124653" cy="1124653"/>
          </a:xfrm>
          <a:prstGeom prst="ellipse">
            <a:avLst/>
          </a:prstGeom>
          <a:solidFill>
            <a:srgbClr val="5422C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CACF72-4903-F144-843E-B743C9D2895A}"/>
              </a:ext>
            </a:extLst>
          </p:cNvPr>
          <p:cNvSpPr txBox="1"/>
          <p:nvPr/>
        </p:nvSpPr>
        <p:spPr>
          <a:xfrm>
            <a:off x="6423653" y="337457"/>
            <a:ext cx="4752753" cy="1569660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sz="4800" b="1" dirty="0" err="1">
                <a:solidFill>
                  <a:srgbClr val="131313"/>
                </a:solidFill>
                <a:latin typeface="Poppins" pitchFamily="2" charset="77"/>
                <a:ea typeface="Arimo" panose="020B0604020202020204" pitchFamily="34" charset="0"/>
                <a:cs typeface="Poppins" pitchFamily="2" charset="77"/>
              </a:rPr>
              <a:t>Multidisciplinární</a:t>
            </a:r>
            <a:r>
              <a:rPr lang="en-US" sz="4800" b="1" dirty="0">
                <a:solidFill>
                  <a:srgbClr val="131313"/>
                </a:solidFill>
                <a:latin typeface="Poppins" pitchFamily="2" charset="77"/>
                <a:ea typeface="Arimo" panose="020B0604020202020204" pitchFamily="34" charset="0"/>
                <a:cs typeface="Poppins" pitchFamily="2" charset="77"/>
              </a:rPr>
              <a:t> </a:t>
            </a:r>
            <a:r>
              <a:rPr lang="en-US" sz="4800" b="1" dirty="0" err="1">
                <a:solidFill>
                  <a:srgbClr val="131313"/>
                </a:solidFill>
                <a:latin typeface="Poppins" pitchFamily="2" charset="77"/>
                <a:ea typeface="Arimo" panose="020B0604020202020204" pitchFamily="34" charset="0"/>
                <a:cs typeface="Poppins" pitchFamily="2" charset="77"/>
              </a:rPr>
              <a:t>tým</a:t>
            </a:r>
            <a:endParaRPr lang="en-US" sz="4800" b="1" dirty="0">
              <a:solidFill>
                <a:srgbClr val="131313"/>
              </a:solidFill>
              <a:latin typeface="Poppins" pitchFamily="2" charset="77"/>
              <a:ea typeface="Arimo" panose="020B0604020202020204" pitchFamily="34" charset="0"/>
              <a:cs typeface="Poppins" pitchFamily="2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521490-E300-984D-B012-AB5FD0788790}"/>
              </a:ext>
            </a:extLst>
          </p:cNvPr>
          <p:cNvSpPr txBox="1"/>
          <p:nvPr/>
        </p:nvSpPr>
        <p:spPr>
          <a:xfrm>
            <a:off x="6723716" y="4076350"/>
            <a:ext cx="4152627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cs-CZ" sz="2400" dirty="0">
                <a:cs typeface="Poppins Light" pitchFamily="2" charset="77"/>
              </a:rPr>
              <a:t>Kdo ?</a:t>
            </a:r>
            <a:endParaRPr lang="en-US" sz="2400" dirty="0">
              <a:cs typeface="Poppins Light" pitchFamily="2" charset="77"/>
            </a:endParaRPr>
          </a:p>
        </p:txBody>
      </p:sp>
      <p:pic>
        <p:nvPicPr>
          <p:cNvPr id="7" name="Zástupný symbol obrázku 6">
            <a:extLst>
              <a:ext uri="{FF2B5EF4-FFF2-40B4-BE49-F238E27FC236}">
                <a16:creationId xmlns:a16="http://schemas.microsoft.com/office/drawing/2014/main" id="{0544CEAF-4B56-E541-B8C5-38BFC38E4D8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4225" r="1422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582823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FFA89BDA-EA67-5647-9653-317653F9F842}"/>
              </a:ext>
            </a:extLst>
          </p:cNvPr>
          <p:cNvSpPr txBox="1">
            <a:spLocks/>
          </p:cNvSpPr>
          <p:nvPr/>
        </p:nvSpPr>
        <p:spPr>
          <a:xfrm>
            <a:off x="1588" y="1"/>
            <a:ext cx="4905375" cy="6858000"/>
          </a:xfrm>
          <a:custGeom>
            <a:avLst/>
            <a:gdLst>
              <a:gd name="connsiteX0" fmla="*/ 2499956 w 9810749"/>
              <a:gd name="connsiteY0" fmla="*/ 0 h 13715999"/>
              <a:gd name="connsiteX1" fmla="*/ 8323390 w 9810749"/>
              <a:gd name="connsiteY1" fmla="*/ 0 h 13715999"/>
              <a:gd name="connsiteX2" fmla="*/ 8379367 w 9810749"/>
              <a:gd name="connsiteY2" fmla="*/ 50185 h 13715999"/>
              <a:gd name="connsiteX3" fmla="*/ 9288339 w 9810749"/>
              <a:gd name="connsiteY3" fmla="*/ 5720798 h 13715999"/>
              <a:gd name="connsiteX4" fmla="*/ 8630311 w 9810749"/>
              <a:gd name="connsiteY4" fmla="*/ 13698167 h 13715999"/>
              <a:gd name="connsiteX5" fmla="*/ 8615327 w 9810749"/>
              <a:gd name="connsiteY5" fmla="*/ 13715999 h 13715999"/>
              <a:gd name="connsiteX6" fmla="*/ 3441992 w 9810749"/>
              <a:gd name="connsiteY6" fmla="*/ 13715999 h 13715999"/>
              <a:gd name="connsiteX7" fmla="*/ 3318247 w 9810749"/>
              <a:gd name="connsiteY7" fmla="*/ 13592835 h 13715999"/>
              <a:gd name="connsiteX8" fmla="*/ 295523 w 9810749"/>
              <a:gd name="connsiteY8" fmla="*/ 12067053 h 13715999"/>
              <a:gd name="connsiteX9" fmla="*/ 0 w 9810749"/>
              <a:gd name="connsiteY9" fmla="*/ 12060915 h 13715999"/>
              <a:gd name="connsiteX10" fmla="*/ 0 w 9810749"/>
              <a:gd name="connsiteY10" fmla="*/ 3018769 h 13715999"/>
              <a:gd name="connsiteX11" fmla="*/ 170603 w 9810749"/>
              <a:gd name="connsiteY11" fmla="*/ 2818167 h 13715999"/>
              <a:gd name="connsiteX12" fmla="*/ 2419785 w 9810749"/>
              <a:gd name="connsiteY12" fmla="*/ 62853 h 13715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810749" h="13715999">
                <a:moveTo>
                  <a:pt x="2499956" y="0"/>
                </a:moveTo>
                <a:lnTo>
                  <a:pt x="8323390" y="0"/>
                </a:lnTo>
                <a:lnTo>
                  <a:pt x="8379367" y="50185"/>
                </a:lnTo>
                <a:cubicBezTo>
                  <a:pt x="9778502" y="1393911"/>
                  <a:pt x="10289371" y="3716402"/>
                  <a:pt x="9288339" y="5720798"/>
                </a:cubicBezTo>
                <a:cubicBezTo>
                  <a:pt x="7886393" y="8527167"/>
                  <a:pt x="10806957" y="10914948"/>
                  <a:pt x="8630311" y="13698167"/>
                </a:cubicBezTo>
                <a:lnTo>
                  <a:pt x="8615327" y="13715999"/>
                </a:lnTo>
                <a:lnTo>
                  <a:pt x="3441992" y="13715999"/>
                </a:lnTo>
                <a:lnTo>
                  <a:pt x="3318247" y="13592835"/>
                </a:lnTo>
                <a:cubicBezTo>
                  <a:pt x="2379913" y="12680792"/>
                  <a:pt x="1528169" y="12133652"/>
                  <a:pt x="295523" y="12067053"/>
                </a:cubicBezTo>
                <a:lnTo>
                  <a:pt x="0" y="12060915"/>
                </a:lnTo>
                <a:lnTo>
                  <a:pt x="0" y="3018769"/>
                </a:lnTo>
                <a:lnTo>
                  <a:pt x="170603" y="2818167"/>
                </a:lnTo>
                <a:cubicBezTo>
                  <a:pt x="1024765" y="1772550"/>
                  <a:pt x="1579903" y="785682"/>
                  <a:pt x="2419785" y="62853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  <a:ln>
            <a:noFill/>
          </a:ln>
          <a:effectLst/>
        </p:spPr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DEBC1B88-96AD-F145-A48E-232DF1B7B3F2}"/>
              </a:ext>
            </a:extLst>
          </p:cNvPr>
          <p:cNvSpPr/>
          <p:nvPr/>
        </p:nvSpPr>
        <p:spPr>
          <a:xfrm>
            <a:off x="6423653" y="2600655"/>
            <a:ext cx="4752754" cy="3413051"/>
          </a:xfrm>
          <a:prstGeom prst="roundRect">
            <a:avLst>
              <a:gd name="adj" fmla="val 8405"/>
            </a:avLst>
          </a:prstGeom>
          <a:solidFill>
            <a:schemeClr val="bg2"/>
          </a:solidFill>
          <a:ln>
            <a:noFill/>
          </a:ln>
          <a:effectLst>
            <a:outerShdw blurRad="635000" algn="ctr" rotWithShape="0">
              <a:srgbClr val="898989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E9F8B3A-A2E7-AF44-81ED-A2A04C256401}"/>
              </a:ext>
            </a:extLst>
          </p:cNvPr>
          <p:cNvSpPr/>
          <p:nvPr/>
        </p:nvSpPr>
        <p:spPr>
          <a:xfrm>
            <a:off x="7223123" y="844295"/>
            <a:ext cx="1124653" cy="1124653"/>
          </a:xfrm>
          <a:prstGeom prst="ellipse">
            <a:avLst/>
          </a:prstGeom>
          <a:solidFill>
            <a:srgbClr val="5422C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CACF72-4903-F144-843E-B743C9D2895A}"/>
              </a:ext>
            </a:extLst>
          </p:cNvPr>
          <p:cNvSpPr txBox="1"/>
          <p:nvPr/>
        </p:nvSpPr>
        <p:spPr>
          <a:xfrm>
            <a:off x="6423653" y="1014565"/>
            <a:ext cx="4752753" cy="892552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sz="5200" b="1" dirty="0" err="1">
                <a:solidFill>
                  <a:srgbClr val="131313"/>
                </a:solidFill>
                <a:latin typeface="Poppins" pitchFamily="2" charset="77"/>
                <a:ea typeface="Arimo" panose="020B0604020202020204" pitchFamily="34" charset="0"/>
                <a:cs typeface="Poppins" pitchFamily="2" charset="77"/>
              </a:rPr>
              <a:t>Obsah</a:t>
            </a:r>
            <a:r>
              <a:rPr lang="en-US" sz="5200" b="1" dirty="0">
                <a:solidFill>
                  <a:srgbClr val="131313"/>
                </a:solidFill>
                <a:latin typeface="Poppins" pitchFamily="2" charset="77"/>
                <a:ea typeface="Arimo" panose="020B0604020202020204" pitchFamily="34" charset="0"/>
                <a:cs typeface="Poppins" pitchFamily="2" charset="77"/>
              </a:rPr>
              <a:t> </a:t>
            </a:r>
            <a:r>
              <a:rPr lang="en-US" sz="5200" b="1" dirty="0" err="1">
                <a:solidFill>
                  <a:srgbClr val="131313"/>
                </a:solidFill>
                <a:latin typeface="Poppins" pitchFamily="2" charset="77"/>
                <a:ea typeface="Arimo" panose="020B0604020202020204" pitchFamily="34" charset="0"/>
                <a:cs typeface="Poppins" pitchFamily="2" charset="77"/>
              </a:rPr>
              <a:t>výuky</a:t>
            </a:r>
            <a:endParaRPr lang="en-US" sz="5200" b="1" dirty="0">
              <a:solidFill>
                <a:srgbClr val="131313"/>
              </a:solidFill>
              <a:latin typeface="Poppins" pitchFamily="2" charset="77"/>
              <a:ea typeface="Arimo" panose="020B0604020202020204" pitchFamily="34" charset="0"/>
              <a:cs typeface="Poppins" pitchFamily="2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521490-E300-984D-B012-AB5FD0788790}"/>
              </a:ext>
            </a:extLst>
          </p:cNvPr>
          <p:cNvSpPr txBox="1"/>
          <p:nvPr/>
        </p:nvSpPr>
        <p:spPr>
          <a:xfrm>
            <a:off x="6723716" y="2752912"/>
            <a:ext cx="4152627" cy="310854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cs-CZ" sz="2800" dirty="0"/>
              <a:t>Koordinovaná RHB</a:t>
            </a:r>
          </a:p>
          <a:p>
            <a:r>
              <a:rPr lang="cs-CZ" sz="2800" dirty="0"/>
              <a:t>Osoba se ZP</a:t>
            </a:r>
          </a:p>
          <a:p>
            <a:r>
              <a:rPr lang="cs-CZ" sz="2800" dirty="0"/>
              <a:t>MKF + praktický nácvik</a:t>
            </a:r>
          </a:p>
          <a:p>
            <a:r>
              <a:rPr lang="cs-CZ" sz="2800" dirty="0"/>
              <a:t>Sociální RHB</a:t>
            </a:r>
          </a:p>
          <a:p>
            <a:r>
              <a:rPr lang="cs-CZ" sz="2800" dirty="0"/>
              <a:t>Pracovní RHB</a:t>
            </a:r>
          </a:p>
          <a:p>
            <a:r>
              <a:rPr lang="cs-CZ" sz="2800" dirty="0"/>
              <a:t>Opakování</a:t>
            </a:r>
          </a:p>
          <a:p>
            <a:r>
              <a:rPr lang="cs-CZ" sz="2800" dirty="0"/>
              <a:t>Práce ve skupině</a:t>
            </a:r>
          </a:p>
        </p:txBody>
      </p:sp>
      <p:pic>
        <p:nvPicPr>
          <p:cNvPr id="7" name="Zástupný symbol obrázku 6">
            <a:extLst>
              <a:ext uri="{FF2B5EF4-FFF2-40B4-BE49-F238E27FC236}">
                <a16:creationId xmlns:a16="http://schemas.microsoft.com/office/drawing/2014/main" id="{892C79D7-ADBD-6847-9BAB-9620939997B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4225" r="1422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866004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FFA89BDA-EA67-5647-9653-317653F9F842}"/>
              </a:ext>
            </a:extLst>
          </p:cNvPr>
          <p:cNvSpPr txBox="1">
            <a:spLocks/>
          </p:cNvSpPr>
          <p:nvPr/>
        </p:nvSpPr>
        <p:spPr>
          <a:xfrm>
            <a:off x="1588" y="1"/>
            <a:ext cx="4905375" cy="6858000"/>
          </a:xfrm>
          <a:custGeom>
            <a:avLst/>
            <a:gdLst>
              <a:gd name="connsiteX0" fmla="*/ 2499956 w 9810749"/>
              <a:gd name="connsiteY0" fmla="*/ 0 h 13715999"/>
              <a:gd name="connsiteX1" fmla="*/ 8323390 w 9810749"/>
              <a:gd name="connsiteY1" fmla="*/ 0 h 13715999"/>
              <a:gd name="connsiteX2" fmla="*/ 8379367 w 9810749"/>
              <a:gd name="connsiteY2" fmla="*/ 50185 h 13715999"/>
              <a:gd name="connsiteX3" fmla="*/ 9288339 w 9810749"/>
              <a:gd name="connsiteY3" fmla="*/ 5720798 h 13715999"/>
              <a:gd name="connsiteX4" fmla="*/ 8630311 w 9810749"/>
              <a:gd name="connsiteY4" fmla="*/ 13698167 h 13715999"/>
              <a:gd name="connsiteX5" fmla="*/ 8615327 w 9810749"/>
              <a:gd name="connsiteY5" fmla="*/ 13715999 h 13715999"/>
              <a:gd name="connsiteX6" fmla="*/ 3441992 w 9810749"/>
              <a:gd name="connsiteY6" fmla="*/ 13715999 h 13715999"/>
              <a:gd name="connsiteX7" fmla="*/ 3318247 w 9810749"/>
              <a:gd name="connsiteY7" fmla="*/ 13592835 h 13715999"/>
              <a:gd name="connsiteX8" fmla="*/ 295523 w 9810749"/>
              <a:gd name="connsiteY8" fmla="*/ 12067053 h 13715999"/>
              <a:gd name="connsiteX9" fmla="*/ 0 w 9810749"/>
              <a:gd name="connsiteY9" fmla="*/ 12060915 h 13715999"/>
              <a:gd name="connsiteX10" fmla="*/ 0 w 9810749"/>
              <a:gd name="connsiteY10" fmla="*/ 3018769 h 13715999"/>
              <a:gd name="connsiteX11" fmla="*/ 170603 w 9810749"/>
              <a:gd name="connsiteY11" fmla="*/ 2818167 h 13715999"/>
              <a:gd name="connsiteX12" fmla="*/ 2419785 w 9810749"/>
              <a:gd name="connsiteY12" fmla="*/ 62853 h 13715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810749" h="13715999">
                <a:moveTo>
                  <a:pt x="2499956" y="0"/>
                </a:moveTo>
                <a:lnTo>
                  <a:pt x="8323390" y="0"/>
                </a:lnTo>
                <a:lnTo>
                  <a:pt x="8379367" y="50185"/>
                </a:lnTo>
                <a:cubicBezTo>
                  <a:pt x="9778502" y="1393911"/>
                  <a:pt x="10289371" y="3716402"/>
                  <a:pt x="9288339" y="5720798"/>
                </a:cubicBezTo>
                <a:cubicBezTo>
                  <a:pt x="7886393" y="8527167"/>
                  <a:pt x="10806957" y="10914948"/>
                  <a:pt x="8630311" y="13698167"/>
                </a:cubicBezTo>
                <a:lnTo>
                  <a:pt x="8615327" y="13715999"/>
                </a:lnTo>
                <a:lnTo>
                  <a:pt x="3441992" y="13715999"/>
                </a:lnTo>
                <a:lnTo>
                  <a:pt x="3318247" y="13592835"/>
                </a:lnTo>
                <a:cubicBezTo>
                  <a:pt x="2379913" y="12680792"/>
                  <a:pt x="1528169" y="12133652"/>
                  <a:pt x="295523" y="12067053"/>
                </a:cubicBezTo>
                <a:lnTo>
                  <a:pt x="0" y="12060915"/>
                </a:lnTo>
                <a:lnTo>
                  <a:pt x="0" y="3018769"/>
                </a:lnTo>
                <a:lnTo>
                  <a:pt x="170603" y="2818167"/>
                </a:lnTo>
                <a:cubicBezTo>
                  <a:pt x="1024765" y="1772550"/>
                  <a:pt x="1579903" y="785682"/>
                  <a:pt x="2419785" y="62853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  <a:ln>
            <a:noFill/>
          </a:ln>
          <a:effectLst/>
        </p:spPr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DEBC1B88-96AD-F145-A48E-232DF1B7B3F2}"/>
              </a:ext>
            </a:extLst>
          </p:cNvPr>
          <p:cNvSpPr/>
          <p:nvPr/>
        </p:nvSpPr>
        <p:spPr>
          <a:xfrm>
            <a:off x="6423653" y="2600655"/>
            <a:ext cx="4752754" cy="3413051"/>
          </a:xfrm>
          <a:prstGeom prst="roundRect">
            <a:avLst>
              <a:gd name="adj" fmla="val 8405"/>
            </a:avLst>
          </a:prstGeom>
          <a:solidFill>
            <a:schemeClr val="bg2"/>
          </a:solidFill>
          <a:ln>
            <a:noFill/>
          </a:ln>
          <a:effectLst>
            <a:outerShdw blurRad="635000" algn="ctr" rotWithShape="0">
              <a:srgbClr val="898989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E9F8B3A-A2E7-AF44-81ED-A2A04C256401}"/>
              </a:ext>
            </a:extLst>
          </p:cNvPr>
          <p:cNvSpPr/>
          <p:nvPr/>
        </p:nvSpPr>
        <p:spPr>
          <a:xfrm>
            <a:off x="7223123" y="844295"/>
            <a:ext cx="1124653" cy="1124653"/>
          </a:xfrm>
          <a:prstGeom prst="ellipse">
            <a:avLst/>
          </a:prstGeom>
          <a:solidFill>
            <a:srgbClr val="5422C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CACF72-4903-F144-843E-B743C9D2895A}"/>
              </a:ext>
            </a:extLst>
          </p:cNvPr>
          <p:cNvSpPr txBox="1"/>
          <p:nvPr/>
        </p:nvSpPr>
        <p:spPr>
          <a:xfrm>
            <a:off x="6423653" y="1014565"/>
            <a:ext cx="4752753" cy="892552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sz="5200" b="1" dirty="0" err="1">
                <a:solidFill>
                  <a:srgbClr val="131313"/>
                </a:solidFill>
                <a:latin typeface="Poppins" pitchFamily="2" charset="77"/>
                <a:ea typeface="Arimo" panose="020B0604020202020204" pitchFamily="34" charset="0"/>
                <a:cs typeface="Poppins" pitchFamily="2" charset="77"/>
              </a:rPr>
              <a:t>Předpoklady</a:t>
            </a:r>
            <a:endParaRPr lang="en-US" sz="5200" b="1" dirty="0">
              <a:solidFill>
                <a:srgbClr val="131313"/>
              </a:solidFill>
              <a:latin typeface="Poppins" pitchFamily="2" charset="77"/>
              <a:ea typeface="Arimo" panose="020B0604020202020204" pitchFamily="34" charset="0"/>
              <a:cs typeface="Poppins" pitchFamily="2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521490-E300-984D-B012-AB5FD0788790}"/>
              </a:ext>
            </a:extLst>
          </p:cNvPr>
          <p:cNvSpPr txBox="1"/>
          <p:nvPr/>
        </p:nvSpPr>
        <p:spPr>
          <a:xfrm>
            <a:off x="6723716" y="2876022"/>
            <a:ext cx="4152627" cy="286232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dirty="0"/>
              <a:t>odborných lékařů, včetně rehabilitačních lékařů,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dirty="0"/>
              <a:t>posudkových lékařů,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dirty="0"/>
              <a:t>fyzioterapeutů a ergoterapeutů,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dirty="0"/>
              <a:t>speciálních pedagogů,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dirty="0"/>
              <a:t>psychologů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dirty="0"/>
              <a:t>a sociálních pracovníků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cs-CZ" dirty="0"/>
          </a:p>
          <a:p>
            <a:pPr algn="ctr"/>
            <a:r>
              <a:rPr lang="cs-CZ" b="1" u="sng" dirty="0"/>
              <a:t>Ve spolupráci s klientem se zdravotním postižením</a:t>
            </a:r>
            <a:endParaRPr lang="en-US" dirty="0">
              <a:solidFill>
                <a:srgbClr val="686868"/>
              </a:solidFill>
              <a:latin typeface="Poppins Light" pitchFamily="2" charset="77"/>
              <a:cs typeface="Poppins Light" pitchFamily="2" charset="77"/>
            </a:endParaRPr>
          </a:p>
        </p:txBody>
      </p:sp>
      <p:pic>
        <p:nvPicPr>
          <p:cNvPr id="7" name="Zástupný symbol obrázku 6">
            <a:extLst>
              <a:ext uri="{FF2B5EF4-FFF2-40B4-BE49-F238E27FC236}">
                <a16:creationId xmlns:a16="http://schemas.microsoft.com/office/drawing/2014/main" id="{2B905C82-8018-ED49-86CA-D938E913B44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27964" r="2796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955588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FFA89BDA-EA67-5647-9653-317653F9F842}"/>
              </a:ext>
            </a:extLst>
          </p:cNvPr>
          <p:cNvSpPr txBox="1">
            <a:spLocks/>
          </p:cNvSpPr>
          <p:nvPr/>
        </p:nvSpPr>
        <p:spPr>
          <a:xfrm>
            <a:off x="1588" y="1"/>
            <a:ext cx="4905375" cy="6858000"/>
          </a:xfrm>
          <a:custGeom>
            <a:avLst/>
            <a:gdLst>
              <a:gd name="connsiteX0" fmla="*/ 2499956 w 9810749"/>
              <a:gd name="connsiteY0" fmla="*/ 0 h 13715999"/>
              <a:gd name="connsiteX1" fmla="*/ 8323390 w 9810749"/>
              <a:gd name="connsiteY1" fmla="*/ 0 h 13715999"/>
              <a:gd name="connsiteX2" fmla="*/ 8379367 w 9810749"/>
              <a:gd name="connsiteY2" fmla="*/ 50185 h 13715999"/>
              <a:gd name="connsiteX3" fmla="*/ 9288339 w 9810749"/>
              <a:gd name="connsiteY3" fmla="*/ 5720798 h 13715999"/>
              <a:gd name="connsiteX4" fmla="*/ 8630311 w 9810749"/>
              <a:gd name="connsiteY4" fmla="*/ 13698167 h 13715999"/>
              <a:gd name="connsiteX5" fmla="*/ 8615327 w 9810749"/>
              <a:gd name="connsiteY5" fmla="*/ 13715999 h 13715999"/>
              <a:gd name="connsiteX6" fmla="*/ 3441992 w 9810749"/>
              <a:gd name="connsiteY6" fmla="*/ 13715999 h 13715999"/>
              <a:gd name="connsiteX7" fmla="*/ 3318247 w 9810749"/>
              <a:gd name="connsiteY7" fmla="*/ 13592835 h 13715999"/>
              <a:gd name="connsiteX8" fmla="*/ 295523 w 9810749"/>
              <a:gd name="connsiteY8" fmla="*/ 12067053 h 13715999"/>
              <a:gd name="connsiteX9" fmla="*/ 0 w 9810749"/>
              <a:gd name="connsiteY9" fmla="*/ 12060915 h 13715999"/>
              <a:gd name="connsiteX10" fmla="*/ 0 w 9810749"/>
              <a:gd name="connsiteY10" fmla="*/ 3018769 h 13715999"/>
              <a:gd name="connsiteX11" fmla="*/ 170603 w 9810749"/>
              <a:gd name="connsiteY11" fmla="*/ 2818167 h 13715999"/>
              <a:gd name="connsiteX12" fmla="*/ 2419785 w 9810749"/>
              <a:gd name="connsiteY12" fmla="*/ 62853 h 13715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810749" h="13715999">
                <a:moveTo>
                  <a:pt x="2499956" y="0"/>
                </a:moveTo>
                <a:lnTo>
                  <a:pt x="8323390" y="0"/>
                </a:lnTo>
                <a:lnTo>
                  <a:pt x="8379367" y="50185"/>
                </a:lnTo>
                <a:cubicBezTo>
                  <a:pt x="9778502" y="1393911"/>
                  <a:pt x="10289371" y="3716402"/>
                  <a:pt x="9288339" y="5720798"/>
                </a:cubicBezTo>
                <a:cubicBezTo>
                  <a:pt x="7886393" y="8527167"/>
                  <a:pt x="10806957" y="10914948"/>
                  <a:pt x="8630311" y="13698167"/>
                </a:cubicBezTo>
                <a:lnTo>
                  <a:pt x="8615327" y="13715999"/>
                </a:lnTo>
                <a:lnTo>
                  <a:pt x="3441992" y="13715999"/>
                </a:lnTo>
                <a:lnTo>
                  <a:pt x="3318247" y="13592835"/>
                </a:lnTo>
                <a:cubicBezTo>
                  <a:pt x="2379913" y="12680792"/>
                  <a:pt x="1528169" y="12133652"/>
                  <a:pt x="295523" y="12067053"/>
                </a:cubicBezTo>
                <a:lnTo>
                  <a:pt x="0" y="12060915"/>
                </a:lnTo>
                <a:lnTo>
                  <a:pt x="0" y="3018769"/>
                </a:lnTo>
                <a:lnTo>
                  <a:pt x="170603" y="2818167"/>
                </a:lnTo>
                <a:cubicBezTo>
                  <a:pt x="1024765" y="1772550"/>
                  <a:pt x="1579903" y="785682"/>
                  <a:pt x="2419785" y="62853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  <a:ln>
            <a:noFill/>
          </a:ln>
          <a:effectLst/>
        </p:spPr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DEBC1B88-96AD-F145-A48E-232DF1B7B3F2}"/>
              </a:ext>
            </a:extLst>
          </p:cNvPr>
          <p:cNvSpPr/>
          <p:nvPr/>
        </p:nvSpPr>
        <p:spPr>
          <a:xfrm>
            <a:off x="6423653" y="2600655"/>
            <a:ext cx="4752754" cy="3413051"/>
          </a:xfrm>
          <a:prstGeom prst="roundRect">
            <a:avLst>
              <a:gd name="adj" fmla="val 8405"/>
            </a:avLst>
          </a:prstGeom>
          <a:solidFill>
            <a:schemeClr val="bg2"/>
          </a:solidFill>
          <a:ln>
            <a:noFill/>
          </a:ln>
          <a:effectLst>
            <a:outerShdw blurRad="635000" algn="ctr" rotWithShape="0">
              <a:srgbClr val="898989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E9F8B3A-A2E7-AF44-81ED-A2A04C256401}"/>
              </a:ext>
            </a:extLst>
          </p:cNvPr>
          <p:cNvSpPr/>
          <p:nvPr/>
        </p:nvSpPr>
        <p:spPr>
          <a:xfrm>
            <a:off x="7223123" y="844295"/>
            <a:ext cx="1124653" cy="1124653"/>
          </a:xfrm>
          <a:prstGeom prst="ellipse">
            <a:avLst/>
          </a:prstGeom>
          <a:solidFill>
            <a:srgbClr val="5422C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CACF72-4903-F144-843E-B743C9D2895A}"/>
              </a:ext>
            </a:extLst>
          </p:cNvPr>
          <p:cNvSpPr txBox="1"/>
          <p:nvPr/>
        </p:nvSpPr>
        <p:spPr>
          <a:xfrm>
            <a:off x="6423653" y="1014565"/>
            <a:ext cx="4752753" cy="892552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sz="5200" b="1" dirty="0" err="1">
                <a:solidFill>
                  <a:srgbClr val="131313"/>
                </a:solidFill>
                <a:latin typeface="Poppins" pitchFamily="2" charset="77"/>
                <a:ea typeface="Arimo" panose="020B0604020202020204" pitchFamily="34" charset="0"/>
                <a:cs typeface="Poppins" pitchFamily="2" charset="77"/>
              </a:rPr>
              <a:t>Úloha</a:t>
            </a:r>
            <a:endParaRPr lang="en-US" sz="5200" b="1" dirty="0">
              <a:solidFill>
                <a:srgbClr val="131313"/>
              </a:solidFill>
              <a:latin typeface="Poppins" pitchFamily="2" charset="77"/>
              <a:ea typeface="Arimo" panose="020B0604020202020204" pitchFamily="34" charset="0"/>
              <a:cs typeface="Poppins" pitchFamily="2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521490-E300-984D-B012-AB5FD0788790}"/>
              </a:ext>
            </a:extLst>
          </p:cNvPr>
          <p:cNvSpPr txBox="1"/>
          <p:nvPr/>
        </p:nvSpPr>
        <p:spPr>
          <a:xfrm>
            <a:off x="6723716" y="3491574"/>
            <a:ext cx="4152627" cy="163121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altLang="cs-CZ" sz="2000" dirty="0"/>
              <a:t>provádět diagnostiku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altLang="cs-CZ" sz="2000" dirty="0"/>
              <a:t>navrhovat dlouhodobý a krátkodobý rehabilitační plán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altLang="cs-CZ" sz="2000" dirty="0"/>
              <a:t>spolupracovat s odborníky dalších profesí</a:t>
            </a:r>
          </a:p>
        </p:txBody>
      </p:sp>
      <p:pic>
        <p:nvPicPr>
          <p:cNvPr id="7" name="Zástupný symbol obrázku 6">
            <a:extLst>
              <a:ext uri="{FF2B5EF4-FFF2-40B4-BE49-F238E27FC236}">
                <a16:creationId xmlns:a16="http://schemas.microsoft.com/office/drawing/2014/main" id="{0569091A-1F4E-5E49-827A-51C69327F72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4225" r="1422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1323103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FFA89BDA-EA67-5647-9653-317653F9F842}"/>
              </a:ext>
            </a:extLst>
          </p:cNvPr>
          <p:cNvSpPr txBox="1">
            <a:spLocks/>
          </p:cNvSpPr>
          <p:nvPr/>
        </p:nvSpPr>
        <p:spPr>
          <a:xfrm>
            <a:off x="1588" y="1"/>
            <a:ext cx="4905375" cy="6858000"/>
          </a:xfrm>
          <a:custGeom>
            <a:avLst/>
            <a:gdLst>
              <a:gd name="connsiteX0" fmla="*/ 2499956 w 9810749"/>
              <a:gd name="connsiteY0" fmla="*/ 0 h 13715999"/>
              <a:gd name="connsiteX1" fmla="*/ 8323390 w 9810749"/>
              <a:gd name="connsiteY1" fmla="*/ 0 h 13715999"/>
              <a:gd name="connsiteX2" fmla="*/ 8379367 w 9810749"/>
              <a:gd name="connsiteY2" fmla="*/ 50185 h 13715999"/>
              <a:gd name="connsiteX3" fmla="*/ 9288339 w 9810749"/>
              <a:gd name="connsiteY3" fmla="*/ 5720798 h 13715999"/>
              <a:gd name="connsiteX4" fmla="*/ 8630311 w 9810749"/>
              <a:gd name="connsiteY4" fmla="*/ 13698167 h 13715999"/>
              <a:gd name="connsiteX5" fmla="*/ 8615327 w 9810749"/>
              <a:gd name="connsiteY5" fmla="*/ 13715999 h 13715999"/>
              <a:gd name="connsiteX6" fmla="*/ 3441992 w 9810749"/>
              <a:gd name="connsiteY6" fmla="*/ 13715999 h 13715999"/>
              <a:gd name="connsiteX7" fmla="*/ 3318247 w 9810749"/>
              <a:gd name="connsiteY7" fmla="*/ 13592835 h 13715999"/>
              <a:gd name="connsiteX8" fmla="*/ 295523 w 9810749"/>
              <a:gd name="connsiteY8" fmla="*/ 12067053 h 13715999"/>
              <a:gd name="connsiteX9" fmla="*/ 0 w 9810749"/>
              <a:gd name="connsiteY9" fmla="*/ 12060915 h 13715999"/>
              <a:gd name="connsiteX10" fmla="*/ 0 w 9810749"/>
              <a:gd name="connsiteY10" fmla="*/ 3018769 h 13715999"/>
              <a:gd name="connsiteX11" fmla="*/ 170603 w 9810749"/>
              <a:gd name="connsiteY11" fmla="*/ 2818167 h 13715999"/>
              <a:gd name="connsiteX12" fmla="*/ 2419785 w 9810749"/>
              <a:gd name="connsiteY12" fmla="*/ 62853 h 13715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810749" h="13715999">
                <a:moveTo>
                  <a:pt x="2499956" y="0"/>
                </a:moveTo>
                <a:lnTo>
                  <a:pt x="8323390" y="0"/>
                </a:lnTo>
                <a:lnTo>
                  <a:pt x="8379367" y="50185"/>
                </a:lnTo>
                <a:cubicBezTo>
                  <a:pt x="9778502" y="1393911"/>
                  <a:pt x="10289371" y="3716402"/>
                  <a:pt x="9288339" y="5720798"/>
                </a:cubicBezTo>
                <a:cubicBezTo>
                  <a:pt x="7886393" y="8527167"/>
                  <a:pt x="10806957" y="10914948"/>
                  <a:pt x="8630311" y="13698167"/>
                </a:cubicBezTo>
                <a:lnTo>
                  <a:pt x="8615327" y="13715999"/>
                </a:lnTo>
                <a:lnTo>
                  <a:pt x="3441992" y="13715999"/>
                </a:lnTo>
                <a:lnTo>
                  <a:pt x="3318247" y="13592835"/>
                </a:lnTo>
                <a:cubicBezTo>
                  <a:pt x="2379913" y="12680792"/>
                  <a:pt x="1528169" y="12133652"/>
                  <a:pt x="295523" y="12067053"/>
                </a:cubicBezTo>
                <a:lnTo>
                  <a:pt x="0" y="12060915"/>
                </a:lnTo>
                <a:lnTo>
                  <a:pt x="0" y="3018769"/>
                </a:lnTo>
                <a:lnTo>
                  <a:pt x="170603" y="2818167"/>
                </a:lnTo>
                <a:cubicBezTo>
                  <a:pt x="1024765" y="1772550"/>
                  <a:pt x="1579903" y="785682"/>
                  <a:pt x="2419785" y="62853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  <a:ln>
            <a:noFill/>
          </a:ln>
          <a:effectLst/>
        </p:spPr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DEBC1B88-96AD-F145-A48E-232DF1B7B3F2}"/>
              </a:ext>
            </a:extLst>
          </p:cNvPr>
          <p:cNvSpPr/>
          <p:nvPr/>
        </p:nvSpPr>
        <p:spPr>
          <a:xfrm>
            <a:off x="6423653" y="2600655"/>
            <a:ext cx="4752754" cy="3413051"/>
          </a:xfrm>
          <a:prstGeom prst="roundRect">
            <a:avLst>
              <a:gd name="adj" fmla="val 8405"/>
            </a:avLst>
          </a:prstGeom>
          <a:solidFill>
            <a:schemeClr val="bg2"/>
          </a:solidFill>
          <a:ln>
            <a:noFill/>
          </a:ln>
          <a:effectLst>
            <a:outerShdw blurRad="635000" algn="ctr" rotWithShape="0">
              <a:srgbClr val="898989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E9F8B3A-A2E7-AF44-81ED-A2A04C256401}"/>
              </a:ext>
            </a:extLst>
          </p:cNvPr>
          <p:cNvSpPr/>
          <p:nvPr/>
        </p:nvSpPr>
        <p:spPr>
          <a:xfrm>
            <a:off x="7223123" y="844295"/>
            <a:ext cx="1124653" cy="1124653"/>
          </a:xfrm>
          <a:prstGeom prst="ellipse">
            <a:avLst/>
          </a:prstGeom>
          <a:solidFill>
            <a:srgbClr val="5422C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CACF72-4903-F144-843E-B743C9D2895A}"/>
              </a:ext>
            </a:extLst>
          </p:cNvPr>
          <p:cNvSpPr txBox="1"/>
          <p:nvPr/>
        </p:nvSpPr>
        <p:spPr>
          <a:xfrm>
            <a:off x="6423653" y="1014565"/>
            <a:ext cx="4752753" cy="892552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sz="5200" b="1" dirty="0" err="1">
                <a:solidFill>
                  <a:srgbClr val="131313"/>
                </a:solidFill>
                <a:latin typeface="Poppins" pitchFamily="2" charset="77"/>
                <a:ea typeface="Arimo" panose="020B0604020202020204" pitchFamily="34" charset="0"/>
                <a:cs typeface="Poppins" pitchFamily="2" charset="77"/>
              </a:rPr>
              <a:t>Přínos</a:t>
            </a:r>
            <a:endParaRPr lang="en-US" sz="5200" b="1" dirty="0">
              <a:solidFill>
                <a:srgbClr val="131313"/>
              </a:solidFill>
              <a:latin typeface="Poppins" pitchFamily="2" charset="77"/>
              <a:ea typeface="Arimo" panose="020B0604020202020204" pitchFamily="34" charset="0"/>
              <a:cs typeface="Poppins" pitchFamily="2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521490-E300-984D-B012-AB5FD0788790}"/>
              </a:ext>
            </a:extLst>
          </p:cNvPr>
          <p:cNvSpPr txBox="1"/>
          <p:nvPr/>
        </p:nvSpPr>
        <p:spPr>
          <a:xfrm>
            <a:off x="6723716" y="3337686"/>
            <a:ext cx="4152627" cy="193899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altLang="cs-CZ" sz="2000" dirty="0"/>
              <a:t>víceoborové posouzení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altLang="cs-CZ" sz="2000" dirty="0"/>
              <a:t>individuální přístup k pacientům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altLang="cs-CZ" sz="2000" dirty="0"/>
              <a:t>vyjádření týmu je významným podkladem pro stanovení odpovídajících prostředků rehabilitace</a:t>
            </a:r>
          </a:p>
        </p:txBody>
      </p:sp>
      <p:pic>
        <p:nvPicPr>
          <p:cNvPr id="7" name="Zástupný symbol obrázku 6">
            <a:extLst>
              <a:ext uri="{FF2B5EF4-FFF2-40B4-BE49-F238E27FC236}">
                <a16:creationId xmlns:a16="http://schemas.microsoft.com/office/drawing/2014/main" id="{F8DA3A75-B28E-7C49-8E41-BC5AC44CE35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26150" r="2615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517872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FFA89BDA-EA67-5647-9653-317653F9F842}"/>
              </a:ext>
            </a:extLst>
          </p:cNvPr>
          <p:cNvSpPr txBox="1">
            <a:spLocks/>
          </p:cNvSpPr>
          <p:nvPr/>
        </p:nvSpPr>
        <p:spPr>
          <a:xfrm>
            <a:off x="1588" y="1"/>
            <a:ext cx="4905375" cy="6858000"/>
          </a:xfrm>
          <a:custGeom>
            <a:avLst/>
            <a:gdLst>
              <a:gd name="connsiteX0" fmla="*/ 2499956 w 9810749"/>
              <a:gd name="connsiteY0" fmla="*/ 0 h 13715999"/>
              <a:gd name="connsiteX1" fmla="*/ 8323390 w 9810749"/>
              <a:gd name="connsiteY1" fmla="*/ 0 h 13715999"/>
              <a:gd name="connsiteX2" fmla="*/ 8379367 w 9810749"/>
              <a:gd name="connsiteY2" fmla="*/ 50185 h 13715999"/>
              <a:gd name="connsiteX3" fmla="*/ 9288339 w 9810749"/>
              <a:gd name="connsiteY3" fmla="*/ 5720798 h 13715999"/>
              <a:gd name="connsiteX4" fmla="*/ 8630311 w 9810749"/>
              <a:gd name="connsiteY4" fmla="*/ 13698167 h 13715999"/>
              <a:gd name="connsiteX5" fmla="*/ 8615327 w 9810749"/>
              <a:gd name="connsiteY5" fmla="*/ 13715999 h 13715999"/>
              <a:gd name="connsiteX6" fmla="*/ 3441992 w 9810749"/>
              <a:gd name="connsiteY6" fmla="*/ 13715999 h 13715999"/>
              <a:gd name="connsiteX7" fmla="*/ 3318247 w 9810749"/>
              <a:gd name="connsiteY7" fmla="*/ 13592835 h 13715999"/>
              <a:gd name="connsiteX8" fmla="*/ 295523 w 9810749"/>
              <a:gd name="connsiteY8" fmla="*/ 12067053 h 13715999"/>
              <a:gd name="connsiteX9" fmla="*/ 0 w 9810749"/>
              <a:gd name="connsiteY9" fmla="*/ 12060915 h 13715999"/>
              <a:gd name="connsiteX10" fmla="*/ 0 w 9810749"/>
              <a:gd name="connsiteY10" fmla="*/ 3018769 h 13715999"/>
              <a:gd name="connsiteX11" fmla="*/ 170603 w 9810749"/>
              <a:gd name="connsiteY11" fmla="*/ 2818167 h 13715999"/>
              <a:gd name="connsiteX12" fmla="*/ 2419785 w 9810749"/>
              <a:gd name="connsiteY12" fmla="*/ 62853 h 13715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810749" h="13715999">
                <a:moveTo>
                  <a:pt x="2499956" y="0"/>
                </a:moveTo>
                <a:lnTo>
                  <a:pt x="8323390" y="0"/>
                </a:lnTo>
                <a:lnTo>
                  <a:pt x="8379367" y="50185"/>
                </a:lnTo>
                <a:cubicBezTo>
                  <a:pt x="9778502" y="1393911"/>
                  <a:pt x="10289371" y="3716402"/>
                  <a:pt x="9288339" y="5720798"/>
                </a:cubicBezTo>
                <a:cubicBezTo>
                  <a:pt x="7886393" y="8527167"/>
                  <a:pt x="10806957" y="10914948"/>
                  <a:pt x="8630311" y="13698167"/>
                </a:cubicBezTo>
                <a:lnTo>
                  <a:pt x="8615327" y="13715999"/>
                </a:lnTo>
                <a:lnTo>
                  <a:pt x="3441992" y="13715999"/>
                </a:lnTo>
                <a:lnTo>
                  <a:pt x="3318247" y="13592835"/>
                </a:lnTo>
                <a:cubicBezTo>
                  <a:pt x="2379913" y="12680792"/>
                  <a:pt x="1528169" y="12133652"/>
                  <a:pt x="295523" y="12067053"/>
                </a:cubicBezTo>
                <a:lnTo>
                  <a:pt x="0" y="12060915"/>
                </a:lnTo>
                <a:lnTo>
                  <a:pt x="0" y="3018769"/>
                </a:lnTo>
                <a:lnTo>
                  <a:pt x="170603" y="2818167"/>
                </a:lnTo>
                <a:cubicBezTo>
                  <a:pt x="1024765" y="1772550"/>
                  <a:pt x="1579903" y="785682"/>
                  <a:pt x="2419785" y="62853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  <a:ln>
            <a:noFill/>
          </a:ln>
          <a:effectLst/>
        </p:spPr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DEBC1B88-96AD-F145-A48E-232DF1B7B3F2}"/>
              </a:ext>
            </a:extLst>
          </p:cNvPr>
          <p:cNvSpPr/>
          <p:nvPr/>
        </p:nvSpPr>
        <p:spPr>
          <a:xfrm>
            <a:off x="6423653" y="2600655"/>
            <a:ext cx="4752754" cy="3413051"/>
          </a:xfrm>
          <a:prstGeom prst="roundRect">
            <a:avLst>
              <a:gd name="adj" fmla="val 8405"/>
            </a:avLst>
          </a:prstGeom>
          <a:solidFill>
            <a:schemeClr val="bg2"/>
          </a:solidFill>
          <a:ln>
            <a:noFill/>
          </a:ln>
          <a:effectLst>
            <a:outerShdw blurRad="635000" algn="ctr" rotWithShape="0">
              <a:srgbClr val="898989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E9F8B3A-A2E7-AF44-81ED-A2A04C256401}"/>
              </a:ext>
            </a:extLst>
          </p:cNvPr>
          <p:cNvSpPr/>
          <p:nvPr/>
        </p:nvSpPr>
        <p:spPr>
          <a:xfrm>
            <a:off x="7223123" y="844295"/>
            <a:ext cx="1124653" cy="1124653"/>
          </a:xfrm>
          <a:prstGeom prst="ellipse">
            <a:avLst/>
          </a:prstGeom>
          <a:solidFill>
            <a:srgbClr val="5422C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CACF72-4903-F144-843E-B743C9D2895A}"/>
              </a:ext>
            </a:extLst>
          </p:cNvPr>
          <p:cNvSpPr txBox="1"/>
          <p:nvPr/>
        </p:nvSpPr>
        <p:spPr>
          <a:xfrm>
            <a:off x="6423653" y="1137676"/>
            <a:ext cx="4752753" cy="76944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sz="4400" b="1" dirty="0" err="1">
                <a:solidFill>
                  <a:srgbClr val="131313"/>
                </a:solidFill>
                <a:latin typeface="Poppins" pitchFamily="2" charset="77"/>
                <a:ea typeface="Arimo" panose="020B0604020202020204" pitchFamily="34" charset="0"/>
                <a:cs typeface="Poppins" pitchFamily="2" charset="77"/>
              </a:rPr>
              <a:t>Příklady</a:t>
            </a:r>
            <a:r>
              <a:rPr lang="en-US" sz="4400" b="1" dirty="0">
                <a:solidFill>
                  <a:srgbClr val="131313"/>
                </a:solidFill>
                <a:latin typeface="Poppins" pitchFamily="2" charset="77"/>
                <a:ea typeface="Arimo" panose="020B0604020202020204" pitchFamily="34" charset="0"/>
                <a:cs typeface="Poppins" pitchFamily="2" charset="77"/>
              </a:rPr>
              <a:t> </a:t>
            </a:r>
            <a:r>
              <a:rPr lang="en-US" sz="4400" b="1" dirty="0" err="1">
                <a:solidFill>
                  <a:srgbClr val="131313"/>
                </a:solidFill>
                <a:latin typeface="Poppins" pitchFamily="2" charset="77"/>
                <a:ea typeface="Arimo" panose="020B0604020202020204" pitchFamily="34" charset="0"/>
                <a:cs typeface="Poppins" pitchFamily="2" charset="77"/>
              </a:rPr>
              <a:t>intervence</a:t>
            </a:r>
            <a:endParaRPr lang="en-US" sz="4400" b="1" dirty="0">
              <a:solidFill>
                <a:srgbClr val="131313"/>
              </a:solidFill>
              <a:latin typeface="Poppins" pitchFamily="2" charset="77"/>
              <a:ea typeface="Arimo" panose="020B0604020202020204" pitchFamily="34" charset="0"/>
              <a:cs typeface="Poppins" pitchFamily="2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521490-E300-984D-B012-AB5FD0788790}"/>
              </a:ext>
            </a:extLst>
          </p:cNvPr>
          <p:cNvSpPr txBox="1"/>
          <p:nvPr/>
        </p:nvSpPr>
        <p:spPr>
          <a:xfrm>
            <a:off x="6723716" y="3568518"/>
            <a:ext cx="4152627" cy="147732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dirty="0"/>
              <a:t>Odborní lékaři (ortoped, neurolog) realizují intervence s cílem zlepšit nebo stabilizovat zdravotní stav člověka a léčebně působit na přitěžující průvodní příznaky jeho nemoci nebo postižení. </a:t>
            </a:r>
          </a:p>
        </p:txBody>
      </p:sp>
      <p:pic>
        <p:nvPicPr>
          <p:cNvPr id="7" name="Zástupný symbol obrázku 6">
            <a:extLst>
              <a:ext uri="{FF2B5EF4-FFF2-40B4-BE49-F238E27FC236}">
                <a16:creationId xmlns:a16="http://schemas.microsoft.com/office/drawing/2014/main" id="{C6C9EB51-B99C-944F-A34A-F675C665B7B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4225" r="1422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4522553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FFA89BDA-EA67-5647-9653-317653F9F842}"/>
              </a:ext>
            </a:extLst>
          </p:cNvPr>
          <p:cNvSpPr txBox="1">
            <a:spLocks/>
          </p:cNvSpPr>
          <p:nvPr/>
        </p:nvSpPr>
        <p:spPr>
          <a:xfrm>
            <a:off x="1588" y="1"/>
            <a:ext cx="4905375" cy="6858000"/>
          </a:xfrm>
          <a:custGeom>
            <a:avLst/>
            <a:gdLst>
              <a:gd name="connsiteX0" fmla="*/ 2499956 w 9810749"/>
              <a:gd name="connsiteY0" fmla="*/ 0 h 13715999"/>
              <a:gd name="connsiteX1" fmla="*/ 8323390 w 9810749"/>
              <a:gd name="connsiteY1" fmla="*/ 0 h 13715999"/>
              <a:gd name="connsiteX2" fmla="*/ 8379367 w 9810749"/>
              <a:gd name="connsiteY2" fmla="*/ 50185 h 13715999"/>
              <a:gd name="connsiteX3" fmla="*/ 9288339 w 9810749"/>
              <a:gd name="connsiteY3" fmla="*/ 5720798 h 13715999"/>
              <a:gd name="connsiteX4" fmla="*/ 8630311 w 9810749"/>
              <a:gd name="connsiteY4" fmla="*/ 13698167 h 13715999"/>
              <a:gd name="connsiteX5" fmla="*/ 8615327 w 9810749"/>
              <a:gd name="connsiteY5" fmla="*/ 13715999 h 13715999"/>
              <a:gd name="connsiteX6" fmla="*/ 3441992 w 9810749"/>
              <a:gd name="connsiteY6" fmla="*/ 13715999 h 13715999"/>
              <a:gd name="connsiteX7" fmla="*/ 3318247 w 9810749"/>
              <a:gd name="connsiteY7" fmla="*/ 13592835 h 13715999"/>
              <a:gd name="connsiteX8" fmla="*/ 295523 w 9810749"/>
              <a:gd name="connsiteY8" fmla="*/ 12067053 h 13715999"/>
              <a:gd name="connsiteX9" fmla="*/ 0 w 9810749"/>
              <a:gd name="connsiteY9" fmla="*/ 12060915 h 13715999"/>
              <a:gd name="connsiteX10" fmla="*/ 0 w 9810749"/>
              <a:gd name="connsiteY10" fmla="*/ 3018769 h 13715999"/>
              <a:gd name="connsiteX11" fmla="*/ 170603 w 9810749"/>
              <a:gd name="connsiteY11" fmla="*/ 2818167 h 13715999"/>
              <a:gd name="connsiteX12" fmla="*/ 2419785 w 9810749"/>
              <a:gd name="connsiteY12" fmla="*/ 62853 h 13715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810749" h="13715999">
                <a:moveTo>
                  <a:pt x="2499956" y="0"/>
                </a:moveTo>
                <a:lnTo>
                  <a:pt x="8323390" y="0"/>
                </a:lnTo>
                <a:lnTo>
                  <a:pt x="8379367" y="50185"/>
                </a:lnTo>
                <a:cubicBezTo>
                  <a:pt x="9778502" y="1393911"/>
                  <a:pt x="10289371" y="3716402"/>
                  <a:pt x="9288339" y="5720798"/>
                </a:cubicBezTo>
                <a:cubicBezTo>
                  <a:pt x="7886393" y="8527167"/>
                  <a:pt x="10806957" y="10914948"/>
                  <a:pt x="8630311" y="13698167"/>
                </a:cubicBezTo>
                <a:lnTo>
                  <a:pt x="8615327" y="13715999"/>
                </a:lnTo>
                <a:lnTo>
                  <a:pt x="3441992" y="13715999"/>
                </a:lnTo>
                <a:lnTo>
                  <a:pt x="3318247" y="13592835"/>
                </a:lnTo>
                <a:cubicBezTo>
                  <a:pt x="2379913" y="12680792"/>
                  <a:pt x="1528169" y="12133652"/>
                  <a:pt x="295523" y="12067053"/>
                </a:cubicBezTo>
                <a:lnTo>
                  <a:pt x="0" y="12060915"/>
                </a:lnTo>
                <a:lnTo>
                  <a:pt x="0" y="3018769"/>
                </a:lnTo>
                <a:lnTo>
                  <a:pt x="170603" y="2818167"/>
                </a:lnTo>
                <a:cubicBezTo>
                  <a:pt x="1024765" y="1772550"/>
                  <a:pt x="1579903" y="785682"/>
                  <a:pt x="2419785" y="62853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  <a:ln>
            <a:noFill/>
          </a:ln>
          <a:effectLst/>
        </p:spPr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DEBC1B88-96AD-F145-A48E-232DF1B7B3F2}"/>
              </a:ext>
            </a:extLst>
          </p:cNvPr>
          <p:cNvSpPr/>
          <p:nvPr/>
        </p:nvSpPr>
        <p:spPr>
          <a:xfrm>
            <a:off x="6423653" y="2600655"/>
            <a:ext cx="4752754" cy="3413051"/>
          </a:xfrm>
          <a:prstGeom prst="roundRect">
            <a:avLst>
              <a:gd name="adj" fmla="val 8405"/>
            </a:avLst>
          </a:prstGeom>
          <a:solidFill>
            <a:schemeClr val="bg2"/>
          </a:solidFill>
          <a:ln>
            <a:noFill/>
          </a:ln>
          <a:effectLst>
            <a:outerShdw blurRad="635000" algn="ctr" rotWithShape="0">
              <a:srgbClr val="898989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E9F8B3A-A2E7-AF44-81ED-A2A04C256401}"/>
              </a:ext>
            </a:extLst>
          </p:cNvPr>
          <p:cNvSpPr/>
          <p:nvPr/>
        </p:nvSpPr>
        <p:spPr>
          <a:xfrm>
            <a:off x="7223123" y="844295"/>
            <a:ext cx="1124653" cy="1124653"/>
          </a:xfrm>
          <a:prstGeom prst="ellipse">
            <a:avLst/>
          </a:prstGeom>
          <a:solidFill>
            <a:srgbClr val="5422C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CACF72-4903-F144-843E-B743C9D2895A}"/>
              </a:ext>
            </a:extLst>
          </p:cNvPr>
          <p:cNvSpPr txBox="1"/>
          <p:nvPr/>
        </p:nvSpPr>
        <p:spPr>
          <a:xfrm>
            <a:off x="6423653" y="1137676"/>
            <a:ext cx="4752753" cy="76944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sz="4400" b="1" dirty="0" err="1">
                <a:solidFill>
                  <a:srgbClr val="131313"/>
                </a:solidFill>
                <a:latin typeface="Poppins" pitchFamily="2" charset="77"/>
                <a:ea typeface="Arimo" panose="020B0604020202020204" pitchFamily="34" charset="0"/>
                <a:cs typeface="Poppins" pitchFamily="2" charset="77"/>
              </a:rPr>
              <a:t>Příklady</a:t>
            </a:r>
            <a:r>
              <a:rPr lang="en-US" sz="4400" b="1" dirty="0">
                <a:solidFill>
                  <a:srgbClr val="131313"/>
                </a:solidFill>
                <a:latin typeface="Poppins" pitchFamily="2" charset="77"/>
                <a:ea typeface="Arimo" panose="020B0604020202020204" pitchFamily="34" charset="0"/>
                <a:cs typeface="Poppins" pitchFamily="2" charset="77"/>
              </a:rPr>
              <a:t> </a:t>
            </a:r>
            <a:r>
              <a:rPr lang="en-US" sz="4400" b="1" dirty="0" err="1">
                <a:solidFill>
                  <a:srgbClr val="131313"/>
                </a:solidFill>
                <a:latin typeface="Poppins" pitchFamily="2" charset="77"/>
                <a:ea typeface="Arimo" panose="020B0604020202020204" pitchFamily="34" charset="0"/>
                <a:cs typeface="Poppins" pitchFamily="2" charset="77"/>
              </a:rPr>
              <a:t>intervence</a:t>
            </a:r>
            <a:endParaRPr lang="en-US" sz="4400" b="1" dirty="0">
              <a:solidFill>
                <a:srgbClr val="131313"/>
              </a:solidFill>
              <a:latin typeface="Poppins" pitchFamily="2" charset="77"/>
              <a:ea typeface="Arimo" panose="020B0604020202020204" pitchFamily="34" charset="0"/>
              <a:cs typeface="Poppins" pitchFamily="2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521490-E300-984D-B012-AB5FD0788790}"/>
              </a:ext>
            </a:extLst>
          </p:cNvPr>
          <p:cNvSpPr txBox="1"/>
          <p:nvPr/>
        </p:nvSpPr>
        <p:spPr>
          <a:xfrm>
            <a:off x="6723716" y="3014520"/>
            <a:ext cx="4152627" cy="258532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dirty="0"/>
              <a:t>Dalšími odborníky jsou rehabilitační lékaři, fyzioterapeuti a ergoterapeuti, kteří se podílí na funkční diagnostice a pomáhají získat nebo znovuzískat a udržet hybnost včetně maximální možné soběstačnosti a nezávislosti včetně schopnosti rozvíjet pracovní schopnosti člověka a užívání kompenzačních pomůcek. </a:t>
            </a:r>
          </a:p>
        </p:txBody>
      </p:sp>
      <p:pic>
        <p:nvPicPr>
          <p:cNvPr id="7" name="Zástupný symbol obrázku 6">
            <a:extLst>
              <a:ext uri="{FF2B5EF4-FFF2-40B4-BE49-F238E27FC236}">
                <a16:creationId xmlns:a16="http://schemas.microsoft.com/office/drawing/2014/main" id="{C6C9EB51-B99C-944F-A34A-F675C665B7B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4225" r="1422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351718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FFA89BDA-EA67-5647-9653-317653F9F842}"/>
              </a:ext>
            </a:extLst>
          </p:cNvPr>
          <p:cNvSpPr txBox="1">
            <a:spLocks/>
          </p:cNvSpPr>
          <p:nvPr/>
        </p:nvSpPr>
        <p:spPr>
          <a:xfrm>
            <a:off x="1588" y="1"/>
            <a:ext cx="4905375" cy="6858000"/>
          </a:xfrm>
          <a:custGeom>
            <a:avLst/>
            <a:gdLst>
              <a:gd name="connsiteX0" fmla="*/ 2499956 w 9810749"/>
              <a:gd name="connsiteY0" fmla="*/ 0 h 13715999"/>
              <a:gd name="connsiteX1" fmla="*/ 8323390 w 9810749"/>
              <a:gd name="connsiteY1" fmla="*/ 0 h 13715999"/>
              <a:gd name="connsiteX2" fmla="*/ 8379367 w 9810749"/>
              <a:gd name="connsiteY2" fmla="*/ 50185 h 13715999"/>
              <a:gd name="connsiteX3" fmla="*/ 9288339 w 9810749"/>
              <a:gd name="connsiteY3" fmla="*/ 5720798 h 13715999"/>
              <a:gd name="connsiteX4" fmla="*/ 8630311 w 9810749"/>
              <a:gd name="connsiteY4" fmla="*/ 13698167 h 13715999"/>
              <a:gd name="connsiteX5" fmla="*/ 8615327 w 9810749"/>
              <a:gd name="connsiteY5" fmla="*/ 13715999 h 13715999"/>
              <a:gd name="connsiteX6" fmla="*/ 3441992 w 9810749"/>
              <a:gd name="connsiteY6" fmla="*/ 13715999 h 13715999"/>
              <a:gd name="connsiteX7" fmla="*/ 3318247 w 9810749"/>
              <a:gd name="connsiteY7" fmla="*/ 13592835 h 13715999"/>
              <a:gd name="connsiteX8" fmla="*/ 295523 w 9810749"/>
              <a:gd name="connsiteY8" fmla="*/ 12067053 h 13715999"/>
              <a:gd name="connsiteX9" fmla="*/ 0 w 9810749"/>
              <a:gd name="connsiteY9" fmla="*/ 12060915 h 13715999"/>
              <a:gd name="connsiteX10" fmla="*/ 0 w 9810749"/>
              <a:gd name="connsiteY10" fmla="*/ 3018769 h 13715999"/>
              <a:gd name="connsiteX11" fmla="*/ 170603 w 9810749"/>
              <a:gd name="connsiteY11" fmla="*/ 2818167 h 13715999"/>
              <a:gd name="connsiteX12" fmla="*/ 2419785 w 9810749"/>
              <a:gd name="connsiteY12" fmla="*/ 62853 h 13715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810749" h="13715999">
                <a:moveTo>
                  <a:pt x="2499956" y="0"/>
                </a:moveTo>
                <a:lnTo>
                  <a:pt x="8323390" y="0"/>
                </a:lnTo>
                <a:lnTo>
                  <a:pt x="8379367" y="50185"/>
                </a:lnTo>
                <a:cubicBezTo>
                  <a:pt x="9778502" y="1393911"/>
                  <a:pt x="10289371" y="3716402"/>
                  <a:pt x="9288339" y="5720798"/>
                </a:cubicBezTo>
                <a:cubicBezTo>
                  <a:pt x="7886393" y="8527167"/>
                  <a:pt x="10806957" y="10914948"/>
                  <a:pt x="8630311" y="13698167"/>
                </a:cubicBezTo>
                <a:lnTo>
                  <a:pt x="8615327" y="13715999"/>
                </a:lnTo>
                <a:lnTo>
                  <a:pt x="3441992" y="13715999"/>
                </a:lnTo>
                <a:lnTo>
                  <a:pt x="3318247" y="13592835"/>
                </a:lnTo>
                <a:cubicBezTo>
                  <a:pt x="2379913" y="12680792"/>
                  <a:pt x="1528169" y="12133652"/>
                  <a:pt x="295523" y="12067053"/>
                </a:cubicBezTo>
                <a:lnTo>
                  <a:pt x="0" y="12060915"/>
                </a:lnTo>
                <a:lnTo>
                  <a:pt x="0" y="3018769"/>
                </a:lnTo>
                <a:lnTo>
                  <a:pt x="170603" y="2818167"/>
                </a:lnTo>
                <a:cubicBezTo>
                  <a:pt x="1024765" y="1772550"/>
                  <a:pt x="1579903" y="785682"/>
                  <a:pt x="2419785" y="62853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  <a:ln>
            <a:noFill/>
          </a:ln>
          <a:effectLst/>
        </p:spPr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DEBC1B88-96AD-F145-A48E-232DF1B7B3F2}"/>
              </a:ext>
            </a:extLst>
          </p:cNvPr>
          <p:cNvSpPr/>
          <p:nvPr/>
        </p:nvSpPr>
        <p:spPr>
          <a:xfrm>
            <a:off x="6423653" y="2600655"/>
            <a:ext cx="4752754" cy="3413051"/>
          </a:xfrm>
          <a:prstGeom prst="roundRect">
            <a:avLst>
              <a:gd name="adj" fmla="val 8405"/>
            </a:avLst>
          </a:prstGeom>
          <a:solidFill>
            <a:schemeClr val="bg2"/>
          </a:solidFill>
          <a:ln>
            <a:noFill/>
          </a:ln>
          <a:effectLst>
            <a:outerShdw blurRad="635000" algn="ctr" rotWithShape="0">
              <a:srgbClr val="898989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E9F8B3A-A2E7-AF44-81ED-A2A04C256401}"/>
              </a:ext>
            </a:extLst>
          </p:cNvPr>
          <p:cNvSpPr/>
          <p:nvPr/>
        </p:nvSpPr>
        <p:spPr>
          <a:xfrm>
            <a:off x="7223123" y="844295"/>
            <a:ext cx="1124653" cy="1124653"/>
          </a:xfrm>
          <a:prstGeom prst="ellipse">
            <a:avLst/>
          </a:prstGeom>
          <a:solidFill>
            <a:srgbClr val="5422C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CACF72-4903-F144-843E-B743C9D2895A}"/>
              </a:ext>
            </a:extLst>
          </p:cNvPr>
          <p:cNvSpPr txBox="1"/>
          <p:nvPr/>
        </p:nvSpPr>
        <p:spPr>
          <a:xfrm>
            <a:off x="6423653" y="1137676"/>
            <a:ext cx="4752753" cy="76944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sz="4400" b="1" dirty="0" err="1">
                <a:solidFill>
                  <a:srgbClr val="131313"/>
                </a:solidFill>
                <a:latin typeface="Poppins" pitchFamily="2" charset="77"/>
                <a:ea typeface="Arimo" panose="020B0604020202020204" pitchFamily="34" charset="0"/>
                <a:cs typeface="Poppins" pitchFamily="2" charset="77"/>
              </a:rPr>
              <a:t>Příklady</a:t>
            </a:r>
            <a:r>
              <a:rPr lang="en-US" sz="4400" b="1" dirty="0">
                <a:solidFill>
                  <a:srgbClr val="131313"/>
                </a:solidFill>
                <a:latin typeface="Poppins" pitchFamily="2" charset="77"/>
                <a:ea typeface="Arimo" panose="020B0604020202020204" pitchFamily="34" charset="0"/>
                <a:cs typeface="Poppins" pitchFamily="2" charset="77"/>
              </a:rPr>
              <a:t> </a:t>
            </a:r>
            <a:r>
              <a:rPr lang="en-US" sz="4400" b="1" dirty="0" err="1">
                <a:solidFill>
                  <a:srgbClr val="131313"/>
                </a:solidFill>
                <a:latin typeface="Poppins" pitchFamily="2" charset="77"/>
                <a:ea typeface="Arimo" panose="020B0604020202020204" pitchFamily="34" charset="0"/>
                <a:cs typeface="Poppins" pitchFamily="2" charset="77"/>
              </a:rPr>
              <a:t>intervence</a:t>
            </a:r>
            <a:endParaRPr lang="en-US" sz="4400" b="1" dirty="0">
              <a:solidFill>
                <a:srgbClr val="131313"/>
              </a:solidFill>
              <a:latin typeface="Poppins" pitchFamily="2" charset="77"/>
              <a:ea typeface="Arimo" panose="020B0604020202020204" pitchFamily="34" charset="0"/>
              <a:cs typeface="Poppins" pitchFamily="2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521490-E300-984D-B012-AB5FD0788790}"/>
              </a:ext>
            </a:extLst>
          </p:cNvPr>
          <p:cNvSpPr txBox="1"/>
          <p:nvPr/>
        </p:nvSpPr>
        <p:spPr>
          <a:xfrm>
            <a:off x="6723716" y="3291519"/>
            <a:ext cx="4152627" cy="203132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Speciální pedagogové (</a:t>
            </a:r>
            <a:r>
              <a:rPr lang="cs-CZ" dirty="0" err="1"/>
              <a:t>somatoped</a:t>
            </a:r>
            <a:r>
              <a:rPr lang="cs-CZ" dirty="0"/>
              <a:t>, logoped) participují a kooperují v rámci koordinované rehabilitace např. zvyšováním komunikačních a sociálních dovedností, při vypracování a realizaci individuálního vzdělávacího plánu, plánu pracovní rehabilitace a rekvalifikace. </a:t>
            </a:r>
          </a:p>
        </p:txBody>
      </p:sp>
      <p:pic>
        <p:nvPicPr>
          <p:cNvPr id="7" name="Zástupný symbol obrázku 6">
            <a:extLst>
              <a:ext uri="{FF2B5EF4-FFF2-40B4-BE49-F238E27FC236}">
                <a16:creationId xmlns:a16="http://schemas.microsoft.com/office/drawing/2014/main" id="{C235CA58-A949-E54B-937B-BEB326CCA5B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4225" r="1422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4806255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FFA89BDA-EA67-5647-9653-317653F9F842}"/>
              </a:ext>
            </a:extLst>
          </p:cNvPr>
          <p:cNvSpPr txBox="1">
            <a:spLocks/>
          </p:cNvSpPr>
          <p:nvPr/>
        </p:nvSpPr>
        <p:spPr>
          <a:xfrm>
            <a:off x="1588" y="1"/>
            <a:ext cx="4905375" cy="6858000"/>
          </a:xfrm>
          <a:custGeom>
            <a:avLst/>
            <a:gdLst>
              <a:gd name="connsiteX0" fmla="*/ 2499956 w 9810749"/>
              <a:gd name="connsiteY0" fmla="*/ 0 h 13715999"/>
              <a:gd name="connsiteX1" fmla="*/ 8323390 w 9810749"/>
              <a:gd name="connsiteY1" fmla="*/ 0 h 13715999"/>
              <a:gd name="connsiteX2" fmla="*/ 8379367 w 9810749"/>
              <a:gd name="connsiteY2" fmla="*/ 50185 h 13715999"/>
              <a:gd name="connsiteX3" fmla="*/ 9288339 w 9810749"/>
              <a:gd name="connsiteY3" fmla="*/ 5720798 h 13715999"/>
              <a:gd name="connsiteX4" fmla="*/ 8630311 w 9810749"/>
              <a:gd name="connsiteY4" fmla="*/ 13698167 h 13715999"/>
              <a:gd name="connsiteX5" fmla="*/ 8615327 w 9810749"/>
              <a:gd name="connsiteY5" fmla="*/ 13715999 h 13715999"/>
              <a:gd name="connsiteX6" fmla="*/ 3441992 w 9810749"/>
              <a:gd name="connsiteY6" fmla="*/ 13715999 h 13715999"/>
              <a:gd name="connsiteX7" fmla="*/ 3318247 w 9810749"/>
              <a:gd name="connsiteY7" fmla="*/ 13592835 h 13715999"/>
              <a:gd name="connsiteX8" fmla="*/ 295523 w 9810749"/>
              <a:gd name="connsiteY8" fmla="*/ 12067053 h 13715999"/>
              <a:gd name="connsiteX9" fmla="*/ 0 w 9810749"/>
              <a:gd name="connsiteY9" fmla="*/ 12060915 h 13715999"/>
              <a:gd name="connsiteX10" fmla="*/ 0 w 9810749"/>
              <a:gd name="connsiteY10" fmla="*/ 3018769 h 13715999"/>
              <a:gd name="connsiteX11" fmla="*/ 170603 w 9810749"/>
              <a:gd name="connsiteY11" fmla="*/ 2818167 h 13715999"/>
              <a:gd name="connsiteX12" fmla="*/ 2419785 w 9810749"/>
              <a:gd name="connsiteY12" fmla="*/ 62853 h 13715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810749" h="13715999">
                <a:moveTo>
                  <a:pt x="2499956" y="0"/>
                </a:moveTo>
                <a:lnTo>
                  <a:pt x="8323390" y="0"/>
                </a:lnTo>
                <a:lnTo>
                  <a:pt x="8379367" y="50185"/>
                </a:lnTo>
                <a:cubicBezTo>
                  <a:pt x="9778502" y="1393911"/>
                  <a:pt x="10289371" y="3716402"/>
                  <a:pt x="9288339" y="5720798"/>
                </a:cubicBezTo>
                <a:cubicBezTo>
                  <a:pt x="7886393" y="8527167"/>
                  <a:pt x="10806957" y="10914948"/>
                  <a:pt x="8630311" y="13698167"/>
                </a:cubicBezTo>
                <a:lnTo>
                  <a:pt x="8615327" y="13715999"/>
                </a:lnTo>
                <a:lnTo>
                  <a:pt x="3441992" y="13715999"/>
                </a:lnTo>
                <a:lnTo>
                  <a:pt x="3318247" y="13592835"/>
                </a:lnTo>
                <a:cubicBezTo>
                  <a:pt x="2379913" y="12680792"/>
                  <a:pt x="1528169" y="12133652"/>
                  <a:pt x="295523" y="12067053"/>
                </a:cubicBezTo>
                <a:lnTo>
                  <a:pt x="0" y="12060915"/>
                </a:lnTo>
                <a:lnTo>
                  <a:pt x="0" y="3018769"/>
                </a:lnTo>
                <a:lnTo>
                  <a:pt x="170603" y="2818167"/>
                </a:lnTo>
                <a:cubicBezTo>
                  <a:pt x="1024765" y="1772550"/>
                  <a:pt x="1579903" y="785682"/>
                  <a:pt x="2419785" y="62853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  <a:ln>
            <a:noFill/>
          </a:ln>
          <a:effectLst/>
        </p:spPr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DEBC1B88-96AD-F145-A48E-232DF1B7B3F2}"/>
              </a:ext>
            </a:extLst>
          </p:cNvPr>
          <p:cNvSpPr/>
          <p:nvPr/>
        </p:nvSpPr>
        <p:spPr>
          <a:xfrm>
            <a:off x="6423653" y="2600655"/>
            <a:ext cx="4752754" cy="3413051"/>
          </a:xfrm>
          <a:prstGeom prst="roundRect">
            <a:avLst>
              <a:gd name="adj" fmla="val 8405"/>
            </a:avLst>
          </a:prstGeom>
          <a:solidFill>
            <a:schemeClr val="bg2"/>
          </a:solidFill>
          <a:ln>
            <a:noFill/>
          </a:ln>
          <a:effectLst>
            <a:outerShdw blurRad="635000" algn="ctr" rotWithShape="0">
              <a:srgbClr val="898989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E9F8B3A-A2E7-AF44-81ED-A2A04C256401}"/>
              </a:ext>
            </a:extLst>
          </p:cNvPr>
          <p:cNvSpPr/>
          <p:nvPr/>
        </p:nvSpPr>
        <p:spPr>
          <a:xfrm>
            <a:off x="7223123" y="844295"/>
            <a:ext cx="1124653" cy="1124653"/>
          </a:xfrm>
          <a:prstGeom prst="ellipse">
            <a:avLst/>
          </a:prstGeom>
          <a:solidFill>
            <a:srgbClr val="5422C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CACF72-4903-F144-843E-B743C9D2895A}"/>
              </a:ext>
            </a:extLst>
          </p:cNvPr>
          <p:cNvSpPr txBox="1"/>
          <p:nvPr/>
        </p:nvSpPr>
        <p:spPr>
          <a:xfrm>
            <a:off x="6423653" y="1137676"/>
            <a:ext cx="4752753" cy="76944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sz="4400" b="1" dirty="0" err="1">
                <a:solidFill>
                  <a:srgbClr val="131313"/>
                </a:solidFill>
                <a:latin typeface="Poppins" pitchFamily="2" charset="77"/>
                <a:ea typeface="Arimo" panose="020B0604020202020204" pitchFamily="34" charset="0"/>
                <a:cs typeface="Poppins" pitchFamily="2" charset="77"/>
              </a:rPr>
              <a:t>Příklady</a:t>
            </a:r>
            <a:r>
              <a:rPr lang="en-US" sz="4400" b="1" dirty="0">
                <a:solidFill>
                  <a:srgbClr val="131313"/>
                </a:solidFill>
                <a:latin typeface="Poppins" pitchFamily="2" charset="77"/>
                <a:ea typeface="Arimo" panose="020B0604020202020204" pitchFamily="34" charset="0"/>
                <a:cs typeface="Poppins" pitchFamily="2" charset="77"/>
              </a:rPr>
              <a:t> </a:t>
            </a:r>
            <a:r>
              <a:rPr lang="en-US" sz="4400" b="1" dirty="0" err="1">
                <a:solidFill>
                  <a:srgbClr val="131313"/>
                </a:solidFill>
                <a:latin typeface="Poppins" pitchFamily="2" charset="77"/>
                <a:ea typeface="Arimo" panose="020B0604020202020204" pitchFamily="34" charset="0"/>
                <a:cs typeface="Poppins" pitchFamily="2" charset="77"/>
              </a:rPr>
              <a:t>intervence</a:t>
            </a:r>
            <a:endParaRPr lang="en-US" sz="4400" b="1" dirty="0">
              <a:solidFill>
                <a:srgbClr val="131313"/>
              </a:solidFill>
              <a:latin typeface="Poppins" pitchFamily="2" charset="77"/>
              <a:ea typeface="Arimo" panose="020B0604020202020204" pitchFamily="34" charset="0"/>
              <a:cs typeface="Poppins" pitchFamily="2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521490-E300-984D-B012-AB5FD0788790}"/>
              </a:ext>
            </a:extLst>
          </p:cNvPr>
          <p:cNvSpPr txBox="1"/>
          <p:nvPr/>
        </p:nvSpPr>
        <p:spPr>
          <a:xfrm>
            <a:off x="6723716" y="3568518"/>
            <a:ext cx="4152627" cy="147732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Úkolem psychologa je diagnostika potenciálních psychických obtíží a navození nebo zvyšování motivace člověka při překonávání překážek spojených s jeho zdravotním stavem. </a:t>
            </a:r>
          </a:p>
        </p:txBody>
      </p:sp>
      <p:pic>
        <p:nvPicPr>
          <p:cNvPr id="7" name="Zástupný symbol obrázku 6">
            <a:extLst>
              <a:ext uri="{FF2B5EF4-FFF2-40B4-BE49-F238E27FC236}">
                <a16:creationId xmlns:a16="http://schemas.microsoft.com/office/drawing/2014/main" id="{C235CA58-A949-E54B-937B-BEB326CCA5B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4225" r="1422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1823608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FFA89BDA-EA67-5647-9653-317653F9F842}"/>
              </a:ext>
            </a:extLst>
          </p:cNvPr>
          <p:cNvSpPr txBox="1">
            <a:spLocks/>
          </p:cNvSpPr>
          <p:nvPr/>
        </p:nvSpPr>
        <p:spPr>
          <a:xfrm>
            <a:off x="1588" y="1"/>
            <a:ext cx="4905375" cy="6858000"/>
          </a:xfrm>
          <a:custGeom>
            <a:avLst/>
            <a:gdLst>
              <a:gd name="connsiteX0" fmla="*/ 2499956 w 9810749"/>
              <a:gd name="connsiteY0" fmla="*/ 0 h 13715999"/>
              <a:gd name="connsiteX1" fmla="*/ 8323390 w 9810749"/>
              <a:gd name="connsiteY1" fmla="*/ 0 h 13715999"/>
              <a:gd name="connsiteX2" fmla="*/ 8379367 w 9810749"/>
              <a:gd name="connsiteY2" fmla="*/ 50185 h 13715999"/>
              <a:gd name="connsiteX3" fmla="*/ 9288339 w 9810749"/>
              <a:gd name="connsiteY3" fmla="*/ 5720798 h 13715999"/>
              <a:gd name="connsiteX4" fmla="*/ 8630311 w 9810749"/>
              <a:gd name="connsiteY4" fmla="*/ 13698167 h 13715999"/>
              <a:gd name="connsiteX5" fmla="*/ 8615327 w 9810749"/>
              <a:gd name="connsiteY5" fmla="*/ 13715999 h 13715999"/>
              <a:gd name="connsiteX6" fmla="*/ 3441992 w 9810749"/>
              <a:gd name="connsiteY6" fmla="*/ 13715999 h 13715999"/>
              <a:gd name="connsiteX7" fmla="*/ 3318247 w 9810749"/>
              <a:gd name="connsiteY7" fmla="*/ 13592835 h 13715999"/>
              <a:gd name="connsiteX8" fmla="*/ 295523 w 9810749"/>
              <a:gd name="connsiteY8" fmla="*/ 12067053 h 13715999"/>
              <a:gd name="connsiteX9" fmla="*/ 0 w 9810749"/>
              <a:gd name="connsiteY9" fmla="*/ 12060915 h 13715999"/>
              <a:gd name="connsiteX10" fmla="*/ 0 w 9810749"/>
              <a:gd name="connsiteY10" fmla="*/ 3018769 h 13715999"/>
              <a:gd name="connsiteX11" fmla="*/ 170603 w 9810749"/>
              <a:gd name="connsiteY11" fmla="*/ 2818167 h 13715999"/>
              <a:gd name="connsiteX12" fmla="*/ 2419785 w 9810749"/>
              <a:gd name="connsiteY12" fmla="*/ 62853 h 13715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810749" h="13715999">
                <a:moveTo>
                  <a:pt x="2499956" y="0"/>
                </a:moveTo>
                <a:lnTo>
                  <a:pt x="8323390" y="0"/>
                </a:lnTo>
                <a:lnTo>
                  <a:pt x="8379367" y="50185"/>
                </a:lnTo>
                <a:cubicBezTo>
                  <a:pt x="9778502" y="1393911"/>
                  <a:pt x="10289371" y="3716402"/>
                  <a:pt x="9288339" y="5720798"/>
                </a:cubicBezTo>
                <a:cubicBezTo>
                  <a:pt x="7886393" y="8527167"/>
                  <a:pt x="10806957" y="10914948"/>
                  <a:pt x="8630311" y="13698167"/>
                </a:cubicBezTo>
                <a:lnTo>
                  <a:pt x="8615327" y="13715999"/>
                </a:lnTo>
                <a:lnTo>
                  <a:pt x="3441992" y="13715999"/>
                </a:lnTo>
                <a:lnTo>
                  <a:pt x="3318247" y="13592835"/>
                </a:lnTo>
                <a:cubicBezTo>
                  <a:pt x="2379913" y="12680792"/>
                  <a:pt x="1528169" y="12133652"/>
                  <a:pt x="295523" y="12067053"/>
                </a:cubicBezTo>
                <a:lnTo>
                  <a:pt x="0" y="12060915"/>
                </a:lnTo>
                <a:lnTo>
                  <a:pt x="0" y="3018769"/>
                </a:lnTo>
                <a:lnTo>
                  <a:pt x="170603" y="2818167"/>
                </a:lnTo>
                <a:cubicBezTo>
                  <a:pt x="1024765" y="1772550"/>
                  <a:pt x="1579903" y="785682"/>
                  <a:pt x="2419785" y="62853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  <a:ln>
            <a:noFill/>
          </a:ln>
          <a:effectLst/>
        </p:spPr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DEBC1B88-96AD-F145-A48E-232DF1B7B3F2}"/>
              </a:ext>
            </a:extLst>
          </p:cNvPr>
          <p:cNvSpPr/>
          <p:nvPr/>
        </p:nvSpPr>
        <p:spPr>
          <a:xfrm>
            <a:off x="6423653" y="2600655"/>
            <a:ext cx="4752754" cy="3413051"/>
          </a:xfrm>
          <a:prstGeom prst="roundRect">
            <a:avLst>
              <a:gd name="adj" fmla="val 8405"/>
            </a:avLst>
          </a:prstGeom>
          <a:solidFill>
            <a:schemeClr val="bg2"/>
          </a:solidFill>
          <a:ln>
            <a:noFill/>
          </a:ln>
          <a:effectLst>
            <a:outerShdw blurRad="635000" algn="ctr" rotWithShape="0">
              <a:srgbClr val="898989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E9F8B3A-A2E7-AF44-81ED-A2A04C256401}"/>
              </a:ext>
            </a:extLst>
          </p:cNvPr>
          <p:cNvSpPr/>
          <p:nvPr/>
        </p:nvSpPr>
        <p:spPr>
          <a:xfrm>
            <a:off x="7223123" y="844295"/>
            <a:ext cx="1124653" cy="1124653"/>
          </a:xfrm>
          <a:prstGeom prst="ellipse">
            <a:avLst/>
          </a:prstGeom>
          <a:solidFill>
            <a:srgbClr val="5422C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CACF72-4903-F144-843E-B743C9D2895A}"/>
              </a:ext>
            </a:extLst>
          </p:cNvPr>
          <p:cNvSpPr txBox="1"/>
          <p:nvPr/>
        </p:nvSpPr>
        <p:spPr>
          <a:xfrm>
            <a:off x="6423653" y="1137676"/>
            <a:ext cx="4752753" cy="76944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sz="4400" b="1" dirty="0" err="1">
                <a:solidFill>
                  <a:srgbClr val="131313"/>
                </a:solidFill>
                <a:latin typeface="Poppins" pitchFamily="2" charset="77"/>
                <a:ea typeface="Arimo" panose="020B0604020202020204" pitchFamily="34" charset="0"/>
                <a:cs typeface="Poppins" pitchFamily="2" charset="77"/>
              </a:rPr>
              <a:t>Příklady</a:t>
            </a:r>
            <a:r>
              <a:rPr lang="en-US" sz="4400" b="1" dirty="0">
                <a:solidFill>
                  <a:srgbClr val="131313"/>
                </a:solidFill>
                <a:latin typeface="Poppins" pitchFamily="2" charset="77"/>
                <a:ea typeface="Arimo" panose="020B0604020202020204" pitchFamily="34" charset="0"/>
                <a:cs typeface="Poppins" pitchFamily="2" charset="77"/>
              </a:rPr>
              <a:t> </a:t>
            </a:r>
            <a:r>
              <a:rPr lang="en-US" sz="4400" b="1" dirty="0" err="1">
                <a:solidFill>
                  <a:srgbClr val="131313"/>
                </a:solidFill>
                <a:latin typeface="Poppins" pitchFamily="2" charset="77"/>
                <a:ea typeface="Arimo" panose="020B0604020202020204" pitchFamily="34" charset="0"/>
                <a:cs typeface="Poppins" pitchFamily="2" charset="77"/>
              </a:rPr>
              <a:t>intervence</a:t>
            </a:r>
            <a:endParaRPr lang="en-US" sz="4400" b="1" dirty="0">
              <a:solidFill>
                <a:srgbClr val="131313"/>
              </a:solidFill>
              <a:latin typeface="Poppins" pitchFamily="2" charset="77"/>
              <a:ea typeface="Arimo" panose="020B0604020202020204" pitchFamily="34" charset="0"/>
              <a:cs typeface="Poppins" pitchFamily="2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521490-E300-984D-B012-AB5FD0788790}"/>
              </a:ext>
            </a:extLst>
          </p:cNvPr>
          <p:cNvSpPr txBox="1"/>
          <p:nvPr/>
        </p:nvSpPr>
        <p:spPr>
          <a:xfrm>
            <a:off x="6723716" y="3707018"/>
            <a:ext cx="4152627" cy="12003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Sociální pracovník napomáhá člověku stabilizovat vhodné životní podmínky, získat dávky sociálního zabezpečení, zajistit adekvátní bydlení apod.</a:t>
            </a:r>
          </a:p>
        </p:txBody>
      </p:sp>
      <p:pic>
        <p:nvPicPr>
          <p:cNvPr id="7" name="Zástupný symbol obrázku 6">
            <a:extLst>
              <a:ext uri="{FF2B5EF4-FFF2-40B4-BE49-F238E27FC236}">
                <a16:creationId xmlns:a16="http://schemas.microsoft.com/office/drawing/2014/main" id="{50069F92-8E7D-ED43-ABFB-8D4C96C8467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4225" r="1422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8395985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FFA89BDA-EA67-5647-9653-317653F9F842}"/>
              </a:ext>
            </a:extLst>
          </p:cNvPr>
          <p:cNvSpPr txBox="1">
            <a:spLocks/>
          </p:cNvSpPr>
          <p:nvPr/>
        </p:nvSpPr>
        <p:spPr>
          <a:xfrm>
            <a:off x="1588" y="1"/>
            <a:ext cx="4905375" cy="6858000"/>
          </a:xfrm>
          <a:custGeom>
            <a:avLst/>
            <a:gdLst>
              <a:gd name="connsiteX0" fmla="*/ 2499956 w 9810749"/>
              <a:gd name="connsiteY0" fmla="*/ 0 h 13715999"/>
              <a:gd name="connsiteX1" fmla="*/ 8323390 w 9810749"/>
              <a:gd name="connsiteY1" fmla="*/ 0 h 13715999"/>
              <a:gd name="connsiteX2" fmla="*/ 8379367 w 9810749"/>
              <a:gd name="connsiteY2" fmla="*/ 50185 h 13715999"/>
              <a:gd name="connsiteX3" fmla="*/ 9288339 w 9810749"/>
              <a:gd name="connsiteY3" fmla="*/ 5720798 h 13715999"/>
              <a:gd name="connsiteX4" fmla="*/ 8630311 w 9810749"/>
              <a:gd name="connsiteY4" fmla="*/ 13698167 h 13715999"/>
              <a:gd name="connsiteX5" fmla="*/ 8615327 w 9810749"/>
              <a:gd name="connsiteY5" fmla="*/ 13715999 h 13715999"/>
              <a:gd name="connsiteX6" fmla="*/ 3441992 w 9810749"/>
              <a:gd name="connsiteY6" fmla="*/ 13715999 h 13715999"/>
              <a:gd name="connsiteX7" fmla="*/ 3318247 w 9810749"/>
              <a:gd name="connsiteY7" fmla="*/ 13592835 h 13715999"/>
              <a:gd name="connsiteX8" fmla="*/ 295523 w 9810749"/>
              <a:gd name="connsiteY8" fmla="*/ 12067053 h 13715999"/>
              <a:gd name="connsiteX9" fmla="*/ 0 w 9810749"/>
              <a:gd name="connsiteY9" fmla="*/ 12060915 h 13715999"/>
              <a:gd name="connsiteX10" fmla="*/ 0 w 9810749"/>
              <a:gd name="connsiteY10" fmla="*/ 3018769 h 13715999"/>
              <a:gd name="connsiteX11" fmla="*/ 170603 w 9810749"/>
              <a:gd name="connsiteY11" fmla="*/ 2818167 h 13715999"/>
              <a:gd name="connsiteX12" fmla="*/ 2419785 w 9810749"/>
              <a:gd name="connsiteY12" fmla="*/ 62853 h 13715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810749" h="13715999">
                <a:moveTo>
                  <a:pt x="2499956" y="0"/>
                </a:moveTo>
                <a:lnTo>
                  <a:pt x="8323390" y="0"/>
                </a:lnTo>
                <a:lnTo>
                  <a:pt x="8379367" y="50185"/>
                </a:lnTo>
                <a:cubicBezTo>
                  <a:pt x="9778502" y="1393911"/>
                  <a:pt x="10289371" y="3716402"/>
                  <a:pt x="9288339" y="5720798"/>
                </a:cubicBezTo>
                <a:cubicBezTo>
                  <a:pt x="7886393" y="8527167"/>
                  <a:pt x="10806957" y="10914948"/>
                  <a:pt x="8630311" y="13698167"/>
                </a:cubicBezTo>
                <a:lnTo>
                  <a:pt x="8615327" y="13715999"/>
                </a:lnTo>
                <a:lnTo>
                  <a:pt x="3441992" y="13715999"/>
                </a:lnTo>
                <a:lnTo>
                  <a:pt x="3318247" y="13592835"/>
                </a:lnTo>
                <a:cubicBezTo>
                  <a:pt x="2379913" y="12680792"/>
                  <a:pt x="1528169" y="12133652"/>
                  <a:pt x="295523" y="12067053"/>
                </a:cubicBezTo>
                <a:lnTo>
                  <a:pt x="0" y="12060915"/>
                </a:lnTo>
                <a:lnTo>
                  <a:pt x="0" y="3018769"/>
                </a:lnTo>
                <a:lnTo>
                  <a:pt x="170603" y="2818167"/>
                </a:lnTo>
                <a:cubicBezTo>
                  <a:pt x="1024765" y="1772550"/>
                  <a:pt x="1579903" y="785682"/>
                  <a:pt x="2419785" y="62853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  <a:ln>
            <a:noFill/>
          </a:ln>
          <a:effectLst/>
        </p:spPr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DEBC1B88-96AD-F145-A48E-232DF1B7B3F2}"/>
              </a:ext>
            </a:extLst>
          </p:cNvPr>
          <p:cNvSpPr/>
          <p:nvPr/>
        </p:nvSpPr>
        <p:spPr>
          <a:xfrm>
            <a:off x="6423653" y="2600655"/>
            <a:ext cx="4752754" cy="3413051"/>
          </a:xfrm>
          <a:prstGeom prst="roundRect">
            <a:avLst>
              <a:gd name="adj" fmla="val 8405"/>
            </a:avLst>
          </a:prstGeom>
          <a:solidFill>
            <a:schemeClr val="bg2"/>
          </a:solidFill>
          <a:ln>
            <a:noFill/>
          </a:ln>
          <a:effectLst>
            <a:outerShdw blurRad="635000" algn="ctr" rotWithShape="0">
              <a:srgbClr val="898989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E9F8B3A-A2E7-AF44-81ED-A2A04C256401}"/>
              </a:ext>
            </a:extLst>
          </p:cNvPr>
          <p:cNvSpPr/>
          <p:nvPr/>
        </p:nvSpPr>
        <p:spPr>
          <a:xfrm>
            <a:off x="7223123" y="844295"/>
            <a:ext cx="1124653" cy="1124653"/>
          </a:xfrm>
          <a:prstGeom prst="ellipse">
            <a:avLst/>
          </a:prstGeom>
          <a:solidFill>
            <a:srgbClr val="5422C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CACF72-4903-F144-843E-B743C9D2895A}"/>
              </a:ext>
            </a:extLst>
          </p:cNvPr>
          <p:cNvSpPr txBox="1"/>
          <p:nvPr/>
        </p:nvSpPr>
        <p:spPr>
          <a:xfrm>
            <a:off x="6423653" y="1014565"/>
            <a:ext cx="4752753" cy="892552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sz="5200" b="1" dirty="0" err="1">
                <a:solidFill>
                  <a:srgbClr val="131313"/>
                </a:solidFill>
                <a:latin typeface="Poppins" pitchFamily="2" charset="77"/>
                <a:ea typeface="Arimo" panose="020B0604020202020204" pitchFamily="34" charset="0"/>
                <a:cs typeface="Poppins" pitchFamily="2" charset="77"/>
              </a:rPr>
              <a:t>Mezery</a:t>
            </a:r>
            <a:endParaRPr lang="en-US" sz="5200" b="1" dirty="0">
              <a:solidFill>
                <a:srgbClr val="131313"/>
              </a:solidFill>
              <a:latin typeface="Poppins" pitchFamily="2" charset="77"/>
              <a:ea typeface="Arimo" panose="020B0604020202020204" pitchFamily="34" charset="0"/>
              <a:cs typeface="Poppins" pitchFamily="2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521490-E300-984D-B012-AB5FD0788790}"/>
              </a:ext>
            </a:extLst>
          </p:cNvPr>
          <p:cNvSpPr txBox="1"/>
          <p:nvPr/>
        </p:nvSpPr>
        <p:spPr>
          <a:xfrm>
            <a:off x="6723716" y="4076350"/>
            <a:ext cx="4152627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cs-CZ" sz="2400" dirty="0">
                <a:cs typeface="Poppins Light" pitchFamily="2" charset="77"/>
              </a:rPr>
              <a:t>?</a:t>
            </a:r>
            <a:endParaRPr lang="en-US" sz="2400" dirty="0">
              <a:cs typeface="Poppins Light" pitchFamily="2" charset="77"/>
            </a:endParaRPr>
          </a:p>
        </p:txBody>
      </p:sp>
      <p:pic>
        <p:nvPicPr>
          <p:cNvPr id="8" name="Zástupný symbol obrázku 7">
            <a:extLst>
              <a:ext uri="{FF2B5EF4-FFF2-40B4-BE49-F238E27FC236}">
                <a16:creationId xmlns:a16="http://schemas.microsoft.com/office/drawing/2014/main" id="{6ACAAA1F-6B3D-F741-83A2-C30872F73E5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4225" r="1422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6055840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FFA89BDA-EA67-5647-9653-317653F9F842}"/>
              </a:ext>
            </a:extLst>
          </p:cNvPr>
          <p:cNvSpPr txBox="1">
            <a:spLocks/>
          </p:cNvSpPr>
          <p:nvPr/>
        </p:nvSpPr>
        <p:spPr>
          <a:xfrm>
            <a:off x="1588" y="1"/>
            <a:ext cx="4905375" cy="6858000"/>
          </a:xfrm>
          <a:custGeom>
            <a:avLst/>
            <a:gdLst>
              <a:gd name="connsiteX0" fmla="*/ 2499956 w 9810749"/>
              <a:gd name="connsiteY0" fmla="*/ 0 h 13715999"/>
              <a:gd name="connsiteX1" fmla="*/ 8323390 w 9810749"/>
              <a:gd name="connsiteY1" fmla="*/ 0 h 13715999"/>
              <a:gd name="connsiteX2" fmla="*/ 8379367 w 9810749"/>
              <a:gd name="connsiteY2" fmla="*/ 50185 h 13715999"/>
              <a:gd name="connsiteX3" fmla="*/ 9288339 w 9810749"/>
              <a:gd name="connsiteY3" fmla="*/ 5720798 h 13715999"/>
              <a:gd name="connsiteX4" fmla="*/ 8630311 w 9810749"/>
              <a:gd name="connsiteY4" fmla="*/ 13698167 h 13715999"/>
              <a:gd name="connsiteX5" fmla="*/ 8615327 w 9810749"/>
              <a:gd name="connsiteY5" fmla="*/ 13715999 h 13715999"/>
              <a:gd name="connsiteX6" fmla="*/ 3441992 w 9810749"/>
              <a:gd name="connsiteY6" fmla="*/ 13715999 h 13715999"/>
              <a:gd name="connsiteX7" fmla="*/ 3318247 w 9810749"/>
              <a:gd name="connsiteY7" fmla="*/ 13592835 h 13715999"/>
              <a:gd name="connsiteX8" fmla="*/ 295523 w 9810749"/>
              <a:gd name="connsiteY8" fmla="*/ 12067053 h 13715999"/>
              <a:gd name="connsiteX9" fmla="*/ 0 w 9810749"/>
              <a:gd name="connsiteY9" fmla="*/ 12060915 h 13715999"/>
              <a:gd name="connsiteX10" fmla="*/ 0 w 9810749"/>
              <a:gd name="connsiteY10" fmla="*/ 3018769 h 13715999"/>
              <a:gd name="connsiteX11" fmla="*/ 170603 w 9810749"/>
              <a:gd name="connsiteY11" fmla="*/ 2818167 h 13715999"/>
              <a:gd name="connsiteX12" fmla="*/ 2419785 w 9810749"/>
              <a:gd name="connsiteY12" fmla="*/ 62853 h 13715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810749" h="13715999">
                <a:moveTo>
                  <a:pt x="2499956" y="0"/>
                </a:moveTo>
                <a:lnTo>
                  <a:pt x="8323390" y="0"/>
                </a:lnTo>
                <a:lnTo>
                  <a:pt x="8379367" y="50185"/>
                </a:lnTo>
                <a:cubicBezTo>
                  <a:pt x="9778502" y="1393911"/>
                  <a:pt x="10289371" y="3716402"/>
                  <a:pt x="9288339" y="5720798"/>
                </a:cubicBezTo>
                <a:cubicBezTo>
                  <a:pt x="7886393" y="8527167"/>
                  <a:pt x="10806957" y="10914948"/>
                  <a:pt x="8630311" y="13698167"/>
                </a:cubicBezTo>
                <a:lnTo>
                  <a:pt x="8615327" y="13715999"/>
                </a:lnTo>
                <a:lnTo>
                  <a:pt x="3441992" y="13715999"/>
                </a:lnTo>
                <a:lnTo>
                  <a:pt x="3318247" y="13592835"/>
                </a:lnTo>
                <a:cubicBezTo>
                  <a:pt x="2379913" y="12680792"/>
                  <a:pt x="1528169" y="12133652"/>
                  <a:pt x="295523" y="12067053"/>
                </a:cubicBezTo>
                <a:lnTo>
                  <a:pt x="0" y="12060915"/>
                </a:lnTo>
                <a:lnTo>
                  <a:pt x="0" y="3018769"/>
                </a:lnTo>
                <a:lnTo>
                  <a:pt x="170603" y="2818167"/>
                </a:lnTo>
                <a:cubicBezTo>
                  <a:pt x="1024765" y="1772550"/>
                  <a:pt x="1579903" y="785682"/>
                  <a:pt x="2419785" y="62853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  <a:ln>
            <a:noFill/>
          </a:ln>
          <a:effectLst/>
        </p:spPr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DEBC1B88-96AD-F145-A48E-232DF1B7B3F2}"/>
              </a:ext>
            </a:extLst>
          </p:cNvPr>
          <p:cNvSpPr/>
          <p:nvPr/>
        </p:nvSpPr>
        <p:spPr>
          <a:xfrm>
            <a:off x="6423653" y="2600655"/>
            <a:ext cx="4752754" cy="3413051"/>
          </a:xfrm>
          <a:prstGeom prst="roundRect">
            <a:avLst>
              <a:gd name="adj" fmla="val 8405"/>
            </a:avLst>
          </a:prstGeom>
          <a:solidFill>
            <a:schemeClr val="bg2"/>
          </a:solidFill>
          <a:ln>
            <a:noFill/>
          </a:ln>
          <a:effectLst>
            <a:outerShdw blurRad="635000" algn="ctr" rotWithShape="0">
              <a:srgbClr val="898989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E9F8B3A-A2E7-AF44-81ED-A2A04C256401}"/>
              </a:ext>
            </a:extLst>
          </p:cNvPr>
          <p:cNvSpPr/>
          <p:nvPr/>
        </p:nvSpPr>
        <p:spPr>
          <a:xfrm>
            <a:off x="7223123" y="844295"/>
            <a:ext cx="1124653" cy="1124653"/>
          </a:xfrm>
          <a:prstGeom prst="ellipse">
            <a:avLst/>
          </a:prstGeom>
          <a:solidFill>
            <a:srgbClr val="5422C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CACF72-4903-F144-843E-B743C9D2895A}"/>
              </a:ext>
            </a:extLst>
          </p:cNvPr>
          <p:cNvSpPr txBox="1"/>
          <p:nvPr/>
        </p:nvSpPr>
        <p:spPr>
          <a:xfrm>
            <a:off x="6423653" y="1014565"/>
            <a:ext cx="4752753" cy="892552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sz="5200" b="1" dirty="0" err="1">
                <a:solidFill>
                  <a:srgbClr val="131313"/>
                </a:solidFill>
                <a:latin typeface="Poppins" pitchFamily="2" charset="77"/>
                <a:ea typeface="Arimo" panose="020B0604020202020204" pitchFamily="34" charset="0"/>
                <a:cs typeface="Poppins" pitchFamily="2" charset="77"/>
              </a:rPr>
              <a:t>Mezery</a:t>
            </a:r>
            <a:endParaRPr lang="en-US" sz="5200" b="1" dirty="0">
              <a:solidFill>
                <a:srgbClr val="131313"/>
              </a:solidFill>
              <a:latin typeface="Poppins" pitchFamily="2" charset="77"/>
              <a:ea typeface="Arimo" panose="020B0604020202020204" pitchFamily="34" charset="0"/>
              <a:cs typeface="Poppins" pitchFamily="2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521490-E300-984D-B012-AB5FD0788790}"/>
              </a:ext>
            </a:extLst>
          </p:cNvPr>
          <p:cNvSpPr txBox="1"/>
          <p:nvPr/>
        </p:nvSpPr>
        <p:spPr>
          <a:xfrm>
            <a:off x="6723716" y="2660579"/>
            <a:ext cx="4152627" cy="329320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altLang="cs-CZ" sz="1600" dirty="0"/>
              <a:t>nedostatek ve vzájemné propojenosti a spolupráce všech složek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altLang="cs-CZ" sz="1600" dirty="0"/>
              <a:t>nižší efektivita celého procesu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altLang="cs-CZ" sz="1600" dirty="0"/>
              <a:t>chybí: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altLang="cs-CZ" sz="1600" dirty="0"/>
              <a:t>koordinace celého procesu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altLang="cs-CZ" sz="1600" dirty="0"/>
              <a:t>včasná intervence, zahájení a realizace rehabilitace s konkrétně stanovenými cíli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altLang="cs-CZ" sz="1600" dirty="0"/>
              <a:t>schopnost jedince s disabilitou navrátit se co nejdřív do aktivního společenského života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altLang="cs-CZ" sz="1600" dirty="0"/>
              <a:t>přehlednost a vstřícnost systémů vůči pacientům a rodinným příslušníkům</a:t>
            </a:r>
          </a:p>
        </p:txBody>
      </p:sp>
      <p:pic>
        <p:nvPicPr>
          <p:cNvPr id="12" name="Zástupný symbol obrázku 11">
            <a:extLst>
              <a:ext uri="{FF2B5EF4-FFF2-40B4-BE49-F238E27FC236}">
                <a16:creationId xmlns:a16="http://schemas.microsoft.com/office/drawing/2014/main" id="{AAB9528A-CCDA-8741-988A-8C8A2C452E4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26226" r="2622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375100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FFA89BDA-EA67-5647-9653-317653F9F842}"/>
              </a:ext>
            </a:extLst>
          </p:cNvPr>
          <p:cNvSpPr txBox="1">
            <a:spLocks/>
          </p:cNvSpPr>
          <p:nvPr/>
        </p:nvSpPr>
        <p:spPr>
          <a:xfrm>
            <a:off x="1588" y="1"/>
            <a:ext cx="4905375" cy="6858000"/>
          </a:xfrm>
          <a:custGeom>
            <a:avLst/>
            <a:gdLst>
              <a:gd name="connsiteX0" fmla="*/ 2499956 w 9810749"/>
              <a:gd name="connsiteY0" fmla="*/ 0 h 13715999"/>
              <a:gd name="connsiteX1" fmla="*/ 8323390 w 9810749"/>
              <a:gd name="connsiteY1" fmla="*/ 0 h 13715999"/>
              <a:gd name="connsiteX2" fmla="*/ 8379367 w 9810749"/>
              <a:gd name="connsiteY2" fmla="*/ 50185 h 13715999"/>
              <a:gd name="connsiteX3" fmla="*/ 9288339 w 9810749"/>
              <a:gd name="connsiteY3" fmla="*/ 5720798 h 13715999"/>
              <a:gd name="connsiteX4" fmla="*/ 8630311 w 9810749"/>
              <a:gd name="connsiteY4" fmla="*/ 13698167 h 13715999"/>
              <a:gd name="connsiteX5" fmla="*/ 8615327 w 9810749"/>
              <a:gd name="connsiteY5" fmla="*/ 13715999 h 13715999"/>
              <a:gd name="connsiteX6" fmla="*/ 3441992 w 9810749"/>
              <a:gd name="connsiteY6" fmla="*/ 13715999 h 13715999"/>
              <a:gd name="connsiteX7" fmla="*/ 3318247 w 9810749"/>
              <a:gd name="connsiteY7" fmla="*/ 13592835 h 13715999"/>
              <a:gd name="connsiteX8" fmla="*/ 295523 w 9810749"/>
              <a:gd name="connsiteY8" fmla="*/ 12067053 h 13715999"/>
              <a:gd name="connsiteX9" fmla="*/ 0 w 9810749"/>
              <a:gd name="connsiteY9" fmla="*/ 12060915 h 13715999"/>
              <a:gd name="connsiteX10" fmla="*/ 0 w 9810749"/>
              <a:gd name="connsiteY10" fmla="*/ 3018769 h 13715999"/>
              <a:gd name="connsiteX11" fmla="*/ 170603 w 9810749"/>
              <a:gd name="connsiteY11" fmla="*/ 2818167 h 13715999"/>
              <a:gd name="connsiteX12" fmla="*/ 2419785 w 9810749"/>
              <a:gd name="connsiteY12" fmla="*/ 62853 h 13715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810749" h="13715999">
                <a:moveTo>
                  <a:pt x="2499956" y="0"/>
                </a:moveTo>
                <a:lnTo>
                  <a:pt x="8323390" y="0"/>
                </a:lnTo>
                <a:lnTo>
                  <a:pt x="8379367" y="50185"/>
                </a:lnTo>
                <a:cubicBezTo>
                  <a:pt x="9778502" y="1393911"/>
                  <a:pt x="10289371" y="3716402"/>
                  <a:pt x="9288339" y="5720798"/>
                </a:cubicBezTo>
                <a:cubicBezTo>
                  <a:pt x="7886393" y="8527167"/>
                  <a:pt x="10806957" y="10914948"/>
                  <a:pt x="8630311" y="13698167"/>
                </a:cubicBezTo>
                <a:lnTo>
                  <a:pt x="8615327" y="13715999"/>
                </a:lnTo>
                <a:lnTo>
                  <a:pt x="3441992" y="13715999"/>
                </a:lnTo>
                <a:lnTo>
                  <a:pt x="3318247" y="13592835"/>
                </a:lnTo>
                <a:cubicBezTo>
                  <a:pt x="2379913" y="12680792"/>
                  <a:pt x="1528169" y="12133652"/>
                  <a:pt x="295523" y="12067053"/>
                </a:cubicBezTo>
                <a:lnTo>
                  <a:pt x="0" y="12060915"/>
                </a:lnTo>
                <a:lnTo>
                  <a:pt x="0" y="3018769"/>
                </a:lnTo>
                <a:lnTo>
                  <a:pt x="170603" y="2818167"/>
                </a:lnTo>
                <a:cubicBezTo>
                  <a:pt x="1024765" y="1772550"/>
                  <a:pt x="1579903" y="785682"/>
                  <a:pt x="2419785" y="62853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  <a:ln>
            <a:noFill/>
          </a:ln>
          <a:effectLst/>
        </p:spPr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DEBC1B88-96AD-F145-A48E-232DF1B7B3F2}"/>
              </a:ext>
            </a:extLst>
          </p:cNvPr>
          <p:cNvSpPr/>
          <p:nvPr/>
        </p:nvSpPr>
        <p:spPr>
          <a:xfrm>
            <a:off x="6423653" y="2600655"/>
            <a:ext cx="4752754" cy="3413051"/>
          </a:xfrm>
          <a:prstGeom prst="roundRect">
            <a:avLst>
              <a:gd name="adj" fmla="val 8405"/>
            </a:avLst>
          </a:prstGeom>
          <a:solidFill>
            <a:schemeClr val="bg2"/>
          </a:solidFill>
          <a:ln>
            <a:noFill/>
          </a:ln>
          <a:effectLst>
            <a:outerShdw blurRad="635000" algn="ctr" rotWithShape="0">
              <a:srgbClr val="898989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E9F8B3A-A2E7-AF44-81ED-A2A04C256401}"/>
              </a:ext>
            </a:extLst>
          </p:cNvPr>
          <p:cNvSpPr/>
          <p:nvPr/>
        </p:nvSpPr>
        <p:spPr>
          <a:xfrm>
            <a:off x="7223123" y="844295"/>
            <a:ext cx="1124653" cy="1124653"/>
          </a:xfrm>
          <a:prstGeom prst="ellipse">
            <a:avLst/>
          </a:prstGeom>
          <a:solidFill>
            <a:srgbClr val="5422C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CACF72-4903-F144-843E-B743C9D2895A}"/>
              </a:ext>
            </a:extLst>
          </p:cNvPr>
          <p:cNvSpPr txBox="1"/>
          <p:nvPr/>
        </p:nvSpPr>
        <p:spPr>
          <a:xfrm>
            <a:off x="6423653" y="829899"/>
            <a:ext cx="4752753" cy="1077218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sz="3200" b="1" dirty="0" err="1">
                <a:solidFill>
                  <a:srgbClr val="131313"/>
                </a:solidFill>
                <a:latin typeface="Poppins" pitchFamily="2" charset="77"/>
                <a:ea typeface="Arimo" panose="020B0604020202020204" pitchFamily="34" charset="0"/>
                <a:cs typeface="Poppins" pitchFamily="2" charset="77"/>
              </a:rPr>
              <a:t>Vztah</a:t>
            </a:r>
            <a:r>
              <a:rPr lang="en-US" sz="3200" b="1" dirty="0">
                <a:solidFill>
                  <a:srgbClr val="131313"/>
                </a:solidFill>
                <a:latin typeface="Poppins" pitchFamily="2" charset="77"/>
                <a:ea typeface="Arimo" panose="020B0604020202020204" pitchFamily="34" charset="0"/>
                <a:cs typeface="Poppins" pitchFamily="2" charset="77"/>
              </a:rPr>
              <a:t> k </a:t>
            </a:r>
            <a:r>
              <a:rPr lang="en-US" sz="3200" b="1" dirty="0" err="1">
                <a:solidFill>
                  <a:srgbClr val="131313"/>
                </a:solidFill>
                <a:latin typeface="Poppins" pitchFamily="2" charset="77"/>
                <a:ea typeface="Arimo" panose="020B0604020202020204" pitchFamily="34" charset="0"/>
                <a:cs typeface="Poppins" pitchFamily="2" charset="77"/>
              </a:rPr>
              <a:t>oboru</a:t>
            </a:r>
            <a:r>
              <a:rPr lang="en-US" sz="3200" b="1" dirty="0">
                <a:solidFill>
                  <a:srgbClr val="131313"/>
                </a:solidFill>
                <a:latin typeface="Poppins" pitchFamily="2" charset="77"/>
                <a:ea typeface="Arimo" panose="020B0604020202020204" pitchFamily="34" charset="0"/>
                <a:cs typeface="Poppins" pitchFamily="2" charset="77"/>
              </a:rPr>
              <a:t> </a:t>
            </a:r>
            <a:r>
              <a:rPr lang="en-US" sz="3200" b="1" dirty="0" err="1">
                <a:solidFill>
                  <a:srgbClr val="131313"/>
                </a:solidFill>
                <a:latin typeface="Poppins" pitchFamily="2" charset="77"/>
                <a:ea typeface="Arimo" panose="020B0604020202020204" pitchFamily="34" charset="0"/>
                <a:cs typeface="Poppins" pitchFamily="2" charset="77"/>
              </a:rPr>
              <a:t>fyzioterapie</a:t>
            </a:r>
            <a:r>
              <a:rPr lang="en-US" sz="3200" b="1" dirty="0">
                <a:solidFill>
                  <a:srgbClr val="131313"/>
                </a:solidFill>
                <a:latin typeface="Poppins" pitchFamily="2" charset="77"/>
                <a:ea typeface="Arimo" panose="020B0604020202020204" pitchFamily="34" charset="0"/>
                <a:cs typeface="Poppins" pitchFamily="2" charset="77"/>
              </a:rPr>
              <a:t> </a:t>
            </a:r>
            <a:r>
              <a:rPr lang="en-US" sz="3200" b="1" dirty="0" err="1">
                <a:solidFill>
                  <a:srgbClr val="131313"/>
                </a:solidFill>
                <a:latin typeface="Poppins" pitchFamily="2" charset="77"/>
                <a:ea typeface="Arimo" panose="020B0604020202020204" pitchFamily="34" charset="0"/>
                <a:cs typeface="Poppins" pitchFamily="2" charset="77"/>
              </a:rPr>
              <a:t>aneb</a:t>
            </a:r>
            <a:r>
              <a:rPr lang="en-US" sz="3200" b="1" dirty="0">
                <a:solidFill>
                  <a:srgbClr val="131313"/>
                </a:solidFill>
                <a:latin typeface="Poppins" pitchFamily="2" charset="77"/>
                <a:ea typeface="Arimo" panose="020B0604020202020204" pitchFamily="34" charset="0"/>
                <a:cs typeface="Poppins" pitchFamily="2" charset="77"/>
              </a:rPr>
              <a:t> PROČ ?</a:t>
            </a:r>
          </a:p>
        </p:txBody>
      </p:sp>
      <p:pic>
        <p:nvPicPr>
          <p:cNvPr id="6" name="Zástupný symbol obrázku 5">
            <a:extLst>
              <a:ext uri="{FF2B5EF4-FFF2-40B4-BE49-F238E27FC236}">
                <a16:creationId xmlns:a16="http://schemas.microsoft.com/office/drawing/2014/main" id="{678649AB-8E06-8545-B81D-5BA962CD101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7048" r="1704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3391097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FFA89BDA-EA67-5647-9653-317653F9F842}"/>
              </a:ext>
            </a:extLst>
          </p:cNvPr>
          <p:cNvSpPr txBox="1">
            <a:spLocks/>
          </p:cNvSpPr>
          <p:nvPr/>
        </p:nvSpPr>
        <p:spPr>
          <a:xfrm>
            <a:off x="1588" y="1"/>
            <a:ext cx="4905375" cy="6858000"/>
          </a:xfrm>
          <a:custGeom>
            <a:avLst/>
            <a:gdLst>
              <a:gd name="connsiteX0" fmla="*/ 2499956 w 9810749"/>
              <a:gd name="connsiteY0" fmla="*/ 0 h 13715999"/>
              <a:gd name="connsiteX1" fmla="*/ 8323390 w 9810749"/>
              <a:gd name="connsiteY1" fmla="*/ 0 h 13715999"/>
              <a:gd name="connsiteX2" fmla="*/ 8379367 w 9810749"/>
              <a:gd name="connsiteY2" fmla="*/ 50185 h 13715999"/>
              <a:gd name="connsiteX3" fmla="*/ 9288339 w 9810749"/>
              <a:gd name="connsiteY3" fmla="*/ 5720798 h 13715999"/>
              <a:gd name="connsiteX4" fmla="*/ 8630311 w 9810749"/>
              <a:gd name="connsiteY4" fmla="*/ 13698167 h 13715999"/>
              <a:gd name="connsiteX5" fmla="*/ 8615327 w 9810749"/>
              <a:gd name="connsiteY5" fmla="*/ 13715999 h 13715999"/>
              <a:gd name="connsiteX6" fmla="*/ 3441992 w 9810749"/>
              <a:gd name="connsiteY6" fmla="*/ 13715999 h 13715999"/>
              <a:gd name="connsiteX7" fmla="*/ 3318247 w 9810749"/>
              <a:gd name="connsiteY7" fmla="*/ 13592835 h 13715999"/>
              <a:gd name="connsiteX8" fmla="*/ 295523 w 9810749"/>
              <a:gd name="connsiteY8" fmla="*/ 12067053 h 13715999"/>
              <a:gd name="connsiteX9" fmla="*/ 0 w 9810749"/>
              <a:gd name="connsiteY9" fmla="*/ 12060915 h 13715999"/>
              <a:gd name="connsiteX10" fmla="*/ 0 w 9810749"/>
              <a:gd name="connsiteY10" fmla="*/ 3018769 h 13715999"/>
              <a:gd name="connsiteX11" fmla="*/ 170603 w 9810749"/>
              <a:gd name="connsiteY11" fmla="*/ 2818167 h 13715999"/>
              <a:gd name="connsiteX12" fmla="*/ 2419785 w 9810749"/>
              <a:gd name="connsiteY12" fmla="*/ 62853 h 13715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810749" h="13715999">
                <a:moveTo>
                  <a:pt x="2499956" y="0"/>
                </a:moveTo>
                <a:lnTo>
                  <a:pt x="8323390" y="0"/>
                </a:lnTo>
                <a:lnTo>
                  <a:pt x="8379367" y="50185"/>
                </a:lnTo>
                <a:cubicBezTo>
                  <a:pt x="9778502" y="1393911"/>
                  <a:pt x="10289371" y="3716402"/>
                  <a:pt x="9288339" y="5720798"/>
                </a:cubicBezTo>
                <a:cubicBezTo>
                  <a:pt x="7886393" y="8527167"/>
                  <a:pt x="10806957" y="10914948"/>
                  <a:pt x="8630311" y="13698167"/>
                </a:cubicBezTo>
                <a:lnTo>
                  <a:pt x="8615327" y="13715999"/>
                </a:lnTo>
                <a:lnTo>
                  <a:pt x="3441992" y="13715999"/>
                </a:lnTo>
                <a:lnTo>
                  <a:pt x="3318247" y="13592835"/>
                </a:lnTo>
                <a:cubicBezTo>
                  <a:pt x="2379913" y="12680792"/>
                  <a:pt x="1528169" y="12133652"/>
                  <a:pt x="295523" y="12067053"/>
                </a:cubicBezTo>
                <a:lnTo>
                  <a:pt x="0" y="12060915"/>
                </a:lnTo>
                <a:lnTo>
                  <a:pt x="0" y="3018769"/>
                </a:lnTo>
                <a:lnTo>
                  <a:pt x="170603" y="2818167"/>
                </a:lnTo>
                <a:cubicBezTo>
                  <a:pt x="1024765" y="1772550"/>
                  <a:pt x="1579903" y="785682"/>
                  <a:pt x="2419785" y="62853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  <a:ln>
            <a:noFill/>
          </a:ln>
          <a:effectLst/>
        </p:spPr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DEBC1B88-96AD-F145-A48E-232DF1B7B3F2}"/>
              </a:ext>
            </a:extLst>
          </p:cNvPr>
          <p:cNvSpPr/>
          <p:nvPr/>
        </p:nvSpPr>
        <p:spPr>
          <a:xfrm>
            <a:off x="6423653" y="2600655"/>
            <a:ext cx="4752754" cy="3413051"/>
          </a:xfrm>
          <a:prstGeom prst="roundRect">
            <a:avLst>
              <a:gd name="adj" fmla="val 8405"/>
            </a:avLst>
          </a:prstGeom>
          <a:solidFill>
            <a:schemeClr val="bg2"/>
          </a:solidFill>
          <a:ln>
            <a:noFill/>
          </a:ln>
          <a:effectLst>
            <a:outerShdw blurRad="635000" algn="ctr" rotWithShape="0">
              <a:srgbClr val="898989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E9F8B3A-A2E7-AF44-81ED-A2A04C256401}"/>
              </a:ext>
            </a:extLst>
          </p:cNvPr>
          <p:cNvSpPr/>
          <p:nvPr/>
        </p:nvSpPr>
        <p:spPr>
          <a:xfrm>
            <a:off x="7223123" y="844295"/>
            <a:ext cx="1124653" cy="1124653"/>
          </a:xfrm>
          <a:prstGeom prst="ellipse">
            <a:avLst/>
          </a:prstGeom>
          <a:solidFill>
            <a:srgbClr val="5422C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CACF72-4903-F144-843E-B743C9D2895A}"/>
              </a:ext>
            </a:extLst>
          </p:cNvPr>
          <p:cNvSpPr txBox="1"/>
          <p:nvPr/>
        </p:nvSpPr>
        <p:spPr>
          <a:xfrm>
            <a:off x="6423653" y="1014565"/>
            <a:ext cx="4752753" cy="892552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sz="5200" b="1" dirty="0" err="1">
                <a:solidFill>
                  <a:srgbClr val="131313"/>
                </a:solidFill>
                <a:latin typeface="Poppins" pitchFamily="2" charset="77"/>
                <a:ea typeface="Arimo" panose="020B0604020202020204" pitchFamily="34" charset="0"/>
                <a:cs typeface="Poppins" pitchFamily="2" charset="77"/>
              </a:rPr>
              <a:t>Důsledky</a:t>
            </a:r>
            <a:endParaRPr lang="en-US" sz="5200" b="1" dirty="0">
              <a:solidFill>
                <a:srgbClr val="131313"/>
              </a:solidFill>
              <a:latin typeface="Poppins" pitchFamily="2" charset="77"/>
              <a:ea typeface="Arimo" panose="020B0604020202020204" pitchFamily="34" charset="0"/>
              <a:cs typeface="Poppins" pitchFamily="2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521490-E300-984D-B012-AB5FD0788790}"/>
              </a:ext>
            </a:extLst>
          </p:cNvPr>
          <p:cNvSpPr txBox="1"/>
          <p:nvPr/>
        </p:nvSpPr>
        <p:spPr>
          <a:xfrm>
            <a:off x="6723716" y="4076350"/>
            <a:ext cx="4152627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cs-CZ" sz="2400" dirty="0">
                <a:cs typeface="Poppins Light" pitchFamily="2" charset="77"/>
              </a:rPr>
              <a:t>?</a:t>
            </a:r>
            <a:endParaRPr lang="en-US" sz="2400" dirty="0">
              <a:cs typeface="Poppins Light" pitchFamily="2" charset="77"/>
            </a:endParaRPr>
          </a:p>
        </p:txBody>
      </p:sp>
      <p:pic>
        <p:nvPicPr>
          <p:cNvPr id="8" name="Zástupný symbol obrázku 7">
            <a:extLst>
              <a:ext uri="{FF2B5EF4-FFF2-40B4-BE49-F238E27FC236}">
                <a16:creationId xmlns:a16="http://schemas.microsoft.com/office/drawing/2014/main" id="{6F615AA3-4A1C-264B-8DAD-F5E2883469B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4225" r="1422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9516106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FFA89BDA-EA67-5647-9653-317653F9F842}"/>
              </a:ext>
            </a:extLst>
          </p:cNvPr>
          <p:cNvSpPr txBox="1">
            <a:spLocks/>
          </p:cNvSpPr>
          <p:nvPr/>
        </p:nvSpPr>
        <p:spPr>
          <a:xfrm>
            <a:off x="1588" y="1"/>
            <a:ext cx="4905375" cy="6858000"/>
          </a:xfrm>
          <a:custGeom>
            <a:avLst/>
            <a:gdLst>
              <a:gd name="connsiteX0" fmla="*/ 2499956 w 9810749"/>
              <a:gd name="connsiteY0" fmla="*/ 0 h 13715999"/>
              <a:gd name="connsiteX1" fmla="*/ 8323390 w 9810749"/>
              <a:gd name="connsiteY1" fmla="*/ 0 h 13715999"/>
              <a:gd name="connsiteX2" fmla="*/ 8379367 w 9810749"/>
              <a:gd name="connsiteY2" fmla="*/ 50185 h 13715999"/>
              <a:gd name="connsiteX3" fmla="*/ 9288339 w 9810749"/>
              <a:gd name="connsiteY3" fmla="*/ 5720798 h 13715999"/>
              <a:gd name="connsiteX4" fmla="*/ 8630311 w 9810749"/>
              <a:gd name="connsiteY4" fmla="*/ 13698167 h 13715999"/>
              <a:gd name="connsiteX5" fmla="*/ 8615327 w 9810749"/>
              <a:gd name="connsiteY5" fmla="*/ 13715999 h 13715999"/>
              <a:gd name="connsiteX6" fmla="*/ 3441992 w 9810749"/>
              <a:gd name="connsiteY6" fmla="*/ 13715999 h 13715999"/>
              <a:gd name="connsiteX7" fmla="*/ 3318247 w 9810749"/>
              <a:gd name="connsiteY7" fmla="*/ 13592835 h 13715999"/>
              <a:gd name="connsiteX8" fmla="*/ 295523 w 9810749"/>
              <a:gd name="connsiteY8" fmla="*/ 12067053 h 13715999"/>
              <a:gd name="connsiteX9" fmla="*/ 0 w 9810749"/>
              <a:gd name="connsiteY9" fmla="*/ 12060915 h 13715999"/>
              <a:gd name="connsiteX10" fmla="*/ 0 w 9810749"/>
              <a:gd name="connsiteY10" fmla="*/ 3018769 h 13715999"/>
              <a:gd name="connsiteX11" fmla="*/ 170603 w 9810749"/>
              <a:gd name="connsiteY11" fmla="*/ 2818167 h 13715999"/>
              <a:gd name="connsiteX12" fmla="*/ 2419785 w 9810749"/>
              <a:gd name="connsiteY12" fmla="*/ 62853 h 13715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810749" h="13715999">
                <a:moveTo>
                  <a:pt x="2499956" y="0"/>
                </a:moveTo>
                <a:lnTo>
                  <a:pt x="8323390" y="0"/>
                </a:lnTo>
                <a:lnTo>
                  <a:pt x="8379367" y="50185"/>
                </a:lnTo>
                <a:cubicBezTo>
                  <a:pt x="9778502" y="1393911"/>
                  <a:pt x="10289371" y="3716402"/>
                  <a:pt x="9288339" y="5720798"/>
                </a:cubicBezTo>
                <a:cubicBezTo>
                  <a:pt x="7886393" y="8527167"/>
                  <a:pt x="10806957" y="10914948"/>
                  <a:pt x="8630311" y="13698167"/>
                </a:cubicBezTo>
                <a:lnTo>
                  <a:pt x="8615327" y="13715999"/>
                </a:lnTo>
                <a:lnTo>
                  <a:pt x="3441992" y="13715999"/>
                </a:lnTo>
                <a:lnTo>
                  <a:pt x="3318247" y="13592835"/>
                </a:lnTo>
                <a:cubicBezTo>
                  <a:pt x="2379913" y="12680792"/>
                  <a:pt x="1528169" y="12133652"/>
                  <a:pt x="295523" y="12067053"/>
                </a:cubicBezTo>
                <a:lnTo>
                  <a:pt x="0" y="12060915"/>
                </a:lnTo>
                <a:lnTo>
                  <a:pt x="0" y="3018769"/>
                </a:lnTo>
                <a:lnTo>
                  <a:pt x="170603" y="2818167"/>
                </a:lnTo>
                <a:cubicBezTo>
                  <a:pt x="1024765" y="1772550"/>
                  <a:pt x="1579903" y="785682"/>
                  <a:pt x="2419785" y="62853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  <a:ln>
            <a:noFill/>
          </a:ln>
          <a:effectLst/>
        </p:spPr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DEBC1B88-96AD-F145-A48E-232DF1B7B3F2}"/>
              </a:ext>
            </a:extLst>
          </p:cNvPr>
          <p:cNvSpPr/>
          <p:nvPr/>
        </p:nvSpPr>
        <p:spPr>
          <a:xfrm>
            <a:off x="6423653" y="2600655"/>
            <a:ext cx="4752754" cy="3413051"/>
          </a:xfrm>
          <a:prstGeom prst="roundRect">
            <a:avLst>
              <a:gd name="adj" fmla="val 8405"/>
            </a:avLst>
          </a:prstGeom>
          <a:solidFill>
            <a:schemeClr val="bg2"/>
          </a:solidFill>
          <a:ln>
            <a:noFill/>
          </a:ln>
          <a:effectLst>
            <a:outerShdw blurRad="635000" algn="ctr" rotWithShape="0">
              <a:srgbClr val="898989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E9F8B3A-A2E7-AF44-81ED-A2A04C256401}"/>
              </a:ext>
            </a:extLst>
          </p:cNvPr>
          <p:cNvSpPr/>
          <p:nvPr/>
        </p:nvSpPr>
        <p:spPr>
          <a:xfrm>
            <a:off x="7223123" y="844295"/>
            <a:ext cx="1124653" cy="1124653"/>
          </a:xfrm>
          <a:prstGeom prst="ellipse">
            <a:avLst/>
          </a:prstGeom>
          <a:solidFill>
            <a:srgbClr val="5422C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CACF72-4903-F144-843E-B743C9D2895A}"/>
              </a:ext>
            </a:extLst>
          </p:cNvPr>
          <p:cNvSpPr txBox="1"/>
          <p:nvPr/>
        </p:nvSpPr>
        <p:spPr>
          <a:xfrm>
            <a:off x="6423653" y="1014565"/>
            <a:ext cx="4752753" cy="892552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sz="5200" b="1" dirty="0" err="1">
                <a:solidFill>
                  <a:srgbClr val="131313"/>
                </a:solidFill>
                <a:latin typeface="Poppins" pitchFamily="2" charset="77"/>
                <a:ea typeface="Arimo" panose="020B0604020202020204" pitchFamily="34" charset="0"/>
                <a:cs typeface="Poppins" pitchFamily="2" charset="77"/>
              </a:rPr>
              <a:t>Důsledky</a:t>
            </a:r>
            <a:endParaRPr lang="en-US" sz="5200" b="1" dirty="0">
              <a:solidFill>
                <a:srgbClr val="131313"/>
              </a:solidFill>
              <a:latin typeface="Poppins" pitchFamily="2" charset="77"/>
              <a:ea typeface="Arimo" panose="020B0604020202020204" pitchFamily="34" charset="0"/>
              <a:cs typeface="Poppins" pitchFamily="2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521490-E300-984D-B012-AB5FD0788790}"/>
              </a:ext>
            </a:extLst>
          </p:cNvPr>
          <p:cNvSpPr txBox="1"/>
          <p:nvPr/>
        </p:nvSpPr>
        <p:spPr>
          <a:xfrm>
            <a:off x="6723716" y="3891684"/>
            <a:ext cx="4152627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cs-CZ" altLang="cs-CZ" sz="2400" dirty="0"/>
              <a:t>Zvýšené nároky a požadavky na systém dávek a služeb</a:t>
            </a:r>
          </a:p>
        </p:txBody>
      </p:sp>
      <p:pic>
        <p:nvPicPr>
          <p:cNvPr id="7" name="Zástupný symbol obrázku 6">
            <a:extLst>
              <a:ext uri="{FF2B5EF4-FFF2-40B4-BE49-F238E27FC236}">
                <a16:creationId xmlns:a16="http://schemas.microsoft.com/office/drawing/2014/main" id="{7E1624F5-1CB3-5342-8AFE-44B0A50B081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26150" r="2615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7724836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FFA89BDA-EA67-5647-9653-317653F9F842}"/>
              </a:ext>
            </a:extLst>
          </p:cNvPr>
          <p:cNvSpPr txBox="1">
            <a:spLocks/>
          </p:cNvSpPr>
          <p:nvPr/>
        </p:nvSpPr>
        <p:spPr>
          <a:xfrm>
            <a:off x="1588" y="1"/>
            <a:ext cx="4905375" cy="6858000"/>
          </a:xfrm>
          <a:custGeom>
            <a:avLst/>
            <a:gdLst>
              <a:gd name="connsiteX0" fmla="*/ 2499956 w 9810749"/>
              <a:gd name="connsiteY0" fmla="*/ 0 h 13715999"/>
              <a:gd name="connsiteX1" fmla="*/ 8323390 w 9810749"/>
              <a:gd name="connsiteY1" fmla="*/ 0 h 13715999"/>
              <a:gd name="connsiteX2" fmla="*/ 8379367 w 9810749"/>
              <a:gd name="connsiteY2" fmla="*/ 50185 h 13715999"/>
              <a:gd name="connsiteX3" fmla="*/ 9288339 w 9810749"/>
              <a:gd name="connsiteY3" fmla="*/ 5720798 h 13715999"/>
              <a:gd name="connsiteX4" fmla="*/ 8630311 w 9810749"/>
              <a:gd name="connsiteY4" fmla="*/ 13698167 h 13715999"/>
              <a:gd name="connsiteX5" fmla="*/ 8615327 w 9810749"/>
              <a:gd name="connsiteY5" fmla="*/ 13715999 h 13715999"/>
              <a:gd name="connsiteX6" fmla="*/ 3441992 w 9810749"/>
              <a:gd name="connsiteY6" fmla="*/ 13715999 h 13715999"/>
              <a:gd name="connsiteX7" fmla="*/ 3318247 w 9810749"/>
              <a:gd name="connsiteY7" fmla="*/ 13592835 h 13715999"/>
              <a:gd name="connsiteX8" fmla="*/ 295523 w 9810749"/>
              <a:gd name="connsiteY8" fmla="*/ 12067053 h 13715999"/>
              <a:gd name="connsiteX9" fmla="*/ 0 w 9810749"/>
              <a:gd name="connsiteY9" fmla="*/ 12060915 h 13715999"/>
              <a:gd name="connsiteX10" fmla="*/ 0 w 9810749"/>
              <a:gd name="connsiteY10" fmla="*/ 3018769 h 13715999"/>
              <a:gd name="connsiteX11" fmla="*/ 170603 w 9810749"/>
              <a:gd name="connsiteY11" fmla="*/ 2818167 h 13715999"/>
              <a:gd name="connsiteX12" fmla="*/ 2419785 w 9810749"/>
              <a:gd name="connsiteY12" fmla="*/ 62853 h 13715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810749" h="13715999">
                <a:moveTo>
                  <a:pt x="2499956" y="0"/>
                </a:moveTo>
                <a:lnTo>
                  <a:pt x="8323390" y="0"/>
                </a:lnTo>
                <a:lnTo>
                  <a:pt x="8379367" y="50185"/>
                </a:lnTo>
                <a:cubicBezTo>
                  <a:pt x="9778502" y="1393911"/>
                  <a:pt x="10289371" y="3716402"/>
                  <a:pt x="9288339" y="5720798"/>
                </a:cubicBezTo>
                <a:cubicBezTo>
                  <a:pt x="7886393" y="8527167"/>
                  <a:pt x="10806957" y="10914948"/>
                  <a:pt x="8630311" y="13698167"/>
                </a:cubicBezTo>
                <a:lnTo>
                  <a:pt x="8615327" y="13715999"/>
                </a:lnTo>
                <a:lnTo>
                  <a:pt x="3441992" y="13715999"/>
                </a:lnTo>
                <a:lnTo>
                  <a:pt x="3318247" y="13592835"/>
                </a:lnTo>
                <a:cubicBezTo>
                  <a:pt x="2379913" y="12680792"/>
                  <a:pt x="1528169" y="12133652"/>
                  <a:pt x="295523" y="12067053"/>
                </a:cubicBezTo>
                <a:lnTo>
                  <a:pt x="0" y="12060915"/>
                </a:lnTo>
                <a:lnTo>
                  <a:pt x="0" y="3018769"/>
                </a:lnTo>
                <a:lnTo>
                  <a:pt x="170603" y="2818167"/>
                </a:lnTo>
                <a:cubicBezTo>
                  <a:pt x="1024765" y="1772550"/>
                  <a:pt x="1579903" y="785682"/>
                  <a:pt x="2419785" y="62853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  <a:ln>
            <a:noFill/>
          </a:ln>
          <a:effectLst/>
        </p:spPr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DEBC1B88-96AD-F145-A48E-232DF1B7B3F2}"/>
              </a:ext>
            </a:extLst>
          </p:cNvPr>
          <p:cNvSpPr/>
          <p:nvPr/>
        </p:nvSpPr>
        <p:spPr>
          <a:xfrm>
            <a:off x="6423653" y="2600655"/>
            <a:ext cx="4752754" cy="3413051"/>
          </a:xfrm>
          <a:prstGeom prst="roundRect">
            <a:avLst>
              <a:gd name="adj" fmla="val 8405"/>
            </a:avLst>
          </a:prstGeom>
          <a:solidFill>
            <a:schemeClr val="bg2"/>
          </a:solidFill>
          <a:ln>
            <a:noFill/>
          </a:ln>
          <a:effectLst>
            <a:outerShdw blurRad="635000" algn="ctr" rotWithShape="0">
              <a:srgbClr val="898989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E9F8B3A-A2E7-AF44-81ED-A2A04C256401}"/>
              </a:ext>
            </a:extLst>
          </p:cNvPr>
          <p:cNvSpPr/>
          <p:nvPr/>
        </p:nvSpPr>
        <p:spPr>
          <a:xfrm>
            <a:off x="7223123" y="844295"/>
            <a:ext cx="1124653" cy="1124653"/>
          </a:xfrm>
          <a:prstGeom prst="ellipse">
            <a:avLst/>
          </a:prstGeom>
          <a:solidFill>
            <a:srgbClr val="5422C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521490-E300-984D-B012-AB5FD0788790}"/>
              </a:ext>
            </a:extLst>
          </p:cNvPr>
          <p:cNvSpPr txBox="1"/>
          <p:nvPr/>
        </p:nvSpPr>
        <p:spPr>
          <a:xfrm>
            <a:off x="6723716" y="4122516"/>
            <a:ext cx="4152627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Co si z dnešní hodiny odnáším ?</a:t>
            </a:r>
          </a:p>
        </p:txBody>
      </p:sp>
      <p:pic>
        <p:nvPicPr>
          <p:cNvPr id="8" name="Zástupný symbol obrázku 7">
            <a:extLst>
              <a:ext uri="{FF2B5EF4-FFF2-40B4-BE49-F238E27FC236}">
                <a16:creationId xmlns:a16="http://schemas.microsoft.com/office/drawing/2014/main" id="{9339A267-44D6-0B4B-8FA6-EA68EA99724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4225" r="1422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0673147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FFA89BDA-EA67-5647-9653-317653F9F842}"/>
              </a:ext>
            </a:extLst>
          </p:cNvPr>
          <p:cNvSpPr txBox="1">
            <a:spLocks/>
          </p:cNvSpPr>
          <p:nvPr/>
        </p:nvSpPr>
        <p:spPr>
          <a:xfrm>
            <a:off x="1588" y="1"/>
            <a:ext cx="4905375" cy="6858000"/>
          </a:xfrm>
          <a:custGeom>
            <a:avLst/>
            <a:gdLst>
              <a:gd name="connsiteX0" fmla="*/ 2499956 w 9810749"/>
              <a:gd name="connsiteY0" fmla="*/ 0 h 13715999"/>
              <a:gd name="connsiteX1" fmla="*/ 8323390 w 9810749"/>
              <a:gd name="connsiteY1" fmla="*/ 0 h 13715999"/>
              <a:gd name="connsiteX2" fmla="*/ 8379367 w 9810749"/>
              <a:gd name="connsiteY2" fmla="*/ 50185 h 13715999"/>
              <a:gd name="connsiteX3" fmla="*/ 9288339 w 9810749"/>
              <a:gd name="connsiteY3" fmla="*/ 5720798 h 13715999"/>
              <a:gd name="connsiteX4" fmla="*/ 8630311 w 9810749"/>
              <a:gd name="connsiteY4" fmla="*/ 13698167 h 13715999"/>
              <a:gd name="connsiteX5" fmla="*/ 8615327 w 9810749"/>
              <a:gd name="connsiteY5" fmla="*/ 13715999 h 13715999"/>
              <a:gd name="connsiteX6" fmla="*/ 3441992 w 9810749"/>
              <a:gd name="connsiteY6" fmla="*/ 13715999 h 13715999"/>
              <a:gd name="connsiteX7" fmla="*/ 3318247 w 9810749"/>
              <a:gd name="connsiteY7" fmla="*/ 13592835 h 13715999"/>
              <a:gd name="connsiteX8" fmla="*/ 295523 w 9810749"/>
              <a:gd name="connsiteY8" fmla="*/ 12067053 h 13715999"/>
              <a:gd name="connsiteX9" fmla="*/ 0 w 9810749"/>
              <a:gd name="connsiteY9" fmla="*/ 12060915 h 13715999"/>
              <a:gd name="connsiteX10" fmla="*/ 0 w 9810749"/>
              <a:gd name="connsiteY10" fmla="*/ 3018769 h 13715999"/>
              <a:gd name="connsiteX11" fmla="*/ 170603 w 9810749"/>
              <a:gd name="connsiteY11" fmla="*/ 2818167 h 13715999"/>
              <a:gd name="connsiteX12" fmla="*/ 2419785 w 9810749"/>
              <a:gd name="connsiteY12" fmla="*/ 62853 h 13715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810749" h="13715999">
                <a:moveTo>
                  <a:pt x="2499956" y="0"/>
                </a:moveTo>
                <a:lnTo>
                  <a:pt x="8323390" y="0"/>
                </a:lnTo>
                <a:lnTo>
                  <a:pt x="8379367" y="50185"/>
                </a:lnTo>
                <a:cubicBezTo>
                  <a:pt x="9778502" y="1393911"/>
                  <a:pt x="10289371" y="3716402"/>
                  <a:pt x="9288339" y="5720798"/>
                </a:cubicBezTo>
                <a:cubicBezTo>
                  <a:pt x="7886393" y="8527167"/>
                  <a:pt x="10806957" y="10914948"/>
                  <a:pt x="8630311" y="13698167"/>
                </a:cubicBezTo>
                <a:lnTo>
                  <a:pt x="8615327" y="13715999"/>
                </a:lnTo>
                <a:lnTo>
                  <a:pt x="3441992" y="13715999"/>
                </a:lnTo>
                <a:lnTo>
                  <a:pt x="3318247" y="13592835"/>
                </a:lnTo>
                <a:cubicBezTo>
                  <a:pt x="2379913" y="12680792"/>
                  <a:pt x="1528169" y="12133652"/>
                  <a:pt x="295523" y="12067053"/>
                </a:cubicBezTo>
                <a:lnTo>
                  <a:pt x="0" y="12060915"/>
                </a:lnTo>
                <a:lnTo>
                  <a:pt x="0" y="3018769"/>
                </a:lnTo>
                <a:lnTo>
                  <a:pt x="170603" y="2818167"/>
                </a:lnTo>
                <a:cubicBezTo>
                  <a:pt x="1024765" y="1772550"/>
                  <a:pt x="1579903" y="785682"/>
                  <a:pt x="2419785" y="62853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  <a:ln>
            <a:noFill/>
          </a:ln>
          <a:effectLst/>
        </p:spPr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DEBC1B88-96AD-F145-A48E-232DF1B7B3F2}"/>
              </a:ext>
            </a:extLst>
          </p:cNvPr>
          <p:cNvSpPr/>
          <p:nvPr/>
        </p:nvSpPr>
        <p:spPr>
          <a:xfrm>
            <a:off x="6423653" y="2600655"/>
            <a:ext cx="4752754" cy="3413051"/>
          </a:xfrm>
          <a:prstGeom prst="roundRect">
            <a:avLst>
              <a:gd name="adj" fmla="val 8405"/>
            </a:avLst>
          </a:prstGeom>
          <a:solidFill>
            <a:schemeClr val="bg2"/>
          </a:solidFill>
          <a:ln>
            <a:noFill/>
          </a:ln>
          <a:effectLst>
            <a:outerShdw blurRad="635000" algn="ctr" rotWithShape="0">
              <a:srgbClr val="898989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E9F8B3A-A2E7-AF44-81ED-A2A04C256401}"/>
              </a:ext>
            </a:extLst>
          </p:cNvPr>
          <p:cNvSpPr/>
          <p:nvPr/>
        </p:nvSpPr>
        <p:spPr>
          <a:xfrm>
            <a:off x="7223123" y="844295"/>
            <a:ext cx="1124653" cy="1124653"/>
          </a:xfrm>
          <a:prstGeom prst="ellipse">
            <a:avLst/>
          </a:prstGeom>
          <a:solidFill>
            <a:srgbClr val="5422C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521490-E300-984D-B012-AB5FD0788790}"/>
              </a:ext>
            </a:extLst>
          </p:cNvPr>
          <p:cNvSpPr txBox="1"/>
          <p:nvPr/>
        </p:nvSpPr>
        <p:spPr>
          <a:xfrm>
            <a:off x="6723716" y="4139187"/>
            <a:ext cx="4152627" cy="33598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ts val="1900"/>
              </a:lnSpc>
              <a:spcAft>
                <a:spcPts val="450"/>
              </a:spcAft>
            </a:pPr>
            <a:r>
              <a:rPr lang="en-US" b="1" dirty="0" err="1">
                <a:latin typeface="Poppins Light" pitchFamily="2" charset="77"/>
                <a:cs typeface="Poppins Light" pitchFamily="2" charset="77"/>
              </a:rPr>
              <a:t>Děkuji</a:t>
            </a:r>
            <a:r>
              <a:rPr lang="en-US" b="1" dirty="0">
                <a:latin typeface="Poppins Light" pitchFamily="2" charset="77"/>
                <a:cs typeface="Poppins Light" pitchFamily="2" charset="77"/>
              </a:rPr>
              <a:t> </a:t>
            </a:r>
            <a:r>
              <a:rPr lang="en-US" b="1" dirty="0" err="1">
                <a:latin typeface="Poppins Light" pitchFamily="2" charset="77"/>
                <a:cs typeface="Poppins Light" pitchFamily="2" charset="77"/>
              </a:rPr>
              <a:t>za</a:t>
            </a:r>
            <a:r>
              <a:rPr lang="en-US" b="1" dirty="0">
                <a:latin typeface="Poppins Light" pitchFamily="2" charset="77"/>
                <a:cs typeface="Poppins Light" pitchFamily="2" charset="77"/>
              </a:rPr>
              <a:t> </a:t>
            </a:r>
            <a:r>
              <a:rPr lang="en-US" b="1" dirty="0" err="1">
                <a:latin typeface="Poppins Light" pitchFamily="2" charset="77"/>
                <a:cs typeface="Poppins Light" pitchFamily="2" charset="77"/>
              </a:rPr>
              <a:t>pozornost</a:t>
            </a:r>
            <a:endParaRPr lang="en-US" b="1" dirty="0">
              <a:latin typeface="Poppins Light" pitchFamily="2" charset="77"/>
              <a:cs typeface="Poppins Light" pitchFamily="2" charset="77"/>
            </a:endParaRPr>
          </a:p>
        </p:txBody>
      </p:sp>
      <p:pic>
        <p:nvPicPr>
          <p:cNvPr id="7" name="Zástupný symbol obrázku 6">
            <a:extLst>
              <a:ext uri="{FF2B5EF4-FFF2-40B4-BE49-F238E27FC236}">
                <a16:creationId xmlns:a16="http://schemas.microsoft.com/office/drawing/2014/main" id="{C14505A1-CA21-DE42-8489-C0E12B9D0D6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26150" r="2615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267458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FFA89BDA-EA67-5647-9653-317653F9F842}"/>
              </a:ext>
            </a:extLst>
          </p:cNvPr>
          <p:cNvSpPr txBox="1">
            <a:spLocks/>
          </p:cNvSpPr>
          <p:nvPr/>
        </p:nvSpPr>
        <p:spPr>
          <a:xfrm>
            <a:off x="1588" y="1"/>
            <a:ext cx="4905375" cy="6858000"/>
          </a:xfrm>
          <a:custGeom>
            <a:avLst/>
            <a:gdLst>
              <a:gd name="connsiteX0" fmla="*/ 2499956 w 9810749"/>
              <a:gd name="connsiteY0" fmla="*/ 0 h 13715999"/>
              <a:gd name="connsiteX1" fmla="*/ 8323390 w 9810749"/>
              <a:gd name="connsiteY1" fmla="*/ 0 h 13715999"/>
              <a:gd name="connsiteX2" fmla="*/ 8379367 w 9810749"/>
              <a:gd name="connsiteY2" fmla="*/ 50185 h 13715999"/>
              <a:gd name="connsiteX3" fmla="*/ 9288339 w 9810749"/>
              <a:gd name="connsiteY3" fmla="*/ 5720798 h 13715999"/>
              <a:gd name="connsiteX4" fmla="*/ 8630311 w 9810749"/>
              <a:gd name="connsiteY4" fmla="*/ 13698167 h 13715999"/>
              <a:gd name="connsiteX5" fmla="*/ 8615327 w 9810749"/>
              <a:gd name="connsiteY5" fmla="*/ 13715999 h 13715999"/>
              <a:gd name="connsiteX6" fmla="*/ 3441992 w 9810749"/>
              <a:gd name="connsiteY6" fmla="*/ 13715999 h 13715999"/>
              <a:gd name="connsiteX7" fmla="*/ 3318247 w 9810749"/>
              <a:gd name="connsiteY7" fmla="*/ 13592835 h 13715999"/>
              <a:gd name="connsiteX8" fmla="*/ 295523 w 9810749"/>
              <a:gd name="connsiteY8" fmla="*/ 12067053 h 13715999"/>
              <a:gd name="connsiteX9" fmla="*/ 0 w 9810749"/>
              <a:gd name="connsiteY9" fmla="*/ 12060915 h 13715999"/>
              <a:gd name="connsiteX10" fmla="*/ 0 w 9810749"/>
              <a:gd name="connsiteY10" fmla="*/ 3018769 h 13715999"/>
              <a:gd name="connsiteX11" fmla="*/ 170603 w 9810749"/>
              <a:gd name="connsiteY11" fmla="*/ 2818167 h 13715999"/>
              <a:gd name="connsiteX12" fmla="*/ 2419785 w 9810749"/>
              <a:gd name="connsiteY12" fmla="*/ 62853 h 13715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810749" h="13715999">
                <a:moveTo>
                  <a:pt x="2499956" y="0"/>
                </a:moveTo>
                <a:lnTo>
                  <a:pt x="8323390" y="0"/>
                </a:lnTo>
                <a:lnTo>
                  <a:pt x="8379367" y="50185"/>
                </a:lnTo>
                <a:cubicBezTo>
                  <a:pt x="9778502" y="1393911"/>
                  <a:pt x="10289371" y="3716402"/>
                  <a:pt x="9288339" y="5720798"/>
                </a:cubicBezTo>
                <a:cubicBezTo>
                  <a:pt x="7886393" y="8527167"/>
                  <a:pt x="10806957" y="10914948"/>
                  <a:pt x="8630311" y="13698167"/>
                </a:cubicBezTo>
                <a:lnTo>
                  <a:pt x="8615327" y="13715999"/>
                </a:lnTo>
                <a:lnTo>
                  <a:pt x="3441992" y="13715999"/>
                </a:lnTo>
                <a:lnTo>
                  <a:pt x="3318247" y="13592835"/>
                </a:lnTo>
                <a:cubicBezTo>
                  <a:pt x="2379913" y="12680792"/>
                  <a:pt x="1528169" y="12133652"/>
                  <a:pt x="295523" y="12067053"/>
                </a:cubicBezTo>
                <a:lnTo>
                  <a:pt x="0" y="12060915"/>
                </a:lnTo>
                <a:lnTo>
                  <a:pt x="0" y="3018769"/>
                </a:lnTo>
                <a:lnTo>
                  <a:pt x="170603" y="2818167"/>
                </a:lnTo>
                <a:cubicBezTo>
                  <a:pt x="1024765" y="1772550"/>
                  <a:pt x="1579903" y="785682"/>
                  <a:pt x="2419785" y="62853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  <a:ln>
            <a:noFill/>
          </a:ln>
          <a:effectLst/>
        </p:spPr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DEBC1B88-96AD-F145-A48E-232DF1B7B3F2}"/>
              </a:ext>
            </a:extLst>
          </p:cNvPr>
          <p:cNvSpPr/>
          <p:nvPr/>
        </p:nvSpPr>
        <p:spPr>
          <a:xfrm>
            <a:off x="5998009" y="2077387"/>
            <a:ext cx="5178398" cy="3936319"/>
          </a:xfrm>
          <a:prstGeom prst="roundRect">
            <a:avLst>
              <a:gd name="adj" fmla="val 8405"/>
            </a:avLst>
          </a:prstGeom>
          <a:solidFill>
            <a:schemeClr val="bg2"/>
          </a:solidFill>
          <a:ln>
            <a:noFill/>
          </a:ln>
          <a:effectLst>
            <a:outerShdw blurRad="635000" algn="ctr" rotWithShape="0">
              <a:srgbClr val="898989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E9F8B3A-A2E7-AF44-81ED-A2A04C256401}"/>
              </a:ext>
            </a:extLst>
          </p:cNvPr>
          <p:cNvSpPr/>
          <p:nvPr/>
        </p:nvSpPr>
        <p:spPr>
          <a:xfrm>
            <a:off x="7223123" y="844295"/>
            <a:ext cx="1124653" cy="1124653"/>
          </a:xfrm>
          <a:prstGeom prst="ellipse">
            <a:avLst/>
          </a:prstGeom>
          <a:solidFill>
            <a:srgbClr val="5422C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CACF72-4903-F144-843E-B743C9D2895A}"/>
              </a:ext>
            </a:extLst>
          </p:cNvPr>
          <p:cNvSpPr txBox="1"/>
          <p:nvPr/>
        </p:nvSpPr>
        <p:spPr>
          <a:xfrm>
            <a:off x="6423653" y="829899"/>
            <a:ext cx="4752753" cy="1077218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sz="3200" b="1" dirty="0" err="1">
                <a:solidFill>
                  <a:srgbClr val="131313"/>
                </a:solidFill>
                <a:latin typeface="Poppins" pitchFamily="2" charset="77"/>
                <a:ea typeface="Arimo" panose="020B0604020202020204" pitchFamily="34" charset="0"/>
                <a:cs typeface="Poppins" pitchFamily="2" charset="77"/>
              </a:rPr>
              <a:t>Vztah</a:t>
            </a:r>
            <a:r>
              <a:rPr lang="en-US" sz="3200" b="1" dirty="0">
                <a:solidFill>
                  <a:srgbClr val="131313"/>
                </a:solidFill>
                <a:latin typeface="Poppins" pitchFamily="2" charset="77"/>
                <a:ea typeface="Arimo" panose="020B0604020202020204" pitchFamily="34" charset="0"/>
                <a:cs typeface="Poppins" pitchFamily="2" charset="77"/>
              </a:rPr>
              <a:t> k </a:t>
            </a:r>
            <a:r>
              <a:rPr lang="en-US" sz="3200" b="1" dirty="0" err="1">
                <a:solidFill>
                  <a:srgbClr val="131313"/>
                </a:solidFill>
                <a:latin typeface="Poppins" pitchFamily="2" charset="77"/>
                <a:ea typeface="Arimo" panose="020B0604020202020204" pitchFamily="34" charset="0"/>
                <a:cs typeface="Poppins" pitchFamily="2" charset="77"/>
              </a:rPr>
              <a:t>oboru</a:t>
            </a:r>
            <a:r>
              <a:rPr lang="en-US" sz="3200" b="1" dirty="0">
                <a:solidFill>
                  <a:srgbClr val="131313"/>
                </a:solidFill>
                <a:latin typeface="Poppins" pitchFamily="2" charset="77"/>
                <a:ea typeface="Arimo" panose="020B0604020202020204" pitchFamily="34" charset="0"/>
                <a:cs typeface="Poppins" pitchFamily="2" charset="77"/>
              </a:rPr>
              <a:t> </a:t>
            </a:r>
            <a:r>
              <a:rPr lang="en-US" sz="3200" b="1" dirty="0" err="1">
                <a:solidFill>
                  <a:srgbClr val="131313"/>
                </a:solidFill>
                <a:latin typeface="Poppins" pitchFamily="2" charset="77"/>
                <a:ea typeface="Arimo" panose="020B0604020202020204" pitchFamily="34" charset="0"/>
                <a:cs typeface="Poppins" pitchFamily="2" charset="77"/>
              </a:rPr>
              <a:t>fyzioterapie</a:t>
            </a:r>
            <a:r>
              <a:rPr lang="en-US" sz="3200" b="1" dirty="0">
                <a:solidFill>
                  <a:srgbClr val="131313"/>
                </a:solidFill>
                <a:latin typeface="Poppins" pitchFamily="2" charset="77"/>
                <a:ea typeface="Arimo" panose="020B0604020202020204" pitchFamily="34" charset="0"/>
                <a:cs typeface="Poppins" pitchFamily="2" charset="77"/>
              </a:rPr>
              <a:t> </a:t>
            </a:r>
            <a:r>
              <a:rPr lang="en-US" sz="3200" b="1" dirty="0" err="1">
                <a:solidFill>
                  <a:srgbClr val="131313"/>
                </a:solidFill>
                <a:latin typeface="Poppins" pitchFamily="2" charset="77"/>
                <a:ea typeface="Arimo" panose="020B0604020202020204" pitchFamily="34" charset="0"/>
                <a:cs typeface="Poppins" pitchFamily="2" charset="77"/>
              </a:rPr>
              <a:t>aneb</a:t>
            </a:r>
            <a:r>
              <a:rPr lang="en-US" sz="3200" b="1" dirty="0">
                <a:solidFill>
                  <a:srgbClr val="131313"/>
                </a:solidFill>
                <a:latin typeface="Poppins" pitchFamily="2" charset="77"/>
                <a:ea typeface="Arimo" panose="020B0604020202020204" pitchFamily="34" charset="0"/>
                <a:cs typeface="Poppins" pitchFamily="2" charset="77"/>
              </a:rPr>
              <a:t> PROČ 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521490-E300-984D-B012-AB5FD0788790}"/>
              </a:ext>
            </a:extLst>
          </p:cNvPr>
          <p:cNvSpPr txBox="1"/>
          <p:nvPr/>
        </p:nvSpPr>
        <p:spPr>
          <a:xfrm>
            <a:off x="6290268" y="2685522"/>
            <a:ext cx="4586075" cy="258218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342900" indent="-342900">
              <a:lnSpc>
                <a:spcPts val="19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2400" dirty="0" err="1">
                <a:cs typeface="Poppins Light" pitchFamily="2" charset="77"/>
              </a:rPr>
              <a:t>Orientace</a:t>
            </a:r>
            <a:r>
              <a:rPr lang="en-US" sz="2400" dirty="0">
                <a:cs typeface="Poppins Light" pitchFamily="2" charset="77"/>
              </a:rPr>
              <a:t> v </a:t>
            </a:r>
            <a:r>
              <a:rPr lang="en-US" sz="2400" dirty="0" err="1">
                <a:cs typeface="Poppins Light" pitchFamily="2" charset="77"/>
              </a:rPr>
              <a:t>otázkách</a:t>
            </a:r>
            <a:r>
              <a:rPr lang="en-US" sz="2400" dirty="0">
                <a:cs typeface="Poppins Light" pitchFamily="2" charset="77"/>
              </a:rPr>
              <a:t> </a:t>
            </a:r>
            <a:r>
              <a:rPr lang="en-US" sz="2400" dirty="0" err="1">
                <a:cs typeface="Poppins Light" pitchFamily="2" charset="77"/>
              </a:rPr>
              <a:t>resocializace</a:t>
            </a:r>
            <a:r>
              <a:rPr lang="en-US" sz="2400" dirty="0">
                <a:cs typeface="Poppins Light" pitchFamily="2" charset="77"/>
              </a:rPr>
              <a:t>.</a:t>
            </a:r>
          </a:p>
          <a:p>
            <a:pPr marL="342900" indent="-342900">
              <a:lnSpc>
                <a:spcPts val="19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endParaRPr lang="en-US" sz="2400" dirty="0">
              <a:cs typeface="Poppins Light" pitchFamily="2" charset="77"/>
            </a:endParaRPr>
          </a:p>
          <a:p>
            <a:pPr marL="342900" indent="-342900">
              <a:lnSpc>
                <a:spcPts val="19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2400" dirty="0" err="1">
                <a:cs typeface="Poppins Light" pitchFamily="2" charset="77"/>
              </a:rPr>
              <a:t>Podobnost</a:t>
            </a:r>
            <a:r>
              <a:rPr lang="en-US" sz="2400" dirty="0">
                <a:cs typeface="Poppins Light" pitchFamily="2" charset="77"/>
              </a:rPr>
              <a:t> v </a:t>
            </a:r>
            <a:r>
              <a:rPr lang="en-US" sz="2400" dirty="0" err="1">
                <a:cs typeface="Poppins Light" pitchFamily="2" charset="77"/>
              </a:rPr>
              <a:t>procesech</a:t>
            </a:r>
            <a:r>
              <a:rPr lang="en-US" sz="2400" dirty="0">
                <a:cs typeface="Poppins Light" pitchFamily="2" charset="77"/>
              </a:rPr>
              <a:t> – </a:t>
            </a:r>
            <a:r>
              <a:rPr lang="en-US" sz="2400" dirty="0" err="1">
                <a:cs typeface="Poppins Light" pitchFamily="2" charset="77"/>
              </a:rPr>
              <a:t>podpora</a:t>
            </a:r>
            <a:r>
              <a:rPr lang="en-US" sz="2400" dirty="0">
                <a:cs typeface="Poppins Light" pitchFamily="2" charset="77"/>
              </a:rPr>
              <a:t> </a:t>
            </a:r>
            <a:r>
              <a:rPr lang="en-US" sz="2400" dirty="0" err="1">
                <a:cs typeface="Poppins Light" pitchFamily="2" charset="77"/>
              </a:rPr>
              <a:t>osoby</a:t>
            </a:r>
            <a:r>
              <a:rPr lang="en-US" sz="2400" dirty="0">
                <a:cs typeface="Poppins Light" pitchFamily="2" charset="77"/>
              </a:rPr>
              <a:t> v </a:t>
            </a:r>
            <a:r>
              <a:rPr lang="en-US" sz="2400" dirty="0" err="1">
                <a:cs typeface="Poppins Light" pitchFamily="2" charset="77"/>
              </a:rPr>
              <a:t>udržení</a:t>
            </a:r>
            <a:r>
              <a:rPr lang="en-US" sz="2400" dirty="0">
                <a:cs typeface="Poppins Light" pitchFamily="2" charset="77"/>
              </a:rPr>
              <a:t> a </a:t>
            </a:r>
            <a:r>
              <a:rPr lang="en-US" sz="2400" dirty="0" err="1">
                <a:cs typeface="Poppins Light" pitchFamily="2" charset="77"/>
              </a:rPr>
              <a:t>začleňování</a:t>
            </a:r>
            <a:r>
              <a:rPr lang="en-US" sz="2400" dirty="0">
                <a:cs typeface="Poppins Light" pitchFamily="2" charset="77"/>
              </a:rPr>
              <a:t> </a:t>
            </a:r>
            <a:r>
              <a:rPr lang="en-US" sz="2400" dirty="0" err="1">
                <a:cs typeface="Poppins Light" pitchFamily="2" charset="77"/>
              </a:rPr>
              <a:t>ve</a:t>
            </a:r>
            <a:r>
              <a:rPr lang="en-US" sz="2400" dirty="0">
                <a:cs typeface="Poppins Light" pitchFamily="2" charset="77"/>
              </a:rPr>
              <a:t> </a:t>
            </a:r>
            <a:r>
              <a:rPr lang="en-US" sz="2400" dirty="0" err="1">
                <a:cs typeface="Poppins Light" pitchFamily="2" charset="77"/>
              </a:rPr>
              <a:t>společnosti</a:t>
            </a:r>
            <a:r>
              <a:rPr lang="en-US" sz="2400" dirty="0">
                <a:cs typeface="Poppins Light" pitchFamily="2" charset="77"/>
              </a:rPr>
              <a:t>.</a:t>
            </a:r>
          </a:p>
          <a:p>
            <a:pPr marL="342900" indent="-342900">
              <a:lnSpc>
                <a:spcPts val="19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endParaRPr lang="en-US" sz="2400" dirty="0">
              <a:cs typeface="Poppins Light" pitchFamily="2" charset="77"/>
            </a:endParaRPr>
          </a:p>
          <a:p>
            <a:pPr marL="342900" indent="-342900">
              <a:lnSpc>
                <a:spcPts val="19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2400" dirty="0" err="1">
                <a:cs typeface="Poppins Light" pitchFamily="2" charset="77"/>
              </a:rPr>
              <a:t>Zvýšení</a:t>
            </a:r>
            <a:r>
              <a:rPr lang="en-US" sz="2400" dirty="0">
                <a:cs typeface="Poppins Light" pitchFamily="2" charset="77"/>
              </a:rPr>
              <a:t> </a:t>
            </a:r>
            <a:r>
              <a:rPr lang="en-US" sz="2400" dirty="0" err="1">
                <a:cs typeface="Poppins Light" pitchFamily="2" charset="77"/>
              </a:rPr>
              <a:t>kvality</a:t>
            </a:r>
            <a:r>
              <a:rPr lang="en-US" sz="2400" dirty="0">
                <a:cs typeface="Poppins Light" pitchFamily="2" charset="77"/>
              </a:rPr>
              <a:t> </a:t>
            </a:r>
            <a:r>
              <a:rPr lang="en-US" sz="2400" dirty="0" err="1">
                <a:cs typeface="Poppins Light" pitchFamily="2" charset="77"/>
              </a:rPr>
              <a:t>péče</a:t>
            </a:r>
            <a:r>
              <a:rPr lang="en-US" sz="2400" dirty="0">
                <a:cs typeface="Poppins Light" pitchFamily="2" charset="77"/>
              </a:rPr>
              <a:t>.</a:t>
            </a:r>
          </a:p>
          <a:p>
            <a:pPr algn="ctr">
              <a:lnSpc>
                <a:spcPts val="1900"/>
              </a:lnSpc>
              <a:spcAft>
                <a:spcPts val="450"/>
              </a:spcAft>
            </a:pPr>
            <a:endParaRPr lang="en-US" sz="1100" dirty="0">
              <a:solidFill>
                <a:srgbClr val="686868"/>
              </a:solidFill>
              <a:latin typeface="Poppins Light" pitchFamily="2" charset="77"/>
              <a:cs typeface="Poppins Light" pitchFamily="2" charset="77"/>
            </a:endParaRPr>
          </a:p>
        </p:txBody>
      </p:sp>
      <p:pic>
        <p:nvPicPr>
          <p:cNvPr id="8" name="Zástupný symbol obrázku 7">
            <a:extLst>
              <a:ext uri="{FF2B5EF4-FFF2-40B4-BE49-F238E27FC236}">
                <a16:creationId xmlns:a16="http://schemas.microsoft.com/office/drawing/2014/main" id="{052202EA-66DB-8845-8C65-8AD3F35BB3B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7048" r="1704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726334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FFA89BDA-EA67-5647-9653-317653F9F842}"/>
              </a:ext>
            </a:extLst>
          </p:cNvPr>
          <p:cNvSpPr txBox="1">
            <a:spLocks/>
          </p:cNvSpPr>
          <p:nvPr/>
        </p:nvSpPr>
        <p:spPr>
          <a:xfrm>
            <a:off x="1588" y="1"/>
            <a:ext cx="4905375" cy="6858000"/>
          </a:xfrm>
          <a:custGeom>
            <a:avLst/>
            <a:gdLst>
              <a:gd name="connsiteX0" fmla="*/ 2499956 w 9810749"/>
              <a:gd name="connsiteY0" fmla="*/ 0 h 13715999"/>
              <a:gd name="connsiteX1" fmla="*/ 8323390 w 9810749"/>
              <a:gd name="connsiteY1" fmla="*/ 0 h 13715999"/>
              <a:gd name="connsiteX2" fmla="*/ 8379367 w 9810749"/>
              <a:gd name="connsiteY2" fmla="*/ 50185 h 13715999"/>
              <a:gd name="connsiteX3" fmla="*/ 9288339 w 9810749"/>
              <a:gd name="connsiteY3" fmla="*/ 5720798 h 13715999"/>
              <a:gd name="connsiteX4" fmla="*/ 8630311 w 9810749"/>
              <a:gd name="connsiteY4" fmla="*/ 13698167 h 13715999"/>
              <a:gd name="connsiteX5" fmla="*/ 8615327 w 9810749"/>
              <a:gd name="connsiteY5" fmla="*/ 13715999 h 13715999"/>
              <a:gd name="connsiteX6" fmla="*/ 3441992 w 9810749"/>
              <a:gd name="connsiteY6" fmla="*/ 13715999 h 13715999"/>
              <a:gd name="connsiteX7" fmla="*/ 3318247 w 9810749"/>
              <a:gd name="connsiteY7" fmla="*/ 13592835 h 13715999"/>
              <a:gd name="connsiteX8" fmla="*/ 295523 w 9810749"/>
              <a:gd name="connsiteY8" fmla="*/ 12067053 h 13715999"/>
              <a:gd name="connsiteX9" fmla="*/ 0 w 9810749"/>
              <a:gd name="connsiteY9" fmla="*/ 12060915 h 13715999"/>
              <a:gd name="connsiteX10" fmla="*/ 0 w 9810749"/>
              <a:gd name="connsiteY10" fmla="*/ 3018769 h 13715999"/>
              <a:gd name="connsiteX11" fmla="*/ 170603 w 9810749"/>
              <a:gd name="connsiteY11" fmla="*/ 2818167 h 13715999"/>
              <a:gd name="connsiteX12" fmla="*/ 2419785 w 9810749"/>
              <a:gd name="connsiteY12" fmla="*/ 62853 h 13715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810749" h="13715999">
                <a:moveTo>
                  <a:pt x="2499956" y="0"/>
                </a:moveTo>
                <a:lnTo>
                  <a:pt x="8323390" y="0"/>
                </a:lnTo>
                <a:lnTo>
                  <a:pt x="8379367" y="50185"/>
                </a:lnTo>
                <a:cubicBezTo>
                  <a:pt x="9778502" y="1393911"/>
                  <a:pt x="10289371" y="3716402"/>
                  <a:pt x="9288339" y="5720798"/>
                </a:cubicBezTo>
                <a:cubicBezTo>
                  <a:pt x="7886393" y="8527167"/>
                  <a:pt x="10806957" y="10914948"/>
                  <a:pt x="8630311" y="13698167"/>
                </a:cubicBezTo>
                <a:lnTo>
                  <a:pt x="8615327" y="13715999"/>
                </a:lnTo>
                <a:lnTo>
                  <a:pt x="3441992" y="13715999"/>
                </a:lnTo>
                <a:lnTo>
                  <a:pt x="3318247" y="13592835"/>
                </a:lnTo>
                <a:cubicBezTo>
                  <a:pt x="2379913" y="12680792"/>
                  <a:pt x="1528169" y="12133652"/>
                  <a:pt x="295523" y="12067053"/>
                </a:cubicBezTo>
                <a:lnTo>
                  <a:pt x="0" y="12060915"/>
                </a:lnTo>
                <a:lnTo>
                  <a:pt x="0" y="3018769"/>
                </a:lnTo>
                <a:lnTo>
                  <a:pt x="170603" y="2818167"/>
                </a:lnTo>
                <a:cubicBezTo>
                  <a:pt x="1024765" y="1772550"/>
                  <a:pt x="1579903" y="785682"/>
                  <a:pt x="2419785" y="62853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  <a:ln>
            <a:noFill/>
          </a:ln>
          <a:effectLst/>
        </p:spPr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DEBC1B88-96AD-F145-A48E-232DF1B7B3F2}"/>
              </a:ext>
            </a:extLst>
          </p:cNvPr>
          <p:cNvSpPr/>
          <p:nvPr/>
        </p:nvSpPr>
        <p:spPr>
          <a:xfrm>
            <a:off x="6423653" y="2600655"/>
            <a:ext cx="4752754" cy="3413051"/>
          </a:xfrm>
          <a:prstGeom prst="roundRect">
            <a:avLst>
              <a:gd name="adj" fmla="val 8405"/>
            </a:avLst>
          </a:prstGeom>
          <a:solidFill>
            <a:schemeClr val="bg2"/>
          </a:solidFill>
          <a:ln>
            <a:noFill/>
          </a:ln>
          <a:effectLst>
            <a:outerShdw blurRad="635000" algn="ctr" rotWithShape="0">
              <a:srgbClr val="898989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E9F8B3A-A2E7-AF44-81ED-A2A04C256401}"/>
              </a:ext>
            </a:extLst>
          </p:cNvPr>
          <p:cNvSpPr/>
          <p:nvPr/>
        </p:nvSpPr>
        <p:spPr>
          <a:xfrm>
            <a:off x="7223123" y="844295"/>
            <a:ext cx="1124653" cy="1124653"/>
          </a:xfrm>
          <a:prstGeom prst="ellipse">
            <a:avLst/>
          </a:prstGeom>
          <a:solidFill>
            <a:srgbClr val="5422C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CACF72-4903-F144-843E-B743C9D2895A}"/>
              </a:ext>
            </a:extLst>
          </p:cNvPr>
          <p:cNvSpPr txBox="1"/>
          <p:nvPr/>
        </p:nvSpPr>
        <p:spPr>
          <a:xfrm>
            <a:off x="6423653" y="1014565"/>
            <a:ext cx="4752753" cy="892552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sz="5200" b="1" dirty="0" err="1">
                <a:solidFill>
                  <a:srgbClr val="131313"/>
                </a:solidFill>
                <a:latin typeface="Poppins" pitchFamily="2" charset="77"/>
                <a:ea typeface="Arimo" panose="020B0604020202020204" pitchFamily="34" charset="0"/>
                <a:cs typeface="Poppins" pitchFamily="2" charset="77"/>
              </a:rPr>
              <a:t>Podobnosti</a:t>
            </a:r>
            <a:endParaRPr lang="en-US" sz="5200" b="1" dirty="0">
              <a:solidFill>
                <a:srgbClr val="131313"/>
              </a:solidFill>
              <a:latin typeface="Poppins" pitchFamily="2" charset="77"/>
              <a:ea typeface="Arimo" panose="020B0604020202020204" pitchFamily="34" charset="0"/>
              <a:cs typeface="Poppins" pitchFamily="2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521490-E300-984D-B012-AB5FD0788790}"/>
              </a:ext>
            </a:extLst>
          </p:cNvPr>
          <p:cNvSpPr txBox="1"/>
          <p:nvPr/>
        </p:nvSpPr>
        <p:spPr>
          <a:xfrm>
            <a:off x="6723716" y="2914366"/>
            <a:ext cx="4152627" cy="278563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171450" indent="-171450">
              <a:lnSpc>
                <a:spcPts val="19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2000" dirty="0" err="1">
                <a:cs typeface="Poppins Light" pitchFamily="2" charset="77"/>
              </a:rPr>
              <a:t>Podobný</a:t>
            </a:r>
            <a:r>
              <a:rPr lang="en-US" sz="2000" dirty="0">
                <a:cs typeface="Poppins Light" pitchFamily="2" charset="77"/>
              </a:rPr>
              <a:t> </a:t>
            </a:r>
            <a:r>
              <a:rPr lang="en-US" sz="2000" dirty="0" err="1">
                <a:cs typeface="Poppins Light" pitchFamily="2" charset="77"/>
              </a:rPr>
              <a:t>princip</a:t>
            </a:r>
            <a:r>
              <a:rPr lang="en-US" sz="2000" dirty="0">
                <a:cs typeface="Poppins Light" pitchFamily="2" charset="77"/>
              </a:rPr>
              <a:t> – </a:t>
            </a:r>
            <a:r>
              <a:rPr lang="en-US" sz="2000" dirty="0" err="1">
                <a:cs typeface="Poppins Light" pitchFamily="2" charset="77"/>
              </a:rPr>
              <a:t>zlepšit</a:t>
            </a:r>
            <a:r>
              <a:rPr lang="en-US" sz="2000" dirty="0">
                <a:cs typeface="Poppins Light" pitchFamily="2" charset="77"/>
              </a:rPr>
              <a:t> </a:t>
            </a:r>
            <a:r>
              <a:rPr lang="en-US" sz="2000" dirty="0" err="1">
                <a:cs typeface="Poppins Light" pitchFamily="2" charset="77"/>
              </a:rPr>
              <a:t>zapojení</a:t>
            </a:r>
            <a:r>
              <a:rPr lang="en-US" sz="2000" dirty="0">
                <a:cs typeface="Poppins Light" pitchFamily="2" charset="77"/>
              </a:rPr>
              <a:t> </a:t>
            </a:r>
            <a:r>
              <a:rPr lang="en-US" sz="2000" dirty="0" err="1">
                <a:cs typeface="Poppins Light" pitchFamily="2" charset="77"/>
              </a:rPr>
              <a:t>člověka</a:t>
            </a:r>
            <a:r>
              <a:rPr lang="en-US" sz="2000" dirty="0">
                <a:cs typeface="Poppins Light" pitchFamily="2" charset="77"/>
              </a:rPr>
              <a:t> s </a:t>
            </a:r>
            <a:r>
              <a:rPr lang="en-US" sz="2000" dirty="0" err="1">
                <a:cs typeface="Poppins Light" pitchFamily="2" charset="77"/>
              </a:rPr>
              <a:t>postižením</a:t>
            </a:r>
            <a:r>
              <a:rPr lang="en-US" sz="2000" dirty="0">
                <a:cs typeface="Poppins Light" pitchFamily="2" charset="77"/>
              </a:rPr>
              <a:t> do </a:t>
            </a:r>
            <a:r>
              <a:rPr lang="en-US" sz="2000" dirty="0" err="1">
                <a:cs typeface="Poppins Light" pitchFamily="2" charset="77"/>
              </a:rPr>
              <a:t>života</a:t>
            </a:r>
            <a:r>
              <a:rPr lang="en-US" sz="2000" dirty="0">
                <a:cs typeface="Poppins Light" pitchFamily="2" charset="77"/>
              </a:rPr>
              <a:t> </a:t>
            </a:r>
            <a:r>
              <a:rPr lang="en-US" sz="2000" dirty="0" err="1">
                <a:cs typeface="Poppins Light" pitchFamily="2" charset="77"/>
              </a:rPr>
              <a:t>společnosti</a:t>
            </a:r>
            <a:r>
              <a:rPr lang="en-US" sz="2000" dirty="0">
                <a:cs typeface="Poppins Light" pitchFamily="2" charset="77"/>
              </a:rPr>
              <a:t>, </a:t>
            </a:r>
            <a:r>
              <a:rPr lang="en-US" sz="2000" dirty="0" err="1">
                <a:cs typeface="Poppins Light" pitchFamily="2" charset="77"/>
              </a:rPr>
              <a:t>udržení</a:t>
            </a:r>
            <a:r>
              <a:rPr lang="en-US" sz="2000" dirty="0">
                <a:cs typeface="Poppins Light" pitchFamily="2" charset="77"/>
              </a:rPr>
              <a:t> </a:t>
            </a:r>
            <a:r>
              <a:rPr lang="en-US" sz="2000" dirty="0" err="1">
                <a:cs typeface="Poppins Light" pitchFamily="2" charset="77"/>
              </a:rPr>
              <a:t>nebo</a:t>
            </a:r>
            <a:r>
              <a:rPr lang="en-US" sz="2000" dirty="0">
                <a:cs typeface="Poppins Light" pitchFamily="2" charset="77"/>
              </a:rPr>
              <a:t> </a:t>
            </a:r>
            <a:r>
              <a:rPr lang="en-US" sz="2000" dirty="0" err="1">
                <a:cs typeface="Poppins Light" pitchFamily="2" charset="77"/>
              </a:rPr>
              <a:t>získání</a:t>
            </a:r>
            <a:r>
              <a:rPr lang="en-US" sz="2000" dirty="0">
                <a:cs typeface="Poppins Light" pitchFamily="2" charset="77"/>
              </a:rPr>
              <a:t> </a:t>
            </a:r>
            <a:r>
              <a:rPr lang="en-US" sz="2000" dirty="0" err="1">
                <a:cs typeface="Poppins Light" pitchFamily="2" charset="77"/>
              </a:rPr>
              <a:t>nové</a:t>
            </a:r>
            <a:r>
              <a:rPr lang="en-US" sz="2000" dirty="0">
                <a:cs typeface="Poppins Light" pitchFamily="2" charset="77"/>
              </a:rPr>
              <a:t> </a:t>
            </a:r>
            <a:r>
              <a:rPr lang="en-US" sz="2000" dirty="0" err="1">
                <a:cs typeface="Poppins Light" pitchFamily="2" charset="77"/>
              </a:rPr>
              <a:t>sociální</a:t>
            </a:r>
            <a:r>
              <a:rPr lang="en-US" sz="2000" dirty="0">
                <a:cs typeface="Poppins Light" pitchFamily="2" charset="77"/>
              </a:rPr>
              <a:t> role.</a:t>
            </a:r>
          </a:p>
          <a:p>
            <a:pPr marL="171450" indent="-171450">
              <a:lnSpc>
                <a:spcPts val="19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endParaRPr lang="en-US" sz="2000" dirty="0">
              <a:cs typeface="Poppins Light" pitchFamily="2" charset="77"/>
            </a:endParaRPr>
          </a:p>
          <a:p>
            <a:pPr marL="171450" indent="-171450">
              <a:lnSpc>
                <a:spcPts val="19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2000" dirty="0" err="1">
                <a:cs typeface="Poppins Light" pitchFamily="2" charset="77"/>
              </a:rPr>
              <a:t>Mapování</a:t>
            </a:r>
            <a:r>
              <a:rPr lang="en-US" sz="2000" dirty="0">
                <a:cs typeface="Poppins Light" pitchFamily="2" charset="77"/>
              </a:rPr>
              <a:t> </a:t>
            </a:r>
            <a:r>
              <a:rPr lang="en-US" sz="2000" dirty="0" err="1">
                <a:cs typeface="Poppins Light" pitchFamily="2" charset="77"/>
              </a:rPr>
              <a:t>oblastí</a:t>
            </a:r>
            <a:r>
              <a:rPr lang="en-US" sz="2000" dirty="0">
                <a:cs typeface="Poppins Light" pitchFamily="2" charset="77"/>
              </a:rPr>
              <a:t>, </a:t>
            </a:r>
            <a:r>
              <a:rPr lang="en-US" sz="2000" dirty="0" err="1">
                <a:cs typeface="Poppins Light" pitchFamily="2" charset="77"/>
              </a:rPr>
              <a:t>na</a:t>
            </a:r>
            <a:r>
              <a:rPr lang="en-US" sz="2000" dirty="0">
                <a:cs typeface="Poppins Light" pitchFamily="2" charset="77"/>
              </a:rPr>
              <a:t> </a:t>
            </a:r>
            <a:r>
              <a:rPr lang="en-US" sz="2000" dirty="0" err="1">
                <a:cs typeface="Poppins Light" pitchFamily="2" charset="77"/>
              </a:rPr>
              <a:t>které</a:t>
            </a:r>
            <a:r>
              <a:rPr lang="en-US" sz="2000" dirty="0">
                <a:cs typeface="Poppins Light" pitchFamily="2" charset="77"/>
              </a:rPr>
              <a:t> </a:t>
            </a:r>
            <a:r>
              <a:rPr lang="en-US" sz="2000" dirty="0" err="1">
                <a:cs typeface="Poppins Light" pitchFamily="2" charset="77"/>
              </a:rPr>
              <a:t>je</a:t>
            </a:r>
            <a:r>
              <a:rPr lang="en-US" sz="2000" dirty="0">
                <a:cs typeface="Poppins Light" pitchFamily="2" charset="77"/>
              </a:rPr>
              <a:t> </a:t>
            </a:r>
            <a:r>
              <a:rPr lang="en-US" sz="2000" dirty="0" err="1">
                <a:cs typeface="Poppins Light" pitchFamily="2" charset="77"/>
              </a:rPr>
              <a:t>třeba</a:t>
            </a:r>
            <a:r>
              <a:rPr lang="en-US" sz="2000" dirty="0">
                <a:cs typeface="Poppins Light" pitchFamily="2" charset="77"/>
              </a:rPr>
              <a:t> se </a:t>
            </a:r>
            <a:r>
              <a:rPr lang="en-US" sz="2000" dirty="0" err="1">
                <a:cs typeface="Poppins Light" pitchFamily="2" charset="77"/>
              </a:rPr>
              <a:t>zaměřit</a:t>
            </a:r>
            <a:r>
              <a:rPr lang="en-US" sz="2000" dirty="0">
                <a:cs typeface="Poppins Light" pitchFamily="2" charset="77"/>
              </a:rPr>
              <a:t>, </a:t>
            </a:r>
            <a:r>
              <a:rPr lang="en-US" sz="2000" dirty="0" err="1">
                <a:cs typeface="Poppins Light" pitchFamily="2" charset="77"/>
              </a:rPr>
              <a:t>zjistit</a:t>
            </a:r>
            <a:r>
              <a:rPr lang="en-US" sz="2000" dirty="0">
                <a:cs typeface="Poppins Light" pitchFamily="2" charset="77"/>
              </a:rPr>
              <a:t> </a:t>
            </a:r>
            <a:r>
              <a:rPr lang="en-US" sz="2000" dirty="0" err="1">
                <a:cs typeface="Poppins Light" pitchFamily="2" charset="77"/>
              </a:rPr>
              <a:t>míru</a:t>
            </a:r>
            <a:r>
              <a:rPr lang="en-US" sz="2000" dirty="0">
                <a:cs typeface="Poppins Light" pitchFamily="2" charset="77"/>
              </a:rPr>
              <a:t> </a:t>
            </a:r>
            <a:r>
              <a:rPr lang="en-US" sz="2000" dirty="0" err="1">
                <a:cs typeface="Poppins Light" pitchFamily="2" charset="77"/>
              </a:rPr>
              <a:t>postižení</a:t>
            </a:r>
            <a:r>
              <a:rPr lang="en-US" sz="2000" dirty="0">
                <a:cs typeface="Poppins Light" pitchFamily="2" charset="77"/>
              </a:rPr>
              <a:t> a co </a:t>
            </a:r>
            <a:r>
              <a:rPr lang="en-US" sz="2000" dirty="0" err="1">
                <a:cs typeface="Poppins Light" pitchFamily="2" charset="77"/>
              </a:rPr>
              <a:t>zlepšovat</a:t>
            </a:r>
            <a:r>
              <a:rPr lang="en-US" sz="2000" dirty="0">
                <a:cs typeface="Poppins Light" pitchFamily="2" charset="77"/>
              </a:rPr>
              <a:t> </a:t>
            </a:r>
            <a:r>
              <a:rPr lang="en-US" sz="2000" dirty="0" err="1">
                <a:cs typeface="Poppins Light" pitchFamily="2" charset="77"/>
              </a:rPr>
              <a:t>nebo</a:t>
            </a:r>
            <a:r>
              <a:rPr lang="en-US" sz="2000" dirty="0">
                <a:cs typeface="Poppins Light" pitchFamily="2" charset="77"/>
              </a:rPr>
              <a:t> </a:t>
            </a:r>
            <a:r>
              <a:rPr lang="en-US" sz="2000" dirty="0" err="1">
                <a:cs typeface="Poppins Light" pitchFamily="2" charset="77"/>
              </a:rPr>
              <a:t>kompenzovat</a:t>
            </a:r>
            <a:r>
              <a:rPr lang="en-US" sz="2000" dirty="0">
                <a:cs typeface="Poppins Light" pitchFamily="2" charset="77"/>
              </a:rPr>
              <a:t> .</a:t>
            </a:r>
          </a:p>
          <a:p>
            <a:pPr marL="171450" indent="-171450">
              <a:lnSpc>
                <a:spcPts val="19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endParaRPr lang="en-US" sz="2000" dirty="0">
              <a:cs typeface="Poppins Light" pitchFamily="2" charset="77"/>
            </a:endParaRPr>
          </a:p>
          <a:p>
            <a:pPr marL="171450" indent="-171450">
              <a:lnSpc>
                <a:spcPts val="19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2000" dirty="0" err="1">
                <a:cs typeface="Poppins Light" pitchFamily="2" charset="77"/>
              </a:rPr>
              <a:t>Využití</a:t>
            </a:r>
            <a:r>
              <a:rPr lang="en-US" sz="2000" dirty="0">
                <a:cs typeface="Poppins Light" pitchFamily="2" charset="77"/>
              </a:rPr>
              <a:t> </a:t>
            </a:r>
            <a:r>
              <a:rPr lang="en-US" sz="2000" dirty="0" err="1">
                <a:cs typeface="Poppins Light" pitchFamily="2" charset="77"/>
              </a:rPr>
              <a:t>konceptu</a:t>
            </a:r>
            <a:r>
              <a:rPr lang="en-US" sz="2000" dirty="0">
                <a:cs typeface="Poppins Light" pitchFamily="2" charset="77"/>
              </a:rPr>
              <a:t> “</a:t>
            </a:r>
            <a:r>
              <a:rPr lang="en-US" sz="2000" dirty="0" err="1">
                <a:cs typeface="Poppins Light" pitchFamily="2" charset="77"/>
              </a:rPr>
              <a:t>zotavení</a:t>
            </a:r>
            <a:r>
              <a:rPr lang="en-US" sz="2000" dirty="0">
                <a:cs typeface="Poppins Light" pitchFamily="2" charset="77"/>
              </a:rPr>
              <a:t> se.”</a:t>
            </a:r>
          </a:p>
        </p:txBody>
      </p:sp>
      <p:pic>
        <p:nvPicPr>
          <p:cNvPr id="7" name="Zástupný symbol obrázku 6">
            <a:extLst>
              <a:ext uri="{FF2B5EF4-FFF2-40B4-BE49-F238E27FC236}">
                <a16:creationId xmlns:a16="http://schemas.microsoft.com/office/drawing/2014/main" id="{18C39E7D-F5B3-1445-87DD-B01524D5B35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4225" r="1422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17481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FFA89BDA-EA67-5647-9653-317653F9F842}"/>
              </a:ext>
            </a:extLst>
          </p:cNvPr>
          <p:cNvSpPr txBox="1">
            <a:spLocks/>
          </p:cNvSpPr>
          <p:nvPr/>
        </p:nvSpPr>
        <p:spPr>
          <a:xfrm>
            <a:off x="1588" y="1"/>
            <a:ext cx="4905375" cy="6858000"/>
          </a:xfrm>
          <a:custGeom>
            <a:avLst/>
            <a:gdLst>
              <a:gd name="connsiteX0" fmla="*/ 2499956 w 9810749"/>
              <a:gd name="connsiteY0" fmla="*/ 0 h 13715999"/>
              <a:gd name="connsiteX1" fmla="*/ 8323390 w 9810749"/>
              <a:gd name="connsiteY1" fmla="*/ 0 h 13715999"/>
              <a:gd name="connsiteX2" fmla="*/ 8379367 w 9810749"/>
              <a:gd name="connsiteY2" fmla="*/ 50185 h 13715999"/>
              <a:gd name="connsiteX3" fmla="*/ 9288339 w 9810749"/>
              <a:gd name="connsiteY3" fmla="*/ 5720798 h 13715999"/>
              <a:gd name="connsiteX4" fmla="*/ 8630311 w 9810749"/>
              <a:gd name="connsiteY4" fmla="*/ 13698167 h 13715999"/>
              <a:gd name="connsiteX5" fmla="*/ 8615327 w 9810749"/>
              <a:gd name="connsiteY5" fmla="*/ 13715999 h 13715999"/>
              <a:gd name="connsiteX6" fmla="*/ 3441992 w 9810749"/>
              <a:gd name="connsiteY6" fmla="*/ 13715999 h 13715999"/>
              <a:gd name="connsiteX7" fmla="*/ 3318247 w 9810749"/>
              <a:gd name="connsiteY7" fmla="*/ 13592835 h 13715999"/>
              <a:gd name="connsiteX8" fmla="*/ 295523 w 9810749"/>
              <a:gd name="connsiteY8" fmla="*/ 12067053 h 13715999"/>
              <a:gd name="connsiteX9" fmla="*/ 0 w 9810749"/>
              <a:gd name="connsiteY9" fmla="*/ 12060915 h 13715999"/>
              <a:gd name="connsiteX10" fmla="*/ 0 w 9810749"/>
              <a:gd name="connsiteY10" fmla="*/ 3018769 h 13715999"/>
              <a:gd name="connsiteX11" fmla="*/ 170603 w 9810749"/>
              <a:gd name="connsiteY11" fmla="*/ 2818167 h 13715999"/>
              <a:gd name="connsiteX12" fmla="*/ 2419785 w 9810749"/>
              <a:gd name="connsiteY12" fmla="*/ 62853 h 13715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810749" h="13715999">
                <a:moveTo>
                  <a:pt x="2499956" y="0"/>
                </a:moveTo>
                <a:lnTo>
                  <a:pt x="8323390" y="0"/>
                </a:lnTo>
                <a:lnTo>
                  <a:pt x="8379367" y="50185"/>
                </a:lnTo>
                <a:cubicBezTo>
                  <a:pt x="9778502" y="1393911"/>
                  <a:pt x="10289371" y="3716402"/>
                  <a:pt x="9288339" y="5720798"/>
                </a:cubicBezTo>
                <a:cubicBezTo>
                  <a:pt x="7886393" y="8527167"/>
                  <a:pt x="10806957" y="10914948"/>
                  <a:pt x="8630311" y="13698167"/>
                </a:cubicBezTo>
                <a:lnTo>
                  <a:pt x="8615327" y="13715999"/>
                </a:lnTo>
                <a:lnTo>
                  <a:pt x="3441992" y="13715999"/>
                </a:lnTo>
                <a:lnTo>
                  <a:pt x="3318247" y="13592835"/>
                </a:lnTo>
                <a:cubicBezTo>
                  <a:pt x="2379913" y="12680792"/>
                  <a:pt x="1528169" y="12133652"/>
                  <a:pt x="295523" y="12067053"/>
                </a:cubicBezTo>
                <a:lnTo>
                  <a:pt x="0" y="12060915"/>
                </a:lnTo>
                <a:lnTo>
                  <a:pt x="0" y="3018769"/>
                </a:lnTo>
                <a:lnTo>
                  <a:pt x="170603" y="2818167"/>
                </a:lnTo>
                <a:cubicBezTo>
                  <a:pt x="1024765" y="1772550"/>
                  <a:pt x="1579903" y="785682"/>
                  <a:pt x="2419785" y="62853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  <a:ln>
            <a:noFill/>
          </a:ln>
          <a:effectLst/>
        </p:spPr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DEBC1B88-96AD-F145-A48E-232DF1B7B3F2}"/>
              </a:ext>
            </a:extLst>
          </p:cNvPr>
          <p:cNvSpPr/>
          <p:nvPr/>
        </p:nvSpPr>
        <p:spPr>
          <a:xfrm>
            <a:off x="6423653" y="2600655"/>
            <a:ext cx="4752754" cy="3413051"/>
          </a:xfrm>
          <a:prstGeom prst="roundRect">
            <a:avLst>
              <a:gd name="adj" fmla="val 8405"/>
            </a:avLst>
          </a:prstGeom>
          <a:solidFill>
            <a:schemeClr val="bg2"/>
          </a:solidFill>
          <a:ln>
            <a:noFill/>
          </a:ln>
          <a:effectLst>
            <a:outerShdw blurRad="635000" algn="ctr" rotWithShape="0">
              <a:srgbClr val="898989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E9F8B3A-A2E7-AF44-81ED-A2A04C256401}"/>
              </a:ext>
            </a:extLst>
          </p:cNvPr>
          <p:cNvSpPr/>
          <p:nvPr/>
        </p:nvSpPr>
        <p:spPr>
          <a:xfrm>
            <a:off x="7223123" y="844295"/>
            <a:ext cx="1124653" cy="1124653"/>
          </a:xfrm>
          <a:prstGeom prst="ellipse">
            <a:avLst/>
          </a:prstGeom>
          <a:solidFill>
            <a:srgbClr val="5422C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CACF72-4903-F144-843E-B743C9D2895A}"/>
              </a:ext>
            </a:extLst>
          </p:cNvPr>
          <p:cNvSpPr txBox="1"/>
          <p:nvPr/>
        </p:nvSpPr>
        <p:spPr>
          <a:xfrm>
            <a:off x="6423653" y="1014565"/>
            <a:ext cx="4752753" cy="892552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sz="5200" b="1" dirty="0" err="1">
                <a:solidFill>
                  <a:srgbClr val="131313"/>
                </a:solidFill>
                <a:latin typeface="Poppins" pitchFamily="2" charset="77"/>
                <a:ea typeface="Arimo" panose="020B0604020202020204" pitchFamily="34" charset="0"/>
                <a:cs typeface="Poppins" pitchFamily="2" charset="77"/>
              </a:rPr>
              <a:t>Cíle</a:t>
            </a:r>
            <a:endParaRPr lang="en-US" sz="5200" b="1" dirty="0">
              <a:solidFill>
                <a:srgbClr val="131313"/>
              </a:solidFill>
              <a:latin typeface="Poppins" pitchFamily="2" charset="77"/>
              <a:ea typeface="Arimo" panose="020B0604020202020204" pitchFamily="34" charset="0"/>
              <a:cs typeface="Poppins" pitchFamily="2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521490-E300-984D-B012-AB5FD0788790}"/>
              </a:ext>
            </a:extLst>
          </p:cNvPr>
          <p:cNvSpPr txBox="1"/>
          <p:nvPr/>
        </p:nvSpPr>
        <p:spPr>
          <a:xfrm>
            <a:off x="6723716" y="2824724"/>
            <a:ext cx="4152627" cy="296491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285750" indent="-285750">
              <a:lnSpc>
                <a:spcPts val="19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cs-CZ" dirty="0"/>
              <a:t>Orientace v oblasti zdravotního postižení, sociální a pracovní rehabilitace osob se závažným duševním onemocněním. </a:t>
            </a:r>
          </a:p>
          <a:p>
            <a:pPr marL="285750" indent="-285750">
              <a:lnSpc>
                <a:spcPts val="19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cs-CZ" dirty="0"/>
              <a:t>Porozumění sociální situace osoby se závažným duševním onemocněním. </a:t>
            </a:r>
          </a:p>
          <a:p>
            <a:pPr marL="285750" indent="-285750">
              <a:lnSpc>
                <a:spcPts val="19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cs-CZ" dirty="0"/>
              <a:t>Orientace v systému sociální péče a schopnost poskytnout základní poradenství v této oblasti. </a:t>
            </a:r>
          </a:p>
          <a:p>
            <a:pPr marL="285750" indent="-285750">
              <a:lnSpc>
                <a:spcPts val="19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cs-CZ" dirty="0"/>
              <a:t>Přehled o základních postupech v rámci </a:t>
            </a:r>
            <a:r>
              <a:rPr lang="cs-CZ" dirty="0" err="1"/>
              <a:t>ergodiagnostiky</a:t>
            </a:r>
            <a:r>
              <a:rPr lang="cs-CZ" dirty="0"/>
              <a:t> a pracovní rehabilitace.</a:t>
            </a:r>
            <a:endParaRPr lang="en-US" sz="1100" dirty="0">
              <a:solidFill>
                <a:srgbClr val="686868"/>
              </a:solidFill>
              <a:latin typeface="Poppins Light" pitchFamily="2" charset="77"/>
              <a:cs typeface="Poppins Light" pitchFamily="2" charset="77"/>
            </a:endParaRPr>
          </a:p>
        </p:txBody>
      </p:sp>
      <p:pic>
        <p:nvPicPr>
          <p:cNvPr id="7" name="Zástupný symbol obrázku 6">
            <a:extLst>
              <a:ext uri="{FF2B5EF4-FFF2-40B4-BE49-F238E27FC236}">
                <a16:creationId xmlns:a16="http://schemas.microsoft.com/office/drawing/2014/main" id="{FEF8F0D8-B5D4-7046-BBD5-666470E05DE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8632" r="1863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771401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FFA89BDA-EA67-5647-9653-317653F9F842}"/>
              </a:ext>
            </a:extLst>
          </p:cNvPr>
          <p:cNvSpPr txBox="1">
            <a:spLocks/>
          </p:cNvSpPr>
          <p:nvPr/>
        </p:nvSpPr>
        <p:spPr>
          <a:xfrm>
            <a:off x="1588" y="1"/>
            <a:ext cx="4905375" cy="6858000"/>
          </a:xfrm>
          <a:custGeom>
            <a:avLst/>
            <a:gdLst>
              <a:gd name="connsiteX0" fmla="*/ 2499956 w 9810749"/>
              <a:gd name="connsiteY0" fmla="*/ 0 h 13715999"/>
              <a:gd name="connsiteX1" fmla="*/ 8323390 w 9810749"/>
              <a:gd name="connsiteY1" fmla="*/ 0 h 13715999"/>
              <a:gd name="connsiteX2" fmla="*/ 8379367 w 9810749"/>
              <a:gd name="connsiteY2" fmla="*/ 50185 h 13715999"/>
              <a:gd name="connsiteX3" fmla="*/ 9288339 w 9810749"/>
              <a:gd name="connsiteY3" fmla="*/ 5720798 h 13715999"/>
              <a:gd name="connsiteX4" fmla="*/ 8630311 w 9810749"/>
              <a:gd name="connsiteY4" fmla="*/ 13698167 h 13715999"/>
              <a:gd name="connsiteX5" fmla="*/ 8615327 w 9810749"/>
              <a:gd name="connsiteY5" fmla="*/ 13715999 h 13715999"/>
              <a:gd name="connsiteX6" fmla="*/ 3441992 w 9810749"/>
              <a:gd name="connsiteY6" fmla="*/ 13715999 h 13715999"/>
              <a:gd name="connsiteX7" fmla="*/ 3318247 w 9810749"/>
              <a:gd name="connsiteY7" fmla="*/ 13592835 h 13715999"/>
              <a:gd name="connsiteX8" fmla="*/ 295523 w 9810749"/>
              <a:gd name="connsiteY8" fmla="*/ 12067053 h 13715999"/>
              <a:gd name="connsiteX9" fmla="*/ 0 w 9810749"/>
              <a:gd name="connsiteY9" fmla="*/ 12060915 h 13715999"/>
              <a:gd name="connsiteX10" fmla="*/ 0 w 9810749"/>
              <a:gd name="connsiteY10" fmla="*/ 3018769 h 13715999"/>
              <a:gd name="connsiteX11" fmla="*/ 170603 w 9810749"/>
              <a:gd name="connsiteY11" fmla="*/ 2818167 h 13715999"/>
              <a:gd name="connsiteX12" fmla="*/ 2419785 w 9810749"/>
              <a:gd name="connsiteY12" fmla="*/ 62853 h 13715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810749" h="13715999">
                <a:moveTo>
                  <a:pt x="2499956" y="0"/>
                </a:moveTo>
                <a:lnTo>
                  <a:pt x="8323390" y="0"/>
                </a:lnTo>
                <a:lnTo>
                  <a:pt x="8379367" y="50185"/>
                </a:lnTo>
                <a:cubicBezTo>
                  <a:pt x="9778502" y="1393911"/>
                  <a:pt x="10289371" y="3716402"/>
                  <a:pt x="9288339" y="5720798"/>
                </a:cubicBezTo>
                <a:cubicBezTo>
                  <a:pt x="7886393" y="8527167"/>
                  <a:pt x="10806957" y="10914948"/>
                  <a:pt x="8630311" y="13698167"/>
                </a:cubicBezTo>
                <a:lnTo>
                  <a:pt x="8615327" y="13715999"/>
                </a:lnTo>
                <a:lnTo>
                  <a:pt x="3441992" y="13715999"/>
                </a:lnTo>
                <a:lnTo>
                  <a:pt x="3318247" y="13592835"/>
                </a:lnTo>
                <a:cubicBezTo>
                  <a:pt x="2379913" y="12680792"/>
                  <a:pt x="1528169" y="12133652"/>
                  <a:pt x="295523" y="12067053"/>
                </a:cubicBezTo>
                <a:lnTo>
                  <a:pt x="0" y="12060915"/>
                </a:lnTo>
                <a:lnTo>
                  <a:pt x="0" y="3018769"/>
                </a:lnTo>
                <a:lnTo>
                  <a:pt x="170603" y="2818167"/>
                </a:lnTo>
                <a:cubicBezTo>
                  <a:pt x="1024765" y="1772550"/>
                  <a:pt x="1579903" y="785682"/>
                  <a:pt x="2419785" y="62853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  <a:ln>
            <a:noFill/>
          </a:ln>
          <a:effectLst/>
        </p:spPr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DEBC1B88-96AD-F145-A48E-232DF1B7B3F2}"/>
              </a:ext>
            </a:extLst>
          </p:cNvPr>
          <p:cNvSpPr/>
          <p:nvPr/>
        </p:nvSpPr>
        <p:spPr>
          <a:xfrm>
            <a:off x="6423653" y="2600655"/>
            <a:ext cx="4752754" cy="3413051"/>
          </a:xfrm>
          <a:prstGeom prst="roundRect">
            <a:avLst>
              <a:gd name="adj" fmla="val 8405"/>
            </a:avLst>
          </a:prstGeom>
          <a:solidFill>
            <a:schemeClr val="bg2"/>
          </a:solidFill>
          <a:ln>
            <a:noFill/>
          </a:ln>
          <a:effectLst>
            <a:outerShdw blurRad="635000" algn="ctr" rotWithShape="0">
              <a:srgbClr val="898989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E9F8B3A-A2E7-AF44-81ED-A2A04C256401}"/>
              </a:ext>
            </a:extLst>
          </p:cNvPr>
          <p:cNvSpPr/>
          <p:nvPr/>
        </p:nvSpPr>
        <p:spPr>
          <a:xfrm>
            <a:off x="7223123" y="844295"/>
            <a:ext cx="1124653" cy="1124653"/>
          </a:xfrm>
          <a:prstGeom prst="ellipse">
            <a:avLst/>
          </a:prstGeom>
          <a:solidFill>
            <a:srgbClr val="5422C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CACF72-4903-F144-843E-B743C9D2895A}"/>
              </a:ext>
            </a:extLst>
          </p:cNvPr>
          <p:cNvSpPr txBox="1"/>
          <p:nvPr/>
        </p:nvSpPr>
        <p:spPr>
          <a:xfrm>
            <a:off x="6423653" y="1014565"/>
            <a:ext cx="4752753" cy="892552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sz="5200" b="1" dirty="0" err="1">
                <a:solidFill>
                  <a:srgbClr val="131313"/>
                </a:solidFill>
                <a:latin typeface="Poppins" pitchFamily="2" charset="77"/>
                <a:ea typeface="Arimo" panose="020B0604020202020204" pitchFamily="34" charset="0"/>
                <a:cs typeface="Poppins" pitchFamily="2" charset="77"/>
              </a:rPr>
              <a:t>Terminologie</a:t>
            </a:r>
            <a:endParaRPr lang="en-US" sz="5200" b="1" dirty="0">
              <a:solidFill>
                <a:srgbClr val="131313"/>
              </a:solidFill>
              <a:latin typeface="Poppins" pitchFamily="2" charset="77"/>
              <a:ea typeface="Arimo" panose="020B0604020202020204" pitchFamily="34" charset="0"/>
              <a:cs typeface="Poppins" pitchFamily="2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521490-E300-984D-B012-AB5FD0788790}"/>
              </a:ext>
            </a:extLst>
          </p:cNvPr>
          <p:cNvSpPr txBox="1"/>
          <p:nvPr/>
        </p:nvSpPr>
        <p:spPr>
          <a:xfrm>
            <a:off x="6723716" y="4107126"/>
            <a:ext cx="4152627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2000" dirty="0"/>
              <a:t>Rehabilitace ?</a:t>
            </a:r>
          </a:p>
        </p:txBody>
      </p:sp>
      <p:pic>
        <p:nvPicPr>
          <p:cNvPr id="8" name="Zástupný symbol obrázku 7">
            <a:extLst>
              <a:ext uri="{FF2B5EF4-FFF2-40B4-BE49-F238E27FC236}">
                <a16:creationId xmlns:a16="http://schemas.microsoft.com/office/drawing/2014/main" id="{A325B170-C0B1-EB40-A999-0215F2535C6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4225" r="1422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099038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FFA89BDA-EA67-5647-9653-317653F9F842}"/>
              </a:ext>
            </a:extLst>
          </p:cNvPr>
          <p:cNvSpPr txBox="1">
            <a:spLocks/>
          </p:cNvSpPr>
          <p:nvPr/>
        </p:nvSpPr>
        <p:spPr>
          <a:xfrm>
            <a:off x="1588" y="1"/>
            <a:ext cx="4905375" cy="6858000"/>
          </a:xfrm>
          <a:custGeom>
            <a:avLst/>
            <a:gdLst>
              <a:gd name="connsiteX0" fmla="*/ 2499956 w 9810749"/>
              <a:gd name="connsiteY0" fmla="*/ 0 h 13715999"/>
              <a:gd name="connsiteX1" fmla="*/ 8323390 w 9810749"/>
              <a:gd name="connsiteY1" fmla="*/ 0 h 13715999"/>
              <a:gd name="connsiteX2" fmla="*/ 8379367 w 9810749"/>
              <a:gd name="connsiteY2" fmla="*/ 50185 h 13715999"/>
              <a:gd name="connsiteX3" fmla="*/ 9288339 w 9810749"/>
              <a:gd name="connsiteY3" fmla="*/ 5720798 h 13715999"/>
              <a:gd name="connsiteX4" fmla="*/ 8630311 w 9810749"/>
              <a:gd name="connsiteY4" fmla="*/ 13698167 h 13715999"/>
              <a:gd name="connsiteX5" fmla="*/ 8615327 w 9810749"/>
              <a:gd name="connsiteY5" fmla="*/ 13715999 h 13715999"/>
              <a:gd name="connsiteX6" fmla="*/ 3441992 w 9810749"/>
              <a:gd name="connsiteY6" fmla="*/ 13715999 h 13715999"/>
              <a:gd name="connsiteX7" fmla="*/ 3318247 w 9810749"/>
              <a:gd name="connsiteY7" fmla="*/ 13592835 h 13715999"/>
              <a:gd name="connsiteX8" fmla="*/ 295523 w 9810749"/>
              <a:gd name="connsiteY8" fmla="*/ 12067053 h 13715999"/>
              <a:gd name="connsiteX9" fmla="*/ 0 w 9810749"/>
              <a:gd name="connsiteY9" fmla="*/ 12060915 h 13715999"/>
              <a:gd name="connsiteX10" fmla="*/ 0 w 9810749"/>
              <a:gd name="connsiteY10" fmla="*/ 3018769 h 13715999"/>
              <a:gd name="connsiteX11" fmla="*/ 170603 w 9810749"/>
              <a:gd name="connsiteY11" fmla="*/ 2818167 h 13715999"/>
              <a:gd name="connsiteX12" fmla="*/ 2419785 w 9810749"/>
              <a:gd name="connsiteY12" fmla="*/ 62853 h 13715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810749" h="13715999">
                <a:moveTo>
                  <a:pt x="2499956" y="0"/>
                </a:moveTo>
                <a:lnTo>
                  <a:pt x="8323390" y="0"/>
                </a:lnTo>
                <a:lnTo>
                  <a:pt x="8379367" y="50185"/>
                </a:lnTo>
                <a:cubicBezTo>
                  <a:pt x="9778502" y="1393911"/>
                  <a:pt x="10289371" y="3716402"/>
                  <a:pt x="9288339" y="5720798"/>
                </a:cubicBezTo>
                <a:cubicBezTo>
                  <a:pt x="7886393" y="8527167"/>
                  <a:pt x="10806957" y="10914948"/>
                  <a:pt x="8630311" y="13698167"/>
                </a:cubicBezTo>
                <a:lnTo>
                  <a:pt x="8615327" y="13715999"/>
                </a:lnTo>
                <a:lnTo>
                  <a:pt x="3441992" y="13715999"/>
                </a:lnTo>
                <a:lnTo>
                  <a:pt x="3318247" y="13592835"/>
                </a:lnTo>
                <a:cubicBezTo>
                  <a:pt x="2379913" y="12680792"/>
                  <a:pt x="1528169" y="12133652"/>
                  <a:pt x="295523" y="12067053"/>
                </a:cubicBezTo>
                <a:lnTo>
                  <a:pt x="0" y="12060915"/>
                </a:lnTo>
                <a:lnTo>
                  <a:pt x="0" y="3018769"/>
                </a:lnTo>
                <a:lnTo>
                  <a:pt x="170603" y="2818167"/>
                </a:lnTo>
                <a:cubicBezTo>
                  <a:pt x="1024765" y="1772550"/>
                  <a:pt x="1579903" y="785682"/>
                  <a:pt x="2419785" y="62853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  <a:ln>
            <a:noFill/>
          </a:ln>
          <a:effectLst/>
        </p:spPr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DEBC1B88-96AD-F145-A48E-232DF1B7B3F2}"/>
              </a:ext>
            </a:extLst>
          </p:cNvPr>
          <p:cNvSpPr/>
          <p:nvPr/>
        </p:nvSpPr>
        <p:spPr>
          <a:xfrm>
            <a:off x="6423653" y="2600655"/>
            <a:ext cx="4752754" cy="3413051"/>
          </a:xfrm>
          <a:prstGeom prst="roundRect">
            <a:avLst>
              <a:gd name="adj" fmla="val 8405"/>
            </a:avLst>
          </a:prstGeom>
          <a:solidFill>
            <a:schemeClr val="bg2"/>
          </a:solidFill>
          <a:ln>
            <a:noFill/>
          </a:ln>
          <a:effectLst>
            <a:outerShdw blurRad="635000" algn="ctr" rotWithShape="0">
              <a:srgbClr val="898989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E9F8B3A-A2E7-AF44-81ED-A2A04C256401}"/>
              </a:ext>
            </a:extLst>
          </p:cNvPr>
          <p:cNvSpPr/>
          <p:nvPr/>
        </p:nvSpPr>
        <p:spPr>
          <a:xfrm>
            <a:off x="7223123" y="844295"/>
            <a:ext cx="1124653" cy="1124653"/>
          </a:xfrm>
          <a:prstGeom prst="ellipse">
            <a:avLst/>
          </a:prstGeom>
          <a:solidFill>
            <a:srgbClr val="5422C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CACF72-4903-F144-843E-B743C9D2895A}"/>
              </a:ext>
            </a:extLst>
          </p:cNvPr>
          <p:cNvSpPr txBox="1"/>
          <p:nvPr/>
        </p:nvSpPr>
        <p:spPr>
          <a:xfrm>
            <a:off x="6423653" y="1014565"/>
            <a:ext cx="4752753" cy="892552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sz="5200" b="1" dirty="0" err="1">
                <a:solidFill>
                  <a:srgbClr val="131313"/>
                </a:solidFill>
                <a:latin typeface="Poppins" pitchFamily="2" charset="77"/>
                <a:ea typeface="Arimo" panose="020B0604020202020204" pitchFamily="34" charset="0"/>
                <a:cs typeface="Poppins" pitchFamily="2" charset="77"/>
              </a:rPr>
              <a:t>Rehabilitace</a:t>
            </a:r>
            <a:endParaRPr lang="en-US" sz="5200" b="1" dirty="0">
              <a:solidFill>
                <a:srgbClr val="131313"/>
              </a:solidFill>
              <a:latin typeface="Poppins" pitchFamily="2" charset="77"/>
              <a:ea typeface="Arimo" panose="020B0604020202020204" pitchFamily="34" charset="0"/>
              <a:cs typeface="Poppins" pitchFamily="2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521490-E300-984D-B012-AB5FD0788790}"/>
              </a:ext>
            </a:extLst>
          </p:cNvPr>
          <p:cNvSpPr txBox="1"/>
          <p:nvPr/>
        </p:nvSpPr>
        <p:spPr>
          <a:xfrm>
            <a:off x="6723716" y="2537467"/>
            <a:ext cx="4152627" cy="35394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endParaRPr lang="cs-CZ" sz="16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600" dirty="0"/>
              <a:t>Termín pochází z lat. „</a:t>
            </a:r>
            <a:r>
              <a:rPr lang="cs-CZ" sz="1600" dirty="0" err="1"/>
              <a:t>habilis</a:t>
            </a:r>
            <a:r>
              <a:rPr lang="cs-CZ" sz="1600" dirty="0"/>
              <a:t>“ (schopný) a předpony „re“ znamenající opakování děje.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cs-CZ" sz="16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600" dirty="0"/>
              <a:t>Jeden ze systémových, mezinárodně uznávaných konceptů „návratu ke zdraví“ a / nebo ke zvýšení kvality života lidí s dlouhodobou nebo trvalou změnou zdravotní kondice.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cs-CZ" sz="16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600" dirty="0"/>
              <a:t>Jde-li o děti a mladistvé, hovoří se o „habilitaci“, jedná-li se o dospělé v produktivním věku a o seniory, hovoří se o „rehabilitaci“. </a:t>
            </a:r>
          </a:p>
        </p:txBody>
      </p:sp>
      <p:pic>
        <p:nvPicPr>
          <p:cNvPr id="8" name="Zástupný symbol obrázku 6">
            <a:extLst>
              <a:ext uri="{FF2B5EF4-FFF2-40B4-BE49-F238E27FC236}">
                <a16:creationId xmlns:a16="http://schemas.microsoft.com/office/drawing/2014/main" id="{C9794AC7-8023-1849-A83C-6981E1BC1CF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3711" r="23711"/>
          <a:stretch>
            <a:fillRect/>
          </a:stretch>
        </p:blipFill>
        <p:spPr>
          <a:xfrm>
            <a:off x="0" y="0"/>
            <a:ext cx="4906652" cy="6858000"/>
          </a:xfrm>
          <a:custGeom>
            <a:avLst/>
            <a:gdLst>
              <a:gd name="connsiteX0" fmla="*/ 2499956 w 9810749"/>
              <a:gd name="connsiteY0" fmla="*/ 0 h 13715999"/>
              <a:gd name="connsiteX1" fmla="*/ 8323390 w 9810749"/>
              <a:gd name="connsiteY1" fmla="*/ 0 h 13715999"/>
              <a:gd name="connsiteX2" fmla="*/ 8379367 w 9810749"/>
              <a:gd name="connsiteY2" fmla="*/ 50185 h 13715999"/>
              <a:gd name="connsiteX3" fmla="*/ 9288339 w 9810749"/>
              <a:gd name="connsiteY3" fmla="*/ 5720798 h 13715999"/>
              <a:gd name="connsiteX4" fmla="*/ 8630311 w 9810749"/>
              <a:gd name="connsiteY4" fmla="*/ 13698167 h 13715999"/>
              <a:gd name="connsiteX5" fmla="*/ 8615327 w 9810749"/>
              <a:gd name="connsiteY5" fmla="*/ 13715999 h 13715999"/>
              <a:gd name="connsiteX6" fmla="*/ 3441992 w 9810749"/>
              <a:gd name="connsiteY6" fmla="*/ 13715999 h 13715999"/>
              <a:gd name="connsiteX7" fmla="*/ 3318247 w 9810749"/>
              <a:gd name="connsiteY7" fmla="*/ 13592835 h 13715999"/>
              <a:gd name="connsiteX8" fmla="*/ 295523 w 9810749"/>
              <a:gd name="connsiteY8" fmla="*/ 12067053 h 13715999"/>
              <a:gd name="connsiteX9" fmla="*/ 0 w 9810749"/>
              <a:gd name="connsiteY9" fmla="*/ 12060915 h 13715999"/>
              <a:gd name="connsiteX10" fmla="*/ 0 w 9810749"/>
              <a:gd name="connsiteY10" fmla="*/ 3018769 h 13715999"/>
              <a:gd name="connsiteX11" fmla="*/ 170603 w 9810749"/>
              <a:gd name="connsiteY11" fmla="*/ 2818167 h 13715999"/>
              <a:gd name="connsiteX12" fmla="*/ 2419785 w 9810749"/>
              <a:gd name="connsiteY12" fmla="*/ 62853 h 13715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810749" h="13715999">
                <a:moveTo>
                  <a:pt x="2499956" y="0"/>
                </a:moveTo>
                <a:lnTo>
                  <a:pt x="8323390" y="0"/>
                </a:lnTo>
                <a:lnTo>
                  <a:pt x="8379367" y="50185"/>
                </a:lnTo>
                <a:cubicBezTo>
                  <a:pt x="9778502" y="1393911"/>
                  <a:pt x="10289371" y="3716402"/>
                  <a:pt x="9288339" y="5720798"/>
                </a:cubicBezTo>
                <a:cubicBezTo>
                  <a:pt x="7886393" y="8527167"/>
                  <a:pt x="10806957" y="10914948"/>
                  <a:pt x="8630311" y="13698167"/>
                </a:cubicBezTo>
                <a:lnTo>
                  <a:pt x="8615327" y="13715999"/>
                </a:lnTo>
                <a:lnTo>
                  <a:pt x="3441992" y="13715999"/>
                </a:lnTo>
                <a:lnTo>
                  <a:pt x="3318247" y="13592835"/>
                </a:lnTo>
                <a:cubicBezTo>
                  <a:pt x="2379913" y="12680792"/>
                  <a:pt x="1528169" y="12133652"/>
                  <a:pt x="295523" y="12067053"/>
                </a:cubicBezTo>
                <a:lnTo>
                  <a:pt x="0" y="12060915"/>
                </a:lnTo>
                <a:lnTo>
                  <a:pt x="0" y="3018769"/>
                </a:lnTo>
                <a:lnTo>
                  <a:pt x="170603" y="2818167"/>
                </a:lnTo>
                <a:cubicBezTo>
                  <a:pt x="1024765" y="1772550"/>
                  <a:pt x="1579903" y="785682"/>
                  <a:pt x="2419785" y="62853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  <a:ln>
            <a:noFill/>
          </a:ln>
          <a:effectLst>
            <a:outerShdw blurRad="635000" algn="ctr" rotWithShape="0">
              <a:srgbClr val="A4A4A4">
                <a:alpha val="20000"/>
              </a:srgbClr>
            </a:outerShdw>
          </a:effectLst>
        </p:spPr>
      </p:pic>
      <p:pic>
        <p:nvPicPr>
          <p:cNvPr id="9" name="Zástupný symbol obrázku 8">
            <a:extLst>
              <a:ext uri="{FF2B5EF4-FFF2-40B4-BE49-F238E27FC236}">
                <a16:creationId xmlns:a16="http://schemas.microsoft.com/office/drawing/2014/main" id="{C209F78F-3ED8-BE43-AC21-B76319DD1D7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23711" r="2371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10739510"/>
      </p:ext>
    </p:extLst>
  </p:cSld>
  <p:clrMapOvr>
    <a:masterClrMapping/>
  </p:clrMapOvr>
</p:sld>
</file>

<file path=ppt/theme/theme1.xml><?xml version="1.0" encoding="utf-8"?>
<a:theme xmlns:a="http://schemas.openxmlformats.org/drawingml/2006/main" name="Odznáček">
  <a:themeElements>
    <a:clrScheme name="Odznáček">
      <a:dk1>
        <a:sysClr val="windowText" lastClr="000000"/>
      </a:dk1>
      <a:lt1>
        <a:sysClr val="window" lastClr="FFFFFF"/>
      </a:lt1>
      <a:dk2>
        <a:srgbClr val="0B082E"/>
      </a:dk2>
      <a:lt2>
        <a:srgbClr val="F3F3F2"/>
      </a:lt2>
      <a:accent1>
        <a:srgbClr val="62B4C6"/>
      </a:accent1>
      <a:accent2>
        <a:srgbClr val="1B376E"/>
      </a:accent2>
      <a:accent3>
        <a:srgbClr val="9EBE55"/>
      </a:accent3>
      <a:accent4>
        <a:srgbClr val="C65E5E"/>
      </a:accent4>
      <a:accent5>
        <a:srgbClr val="D3BA55"/>
      </a:accent5>
      <a:accent6>
        <a:srgbClr val="96648A"/>
      </a:accent6>
      <a:hlink>
        <a:srgbClr val="62B4C6"/>
      </a:hlink>
      <a:folHlink>
        <a:srgbClr val="96648A"/>
      </a:folHlink>
    </a:clrScheme>
    <a:fontScheme name="Odznáček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dznáček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D71F8F05-6246-47AF-9E68-E57F6C93F79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{CA462AB4-DCA1-3349-B0F1-2811B4BEF728}tf10001071</Template>
  <TotalTime>3393</TotalTime>
  <Words>1331</Words>
  <Application>Microsoft Office PowerPoint</Application>
  <PresentationFormat>Širokoúhlá obrazovka</PresentationFormat>
  <Paragraphs>177</Paragraphs>
  <Slides>43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8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43</vt:i4>
      </vt:variant>
    </vt:vector>
  </HeadingPairs>
  <TitlesOfParts>
    <vt:vector size="52" baseType="lpstr">
      <vt:lpstr>Microsoft YaHei</vt:lpstr>
      <vt:lpstr>Arial</vt:lpstr>
      <vt:lpstr>Arimo</vt:lpstr>
      <vt:lpstr>Gill Sans MT</vt:lpstr>
      <vt:lpstr>Impact</vt:lpstr>
      <vt:lpstr>Lucida Sans</vt:lpstr>
      <vt:lpstr>Poppins</vt:lpstr>
      <vt:lpstr>Poppins Light</vt:lpstr>
      <vt:lpstr>Odznáček</vt:lpstr>
      <vt:lpstr>Základy sociální a pracovní rehabilitace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Základy sociální a pracovní rehabilitace</dc:title>
  <dc:creator>Vlaďka Soporská</dc:creator>
  <cp:lastModifiedBy>Soporská Vladimíra</cp:lastModifiedBy>
  <cp:revision>30</cp:revision>
  <dcterms:created xsi:type="dcterms:W3CDTF">2023-01-29T16:49:50Z</dcterms:created>
  <dcterms:modified xsi:type="dcterms:W3CDTF">2023-02-15T14:03:34Z</dcterms:modified>
</cp:coreProperties>
</file>