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1"/>
  </p:sldMasterIdLst>
  <p:sldIdLst>
    <p:sldId id="256" r:id="rId2"/>
    <p:sldId id="4163" r:id="rId3"/>
    <p:sldId id="4188" r:id="rId4"/>
    <p:sldId id="4187" r:id="rId5"/>
    <p:sldId id="4209" r:id="rId6"/>
    <p:sldId id="4195" r:id="rId7"/>
    <p:sldId id="4167" r:id="rId8"/>
    <p:sldId id="4202" r:id="rId9"/>
    <p:sldId id="4201" r:id="rId10"/>
    <p:sldId id="4182" r:id="rId11"/>
    <p:sldId id="4198" r:id="rId12"/>
    <p:sldId id="4196" r:id="rId13"/>
    <p:sldId id="4194" r:id="rId14"/>
    <p:sldId id="4208" r:id="rId15"/>
    <p:sldId id="4199" r:id="rId16"/>
    <p:sldId id="4200" r:id="rId17"/>
    <p:sldId id="4205" r:id="rId18"/>
    <p:sldId id="4184" r:id="rId19"/>
    <p:sldId id="4206" r:id="rId20"/>
    <p:sldId id="4207" r:id="rId21"/>
    <p:sldId id="4144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83"/>
    <p:restoredTop sz="94886"/>
  </p:normalViewPr>
  <p:slideViewPr>
    <p:cSldViewPr snapToGrid="0" snapToObjects="1">
      <p:cViewPr varScale="1">
        <p:scale>
          <a:sx n="71" d="100"/>
          <a:sy n="71" d="100"/>
        </p:scale>
        <p:origin x="176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748F132-4D18-944A-9238-EE032ED1075C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432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504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8012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3C134E3-1E22-9042-BA96-7E2C1D5CB1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06652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>
            <a:outerShdw blurRad="635000" algn="ctr" rotWithShape="0">
              <a:srgbClr val="A4A4A4">
                <a:alpha val="20000"/>
              </a:srgb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67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32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748F132-4D18-944A-9238-EE032ED1075C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67146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1349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40249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19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3411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3748F132-4D18-944A-9238-EE032ED1075C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15011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3748F132-4D18-944A-9238-EE032ED1075C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88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748F132-4D18-944A-9238-EE032ED1075C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97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CCBB0-BE37-0C4F-9031-60B6D1ADEE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800" b="1" dirty="0"/>
              <a:t>MKF </a:t>
            </a:r>
            <a:br>
              <a:rPr lang="cs-CZ" sz="4800" b="1" dirty="0"/>
            </a:br>
            <a:r>
              <a:rPr lang="cs-CZ" sz="4800" b="1" dirty="0"/>
              <a:t>Mezinárodní klasifikace funkčních schopností, disability a zdraví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D82388-F4B9-6E4C-A9CA-6F65272737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cs-CZ" dirty="0"/>
              <a:t>Vyučující: Vladimíra </a:t>
            </a:r>
            <a:r>
              <a:rPr lang="cs-CZ" dirty="0" err="1"/>
              <a:t>Soporská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9428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Uspořádání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MKF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291521"/>
            <a:ext cx="4152627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dirty="0"/>
              <a:t>MKF klasifikace je uspořádána podle tří základních okruhů, které se navzájem prolínají a doplňují. Jedná se o:</a:t>
            </a:r>
          </a:p>
          <a:p>
            <a:endParaRPr lang="cs-CZ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Komponenty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Domény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Kvalifikátory</a:t>
            </a:r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357DB4BB-D4E2-BF45-B77D-B434F6C7CE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0119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Domény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76023"/>
            <a:ext cx="475306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Uvnitř jednotlivých komponent nebo i napříč komponentami jsou vytvářeny určité celky a bloky, které se vztahují k anatomickým strukturách, fyziologickým funkcím i k různým úkonům a činnostem, které jsou konány v každodenním životě.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Např.: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Tělesné funkce – Kap. 1 – Mentální funkce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Aktivity a participace – Kap. 4 – Pohyblivost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BBEE7835-C8BF-6045-8220-5F4C4EB9A5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380" r="213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8864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Použití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MKF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291521"/>
            <a:ext cx="4753064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cs-CZ" dirty="0"/>
              <a:t>MKF používá alfanumerický systém s následujícím označením:</a:t>
            </a:r>
          </a:p>
          <a:p>
            <a:pPr lvl="0"/>
            <a:endParaRPr lang="cs-CZ" dirty="0"/>
          </a:p>
          <a:p>
            <a:pPr lvl="1"/>
            <a:r>
              <a:rPr lang="cs-CZ" dirty="0"/>
              <a:t>b – tělesné funkce</a:t>
            </a:r>
            <a:endParaRPr lang="en-US" dirty="0"/>
          </a:p>
          <a:p>
            <a:pPr lvl="1"/>
            <a:r>
              <a:rPr lang="cs-CZ" dirty="0"/>
              <a:t>s – tělesné struktury</a:t>
            </a:r>
            <a:endParaRPr lang="en-US" dirty="0"/>
          </a:p>
          <a:p>
            <a:pPr lvl="1"/>
            <a:r>
              <a:rPr lang="cs-CZ" dirty="0"/>
              <a:t>d – aktivity a participace</a:t>
            </a:r>
            <a:endParaRPr lang="en-US" dirty="0"/>
          </a:p>
          <a:p>
            <a:pPr lvl="1"/>
            <a:r>
              <a:rPr lang="cs-CZ" dirty="0"/>
              <a:t>e – faktory prostředí</a:t>
            </a:r>
            <a:endParaRPr lang="en-US" dirty="0"/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5E7F4DF1-FBC8-E144-AF0A-25A7EC3546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046" r="260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0319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C333A5D-22C9-D14A-9D07-5176B2A1F4E5}"/>
              </a:ext>
            </a:extLst>
          </p:cNvPr>
          <p:cNvPicPr/>
          <p:nvPr/>
        </p:nvPicPr>
        <p:blipFill rotWithShape="1">
          <a:blip r:embed="rId2"/>
          <a:srcRect t="13305"/>
          <a:stretch/>
        </p:blipFill>
        <p:spPr bwMode="auto">
          <a:xfrm>
            <a:off x="1010696" y="808595"/>
            <a:ext cx="10717479" cy="518470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5530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Kódy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a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kvalifikátory</a:t>
            </a:r>
            <a:endParaRPr lang="en-US" sz="44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599024"/>
            <a:ext cx="4753064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 písmenech následuje numerický kód, který začíná číslem kapitoly (1. číslice), následován druhým stupněm (2. číslice) a třetí a čtvrtý stupeň (každá další číslice).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 ohledem na to, jak je možné být v daném případě konkrétní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Kódy MKF jsou kompletní když je přítomen kvalifikátor, který označuje velikost stupně zdraví (v negativním pojetí závažnost problému člověka).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Kvalifikátory jsou kódovány jako jeden, dva nebo více členů za tečkou (nebo dělítkem).</a:t>
            </a:r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E00996A8-EA71-BF48-A6A8-AC2320015B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4EBF26C-73E2-174D-BB1D-886762940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3739"/>
            <a:ext cx="6060830" cy="240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33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Kvalifikátory</a:t>
            </a:r>
            <a:endParaRPr lang="en-US" sz="44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513120"/>
            <a:ext cx="4753064" cy="15881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Použití kvalifikátoru je nezbytným předpokladem pro smysluplnost použití jakéhokoli kódu.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Jsou kódovány čísly 0 až 9 za tečkou na konci každého kódu.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Bez kvalifikátorů kódy nemají smysl.</a:t>
            </a:r>
            <a:endParaRPr lang="en-US" dirty="0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F327C326-810B-D04E-831A-0815F30EAE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2" name="Zástupný obsah 3">
            <a:extLst>
              <a:ext uri="{FF2B5EF4-FFF2-40B4-BE49-F238E27FC236}">
                <a16:creationId xmlns:a16="http://schemas.microsoft.com/office/drawing/2014/main" id="{9576E7E2-4B0E-9045-A66A-30F7B9E6179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7588"/>
            <a:ext cx="6203446" cy="296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2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583678"/>
            <a:ext cx="4752753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Kvalifikátor</a:t>
            </a:r>
            <a:r>
              <a:rPr lang="en-US" sz="40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tělesných</a:t>
            </a:r>
            <a:r>
              <a:rPr lang="en-US" sz="40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funkcí</a:t>
            </a:r>
            <a:endParaRPr lang="en-US" sz="40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139174"/>
            <a:ext cx="4753064" cy="23360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Používá se jednostupňový kvalifikátor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Např. b 4100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b – komponenta Tělesné funkce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4 – doména – Kap. 4 – Funkce kardiovaskulárního, hem., </a:t>
            </a:r>
            <a:r>
              <a:rPr lang="cs-CZ" dirty="0" err="1"/>
              <a:t>imun</a:t>
            </a:r>
            <a:r>
              <a:rPr lang="cs-CZ" dirty="0"/>
              <a:t>.  a respiračního systému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410 – Funkce srdce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4100 – Srdeční frekvence</a:t>
            </a:r>
            <a:endParaRPr lang="en-US" dirty="0"/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E00996A8-EA71-BF48-A6A8-AC2320015B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5E130A9-5B9E-504E-8D3D-3275F8DF0C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538824"/>
            <a:ext cx="6423341" cy="27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65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583678"/>
            <a:ext cx="4752753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Kvalifikátor</a:t>
            </a:r>
            <a:r>
              <a:rPr lang="en-US" sz="40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tělesných</a:t>
            </a:r>
            <a:r>
              <a:rPr lang="en-US" sz="40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struktur</a:t>
            </a:r>
            <a:endParaRPr lang="en-US" sz="40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3" y="2460524"/>
            <a:ext cx="4753064" cy="36933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 tělesných struktur (</a:t>
            </a:r>
            <a:r>
              <a:rPr lang="cs-CZ" dirty="0" err="1"/>
              <a:t>anat</a:t>
            </a:r>
            <a:r>
              <a:rPr lang="cs-CZ" dirty="0"/>
              <a:t>. části těla – končetiny, orgány) se používají ještě další 2 kvalifikátory.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První (generický) kvalifikátor - označení rozsahu nebo velikosti poruchy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Druhý kvalifikátor - určení povahy změn,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Třetí kvalifikátor - lokalizace poruchy.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Např. s 75011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s – Tělesná struktura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7 – Kap. 7 – Str. vztahující se k pohybu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750 – Struktura DK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7501 – Struktura bérce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75011 – Kolenní kloub</a:t>
            </a:r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E00996A8-EA71-BF48-A6A8-AC2320015B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A72BC6D-43DE-8F40-B11F-8844F6B960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76747"/>
            <a:ext cx="6330513" cy="282769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689A4B0-5F5C-0449-A528-15ABF0B6C86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804445"/>
            <a:ext cx="6330513" cy="24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86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706788"/>
            <a:ext cx="4752753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6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Kvalifikátory</a:t>
            </a:r>
            <a:r>
              <a:rPr lang="en-US" sz="36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pro </a:t>
            </a:r>
            <a:r>
              <a:rPr lang="en-US" sz="36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aktivity</a:t>
            </a:r>
            <a:r>
              <a:rPr lang="en-US" sz="36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a </a:t>
            </a:r>
            <a:r>
              <a:rPr lang="en-US" sz="36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participace</a:t>
            </a:r>
            <a:endParaRPr lang="en-US" sz="36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76021"/>
            <a:ext cx="475306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 určení komponent aktivit a participace slouží dva kvalifikátory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pro výkon (co člověk skutečně dělá) – s asistencí, s komp. pomůckou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pro kapacitu (co je schopen dělat, čeho je schopen dosáhnout) – bez asistence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Kvalifikátor kapacity hodnotí nevyšší možný stupeň funkční schopnosti daného člověka, kterého může v dané doméně a v daném momentě dosáhnout. </a:t>
            </a:r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787285B4-62EB-6643-94F4-AEEF508CD6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3" name="Zástupný obsah 3">
            <a:extLst>
              <a:ext uri="{FF2B5EF4-FFF2-40B4-BE49-F238E27FC236}">
                <a16:creationId xmlns:a16="http://schemas.microsoft.com/office/drawing/2014/main" id="{130AEF27-35D5-C544-B429-814A86DA402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4892"/>
            <a:ext cx="6271591" cy="310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52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706788"/>
            <a:ext cx="4752753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6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Kvalifikátor</a:t>
            </a:r>
            <a:r>
              <a:rPr lang="en-US" sz="36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pro </a:t>
            </a:r>
            <a:r>
              <a:rPr lang="en-US" sz="36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faktory</a:t>
            </a:r>
            <a:r>
              <a:rPr lang="en-US" sz="36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36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prostředí</a:t>
            </a:r>
            <a:endParaRPr lang="en-US" sz="36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599024"/>
            <a:ext cx="4753064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Faktory prostředí vytvářejí fyzické, sociální a postojové prostředí, ve kterém lidé žijí.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Faktory prostředí mohou být: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+ </a:t>
            </a:r>
            <a:r>
              <a:rPr lang="cs-CZ" dirty="0" err="1"/>
              <a:t>facilitující</a:t>
            </a:r>
            <a:r>
              <a:rPr lang="cs-CZ" dirty="0"/>
              <a:t> (život usnadňující)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bariérové (ztěžující, znemožňující)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Např.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e310 Nejbližší rodina - + podporující rodina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E420 Jednotlivé postoje přátel – ztráta přátel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Okraje chodníku bez rozdílu výšky mohou být facilitační pro uživatele vozíků, ale bariérou </a:t>
            </a:r>
            <a:r>
              <a:rPr lang="cs-CZ"/>
              <a:t>pro nevidomé</a:t>
            </a:r>
            <a:endParaRPr lang="cs-CZ" dirty="0"/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787285B4-62EB-6643-94F4-AEEF508CD6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D38E183-5472-A045-80D2-FC6E311B40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159478"/>
            <a:ext cx="6197631" cy="321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18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MKF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173099"/>
            <a:ext cx="4753064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Mezinárodní klasifikace funkčních schopností, disability a zdraví – MKF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originále International </a:t>
            </a:r>
            <a:r>
              <a:rPr lang="cs-CZ" dirty="0" err="1"/>
              <a:t>Classification</a:t>
            </a:r>
            <a:r>
              <a:rPr lang="cs-CZ" dirty="0"/>
              <a:t> od </a:t>
            </a:r>
            <a:r>
              <a:rPr lang="cs-CZ" dirty="0" err="1"/>
              <a:t>Functioning</a:t>
            </a:r>
            <a:r>
              <a:rPr lang="cs-CZ" dirty="0"/>
              <a:t>, Disability and </a:t>
            </a:r>
            <a:r>
              <a:rPr lang="cs-CZ" dirty="0" err="1"/>
              <a:t>Health</a:t>
            </a:r>
            <a:r>
              <a:rPr lang="cs-CZ" dirty="0"/>
              <a:t> – ICF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Patří do skupiny klasifikací vyvinutých Světovou zdravotnickou organizací (WHO)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Základní filozofie a politika rehabilitace osob se ZP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C1C1A940-4341-1549-9523-82A2857795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3797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Pravidla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kódování</a:t>
            </a:r>
            <a:endParaRPr lang="en-US" sz="44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765221"/>
            <a:ext cx="4753064" cy="30839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Kóduje se vše pomocí kódování všech oblastí funkcí a disability i složek faktorů prostředí</a:t>
            </a:r>
          </a:p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Kódují se jen ty informace, které </a:t>
            </a:r>
            <a:r>
              <a:rPr lang="cs-CZ" b="1" dirty="0"/>
              <a:t>jsou podstatné pro stanovení činností</a:t>
            </a:r>
            <a:r>
              <a:rPr lang="cs-CZ" dirty="0"/>
              <a:t> dané osoby</a:t>
            </a:r>
          </a:p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Kóduje se funkční stav v akutním stavu</a:t>
            </a:r>
          </a:p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Kóduje je funkční stav ve stabilizovaném stavu (nejvíce 1 měsíc zpětně)</a:t>
            </a:r>
          </a:p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Kódují se </a:t>
            </a:r>
            <a:r>
              <a:rPr lang="cs-CZ" b="1" dirty="0"/>
              <a:t>pouze jednoznačné informace</a:t>
            </a:r>
          </a:p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Při nejistotě rozhodování mezi dvěma kvalifikátory </a:t>
            </a:r>
            <a:r>
              <a:rPr lang="cs-CZ" b="1" dirty="0"/>
              <a:t>se přikláníme k funkčně lepšímu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5DB07457-0AD5-C746-A7CE-2511AB9405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74" r="261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0889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4129024"/>
            <a:ext cx="4152627" cy="356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900"/>
              </a:lnSpc>
              <a:spcAft>
                <a:spcPts val="450"/>
              </a:spcAft>
            </a:pPr>
            <a:r>
              <a:rPr lang="en-US" sz="2400" b="1" dirty="0" err="1">
                <a:latin typeface="Poppins Light" pitchFamily="2" charset="77"/>
                <a:cs typeface="Poppins Light" pitchFamily="2" charset="77"/>
              </a:rPr>
              <a:t>Děkuji</a:t>
            </a:r>
            <a:r>
              <a:rPr lang="en-US" sz="2400" b="1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en-US" sz="2400" b="1" dirty="0" err="1">
                <a:latin typeface="Poppins Light" pitchFamily="2" charset="77"/>
                <a:cs typeface="Poppins Light" pitchFamily="2" charset="77"/>
              </a:rPr>
              <a:t>za</a:t>
            </a:r>
            <a:r>
              <a:rPr lang="en-US" sz="2400" b="1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en-US" sz="2400" b="1" dirty="0" err="1">
                <a:latin typeface="Poppins Light" pitchFamily="2" charset="77"/>
                <a:cs typeface="Poppins Light" pitchFamily="2" charset="77"/>
              </a:rPr>
              <a:t>pozornost</a:t>
            </a:r>
            <a:endParaRPr lang="en-US" sz="2400" b="1" dirty="0"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14505A1-CA21-DE42-8489-C0E12B9D0D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6745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MKF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139171"/>
            <a:ext cx="4453001" cy="23360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MKF byla schválena a doporučena k praktickému používání Světovým zdravotnickým shromážděním v květnu 2001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V ČR knižní vydání v roce 2009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Víceúčelová klasifikace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Popisuje situaci každé osoby v řadě domén vztahujících se k funkčnímu stavu pacienta </a:t>
            </a:r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AAE8BAF7-4CF5-8843-B4A2-6CE2251685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112" b="211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68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Rozvoj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MKF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014522"/>
            <a:ext cx="4453001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dirty="0"/>
              <a:t>K rozvoji MKF v ČR přispěli:</a:t>
            </a:r>
          </a:p>
          <a:p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Lékařka prof. MUDr. Olga Švestková, Ph.D.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Lékař prof. MUDr. Jan </a:t>
            </a:r>
            <a:r>
              <a:rPr lang="cs-CZ" dirty="0" err="1"/>
              <a:t>Pfeiffer</a:t>
            </a:r>
            <a:r>
              <a:rPr lang="cs-CZ" dirty="0"/>
              <a:t>, DrSc.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Z Kliniky rehabilitačního lékařství 1. LF UK a VFN v Praze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Velký boom ohledně povinného používání MKF ve zdravotnictví – cca v roce 2011-2012-2013</a:t>
            </a:r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3A57273-ECDB-8041-9915-08851B047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707" y="0"/>
            <a:ext cx="3307653" cy="355002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D3A1A01-AFD1-9F42-88F7-3B6BB18F8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617" y="3549742"/>
            <a:ext cx="4187264" cy="33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97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MKN vs. MKF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737527"/>
            <a:ext cx="4453001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MKN kóduje chorobný stav</a:t>
            </a:r>
            <a:r>
              <a:rPr lang="cs-CZ" dirty="0"/>
              <a:t> člověka (nemoci, poruchy, zdravotní problémy, 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MKF popisuje situaci člověka</a:t>
            </a:r>
            <a:r>
              <a:rPr lang="cs-CZ" dirty="0"/>
              <a:t> v řadě okolností, které se vztahují k jeho aktuálnímu zdravotnímu stavu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Dvě osoby se stejnou nemocí (dle MKN) mohou mít různý stupeň svých funkčních schopností (dle MKF)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Tzn. stejná dg. může mít pro různé lidi zcela odlišné následky (např. s ohledem na jejich momentální sociální situaci)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31CF7310-EF65-E64B-B2DC-E05BC2C515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372" r="183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737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99231"/>
            <a:ext cx="4752753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Podstata</a:t>
            </a:r>
            <a:r>
              <a:rPr lang="en-US" sz="36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MKF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599022"/>
            <a:ext cx="4753064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Má univerzální použití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Nehodnotí pouze osoby s disabilitami, </a:t>
            </a:r>
            <a:r>
              <a:rPr lang="cs-CZ" b="1" dirty="0"/>
              <a:t>hodnotí všechny lidi.</a:t>
            </a:r>
            <a:r>
              <a:rPr lang="cs-CZ" dirty="0"/>
              <a:t>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Vychází z předpokladu, že </a:t>
            </a:r>
            <a:r>
              <a:rPr lang="cs-CZ" b="1" dirty="0"/>
              <a:t>každý člověk může mít v určitém směru nějakou poruchu.</a:t>
            </a:r>
            <a:r>
              <a:rPr lang="cs-CZ" dirty="0"/>
              <a:t>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Závažnost poruchy je hodnocena podle toho, jak dalece způsobuje omezení aktivit, ovlivnění životního stylu či sociální role osoby.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Důraz na faktory prostředí, které mohou výkon aktivity usnadnit nebo mu bránit.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Disabilita - překážka</a:t>
            </a:r>
            <a:endParaRPr lang="en-US" b="1" dirty="0"/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1B653D72-FE14-4040-B45E-A4B3EEF8F0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0579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Cíle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MKF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599022"/>
            <a:ext cx="4753064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Poskytnout </a:t>
            </a:r>
            <a:r>
              <a:rPr lang="cs-CZ" b="1" dirty="0"/>
              <a:t>vědecké základy</a:t>
            </a:r>
            <a:r>
              <a:rPr lang="cs-CZ" dirty="0"/>
              <a:t> k pochopení a studiu zdraví a ke zdraví se vztahujících stavů, východisek a determinant.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Zavést </a:t>
            </a:r>
            <a:r>
              <a:rPr lang="cs-CZ" b="1" dirty="0"/>
              <a:t>společný jazyk</a:t>
            </a:r>
            <a:r>
              <a:rPr lang="cs-CZ" dirty="0"/>
              <a:t> při popisování mezi různými uživateli (pracovníci ve zdravotnictví, vědci, političtí pracovníci a veřejní pracovníci, včetně osob s disabilitami).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Umožnit </a:t>
            </a:r>
            <a:r>
              <a:rPr lang="cs-CZ" b="1" dirty="0"/>
              <a:t>srovnání dat</a:t>
            </a:r>
            <a:r>
              <a:rPr lang="cs-CZ" dirty="0"/>
              <a:t> mezi zeměmi, disciplínami zdravotní péče, službami a časem.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Poskytnout </a:t>
            </a:r>
            <a:r>
              <a:rPr lang="cs-CZ" b="1" dirty="0"/>
              <a:t>systematické kódovací schéma</a:t>
            </a:r>
            <a:r>
              <a:rPr lang="cs-CZ" dirty="0"/>
              <a:t> pro systémy zdravotnických informací.</a:t>
            </a:r>
            <a:endParaRPr lang="en-US" dirty="0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F3F844FC-7416-9943-B035-E0D8A6701A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632" r="186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1816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Aplikace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MKF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291522"/>
            <a:ext cx="4753064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Statistická pomůcka - studie populace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Výzkumná pomůcka – měření kvality života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Klinická pomůcka – srovnávání léčebných postupů, vyhodnocování RHB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Pomůcka sociální politiky – plánování soc. zabezpečení, kompenzačních systémů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Pomůcka při výchově – vytváření osnov</a:t>
            </a:r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61FB8D14-5328-6F49-8122-BF34BC009C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8832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Uspořádání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MKF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139174"/>
            <a:ext cx="4753064" cy="23360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90000"/>
              </a:lnSpc>
            </a:pPr>
            <a:r>
              <a:rPr lang="cs-CZ" dirty="0"/>
              <a:t>MKF má 2 části, každou se 2 komponentami:</a:t>
            </a:r>
          </a:p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Část 1: Funkční schopnost a disabilita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Tělesné funkce a struktury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Aktivity a participace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Část 2: Spolupůsobící faktory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Faktory prostředí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/>
              <a:t>Osobní faktory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E881757A-ECD5-504A-94F2-A2A74F9514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5202723"/>
      </p:ext>
    </p:extLst>
  </p:cSld>
  <p:clrMapOvr>
    <a:masterClrMapping/>
  </p:clrMapOvr>
</p:sld>
</file>

<file path=ppt/theme/theme1.xml><?xml version="1.0" encoding="utf-8"?>
<a:theme xmlns:a="http://schemas.openxmlformats.org/drawingml/2006/main" name="Odznáček">
  <a:themeElements>
    <a:clrScheme name="Odznáček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Odznáč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dznáč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{CA462AB4-DCA1-3349-B0F1-2811B4BEF728}tf10001071</Template>
  <TotalTime>6455</TotalTime>
  <Words>1012</Words>
  <Application>Microsoft Macintosh PowerPoint</Application>
  <PresentationFormat>Širokoúhlá obrazovka</PresentationFormat>
  <Paragraphs>124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Arial</vt:lpstr>
      <vt:lpstr>Arimo</vt:lpstr>
      <vt:lpstr>Gill Sans MT</vt:lpstr>
      <vt:lpstr>Impact</vt:lpstr>
      <vt:lpstr>Poppins</vt:lpstr>
      <vt:lpstr>Poppins Light</vt:lpstr>
      <vt:lpstr>Odznáček</vt:lpstr>
      <vt:lpstr>MKF  Mezinárodní klasifikace funkčních schopností, disability a zdraví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sociální a pracovní rehabilitace</dc:title>
  <dc:creator>Vlaďka Soporská</dc:creator>
  <cp:lastModifiedBy>Vlaďka Soporská</cp:lastModifiedBy>
  <cp:revision>88</cp:revision>
  <dcterms:created xsi:type="dcterms:W3CDTF">2023-01-29T16:49:50Z</dcterms:created>
  <dcterms:modified xsi:type="dcterms:W3CDTF">2023-02-28T22:14:08Z</dcterms:modified>
</cp:coreProperties>
</file>