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20" r:id="rId1"/>
  </p:sldMasterIdLst>
  <p:notesMasterIdLst>
    <p:notesMasterId r:id="rId37"/>
  </p:notesMasterIdLst>
  <p:handoutMasterIdLst>
    <p:handoutMasterId r:id="rId38"/>
  </p:handoutMasterIdLst>
  <p:sldIdLst>
    <p:sldId id="656" r:id="rId2"/>
    <p:sldId id="655" r:id="rId3"/>
    <p:sldId id="257" r:id="rId4"/>
    <p:sldId id="258" r:id="rId5"/>
    <p:sldId id="260" r:id="rId6"/>
    <p:sldId id="262" r:id="rId7"/>
    <p:sldId id="653" r:id="rId8"/>
    <p:sldId id="652" r:id="rId9"/>
    <p:sldId id="631" r:id="rId10"/>
    <p:sldId id="637" r:id="rId11"/>
    <p:sldId id="640" r:id="rId12"/>
    <p:sldId id="641" r:id="rId13"/>
    <p:sldId id="648" r:id="rId14"/>
    <p:sldId id="638" r:id="rId15"/>
    <p:sldId id="636" r:id="rId16"/>
    <p:sldId id="642" r:id="rId17"/>
    <p:sldId id="643" r:id="rId18"/>
    <p:sldId id="644" r:id="rId19"/>
    <p:sldId id="635" r:id="rId20"/>
    <p:sldId id="645" r:id="rId21"/>
    <p:sldId id="650" r:id="rId22"/>
    <p:sldId id="633" r:id="rId23"/>
    <p:sldId id="634" r:id="rId24"/>
    <p:sldId id="625" r:id="rId25"/>
    <p:sldId id="626" r:id="rId26"/>
    <p:sldId id="628" r:id="rId27"/>
    <p:sldId id="646" r:id="rId28"/>
    <p:sldId id="647" r:id="rId29"/>
    <p:sldId id="649" r:id="rId30"/>
    <p:sldId id="651" r:id="rId31"/>
    <p:sldId id="261" r:id="rId32"/>
    <p:sldId id="259" r:id="rId33"/>
    <p:sldId id="654" r:id="rId34"/>
    <p:sldId id="630" r:id="rId35"/>
    <p:sldId id="658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a" initials="O" lastIdx="1" clrIdx="0">
    <p:extLst>
      <p:ext uri="{19B8F6BF-5375-455C-9EA6-DF929625EA0E}">
        <p15:presenceInfo xmlns:p15="http://schemas.microsoft.com/office/powerpoint/2012/main" userId="Oliva" providerId="None"/>
      </p:ext>
    </p:extLst>
  </p:cmAuthor>
  <p:cmAuthor id="2" name="Vlastimil Slovák" initials="VS" lastIdx="1" clrIdx="1">
    <p:extLst>
      <p:ext uri="{19B8F6BF-5375-455C-9EA6-DF929625EA0E}">
        <p15:presenceInfo xmlns:p15="http://schemas.microsoft.com/office/powerpoint/2012/main" userId="Vlastimil Slová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06"/>
    <a:srgbClr val="F0F3F4"/>
    <a:srgbClr val="F8EBE4"/>
    <a:srgbClr val="F2F2F2"/>
    <a:srgbClr val="945200"/>
    <a:srgbClr val="BBA03B"/>
    <a:srgbClr val="949064"/>
    <a:srgbClr val="FCF9B8"/>
    <a:srgbClr val="DA4820"/>
    <a:srgbClr val="7E3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280" autoAdjust="0"/>
  </p:normalViewPr>
  <p:slideViewPr>
    <p:cSldViewPr snapToGrid="0">
      <p:cViewPr varScale="1">
        <p:scale>
          <a:sx n="86" d="100"/>
          <a:sy n="86" d="100"/>
        </p:scale>
        <p:origin x="282" y="78"/>
      </p:cViewPr>
      <p:guideLst/>
    </p:cSldViewPr>
  </p:slideViewPr>
  <p:outlineViewPr>
    <p:cViewPr>
      <p:scale>
        <a:sx n="33" d="100"/>
        <a:sy n="33" d="100"/>
      </p:scale>
      <p:origin x="0" y="-131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10-14T19:31:58.870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15CCD7BA-3101-405A-AA1B-53ACE76CB6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E28801C-FC0B-4A9A-ABC3-CF2C0AE016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417EE-3826-42EE-8747-C01AE3BEE56C}" type="datetimeFigureOut">
              <a:rPr lang="cs-CZ" smtClean="0"/>
              <a:t>04.02.2023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0C9050E-D1EB-4285-9705-34B6C43A46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CEC2A2D-8513-4607-8BBF-6A1E8438C9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1B1B1-F89F-4EF9-B5E0-4284C627E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395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582B5-AB32-41BB-BC4F-0A811FB1EA0B}" type="datetimeFigureOut">
              <a:rPr lang="cs-CZ" smtClean="0"/>
              <a:t>04.02.2023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C8F8A-5C4C-4C71-9654-6B5859864A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778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gaknihy.cz/717440__myers-thomas-w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nihydobrovsky.cz/autori/frank-h-netter-169743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gaknihy.cz/717440__myers-thomas-w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gaknihy.cz/1032190__kapandji-adalbert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gaknihy.cz/1032190__kapandji-adalbert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https://www.shutterstock.com/cs/image-vector/emotional-health-problems-symptoms-stress-hysterics-1199609308</a:t>
            </a:r>
          </a:p>
          <a:p>
            <a:endParaRPr lang="cs-CZ" dirty="0" smtClean="0"/>
          </a:p>
          <a:p>
            <a:r>
              <a:rPr lang="cs-CZ" dirty="0" smtClean="0"/>
              <a:t>https://www.freepik.com/free-photo/beautiful-young-woman-covering-her-ears-gray-background_1624888.htm#page=6&amp;query=listening%20stress&amp;position=4&amp;from_view=keyword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3337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https://slideplayer.cz/slide/3241330/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491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Zobrazit všechny knihy autora Myers, Thomas W."/>
              </a:rPr>
              <a:t>https://anatom.cz/view/Hb/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Zobrazit všechny knihy autora Myers, Thomas W."/>
              </a:rPr>
              <a:t>Myers</a:t>
            </a:r>
            <a:r>
              <a:rPr lang="cs-CZ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Zobrazit všechny knihy autora Myers, Thomas W."/>
              </a:rPr>
              <a:t>, Thomas W.</a:t>
            </a:r>
            <a:r>
              <a:rPr lang="cs-CZ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Anatomy Trains : Myofascial Meridians for Manual and Movement Therapists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86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https://anatom.cz/view/Hb/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8263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https://is.muni.cz/do/fsps/e-learning/zaklady_anatomie/zakl_anatomie_I/pages/svaly_krku.html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Frank H.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Netter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Netterův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anatomický atlas člověka 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395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https://www.forbes.com/sites/rebeccacoffey/2020/11/30/no-chocolate-does-not-make-you-healthier/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347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https://www.vovcr.cz/odz/zdrav/121/page23.html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652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https://www.123rf.com/photo_14041980_3d-white-people-leaning-back-against-a-red-question-mark-isolated-white-background-3d-image.html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913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https://www.123rf.com/photo_14041980_3d-white-people-leaning-back-against-a-red-question-mark-isolated-white-background-3d-image.html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566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https://www.youtube.com/watch?v=upbs7Hm9tRQ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3972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https://www.youtube.com/watch?v=MG_JqF1mNb0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960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https://www.canstockphoto.com/young-man-have-a-great-desire-to-eat-a-26530200.html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4218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Zobrazit všechny knihy autora Myers, Thomas W."/>
              </a:rPr>
              <a:t>Myers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Zobrazit všechny knihy autora Myers, Thomas W."/>
              </a:rPr>
              <a:t>, Thomas W.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Anatomy Trains : Myofascial Meridians for Manual and Movement Therapists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8057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0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Zobrazit všechny knihy autora Kapandji Adalbert"/>
              </a:rPr>
              <a:t>Kapandji</a:t>
            </a:r>
            <a:r>
              <a:rPr lang="cs-CZ" sz="10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Zobrazit všechny knihy autora Kapandji Adalbert"/>
              </a:rPr>
              <a:t> Adalber</a:t>
            </a:r>
            <a:r>
              <a:rPr lang="cs-CZ" sz="10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t; 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Physiology of the Joints - Volume 3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4721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Zobrazit všechny knihy autora Kapandji Adalbert"/>
              </a:rPr>
              <a:t>Kapandji</a:t>
            </a:r>
            <a:r>
              <a:rPr lang="cs-CZ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Zobrazit všechny knihy autora Kapandji Adalbert"/>
              </a:rPr>
              <a:t> Adalber</a:t>
            </a:r>
            <a:r>
              <a:rPr lang="cs-CZ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t;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Physiology of the Joints - Volume 3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5349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https://www.esquire.com/entertainment/a37960180/red-flag-meme-explained/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1837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www.sportovnipece.cz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349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https://www.svetfyzioterapie.cz/vztah-mezi-drzenim-tela-a-dolni-celisti</a:t>
            </a:r>
          </a:p>
          <a:p>
            <a:r>
              <a:rPr lang="cs-CZ" dirty="0" smtClean="0"/>
              <a:t>https://www.marzbandds.com/tmj-disorder-might-be-ruining-your-posture/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517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https://www.practicalpainmanagement.com/hyoid-bone-syndrome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188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https://pubmed.ncbi.nlm.nih.gov/15898568/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593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https://anatom.cz/view/Hb/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3884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https://slideplayer.cz/slide/3241330/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3220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https://is.muni.cz/th/kaegv/Disertacni_prace.pdf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0565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https://www.youtube.com/watch?v=Nmg3xl13TY0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8F8A-5C4C-4C71-9654-6B5859864A2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152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0734-DD5F-441C-AEDE-3D4FBB5C4393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www.GrooFy.cz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310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2D5A6-B52C-415D-9145-EEF088784235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www.GrooFy.cz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728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7AB8-3F91-42C6-BEA7-6072286FCC1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www.GrooFy.cz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89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9236B-2F18-4F27-8D15-C828B07A7BC2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www.GrooFy.cz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690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842A-E915-4B0C-A1DD-B9D5C55E0F54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www.GrooFy.cz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091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644-DA7C-4F0D-A6E5-7CB80D31D3EF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www.GrooFy.cz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98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1CC9-2288-49A5-9B76-9B5C436AED0D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www.GrooFy.cz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9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3F53-3BA5-4E68-9D61-45F388C171DB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www.GrooFy.cz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82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06F46-7A0B-4A7A-BB37-BD362EF99E26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www.GrooFy.cz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44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54D5C-DFF2-4E80-B879-C140CC09776F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www.GrooFy.cz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081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FD9C21B-D91C-410E-9A9E-234CE838F5CA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www.GrooFy.cz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319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924A044-8CAF-4DF0-803C-DD704585EDF5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www.GrooFy.cz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99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mg3xl13TY0" TargetMode="Externa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pcSs2yUE0UQ" TargetMode="Externa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HbUdCfVLnXQ" TargetMode="Externa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E9A63-0F99-409E-BF05-2C8CBA39F7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Temporomandibulární</a:t>
            </a:r>
            <a:r>
              <a:rPr lang="cs-CZ" dirty="0"/>
              <a:t> dysfunkce</a:t>
            </a:r>
          </a:p>
        </p:txBody>
      </p:sp>
    </p:spTree>
    <p:extLst>
      <p:ext uri="{BB962C8B-B14F-4D97-AF65-F5344CB8AC3E}">
        <p14:creationId xmlns:p14="http://schemas.microsoft.com/office/powerpoint/2010/main" val="3227155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19DBB-5FCF-4B4B-AFCE-F78A45319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Kostěná struktura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A784FD7-9EF7-429A-B43B-55EFD6C175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96496" y="2638425"/>
            <a:ext cx="3899504" cy="3977338"/>
          </a:xfrm>
          <a:prstGeom prst="rect">
            <a:avLst/>
          </a:prstGeom>
        </p:spPr>
      </p:pic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8C24B59E-A27F-46EE-AC66-71931C9C2E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03984" y="3172557"/>
            <a:ext cx="3456880" cy="2938931"/>
          </a:xfrm>
        </p:spPr>
      </p:pic>
    </p:spTree>
    <p:extLst>
      <p:ext uri="{BB962C8B-B14F-4D97-AF65-F5344CB8AC3E}">
        <p14:creationId xmlns:p14="http://schemas.microsoft.com/office/powerpoint/2010/main" val="2897007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855EF3-ECE4-462B-BDF2-C80E2ADD9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Diskus</a:t>
            </a:r>
            <a:r>
              <a:rPr lang="cs-CZ" dirty="0"/>
              <a:t> </a:t>
            </a:r>
            <a:r>
              <a:rPr lang="cs-CZ" dirty="0" err="1"/>
              <a:t>Articularis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7119619-59C1-4050-8478-7DA4249F25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82014" y="2401677"/>
            <a:ext cx="6132860" cy="3811836"/>
          </a:xfrm>
        </p:spPr>
      </p:pic>
      <p:pic>
        <p:nvPicPr>
          <p:cNvPr id="13" name="Zástupný symbol pro obsah 12">
            <a:extLst>
              <a:ext uri="{FF2B5EF4-FFF2-40B4-BE49-F238E27FC236}">
                <a16:creationId xmlns:a16="http://schemas.microsoft.com/office/drawing/2014/main" id="{A036CB86-2F31-413C-8192-5011D3EA02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810615" y="2401677"/>
            <a:ext cx="3695638" cy="3305060"/>
          </a:xfrm>
        </p:spPr>
      </p:pic>
    </p:spTree>
    <p:extLst>
      <p:ext uri="{BB962C8B-B14F-4D97-AF65-F5344CB8AC3E}">
        <p14:creationId xmlns:p14="http://schemas.microsoft.com/office/powerpoint/2010/main" val="720586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C6B2D4-0711-4FD3-B178-459A19246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Deprese a elevace mandibuly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FFF5B99-ADBA-4FB8-BBB3-FF0355FDDE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11464" y="2566929"/>
            <a:ext cx="6984235" cy="3703877"/>
          </a:xfrm>
        </p:spPr>
      </p:pic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C78B5A5-81BB-430C-9D57-E24FAEE3D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4912" y="2867877"/>
            <a:ext cx="2911904" cy="31019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deprese / otevření úst </a:t>
            </a:r>
          </a:p>
          <a:p>
            <a:pPr marL="0" indent="0">
              <a:buNone/>
            </a:pPr>
            <a:r>
              <a:rPr lang="cs-CZ" dirty="0"/>
              <a:t>1) rotace</a:t>
            </a:r>
          </a:p>
          <a:p>
            <a:pPr marL="0" indent="0">
              <a:buNone/>
            </a:pPr>
            <a:r>
              <a:rPr lang="cs-CZ" dirty="0"/>
              <a:t>2) rotace s translací</a:t>
            </a:r>
          </a:p>
          <a:p>
            <a:pPr marL="0" indent="0">
              <a:buNone/>
            </a:pPr>
            <a:r>
              <a:rPr lang="cs-CZ" dirty="0"/>
              <a:t>3) translace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elevace /zavření úst</a:t>
            </a:r>
          </a:p>
          <a:p>
            <a:pPr marL="0" indent="0">
              <a:buNone/>
            </a:pPr>
            <a:r>
              <a:rPr lang="cs-CZ" dirty="0"/>
              <a:t>1) návrat disku</a:t>
            </a:r>
          </a:p>
          <a:p>
            <a:pPr marL="0" indent="0">
              <a:buNone/>
            </a:pPr>
            <a:r>
              <a:rPr lang="cs-CZ" dirty="0"/>
              <a:t>2) návrat hlavice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1766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édium 3" title="Normal Temporomandibular Joint (TMJ) Movement">
            <a:hlinkClick r:id="" action="ppaction://media"/>
            <a:extLst>
              <a:ext uri="{FF2B5EF4-FFF2-40B4-BE49-F238E27FC236}">
                <a16:creationId xmlns:a16="http://schemas.microsoft.com/office/drawing/2014/main" id="{B0111D97-19CE-4B5D-9ADC-F3F790F4742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73776" y="1053999"/>
            <a:ext cx="8444448" cy="475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9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F9A7ABEA-268B-4192-A2E6-A3BFE8925F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26659" y="1856056"/>
            <a:ext cx="6180462" cy="4543164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E236FA2-CE42-4CBC-AF6F-DAD4F8730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Ligamentózní</a:t>
            </a:r>
            <a:r>
              <a:rPr lang="cs-CZ" dirty="0"/>
              <a:t> aparát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856D251-12B8-44A9-A203-B1BFCADF2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5672" y="6399220"/>
            <a:ext cx="3040655" cy="343103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/>
              <a:t>+ l</a:t>
            </a:r>
            <a:r>
              <a:rPr lang="cs-CZ" sz="1600" dirty="0" err="1"/>
              <a:t>igamentum</a:t>
            </a:r>
            <a:r>
              <a:rPr lang="cs-CZ" sz="1600" dirty="0"/>
              <a:t> </a:t>
            </a:r>
            <a:r>
              <a:rPr lang="en-US" sz="1600" dirty="0" err="1"/>
              <a:t>discomaleolare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049281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9F5814-ADDA-4217-8AB8-33695F4B2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/>
          <a:lstStyle/>
          <a:p>
            <a:r>
              <a:rPr lang="cs-CZ" dirty="0"/>
              <a:t>Svaly ovlivňující TMK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7104DC-6703-4F53-8694-B9C960DEE0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03330" y="3073025"/>
            <a:ext cx="2857886" cy="2451749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Žvýkací (III. větev trigeminu) </a:t>
            </a:r>
          </a:p>
          <a:p>
            <a:pPr marL="0" indent="0">
              <a:buNone/>
            </a:pPr>
            <a:r>
              <a:rPr lang="cs-CZ" dirty="0"/>
              <a:t>- m. </a:t>
            </a:r>
            <a:r>
              <a:rPr lang="cs-CZ" dirty="0" err="1"/>
              <a:t>masseter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m. </a:t>
            </a:r>
            <a:r>
              <a:rPr lang="cs-CZ" dirty="0" err="1"/>
              <a:t>temporalis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m. </a:t>
            </a:r>
            <a:r>
              <a:rPr lang="cs-CZ" dirty="0" err="1"/>
              <a:t>pterygoideus</a:t>
            </a:r>
            <a:r>
              <a:rPr lang="cs-CZ" dirty="0"/>
              <a:t> med.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- m. </a:t>
            </a:r>
            <a:r>
              <a:rPr lang="cs-CZ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pterygoideus</a:t>
            </a:r>
            <a:r>
              <a:rPr lang="cs-CZ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lat.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29B27C7A-6920-4A46-B577-FF6980D782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20129" y="2473170"/>
            <a:ext cx="3566195" cy="3651461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3011338-1CD5-415C-B7DC-E83079EB3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795" y="2409677"/>
            <a:ext cx="3206915" cy="377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51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CA9417A-3D9A-4CAC-8C23-57E70D55FF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56481" y="2281642"/>
            <a:ext cx="4366353" cy="4576358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ACD78AE-A6B6-4B27-8EF4-5F4058374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Svaly ovlivňující TMK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70F69A5-6D45-44B6-90CB-00BF8C31B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78142" y="2791326"/>
            <a:ext cx="2893820" cy="310198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Mimické</a:t>
            </a:r>
          </a:p>
          <a:p>
            <a:pPr marL="0" indent="0">
              <a:buNone/>
            </a:pPr>
            <a:r>
              <a:rPr lang="cs-CZ" dirty="0"/>
              <a:t>- upínají se do SMAS</a:t>
            </a:r>
          </a:p>
          <a:p>
            <a:pPr marL="228600" lvl="1" indent="0">
              <a:buNone/>
            </a:pPr>
            <a:endParaRPr lang="cs-CZ" dirty="0"/>
          </a:p>
          <a:p>
            <a:pPr lvl="1">
              <a:buFontTx/>
              <a:buChar char="-"/>
            </a:pPr>
            <a:r>
              <a:rPr lang="cs-CZ" sz="1800" dirty="0"/>
              <a:t>m. </a:t>
            </a:r>
            <a:r>
              <a:rPr lang="cs-CZ" sz="1800" dirty="0" err="1"/>
              <a:t>buccinator</a:t>
            </a:r>
            <a:endParaRPr lang="cs-CZ" sz="1800" dirty="0"/>
          </a:p>
          <a:p>
            <a:pPr lvl="1">
              <a:buFontTx/>
              <a:buChar char="-"/>
            </a:pPr>
            <a:r>
              <a:rPr lang="cs-CZ" sz="1800" dirty="0"/>
              <a:t>m. </a:t>
            </a:r>
            <a:r>
              <a:rPr lang="cs-CZ" sz="1800" dirty="0" err="1"/>
              <a:t>orbicularis</a:t>
            </a:r>
            <a:r>
              <a:rPr lang="cs-CZ" sz="1800" dirty="0"/>
              <a:t> </a:t>
            </a:r>
            <a:r>
              <a:rPr lang="cs-CZ" sz="1800" dirty="0" err="1"/>
              <a:t>oris</a:t>
            </a:r>
            <a:endParaRPr lang="cs-CZ" sz="1800" dirty="0"/>
          </a:p>
          <a:p>
            <a:pPr lvl="1">
              <a:buFontTx/>
              <a:buChar char="-"/>
            </a:pPr>
            <a:r>
              <a:rPr lang="cs-CZ" sz="1800" dirty="0"/>
              <a:t>m. </a:t>
            </a:r>
            <a:r>
              <a:rPr lang="cs-CZ" sz="1800" dirty="0" err="1"/>
              <a:t>platysma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23441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BF66ECE-3F56-45E1-AFEE-A5BD24458A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72101" y="2250265"/>
            <a:ext cx="6004959" cy="4607735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FCAE4A3-50E0-467A-AFB0-E9ACAC252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Svaly ovlivňující TMK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F4AF1D4-76DE-4349-871F-197344FE1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90252" y="2345830"/>
            <a:ext cx="2381258" cy="15646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Svaly jazylky</a:t>
            </a:r>
          </a:p>
          <a:p>
            <a:pPr marL="0" indent="0">
              <a:buNone/>
            </a:pPr>
            <a:r>
              <a:rPr lang="cs-CZ" dirty="0"/>
              <a:t>- linea alba </a:t>
            </a:r>
            <a:r>
              <a:rPr lang="cs-CZ" dirty="0" err="1"/>
              <a:t>cervicalis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en-US" dirty="0"/>
              <a:t>+</a:t>
            </a:r>
            <a:r>
              <a:rPr lang="cs-CZ" dirty="0"/>
              <a:t> lig. </a:t>
            </a:r>
            <a:r>
              <a:rPr lang="cs-CZ" dirty="0" err="1"/>
              <a:t>stylohyoideum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3B28745-FE38-4061-8A04-02B84239A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653" y="3800304"/>
            <a:ext cx="2287857" cy="271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5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8F0142-CDAF-4427-946A-0E25E56A6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Kvíz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C1D7E2-2FF2-415D-9E99-598E106A44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latin typeface="+mj-lt"/>
              </a:rPr>
              <a:t>Jaká je průměrná síla vyvinutá svaly, které zavírají ústa?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dirty="0"/>
              <a:t>1) </a:t>
            </a:r>
            <a:r>
              <a:rPr lang="en-US" dirty="0"/>
              <a:t>15-25kg </a:t>
            </a:r>
            <a:r>
              <a:rPr lang="cs-CZ" dirty="0"/>
              <a:t>u mužů</a:t>
            </a:r>
            <a:r>
              <a:rPr lang="en-US" dirty="0"/>
              <a:t> a 5-15kg </a:t>
            </a:r>
            <a:r>
              <a:rPr lang="cs-CZ" dirty="0"/>
              <a:t>u žen</a:t>
            </a:r>
            <a:endParaRPr lang="en-US" dirty="0"/>
          </a:p>
          <a:p>
            <a:pPr marL="0" indent="0">
              <a:lnSpc>
                <a:spcPct val="200000"/>
              </a:lnSpc>
              <a:buNone/>
            </a:pPr>
            <a:r>
              <a:rPr lang="cs-CZ" dirty="0"/>
              <a:t>2) </a:t>
            </a:r>
            <a:r>
              <a:rPr lang="en-US" dirty="0"/>
              <a:t>25-40kg </a:t>
            </a:r>
            <a:r>
              <a:rPr lang="cs-CZ" dirty="0"/>
              <a:t>u mužů</a:t>
            </a:r>
            <a:r>
              <a:rPr lang="en-US" dirty="0"/>
              <a:t> a 20-40kg </a:t>
            </a:r>
            <a:r>
              <a:rPr lang="cs-CZ" dirty="0"/>
              <a:t>u žen</a:t>
            </a:r>
            <a:r>
              <a:rPr lang="en-US" dirty="0"/>
              <a:t> </a:t>
            </a:r>
            <a:endParaRPr lang="cs-CZ" dirty="0"/>
          </a:p>
          <a:p>
            <a:pPr marL="0" indent="0">
              <a:lnSpc>
                <a:spcPct val="200000"/>
              </a:lnSpc>
              <a:buNone/>
            </a:pPr>
            <a:r>
              <a:rPr lang="cs-CZ" dirty="0"/>
              <a:t>3) </a:t>
            </a:r>
            <a:r>
              <a:rPr lang="en-US" dirty="0"/>
              <a:t>50-90kg </a:t>
            </a:r>
            <a:r>
              <a:rPr lang="cs-CZ" dirty="0"/>
              <a:t>u mužů</a:t>
            </a:r>
            <a:r>
              <a:rPr lang="en-US" dirty="0"/>
              <a:t> a 40-70kg </a:t>
            </a:r>
            <a:r>
              <a:rPr lang="cs-CZ" dirty="0"/>
              <a:t>u žen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dirty="0"/>
              <a:t>4) </a:t>
            </a:r>
            <a:r>
              <a:rPr lang="en-US" dirty="0"/>
              <a:t>80-100kg </a:t>
            </a:r>
            <a:r>
              <a:rPr lang="cs-CZ" dirty="0"/>
              <a:t>u mužů</a:t>
            </a:r>
            <a:r>
              <a:rPr lang="en-US" dirty="0"/>
              <a:t> a 60-80kg</a:t>
            </a:r>
            <a:r>
              <a:rPr lang="cs-CZ" dirty="0"/>
              <a:t> u žen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932A044-05D3-415B-99A1-6FE06F5F87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2833" y="2638425"/>
            <a:ext cx="3902484" cy="3101975"/>
          </a:xfrm>
        </p:spPr>
      </p:pic>
    </p:spTree>
    <p:extLst>
      <p:ext uri="{BB962C8B-B14F-4D97-AF65-F5344CB8AC3E}">
        <p14:creationId xmlns:p14="http://schemas.microsoft.com/office/powerpoint/2010/main" val="46198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0DC264-D4BF-41D1-B065-05C92E8B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pohybu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9E1FDAE-9948-4F08-96B4-0AEF851F9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aktivace žvýkacích svalů vychází z více etáží CNS</a:t>
            </a:r>
          </a:p>
          <a:p>
            <a:pPr marL="228600" lvl="1" indent="0">
              <a:buNone/>
            </a:pPr>
            <a:r>
              <a:rPr lang="cs-CZ" dirty="0"/>
              <a:t>1) volní</a:t>
            </a:r>
          </a:p>
          <a:p>
            <a:pPr marL="228600" lvl="1" indent="0">
              <a:buNone/>
            </a:pPr>
            <a:r>
              <a:rPr lang="cs-CZ" dirty="0"/>
              <a:t>2) mimovolní/reflexní</a:t>
            </a:r>
          </a:p>
          <a:p>
            <a:pPr lvl="2"/>
            <a:r>
              <a:rPr lang="cs-CZ" dirty="0"/>
              <a:t>reakce na bolus potravy</a:t>
            </a:r>
          </a:p>
          <a:p>
            <a:pPr lvl="2"/>
            <a:r>
              <a:rPr lang="cs-CZ" dirty="0"/>
              <a:t>pomáhají zdokonalit pohyb a jsou využity pro generování složitějších pohybů</a:t>
            </a:r>
          </a:p>
          <a:p>
            <a:pPr marL="228600" lvl="1" indent="0">
              <a:buNone/>
            </a:pPr>
            <a:r>
              <a:rPr lang="cs-CZ" dirty="0"/>
              <a:t>3) rytmické</a:t>
            </a:r>
          </a:p>
          <a:p>
            <a:pPr lvl="2"/>
            <a:r>
              <a:rPr lang="cs-CZ" dirty="0"/>
              <a:t>žvýkací pohyb</a:t>
            </a:r>
          </a:p>
          <a:p>
            <a:pPr lvl="2"/>
            <a:r>
              <a:rPr lang="cs-CZ" dirty="0"/>
              <a:t>motorické řízení v mozkovém kmeni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54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4AC593-AC77-4F25-8276-2428D874B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Epidemiologie TMD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C2860D-4EA0-478D-A3F0-B91467D5F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988570" cy="3101982"/>
          </a:xfrm>
        </p:spPr>
        <p:txBody>
          <a:bodyPr/>
          <a:lstStyle/>
          <a:p>
            <a:r>
              <a:rPr lang="cs-CZ" dirty="0"/>
              <a:t>40% - 75% populace objektivní porucha TMK</a:t>
            </a:r>
          </a:p>
          <a:p>
            <a:pPr lvl="1"/>
            <a:r>
              <a:rPr lang="cs-CZ" dirty="0"/>
              <a:t>lupání, deviace čelisti</a:t>
            </a:r>
          </a:p>
          <a:p>
            <a:pPr lvl="1"/>
            <a:r>
              <a:rPr lang="cs-CZ" dirty="0"/>
              <a:t>2. nejčastější porucha </a:t>
            </a:r>
            <a:r>
              <a:rPr lang="cs-CZ" dirty="0" err="1"/>
              <a:t>muskuloskeletálního</a:t>
            </a:r>
            <a:r>
              <a:rPr lang="cs-CZ" dirty="0"/>
              <a:t> systému</a:t>
            </a:r>
          </a:p>
          <a:p>
            <a:pPr marL="228600" lvl="1"/>
            <a:r>
              <a:rPr lang="cs-CZ" sz="1800" dirty="0"/>
              <a:t>33% populace bolest v oblasti TMK</a:t>
            </a:r>
          </a:p>
          <a:p>
            <a:pPr lvl="1"/>
            <a:r>
              <a:rPr lang="cs-CZ" dirty="0"/>
              <a:t>15% chronická bolest</a:t>
            </a:r>
          </a:p>
          <a:p>
            <a:pPr lvl="1"/>
            <a:r>
              <a:rPr lang="cs-CZ" dirty="0"/>
              <a:t>4% vyhledají ošetření</a:t>
            </a:r>
          </a:p>
          <a:p>
            <a:pPr lvl="1"/>
            <a:endParaRPr lang="cs-CZ" dirty="0"/>
          </a:p>
          <a:p>
            <a:pPr marL="228600" lvl="1"/>
            <a:r>
              <a:rPr lang="cs-CZ" sz="1800" dirty="0"/>
              <a:t>v rámci ČR asi 10 specializovaných ambulancí</a:t>
            </a:r>
          </a:p>
          <a:p>
            <a:pPr marL="228600" lvl="2" indent="0">
              <a:buNone/>
            </a:pPr>
            <a:endParaRPr lang="cs-CZ" sz="1800" dirty="0"/>
          </a:p>
          <a:p>
            <a:pPr lvl="1"/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C3910D2-D77A-4B6E-9E0A-429DB405E5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45101" y="2824270"/>
            <a:ext cx="4093937" cy="2460396"/>
          </a:xfrm>
        </p:spPr>
      </p:pic>
      <p:sp>
        <p:nvSpPr>
          <p:cNvPr id="4" name="TextovéPole 3"/>
          <p:cNvSpPr txBox="1"/>
          <p:nvPr/>
        </p:nvSpPr>
        <p:spPr>
          <a:xfrm>
            <a:off x="7149947" y="5464366"/>
            <a:ext cx="3589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tx1">
                    <a:lumMod val="50000"/>
                  </a:schemeClr>
                </a:solidFill>
              </a:rPr>
              <a:t>obrázek</a:t>
            </a:r>
            <a:r>
              <a:rPr lang="cs-CZ" sz="1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sz="1000" dirty="0" smtClean="0">
                <a:solidFill>
                  <a:schemeClr val="tx1">
                    <a:lumMod val="50000"/>
                  </a:schemeClr>
                </a:solidFill>
              </a:rPr>
              <a:t>z https</a:t>
            </a:r>
            <a:r>
              <a:rPr lang="cs-CZ" sz="1000" dirty="0">
                <a:solidFill>
                  <a:schemeClr val="tx1">
                    <a:lumMod val="50000"/>
                  </a:schemeClr>
                </a:solidFill>
              </a:rPr>
              <a:t>://clinicamartineznavarro.es/las-muelas-juicio/</a:t>
            </a:r>
          </a:p>
        </p:txBody>
      </p:sp>
    </p:spTree>
    <p:extLst>
      <p:ext uri="{BB962C8B-B14F-4D97-AF65-F5344CB8AC3E}">
        <p14:creationId xmlns:p14="http://schemas.microsoft.com/office/powerpoint/2010/main" val="3169680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D7D4D7-C673-47F1-B2BC-D629F6539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Krční páteř a trigeminus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C52478-BE06-48E5-9176-89740A7EFB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3632" y="2597572"/>
            <a:ext cx="3508562" cy="310198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A) </a:t>
            </a:r>
            <a:r>
              <a:rPr lang="cs-CZ" dirty="0" err="1"/>
              <a:t>nucleus</a:t>
            </a:r>
            <a:r>
              <a:rPr lang="cs-CZ" dirty="0"/>
              <a:t> </a:t>
            </a:r>
            <a:r>
              <a:rPr lang="cs-CZ" dirty="0" err="1"/>
              <a:t>spinalis</a:t>
            </a:r>
            <a:r>
              <a:rPr lang="cs-CZ" dirty="0"/>
              <a:t> nervi </a:t>
            </a:r>
            <a:r>
              <a:rPr lang="cs-CZ" dirty="0" err="1"/>
              <a:t>trigemini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subncleus</a:t>
            </a:r>
            <a:r>
              <a:rPr lang="cs-CZ" dirty="0"/>
              <a:t> </a:t>
            </a:r>
            <a:r>
              <a:rPr lang="cs-CZ" dirty="0" err="1"/>
              <a:t>oralis</a:t>
            </a:r>
            <a:r>
              <a:rPr lang="cs-CZ" dirty="0"/>
              <a:t> </a:t>
            </a:r>
          </a:p>
          <a:p>
            <a:pPr lvl="1">
              <a:buFontTx/>
              <a:buChar char="-"/>
            </a:pPr>
            <a:r>
              <a:rPr lang="cs-CZ" dirty="0"/>
              <a:t>dutina ústní a nos</a:t>
            </a:r>
          </a:p>
          <a:p>
            <a:pPr>
              <a:buFontTx/>
              <a:buChar char="-"/>
            </a:pPr>
            <a:r>
              <a:rPr lang="cs-CZ" dirty="0" err="1"/>
              <a:t>subnucelus</a:t>
            </a:r>
            <a:r>
              <a:rPr lang="cs-CZ" dirty="0"/>
              <a:t> </a:t>
            </a:r>
            <a:r>
              <a:rPr lang="cs-CZ" dirty="0" err="1"/>
              <a:t>interpolaris</a:t>
            </a:r>
            <a:endParaRPr lang="cs-CZ" dirty="0"/>
          </a:p>
          <a:p>
            <a:pPr lvl="1">
              <a:buFontTx/>
              <a:buChar char="-"/>
            </a:pPr>
            <a:r>
              <a:rPr lang="cs-CZ" dirty="0"/>
              <a:t>tváře a očnice</a:t>
            </a:r>
          </a:p>
          <a:p>
            <a:pPr>
              <a:buFontTx/>
              <a:buChar char="-"/>
            </a:pPr>
            <a:r>
              <a:rPr lang="cs-CZ" dirty="0" err="1"/>
              <a:t>subnucleus</a:t>
            </a:r>
            <a:r>
              <a:rPr lang="cs-CZ" dirty="0"/>
              <a:t> </a:t>
            </a:r>
            <a:r>
              <a:rPr lang="cs-CZ" dirty="0" err="1"/>
              <a:t>caudalis</a:t>
            </a:r>
            <a:endParaRPr lang="cs-CZ" dirty="0"/>
          </a:p>
          <a:p>
            <a:pPr lvl="1">
              <a:buFontTx/>
              <a:buChar char="-"/>
            </a:pPr>
            <a:r>
              <a:rPr lang="cs-CZ" dirty="0"/>
              <a:t>laterální obličej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9CE4D31-BC78-448E-B7C8-C6D34704A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0157" y="2597572"/>
            <a:ext cx="6062625" cy="310198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E) </a:t>
            </a:r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spinalis</a:t>
            </a:r>
            <a:r>
              <a:rPr lang="cs-CZ" dirty="0"/>
              <a:t> nervi </a:t>
            </a:r>
            <a:r>
              <a:rPr lang="cs-CZ" dirty="0" err="1"/>
              <a:t>trigemini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 vedení bolestivých a termických signálů</a:t>
            </a:r>
          </a:p>
          <a:p>
            <a:pPr>
              <a:buFontTx/>
              <a:buChar char="-"/>
            </a:pPr>
            <a:r>
              <a:rPr lang="cs-CZ" dirty="0"/>
              <a:t>vlákna se zabořují do n. spin. </a:t>
            </a:r>
            <a:r>
              <a:rPr lang="cs-CZ" dirty="0" err="1"/>
              <a:t>n.V</a:t>
            </a:r>
            <a:r>
              <a:rPr lang="cs-CZ" dirty="0"/>
              <a:t> </a:t>
            </a:r>
          </a:p>
          <a:p>
            <a:pPr lvl="1">
              <a:buFontTx/>
              <a:buChar char="-"/>
            </a:pPr>
            <a:r>
              <a:rPr lang="cs-CZ" dirty="0"/>
              <a:t>napojení na axony spinálních ganglií míšních nervů C1-C3</a:t>
            </a:r>
          </a:p>
          <a:p>
            <a:pPr lvl="1">
              <a:buFontTx/>
              <a:buChar char="-"/>
            </a:pPr>
            <a:r>
              <a:rPr lang="cs-CZ" dirty="0"/>
              <a:t>projekce počitků obousměrná</a:t>
            </a:r>
          </a:p>
          <a:p>
            <a:pPr marL="228600" lvl="1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F16E23-AB1C-47BF-BA59-33A48094E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078" y="4325916"/>
            <a:ext cx="2638741" cy="203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37FE66EE-C954-488F-AACA-2156C472A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palpace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0F8D04D1-9C42-46E9-8C17-D642269B8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16792" y="2581864"/>
            <a:ext cx="3958415" cy="3667565"/>
          </a:xfrm>
        </p:spPr>
      </p:pic>
    </p:spTree>
    <p:extLst>
      <p:ext uri="{BB962C8B-B14F-4D97-AF65-F5344CB8AC3E}">
        <p14:creationId xmlns:p14="http://schemas.microsoft.com/office/powerpoint/2010/main" val="191487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B2B6B-D420-4F7A-B0D5-ADAF99305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63" y="964692"/>
            <a:ext cx="7729728" cy="1188720"/>
          </a:xfrm>
        </p:spPr>
        <p:txBody>
          <a:bodyPr/>
          <a:lstStyle/>
          <a:p>
            <a:r>
              <a:rPr lang="cs-CZ" dirty="0"/>
              <a:t>Biomechanika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45BC81-A1F0-4341-8B96-6878A3B9E6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31136" y="2638044"/>
            <a:ext cx="3221442" cy="31019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Deprese</a:t>
            </a:r>
          </a:p>
          <a:p>
            <a:pPr>
              <a:buFontTx/>
              <a:buChar char="-"/>
            </a:pPr>
            <a:r>
              <a:rPr lang="cs-CZ" dirty="0"/>
              <a:t>gravitace</a:t>
            </a:r>
          </a:p>
          <a:p>
            <a:pPr>
              <a:buFontTx/>
              <a:buChar char="-"/>
            </a:pPr>
            <a:r>
              <a:rPr lang="cs-CZ" dirty="0"/>
              <a:t>m. </a:t>
            </a:r>
            <a:r>
              <a:rPr lang="cs-CZ" dirty="0" err="1"/>
              <a:t>pterygoideus</a:t>
            </a:r>
            <a:r>
              <a:rPr lang="cs-CZ" dirty="0"/>
              <a:t> </a:t>
            </a:r>
            <a:r>
              <a:rPr lang="cs-CZ" dirty="0" err="1"/>
              <a:t>lateralis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m. </a:t>
            </a:r>
            <a:r>
              <a:rPr lang="cs-CZ" dirty="0" err="1"/>
              <a:t>digastricus</a:t>
            </a:r>
            <a:r>
              <a:rPr lang="cs-CZ" dirty="0"/>
              <a:t> (</a:t>
            </a:r>
            <a:r>
              <a:rPr lang="cs-CZ" dirty="0" err="1"/>
              <a:t>vent</a:t>
            </a:r>
            <a:r>
              <a:rPr lang="cs-CZ" dirty="0"/>
              <a:t>. ant.)</a:t>
            </a:r>
          </a:p>
          <a:p>
            <a:pPr>
              <a:buFontTx/>
              <a:buChar char="-"/>
            </a:pPr>
            <a:r>
              <a:rPr lang="cs-CZ" dirty="0"/>
              <a:t>m. </a:t>
            </a:r>
            <a:r>
              <a:rPr lang="cs-CZ" dirty="0" err="1"/>
              <a:t>mylohyoideus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m. </a:t>
            </a:r>
            <a:r>
              <a:rPr lang="cs-CZ" dirty="0" err="1"/>
              <a:t>geniohyoideus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m. </a:t>
            </a:r>
            <a:r>
              <a:rPr lang="cs-CZ" dirty="0" err="1"/>
              <a:t>stylohyoideus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41C331C-8A50-4FDC-9A0B-7A8056FB2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182793" cy="3432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Elevace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cs-CZ" dirty="0"/>
              <a:t>m. </a:t>
            </a:r>
            <a:r>
              <a:rPr lang="cs-CZ" dirty="0" err="1"/>
              <a:t>temporalis</a:t>
            </a:r>
            <a:endParaRPr lang="cs-CZ" dirty="0"/>
          </a:p>
          <a:p>
            <a:pPr>
              <a:lnSpc>
                <a:spcPct val="110000"/>
              </a:lnSpc>
              <a:buFontTx/>
              <a:buChar char="-"/>
            </a:pPr>
            <a:r>
              <a:rPr lang="cs-CZ" dirty="0"/>
              <a:t>m. </a:t>
            </a:r>
            <a:r>
              <a:rPr lang="cs-CZ" dirty="0" err="1"/>
              <a:t>masseter</a:t>
            </a:r>
            <a:endParaRPr lang="cs-CZ" dirty="0"/>
          </a:p>
          <a:p>
            <a:pPr>
              <a:lnSpc>
                <a:spcPct val="110000"/>
              </a:lnSpc>
              <a:buFontTx/>
              <a:buChar char="-"/>
            </a:pPr>
            <a:r>
              <a:rPr lang="cs-CZ" dirty="0"/>
              <a:t>m. </a:t>
            </a:r>
            <a:r>
              <a:rPr lang="cs-CZ" dirty="0" err="1"/>
              <a:t>pterygoideus</a:t>
            </a:r>
            <a:r>
              <a:rPr lang="cs-CZ" dirty="0"/>
              <a:t> </a:t>
            </a:r>
            <a:r>
              <a:rPr lang="cs-CZ" dirty="0" err="1"/>
              <a:t>medialis</a:t>
            </a:r>
            <a:endParaRPr lang="cs-CZ" dirty="0"/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cs-CZ" dirty="0"/>
              <a:t>všechny tyto svaly se účastní stabilizace   otevřených úst</a:t>
            </a:r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nepřímý vliv m. </a:t>
            </a:r>
            <a:r>
              <a:rPr lang="cs-CZ" dirty="0" err="1"/>
              <a:t>pterygoideus</a:t>
            </a:r>
            <a:r>
              <a:rPr lang="cs-CZ" dirty="0"/>
              <a:t> lat. </a:t>
            </a:r>
          </a:p>
          <a:p>
            <a:pPr lvl="1">
              <a:buFontTx/>
              <a:buChar char="-"/>
            </a:pPr>
            <a:r>
              <a:rPr lang="cs-CZ" dirty="0"/>
              <a:t>regulace posunu hlavice a disku</a:t>
            </a:r>
          </a:p>
          <a:p>
            <a:pPr lvl="1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632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D3FE14-3B07-488D-A371-058278DC3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biomechanika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5AA5C6-5A26-450B-AAF1-BB9113013C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err="1"/>
              <a:t>Lateroflexe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asymetrický pohyb 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cs-CZ" dirty="0"/>
              <a:t>h</a:t>
            </a:r>
            <a:r>
              <a:rPr lang="en-US" dirty="0" err="1"/>
              <a:t>lavice</a:t>
            </a:r>
            <a:r>
              <a:rPr lang="en-US" dirty="0"/>
              <a:t> + disk </a:t>
            </a:r>
            <a:r>
              <a:rPr lang="cs-CZ" dirty="0"/>
              <a:t>kloužou ant.</a:t>
            </a: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cs-CZ" dirty="0"/>
              <a:t>rotace hlavice </a:t>
            </a:r>
          </a:p>
          <a:p>
            <a:pPr lvl="1">
              <a:buFontTx/>
              <a:buChar char="-"/>
            </a:pPr>
            <a:r>
              <a:rPr lang="en-US" dirty="0"/>
              <a:t>m</a:t>
            </a:r>
            <a:r>
              <a:rPr lang="cs-CZ" dirty="0"/>
              <a:t> </a:t>
            </a:r>
            <a:r>
              <a:rPr lang="cs-CZ" dirty="0" err="1"/>
              <a:t>pterygodeus</a:t>
            </a:r>
            <a:r>
              <a:rPr lang="cs-CZ" dirty="0"/>
              <a:t> med. </a:t>
            </a:r>
            <a:r>
              <a:rPr lang="en-US" dirty="0"/>
              <a:t>+ lat.</a:t>
            </a:r>
            <a:r>
              <a:rPr lang="cs-CZ" dirty="0"/>
              <a:t> </a:t>
            </a:r>
            <a:endParaRPr lang="en-US" dirty="0"/>
          </a:p>
          <a:p>
            <a:pPr lvl="1">
              <a:buFontTx/>
              <a:buChar char="-"/>
            </a:pPr>
            <a:endParaRPr lang="en-US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E3509C3-9181-4F47-A013-25567DA463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Protrakce</a:t>
            </a:r>
          </a:p>
          <a:p>
            <a:pPr>
              <a:buFontTx/>
              <a:buChar char="-"/>
            </a:pPr>
            <a:r>
              <a:rPr lang="cs-CZ" dirty="0"/>
              <a:t>posun hlavice k </a:t>
            </a:r>
            <a:r>
              <a:rPr lang="cs-CZ" dirty="0" err="1"/>
              <a:t>tuberculu</a:t>
            </a:r>
            <a:r>
              <a:rPr lang="cs-CZ" dirty="0"/>
              <a:t>, poté deprese mandibuly</a:t>
            </a:r>
          </a:p>
          <a:p>
            <a:pPr>
              <a:buFontTx/>
              <a:buChar char="-"/>
            </a:pPr>
            <a:r>
              <a:rPr lang="cs-CZ" dirty="0" err="1"/>
              <a:t>pterygoideus</a:t>
            </a:r>
            <a:r>
              <a:rPr lang="cs-CZ" dirty="0"/>
              <a:t> med.</a:t>
            </a:r>
            <a:r>
              <a:rPr lang="en-US" dirty="0"/>
              <a:t>+ lat.</a:t>
            </a:r>
          </a:p>
          <a:p>
            <a:pPr>
              <a:buFontTx/>
              <a:buChar char="-"/>
            </a:pPr>
            <a:r>
              <a:rPr lang="en-US" dirty="0"/>
              <a:t>m. masseter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Retrakce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m. temporalis, digastricus, </a:t>
            </a:r>
            <a:r>
              <a:rPr lang="en-US" dirty="0" err="1"/>
              <a:t>genioh</a:t>
            </a:r>
            <a:r>
              <a:rPr lang="cs-CZ" dirty="0"/>
              <a:t>y</a:t>
            </a:r>
            <a:r>
              <a:rPr lang="en-US" dirty="0" err="1"/>
              <a:t>oideus</a:t>
            </a:r>
            <a:r>
              <a:rPr lang="cs-CZ" dirty="0"/>
              <a:t>, </a:t>
            </a:r>
            <a:r>
              <a:rPr lang="cs-CZ" dirty="0" err="1"/>
              <a:t>masseter</a:t>
            </a:r>
            <a:r>
              <a:rPr lang="en-US" dirty="0"/>
              <a:t>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    </a:t>
            </a:r>
          </a:p>
          <a:p>
            <a:pPr marL="0" indent="0">
              <a:buNone/>
            </a:pP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695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D56B9A-2219-4410-BA67-F208F3D13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060606"/>
                </a:solidFill>
              </a:rPr>
              <a:t>DIAGNOSTIKA</a:t>
            </a:r>
            <a:r>
              <a:rPr lang="cs-CZ" sz="4000" b="1" dirty="0">
                <a:solidFill>
                  <a:srgbClr val="060606"/>
                </a:solidFill>
              </a:rPr>
              <a:t/>
            </a:r>
            <a:br>
              <a:rPr lang="cs-CZ" sz="4000" b="1" dirty="0">
                <a:solidFill>
                  <a:srgbClr val="060606"/>
                </a:solidFill>
              </a:rPr>
            </a:br>
            <a:r>
              <a:rPr lang="cs-CZ" sz="4000" dirty="0" err="1">
                <a:solidFill>
                  <a:srgbClr val="060606"/>
                </a:solidFill>
              </a:rPr>
              <a:t>FYZIOTERAPEUTa</a:t>
            </a:r>
            <a:endParaRPr lang="cs-CZ" sz="4000" b="1" dirty="0">
              <a:solidFill>
                <a:srgbClr val="060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67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D4D08254-8204-47FB-9608-6841B6520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4172" y="835740"/>
            <a:ext cx="36825916" cy="4571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3000000"/>
            </a:camera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29025BB-9635-4274-BBA0-EAF395EF6CC1}"/>
              </a:ext>
            </a:extLst>
          </p:cNvPr>
          <p:cNvSpPr txBox="1"/>
          <p:nvPr/>
        </p:nvSpPr>
        <p:spPr>
          <a:xfrm>
            <a:off x="1385454" y="2131657"/>
            <a:ext cx="9421091" cy="70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endParaRPr lang="cs-CZ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2AA0601-9C13-4AC9-A8F7-37F65EC1B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/>
          <a:lstStyle/>
          <a:p>
            <a:r>
              <a:rPr lang="cs-CZ" dirty="0"/>
              <a:t>Dělení Poruch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B739EDB-5947-45A9-A74A-EA1FFC8F9A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dirty="0"/>
              <a:t>a) DEGENERATIVNÍ (osteoartróza)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dirty="0"/>
              <a:t>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dirty="0"/>
              <a:t>b) MYOGENNÍ, MYOFASCIÁLNÍ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dirty="0"/>
              <a:t>    tzv. </a:t>
            </a:r>
            <a:r>
              <a:rPr lang="cs-CZ" dirty="0" err="1"/>
              <a:t>pain</a:t>
            </a:r>
            <a:r>
              <a:rPr lang="cs-CZ" dirty="0"/>
              <a:t> </a:t>
            </a:r>
            <a:r>
              <a:rPr lang="cs-CZ" dirty="0" err="1"/>
              <a:t>related</a:t>
            </a:r>
            <a:r>
              <a:rPr lang="cs-CZ" dirty="0"/>
              <a:t> TMD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dirty="0"/>
              <a:t>c) INTRAARTIKULÁRNÍ (</a:t>
            </a:r>
            <a:r>
              <a:rPr lang="cs-CZ" dirty="0" err="1"/>
              <a:t>diskogenní</a:t>
            </a:r>
            <a:r>
              <a:rPr lang="cs-CZ" dirty="0"/>
              <a:t>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dirty="0"/>
              <a:t>d) KOMBINACE</a:t>
            </a:r>
          </a:p>
          <a:p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0DA8C2B-B7A1-4AB8-9425-55927F4D5A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formuláře pro vyšetření</a:t>
            </a:r>
          </a:p>
          <a:p>
            <a:pPr>
              <a:lnSpc>
                <a:spcPct val="150000"/>
              </a:lnSpc>
            </a:pP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International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Association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Dental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endParaRPr lang="cs-CZ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American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Aademy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Orofacial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Pain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23D2307-E709-4DEA-B021-A2723F255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315" y="4651479"/>
            <a:ext cx="1790792" cy="9017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F3A7DFB-56A0-44C6-B6C2-CFE58899F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225" y="4612138"/>
            <a:ext cx="2324219" cy="8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9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D4D08254-8204-47FB-9608-6841B6520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4172" y="835740"/>
            <a:ext cx="36825916" cy="4571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3000000"/>
            </a:camera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D4F6831-3ED7-43CA-B1C4-17F47868E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DEGENERATIVNÍ PORUCHY</a:t>
            </a:r>
            <a:br>
              <a:rPr lang="cs-CZ" dirty="0"/>
            </a:br>
            <a:r>
              <a:rPr lang="cs-CZ" sz="1800" dirty="0"/>
              <a:t>ARTRÓZA, ARTRITIDA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76C819F-F5FF-4038-85AC-1DC99C0A88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starší věková kategorie</a:t>
            </a:r>
          </a:p>
          <a:p>
            <a:pPr marL="342900" indent="-342900">
              <a:lnSpc>
                <a:spcPct val="15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pozvolný nástup bolestí</a:t>
            </a:r>
          </a:p>
          <a:p>
            <a:pPr marL="342900" indent="-342900">
              <a:lnSpc>
                <a:spcPct val="15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dobře lokalizovatelná bolest přímo v oblasti nad kloubem</a:t>
            </a:r>
          </a:p>
          <a:p>
            <a:pPr marL="342900" indent="-342900">
              <a:lnSpc>
                <a:spcPct val="150000"/>
              </a:lnSpc>
            </a:pP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drásoty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a vrzoty</a:t>
            </a:r>
          </a:p>
          <a:p>
            <a:pPr marL="342900" indent="-342900">
              <a:lnSpc>
                <a:spcPct val="15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omezení rozsahu pohybu</a:t>
            </a:r>
          </a:p>
          <a:p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10B8EC4-E8E1-46E2-A9E1-B402AE5C14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anamnéza</a:t>
            </a:r>
          </a:p>
          <a:p>
            <a:pPr lvl="1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přítomnost lupání v minulosti </a:t>
            </a:r>
          </a:p>
          <a:p>
            <a:pPr lvl="1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osteoartróza i v jiných kloubech </a:t>
            </a:r>
          </a:p>
          <a:p>
            <a:pPr lvl="1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revmatoidní artritida </a:t>
            </a:r>
          </a:p>
          <a:p>
            <a:pPr lvl="1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typicky bolest v noci a nad ránem, při žvýkání tuhé stravy</a:t>
            </a:r>
          </a:p>
          <a:p>
            <a:pPr lvl="1">
              <a:lnSpc>
                <a:spcPct val="150000"/>
              </a:lnSpc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833ACFE-4F05-4135-956D-83A2EEDE8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194" y="2638044"/>
            <a:ext cx="1416000" cy="205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5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1EE3C4-D65B-46BD-9739-37B43515E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>
            <a:normAutofit/>
          </a:bodyPr>
          <a:lstStyle/>
          <a:p>
            <a:r>
              <a:rPr lang="cs-CZ" sz="3100" dirty="0"/>
              <a:t>MYOGENNÍ - MYOFASCIÁLNÍ</a:t>
            </a:r>
            <a:br>
              <a:rPr lang="cs-CZ" sz="3100" dirty="0"/>
            </a:br>
            <a:r>
              <a:rPr lang="cs-CZ" sz="1800" dirty="0"/>
              <a:t>PAIN RELATED DISORDERS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F6F7DDF-274A-4020-8BF0-0C23149E07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ženy 20-40 let</a:t>
            </a:r>
          </a:p>
          <a:p>
            <a:pPr marL="342900" indent="-342900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jednostranná, difúzní bolest</a:t>
            </a:r>
          </a:p>
          <a:p>
            <a:pPr marL="342900" indent="-342900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bolest při otevírání úst a žvýkání</a:t>
            </a:r>
          </a:p>
          <a:p>
            <a:pPr marL="342900" indent="-342900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palpační bolestivost žvýkacích,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hyoidních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šíjových svalů</a:t>
            </a:r>
          </a:p>
          <a:p>
            <a:pPr marL="342900" indent="-342900">
              <a:lnSpc>
                <a:spcPct val="150000"/>
              </a:lnSpc>
            </a:pPr>
            <a:r>
              <a:rPr lang="cs-CZ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korelace intenzity obtíží s předsunem hlavy</a:t>
            </a:r>
          </a:p>
          <a:p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FA954A3-F83C-40C5-B5E0-3771012A49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50000"/>
              </a:lnSpc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anamnéza</a:t>
            </a:r>
          </a:p>
          <a:p>
            <a:pPr lvl="1">
              <a:lnSpc>
                <a:spcPct val="150000"/>
              </a:lnSpc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cervikalgie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, migrény, 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tinnitus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operace </a:t>
            </a:r>
          </a:p>
          <a:p>
            <a:pPr lvl="1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zubní zákrok / protetika </a:t>
            </a:r>
          </a:p>
          <a:p>
            <a:pPr lvl="1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stres  </a:t>
            </a:r>
          </a:p>
          <a:p>
            <a:pPr lvl="1">
              <a:lnSpc>
                <a:spcPct val="150000"/>
              </a:lnSpc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parafunkční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zlozvyky 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D6E766-C2D9-4A23-8983-073ABBB1C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390" y="3684828"/>
            <a:ext cx="1416000" cy="205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44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A06FC9-147F-4B9D-95B2-CA6C3D3C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100" dirty="0"/>
              <a:t>INTRAARTIKULÁRNÍ</a:t>
            </a:r>
            <a:r>
              <a:rPr lang="cs-CZ" sz="3400" dirty="0"/>
              <a:t> PORUCHY</a:t>
            </a:r>
            <a:br>
              <a:rPr lang="cs-CZ" sz="3400" dirty="0"/>
            </a:br>
            <a:r>
              <a:rPr lang="cs-CZ" sz="2000" dirty="0"/>
              <a:t>DISKOGENNÍ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A7EC94-1C4C-4EB6-9CCA-86DD8CABA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3438" y="2598876"/>
            <a:ext cx="5269851" cy="3294432"/>
          </a:xfrm>
        </p:spPr>
        <p:txBody>
          <a:bodyPr>
            <a:normAutofit fontScale="70000" lnSpcReduction="20000"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2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cs-CZ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hypermobilita</a:t>
            </a: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lupnutí v kloubu při dokončení pohybu do otevření</a:t>
            </a:r>
          </a:p>
          <a:p>
            <a:pPr lvl="1"/>
            <a:r>
              <a:rPr lang="cs-CZ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maximu možná deviace čelisti</a:t>
            </a:r>
          </a:p>
          <a:p>
            <a:pPr marL="0" indent="0">
              <a:buNone/>
            </a:pPr>
            <a:endParaRPr lang="cs-CZ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b) DD s repozicí </a:t>
            </a:r>
          </a:p>
          <a:p>
            <a:pPr lvl="1"/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řezáková cesta hadovitá </a:t>
            </a:r>
            <a:r>
              <a:rPr lang="cs-CZ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(S)</a:t>
            </a:r>
          </a:p>
          <a:p>
            <a:pPr lvl="1"/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pocit zastavení v pohybu do otevření (lze překonat)</a:t>
            </a:r>
          </a:p>
          <a:p>
            <a:pPr lvl="1"/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lupnutí v kloubu v intermediární fázi při otevírání, při zavírání spíše ve fázi terminální </a:t>
            </a:r>
          </a:p>
        </p:txBody>
      </p:sp>
      <p:pic>
        <p:nvPicPr>
          <p:cNvPr id="5" name="Online médium 4" title="6  Medial Disk Displacement with Reduction">
            <a:hlinkClick r:id="" action="ppaction://media"/>
            <a:extLst>
              <a:ext uri="{FF2B5EF4-FFF2-40B4-BE49-F238E27FC236}">
                <a16:creationId xmlns:a16="http://schemas.microsoft.com/office/drawing/2014/main" id="{8D7BB13C-75CE-4E58-951F-8EBB691B5A6D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883451" y="3007151"/>
            <a:ext cx="4692453" cy="26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84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E82024-905D-41FB-A969-FAAAFFE34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INTRAARTIKULÁRNÍ</a:t>
            </a:r>
            <a:r>
              <a:rPr lang="cs-CZ" sz="3200" dirty="0"/>
              <a:t> PORUCHY</a:t>
            </a:r>
            <a:br>
              <a:rPr lang="cs-CZ" sz="3200" dirty="0"/>
            </a:br>
            <a:r>
              <a:rPr lang="cs-CZ" sz="1800" dirty="0"/>
              <a:t>DISKOGENNÍ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271155-F457-4DF7-A7C0-9BE1E51831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c) DD bez repozice</a:t>
            </a:r>
          </a:p>
          <a:p>
            <a:pPr lvl="1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řezáková cesta </a:t>
            </a:r>
            <a:r>
              <a:rPr lang="cs-CZ" sz="1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jednostranně uchyluje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až v průběhu otevírání úst</a:t>
            </a:r>
          </a:p>
          <a:p>
            <a:pPr lvl="1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omezení otevírání úst (konec pohybu je tvrdý) </a:t>
            </a:r>
          </a:p>
          <a:p>
            <a:pPr lvl="1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epizody uzamčení kloubu </a:t>
            </a:r>
          </a:p>
          <a:p>
            <a:pPr lvl="1"/>
            <a:r>
              <a:rPr lang="cs-CZ" sz="1800" dirty="0">
                <a:solidFill>
                  <a:srgbClr val="0070C0"/>
                </a:solidFill>
              </a:rPr>
              <a:t>bez fenoménu lupnutí (přítomnost lupnutí v minulosti)</a:t>
            </a:r>
          </a:p>
          <a:p>
            <a:pPr lvl="1"/>
            <a:r>
              <a:rPr lang="cs-CZ" sz="1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Metodou první volby je </a:t>
            </a:r>
            <a:r>
              <a:rPr lang="cs-CZ" sz="1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laváž</a:t>
            </a:r>
            <a:r>
              <a:rPr lang="cs-CZ" sz="1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TMK!!! </a:t>
            </a:r>
          </a:p>
          <a:p>
            <a:endParaRPr lang="cs-CZ" dirty="0"/>
          </a:p>
        </p:txBody>
      </p:sp>
      <p:pic>
        <p:nvPicPr>
          <p:cNvPr id="5" name="Online médium 4" title="7  Anterior Disk Displacement without Reduction">
            <a:hlinkClick r:id="" action="ppaction://media"/>
            <a:extLst>
              <a:ext uri="{FF2B5EF4-FFF2-40B4-BE49-F238E27FC236}">
                <a16:creationId xmlns:a16="http://schemas.microsoft.com/office/drawing/2014/main" id="{9F9CA12C-1B15-4207-8FD8-435F6738C0E9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326237" y="2638044"/>
            <a:ext cx="4862638" cy="27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83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61EB84-A70C-4FF2-B08C-9F440BD3FCC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060606"/>
            </a:solidFill>
          </a:ln>
        </p:spPr>
        <p:txBody>
          <a:bodyPr>
            <a:normAutofit/>
          </a:bodyPr>
          <a:lstStyle/>
          <a:p>
            <a:pPr algn="ctr"/>
            <a:r>
              <a:rPr lang="cs-CZ" sz="2500" dirty="0"/>
              <a:t>Rozvoj poruch TMK             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9EF43D-3A00-4C17-B3E3-A5443DCF7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cs-CZ" sz="2000" spc="100" dirty="0">
                <a:latin typeface="+mj-lt"/>
              </a:rPr>
              <a:t>1) Psychosociální faktory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sz="2000" spc="100" dirty="0">
                <a:latin typeface="+mj-lt"/>
              </a:rPr>
              <a:t>2) Traumata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sz="2000" spc="100" dirty="0">
                <a:latin typeface="+mj-lt"/>
              </a:rPr>
              <a:t>3) Revmatoidní a neurologická onemocnění, plastické operace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sz="2000" spc="100" dirty="0">
                <a:latin typeface="+mj-lt"/>
              </a:rPr>
              <a:t>4) Posturální vlivy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endParaRPr lang="cs-CZ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cs-CZ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75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4CA821-1138-4B9D-9411-BD83915A4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E85EB1-DA5F-447A-AB3C-1F1A909EEF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Krátkodobý plán</a:t>
            </a:r>
          </a:p>
          <a:p>
            <a:pPr marL="342900" indent="-342900">
              <a:lnSpc>
                <a:spcPct val="15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snížení bolesti</a:t>
            </a:r>
          </a:p>
          <a:p>
            <a:pPr marL="342900" indent="-342900">
              <a:lnSpc>
                <a:spcPct val="15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manuální medicína</a:t>
            </a:r>
          </a:p>
          <a:p>
            <a:pPr marL="342900" indent="-342900">
              <a:lnSpc>
                <a:spcPct val="15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nepřímé přístupy</a:t>
            </a:r>
          </a:p>
          <a:p>
            <a:pPr marL="342900" indent="-342900">
              <a:lnSpc>
                <a:spcPct val="15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relaxace čelisti</a:t>
            </a:r>
          </a:p>
          <a:p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436B840-75A2-46F6-81E9-62A3A8EA04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Dlouhodobý plán</a:t>
            </a:r>
          </a:p>
          <a:p>
            <a:pPr marL="342900" indent="-342900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mobilizace, PIR </a:t>
            </a:r>
          </a:p>
          <a:p>
            <a:pPr marL="342900" indent="-342900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stabilizační cvičení</a:t>
            </a:r>
          </a:p>
          <a:p>
            <a:pPr marL="342900" indent="-342900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souhra pohybů TMK s pohyby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Cp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 posturálním nastavením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7162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F64244-6E81-46BD-874E-9071DFB10D18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060606"/>
            </a:solidFill>
          </a:ln>
        </p:spPr>
        <p:txBody>
          <a:bodyPr>
            <a:normAutofit/>
          </a:bodyPr>
          <a:lstStyle/>
          <a:p>
            <a:pPr algn="ctr"/>
            <a:r>
              <a:rPr lang="cs-CZ" sz="2500" dirty="0"/>
              <a:t>vzdálené souvislosti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0288288-A2BB-4313-BAFC-1F6D70645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3" y="2479249"/>
            <a:ext cx="3923342" cy="3987539"/>
          </a:xfrm>
        </p:spPr>
        <p:txBody>
          <a:bodyPr>
            <a:noAutofit/>
          </a:bodyPr>
          <a:lstStyle/>
          <a:p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skalp</a:t>
            </a:r>
          </a:p>
          <a:p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mimické svalstvo a jazyk</a:t>
            </a:r>
          </a:p>
          <a:p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jazylka</a:t>
            </a:r>
          </a:p>
          <a:p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jizvy</a:t>
            </a:r>
          </a:p>
          <a:p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hrudník a lopatky</a:t>
            </a:r>
          </a:p>
          <a:p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práce s dechem/bránice</a:t>
            </a:r>
          </a:p>
          <a:p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nastavení linie pánve, kyčelních kloubů, pánevního dna</a:t>
            </a:r>
          </a:p>
          <a:p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vyšetření chůze</a:t>
            </a:r>
          </a:p>
          <a:p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rovnováha a posturální reaktibilita</a:t>
            </a:r>
          </a:p>
          <a:p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svalový tonus, osobnostní a emoční ladění</a:t>
            </a: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AB7ADDD-26D2-45CA-8BC7-C6624F5776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397" y="2269196"/>
            <a:ext cx="1473401" cy="4407644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B632D49-3AA0-41D0-A0E8-B308699E8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726" y="2371319"/>
            <a:ext cx="3124513" cy="414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52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B03115-AF28-4239-B1BF-DC2F7C5FBAE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060606"/>
            </a:solidFill>
          </a:ln>
        </p:spPr>
        <p:txBody>
          <a:bodyPr/>
          <a:lstStyle/>
          <a:p>
            <a:pPr algn="ctr"/>
            <a:r>
              <a:rPr lang="cs-CZ" sz="2500" dirty="0"/>
              <a:t>Bolesti Hlavy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46B2658-63C5-46BB-8CCB-90C4DE354A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59381" y="2568660"/>
            <a:ext cx="2478405" cy="2898885"/>
          </a:xfrm>
          <a:prstGeom prst="rect">
            <a:avLst/>
          </a:prstGeom>
        </p:spPr>
      </p:pic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36541C64-A734-48AE-8198-BB6B9300BE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373099" y="2550421"/>
            <a:ext cx="2515981" cy="302082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5ABE774-FB3F-4B9F-A77C-3E51FF12F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263" y="2550422"/>
            <a:ext cx="2769601" cy="148893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3AE6C08-87D6-4A55-80D2-12AB44F3A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1335" y="4082303"/>
            <a:ext cx="1294728" cy="148893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644BB3B-53F4-4659-A5C1-B949DBD1D0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6063" y="4288478"/>
            <a:ext cx="1384801" cy="128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58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1CBA7C-7357-46E5-BB19-3D2CD0A1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>
            <a:normAutofit/>
          </a:bodyPr>
          <a:lstStyle/>
          <a:p>
            <a:r>
              <a:rPr lang="cs-CZ" sz="2500" dirty="0"/>
              <a:t>Bolesti Hlavy</a:t>
            </a:r>
          </a:p>
        </p:txBody>
      </p:sp>
      <p:pic>
        <p:nvPicPr>
          <p:cNvPr id="5" name="Zástupný symbol pro obsah 6">
            <a:extLst>
              <a:ext uri="{FF2B5EF4-FFF2-40B4-BE49-F238E27FC236}">
                <a16:creationId xmlns:a16="http://schemas.microsoft.com/office/drawing/2014/main" id="{48860CBA-D18F-4EA1-A690-77B73EF614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31136" y="2623326"/>
            <a:ext cx="1513528" cy="3309647"/>
          </a:xfrm>
          <a:prstGeom prst="rect">
            <a:avLst/>
          </a:prstGeom>
        </p:spPr>
      </p:pic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79507A0-1EFA-4CA1-BCE3-7BE7722110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470279" y="2683685"/>
            <a:ext cx="2766289" cy="31019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86E3556-BE8B-43CD-9F78-6F06F6DC2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091" y="2816193"/>
            <a:ext cx="2514756" cy="26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02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D4D08254-8204-47FB-9608-6841B6520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4172" y="835740"/>
            <a:ext cx="36825916" cy="4571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3000000"/>
            </a:camera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A5EAFA6-F430-4DB2-9C70-48D1A6416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100" dirty="0"/>
              <a:t/>
            </a:r>
            <a:br>
              <a:rPr lang="cs-CZ" sz="3100" dirty="0"/>
            </a:br>
            <a:r>
              <a:rPr lang="cs-CZ" sz="3100" dirty="0"/>
              <a:t>RED FLAGS</a:t>
            </a:r>
            <a:br>
              <a:rPr lang="cs-CZ" sz="3100" dirty="0"/>
            </a:br>
            <a:r>
              <a:rPr lang="cs-CZ" sz="2200" dirty="0"/>
              <a:t>NEBEZPEČNÉ BOLESTI HLAVY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cs-CZ" dirty="0">
                <a:solidFill>
                  <a:schemeClr val="bg1">
                    <a:lumMod val="50000"/>
                  </a:schemeClr>
                </a:solidFill>
              </a:rPr>
            </a:b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0044D3F-ECBE-4579-91A5-3D187E02A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1" y="2638043"/>
            <a:ext cx="7729728" cy="3634938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první záchvat bolestí v oblasti hlavy ve věku vyšším než 50 let</a:t>
            </a:r>
          </a:p>
          <a:p>
            <a:pPr marL="342900" indent="-342900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hubnutí a noční bolesti (musí být současně)</a:t>
            </a:r>
          </a:p>
          <a:p>
            <a:pPr marL="342900" indent="-342900">
              <a:lnSpc>
                <a:spcPct val="150000"/>
              </a:lnSpc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progredující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bolest</a:t>
            </a:r>
          </a:p>
          <a:p>
            <a:pPr marL="342900" indent="-342900">
              <a:lnSpc>
                <a:spcPct val="150000"/>
              </a:lnSpc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zášlehové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bolesti</a:t>
            </a:r>
          </a:p>
          <a:p>
            <a:pPr marL="342900" indent="-342900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změna sluchu</a:t>
            </a:r>
          </a:p>
          <a:p>
            <a:pPr marL="342900" indent="-342900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provokace bolestí při lehu či záklonu hlavy, ve stoji bolest není</a:t>
            </a:r>
          </a:p>
          <a:p>
            <a:pPr marL="342900" indent="-342900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první unilaterální epizoda bolesti o vysoké intenzitě 10/10</a:t>
            </a:r>
          </a:p>
          <a:p>
            <a:pPr marL="342900" indent="-342900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při skousnutí po 10-30 s bolest, po uvolnění skusu bolest odejde </a:t>
            </a:r>
          </a:p>
          <a:p>
            <a:pPr marL="342900" indent="-342900">
              <a:lnSpc>
                <a:spcPct val="15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pacient neodpovídá na standardní léčbu</a:t>
            </a:r>
          </a:p>
          <a:p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D2867FF1-2F26-4491-91AA-F2E5905556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221308" y="2726534"/>
            <a:ext cx="2731828" cy="3018947"/>
          </a:xfrm>
        </p:spPr>
      </p:pic>
    </p:spTree>
    <p:extLst>
      <p:ext uri="{BB962C8B-B14F-4D97-AF65-F5344CB8AC3E}">
        <p14:creationId xmlns:p14="http://schemas.microsoft.com/office/powerpoint/2010/main" val="635509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695EF21-8A2D-4D3D-AFB1-0B648E48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08" y="791008"/>
            <a:ext cx="4062322" cy="163168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0A88286-81A4-47E8-BE50-582610C51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001" y="1090074"/>
            <a:ext cx="4521432" cy="292115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70E6A06-8C5B-4E45-BE68-B028D2D93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567" y="2980268"/>
            <a:ext cx="4597636" cy="29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82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E639C-3DD5-41DB-AD09-E46A1A4CF640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060606"/>
            </a:solidFill>
          </a:ln>
        </p:spPr>
        <p:txBody>
          <a:bodyPr>
            <a:normAutofit/>
          </a:bodyPr>
          <a:lstStyle/>
          <a:p>
            <a:pPr algn="ctr"/>
            <a:r>
              <a:rPr lang="cs-CZ" sz="2500" dirty="0"/>
              <a:t>Psychosociální faktory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597D0E-00DD-4926-B241-E63014FF1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5123411" cy="3687342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Stres</a:t>
            </a:r>
          </a:p>
          <a:p>
            <a:r>
              <a:rPr lang="cs-CZ" dirty="0"/>
              <a:t>zvýšení </a:t>
            </a:r>
            <a:r>
              <a:rPr lang="el-GR" dirty="0"/>
              <a:t>γ</a:t>
            </a:r>
            <a:r>
              <a:rPr lang="cs-CZ" dirty="0"/>
              <a:t> aktivity mozkové </a:t>
            </a:r>
          </a:p>
          <a:p>
            <a:r>
              <a:rPr lang="cs-CZ" dirty="0"/>
              <a:t>dysfunkce limbického systému</a:t>
            </a:r>
          </a:p>
          <a:p>
            <a:r>
              <a:rPr lang="cs-CZ" dirty="0"/>
              <a:t>zvýšení aktivity sympatiku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→ zvýšení celkového svalového tonu těla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→ </a:t>
            </a:r>
            <a:r>
              <a:rPr lang="cs-CZ" dirty="0" err="1"/>
              <a:t>parafunkční</a:t>
            </a:r>
            <a:r>
              <a:rPr lang="cs-CZ" dirty="0"/>
              <a:t> aktivity a orální zlozvyky</a:t>
            </a:r>
          </a:p>
          <a:p>
            <a:endParaRPr lang="cs-CZ" dirty="0"/>
          </a:p>
        </p:txBody>
      </p:sp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F2190362-00D3-43A8-B333-A3EC2BBD33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05007" y="2317309"/>
            <a:ext cx="4906165" cy="1860417"/>
          </a:xfr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3B0714D-6934-4094-B7A6-4E53B8D0B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880" y="4341623"/>
            <a:ext cx="2170728" cy="181064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412050" y="4062310"/>
            <a:ext cx="20183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chemeClr val="tx1">
                    <a:lumMod val="50000"/>
                  </a:schemeClr>
                </a:solidFill>
              </a:rPr>
              <a:t>Zdroj: https://www.shutterstock.com/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734633" y="6316163"/>
            <a:ext cx="13732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https://www.freepik.com</a:t>
            </a:r>
            <a:endParaRPr lang="cs-CZ" sz="9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37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BC6F88-F122-4BDB-81C9-78E3161B72F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060606"/>
            </a:solidFill>
          </a:ln>
        </p:spPr>
        <p:txBody>
          <a:bodyPr>
            <a:normAutofit/>
          </a:bodyPr>
          <a:lstStyle/>
          <a:p>
            <a:pPr algn="ctr"/>
            <a:r>
              <a:rPr lang="cs-CZ" sz="2500" dirty="0">
                <a:latin typeface="+mn-lt"/>
              </a:rPr>
              <a:t>Traumata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AD01E9-639C-40F7-9C38-B79E32624A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638043"/>
            <a:ext cx="4271771" cy="374390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cs-CZ" dirty="0"/>
              <a:t>1) přímá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cs-CZ" dirty="0"/>
              <a:t>    - luxace, fraktury, nárazy, </a:t>
            </a:r>
            <a:r>
              <a:rPr lang="cs-CZ" dirty="0" err="1"/>
              <a:t>mikrotraumata</a:t>
            </a:r>
            <a:endParaRPr lang="cs-CZ" dirty="0"/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cs-CZ" dirty="0"/>
              <a:t>2) nepřímá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cs-CZ" dirty="0"/>
              <a:t>      - </a:t>
            </a:r>
            <a:r>
              <a:rPr lang="cs-CZ" dirty="0" err="1"/>
              <a:t>Whiplash</a:t>
            </a:r>
            <a:r>
              <a:rPr lang="cs-CZ" dirty="0"/>
              <a:t> </a:t>
            </a:r>
            <a:r>
              <a:rPr lang="cs-CZ" dirty="0" err="1"/>
              <a:t>injury</a:t>
            </a:r>
            <a:endParaRPr lang="cs-CZ" dirty="0"/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cs-CZ" dirty="0"/>
              <a:t>	</a:t>
            </a:r>
            <a:r>
              <a:rPr lang="cs-CZ" sz="1600" dirty="0" err="1"/>
              <a:t>intrakapsulární</a:t>
            </a:r>
            <a:r>
              <a:rPr lang="cs-CZ" sz="1600" dirty="0"/>
              <a:t> změny </a:t>
            </a:r>
            <a:r>
              <a:rPr lang="cs-CZ" sz="1600" dirty="0" err="1"/>
              <a:t>ligamentózního</a:t>
            </a:r>
            <a:endParaRPr lang="cs-CZ" sz="1600" dirty="0"/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cs-CZ" sz="1600" dirty="0"/>
              <a:t>	aparátu → zánět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cs-CZ" dirty="0"/>
              <a:t>      - poranění LCA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400" dirty="0">
              <a:latin typeface="Bookman Old Style" panose="02050604050505020204" pitchFamily="18" charset="0"/>
            </a:endParaRP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BA11D0FB-540D-4B1B-B7F5-788086404A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7425" y="2867330"/>
            <a:ext cx="4270375" cy="2851553"/>
          </a:xfrm>
        </p:spPr>
      </p:pic>
    </p:spTree>
    <p:extLst>
      <p:ext uri="{BB962C8B-B14F-4D97-AF65-F5344CB8AC3E}">
        <p14:creationId xmlns:p14="http://schemas.microsoft.com/office/powerpoint/2010/main" val="1753152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F7F21067-B7B5-4008-A454-110816C89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dirty="0"/>
              <a:t>Posturální</a:t>
            </a:r>
            <a:r>
              <a:rPr lang="cs-CZ" sz="2500" dirty="0">
                <a:latin typeface="Bookman Old Style" panose="02050604050505020204" pitchFamily="18" charset="0"/>
              </a:rPr>
              <a:t> </a:t>
            </a:r>
            <a:r>
              <a:rPr lang="cs-CZ" sz="2500" dirty="0"/>
              <a:t>souvislosti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14031E5-3D34-4991-A468-D024505818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2483187"/>
            <a:ext cx="3247865" cy="3821019"/>
          </a:xfrm>
        </p:spPr>
      </p:pic>
      <p:pic>
        <p:nvPicPr>
          <p:cNvPr id="5" name="Zástupný symbol pro obsah 6">
            <a:extLst>
              <a:ext uri="{FF2B5EF4-FFF2-40B4-BE49-F238E27FC236}">
                <a16:creationId xmlns:a16="http://schemas.microsoft.com/office/drawing/2014/main" id="{BD876ADC-FE15-44F0-8A02-4E119DA5CE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28876" y="3065302"/>
            <a:ext cx="3247865" cy="2438428"/>
          </a:xfrm>
        </p:spPr>
      </p:pic>
    </p:spTree>
    <p:extLst>
      <p:ext uri="{BB962C8B-B14F-4D97-AF65-F5344CB8AC3E}">
        <p14:creationId xmlns:p14="http://schemas.microsoft.com/office/powerpoint/2010/main" val="4022782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35A189-D8A4-445B-8B3C-C29A03D6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dirty="0"/>
              <a:t>Posturální</a:t>
            </a:r>
            <a:r>
              <a:rPr lang="cs-CZ" sz="2500" dirty="0">
                <a:latin typeface="Bookman Old Style" panose="02050604050505020204" pitchFamily="18" charset="0"/>
              </a:rPr>
              <a:t> </a:t>
            </a:r>
            <a:r>
              <a:rPr lang="cs-CZ" sz="2500" dirty="0"/>
              <a:t>souvislosti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531F795-7AA0-4F2A-BF46-4AE8B6CF85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3438" y="2477788"/>
            <a:ext cx="2928680" cy="3101975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8359F5A-A369-4B79-BC92-B4589C821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49073" y="2724346"/>
            <a:ext cx="5659490" cy="3015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Korelace mezi horní </a:t>
            </a:r>
            <a:r>
              <a:rPr lang="cs-CZ" dirty="0" err="1"/>
              <a:t>Cp</a:t>
            </a:r>
            <a:r>
              <a:rPr lang="cs-CZ" dirty="0"/>
              <a:t> a TMK </a:t>
            </a:r>
          </a:p>
          <a:p>
            <a:r>
              <a:rPr lang="cs-CZ" dirty="0"/>
              <a:t>zvýšení skusu</a:t>
            </a:r>
          </a:p>
          <a:p>
            <a:pPr lvl="1"/>
            <a:r>
              <a:rPr lang="cs-CZ" dirty="0" err="1"/>
              <a:t>posteriorotace</a:t>
            </a:r>
            <a:r>
              <a:rPr lang="cs-CZ" dirty="0"/>
              <a:t> </a:t>
            </a:r>
            <a:r>
              <a:rPr lang="cs-CZ" dirty="0" err="1"/>
              <a:t>madibuly</a:t>
            </a:r>
            <a:r>
              <a:rPr lang="cs-CZ" dirty="0"/>
              <a:t> → </a:t>
            </a:r>
            <a:r>
              <a:rPr lang="cs-CZ" dirty="0" err="1"/>
              <a:t>posteriorotace</a:t>
            </a:r>
            <a:r>
              <a:rPr lang="cs-CZ" dirty="0"/>
              <a:t> hlavy → adaptace </a:t>
            </a:r>
            <a:r>
              <a:rPr lang="cs-CZ" dirty="0" err="1"/>
              <a:t>lordokyfotických</a:t>
            </a:r>
            <a:r>
              <a:rPr lang="cs-CZ" dirty="0"/>
              <a:t> zakřivení páteře</a:t>
            </a:r>
          </a:p>
          <a:p>
            <a:r>
              <a:rPr lang="cs-CZ" dirty="0" err="1"/>
              <a:t>hyperextenze</a:t>
            </a:r>
            <a:r>
              <a:rPr lang="cs-CZ" dirty="0"/>
              <a:t> </a:t>
            </a:r>
            <a:r>
              <a:rPr lang="cs-CZ" dirty="0" err="1"/>
              <a:t>Cp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posun </a:t>
            </a:r>
            <a:r>
              <a:rPr lang="cs-CZ" dirty="0" err="1"/>
              <a:t>occiputu</a:t>
            </a:r>
            <a:r>
              <a:rPr lang="cs-CZ" dirty="0"/>
              <a:t> vpřed → předsun mandibuly pro zajištění optimálního skusu</a:t>
            </a:r>
          </a:p>
          <a:p>
            <a:pPr lvl="1"/>
            <a:r>
              <a:rPr lang="cs-CZ" dirty="0"/>
              <a:t>zvýšená aktivace m </a:t>
            </a:r>
            <a:r>
              <a:rPr lang="cs-CZ" dirty="0" err="1"/>
              <a:t>pter</a:t>
            </a:r>
            <a:r>
              <a:rPr lang="cs-CZ" dirty="0"/>
              <a:t>. med. et lat. → tah disku vpřed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4636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FB7358-4969-4F2A-87AD-AD0BA115F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500" dirty="0"/>
              <a:t>Posturální</a:t>
            </a:r>
            <a:r>
              <a:rPr lang="cs-CZ" dirty="0">
                <a:latin typeface="Bookman Old Style" panose="02050604050505020204" pitchFamily="18" charset="0"/>
              </a:rPr>
              <a:t> </a:t>
            </a:r>
            <a:r>
              <a:rPr lang="cs-CZ" sz="2500" dirty="0"/>
              <a:t>souvislosti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D488829-C02F-40EB-827B-7B52F5BF0A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47187" y="2246200"/>
            <a:ext cx="8097625" cy="3523997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908A697-3E38-469F-A3EC-0E8D16901E40}"/>
              </a:ext>
            </a:extLst>
          </p:cNvPr>
          <p:cNvSpPr/>
          <p:nvPr/>
        </p:nvSpPr>
        <p:spPr>
          <a:xfrm>
            <a:off x="2231136" y="5770197"/>
            <a:ext cx="76481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Bookman Old Style" panose="02050604050505020204" pitchFamily="18" charset="0"/>
              </a:rPr>
              <a:t>The Influence of an Experimentally-Induced</a:t>
            </a:r>
            <a:r>
              <a:rPr lang="cs-CZ" sz="1100" b="1" dirty="0">
                <a:latin typeface="Bookman Old Style" panose="02050604050505020204" pitchFamily="18" charset="0"/>
              </a:rPr>
              <a:t> </a:t>
            </a:r>
            <a:r>
              <a:rPr lang="en-US" sz="1100" b="1" dirty="0">
                <a:latin typeface="Bookman Old Style" panose="02050604050505020204" pitchFamily="18" charset="0"/>
              </a:rPr>
              <a:t>Malocclusion On Vertebral Alignment in Rats: A</a:t>
            </a:r>
            <a:r>
              <a:rPr lang="cs-CZ" sz="1100" b="1" dirty="0">
                <a:latin typeface="Bookman Old Style" panose="02050604050505020204" pitchFamily="18" charset="0"/>
              </a:rPr>
              <a:t> </a:t>
            </a:r>
            <a:r>
              <a:rPr lang="cs-CZ" sz="1100" b="1" dirty="0" err="1">
                <a:latin typeface="Bookman Old Style" panose="02050604050505020204" pitchFamily="18" charset="0"/>
              </a:rPr>
              <a:t>Controlled</a:t>
            </a:r>
            <a:r>
              <a:rPr lang="cs-CZ" sz="1100" b="1" dirty="0">
                <a:latin typeface="Bookman Old Style" panose="02050604050505020204" pitchFamily="18" charset="0"/>
              </a:rPr>
              <a:t> Pilot Study</a:t>
            </a:r>
          </a:p>
          <a:p>
            <a:r>
              <a:rPr lang="cs-CZ" sz="1100" dirty="0">
                <a:latin typeface="Bookman Old Style" panose="02050604050505020204" pitchFamily="18" charset="0"/>
              </a:rPr>
              <a:t>Michele </a:t>
            </a:r>
            <a:r>
              <a:rPr lang="cs-CZ" sz="1100" dirty="0" err="1">
                <a:latin typeface="Bookman Old Style" panose="02050604050505020204" pitchFamily="18" charset="0"/>
              </a:rPr>
              <a:t>DÕAttilio</a:t>
            </a:r>
            <a:r>
              <a:rPr lang="cs-CZ" sz="1100" dirty="0">
                <a:latin typeface="Bookman Old Style" panose="02050604050505020204" pitchFamily="18" charset="0"/>
              </a:rPr>
              <a:t>, D.D.S.; Maria R. </a:t>
            </a:r>
            <a:r>
              <a:rPr lang="cs-CZ" sz="1100" dirty="0" err="1">
                <a:latin typeface="Bookman Old Style" panose="02050604050505020204" pitchFamily="18" charset="0"/>
              </a:rPr>
              <a:t>Filippi</a:t>
            </a:r>
            <a:r>
              <a:rPr lang="cs-CZ" sz="1100" dirty="0">
                <a:latin typeface="Bookman Old Style" panose="02050604050505020204" pitchFamily="18" charset="0"/>
              </a:rPr>
              <a:t>, M.D.; Beatrice </a:t>
            </a:r>
            <a:r>
              <a:rPr lang="cs-CZ" sz="1100" dirty="0" err="1">
                <a:latin typeface="Bookman Old Style" panose="02050604050505020204" pitchFamily="18" charset="0"/>
              </a:rPr>
              <a:t>Femminella</a:t>
            </a:r>
            <a:r>
              <a:rPr lang="cs-CZ" sz="1100" dirty="0">
                <a:latin typeface="Bookman Old Style" panose="02050604050505020204" pitchFamily="18" charset="0"/>
              </a:rPr>
              <a:t>, D.D.S.; </a:t>
            </a:r>
            <a:r>
              <a:rPr lang="cs-CZ" sz="1100" dirty="0" err="1">
                <a:latin typeface="Bookman Old Style" panose="02050604050505020204" pitchFamily="18" charset="0"/>
              </a:rPr>
              <a:t>Felice</a:t>
            </a:r>
            <a:r>
              <a:rPr lang="cs-CZ" sz="1100" dirty="0">
                <a:latin typeface="Bookman Old Style" panose="02050604050505020204" pitchFamily="18" charset="0"/>
              </a:rPr>
              <a:t> </a:t>
            </a:r>
            <a:r>
              <a:rPr lang="cs-CZ" sz="1100" dirty="0" err="1">
                <a:latin typeface="Bookman Old Style" panose="02050604050505020204" pitchFamily="18" charset="0"/>
              </a:rPr>
              <a:t>Festa</a:t>
            </a:r>
            <a:r>
              <a:rPr lang="cs-CZ" sz="1100" dirty="0">
                <a:latin typeface="Bookman Old Style" panose="02050604050505020204" pitchFamily="18" charset="0"/>
              </a:rPr>
              <a:t>, M.D., M.S., D.D.S., Ph.D.; Simona </a:t>
            </a:r>
            <a:r>
              <a:rPr lang="cs-CZ" sz="1100" dirty="0" err="1">
                <a:latin typeface="Bookman Old Style" panose="02050604050505020204" pitchFamily="18" charset="0"/>
              </a:rPr>
              <a:t>Tecco</a:t>
            </a:r>
            <a:r>
              <a:rPr lang="cs-CZ" sz="1100" dirty="0">
                <a:latin typeface="Bookman Old Style" panose="02050604050505020204" pitchFamily="18" charset="0"/>
              </a:rPr>
              <a:t>, D.D.S.</a:t>
            </a:r>
          </a:p>
        </p:txBody>
      </p:sp>
    </p:spTree>
    <p:extLst>
      <p:ext uri="{BB962C8B-B14F-4D97-AF65-F5344CB8AC3E}">
        <p14:creationId xmlns:p14="http://schemas.microsoft.com/office/powerpoint/2010/main" val="4249574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CFA7EE6-4DB1-41A3-B8CA-A46B12F0F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/>
          <a:lstStyle/>
          <a:p>
            <a:r>
              <a:rPr lang="cs-CZ" dirty="0"/>
              <a:t>ANATOMIE A BIOMECHANIKA</a:t>
            </a:r>
          </a:p>
        </p:txBody>
      </p:sp>
    </p:spTree>
    <p:extLst>
      <p:ext uri="{BB962C8B-B14F-4D97-AF65-F5344CB8AC3E}">
        <p14:creationId xmlns:p14="http://schemas.microsoft.com/office/powerpoint/2010/main" val="3043459261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Vlastní 3">
      <a:dk1>
        <a:srgbClr val="4A4222"/>
      </a:dk1>
      <a:lt1>
        <a:srgbClr val="FFFFFF"/>
      </a:lt1>
      <a:dk2>
        <a:srgbClr val="DAD1B0"/>
      </a:dk2>
      <a:lt2>
        <a:srgbClr val="E8E3CE"/>
      </a:lt2>
      <a:accent1>
        <a:srgbClr val="845305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B9AF9A"/>
      </a:hlink>
      <a:folHlink>
        <a:srgbClr val="738F97"/>
      </a:folHlink>
    </a:clrScheme>
    <a:fontScheme name="Balík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lík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dirty="0" err="1">
            <a:solidFill>
              <a:schemeClr val="tx1">
                <a:lumMod val="60000"/>
                <a:lumOff val="4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TM10001115[[fn=Balík]]</Template>
  <TotalTime>52619</TotalTime>
  <Words>1148</Words>
  <Application>Microsoft Office PowerPoint</Application>
  <PresentationFormat>Širokoúhlá obrazovka</PresentationFormat>
  <Paragraphs>279</Paragraphs>
  <Slides>35</Slides>
  <Notes>24</Notes>
  <HiddenSlides>0</HiddenSlides>
  <MMClips>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1" baseType="lpstr">
      <vt:lpstr>Arial</vt:lpstr>
      <vt:lpstr>Bookman Old Style</vt:lpstr>
      <vt:lpstr>Calibri</vt:lpstr>
      <vt:lpstr>Corbel</vt:lpstr>
      <vt:lpstr>Gill Sans MT</vt:lpstr>
      <vt:lpstr>Balík</vt:lpstr>
      <vt:lpstr>Temporomandibulární dysfunkce</vt:lpstr>
      <vt:lpstr>Epidemiologie TMD</vt:lpstr>
      <vt:lpstr>Rozvoj poruch TMK              </vt:lpstr>
      <vt:lpstr>Psychosociální faktory</vt:lpstr>
      <vt:lpstr>Traumata</vt:lpstr>
      <vt:lpstr>Posturální souvislosti</vt:lpstr>
      <vt:lpstr>Posturální souvislosti</vt:lpstr>
      <vt:lpstr>Posturální souvislosti</vt:lpstr>
      <vt:lpstr>ANATOMIE A BIOMECHANIKA</vt:lpstr>
      <vt:lpstr>Kostěná struktura</vt:lpstr>
      <vt:lpstr>Diskus Articularis</vt:lpstr>
      <vt:lpstr>Deprese a elevace mandibuly</vt:lpstr>
      <vt:lpstr>Prezentace aplikace PowerPoint</vt:lpstr>
      <vt:lpstr>Ligamentózní aparát</vt:lpstr>
      <vt:lpstr>Svaly ovlivňující TMK</vt:lpstr>
      <vt:lpstr>Svaly ovlivňující TMK</vt:lpstr>
      <vt:lpstr>Svaly ovlivňující TMK</vt:lpstr>
      <vt:lpstr>Kvíz</vt:lpstr>
      <vt:lpstr>řízení pohybu</vt:lpstr>
      <vt:lpstr>Krční páteř a trigeminus</vt:lpstr>
      <vt:lpstr>palpace</vt:lpstr>
      <vt:lpstr>Biomechanika</vt:lpstr>
      <vt:lpstr>biomechanika</vt:lpstr>
      <vt:lpstr>DIAGNOSTIKA FYZIOTERAPEUTa</vt:lpstr>
      <vt:lpstr>Dělení Poruch</vt:lpstr>
      <vt:lpstr>DEGENERATIVNÍ PORUCHY ARTRÓZA, ARTRITIDA</vt:lpstr>
      <vt:lpstr>MYOGENNÍ - MYOFASCIÁLNÍ PAIN RELATED DISORDERS</vt:lpstr>
      <vt:lpstr>INTRAARTIKULÁRNÍ PORUCHY DISKOGENNÍ</vt:lpstr>
      <vt:lpstr>INTRAARTIKULÁRNÍ PORUCHY DISKOGENNÍ</vt:lpstr>
      <vt:lpstr>Terapie</vt:lpstr>
      <vt:lpstr>vzdálené souvislosti</vt:lpstr>
      <vt:lpstr>Bolesti Hlavy</vt:lpstr>
      <vt:lpstr>Bolesti Hlavy</vt:lpstr>
      <vt:lpstr> RED FLAGS NEBEZPEČNÉ BOLESTI HLAVY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INFORMAČNÍ KURZ SPIRALDYNAMIK®  FUNKCE DOLNÍ KONČETINY</dc:title>
  <dc:creator>HS</dc:creator>
  <cp:lastModifiedBy>lenovo</cp:lastModifiedBy>
  <cp:revision>671</cp:revision>
  <cp:lastPrinted>2019-05-14T19:09:06Z</cp:lastPrinted>
  <dcterms:created xsi:type="dcterms:W3CDTF">2017-10-28T18:14:48Z</dcterms:created>
  <dcterms:modified xsi:type="dcterms:W3CDTF">2023-02-04T15:44:02Z</dcterms:modified>
</cp:coreProperties>
</file>