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media/image3.jpg" ContentType="image/png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5" r:id="rId2"/>
  </p:sldMasterIdLst>
  <p:notesMasterIdLst>
    <p:notesMasterId r:id="rId42"/>
  </p:notesMasterIdLst>
  <p:sldIdLst>
    <p:sldId id="325" r:id="rId3"/>
    <p:sldId id="370" r:id="rId4"/>
    <p:sldId id="364" r:id="rId5"/>
    <p:sldId id="365" r:id="rId6"/>
    <p:sldId id="274" r:id="rId7"/>
    <p:sldId id="283" r:id="rId8"/>
    <p:sldId id="366" r:id="rId9"/>
    <p:sldId id="367" r:id="rId10"/>
    <p:sldId id="268" r:id="rId11"/>
    <p:sldId id="368" r:id="rId12"/>
    <p:sldId id="285" r:id="rId13"/>
    <p:sldId id="262" r:id="rId14"/>
    <p:sldId id="329" r:id="rId15"/>
    <p:sldId id="330" r:id="rId16"/>
    <p:sldId id="288" r:id="rId17"/>
    <p:sldId id="264" r:id="rId18"/>
    <p:sldId id="284" r:id="rId19"/>
    <p:sldId id="286" r:id="rId20"/>
    <p:sldId id="369" r:id="rId21"/>
    <p:sldId id="376" r:id="rId22"/>
    <p:sldId id="375" r:id="rId23"/>
    <p:sldId id="270" r:id="rId24"/>
    <p:sldId id="331" r:id="rId25"/>
    <p:sldId id="332" r:id="rId26"/>
    <p:sldId id="374" r:id="rId27"/>
    <p:sldId id="371" r:id="rId28"/>
    <p:sldId id="305" r:id="rId29"/>
    <p:sldId id="287" r:id="rId30"/>
    <p:sldId id="312" r:id="rId31"/>
    <p:sldId id="320" r:id="rId32"/>
    <p:sldId id="372" r:id="rId33"/>
    <p:sldId id="322" r:id="rId34"/>
    <p:sldId id="308" r:id="rId35"/>
    <p:sldId id="373" r:id="rId36"/>
    <p:sldId id="315" r:id="rId37"/>
    <p:sldId id="313" r:id="rId38"/>
    <p:sldId id="307" r:id="rId39"/>
    <p:sldId id="333" r:id="rId40"/>
    <p:sldId id="353" r:id="rId4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494BA"/>
    <a:srgbClr val="4399BD"/>
    <a:srgbClr val="CC3300"/>
    <a:srgbClr val="008000"/>
    <a:srgbClr val="FF3300"/>
    <a:srgbClr val="318FB5"/>
    <a:srgbClr val="D8E0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250" autoAdjust="0"/>
    <p:restoredTop sz="94660"/>
  </p:normalViewPr>
  <p:slideViewPr>
    <p:cSldViewPr snapToGrid="0">
      <p:cViewPr varScale="1">
        <p:scale>
          <a:sx n="83" d="100"/>
          <a:sy n="83" d="100"/>
        </p:scale>
        <p:origin x="106" y="1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ableStyles" Target="tableStyles.xml"/><Relationship Id="rId20" Type="http://schemas.openxmlformats.org/officeDocument/2006/relationships/slide" Target="slides/slide18.xml"/><Relationship Id="rId41" Type="http://schemas.openxmlformats.org/officeDocument/2006/relationships/slide" Target="slides/slide39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A96AB4A-D4E0-4C85-8363-1F630A60D854}" type="doc">
      <dgm:prSet loTypeId="urn:microsoft.com/office/officeart/2005/8/layout/hierarchy1" loCatId="hierarchy" qsTypeId="urn:microsoft.com/office/officeart/2005/8/quickstyle/simple3" qsCatId="simple" csTypeId="urn:microsoft.com/office/officeart/2005/8/colors/accent6_2" csCatId="accent6" phldr="1"/>
      <dgm:spPr/>
      <dgm:t>
        <a:bodyPr/>
        <a:lstStyle/>
        <a:p>
          <a:endParaRPr lang="en-US"/>
        </a:p>
      </dgm:t>
    </dgm:pt>
    <dgm:pt modelId="{220D2F99-2CAB-415C-BCDF-F146C1D1D2A8}">
      <dgm:prSet/>
      <dgm:spPr/>
      <dgm:t>
        <a:bodyPr/>
        <a:lstStyle/>
        <a:p>
          <a:r>
            <a:rPr lang="cs-CZ" dirty="0"/>
            <a:t>Stravovací doporučení</a:t>
          </a:r>
          <a:endParaRPr lang="en-US" dirty="0"/>
        </a:p>
      </dgm:t>
    </dgm:pt>
    <dgm:pt modelId="{4024011F-EEB2-4671-99FD-E37889C7DB8E}" type="parTrans" cxnId="{B31FB42C-D275-48A7-8480-512CEB4C8DBC}">
      <dgm:prSet/>
      <dgm:spPr/>
      <dgm:t>
        <a:bodyPr/>
        <a:lstStyle/>
        <a:p>
          <a:endParaRPr lang="en-US"/>
        </a:p>
      </dgm:t>
    </dgm:pt>
    <dgm:pt modelId="{EB38D09E-C997-492E-A390-A7D455544780}" type="sibTrans" cxnId="{B31FB42C-D275-48A7-8480-512CEB4C8DBC}">
      <dgm:prSet/>
      <dgm:spPr/>
      <dgm:t>
        <a:bodyPr/>
        <a:lstStyle/>
        <a:p>
          <a:endParaRPr lang="en-US"/>
        </a:p>
      </dgm:t>
    </dgm:pt>
    <dgm:pt modelId="{D3B15E46-A304-4DF5-8CC2-93F3DD40CDFB}">
      <dgm:prSet/>
      <dgm:spPr>
        <a:ln>
          <a:solidFill>
            <a:schemeClr val="accent6">
              <a:lumMod val="50000"/>
            </a:schemeClr>
          </a:solidFill>
        </a:ln>
      </dgm:spPr>
      <dgm:t>
        <a:bodyPr/>
        <a:lstStyle/>
        <a:p>
          <a:r>
            <a:rPr lang="cs-CZ" dirty="0"/>
            <a:t>Energetická bilance</a:t>
          </a:r>
          <a:endParaRPr lang="en-US" dirty="0"/>
        </a:p>
      </dgm:t>
    </dgm:pt>
    <dgm:pt modelId="{F9A5725D-6AAA-49B7-A898-98BC459EBA6A}" type="parTrans" cxnId="{FB4A224F-0A70-4EDF-A17F-9A92799B1AB8}">
      <dgm:prSet/>
      <dgm:spPr>
        <a:ln>
          <a:solidFill>
            <a:schemeClr val="tx1"/>
          </a:solidFill>
        </a:ln>
      </dgm:spPr>
      <dgm:t>
        <a:bodyPr/>
        <a:lstStyle/>
        <a:p>
          <a:endParaRPr lang="cs-CZ"/>
        </a:p>
      </dgm:t>
    </dgm:pt>
    <dgm:pt modelId="{BB46EE11-E9AA-46CD-A832-3C887E268960}" type="sibTrans" cxnId="{FB4A224F-0A70-4EDF-A17F-9A92799B1AB8}">
      <dgm:prSet/>
      <dgm:spPr/>
      <dgm:t>
        <a:bodyPr/>
        <a:lstStyle/>
        <a:p>
          <a:endParaRPr lang="cs-CZ"/>
        </a:p>
      </dgm:t>
    </dgm:pt>
    <dgm:pt modelId="{68C6C62E-45C3-428E-A8D3-D6FBFA4C5733}">
      <dgm:prSet/>
      <dgm:spPr>
        <a:ln>
          <a:solidFill>
            <a:schemeClr val="accent6">
              <a:lumMod val="50000"/>
            </a:schemeClr>
          </a:solidFill>
        </a:ln>
      </dgm:spPr>
      <dgm:t>
        <a:bodyPr/>
        <a:lstStyle/>
        <a:p>
          <a:r>
            <a:rPr lang="cs-CZ" dirty="0"/>
            <a:t>Glykemický index</a:t>
          </a:r>
          <a:endParaRPr lang="en-US" dirty="0"/>
        </a:p>
      </dgm:t>
    </dgm:pt>
    <dgm:pt modelId="{32B29D1C-9269-4EB7-939F-BDD9ABD0DE5D}" type="parTrans" cxnId="{7008AAB2-3480-467C-8895-BA187EA581AE}">
      <dgm:prSet/>
      <dgm:spPr>
        <a:ln>
          <a:solidFill>
            <a:schemeClr val="tx1"/>
          </a:solidFill>
        </a:ln>
      </dgm:spPr>
      <dgm:t>
        <a:bodyPr/>
        <a:lstStyle/>
        <a:p>
          <a:endParaRPr lang="cs-CZ"/>
        </a:p>
      </dgm:t>
    </dgm:pt>
    <dgm:pt modelId="{82BFFB8C-4825-46D2-B303-6A7B3972DB65}" type="sibTrans" cxnId="{7008AAB2-3480-467C-8895-BA187EA581AE}">
      <dgm:prSet/>
      <dgm:spPr/>
      <dgm:t>
        <a:bodyPr/>
        <a:lstStyle/>
        <a:p>
          <a:endParaRPr lang="cs-CZ"/>
        </a:p>
      </dgm:t>
    </dgm:pt>
    <dgm:pt modelId="{660817A4-4557-4329-963B-975AD9A8A073}">
      <dgm:prSet/>
      <dgm:spPr>
        <a:ln>
          <a:solidFill>
            <a:schemeClr val="accent6">
              <a:lumMod val="50000"/>
            </a:schemeClr>
          </a:solidFill>
        </a:ln>
      </dgm:spPr>
      <dgm:t>
        <a:bodyPr/>
        <a:lstStyle/>
        <a:p>
          <a:r>
            <a:rPr lang="cs-CZ" dirty="0"/>
            <a:t>Korekce hmotnosti a výkonnosti</a:t>
          </a:r>
          <a:endParaRPr lang="en-US" dirty="0"/>
        </a:p>
      </dgm:t>
    </dgm:pt>
    <dgm:pt modelId="{36C7B6B4-A426-4677-871B-37FCFB144E01}" type="parTrans" cxnId="{43CD0395-2BC3-4E1D-8787-5471DDA36117}">
      <dgm:prSet/>
      <dgm:spPr>
        <a:ln>
          <a:solidFill>
            <a:schemeClr val="tx1"/>
          </a:solidFill>
        </a:ln>
      </dgm:spPr>
      <dgm:t>
        <a:bodyPr/>
        <a:lstStyle/>
        <a:p>
          <a:endParaRPr lang="cs-CZ"/>
        </a:p>
      </dgm:t>
    </dgm:pt>
    <dgm:pt modelId="{84158A9C-F0F8-453F-B3BF-5291718A48A6}" type="sibTrans" cxnId="{43CD0395-2BC3-4E1D-8787-5471DDA36117}">
      <dgm:prSet/>
      <dgm:spPr/>
      <dgm:t>
        <a:bodyPr/>
        <a:lstStyle/>
        <a:p>
          <a:endParaRPr lang="cs-CZ"/>
        </a:p>
      </dgm:t>
    </dgm:pt>
    <dgm:pt modelId="{B88C2C99-6099-4790-9E19-8CEA30714B85}">
      <dgm:prSet/>
      <dgm:spPr>
        <a:ln>
          <a:solidFill>
            <a:srgbClr val="92D050"/>
          </a:solidFill>
        </a:ln>
      </dgm:spPr>
      <dgm:t>
        <a:bodyPr/>
        <a:lstStyle/>
        <a:p>
          <a:r>
            <a:rPr lang="cs-CZ" dirty="0"/>
            <a:t>Podpora výkonnosti a svalového růstu</a:t>
          </a:r>
          <a:endParaRPr lang="en-US" dirty="0"/>
        </a:p>
      </dgm:t>
    </dgm:pt>
    <dgm:pt modelId="{AF7E21B6-EB92-4097-9B55-815485DDDFD9}" type="parTrans" cxnId="{BE4360D9-1ADD-45F9-A14E-5A4DDBF8B9CC}">
      <dgm:prSet/>
      <dgm:spPr>
        <a:ln>
          <a:solidFill>
            <a:schemeClr val="tx1"/>
          </a:solidFill>
        </a:ln>
      </dgm:spPr>
      <dgm:t>
        <a:bodyPr/>
        <a:lstStyle/>
        <a:p>
          <a:endParaRPr lang="cs-CZ"/>
        </a:p>
      </dgm:t>
    </dgm:pt>
    <dgm:pt modelId="{B3A22179-1D80-4DE6-B4EA-3384CF8AC89B}" type="sibTrans" cxnId="{BE4360D9-1ADD-45F9-A14E-5A4DDBF8B9CC}">
      <dgm:prSet/>
      <dgm:spPr/>
      <dgm:t>
        <a:bodyPr/>
        <a:lstStyle/>
        <a:p>
          <a:endParaRPr lang="cs-CZ"/>
        </a:p>
      </dgm:t>
    </dgm:pt>
    <dgm:pt modelId="{3B34D7FB-7E72-4336-AC0C-B661036F3697}">
      <dgm:prSet/>
      <dgm:spPr>
        <a:ln>
          <a:solidFill>
            <a:srgbClr val="92D050"/>
          </a:solidFill>
        </a:ln>
      </dgm:spPr>
      <dgm:t>
        <a:bodyPr/>
        <a:lstStyle/>
        <a:p>
          <a:r>
            <a:rPr lang="cs-CZ" dirty="0"/>
            <a:t>Aplikovaná sportovní výživa</a:t>
          </a:r>
          <a:endParaRPr lang="en-US" dirty="0"/>
        </a:p>
      </dgm:t>
    </dgm:pt>
    <dgm:pt modelId="{7EA26C2E-2633-4943-9335-999D15A1A585}" type="parTrans" cxnId="{793F5E8F-1921-4DC4-BDA4-9020D0B3C690}">
      <dgm:prSet/>
      <dgm:spPr>
        <a:ln>
          <a:solidFill>
            <a:schemeClr val="tx1"/>
          </a:solidFill>
        </a:ln>
      </dgm:spPr>
      <dgm:t>
        <a:bodyPr/>
        <a:lstStyle/>
        <a:p>
          <a:endParaRPr lang="cs-CZ"/>
        </a:p>
      </dgm:t>
    </dgm:pt>
    <dgm:pt modelId="{EC28D66F-B099-45D9-B34B-FB182EAAB27C}" type="sibTrans" cxnId="{793F5E8F-1921-4DC4-BDA4-9020D0B3C690}">
      <dgm:prSet/>
      <dgm:spPr/>
      <dgm:t>
        <a:bodyPr/>
        <a:lstStyle/>
        <a:p>
          <a:endParaRPr lang="cs-CZ"/>
        </a:p>
      </dgm:t>
    </dgm:pt>
    <dgm:pt modelId="{179C6EFC-D2F3-4DF4-8B05-879883A082B6}">
      <dgm:prSet/>
      <dgm:spPr>
        <a:ln>
          <a:solidFill>
            <a:srgbClr val="92D050"/>
          </a:solidFill>
        </a:ln>
      </dgm:spPr>
      <dgm:t>
        <a:bodyPr/>
        <a:lstStyle/>
        <a:p>
          <a:r>
            <a:rPr lang="cs-CZ" dirty="0"/>
            <a:t>Před výkonem</a:t>
          </a:r>
          <a:endParaRPr lang="en-US" dirty="0"/>
        </a:p>
      </dgm:t>
    </dgm:pt>
    <dgm:pt modelId="{520F9445-54E0-495C-844C-F382E684A266}" type="parTrans" cxnId="{BBE4D87C-2F4A-4D53-994E-09358C0D713D}">
      <dgm:prSet/>
      <dgm:spPr>
        <a:ln>
          <a:solidFill>
            <a:schemeClr val="tx1"/>
          </a:solidFill>
        </a:ln>
      </dgm:spPr>
      <dgm:t>
        <a:bodyPr/>
        <a:lstStyle/>
        <a:p>
          <a:endParaRPr lang="cs-CZ"/>
        </a:p>
      </dgm:t>
    </dgm:pt>
    <dgm:pt modelId="{7893D61C-7E43-44EE-B10B-93F040545368}" type="sibTrans" cxnId="{BBE4D87C-2F4A-4D53-994E-09358C0D713D}">
      <dgm:prSet/>
      <dgm:spPr/>
      <dgm:t>
        <a:bodyPr/>
        <a:lstStyle/>
        <a:p>
          <a:endParaRPr lang="cs-CZ"/>
        </a:p>
      </dgm:t>
    </dgm:pt>
    <dgm:pt modelId="{01F5E1EB-DB4C-4972-A65E-3460A3F903BC}">
      <dgm:prSet/>
      <dgm:spPr>
        <a:ln>
          <a:solidFill>
            <a:srgbClr val="92D050"/>
          </a:solidFill>
        </a:ln>
      </dgm:spPr>
      <dgm:t>
        <a:bodyPr/>
        <a:lstStyle/>
        <a:p>
          <a:r>
            <a:rPr lang="cs-CZ" dirty="0"/>
            <a:t>Během výkonu</a:t>
          </a:r>
          <a:endParaRPr lang="en-US" dirty="0"/>
        </a:p>
      </dgm:t>
    </dgm:pt>
    <dgm:pt modelId="{DCA88021-7848-4856-BF86-608E3E7D2690}" type="parTrans" cxnId="{926D4BCC-D8F4-4B98-8301-EDAE7FA2E0BC}">
      <dgm:prSet/>
      <dgm:spPr>
        <a:ln>
          <a:solidFill>
            <a:schemeClr val="tx1"/>
          </a:solidFill>
        </a:ln>
      </dgm:spPr>
      <dgm:t>
        <a:bodyPr/>
        <a:lstStyle/>
        <a:p>
          <a:endParaRPr lang="cs-CZ"/>
        </a:p>
      </dgm:t>
    </dgm:pt>
    <dgm:pt modelId="{B5F7C76F-571A-453B-979E-DF5A11233494}" type="sibTrans" cxnId="{926D4BCC-D8F4-4B98-8301-EDAE7FA2E0BC}">
      <dgm:prSet/>
      <dgm:spPr/>
      <dgm:t>
        <a:bodyPr/>
        <a:lstStyle/>
        <a:p>
          <a:endParaRPr lang="cs-CZ"/>
        </a:p>
      </dgm:t>
    </dgm:pt>
    <dgm:pt modelId="{BAFE3FCC-F4BB-4907-A682-16D984664A12}">
      <dgm:prSet/>
      <dgm:spPr>
        <a:ln>
          <a:solidFill>
            <a:srgbClr val="92D050"/>
          </a:solidFill>
        </a:ln>
      </dgm:spPr>
      <dgm:t>
        <a:bodyPr/>
        <a:lstStyle/>
        <a:p>
          <a:r>
            <a:rPr lang="cs-CZ" dirty="0"/>
            <a:t>Po výkonu</a:t>
          </a:r>
          <a:endParaRPr lang="en-US" dirty="0"/>
        </a:p>
      </dgm:t>
    </dgm:pt>
    <dgm:pt modelId="{26053D04-C68C-42CE-B99B-F9AA157A265C}" type="parTrans" cxnId="{B3D51AC9-2B77-4769-BB81-0F249232E19F}">
      <dgm:prSet/>
      <dgm:spPr>
        <a:ln>
          <a:solidFill>
            <a:schemeClr val="tx1"/>
          </a:solidFill>
        </a:ln>
      </dgm:spPr>
      <dgm:t>
        <a:bodyPr/>
        <a:lstStyle/>
        <a:p>
          <a:endParaRPr lang="cs-CZ"/>
        </a:p>
      </dgm:t>
    </dgm:pt>
    <dgm:pt modelId="{FED29F14-9F8A-46CF-BA75-60B0656D378C}" type="sibTrans" cxnId="{B3D51AC9-2B77-4769-BB81-0F249232E19F}">
      <dgm:prSet/>
      <dgm:spPr/>
      <dgm:t>
        <a:bodyPr/>
        <a:lstStyle/>
        <a:p>
          <a:endParaRPr lang="cs-CZ"/>
        </a:p>
      </dgm:t>
    </dgm:pt>
    <dgm:pt modelId="{5C2C8521-43AB-49E0-ADA9-C34400A4FF6D}">
      <dgm:prSet/>
      <dgm:spPr>
        <a:ln>
          <a:solidFill>
            <a:srgbClr val="C00000"/>
          </a:solidFill>
        </a:ln>
      </dgm:spPr>
      <dgm:t>
        <a:bodyPr/>
        <a:lstStyle/>
        <a:p>
          <a:r>
            <a:rPr lang="cs-CZ" dirty="0"/>
            <a:t>Zdraví – Trávící systém</a:t>
          </a:r>
          <a:endParaRPr lang="en-US" dirty="0"/>
        </a:p>
      </dgm:t>
    </dgm:pt>
    <dgm:pt modelId="{3623AF5E-7606-454E-9807-246904CD68A9}" type="parTrans" cxnId="{52EF158A-81BC-4496-A113-B2B56683AA5E}">
      <dgm:prSet/>
      <dgm:spPr>
        <a:ln>
          <a:solidFill>
            <a:schemeClr val="tx1"/>
          </a:solidFill>
        </a:ln>
      </dgm:spPr>
      <dgm:t>
        <a:bodyPr/>
        <a:lstStyle/>
        <a:p>
          <a:endParaRPr lang="cs-CZ"/>
        </a:p>
      </dgm:t>
    </dgm:pt>
    <dgm:pt modelId="{967D359E-ECBE-44A0-8329-E224658D5AEF}" type="sibTrans" cxnId="{52EF158A-81BC-4496-A113-B2B56683AA5E}">
      <dgm:prSet/>
      <dgm:spPr/>
      <dgm:t>
        <a:bodyPr/>
        <a:lstStyle/>
        <a:p>
          <a:endParaRPr lang="cs-CZ"/>
        </a:p>
      </dgm:t>
    </dgm:pt>
    <dgm:pt modelId="{B2F872FD-91DF-4E54-9272-BA664FBB78B2}" type="pres">
      <dgm:prSet presAssocID="{7A96AB4A-D4E0-4C85-8363-1F630A60D854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9BC0A22D-D991-4050-90E2-8D94AD71BEAA}" type="pres">
      <dgm:prSet presAssocID="{220D2F99-2CAB-415C-BCDF-F146C1D1D2A8}" presName="hierRoot1" presStyleCnt="0"/>
      <dgm:spPr/>
    </dgm:pt>
    <dgm:pt modelId="{9FFF2527-C157-4C33-9D75-507FECDCAEF9}" type="pres">
      <dgm:prSet presAssocID="{220D2F99-2CAB-415C-BCDF-F146C1D1D2A8}" presName="composite" presStyleCnt="0"/>
      <dgm:spPr/>
    </dgm:pt>
    <dgm:pt modelId="{732BD991-AE59-4F99-BFBB-14DF4D62F96A}" type="pres">
      <dgm:prSet presAssocID="{220D2F99-2CAB-415C-BCDF-F146C1D1D2A8}" presName="background" presStyleLbl="node0" presStyleIdx="0" presStyleCnt="1"/>
      <dgm:spPr/>
    </dgm:pt>
    <dgm:pt modelId="{E6C05F15-3F80-4157-9859-550A0CC3B6DE}" type="pres">
      <dgm:prSet presAssocID="{220D2F99-2CAB-415C-BCDF-F146C1D1D2A8}" presName="text" presStyleLbl="fgAcc0" presStyleIdx="0" presStyleCnt="1" custScaleX="161291" custScaleY="70166">
        <dgm:presLayoutVars>
          <dgm:chPref val="3"/>
        </dgm:presLayoutVars>
      </dgm:prSet>
      <dgm:spPr/>
    </dgm:pt>
    <dgm:pt modelId="{6F106ECE-E1F0-443A-8D9A-1AFA2B032B9C}" type="pres">
      <dgm:prSet presAssocID="{220D2F99-2CAB-415C-BCDF-F146C1D1D2A8}" presName="hierChild2" presStyleCnt="0"/>
      <dgm:spPr/>
    </dgm:pt>
    <dgm:pt modelId="{C7FAEE18-B91C-4779-A811-F1A1D9607915}" type="pres">
      <dgm:prSet presAssocID="{3623AF5E-7606-454E-9807-246904CD68A9}" presName="Name10" presStyleLbl="parChTrans1D2" presStyleIdx="0" presStyleCnt="1"/>
      <dgm:spPr/>
    </dgm:pt>
    <dgm:pt modelId="{F9EAA402-4097-46BC-BEBC-4CEAFE16DBB8}" type="pres">
      <dgm:prSet presAssocID="{5C2C8521-43AB-49E0-ADA9-C34400A4FF6D}" presName="hierRoot2" presStyleCnt="0"/>
      <dgm:spPr/>
    </dgm:pt>
    <dgm:pt modelId="{FA85ED28-D33F-4069-BA5E-BA1759F4EE01}" type="pres">
      <dgm:prSet presAssocID="{5C2C8521-43AB-49E0-ADA9-C34400A4FF6D}" presName="composite2" presStyleCnt="0"/>
      <dgm:spPr/>
    </dgm:pt>
    <dgm:pt modelId="{3A41D101-5448-4DBF-B9E2-6EBCED41D7EA}" type="pres">
      <dgm:prSet presAssocID="{5C2C8521-43AB-49E0-ADA9-C34400A4FF6D}" presName="background2" presStyleLbl="node2" presStyleIdx="0" presStyleCnt="1"/>
      <dgm:spPr>
        <a:solidFill>
          <a:srgbClr val="FFC000"/>
        </a:solidFill>
        <a:ln>
          <a:solidFill>
            <a:srgbClr val="C00000"/>
          </a:solidFill>
        </a:ln>
      </dgm:spPr>
    </dgm:pt>
    <dgm:pt modelId="{A1DF9C44-4A01-4225-A822-AA8F0AC2D171}" type="pres">
      <dgm:prSet presAssocID="{5C2C8521-43AB-49E0-ADA9-C34400A4FF6D}" presName="text2" presStyleLbl="fgAcc2" presStyleIdx="0" presStyleCnt="1" custScaleX="167085" custScaleY="57012">
        <dgm:presLayoutVars>
          <dgm:chPref val="3"/>
        </dgm:presLayoutVars>
      </dgm:prSet>
      <dgm:spPr/>
    </dgm:pt>
    <dgm:pt modelId="{CCFEF324-AB97-4727-94DD-2A85F327F993}" type="pres">
      <dgm:prSet presAssocID="{5C2C8521-43AB-49E0-ADA9-C34400A4FF6D}" presName="hierChild3" presStyleCnt="0"/>
      <dgm:spPr/>
    </dgm:pt>
    <dgm:pt modelId="{45855ED1-B687-479B-BF6B-62C56B7D7199}" type="pres">
      <dgm:prSet presAssocID="{36C7B6B4-A426-4677-871B-37FCFB144E01}" presName="Name17" presStyleLbl="parChTrans1D3" presStyleIdx="0" presStyleCnt="2"/>
      <dgm:spPr/>
    </dgm:pt>
    <dgm:pt modelId="{C9CBBB21-11CF-479C-B87E-536D20FF80E5}" type="pres">
      <dgm:prSet presAssocID="{660817A4-4557-4329-963B-975AD9A8A073}" presName="hierRoot3" presStyleCnt="0"/>
      <dgm:spPr/>
    </dgm:pt>
    <dgm:pt modelId="{29474653-EEDD-4788-BE7D-47CA62950998}" type="pres">
      <dgm:prSet presAssocID="{660817A4-4557-4329-963B-975AD9A8A073}" presName="composite3" presStyleCnt="0"/>
      <dgm:spPr/>
    </dgm:pt>
    <dgm:pt modelId="{8CA0CBE7-C32E-499B-9921-13A315954715}" type="pres">
      <dgm:prSet presAssocID="{660817A4-4557-4329-963B-975AD9A8A073}" presName="background3" presStyleLbl="node3" presStyleIdx="0" presStyleCnt="2"/>
      <dgm:spPr>
        <a:solidFill>
          <a:schemeClr val="accent6">
            <a:lumMod val="75000"/>
          </a:schemeClr>
        </a:solidFill>
      </dgm:spPr>
    </dgm:pt>
    <dgm:pt modelId="{475DF9EB-79B1-41AD-AB4E-FE19855A62F9}" type="pres">
      <dgm:prSet presAssocID="{660817A4-4557-4329-963B-975AD9A8A073}" presName="text3" presStyleLbl="fgAcc3" presStyleIdx="0" presStyleCnt="2" custScaleX="255821">
        <dgm:presLayoutVars>
          <dgm:chPref val="3"/>
        </dgm:presLayoutVars>
      </dgm:prSet>
      <dgm:spPr/>
    </dgm:pt>
    <dgm:pt modelId="{222C41A5-06E7-4054-8FAB-E4094DD8A215}" type="pres">
      <dgm:prSet presAssocID="{660817A4-4557-4329-963B-975AD9A8A073}" presName="hierChild4" presStyleCnt="0"/>
      <dgm:spPr/>
    </dgm:pt>
    <dgm:pt modelId="{98B8A4B4-6327-4230-8F84-558C9FC4BDF0}" type="pres">
      <dgm:prSet presAssocID="{F9A5725D-6AAA-49B7-A898-98BC459EBA6A}" presName="Name23" presStyleLbl="parChTrans1D4" presStyleIdx="0" presStyleCnt="6"/>
      <dgm:spPr/>
    </dgm:pt>
    <dgm:pt modelId="{694E9B6A-068A-4D9E-B22C-1CF2FF7D56D6}" type="pres">
      <dgm:prSet presAssocID="{D3B15E46-A304-4DF5-8CC2-93F3DD40CDFB}" presName="hierRoot4" presStyleCnt="0"/>
      <dgm:spPr/>
    </dgm:pt>
    <dgm:pt modelId="{CC866AC3-6F04-4FCE-B57D-4DD15908A9E0}" type="pres">
      <dgm:prSet presAssocID="{D3B15E46-A304-4DF5-8CC2-93F3DD40CDFB}" presName="composite4" presStyleCnt="0"/>
      <dgm:spPr/>
    </dgm:pt>
    <dgm:pt modelId="{6307EC9A-46EB-4EAA-8485-CDA304D1842B}" type="pres">
      <dgm:prSet presAssocID="{D3B15E46-A304-4DF5-8CC2-93F3DD40CDFB}" presName="background4" presStyleLbl="node4" presStyleIdx="0" presStyleCnt="6"/>
      <dgm:spPr>
        <a:solidFill>
          <a:schemeClr val="accent6">
            <a:lumMod val="75000"/>
          </a:schemeClr>
        </a:solidFill>
      </dgm:spPr>
    </dgm:pt>
    <dgm:pt modelId="{144BFFE1-DAE9-49C3-B0A8-6B5424794CD5}" type="pres">
      <dgm:prSet presAssocID="{D3B15E46-A304-4DF5-8CC2-93F3DD40CDFB}" presName="text4" presStyleLbl="fgAcc4" presStyleIdx="0" presStyleCnt="6">
        <dgm:presLayoutVars>
          <dgm:chPref val="3"/>
        </dgm:presLayoutVars>
      </dgm:prSet>
      <dgm:spPr/>
    </dgm:pt>
    <dgm:pt modelId="{87FEE12A-6455-4A5F-990C-FBA322E4CC10}" type="pres">
      <dgm:prSet presAssocID="{D3B15E46-A304-4DF5-8CC2-93F3DD40CDFB}" presName="hierChild5" presStyleCnt="0"/>
      <dgm:spPr/>
    </dgm:pt>
    <dgm:pt modelId="{EE7F3184-5785-4CCF-AED6-2DA825E7B2AD}" type="pres">
      <dgm:prSet presAssocID="{32B29D1C-9269-4EB7-939F-BDD9ABD0DE5D}" presName="Name23" presStyleLbl="parChTrans1D4" presStyleIdx="1" presStyleCnt="6"/>
      <dgm:spPr/>
    </dgm:pt>
    <dgm:pt modelId="{4317CFD4-99E0-4549-B3BA-7C9251D0F918}" type="pres">
      <dgm:prSet presAssocID="{68C6C62E-45C3-428E-A8D3-D6FBFA4C5733}" presName="hierRoot4" presStyleCnt="0"/>
      <dgm:spPr/>
    </dgm:pt>
    <dgm:pt modelId="{0AAB9851-D0E3-4F52-97A7-DDFD6EAA3F63}" type="pres">
      <dgm:prSet presAssocID="{68C6C62E-45C3-428E-A8D3-D6FBFA4C5733}" presName="composite4" presStyleCnt="0"/>
      <dgm:spPr/>
    </dgm:pt>
    <dgm:pt modelId="{5621A95A-0728-4EAF-863E-91F4FBC9435B}" type="pres">
      <dgm:prSet presAssocID="{68C6C62E-45C3-428E-A8D3-D6FBFA4C5733}" presName="background4" presStyleLbl="node4" presStyleIdx="1" presStyleCnt="6"/>
      <dgm:spPr>
        <a:solidFill>
          <a:schemeClr val="accent6">
            <a:lumMod val="75000"/>
          </a:schemeClr>
        </a:solidFill>
      </dgm:spPr>
    </dgm:pt>
    <dgm:pt modelId="{A6F56790-CCDC-4E28-8CB1-98FC0CA218B7}" type="pres">
      <dgm:prSet presAssocID="{68C6C62E-45C3-428E-A8D3-D6FBFA4C5733}" presName="text4" presStyleLbl="fgAcc4" presStyleIdx="1" presStyleCnt="6">
        <dgm:presLayoutVars>
          <dgm:chPref val="3"/>
        </dgm:presLayoutVars>
      </dgm:prSet>
      <dgm:spPr/>
    </dgm:pt>
    <dgm:pt modelId="{ED95001C-970A-4788-BB9F-B3EEED0DD2C5}" type="pres">
      <dgm:prSet presAssocID="{68C6C62E-45C3-428E-A8D3-D6FBFA4C5733}" presName="hierChild5" presStyleCnt="0"/>
      <dgm:spPr/>
    </dgm:pt>
    <dgm:pt modelId="{7B33CB7A-6D98-4CDB-AF86-CAA9D501E2D4}" type="pres">
      <dgm:prSet presAssocID="{AF7E21B6-EB92-4097-9B55-815485DDDFD9}" presName="Name17" presStyleLbl="parChTrans1D3" presStyleIdx="1" presStyleCnt="2"/>
      <dgm:spPr/>
    </dgm:pt>
    <dgm:pt modelId="{101E536E-4AF6-49EB-B56C-1E4F82D7B6B5}" type="pres">
      <dgm:prSet presAssocID="{B88C2C99-6099-4790-9E19-8CEA30714B85}" presName="hierRoot3" presStyleCnt="0"/>
      <dgm:spPr/>
    </dgm:pt>
    <dgm:pt modelId="{9F896678-32E2-4E73-9F44-A57C25A8D184}" type="pres">
      <dgm:prSet presAssocID="{B88C2C99-6099-4790-9E19-8CEA30714B85}" presName="composite3" presStyleCnt="0"/>
      <dgm:spPr/>
    </dgm:pt>
    <dgm:pt modelId="{3A128953-A4D9-4072-845A-997C9CFAC00D}" type="pres">
      <dgm:prSet presAssocID="{B88C2C99-6099-4790-9E19-8CEA30714B85}" presName="background3" presStyleLbl="node3" presStyleIdx="1" presStyleCnt="2"/>
      <dgm:spPr>
        <a:solidFill>
          <a:srgbClr val="008000"/>
        </a:solidFill>
      </dgm:spPr>
    </dgm:pt>
    <dgm:pt modelId="{E024FB1B-4F43-4FA3-B4F0-1E040C29C1B1}" type="pres">
      <dgm:prSet presAssocID="{B88C2C99-6099-4790-9E19-8CEA30714B85}" presName="text3" presStyleLbl="fgAcc3" presStyleIdx="1" presStyleCnt="2" custLinFactX="38225" custLinFactNeighborX="100000">
        <dgm:presLayoutVars>
          <dgm:chPref val="3"/>
        </dgm:presLayoutVars>
      </dgm:prSet>
      <dgm:spPr/>
    </dgm:pt>
    <dgm:pt modelId="{1A246D24-C1F7-4BEB-8613-D9CD0970466B}" type="pres">
      <dgm:prSet presAssocID="{B88C2C99-6099-4790-9E19-8CEA30714B85}" presName="hierChild4" presStyleCnt="0"/>
      <dgm:spPr/>
    </dgm:pt>
    <dgm:pt modelId="{40FC99D5-0DEE-4433-8878-5E6C4EB4CC13}" type="pres">
      <dgm:prSet presAssocID="{7EA26C2E-2633-4943-9335-999D15A1A585}" presName="Name23" presStyleLbl="parChTrans1D4" presStyleIdx="2" presStyleCnt="6"/>
      <dgm:spPr/>
    </dgm:pt>
    <dgm:pt modelId="{6D990198-07CC-4B9C-B2E9-B4D956A09CCA}" type="pres">
      <dgm:prSet presAssocID="{3B34D7FB-7E72-4336-AC0C-B661036F3697}" presName="hierRoot4" presStyleCnt="0"/>
      <dgm:spPr/>
    </dgm:pt>
    <dgm:pt modelId="{24AB2893-62BB-4457-AA41-69CFD42A5849}" type="pres">
      <dgm:prSet presAssocID="{3B34D7FB-7E72-4336-AC0C-B661036F3697}" presName="composite4" presStyleCnt="0"/>
      <dgm:spPr/>
    </dgm:pt>
    <dgm:pt modelId="{09C0866D-F75B-4E7E-A6B8-AD1FAC647F91}" type="pres">
      <dgm:prSet presAssocID="{3B34D7FB-7E72-4336-AC0C-B661036F3697}" presName="background4" presStyleLbl="node4" presStyleIdx="2" presStyleCnt="6"/>
      <dgm:spPr>
        <a:solidFill>
          <a:srgbClr val="008000"/>
        </a:solidFill>
      </dgm:spPr>
    </dgm:pt>
    <dgm:pt modelId="{488984A7-95AC-4737-92D2-0D9D8A13B41C}" type="pres">
      <dgm:prSet presAssocID="{3B34D7FB-7E72-4336-AC0C-B661036F3697}" presName="text4" presStyleLbl="fgAcc4" presStyleIdx="2" presStyleCnt="6" custLinFactX="38225" custLinFactNeighborX="100000">
        <dgm:presLayoutVars>
          <dgm:chPref val="3"/>
        </dgm:presLayoutVars>
      </dgm:prSet>
      <dgm:spPr/>
    </dgm:pt>
    <dgm:pt modelId="{ACA1EECA-5716-4B40-AFFF-D82D12D2D3DA}" type="pres">
      <dgm:prSet presAssocID="{3B34D7FB-7E72-4336-AC0C-B661036F3697}" presName="hierChild5" presStyleCnt="0"/>
      <dgm:spPr/>
    </dgm:pt>
    <dgm:pt modelId="{D27A5458-0276-4937-872E-43F60E289B1A}" type="pres">
      <dgm:prSet presAssocID="{520F9445-54E0-495C-844C-F382E684A266}" presName="Name23" presStyleLbl="parChTrans1D4" presStyleIdx="3" presStyleCnt="6"/>
      <dgm:spPr/>
    </dgm:pt>
    <dgm:pt modelId="{C4184EF0-6AB6-4597-BB03-EE2C8F5DAE8C}" type="pres">
      <dgm:prSet presAssocID="{179C6EFC-D2F3-4DF4-8B05-879883A082B6}" presName="hierRoot4" presStyleCnt="0"/>
      <dgm:spPr/>
    </dgm:pt>
    <dgm:pt modelId="{186C532B-56DD-4E30-BFC6-06F619B3D3DA}" type="pres">
      <dgm:prSet presAssocID="{179C6EFC-D2F3-4DF4-8B05-879883A082B6}" presName="composite4" presStyleCnt="0"/>
      <dgm:spPr/>
    </dgm:pt>
    <dgm:pt modelId="{B7D7A5C9-431E-41D8-9099-FCB464D85A1F}" type="pres">
      <dgm:prSet presAssocID="{179C6EFC-D2F3-4DF4-8B05-879883A082B6}" presName="background4" presStyleLbl="node4" presStyleIdx="3" presStyleCnt="6"/>
      <dgm:spPr>
        <a:solidFill>
          <a:srgbClr val="008000"/>
        </a:solidFill>
        <a:ln>
          <a:solidFill>
            <a:srgbClr val="008000"/>
          </a:solidFill>
        </a:ln>
      </dgm:spPr>
    </dgm:pt>
    <dgm:pt modelId="{FC1CB6D4-3FAE-4938-B3C4-ECE781B2C3ED}" type="pres">
      <dgm:prSet presAssocID="{179C6EFC-D2F3-4DF4-8B05-879883A082B6}" presName="text4" presStyleLbl="fgAcc4" presStyleIdx="3" presStyleCnt="6" custLinFactX="37056" custLinFactNeighborX="100000" custLinFactNeighborY="-3904">
        <dgm:presLayoutVars>
          <dgm:chPref val="3"/>
        </dgm:presLayoutVars>
      </dgm:prSet>
      <dgm:spPr/>
    </dgm:pt>
    <dgm:pt modelId="{5AC7B572-A730-47BA-BC37-3F3377991069}" type="pres">
      <dgm:prSet presAssocID="{179C6EFC-D2F3-4DF4-8B05-879883A082B6}" presName="hierChild5" presStyleCnt="0"/>
      <dgm:spPr/>
    </dgm:pt>
    <dgm:pt modelId="{49626C8F-CD27-45EE-BA67-807E3BBC7BD7}" type="pres">
      <dgm:prSet presAssocID="{DCA88021-7848-4856-BF86-608E3E7D2690}" presName="Name23" presStyleLbl="parChTrans1D4" presStyleIdx="4" presStyleCnt="6"/>
      <dgm:spPr/>
    </dgm:pt>
    <dgm:pt modelId="{83BBF57F-DD3B-4C08-9D8C-8E16F218405B}" type="pres">
      <dgm:prSet presAssocID="{01F5E1EB-DB4C-4972-A65E-3460A3F903BC}" presName="hierRoot4" presStyleCnt="0"/>
      <dgm:spPr/>
    </dgm:pt>
    <dgm:pt modelId="{F74E1FDE-CF6D-435A-85D0-ED6C11236744}" type="pres">
      <dgm:prSet presAssocID="{01F5E1EB-DB4C-4972-A65E-3460A3F903BC}" presName="composite4" presStyleCnt="0"/>
      <dgm:spPr/>
    </dgm:pt>
    <dgm:pt modelId="{FC7A69A9-AC2F-411F-A813-8ED823620F2F}" type="pres">
      <dgm:prSet presAssocID="{01F5E1EB-DB4C-4972-A65E-3460A3F903BC}" presName="background4" presStyleLbl="node4" presStyleIdx="4" presStyleCnt="6"/>
      <dgm:spPr>
        <a:solidFill>
          <a:srgbClr val="008000"/>
        </a:solidFill>
        <a:ln>
          <a:solidFill>
            <a:srgbClr val="008000"/>
          </a:solidFill>
        </a:ln>
      </dgm:spPr>
    </dgm:pt>
    <dgm:pt modelId="{CC77536D-7284-4B31-A9C2-9075B43E4838}" type="pres">
      <dgm:prSet presAssocID="{01F5E1EB-DB4C-4972-A65E-3460A3F903BC}" presName="text4" presStyleLbl="fgAcc4" presStyleIdx="4" presStyleCnt="6" custLinFactX="37833" custLinFactNeighborX="100000" custLinFactNeighborY="-3904">
        <dgm:presLayoutVars>
          <dgm:chPref val="3"/>
        </dgm:presLayoutVars>
      </dgm:prSet>
      <dgm:spPr/>
    </dgm:pt>
    <dgm:pt modelId="{B1C78F40-E951-4A22-B208-F881921DBA64}" type="pres">
      <dgm:prSet presAssocID="{01F5E1EB-DB4C-4972-A65E-3460A3F903BC}" presName="hierChild5" presStyleCnt="0"/>
      <dgm:spPr/>
    </dgm:pt>
    <dgm:pt modelId="{3F38700F-3B9F-41A5-A9A5-A3BDB3F1EF08}" type="pres">
      <dgm:prSet presAssocID="{26053D04-C68C-42CE-B99B-F9AA157A265C}" presName="Name23" presStyleLbl="parChTrans1D4" presStyleIdx="5" presStyleCnt="6"/>
      <dgm:spPr/>
    </dgm:pt>
    <dgm:pt modelId="{45DAFF3F-2993-4018-9AB9-278854E836C1}" type="pres">
      <dgm:prSet presAssocID="{BAFE3FCC-F4BB-4907-A682-16D984664A12}" presName="hierRoot4" presStyleCnt="0"/>
      <dgm:spPr/>
    </dgm:pt>
    <dgm:pt modelId="{AF0E8315-B32E-47F1-B4D3-A75507F598BC}" type="pres">
      <dgm:prSet presAssocID="{BAFE3FCC-F4BB-4907-A682-16D984664A12}" presName="composite4" presStyleCnt="0"/>
      <dgm:spPr/>
    </dgm:pt>
    <dgm:pt modelId="{50112164-85D2-4AC2-B032-5FC967512A71}" type="pres">
      <dgm:prSet presAssocID="{BAFE3FCC-F4BB-4907-A682-16D984664A12}" presName="background4" presStyleLbl="node4" presStyleIdx="5" presStyleCnt="6"/>
      <dgm:spPr>
        <a:solidFill>
          <a:srgbClr val="008000"/>
        </a:solidFill>
        <a:ln>
          <a:solidFill>
            <a:srgbClr val="008000"/>
          </a:solidFill>
        </a:ln>
      </dgm:spPr>
    </dgm:pt>
    <dgm:pt modelId="{0A382410-84A8-455C-8C2C-8396DCC9FA10}" type="pres">
      <dgm:prSet presAssocID="{BAFE3FCC-F4BB-4907-A682-16D984664A12}" presName="text4" presStyleLbl="fgAcc4" presStyleIdx="5" presStyleCnt="6" custLinFactX="37056" custLinFactNeighborX="100000" custLinFactNeighborY="-3904">
        <dgm:presLayoutVars>
          <dgm:chPref val="3"/>
        </dgm:presLayoutVars>
      </dgm:prSet>
      <dgm:spPr/>
    </dgm:pt>
    <dgm:pt modelId="{A38751B6-08CA-4284-919E-4A3797CDE5CC}" type="pres">
      <dgm:prSet presAssocID="{BAFE3FCC-F4BB-4907-A682-16D984664A12}" presName="hierChild5" presStyleCnt="0"/>
      <dgm:spPr/>
    </dgm:pt>
  </dgm:ptLst>
  <dgm:cxnLst>
    <dgm:cxn modelId="{DD076500-DE1A-452A-B49B-95DEF72C47E1}" type="presOf" srcId="{7A96AB4A-D4E0-4C85-8363-1F630A60D854}" destId="{B2F872FD-91DF-4E54-9272-BA664FBB78B2}" srcOrd="0" destOrd="0" presId="urn:microsoft.com/office/officeart/2005/8/layout/hierarchy1"/>
    <dgm:cxn modelId="{E455BB05-64BC-45E5-A8B8-D422A8E8FCBD}" type="presOf" srcId="{7EA26C2E-2633-4943-9335-999D15A1A585}" destId="{40FC99D5-0DEE-4433-8878-5E6C4EB4CC13}" srcOrd="0" destOrd="0" presId="urn:microsoft.com/office/officeart/2005/8/layout/hierarchy1"/>
    <dgm:cxn modelId="{065B2D06-CFBE-4FFF-B526-F6E5DB594D10}" type="presOf" srcId="{660817A4-4557-4329-963B-975AD9A8A073}" destId="{475DF9EB-79B1-41AD-AB4E-FE19855A62F9}" srcOrd="0" destOrd="0" presId="urn:microsoft.com/office/officeart/2005/8/layout/hierarchy1"/>
    <dgm:cxn modelId="{22B01B12-C4AC-4187-9079-90B07B355D8B}" type="presOf" srcId="{68C6C62E-45C3-428E-A8D3-D6FBFA4C5733}" destId="{A6F56790-CCDC-4E28-8CB1-98FC0CA218B7}" srcOrd="0" destOrd="0" presId="urn:microsoft.com/office/officeart/2005/8/layout/hierarchy1"/>
    <dgm:cxn modelId="{DBA6451B-4DD5-4FB7-A11A-7C75151B41D4}" type="presOf" srcId="{36C7B6B4-A426-4677-871B-37FCFB144E01}" destId="{45855ED1-B687-479B-BF6B-62C56B7D7199}" srcOrd="0" destOrd="0" presId="urn:microsoft.com/office/officeart/2005/8/layout/hierarchy1"/>
    <dgm:cxn modelId="{89DD1325-3233-4D8C-961C-23A29C3F79DE}" type="presOf" srcId="{3B34D7FB-7E72-4336-AC0C-B661036F3697}" destId="{488984A7-95AC-4737-92D2-0D9D8A13B41C}" srcOrd="0" destOrd="0" presId="urn:microsoft.com/office/officeart/2005/8/layout/hierarchy1"/>
    <dgm:cxn modelId="{B31FB42C-D275-48A7-8480-512CEB4C8DBC}" srcId="{7A96AB4A-D4E0-4C85-8363-1F630A60D854}" destId="{220D2F99-2CAB-415C-BCDF-F146C1D1D2A8}" srcOrd="0" destOrd="0" parTransId="{4024011F-EEB2-4671-99FD-E37889C7DB8E}" sibTransId="{EB38D09E-C997-492E-A390-A7D455544780}"/>
    <dgm:cxn modelId="{3710332D-710E-4B45-9437-6338E44F430E}" type="presOf" srcId="{AF7E21B6-EB92-4097-9B55-815485DDDFD9}" destId="{7B33CB7A-6D98-4CDB-AF86-CAA9D501E2D4}" srcOrd="0" destOrd="0" presId="urn:microsoft.com/office/officeart/2005/8/layout/hierarchy1"/>
    <dgm:cxn modelId="{FF28EF3E-08E8-4343-AE1E-218D52C8EAFF}" type="presOf" srcId="{26053D04-C68C-42CE-B99B-F9AA157A265C}" destId="{3F38700F-3B9F-41A5-A9A5-A3BDB3F1EF08}" srcOrd="0" destOrd="0" presId="urn:microsoft.com/office/officeart/2005/8/layout/hierarchy1"/>
    <dgm:cxn modelId="{DBEB095C-4EA7-4DFC-B074-375E73A451C2}" type="presOf" srcId="{520F9445-54E0-495C-844C-F382E684A266}" destId="{D27A5458-0276-4937-872E-43F60E289B1A}" srcOrd="0" destOrd="0" presId="urn:microsoft.com/office/officeart/2005/8/layout/hierarchy1"/>
    <dgm:cxn modelId="{49BCD548-FA1B-480C-8CE6-7CFE74E2891F}" type="presOf" srcId="{3623AF5E-7606-454E-9807-246904CD68A9}" destId="{C7FAEE18-B91C-4779-A811-F1A1D9607915}" srcOrd="0" destOrd="0" presId="urn:microsoft.com/office/officeart/2005/8/layout/hierarchy1"/>
    <dgm:cxn modelId="{FB4A224F-0A70-4EDF-A17F-9A92799B1AB8}" srcId="{660817A4-4557-4329-963B-975AD9A8A073}" destId="{D3B15E46-A304-4DF5-8CC2-93F3DD40CDFB}" srcOrd="0" destOrd="0" parTransId="{F9A5725D-6AAA-49B7-A898-98BC459EBA6A}" sibTransId="{BB46EE11-E9AA-46CD-A832-3C887E268960}"/>
    <dgm:cxn modelId="{F4F7197A-649B-48D5-A9DF-56D008AD7849}" type="presOf" srcId="{01F5E1EB-DB4C-4972-A65E-3460A3F903BC}" destId="{CC77536D-7284-4B31-A9C2-9075B43E4838}" srcOrd="0" destOrd="0" presId="urn:microsoft.com/office/officeart/2005/8/layout/hierarchy1"/>
    <dgm:cxn modelId="{BBE4D87C-2F4A-4D53-994E-09358C0D713D}" srcId="{3B34D7FB-7E72-4336-AC0C-B661036F3697}" destId="{179C6EFC-D2F3-4DF4-8B05-879883A082B6}" srcOrd="0" destOrd="0" parTransId="{520F9445-54E0-495C-844C-F382E684A266}" sibTransId="{7893D61C-7E43-44EE-B10B-93F040545368}"/>
    <dgm:cxn modelId="{2A19D683-B945-4605-9D4D-5B3C82A179EE}" type="presOf" srcId="{BAFE3FCC-F4BB-4907-A682-16D984664A12}" destId="{0A382410-84A8-455C-8C2C-8396DCC9FA10}" srcOrd="0" destOrd="0" presId="urn:microsoft.com/office/officeart/2005/8/layout/hierarchy1"/>
    <dgm:cxn modelId="{52EF158A-81BC-4496-A113-B2B56683AA5E}" srcId="{220D2F99-2CAB-415C-BCDF-F146C1D1D2A8}" destId="{5C2C8521-43AB-49E0-ADA9-C34400A4FF6D}" srcOrd="0" destOrd="0" parTransId="{3623AF5E-7606-454E-9807-246904CD68A9}" sibTransId="{967D359E-ECBE-44A0-8329-E224658D5AEF}"/>
    <dgm:cxn modelId="{0991128C-AEC5-4A8D-AD24-1CF3E3D62FF3}" type="presOf" srcId="{B88C2C99-6099-4790-9E19-8CEA30714B85}" destId="{E024FB1B-4F43-4FA3-B4F0-1E040C29C1B1}" srcOrd="0" destOrd="0" presId="urn:microsoft.com/office/officeart/2005/8/layout/hierarchy1"/>
    <dgm:cxn modelId="{793F5E8F-1921-4DC4-BDA4-9020D0B3C690}" srcId="{B88C2C99-6099-4790-9E19-8CEA30714B85}" destId="{3B34D7FB-7E72-4336-AC0C-B661036F3697}" srcOrd="0" destOrd="0" parTransId="{7EA26C2E-2633-4943-9335-999D15A1A585}" sibTransId="{EC28D66F-B099-45D9-B34B-FB182EAAB27C}"/>
    <dgm:cxn modelId="{12B4DB93-E09A-4AE5-8C83-A641007178B4}" type="presOf" srcId="{220D2F99-2CAB-415C-BCDF-F146C1D1D2A8}" destId="{E6C05F15-3F80-4157-9859-550A0CC3B6DE}" srcOrd="0" destOrd="0" presId="urn:microsoft.com/office/officeart/2005/8/layout/hierarchy1"/>
    <dgm:cxn modelId="{43CD0395-2BC3-4E1D-8787-5471DDA36117}" srcId="{5C2C8521-43AB-49E0-ADA9-C34400A4FF6D}" destId="{660817A4-4557-4329-963B-975AD9A8A073}" srcOrd="0" destOrd="0" parTransId="{36C7B6B4-A426-4677-871B-37FCFB144E01}" sibTransId="{84158A9C-F0F8-453F-B3BF-5291718A48A6}"/>
    <dgm:cxn modelId="{45D482A7-B35D-4545-B461-F4F45B10397D}" type="presOf" srcId="{32B29D1C-9269-4EB7-939F-BDD9ABD0DE5D}" destId="{EE7F3184-5785-4CCF-AED6-2DA825E7B2AD}" srcOrd="0" destOrd="0" presId="urn:microsoft.com/office/officeart/2005/8/layout/hierarchy1"/>
    <dgm:cxn modelId="{52BDB6A7-1EB4-469F-9E5A-B98C14D2D468}" type="presOf" srcId="{179C6EFC-D2F3-4DF4-8B05-879883A082B6}" destId="{FC1CB6D4-3FAE-4938-B3C4-ECE781B2C3ED}" srcOrd="0" destOrd="0" presId="urn:microsoft.com/office/officeart/2005/8/layout/hierarchy1"/>
    <dgm:cxn modelId="{50C555B2-109E-4B60-989C-D58321169509}" type="presOf" srcId="{5C2C8521-43AB-49E0-ADA9-C34400A4FF6D}" destId="{A1DF9C44-4A01-4225-A822-AA8F0AC2D171}" srcOrd="0" destOrd="0" presId="urn:microsoft.com/office/officeart/2005/8/layout/hierarchy1"/>
    <dgm:cxn modelId="{7008AAB2-3480-467C-8895-BA187EA581AE}" srcId="{660817A4-4557-4329-963B-975AD9A8A073}" destId="{68C6C62E-45C3-428E-A8D3-D6FBFA4C5733}" srcOrd="1" destOrd="0" parTransId="{32B29D1C-9269-4EB7-939F-BDD9ABD0DE5D}" sibTransId="{82BFFB8C-4825-46D2-B303-6A7B3972DB65}"/>
    <dgm:cxn modelId="{B3D51AC9-2B77-4769-BB81-0F249232E19F}" srcId="{3B34D7FB-7E72-4336-AC0C-B661036F3697}" destId="{BAFE3FCC-F4BB-4907-A682-16D984664A12}" srcOrd="2" destOrd="0" parTransId="{26053D04-C68C-42CE-B99B-F9AA157A265C}" sibTransId="{FED29F14-9F8A-46CF-BA75-60B0656D378C}"/>
    <dgm:cxn modelId="{926D4BCC-D8F4-4B98-8301-EDAE7FA2E0BC}" srcId="{3B34D7FB-7E72-4336-AC0C-B661036F3697}" destId="{01F5E1EB-DB4C-4972-A65E-3460A3F903BC}" srcOrd="1" destOrd="0" parTransId="{DCA88021-7848-4856-BF86-608E3E7D2690}" sibTransId="{B5F7C76F-571A-453B-979E-DF5A11233494}"/>
    <dgm:cxn modelId="{A4BC03CD-4FCB-4020-9B69-D7A6FD3D4325}" type="presOf" srcId="{F9A5725D-6AAA-49B7-A898-98BC459EBA6A}" destId="{98B8A4B4-6327-4230-8F84-558C9FC4BDF0}" srcOrd="0" destOrd="0" presId="urn:microsoft.com/office/officeart/2005/8/layout/hierarchy1"/>
    <dgm:cxn modelId="{BE4360D9-1ADD-45F9-A14E-5A4DDBF8B9CC}" srcId="{5C2C8521-43AB-49E0-ADA9-C34400A4FF6D}" destId="{B88C2C99-6099-4790-9E19-8CEA30714B85}" srcOrd="1" destOrd="0" parTransId="{AF7E21B6-EB92-4097-9B55-815485DDDFD9}" sibTransId="{B3A22179-1D80-4DE6-B4EA-3384CF8AC89B}"/>
    <dgm:cxn modelId="{8D5E18E6-EE0C-4724-B7AC-605B302E617C}" type="presOf" srcId="{DCA88021-7848-4856-BF86-608E3E7D2690}" destId="{49626C8F-CD27-45EE-BA67-807E3BBC7BD7}" srcOrd="0" destOrd="0" presId="urn:microsoft.com/office/officeart/2005/8/layout/hierarchy1"/>
    <dgm:cxn modelId="{9D1DC3EC-F806-4B80-9E92-1FC4D76C9A7E}" type="presOf" srcId="{D3B15E46-A304-4DF5-8CC2-93F3DD40CDFB}" destId="{144BFFE1-DAE9-49C3-B0A8-6B5424794CD5}" srcOrd="0" destOrd="0" presId="urn:microsoft.com/office/officeart/2005/8/layout/hierarchy1"/>
    <dgm:cxn modelId="{E3847075-741C-4012-B015-7906966DEDA0}" type="presParOf" srcId="{B2F872FD-91DF-4E54-9272-BA664FBB78B2}" destId="{9BC0A22D-D991-4050-90E2-8D94AD71BEAA}" srcOrd="0" destOrd="0" presId="urn:microsoft.com/office/officeart/2005/8/layout/hierarchy1"/>
    <dgm:cxn modelId="{0ABD3BFD-B8E3-4543-95F1-FFEAC9318F49}" type="presParOf" srcId="{9BC0A22D-D991-4050-90E2-8D94AD71BEAA}" destId="{9FFF2527-C157-4C33-9D75-507FECDCAEF9}" srcOrd="0" destOrd="0" presId="urn:microsoft.com/office/officeart/2005/8/layout/hierarchy1"/>
    <dgm:cxn modelId="{F2296C43-6234-4365-B8B5-C41151EB7302}" type="presParOf" srcId="{9FFF2527-C157-4C33-9D75-507FECDCAEF9}" destId="{732BD991-AE59-4F99-BFBB-14DF4D62F96A}" srcOrd="0" destOrd="0" presId="urn:microsoft.com/office/officeart/2005/8/layout/hierarchy1"/>
    <dgm:cxn modelId="{22950838-9209-46B7-BCAF-17DDD241EE83}" type="presParOf" srcId="{9FFF2527-C157-4C33-9D75-507FECDCAEF9}" destId="{E6C05F15-3F80-4157-9859-550A0CC3B6DE}" srcOrd="1" destOrd="0" presId="urn:microsoft.com/office/officeart/2005/8/layout/hierarchy1"/>
    <dgm:cxn modelId="{F630E828-FCF3-4553-AB8D-6C6FFA72A340}" type="presParOf" srcId="{9BC0A22D-D991-4050-90E2-8D94AD71BEAA}" destId="{6F106ECE-E1F0-443A-8D9A-1AFA2B032B9C}" srcOrd="1" destOrd="0" presId="urn:microsoft.com/office/officeart/2005/8/layout/hierarchy1"/>
    <dgm:cxn modelId="{7F2CEEFF-0FE9-4AD7-85A4-9CA53A29A355}" type="presParOf" srcId="{6F106ECE-E1F0-443A-8D9A-1AFA2B032B9C}" destId="{C7FAEE18-B91C-4779-A811-F1A1D9607915}" srcOrd="0" destOrd="0" presId="urn:microsoft.com/office/officeart/2005/8/layout/hierarchy1"/>
    <dgm:cxn modelId="{A2BED028-1D15-4F1D-80F2-361508E7DB26}" type="presParOf" srcId="{6F106ECE-E1F0-443A-8D9A-1AFA2B032B9C}" destId="{F9EAA402-4097-46BC-BEBC-4CEAFE16DBB8}" srcOrd="1" destOrd="0" presId="urn:microsoft.com/office/officeart/2005/8/layout/hierarchy1"/>
    <dgm:cxn modelId="{3C5D425A-6EA2-48DE-AA90-A1C9118EC428}" type="presParOf" srcId="{F9EAA402-4097-46BC-BEBC-4CEAFE16DBB8}" destId="{FA85ED28-D33F-4069-BA5E-BA1759F4EE01}" srcOrd="0" destOrd="0" presId="urn:microsoft.com/office/officeart/2005/8/layout/hierarchy1"/>
    <dgm:cxn modelId="{BDCF6E23-61B1-488B-BAD4-1ACDADB8D890}" type="presParOf" srcId="{FA85ED28-D33F-4069-BA5E-BA1759F4EE01}" destId="{3A41D101-5448-4DBF-B9E2-6EBCED41D7EA}" srcOrd="0" destOrd="0" presId="urn:microsoft.com/office/officeart/2005/8/layout/hierarchy1"/>
    <dgm:cxn modelId="{4D3178CD-47D1-4206-83E2-8CFC3FE19982}" type="presParOf" srcId="{FA85ED28-D33F-4069-BA5E-BA1759F4EE01}" destId="{A1DF9C44-4A01-4225-A822-AA8F0AC2D171}" srcOrd="1" destOrd="0" presId="urn:microsoft.com/office/officeart/2005/8/layout/hierarchy1"/>
    <dgm:cxn modelId="{4A6158C5-9A25-4E25-8041-F762B3E2ED19}" type="presParOf" srcId="{F9EAA402-4097-46BC-BEBC-4CEAFE16DBB8}" destId="{CCFEF324-AB97-4727-94DD-2A85F327F993}" srcOrd="1" destOrd="0" presId="urn:microsoft.com/office/officeart/2005/8/layout/hierarchy1"/>
    <dgm:cxn modelId="{7172471F-F138-4D77-846E-C65E95AA603A}" type="presParOf" srcId="{CCFEF324-AB97-4727-94DD-2A85F327F993}" destId="{45855ED1-B687-479B-BF6B-62C56B7D7199}" srcOrd="0" destOrd="0" presId="urn:microsoft.com/office/officeart/2005/8/layout/hierarchy1"/>
    <dgm:cxn modelId="{F2A72E4F-234D-482A-A56F-9E3DF5F64745}" type="presParOf" srcId="{CCFEF324-AB97-4727-94DD-2A85F327F993}" destId="{C9CBBB21-11CF-479C-B87E-536D20FF80E5}" srcOrd="1" destOrd="0" presId="urn:microsoft.com/office/officeart/2005/8/layout/hierarchy1"/>
    <dgm:cxn modelId="{95AA165F-29B3-4FF0-9D43-FB0D21C19337}" type="presParOf" srcId="{C9CBBB21-11CF-479C-B87E-536D20FF80E5}" destId="{29474653-EEDD-4788-BE7D-47CA62950998}" srcOrd="0" destOrd="0" presId="urn:microsoft.com/office/officeart/2005/8/layout/hierarchy1"/>
    <dgm:cxn modelId="{88D19903-6CF8-444D-A1CE-AE6E7479C393}" type="presParOf" srcId="{29474653-EEDD-4788-BE7D-47CA62950998}" destId="{8CA0CBE7-C32E-499B-9921-13A315954715}" srcOrd="0" destOrd="0" presId="urn:microsoft.com/office/officeart/2005/8/layout/hierarchy1"/>
    <dgm:cxn modelId="{88A93301-F409-4CDF-9C51-EC2A544695B3}" type="presParOf" srcId="{29474653-EEDD-4788-BE7D-47CA62950998}" destId="{475DF9EB-79B1-41AD-AB4E-FE19855A62F9}" srcOrd="1" destOrd="0" presId="urn:microsoft.com/office/officeart/2005/8/layout/hierarchy1"/>
    <dgm:cxn modelId="{A449AD79-F006-4264-A60B-254E8CD84B8F}" type="presParOf" srcId="{C9CBBB21-11CF-479C-B87E-536D20FF80E5}" destId="{222C41A5-06E7-4054-8FAB-E4094DD8A215}" srcOrd="1" destOrd="0" presId="urn:microsoft.com/office/officeart/2005/8/layout/hierarchy1"/>
    <dgm:cxn modelId="{0D1D2685-EEFE-4180-8973-67C76AB6531D}" type="presParOf" srcId="{222C41A5-06E7-4054-8FAB-E4094DD8A215}" destId="{98B8A4B4-6327-4230-8F84-558C9FC4BDF0}" srcOrd="0" destOrd="0" presId="urn:microsoft.com/office/officeart/2005/8/layout/hierarchy1"/>
    <dgm:cxn modelId="{1ADBFCD4-D8BC-45F5-A1A4-BAED83BDF7BD}" type="presParOf" srcId="{222C41A5-06E7-4054-8FAB-E4094DD8A215}" destId="{694E9B6A-068A-4D9E-B22C-1CF2FF7D56D6}" srcOrd="1" destOrd="0" presId="urn:microsoft.com/office/officeart/2005/8/layout/hierarchy1"/>
    <dgm:cxn modelId="{D2396AEF-322C-4854-8D9B-F56E69D122B2}" type="presParOf" srcId="{694E9B6A-068A-4D9E-B22C-1CF2FF7D56D6}" destId="{CC866AC3-6F04-4FCE-B57D-4DD15908A9E0}" srcOrd="0" destOrd="0" presId="urn:microsoft.com/office/officeart/2005/8/layout/hierarchy1"/>
    <dgm:cxn modelId="{657995DD-7D1E-44EA-B32C-583F06B645FB}" type="presParOf" srcId="{CC866AC3-6F04-4FCE-B57D-4DD15908A9E0}" destId="{6307EC9A-46EB-4EAA-8485-CDA304D1842B}" srcOrd="0" destOrd="0" presId="urn:microsoft.com/office/officeart/2005/8/layout/hierarchy1"/>
    <dgm:cxn modelId="{0C13172B-64E7-44C3-B64B-19B05F990804}" type="presParOf" srcId="{CC866AC3-6F04-4FCE-B57D-4DD15908A9E0}" destId="{144BFFE1-DAE9-49C3-B0A8-6B5424794CD5}" srcOrd="1" destOrd="0" presId="urn:microsoft.com/office/officeart/2005/8/layout/hierarchy1"/>
    <dgm:cxn modelId="{2F1405F5-B65A-42EA-89D2-028CA9ADD8CB}" type="presParOf" srcId="{694E9B6A-068A-4D9E-B22C-1CF2FF7D56D6}" destId="{87FEE12A-6455-4A5F-990C-FBA322E4CC10}" srcOrd="1" destOrd="0" presId="urn:microsoft.com/office/officeart/2005/8/layout/hierarchy1"/>
    <dgm:cxn modelId="{0B7CC56B-8080-4328-B35B-94E6914B9EDA}" type="presParOf" srcId="{222C41A5-06E7-4054-8FAB-E4094DD8A215}" destId="{EE7F3184-5785-4CCF-AED6-2DA825E7B2AD}" srcOrd="2" destOrd="0" presId="urn:microsoft.com/office/officeart/2005/8/layout/hierarchy1"/>
    <dgm:cxn modelId="{96F9F0BE-F830-4436-BC5C-D980CF7DFF12}" type="presParOf" srcId="{222C41A5-06E7-4054-8FAB-E4094DD8A215}" destId="{4317CFD4-99E0-4549-B3BA-7C9251D0F918}" srcOrd="3" destOrd="0" presId="urn:microsoft.com/office/officeart/2005/8/layout/hierarchy1"/>
    <dgm:cxn modelId="{7C715A1B-E6DD-4456-BD48-D1511CF2FDCC}" type="presParOf" srcId="{4317CFD4-99E0-4549-B3BA-7C9251D0F918}" destId="{0AAB9851-D0E3-4F52-97A7-DDFD6EAA3F63}" srcOrd="0" destOrd="0" presId="urn:microsoft.com/office/officeart/2005/8/layout/hierarchy1"/>
    <dgm:cxn modelId="{D92A486E-DBB9-4B7D-83E1-619A14ADA2DF}" type="presParOf" srcId="{0AAB9851-D0E3-4F52-97A7-DDFD6EAA3F63}" destId="{5621A95A-0728-4EAF-863E-91F4FBC9435B}" srcOrd="0" destOrd="0" presId="urn:microsoft.com/office/officeart/2005/8/layout/hierarchy1"/>
    <dgm:cxn modelId="{D007D2E2-F559-437B-AD26-DE65C6995A09}" type="presParOf" srcId="{0AAB9851-D0E3-4F52-97A7-DDFD6EAA3F63}" destId="{A6F56790-CCDC-4E28-8CB1-98FC0CA218B7}" srcOrd="1" destOrd="0" presId="urn:microsoft.com/office/officeart/2005/8/layout/hierarchy1"/>
    <dgm:cxn modelId="{25AEC84A-396E-4B5E-9B27-D1BD594918A7}" type="presParOf" srcId="{4317CFD4-99E0-4549-B3BA-7C9251D0F918}" destId="{ED95001C-970A-4788-BB9F-B3EEED0DD2C5}" srcOrd="1" destOrd="0" presId="urn:microsoft.com/office/officeart/2005/8/layout/hierarchy1"/>
    <dgm:cxn modelId="{4780D7D5-2C6B-4753-88D3-2AD859880072}" type="presParOf" srcId="{CCFEF324-AB97-4727-94DD-2A85F327F993}" destId="{7B33CB7A-6D98-4CDB-AF86-CAA9D501E2D4}" srcOrd="2" destOrd="0" presId="urn:microsoft.com/office/officeart/2005/8/layout/hierarchy1"/>
    <dgm:cxn modelId="{CBE579B9-E31E-4986-BE88-4B3C70634AC1}" type="presParOf" srcId="{CCFEF324-AB97-4727-94DD-2A85F327F993}" destId="{101E536E-4AF6-49EB-B56C-1E4F82D7B6B5}" srcOrd="3" destOrd="0" presId="urn:microsoft.com/office/officeart/2005/8/layout/hierarchy1"/>
    <dgm:cxn modelId="{9D4C811B-43E1-40D2-9534-1785AA13D0EC}" type="presParOf" srcId="{101E536E-4AF6-49EB-B56C-1E4F82D7B6B5}" destId="{9F896678-32E2-4E73-9F44-A57C25A8D184}" srcOrd="0" destOrd="0" presId="urn:microsoft.com/office/officeart/2005/8/layout/hierarchy1"/>
    <dgm:cxn modelId="{9196986D-2B77-4E0E-9D1B-F30C37AA9CA7}" type="presParOf" srcId="{9F896678-32E2-4E73-9F44-A57C25A8D184}" destId="{3A128953-A4D9-4072-845A-997C9CFAC00D}" srcOrd="0" destOrd="0" presId="urn:microsoft.com/office/officeart/2005/8/layout/hierarchy1"/>
    <dgm:cxn modelId="{3542A661-A5FA-415D-B8E9-5196B28968F9}" type="presParOf" srcId="{9F896678-32E2-4E73-9F44-A57C25A8D184}" destId="{E024FB1B-4F43-4FA3-B4F0-1E040C29C1B1}" srcOrd="1" destOrd="0" presId="urn:microsoft.com/office/officeart/2005/8/layout/hierarchy1"/>
    <dgm:cxn modelId="{8891B0A0-7D26-40C1-8A32-7C735CC826E8}" type="presParOf" srcId="{101E536E-4AF6-49EB-B56C-1E4F82D7B6B5}" destId="{1A246D24-C1F7-4BEB-8613-D9CD0970466B}" srcOrd="1" destOrd="0" presId="urn:microsoft.com/office/officeart/2005/8/layout/hierarchy1"/>
    <dgm:cxn modelId="{587227BA-B149-4CAF-A961-2D883EFF422C}" type="presParOf" srcId="{1A246D24-C1F7-4BEB-8613-D9CD0970466B}" destId="{40FC99D5-0DEE-4433-8878-5E6C4EB4CC13}" srcOrd="0" destOrd="0" presId="urn:microsoft.com/office/officeart/2005/8/layout/hierarchy1"/>
    <dgm:cxn modelId="{52908F07-4188-408C-AB99-0F7BBA082147}" type="presParOf" srcId="{1A246D24-C1F7-4BEB-8613-D9CD0970466B}" destId="{6D990198-07CC-4B9C-B2E9-B4D956A09CCA}" srcOrd="1" destOrd="0" presId="urn:microsoft.com/office/officeart/2005/8/layout/hierarchy1"/>
    <dgm:cxn modelId="{E5273526-AD2D-4129-B430-A41DF16A654B}" type="presParOf" srcId="{6D990198-07CC-4B9C-B2E9-B4D956A09CCA}" destId="{24AB2893-62BB-4457-AA41-69CFD42A5849}" srcOrd="0" destOrd="0" presId="urn:microsoft.com/office/officeart/2005/8/layout/hierarchy1"/>
    <dgm:cxn modelId="{A20EC33C-13DB-4C1F-9FF4-4A1D6D1607E6}" type="presParOf" srcId="{24AB2893-62BB-4457-AA41-69CFD42A5849}" destId="{09C0866D-F75B-4E7E-A6B8-AD1FAC647F91}" srcOrd="0" destOrd="0" presId="urn:microsoft.com/office/officeart/2005/8/layout/hierarchy1"/>
    <dgm:cxn modelId="{335F0867-F9D8-40A5-A0DE-22EDFD23F1F2}" type="presParOf" srcId="{24AB2893-62BB-4457-AA41-69CFD42A5849}" destId="{488984A7-95AC-4737-92D2-0D9D8A13B41C}" srcOrd="1" destOrd="0" presId="urn:microsoft.com/office/officeart/2005/8/layout/hierarchy1"/>
    <dgm:cxn modelId="{132F07A4-AFD3-4FC3-90F9-F63C3210D600}" type="presParOf" srcId="{6D990198-07CC-4B9C-B2E9-B4D956A09CCA}" destId="{ACA1EECA-5716-4B40-AFFF-D82D12D2D3DA}" srcOrd="1" destOrd="0" presId="urn:microsoft.com/office/officeart/2005/8/layout/hierarchy1"/>
    <dgm:cxn modelId="{C4FC099B-F0D2-4E1E-8828-283B6FA92DE1}" type="presParOf" srcId="{ACA1EECA-5716-4B40-AFFF-D82D12D2D3DA}" destId="{D27A5458-0276-4937-872E-43F60E289B1A}" srcOrd="0" destOrd="0" presId="urn:microsoft.com/office/officeart/2005/8/layout/hierarchy1"/>
    <dgm:cxn modelId="{98670233-B65B-497D-AE3D-ACD26E627D72}" type="presParOf" srcId="{ACA1EECA-5716-4B40-AFFF-D82D12D2D3DA}" destId="{C4184EF0-6AB6-4597-BB03-EE2C8F5DAE8C}" srcOrd="1" destOrd="0" presId="urn:microsoft.com/office/officeart/2005/8/layout/hierarchy1"/>
    <dgm:cxn modelId="{892EC5DC-9254-42B8-B30F-AB557455C7CC}" type="presParOf" srcId="{C4184EF0-6AB6-4597-BB03-EE2C8F5DAE8C}" destId="{186C532B-56DD-4E30-BFC6-06F619B3D3DA}" srcOrd="0" destOrd="0" presId="urn:microsoft.com/office/officeart/2005/8/layout/hierarchy1"/>
    <dgm:cxn modelId="{734083E0-0637-463E-B9C0-777E30C67F5A}" type="presParOf" srcId="{186C532B-56DD-4E30-BFC6-06F619B3D3DA}" destId="{B7D7A5C9-431E-41D8-9099-FCB464D85A1F}" srcOrd="0" destOrd="0" presId="urn:microsoft.com/office/officeart/2005/8/layout/hierarchy1"/>
    <dgm:cxn modelId="{3E639252-2E8F-412D-A763-85596BCBE24E}" type="presParOf" srcId="{186C532B-56DD-4E30-BFC6-06F619B3D3DA}" destId="{FC1CB6D4-3FAE-4938-B3C4-ECE781B2C3ED}" srcOrd="1" destOrd="0" presId="urn:microsoft.com/office/officeart/2005/8/layout/hierarchy1"/>
    <dgm:cxn modelId="{742A3064-A97F-474F-A5B3-9C1B71A77788}" type="presParOf" srcId="{C4184EF0-6AB6-4597-BB03-EE2C8F5DAE8C}" destId="{5AC7B572-A730-47BA-BC37-3F3377991069}" srcOrd="1" destOrd="0" presId="urn:microsoft.com/office/officeart/2005/8/layout/hierarchy1"/>
    <dgm:cxn modelId="{FFB109FC-4CE0-4D62-A021-9339E26F8E8D}" type="presParOf" srcId="{ACA1EECA-5716-4B40-AFFF-D82D12D2D3DA}" destId="{49626C8F-CD27-45EE-BA67-807E3BBC7BD7}" srcOrd="2" destOrd="0" presId="urn:microsoft.com/office/officeart/2005/8/layout/hierarchy1"/>
    <dgm:cxn modelId="{A4E2C9D5-7C85-4EEC-8B06-73999B02ADE9}" type="presParOf" srcId="{ACA1EECA-5716-4B40-AFFF-D82D12D2D3DA}" destId="{83BBF57F-DD3B-4C08-9D8C-8E16F218405B}" srcOrd="3" destOrd="0" presId="urn:microsoft.com/office/officeart/2005/8/layout/hierarchy1"/>
    <dgm:cxn modelId="{AE611297-0DEB-4A7B-B70A-5324518CFC22}" type="presParOf" srcId="{83BBF57F-DD3B-4C08-9D8C-8E16F218405B}" destId="{F74E1FDE-CF6D-435A-85D0-ED6C11236744}" srcOrd="0" destOrd="0" presId="urn:microsoft.com/office/officeart/2005/8/layout/hierarchy1"/>
    <dgm:cxn modelId="{DDE8965B-093E-46D5-8417-DDFAED92D1F9}" type="presParOf" srcId="{F74E1FDE-CF6D-435A-85D0-ED6C11236744}" destId="{FC7A69A9-AC2F-411F-A813-8ED823620F2F}" srcOrd="0" destOrd="0" presId="urn:microsoft.com/office/officeart/2005/8/layout/hierarchy1"/>
    <dgm:cxn modelId="{6AE50426-094F-4814-981B-422CC5E1D958}" type="presParOf" srcId="{F74E1FDE-CF6D-435A-85D0-ED6C11236744}" destId="{CC77536D-7284-4B31-A9C2-9075B43E4838}" srcOrd="1" destOrd="0" presId="urn:microsoft.com/office/officeart/2005/8/layout/hierarchy1"/>
    <dgm:cxn modelId="{E45578A9-D1C3-4B36-BBE6-756F0710DDF5}" type="presParOf" srcId="{83BBF57F-DD3B-4C08-9D8C-8E16F218405B}" destId="{B1C78F40-E951-4A22-B208-F881921DBA64}" srcOrd="1" destOrd="0" presId="urn:microsoft.com/office/officeart/2005/8/layout/hierarchy1"/>
    <dgm:cxn modelId="{94C8BD4A-37E2-48C6-808B-61B9E0E78636}" type="presParOf" srcId="{ACA1EECA-5716-4B40-AFFF-D82D12D2D3DA}" destId="{3F38700F-3B9F-41A5-A9A5-A3BDB3F1EF08}" srcOrd="4" destOrd="0" presId="urn:microsoft.com/office/officeart/2005/8/layout/hierarchy1"/>
    <dgm:cxn modelId="{5ACC1441-0A14-4CBC-AF5D-FE94E332840C}" type="presParOf" srcId="{ACA1EECA-5716-4B40-AFFF-D82D12D2D3DA}" destId="{45DAFF3F-2993-4018-9AB9-278854E836C1}" srcOrd="5" destOrd="0" presId="urn:microsoft.com/office/officeart/2005/8/layout/hierarchy1"/>
    <dgm:cxn modelId="{2FCBCF86-AE88-4414-9ECB-A08F357FA29A}" type="presParOf" srcId="{45DAFF3F-2993-4018-9AB9-278854E836C1}" destId="{AF0E8315-B32E-47F1-B4D3-A75507F598BC}" srcOrd="0" destOrd="0" presId="urn:microsoft.com/office/officeart/2005/8/layout/hierarchy1"/>
    <dgm:cxn modelId="{BDF9182B-C8BC-4C76-A770-FA843E36F86F}" type="presParOf" srcId="{AF0E8315-B32E-47F1-B4D3-A75507F598BC}" destId="{50112164-85D2-4AC2-B032-5FC967512A71}" srcOrd="0" destOrd="0" presId="urn:microsoft.com/office/officeart/2005/8/layout/hierarchy1"/>
    <dgm:cxn modelId="{C1F25587-4962-4819-A236-7E5AF1610135}" type="presParOf" srcId="{AF0E8315-B32E-47F1-B4D3-A75507F598BC}" destId="{0A382410-84A8-455C-8C2C-8396DCC9FA10}" srcOrd="1" destOrd="0" presId="urn:microsoft.com/office/officeart/2005/8/layout/hierarchy1"/>
    <dgm:cxn modelId="{EADD1753-B9BE-4DF7-A989-7E6B10E27D37}" type="presParOf" srcId="{45DAFF3F-2993-4018-9AB9-278854E836C1}" destId="{A38751B6-08CA-4284-919E-4A3797CDE5CC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F38700F-3B9F-41A5-A9A5-A3BDB3F1EF08}">
      <dsp:nvSpPr>
        <dsp:cNvPr id="0" name=""/>
        <dsp:cNvSpPr/>
      </dsp:nvSpPr>
      <dsp:spPr>
        <a:xfrm>
          <a:off x="7322909" y="2866939"/>
          <a:ext cx="1176190" cy="25849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8484"/>
              </a:lnTo>
              <a:lnTo>
                <a:pt x="1176190" y="168484"/>
              </a:lnTo>
              <a:lnTo>
                <a:pt x="1176190" y="258495"/>
              </a:lnTo>
            </a:path>
          </a:pathLst>
        </a:custGeom>
        <a:noFill/>
        <a:ln w="15875" cap="rnd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9626C8F-CD27-45EE-BA67-807E3BBC7BD7}">
      <dsp:nvSpPr>
        <dsp:cNvPr id="0" name=""/>
        <dsp:cNvSpPr/>
      </dsp:nvSpPr>
      <dsp:spPr>
        <a:xfrm>
          <a:off x="7273381" y="2866939"/>
          <a:ext cx="91440" cy="258495"/>
        </a:xfrm>
        <a:custGeom>
          <a:avLst/>
          <a:gdLst/>
          <a:ahLst/>
          <a:cxnLst/>
          <a:rect l="0" t="0" r="0" b="0"/>
          <a:pathLst>
            <a:path>
              <a:moveTo>
                <a:pt x="49528" y="0"/>
              </a:moveTo>
              <a:lnTo>
                <a:pt x="49528" y="168484"/>
              </a:lnTo>
              <a:lnTo>
                <a:pt x="45720" y="168484"/>
              </a:lnTo>
              <a:lnTo>
                <a:pt x="45720" y="258495"/>
              </a:lnTo>
            </a:path>
          </a:pathLst>
        </a:custGeom>
        <a:noFill/>
        <a:ln w="15875" cap="rnd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27A5458-0276-4937-872E-43F60E289B1A}">
      <dsp:nvSpPr>
        <dsp:cNvPr id="0" name=""/>
        <dsp:cNvSpPr/>
      </dsp:nvSpPr>
      <dsp:spPr>
        <a:xfrm>
          <a:off x="6124002" y="2866939"/>
          <a:ext cx="1198907" cy="258495"/>
        </a:xfrm>
        <a:custGeom>
          <a:avLst/>
          <a:gdLst/>
          <a:ahLst/>
          <a:cxnLst/>
          <a:rect l="0" t="0" r="0" b="0"/>
          <a:pathLst>
            <a:path>
              <a:moveTo>
                <a:pt x="1198907" y="0"/>
              </a:moveTo>
              <a:lnTo>
                <a:pt x="1198907" y="168484"/>
              </a:lnTo>
              <a:lnTo>
                <a:pt x="0" y="168484"/>
              </a:lnTo>
              <a:lnTo>
                <a:pt x="0" y="258495"/>
              </a:lnTo>
            </a:path>
          </a:pathLst>
        </a:custGeom>
        <a:noFill/>
        <a:ln w="15875" cap="rnd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0FC99D5-0DEE-4433-8878-5E6C4EB4CC13}">
      <dsp:nvSpPr>
        <dsp:cNvPr id="0" name=""/>
        <dsp:cNvSpPr/>
      </dsp:nvSpPr>
      <dsp:spPr>
        <a:xfrm>
          <a:off x="7277189" y="1967371"/>
          <a:ext cx="91440" cy="282582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82582"/>
              </a:lnTo>
            </a:path>
          </a:pathLst>
        </a:custGeom>
        <a:noFill/>
        <a:ln w="15875" cap="rnd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B33CB7A-6D98-4CDB-AF86-CAA9D501E2D4}">
      <dsp:nvSpPr>
        <dsp:cNvPr id="0" name=""/>
        <dsp:cNvSpPr/>
      </dsp:nvSpPr>
      <dsp:spPr>
        <a:xfrm>
          <a:off x="4629096" y="1067802"/>
          <a:ext cx="2693813" cy="28258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2571"/>
              </a:lnTo>
              <a:lnTo>
                <a:pt x="2693813" y="192571"/>
              </a:lnTo>
              <a:lnTo>
                <a:pt x="2693813" y="282582"/>
              </a:lnTo>
            </a:path>
          </a:pathLst>
        </a:custGeom>
        <a:noFill/>
        <a:ln w="15875" cap="rnd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E7F3184-5785-4CCF-AED6-2DA825E7B2AD}">
      <dsp:nvSpPr>
        <dsp:cNvPr id="0" name=""/>
        <dsp:cNvSpPr/>
      </dsp:nvSpPr>
      <dsp:spPr>
        <a:xfrm>
          <a:off x="4035321" y="1967371"/>
          <a:ext cx="593774" cy="28258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2571"/>
              </a:lnTo>
              <a:lnTo>
                <a:pt x="593774" y="192571"/>
              </a:lnTo>
              <a:lnTo>
                <a:pt x="593774" y="282582"/>
              </a:lnTo>
            </a:path>
          </a:pathLst>
        </a:custGeom>
        <a:noFill/>
        <a:ln w="15875" cap="rnd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8B8A4B4-6327-4230-8F84-558C9FC4BDF0}">
      <dsp:nvSpPr>
        <dsp:cNvPr id="0" name=""/>
        <dsp:cNvSpPr/>
      </dsp:nvSpPr>
      <dsp:spPr>
        <a:xfrm>
          <a:off x="3441547" y="1967371"/>
          <a:ext cx="593774" cy="282582"/>
        </a:xfrm>
        <a:custGeom>
          <a:avLst/>
          <a:gdLst/>
          <a:ahLst/>
          <a:cxnLst/>
          <a:rect l="0" t="0" r="0" b="0"/>
          <a:pathLst>
            <a:path>
              <a:moveTo>
                <a:pt x="593774" y="0"/>
              </a:moveTo>
              <a:lnTo>
                <a:pt x="593774" y="192571"/>
              </a:lnTo>
              <a:lnTo>
                <a:pt x="0" y="192571"/>
              </a:lnTo>
              <a:lnTo>
                <a:pt x="0" y="282582"/>
              </a:lnTo>
            </a:path>
          </a:pathLst>
        </a:custGeom>
        <a:noFill/>
        <a:ln w="15875" cap="rnd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5855ED1-B687-479B-BF6B-62C56B7D7199}">
      <dsp:nvSpPr>
        <dsp:cNvPr id="0" name=""/>
        <dsp:cNvSpPr/>
      </dsp:nvSpPr>
      <dsp:spPr>
        <a:xfrm>
          <a:off x="4035321" y="1067802"/>
          <a:ext cx="593774" cy="282582"/>
        </a:xfrm>
        <a:custGeom>
          <a:avLst/>
          <a:gdLst/>
          <a:ahLst/>
          <a:cxnLst/>
          <a:rect l="0" t="0" r="0" b="0"/>
          <a:pathLst>
            <a:path>
              <a:moveTo>
                <a:pt x="593774" y="0"/>
              </a:moveTo>
              <a:lnTo>
                <a:pt x="593774" y="192571"/>
              </a:lnTo>
              <a:lnTo>
                <a:pt x="0" y="192571"/>
              </a:lnTo>
              <a:lnTo>
                <a:pt x="0" y="282582"/>
              </a:lnTo>
            </a:path>
          </a:pathLst>
        </a:custGeom>
        <a:noFill/>
        <a:ln w="15875" cap="rnd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7FAEE18-B91C-4779-A811-F1A1D9607915}">
      <dsp:nvSpPr>
        <dsp:cNvPr id="0" name=""/>
        <dsp:cNvSpPr/>
      </dsp:nvSpPr>
      <dsp:spPr>
        <a:xfrm>
          <a:off x="4583376" y="433464"/>
          <a:ext cx="91440" cy="282582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82582"/>
              </a:lnTo>
            </a:path>
          </a:pathLst>
        </a:custGeom>
        <a:noFill/>
        <a:ln w="15875" cap="rnd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32BD991-AE59-4F99-BFBB-14DF4D62F96A}">
      <dsp:nvSpPr>
        <dsp:cNvPr id="0" name=""/>
        <dsp:cNvSpPr/>
      </dsp:nvSpPr>
      <dsp:spPr>
        <a:xfrm>
          <a:off x="3845519" y="550"/>
          <a:ext cx="1567153" cy="43291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80000"/>
                <a:lumMod val="105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9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E6C05F15-3F80-4157-9859-550A0CC3B6DE}">
      <dsp:nvSpPr>
        <dsp:cNvPr id="0" name=""/>
        <dsp:cNvSpPr/>
      </dsp:nvSpPr>
      <dsp:spPr>
        <a:xfrm>
          <a:off x="3953478" y="103111"/>
          <a:ext cx="1567153" cy="43291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900" kern="1200" dirty="0"/>
            <a:t>Stravovací doporučení</a:t>
          </a:r>
          <a:endParaRPr lang="en-US" sz="900" kern="1200" dirty="0"/>
        </a:p>
      </dsp:txBody>
      <dsp:txXfrm>
        <a:off x="3966158" y="115791"/>
        <a:ext cx="1541793" cy="407554"/>
      </dsp:txXfrm>
    </dsp:sp>
    <dsp:sp modelId="{3A41D101-5448-4DBF-B9E2-6EBCED41D7EA}">
      <dsp:nvSpPr>
        <dsp:cNvPr id="0" name=""/>
        <dsp:cNvSpPr/>
      </dsp:nvSpPr>
      <dsp:spPr>
        <a:xfrm>
          <a:off x="3817371" y="716047"/>
          <a:ext cx="1623449" cy="351755"/>
        </a:xfrm>
        <a:prstGeom prst="roundRect">
          <a:avLst>
            <a:gd name="adj" fmla="val 10000"/>
          </a:avLst>
        </a:prstGeom>
        <a:solidFill>
          <a:srgbClr val="FFC000"/>
        </a:solidFill>
        <a:ln>
          <a:solidFill>
            <a:srgbClr val="C00000"/>
          </a:solidFill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A1DF9C44-4A01-4225-A822-AA8F0AC2D171}">
      <dsp:nvSpPr>
        <dsp:cNvPr id="0" name=""/>
        <dsp:cNvSpPr/>
      </dsp:nvSpPr>
      <dsp:spPr>
        <a:xfrm>
          <a:off x="3925330" y="818608"/>
          <a:ext cx="1623449" cy="35175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rgbClr val="C00000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900" kern="1200" dirty="0"/>
            <a:t>Zdraví – Trávící systém</a:t>
          </a:r>
          <a:endParaRPr lang="en-US" sz="900" kern="1200" dirty="0"/>
        </a:p>
      </dsp:txBody>
      <dsp:txXfrm>
        <a:off x="3935633" y="828911"/>
        <a:ext cx="1602843" cy="331149"/>
      </dsp:txXfrm>
    </dsp:sp>
    <dsp:sp modelId="{8CA0CBE7-C32E-499B-9921-13A315954715}">
      <dsp:nvSpPr>
        <dsp:cNvPr id="0" name=""/>
        <dsp:cNvSpPr/>
      </dsp:nvSpPr>
      <dsp:spPr>
        <a:xfrm>
          <a:off x="2792503" y="1350385"/>
          <a:ext cx="2485635" cy="616985"/>
        </a:xfrm>
        <a:prstGeom prst="roundRect">
          <a:avLst>
            <a:gd name="adj" fmla="val 10000"/>
          </a:avLst>
        </a:prstGeom>
        <a:solidFill>
          <a:schemeClr val="accent6">
            <a:lumMod val="75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475DF9EB-79B1-41AD-AB4E-FE19855A62F9}">
      <dsp:nvSpPr>
        <dsp:cNvPr id="0" name=""/>
        <dsp:cNvSpPr/>
      </dsp:nvSpPr>
      <dsp:spPr>
        <a:xfrm>
          <a:off x="2900462" y="1452946"/>
          <a:ext cx="2485635" cy="61698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6">
              <a:lumMod val="5000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900" kern="1200" dirty="0"/>
            <a:t>Korekce hmotnosti a výkonnosti</a:t>
          </a:r>
          <a:endParaRPr lang="en-US" sz="900" kern="1200" dirty="0"/>
        </a:p>
      </dsp:txBody>
      <dsp:txXfrm>
        <a:off x="2918533" y="1471017"/>
        <a:ext cx="2449493" cy="580843"/>
      </dsp:txXfrm>
    </dsp:sp>
    <dsp:sp modelId="{6307EC9A-46EB-4EAA-8485-CDA304D1842B}">
      <dsp:nvSpPr>
        <dsp:cNvPr id="0" name=""/>
        <dsp:cNvSpPr/>
      </dsp:nvSpPr>
      <dsp:spPr>
        <a:xfrm>
          <a:off x="2955731" y="2249953"/>
          <a:ext cx="971630" cy="616985"/>
        </a:xfrm>
        <a:prstGeom prst="roundRect">
          <a:avLst>
            <a:gd name="adj" fmla="val 10000"/>
          </a:avLst>
        </a:prstGeom>
        <a:solidFill>
          <a:schemeClr val="accent6">
            <a:lumMod val="75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144BFFE1-DAE9-49C3-B0A8-6B5424794CD5}">
      <dsp:nvSpPr>
        <dsp:cNvPr id="0" name=""/>
        <dsp:cNvSpPr/>
      </dsp:nvSpPr>
      <dsp:spPr>
        <a:xfrm>
          <a:off x="3063690" y="2352514"/>
          <a:ext cx="971630" cy="61698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6">
              <a:lumMod val="5000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900" kern="1200" dirty="0"/>
            <a:t>Energetická bilance</a:t>
          </a:r>
          <a:endParaRPr lang="en-US" sz="900" kern="1200" dirty="0"/>
        </a:p>
      </dsp:txBody>
      <dsp:txXfrm>
        <a:off x="3081761" y="2370585"/>
        <a:ext cx="935488" cy="580843"/>
      </dsp:txXfrm>
    </dsp:sp>
    <dsp:sp modelId="{5621A95A-0728-4EAF-863E-91F4FBC9435B}">
      <dsp:nvSpPr>
        <dsp:cNvPr id="0" name=""/>
        <dsp:cNvSpPr/>
      </dsp:nvSpPr>
      <dsp:spPr>
        <a:xfrm>
          <a:off x="4143280" y="2249953"/>
          <a:ext cx="971630" cy="616985"/>
        </a:xfrm>
        <a:prstGeom prst="roundRect">
          <a:avLst>
            <a:gd name="adj" fmla="val 10000"/>
          </a:avLst>
        </a:prstGeom>
        <a:solidFill>
          <a:schemeClr val="accent6">
            <a:lumMod val="75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A6F56790-CCDC-4E28-8CB1-98FC0CA218B7}">
      <dsp:nvSpPr>
        <dsp:cNvPr id="0" name=""/>
        <dsp:cNvSpPr/>
      </dsp:nvSpPr>
      <dsp:spPr>
        <a:xfrm>
          <a:off x="4251239" y="2352514"/>
          <a:ext cx="971630" cy="61698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6">
              <a:lumMod val="5000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900" kern="1200" dirty="0"/>
            <a:t>Glykemický index</a:t>
          </a:r>
          <a:endParaRPr lang="en-US" sz="900" kern="1200" dirty="0"/>
        </a:p>
      </dsp:txBody>
      <dsp:txXfrm>
        <a:off x="4269310" y="2370585"/>
        <a:ext cx="935488" cy="580843"/>
      </dsp:txXfrm>
    </dsp:sp>
    <dsp:sp modelId="{3A128953-A4D9-4072-845A-997C9CFAC00D}">
      <dsp:nvSpPr>
        <dsp:cNvPr id="0" name=""/>
        <dsp:cNvSpPr/>
      </dsp:nvSpPr>
      <dsp:spPr>
        <a:xfrm>
          <a:off x="6837094" y="1350385"/>
          <a:ext cx="971630" cy="616985"/>
        </a:xfrm>
        <a:prstGeom prst="roundRect">
          <a:avLst>
            <a:gd name="adj" fmla="val 10000"/>
          </a:avLst>
        </a:prstGeom>
        <a:solidFill>
          <a:srgbClr val="008000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E024FB1B-4F43-4FA3-B4F0-1E040C29C1B1}">
      <dsp:nvSpPr>
        <dsp:cNvPr id="0" name=""/>
        <dsp:cNvSpPr/>
      </dsp:nvSpPr>
      <dsp:spPr>
        <a:xfrm>
          <a:off x="6945053" y="1452946"/>
          <a:ext cx="971630" cy="61698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rgbClr val="92D050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900" kern="1200" dirty="0"/>
            <a:t>Podpora výkonnosti a svalového růstu</a:t>
          </a:r>
          <a:endParaRPr lang="en-US" sz="900" kern="1200" dirty="0"/>
        </a:p>
      </dsp:txBody>
      <dsp:txXfrm>
        <a:off x="6963124" y="1471017"/>
        <a:ext cx="935488" cy="580843"/>
      </dsp:txXfrm>
    </dsp:sp>
    <dsp:sp modelId="{09C0866D-F75B-4E7E-A6B8-AD1FAC647F91}">
      <dsp:nvSpPr>
        <dsp:cNvPr id="0" name=""/>
        <dsp:cNvSpPr/>
      </dsp:nvSpPr>
      <dsp:spPr>
        <a:xfrm>
          <a:off x="6837094" y="2249953"/>
          <a:ext cx="971630" cy="616985"/>
        </a:xfrm>
        <a:prstGeom prst="roundRect">
          <a:avLst>
            <a:gd name="adj" fmla="val 10000"/>
          </a:avLst>
        </a:prstGeom>
        <a:solidFill>
          <a:srgbClr val="008000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488984A7-95AC-4737-92D2-0D9D8A13B41C}">
      <dsp:nvSpPr>
        <dsp:cNvPr id="0" name=""/>
        <dsp:cNvSpPr/>
      </dsp:nvSpPr>
      <dsp:spPr>
        <a:xfrm>
          <a:off x="6945053" y="2352514"/>
          <a:ext cx="971630" cy="61698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rgbClr val="92D050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900" kern="1200" dirty="0"/>
            <a:t>Aplikovaná sportovní výživa</a:t>
          </a:r>
          <a:endParaRPr lang="en-US" sz="900" kern="1200" dirty="0"/>
        </a:p>
      </dsp:txBody>
      <dsp:txXfrm>
        <a:off x="6963124" y="2370585"/>
        <a:ext cx="935488" cy="580843"/>
      </dsp:txXfrm>
    </dsp:sp>
    <dsp:sp modelId="{B7D7A5C9-431E-41D8-9099-FCB464D85A1F}">
      <dsp:nvSpPr>
        <dsp:cNvPr id="0" name=""/>
        <dsp:cNvSpPr/>
      </dsp:nvSpPr>
      <dsp:spPr>
        <a:xfrm>
          <a:off x="5638187" y="3125434"/>
          <a:ext cx="971630" cy="616985"/>
        </a:xfrm>
        <a:prstGeom prst="roundRect">
          <a:avLst>
            <a:gd name="adj" fmla="val 10000"/>
          </a:avLst>
        </a:prstGeom>
        <a:solidFill>
          <a:srgbClr val="008000"/>
        </a:solidFill>
        <a:ln>
          <a:solidFill>
            <a:srgbClr val="008000"/>
          </a:solidFill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FC1CB6D4-3FAE-4938-B3C4-ECE781B2C3ED}">
      <dsp:nvSpPr>
        <dsp:cNvPr id="0" name=""/>
        <dsp:cNvSpPr/>
      </dsp:nvSpPr>
      <dsp:spPr>
        <a:xfrm>
          <a:off x="5746146" y="3227996"/>
          <a:ext cx="971630" cy="61698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rgbClr val="92D050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900" kern="1200" dirty="0"/>
            <a:t>Před výkonem</a:t>
          </a:r>
          <a:endParaRPr lang="en-US" sz="900" kern="1200" dirty="0"/>
        </a:p>
      </dsp:txBody>
      <dsp:txXfrm>
        <a:off x="5764217" y="3246067"/>
        <a:ext cx="935488" cy="580843"/>
      </dsp:txXfrm>
    </dsp:sp>
    <dsp:sp modelId="{FC7A69A9-AC2F-411F-A813-8ED823620F2F}">
      <dsp:nvSpPr>
        <dsp:cNvPr id="0" name=""/>
        <dsp:cNvSpPr/>
      </dsp:nvSpPr>
      <dsp:spPr>
        <a:xfrm>
          <a:off x="6833285" y="3125434"/>
          <a:ext cx="971630" cy="616985"/>
        </a:xfrm>
        <a:prstGeom prst="roundRect">
          <a:avLst>
            <a:gd name="adj" fmla="val 10000"/>
          </a:avLst>
        </a:prstGeom>
        <a:solidFill>
          <a:srgbClr val="008000"/>
        </a:solidFill>
        <a:ln>
          <a:solidFill>
            <a:srgbClr val="008000"/>
          </a:solidFill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CC77536D-7284-4B31-A9C2-9075B43E4838}">
      <dsp:nvSpPr>
        <dsp:cNvPr id="0" name=""/>
        <dsp:cNvSpPr/>
      </dsp:nvSpPr>
      <dsp:spPr>
        <a:xfrm>
          <a:off x="6941244" y="3227996"/>
          <a:ext cx="971630" cy="61698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rgbClr val="92D050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900" kern="1200" dirty="0"/>
            <a:t>Během výkonu</a:t>
          </a:r>
          <a:endParaRPr lang="en-US" sz="900" kern="1200" dirty="0"/>
        </a:p>
      </dsp:txBody>
      <dsp:txXfrm>
        <a:off x="6959315" y="3246067"/>
        <a:ext cx="935488" cy="580843"/>
      </dsp:txXfrm>
    </dsp:sp>
    <dsp:sp modelId="{50112164-85D2-4AC2-B032-5FC967512A71}">
      <dsp:nvSpPr>
        <dsp:cNvPr id="0" name=""/>
        <dsp:cNvSpPr/>
      </dsp:nvSpPr>
      <dsp:spPr>
        <a:xfrm>
          <a:off x="8013284" y="3125434"/>
          <a:ext cx="971630" cy="616985"/>
        </a:xfrm>
        <a:prstGeom prst="roundRect">
          <a:avLst>
            <a:gd name="adj" fmla="val 10000"/>
          </a:avLst>
        </a:prstGeom>
        <a:solidFill>
          <a:srgbClr val="008000"/>
        </a:solidFill>
        <a:ln>
          <a:solidFill>
            <a:srgbClr val="008000"/>
          </a:solidFill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0A382410-84A8-455C-8C2C-8396DCC9FA10}">
      <dsp:nvSpPr>
        <dsp:cNvPr id="0" name=""/>
        <dsp:cNvSpPr/>
      </dsp:nvSpPr>
      <dsp:spPr>
        <a:xfrm>
          <a:off x="8121243" y="3227996"/>
          <a:ext cx="971630" cy="61698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rgbClr val="92D050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900" kern="1200" dirty="0"/>
            <a:t>Po výkonu</a:t>
          </a:r>
          <a:endParaRPr lang="en-US" sz="900" kern="1200" dirty="0"/>
        </a:p>
      </dsp:txBody>
      <dsp:txXfrm>
        <a:off x="8139314" y="3246067"/>
        <a:ext cx="935488" cy="58084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4E704B-636A-45CD-9E11-A90F1BA4B443}" type="datetimeFigureOut">
              <a:rPr lang="cs-CZ" smtClean="0"/>
              <a:t>21.03.2021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C7238C-B370-43E2-8420-8FCA15849EF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834006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0001" y="1449147"/>
            <a:ext cx="10572000" cy="2971051"/>
          </a:xfrm>
        </p:spPr>
        <p:txBody>
          <a:bodyPr/>
          <a:lstStyle>
            <a:lvl1pPr>
              <a:defRPr sz="54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0001" y="5280847"/>
            <a:ext cx="10572000" cy="434974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BB874-0412-4D27-89EA-F88CAE2018DF}" type="datetimeFigureOut">
              <a:rPr lang="cs-CZ" smtClean="0"/>
              <a:t>21.03.2021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BE29D-AC6A-417C-9FAD-F086DE0473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497785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ek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800600"/>
            <a:ext cx="10561418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5" name="Picture Placeholder 1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0" y="0"/>
            <a:ext cx="12192000" cy="4800600"/>
          </a:xfrm>
          <a:custGeom>
            <a:avLst/>
            <a:gdLst/>
            <a:ahLst/>
            <a:cxnLst/>
            <a:rect l="0" t="0" r="r" b="b"/>
            <a:pathLst>
              <a:path w="5760" h="3289">
                <a:moveTo>
                  <a:pt x="5760" y="0"/>
                </a:moveTo>
                <a:lnTo>
                  <a:pt x="0" y="0"/>
                </a:lnTo>
                <a:lnTo>
                  <a:pt x="0" y="3100"/>
                </a:lnTo>
                <a:lnTo>
                  <a:pt x="943" y="3100"/>
                </a:lnTo>
                <a:lnTo>
                  <a:pt x="1123" y="3281"/>
                </a:lnTo>
                <a:lnTo>
                  <a:pt x="1123" y="3281"/>
                </a:lnTo>
                <a:lnTo>
                  <a:pt x="1127" y="3283"/>
                </a:lnTo>
                <a:lnTo>
                  <a:pt x="1133" y="3286"/>
                </a:lnTo>
                <a:lnTo>
                  <a:pt x="1139" y="3289"/>
                </a:lnTo>
                <a:lnTo>
                  <a:pt x="1144" y="3289"/>
                </a:lnTo>
                <a:lnTo>
                  <a:pt x="1150" y="3289"/>
                </a:lnTo>
                <a:lnTo>
                  <a:pt x="1155" y="3286"/>
                </a:lnTo>
                <a:lnTo>
                  <a:pt x="1161" y="3283"/>
                </a:lnTo>
                <a:lnTo>
                  <a:pt x="1165" y="3281"/>
                </a:lnTo>
                <a:lnTo>
                  <a:pt x="1345" y="3100"/>
                </a:lnTo>
                <a:lnTo>
                  <a:pt x="5760" y="3100"/>
                </a:lnTo>
                <a:lnTo>
                  <a:pt x="5760" y="0"/>
                </a:lnTo>
                <a:close/>
              </a:path>
            </a:pathLst>
          </a:custGeom>
          <a:noFill/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0000" y="5367338"/>
            <a:ext cx="10561418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BB874-0412-4D27-89EA-F88CAE2018DF}" type="datetimeFigureOut">
              <a:rPr lang="cs-CZ" smtClean="0"/>
              <a:t>21.03.2021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BE29D-AC6A-417C-9FAD-F086DE0473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722187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>
            <a:spLocks noChangeAspect="1"/>
          </p:cNvSpPr>
          <p:nvPr/>
        </p:nvSpPr>
        <p:spPr bwMode="auto">
          <a:xfrm>
            <a:off x="631697" y="1081456"/>
            <a:ext cx="6332416" cy="3239188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0985" y="1238502"/>
            <a:ext cx="5893840" cy="2645912"/>
          </a:xfrm>
        </p:spPr>
        <p:txBody>
          <a:bodyPr anchor="b"/>
          <a:lstStyle>
            <a:lvl1pPr algn="l">
              <a:defRPr sz="4200" b="1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3190" y="4443680"/>
            <a:ext cx="5891636" cy="713241"/>
          </a:xfrm>
        </p:spPr>
        <p:txBody>
          <a:bodyPr anchor="t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7574642" y="1081456"/>
            <a:ext cx="3810001" cy="407546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BB874-0412-4D27-89EA-F88CAE2018DF}" type="datetimeFigureOut">
              <a:rPr lang="cs-CZ" smtClean="0"/>
              <a:t>21.03.2021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BE29D-AC6A-417C-9FAD-F086DE0473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662517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/>
          <p:cNvSpPr>
            <a:spLocks noChangeAspect="1"/>
          </p:cNvSpPr>
          <p:nvPr/>
        </p:nvSpPr>
        <p:spPr bwMode="auto">
          <a:xfrm>
            <a:off x="1140884" y="2286585"/>
            <a:ext cx="4895115" cy="2503972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1357089" y="2435957"/>
            <a:ext cx="4382521" cy="2007789"/>
          </a:xfrm>
        </p:spPr>
        <p:txBody>
          <a:bodyPr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6156000" y="2286000"/>
            <a:ext cx="4880300" cy="229552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BB874-0412-4D27-89EA-F88CAE2018DF}" type="datetimeFigureOut">
              <a:rPr lang="cs-CZ" smtClean="0"/>
              <a:t>21.03.2021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BE29D-AC6A-417C-9FAD-F086DE0473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268844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BB874-0412-4D27-89EA-F88CAE2018DF}" type="datetimeFigureOut">
              <a:rPr lang="cs-CZ" smtClean="0"/>
              <a:t>21.03.2021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BE29D-AC6A-417C-9FAD-F086DE0473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92070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7669651" y="446089"/>
            <a:ext cx="4522349" cy="5414962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183540" y="586171"/>
            <a:ext cx="2494791" cy="513479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001" y="446089"/>
            <a:ext cx="6611540" cy="5414962"/>
          </a:xfrm>
        </p:spPr>
        <p:txBody>
          <a:bodyPr vert="eaVert" anchor="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BB874-0412-4D27-89EA-F88CAE2018DF}" type="datetimeFigureOut">
              <a:rPr lang="cs-CZ" smtClean="0"/>
              <a:t>21.03.2021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BE29D-AC6A-417C-9FAD-F086DE0473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795761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BB874-0412-4D27-89EA-F88CAE2018DF}" type="datetimeFigureOut">
              <a:rPr lang="cs-CZ" smtClean="0"/>
              <a:t>21.03.2021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BE29D-AC6A-417C-9FAD-F086DE0473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414677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BB874-0412-4D27-89EA-F88CAE2018DF}" type="datetimeFigureOut">
              <a:rPr lang="cs-CZ" smtClean="0"/>
              <a:t>21.03.2021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BE29D-AC6A-417C-9FAD-F086DE0473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737613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BB874-0412-4D27-89EA-F88CAE2018DF}" type="datetimeFigureOut">
              <a:rPr lang="cs-CZ" smtClean="0"/>
              <a:t>21.03.2021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BE29D-AC6A-417C-9FAD-F086DE0473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633350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BB874-0412-4D27-89EA-F88CAE2018DF}" type="datetimeFigureOut">
              <a:rPr lang="cs-CZ" smtClean="0"/>
              <a:t>21.03.2021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BE29D-AC6A-417C-9FAD-F086DE0473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669989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BB874-0412-4D27-89EA-F88CAE2018DF}" type="datetimeFigureOut">
              <a:rPr lang="cs-CZ" smtClean="0"/>
              <a:t>21.03.2021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BE29D-AC6A-417C-9FAD-F086DE0473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754884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8712" y="2222287"/>
            <a:ext cx="10554574" cy="363651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BB874-0412-4D27-89EA-F88CAE2018DF}" type="datetimeFigureOut">
              <a:rPr lang="cs-CZ" smtClean="0"/>
              <a:t>21.03.2021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BE29D-AC6A-417C-9FAD-F086DE0473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2320811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BB874-0412-4D27-89EA-F88CAE2018DF}" type="datetimeFigureOut">
              <a:rPr lang="cs-CZ" smtClean="0"/>
              <a:t>21.03.2021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BE29D-AC6A-417C-9FAD-F086DE0473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647194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BB874-0412-4D27-89EA-F88CAE2018DF}" type="datetimeFigureOut">
              <a:rPr lang="cs-CZ" smtClean="0"/>
              <a:t>21.03.2021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BE29D-AC6A-417C-9FAD-F086DE0473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8703620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BB874-0412-4D27-89EA-F88CAE2018DF}" type="datetimeFigureOut">
              <a:rPr lang="cs-CZ" smtClean="0"/>
              <a:t>21.03.2021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BE29D-AC6A-417C-9FAD-F086DE0473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2870596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BB874-0412-4D27-89EA-F88CAE2018DF}" type="datetimeFigureOut">
              <a:rPr lang="cs-CZ" smtClean="0"/>
              <a:t>21.03.2021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BE29D-AC6A-417C-9FAD-F086DE0473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20366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BB874-0412-4D27-89EA-F88CAE2018DF}" type="datetimeFigureOut">
              <a:rPr lang="cs-CZ" smtClean="0"/>
              <a:t>21.03.2021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BE29D-AC6A-417C-9FAD-F086DE0473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3638106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BB874-0412-4D27-89EA-F88CAE2018DF}" type="datetimeFigureOut">
              <a:rPr lang="cs-CZ" smtClean="0"/>
              <a:t>21.03.2021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BE29D-AC6A-417C-9FAD-F086DE04731A}" type="slidenum">
              <a:rPr lang="cs-CZ" smtClean="0"/>
              <a:t>‹#›</a:t>
            </a:fld>
            <a:endParaRPr lang="cs-CZ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1577780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BB874-0412-4D27-89EA-F88CAE2018DF}" type="datetimeFigureOut">
              <a:rPr lang="cs-CZ" smtClean="0"/>
              <a:t>21.03.2021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BE29D-AC6A-417C-9FAD-F086DE0473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7016448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 s citac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BB874-0412-4D27-89EA-F88CAE2018DF}" type="datetimeFigureOut">
              <a:rPr lang="cs-CZ" smtClean="0"/>
              <a:t>21.03.2021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BE29D-AC6A-417C-9FAD-F086DE04731A}" type="slidenum">
              <a:rPr lang="cs-CZ" smtClean="0"/>
              <a:t>‹#›</a:t>
            </a:fld>
            <a:endParaRPr lang="cs-CZ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7844003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vda nebo neprav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BB874-0412-4D27-89EA-F88CAE2018DF}" type="datetimeFigureOut">
              <a:rPr lang="cs-CZ" smtClean="0"/>
              <a:t>21.03.2021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BE29D-AC6A-417C-9FAD-F086DE0473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5466670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BB874-0412-4D27-89EA-F88CAE2018DF}" type="datetimeFigureOut">
              <a:rPr lang="cs-CZ" smtClean="0"/>
              <a:t>21.03.2021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BE29D-AC6A-417C-9FAD-F086DE0473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016411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7"/>
          <p:cNvSpPr/>
          <p:nvPr/>
        </p:nvSpPr>
        <p:spPr bwMode="auto">
          <a:xfrm>
            <a:off x="0" y="1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0" y="0"/>
                </a:moveTo>
                <a:lnTo>
                  <a:pt x="5760" y="0"/>
                </a:lnTo>
                <a:lnTo>
                  <a:pt x="5760" y="3090"/>
                </a:lnTo>
                <a:lnTo>
                  <a:pt x="4817" y="3090"/>
                </a:lnTo>
                <a:lnTo>
                  <a:pt x="4637" y="3270"/>
                </a:lnTo>
                <a:lnTo>
                  <a:pt x="4637" y="3270"/>
                </a:lnTo>
                <a:lnTo>
                  <a:pt x="4633" y="3272"/>
                </a:lnTo>
                <a:lnTo>
                  <a:pt x="4627" y="3275"/>
                </a:lnTo>
                <a:lnTo>
                  <a:pt x="4621" y="3278"/>
                </a:lnTo>
                <a:lnTo>
                  <a:pt x="4616" y="3278"/>
                </a:lnTo>
                <a:lnTo>
                  <a:pt x="4610" y="3278"/>
                </a:lnTo>
                <a:lnTo>
                  <a:pt x="4605" y="3275"/>
                </a:lnTo>
                <a:lnTo>
                  <a:pt x="4599" y="3272"/>
                </a:lnTo>
                <a:lnTo>
                  <a:pt x="4595" y="3270"/>
                </a:lnTo>
                <a:lnTo>
                  <a:pt x="4415" y="3090"/>
                </a:lnTo>
                <a:lnTo>
                  <a:pt x="0" y="309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2951396"/>
            <a:ext cx="10561418" cy="1468800"/>
          </a:xfrm>
        </p:spPr>
        <p:txBody>
          <a:bodyPr anchor="b"/>
          <a:lstStyle>
            <a:lvl1pPr algn="r">
              <a:defRPr sz="4800" b="1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5281201"/>
            <a:ext cx="10561418" cy="433955"/>
          </a:xfrm>
        </p:spPr>
        <p:txBody>
          <a:bodyPr anchor="t">
            <a:no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BB874-0412-4D27-89EA-F88CAE2018DF}" type="datetimeFigureOut">
              <a:rPr lang="cs-CZ" smtClean="0"/>
              <a:t>21.03.2021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BE29D-AC6A-417C-9FAD-F086DE0473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9654553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BB874-0412-4D27-89EA-F88CAE2018DF}" type="datetimeFigureOut">
              <a:rPr lang="cs-CZ" smtClean="0"/>
              <a:t>21.03.2021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BE29D-AC6A-417C-9FAD-F086DE0473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286159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8712" y="2222287"/>
            <a:ext cx="5185873" cy="3638763"/>
          </a:xfrm>
        </p:spPr>
        <p:txBody>
          <a:bodyPr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7415" y="2222287"/>
            <a:ext cx="5194583" cy="3638764"/>
          </a:xfrm>
        </p:spPr>
        <p:txBody>
          <a:bodyPr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BB874-0412-4D27-89EA-F88CAE2018DF}" type="datetimeFigureOut">
              <a:rPr lang="cs-CZ" smtClean="0"/>
              <a:t>21.03.2021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BE29D-AC6A-417C-9FAD-F086DE0473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012805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4728" y="2174875"/>
            <a:ext cx="5189857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4729" y="2751138"/>
            <a:ext cx="5189856" cy="3109913"/>
          </a:xfrm>
        </p:spPr>
        <p:txBody>
          <a:bodyPr anchor="t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7415" y="2174875"/>
            <a:ext cx="5194583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7415" y="2751138"/>
            <a:ext cx="5194583" cy="3109913"/>
          </a:xfrm>
        </p:spPr>
        <p:txBody>
          <a:bodyPr anchor="t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BB874-0412-4D27-89EA-F88CAE2018DF}" type="datetimeFigureOut">
              <a:rPr lang="cs-CZ" smtClean="0"/>
              <a:t>21.03.2021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BE29D-AC6A-417C-9FAD-F086DE0473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194367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BB874-0412-4D27-89EA-F88CAE2018DF}" type="datetimeFigureOut">
              <a:rPr lang="cs-CZ" smtClean="0"/>
              <a:t>21.03.2021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BE29D-AC6A-417C-9FAD-F086DE0473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708852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BB874-0412-4D27-89EA-F88CAE2018DF}" type="datetimeFigureOut">
              <a:rPr lang="cs-CZ" smtClean="0"/>
              <a:t>21.03.2021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BE29D-AC6A-417C-9FAD-F086DE0473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429643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1073151" y="446087"/>
            <a:ext cx="3547533" cy="1814651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3151" y="446088"/>
            <a:ext cx="3547533" cy="161839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446088"/>
            <a:ext cx="6252633" cy="5414963"/>
          </a:xfrm>
        </p:spPr>
        <p:txBody>
          <a:bodyPr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3151" y="2260738"/>
            <a:ext cx="3547533" cy="360031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BB874-0412-4D27-89EA-F88CAE2018DF}" type="datetimeFigureOut">
              <a:rPr lang="cs-CZ" smtClean="0"/>
              <a:t>21.03.2021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BE29D-AC6A-417C-9FAD-F086DE0473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783787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4728" y="727522"/>
            <a:ext cx="4852988" cy="1617163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9" name="Picture Placeholder 11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6098117" y="0"/>
            <a:ext cx="6093883" cy="6858000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algn="ctr">
              <a:buFontTx/>
              <a:buNone/>
              <a:defRPr sz="1400"/>
            </a:lvl1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4728" y="2344684"/>
            <a:ext cx="4852988" cy="3516365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85810" y="6041362"/>
            <a:ext cx="976879" cy="365125"/>
          </a:xfrm>
        </p:spPr>
        <p:txBody>
          <a:bodyPr/>
          <a:lstStyle/>
          <a:p>
            <a:fld id="{BCEBB874-0412-4D27-89EA-F88CAE2018DF}" type="datetimeFigureOut">
              <a:rPr lang="cs-CZ" smtClean="0"/>
              <a:t>21.03.2021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0396" y="6041362"/>
            <a:ext cx="3295413" cy="365125"/>
          </a:xfrm>
        </p:spPr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862689" y="5915888"/>
            <a:ext cx="1062155" cy="490599"/>
          </a:xfrm>
        </p:spPr>
        <p:txBody>
          <a:bodyPr/>
          <a:lstStyle/>
          <a:p>
            <a:fld id="{E2CBE29D-AC6A-417C-9FAD-F086DE0473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526389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30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2184401"/>
            <a:ext cx="10563285" cy="3674397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1514" y="6041362"/>
            <a:ext cx="864432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cs-C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334626" y="6041362"/>
            <a:ext cx="1343706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BCEBB874-0412-4D27-89EA-F88CAE2018DF}" type="datetimeFigureOut">
              <a:rPr lang="cs-CZ" smtClean="0"/>
              <a:t>21.03.2021</a:t>
            </a:fld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78331" y="5915888"/>
            <a:ext cx="1062155" cy="490599"/>
          </a:xfrm>
          <a:prstGeom prst="rect">
            <a:avLst/>
          </a:prstGeom>
        </p:spPr>
        <p:txBody>
          <a:bodyPr vert="horz" lIns="91440" tIns="45720" rIns="91440" bIns="10800" rtlCol="0" anchor="b"/>
          <a:lstStyle>
            <a:lvl1pPr algn="r">
              <a:defRPr sz="2000">
                <a:solidFill>
                  <a:schemeClr val="accent1"/>
                </a:solidFill>
              </a:defRPr>
            </a:lvl1pPr>
          </a:lstStyle>
          <a:p>
            <a:fld id="{E2CBE29D-AC6A-417C-9FAD-F086DE0473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9116509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xStyles>
    <p:titleStyle>
      <a:lvl1pPr algn="l" defTabSz="457200" rtl="0" eaLnBrk="1" latinLnBrk="0" hangingPunct="1">
        <a:spcBef>
          <a:spcPct val="0"/>
        </a:spcBef>
        <a:buNone/>
        <a:defRPr sz="4000" b="1" kern="1200">
          <a:solidFill>
            <a:srgbClr val="FEFEFE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4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6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EBB874-0412-4D27-89EA-F88CAE2018DF}" type="datetimeFigureOut">
              <a:rPr lang="cs-CZ" smtClean="0"/>
              <a:t>21.03.2021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E2CBE29D-AC6A-417C-9FAD-F086DE0473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472865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  <p:sldLayoutId id="2147483689" r:id="rId14"/>
    <p:sldLayoutId id="2147483690" r:id="rId15"/>
    <p:sldLayoutId id="2147483691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fif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9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hyperlink" Target="https://pubmed.ncbi.nlm.nih.gov/10376478/" TargetMode="Externa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hyperlink" Target="https://www.karger.com/Article/FullText/322698" TargetMode="Externa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svg"/><Relationship Id="rId2" Type="http://schemas.openxmlformats.org/officeDocument/2006/relationships/hyperlink" Target="https://www.cet-surveys.com/index.php?sid=61524" TargetMode="Externa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7.png"/><Relationship Id="rId5" Type="http://schemas.openxmlformats.org/officeDocument/2006/relationships/image" Target="../media/image36.svg"/><Relationship Id="rId4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hyperlink" Target="https://pubmed.ncbi.nlm.nih.gov/32943166/" TargetMode="Externa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sv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36.svg"/><Relationship Id="rId4" Type="http://schemas.openxmlformats.org/officeDocument/2006/relationships/image" Target="../media/image35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7" Type="http://schemas.openxmlformats.org/officeDocument/2006/relationships/image" Target="../media/image56.sv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5.png"/><Relationship Id="rId5" Type="http://schemas.openxmlformats.org/officeDocument/2006/relationships/image" Target="../media/image54.jpg"/><Relationship Id="rId4" Type="http://schemas.openxmlformats.org/officeDocument/2006/relationships/image" Target="../media/image53.jp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1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88C9B83F-64CD-41C1-925F-A08801FFD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E1655065-0BD7-4422-BEC0-4401E99809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4DDD90AC-ABEC-4A76-9C9C-AD0A5F8FC7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tangle 23">
              <a:extLst>
                <a:ext uri="{FF2B5EF4-FFF2-40B4-BE49-F238E27FC236}">
                  <a16:creationId xmlns:a16="http://schemas.microsoft.com/office/drawing/2014/main" id="{21A8AFEF-EC50-4C0B-9C64-814B76C820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5">
              <a:extLst>
                <a:ext uri="{FF2B5EF4-FFF2-40B4-BE49-F238E27FC236}">
                  <a16:creationId xmlns:a16="http://schemas.microsoft.com/office/drawing/2014/main" id="{CAFAA800-E117-4357-84E4-56B63EA03E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id="{8DDFC9F4-3B45-402D-8AD7-60B3F08ED7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Rectangle 27">
              <a:extLst>
                <a:ext uri="{FF2B5EF4-FFF2-40B4-BE49-F238E27FC236}">
                  <a16:creationId xmlns:a16="http://schemas.microsoft.com/office/drawing/2014/main" id="{F26A0854-FBE4-4587-B349-06BE192BD7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28">
              <a:extLst>
                <a:ext uri="{FF2B5EF4-FFF2-40B4-BE49-F238E27FC236}">
                  <a16:creationId xmlns:a16="http://schemas.microsoft.com/office/drawing/2014/main" id="{54A9C4C6-FF7D-470E-BFCA-CE4F60A1F0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Rectangle 29">
              <a:extLst>
                <a:ext uri="{FF2B5EF4-FFF2-40B4-BE49-F238E27FC236}">
                  <a16:creationId xmlns:a16="http://schemas.microsoft.com/office/drawing/2014/main" id="{B1721EA8-4871-45D4-B78F-AE805A3004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Isosceles Triangle 20">
              <a:extLst>
                <a:ext uri="{FF2B5EF4-FFF2-40B4-BE49-F238E27FC236}">
                  <a16:creationId xmlns:a16="http://schemas.microsoft.com/office/drawing/2014/main" id="{E5763971-E3A3-45C6-9BA8-2E032C7A55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Isosceles Triangle 21">
              <a:extLst>
                <a:ext uri="{FF2B5EF4-FFF2-40B4-BE49-F238E27FC236}">
                  <a16:creationId xmlns:a16="http://schemas.microsoft.com/office/drawing/2014/main" id="{32752E94-0E01-4AF5-A43A-F2FAD8737C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7" name="Zástupný obsah 6" descr="Obsah obrázku osoba, stůl, jídlo, interiér&#10;&#10;Popis byl vytvořen automaticky">
            <a:extLst>
              <a:ext uri="{FF2B5EF4-FFF2-40B4-BE49-F238E27FC236}">
                <a16:creationId xmlns:a16="http://schemas.microsoft.com/office/drawing/2014/main" id="{C7282E92-F2E6-49C1-9B3A-26FF09CE15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1" t="24291" r="1" b="23376"/>
          <a:stretch/>
        </p:blipFill>
        <p:spPr>
          <a:xfrm>
            <a:off x="4269854" y="-1"/>
            <a:ext cx="7922146" cy="6858001"/>
          </a:xfrm>
          <a:custGeom>
            <a:avLst/>
            <a:gdLst>
              <a:gd name="connsiteX0" fmla="*/ 379987 w 7922146"/>
              <a:gd name="connsiteY0" fmla="*/ 0 h 6858001"/>
              <a:gd name="connsiteX1" fmla="*/ 5304971 w 7922146"/>
              <a:gd name="connsiteY1" fmla="*/ 0 h 6858001"/>
              <a:gd name="connsiteX2" fmla="*/ 7065281 w 7922146"/>
              <a:gd name="connsiteY2" fmla="*/ 0 h 6858001"/>
              <a:gd name="connsiteX3" fmla="*/ 7397540 w 7922146"/>
              <a:gd name="connsiteY3" fmla="*/ 0 h 6858001"/>
              <a:gd name="connsiteX4" fmla="*/ 7397540 w 7922146"/>
              <a:gd name="connsiteY4" fmla="*/ 1 h 6858001"/>
              <a:gd name="connsiteX5" fmla="*/ 7922146 w 7922146"/>
              <a:gd name="connsiteY5" fmla="*/ 1 h 6858001"/>
              <a:gd name="connsiteX6" fmla="*/ 7922146 w 7922146"/>
              <a:gd name="connsiteY6" fmla="*/ 6858001 h 6858001"/>
              <a:gd name="connsiteX7" fmla="*/ 7065281 w 7922146"/>
              <a:gd name="connsiteY7" fmla="*/ 6858001 h 6858001"/>
              <a:gd name="connsiteX8" fmla="*/ 7065281 w 7922146"/>
              <a:gd name="connsiteY8" fmla="*/ 6858000 h 6858001"/>
              <a:gd name="connsiteX9" fmla="*/ 5932989 w 7922146"/>
              <a:gd name="connsiteY9" fmla="*/ 6858000 h 6858001"/>
              <a:gd name="connsiteX10" fmla="*/ 5932989 w 7922146"/>
              <a:gd name="connsiteY10" fmla="*/ 6858001 h 6858001"/>
              <a:gd name="connsiteX11" fmla="*/ 27809 w 7922146"/>
              <a:gd name="connsiteY11" fmla="*/ 6858001 h 6858001"/>
              <a:gd name="connsiteX12" fmla="*/ 1803228 w 7922146"/>
              <a:gd name="connsiteY12" fmla="*/ 4521201 h 6858001"/>
              <a:gd name="connsiteX13" fmla="*/ 0 w 7922146"/>
              <a:gd name="connsiteY13" fmla="*/ 0 h 6858001"/>
              <a:gd name="connsiteX14" fmla="*/ 379987 w 7922146"/>
              <a:gd name="connsiteY14" fmla="*/ 0 h 6858001"/>
              <a:gd name="connsiteX15" fmla="*/ 0 w 7922146"/>
              <a:gd name="connsiteY15" fmla="*/ 407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49C96B54-EF4C-467C-BD0F-C844EEE28A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8866" y="1678666"/>
            <a:ext cx="4648857" cy="3914266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cs-CZ" sz="4000" dirty="0"/>
              <a:t>Racionální přístup k výživě, úprava potravin a orientace na trhu potravin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57C1A16-B8AB-4D99-A195-A38F556A64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F8A9B20B-D1DD-4573-B5EC-5580295192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Rectangle 23">
            <a:extLst>
              <a:ext uri="{FF2B5EF4-FFF2-40B4-BE49-F238E27FC236}">
                <a16:creationId xmlns:a16="http://schemas.microsoft.com/office/drawing/2014/main" id="{66D61E08-70C3-48D8-BEA0-787111DC30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0" name="Rectangle 25">
            <a:extLst>
              <a:ext uri="{FF2B5EF4-FFF2-40B4-BE49-F238E27FC236}">
                <a16:creationId xmlns:a16="http://schemas.microsoft.com/office/drawing/2014/main" id="{FC55298F-0AE5-478E-AD2B-03C2614C58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2" name="Isosceles Triangle 24">
            <a:extLst>
              <a:ext uri="{FF2B5EF4-FFF2-40B4-BE49-F238E27FC236}">
                <a16:creationId xmlns:a16="http://schemas.microsoft.com/office/drawing/2014/main" id="{C180E4EA-0B63-4779-A895-7E90E71088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4" name="Rectangle 27">
            <a:extLst>
              <a:ext uri="{FF2B5EF4-FFF2-40B4-BE49-F238E27FC236}">
                <a16:creationId xmlns:a16="http://schemas.microsoft.com/office/drawing/2014/main" id="{CEE01D9D-3DE8-4EED-B0D3-8F3C79CC76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6" name="Rectangle 28">
            <a:extLst>
              <a:ext uri="{FF2B5EF4-FFF2-40B4-BE49-F238E27FC236}">
                <a16:creationId xmlns:a16="http://schemas.microsoft.com/office/drawing/2014/main" id="{89AF5CE9-607F-43F4-8983-DCD6DA4051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Rectangle 29">
            <a:extLst>
              <a:ext uri="{FF2B5EF4-FFF2-40B4-BE49-F238E27FC236}">
                <a16:creationId xmlns:a16="http://schemas.microsoft.com/office/drawing/2014/main" id="{6EEA2DBD-9E1E-4521-8C01-F32AD18A89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0" name="Isosceles Triangle 29">
            <a:extLst>
              <a:ext uri="{FF2B5EF4-FFF2-40B4-BE49-F238E27FC236}">
                <a16:creationId xmlns:a16="http://schemas.microsoft.com/office/drawing/2014/main" id="{15BBD2C1-BA9B-46A9-A27A-33498B1692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157320489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389E3A1-E9F6-4E92-9BB6-561175041B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36734" y="609600"/>
            <a:ext cx="3376448" cy="1192567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cs-CZ" sz="3200" dirty="0"/>
              <a:t>Stravovací doporučení</a:t>
            </a:r>
            <a:br>
              <a:rPr lang="cs-CZ" sz="3200" dirty="0"/>
            </a:br>
            <a:endParaRPr lang="cs-CZ" sz="3200" dirty="0"/>
          </a:p>
        </p:txBody>
      </p:sp>
      <p:sp>
        <p:nvSpPr>
          <p:cNvPr id="13" name="Zástupný symbol pro obsah 2">
            <a:extLst>
              <a:ext uri="{FF2B5EF4-FFF2-40B4-BE49-F238E27FC236}">
                <a16:creationId xmlns:a16="http://schemas.microsoft.com/office/drawing/2014/main" id="{5A7200D0-C354-409A-89E6-DA063521D8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09563" y="2160589"/>
            <a:ext cx="4064439" cy="3880773"/>
          </a:xfrm>
        </p:spPr>
        <p:txBody>
          <a:bodyPr>
            <a:normAutofit lnSpcReduction="10000"/>
          </a:bodyPr>
          <a:lstStyle/>
          <a:p>
            <a:r>
              <a:rPr lang="cs-CZ" dirty="0"/>
              <a:t>Vždy je potřeba brát v potaz fyzické vytížení člověka.</a:t>
            </a:r>
          </a:p>
          <a:p>
            <a:r>
              <a:rPr lang="cs-CZ" dirty="0"/>
              <a:t>Výživová pyramida postavená zejména na sacharidových potravinách může být skvělým doporučením pro vytrvalostně aktivní populaci a obecně aktivní lidi.</a:t>
            </a:r>
          </a:p>
          <a:p>
            <a:r>
              <a:rPr lang="cs-CZ" dirty="0"/>
              <a:t>Pro méně aktivní populaci či inaktivní populaci jsou vhodnější aktualizované stravovací doporučení postavené zejména na zelenině a ovoci.</a:t>
            </a:r>
          </a:p>
          <a:p>
            <a:endParaRPr lang="cs-CZ" dirty="0"/>
          </a:p>
        </p:txBody>
      </p:sp>
      <p:pic>
        <p:nvPicPr>
          <p:cNvPr id="4" name="Obrázek 3" descr="Obsah obrázku silnice, exteriér, tráva, jezdectví&#10;&#10;Popis byl vytvořen automaticky">
            <a:extLst>
              <a:ext uri="{FF2B5EF4-FFF2-40B4-BE49-F238E27FC236}">
                <a16:creationId xmlns:a16="http://schemas.microsoft.com/office/drawing/2014/main" id="{D158DDBA-06C5-4F5C-8024-52B6D64179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68" r="46382"/>
          <a:stretch/>
        </p:blipFill>
        <p:spPr>
          <a:xfrm>
            <a:off x="20" y="-1"/>
            <a:ext cx="5394940" cy="6858001"/>
          </a:xfrm>
          <a:custGeom>
            <a:avLst/>
            <a:gdLst/>
            <a:ahLst/>
            <a:cxnLst/>
            <a:rect l="l" t="t" r="r" b="b"/>
            <a:pathLst>
              <a:path w="5394960" h="6858000">
                <a:moveTo>
                  <a:pt x="842596" y="0"/>
                </a:moveTo>
                <a:lnTo>
                  <a:pt x="5394960" y="0"/>
                </a:lnTo>
                <a:lnTo>
                  <a:pt x="5394960" y="21851"/>
                </a:lnTo>
                <a:lnTo>
                  <a:pt x="4365943" y="6858000"/>
                </a:lnTo>
                <a:lnTo>
                  <a:pt x="0" y="6858000"/>
                </a:lnTo>
                <a:lnTo>
                  <a:pt x="0" y="5666154"/>
                </a:lnTo>
                <a:close/>
              </a:path>
            </a:pathLst>
          </a:custGeom>
        </p:spPr>
      </p:pic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3BCB5F6A-9EB0-40B0-9D13-3023E9A205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1697691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Obrázek 15" descr="Obsah obrázku jídlo, stůl, talíř, ovoce&#10;&#10;Popis byl vytvořen automaticky">
            <a:extLst>
              <a:ext uri="{FF2B5EF4-FFF2-40B4-BE49-F238E27FC236}">
                <a16:creationId xmlns:a16="http://schemas.microsoft.com/office/drawing/2014/main" id="{D515F38C-1446-4184-9670-7A255BD5F6B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86" r="21756"/>
          <a:stretch/>
        </p:blipFill>
        <p:spPr>
          <a:xfrm>
            <a:off x="4269854" y="-1"/>
            <a:ext cx="7922146" cy="6858001"/>
          </a:xfrm>
          <a:custGeom>
            <a:avLst/>
            <a:gdLst/>
            <a:ahLst/>
            <a:cxnLst/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D959E4F4-1F59-4204-92FC-6A414C6A36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3" y="609600"/>
            <a:ext cx="3851123" cy="1320800"/>
          </a:xfrm>
        </p:spPr>
        <p:txBody>
          <a:bodyPr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cs-CZ" sz="3200" dirty="0"/>
              <a:t>„Talíř ze zámoří“</a:t>
            </a:r>
            <a:br>
              <a:rPr lang="cs-CZ" sz="3200" dirty="0"/>
            </a:br>
            <a:r>
              <a:rPr lang="cs-CZ" sz="2800" dirty="0"/>
              <a:t>Vědecká opora doporučení dle </a:t>
            </a:r>
            <a:r>
              <a:rPr lang="cs-CZ" sz="2800" dirty="0" err="1"/>
              <a:t>MyPlate</a:t>
            </a:r>
            <a:endParaRPr lang="cs-CZ" sz="2500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84A7BBD-7CF5-41D9-9936-9243C818CA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60589"/>
            <a:ext cx="3851122" cy="388077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cs-CZ" sz="1400"/>
              <a:t>Zdravý talíř, respektive </a:t>
            </a:r>
            <a:r>
              <a:rPr lang="cs-CZ" sz="1400" err="1"/>
              <a:t>MyPlate</a:t>
            </a:r>
            <a:r>
              <a:rPr lang="cs-CZ" sz="1400"/>
              <a:t> umožňují zajistit </a:t>
            </a:r>
            <a:r>
              <a:rPr lang="cs-CZ" sz="1400" b="1"/>
              <a:t>všechny benefity výživy </a:t>
            </a:r>
            <a:r>
              <a:rPr lang="cs-CZ" sz="1400"/>
              <a:t>(hmotnost, podporu výkonnosti a svalového růstu či zdraví) i v rámci dodržování rozdílných stravovacích přístupů (1, 2).</a:t>
            </a:r>
          </a:p>
          <a:p>
            <a:pPr>
              <a:lnSpc>
                <a:spcPct val="90000"/>
              </a:lnSpc>
            </a:pPr>
            <a:r>
              <a:rPr lang="cs-CZ" sz="1400"/>
              <a:t>Poukazuje na správné nastavení </a:t>
            </a:r>
            <a:r>
              <a:rPr lang="cs-CZ" sz="1400" b="1"/>
              <a:t>poměru jednotlivých potravin</a:t>
            </a:r>
            <a:r>
              <a:rPr lang="cs-CZ" sz="1400"/>
              <a:t>. </a:t>
            </a:r>
          </a:p>
          <a:p>
            <a:pPr>
              <a:lnSpc>
                <a:spcPct val="90000"/>
              </a:lnSpc>
            </a:pPr>
            <a:r>
              <a:rPr lang="cs-CZ" sz="1400"/>
              <a:t>Množství jednotlivých potravin už je možné individualizovat pro potřeby energetického příjmu a nastavené </a:t>
            </a:r>
            <a:r>
              <a:rPr lang="cs-CZ" sz="1400" b="1"/>
              <a:t>energetické bilance</a:t>
            </a:r>
            <a:r>
              <a:rPr lang="cs-CZ" sz="1400"/>
              <a:t>.</a:t>
            </a:r>
          </a:p>
          <a:p>
            <a:pPr>
              <a:lnSpc>
                <a:spcPct val="90000"/>
              </a:lnSpc>
            </a:pPr>
            <a:r>
              <a:rPr lang="cs-CZ" sz="1400"/>
              <a:t>Každý sportovec tak může individuálně volit potraviny dle svého stravovacího režimu, tréninkové fáze a </a:t>
            </a:r>
            <a:r>
              <a:rPr lang="cs-CZ" sz="1400" b="1" i="1"/>
              <a:t>„nutričního </a:t>
            </a:r>
            <a:r>
              <a:rPr lang="cs-CZ" sz="1400" b="1" i="1" err="1"/>
              <a:t>timingu</a:t>
            </a:r>
            <a:r>
              <a:rPr lang="cs-CZ" sz="1400" b="1" i="1"/>
              <a:t>“ </a:t>
            </a:r>
            <a:r>
              <a:rPr lang="cs-CZ" sz="1400"/>
              <a:t>(glykemický index).</a:t>
            </a:r>
          </a:p>
          <a:p>
            <a:pPr>
              <a:lnSpc>
                <a:spcPct val="90000"/>
              </a:lnSpc>
            </a:pPr>
            <a:endParaRPr lang="cs-CZ" sz="1400"/>
          </a:p>
        </p:txBody>
      </p: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64FA5DFF-7FE6-4855-84E6-DFA78EE978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2AFD8CBA-54A3-4363-991B-B9C631BBFA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8" name="Rectangle 23">
            <a:extLst>
              <a:ext uri="{FF2B5EF4-FFF2-40B4-BE49-F238E27FC236}">
                <a16:creationId xmlns:a16="http://schemas.microsoft.com/office/drawing/2014/main" id="{3F088236-D655-4F88-B238-E167623580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0" name="Rectangle 25">
            <a:extLst>
              <a:ext uri="{FF2B5EF4-FFF2-40B4-BE49-F238E27FC236}">
                <a16:creationId xmlns:a16="http://schemas.microsoft.com/office/drawing/2014/main" id="{3DAC0C92-199E-475C-9390-119A9B0272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2" name="Isosceles Triangle 24">
            <a:extLst>
              <a:ext uri="{FF2B5EF4-FFF2-40B4-BE49-F238E27FC236}">
                <a16:creationId xmlns:a16="http://schemas.microsoft.com/office/drawing/2014/main" id="{C4CFB339-0ED8-4FE2-9EF1-6D1375B849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4" name="Rectangle 27">
            <a:extLst>
              <a:ext uri="{FF2B5EF4-FFF2-40B4-BE49-F238E27FC236}">
                <a16:creationId xmlns:a16="http://schemas.microsoft.com/office/drawing/2014/main" id="{31896C80-2069-4431-9C19-83B913734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6" name="Rectangle 28">
            <a:extLst>
              <a:ext uri="{FF2B5EF4-FFF2-40B4-BE49-F238E27FC236}">
                <a16:creationId xmlns:a16="http://schemas.microsoft.com/office/drawing/2014/main" id="{BF120A21-0841-4823-B0C4-28AEBCEF9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8" name="Rectangle 29">
            <a:extLst>
              <a:ext uri="{FF2B5EF4-FFF2-40B4-BE49-F238E27FC236}">
                <a16:creationId xmlns:a16="http://schemas.microsoft.com/office/drawing/2014/main" id="{DBB05BAE-BBD3-4289-899F-A6851503C6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0" name="Isosceles Triangle 29">
            <a:extLst>
              <a:ext uri="{FF2B5EF4-FFF2-40B4-BE49-F238E27FC236}">
                <a16:creationId xmlns:a16="http://schemas.microsoft.com/office/drawing/2014/main" id="{9874D11C-36F5-4BBE-A490-019A54E953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6" name="TextovéPole 45">
            <a:extLst>
              <a:ext uri="{FF2B5EF4-FFF2-40B4-BE49-F238E27FC236}">
                <a16:creationId xmlns:a16="http://schemas.microsoft.com/office/drawing/2014/main" id="{D037D113-3EBE-4B9B-866F-F7EB2F5AA142}"/>
              </a:ext>
            </a:extLst>
          </p:cNvPr>
          <p:cNvSpPr txBox="1"/>
          <p:nvPr/>
        </p:nvSpPr>
        <p:spPr>
          <a:xfrm>
            <a:off x="-3155" y="6544399"/>
            <a:ext cx="123069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AutoNum type="arabicParenBoth"/>
            </a:pPr>
            <a:r>
              <a:rPr lang="cs-CZ" sz="700" dirty="0" err="1"/>
              <a:t>Levine</a:t>
            </a:r>
            <a:r>
              <a:rPr lang="cs-CZ" sz="700" dirty="0"/>
              <a:t>, E., </a:t>
            </a:r>
            <a:r>
              <a:rPr lang="cs-CZ" sz="700" dirty="0" err="1"/>
              <a:t>Abbatangelo-Gray</a:t>
            </a:r>
            <a:r>
              <a:rPr lang="cs-CZ" sz="700" dirty="0"/>
              <a:t>, J., </a:t>
            </a:r>
            <a:r>
              <a:rPr lang="cs-CZ" sz="700" dirty="0" err="1"/>
              <a:t>Mobley</a:t>
            </a:r>
            <a:r>
              <a:rPr lang="cs-CZ" sz="700" dirty="0"/>
              <a:t>, A. R., </a:t>
            </a:r>
            <a:r>
              <a:rPr lang="cs-CZ" sz="700" dirty="0" err="1"/>
              <a:t>McLaughlin</a:t>
            </a:r>
            <a:r>
              <a:rPr lang="cs-CZ" sz="700" dirty="0"/>
              <a:t>, G. R., &amp; </a:t>
            </a:r>
            <a:r>
              <a:rPr lang="cs-CZ" sz="700" dirty="0" err="1"/>
              <a:t>Herzog</a:t>
            </a:r>
            <a:r>
              <a:rPr lang="cs-CZ" sz="700" dirty="0"/>
              <a:t>, J. (2012). </a:t>
            </a:r>
            <a:r>
              <a:rPr lang="cs-CZ" sz="700" b="1" dirty="0" err="1"/>
              <a:t>Evaluating</a:t>
            </a:r>
            <a:r>
              <a:rPr lang="cs-CZ" sz="700" b="1" dirty="0"/>
              <a:t> </a:t>
            </a:r>
            <a:r>
              <a:rPr lang="cs-CZ" sz="700" b="1" dirty="0" err="1"/>
              <a:t>MyPlate</a:t>
            </a:r>
            <a:r>
              <a:rPr lang="cs-CZ" sz="700" b="1" dirty="0"/>
              <a:t>: An </a:t>
            </a:r>
            <a:r>
              <a:rPr lang="cs-CZ" sz="700" b="1" dirty="0" err="1"/>
              <a:t>Expanded</a:t>
            </a:r>
            <a:r>
              <a:rPr lang="cs-CZ" sz="700" b="1" dirty="0"/>
              <a:t> Framework </a:t>
            </a:r>
            <a:r>
              <a:rPr lang="cs-CZ" sz="700" b="1" dirty="0" err="1"/>
              <a:t>Using</a:t>
            </a:r>
            <a:r>
              <a:rPr lang="cs-CZ" sz="700" b="1" dirty="0"/>
              <a:t> </a:t>
            </a:r>
            <a:r>
              <a:rPr lang="cs-CZ" sz="700" b="1" dirty="0" err="1"/>
              <a:t>Traditional</a:t>
            </a:r>
            <a:r>
              <a:rPr lang="cs-CZ" sz="700" b="1" dirty="0"/>
              <a:t> and </a:t>
            </a:r>
            <a:r>
              <a:rPr lang="cs-CZ" sz="700" b="1" dirty="0" err="1"/>
              <a:t>Nontraditional</a:t>
            </a:r>
            <a:r>
              <a:rPr lang="cs-CZ" sz="700" b="1" dirty="0"/>
              <a:t> </a:t>
            </a:r>
            <a:r>
              <a:rPr lang="cs-CZ" sz="700" b="1" dirty="0" err="1"/>
              <a:t>Metrics</a:t>
            </a:r>
            <a:r>
              <a:rPr lang="cs-CZ" sz="700" b="1" dirty="0"/>
              <a:t> </a:t>
            </a:r>
            <a:r>
              <a:rPr lang="cs-CZ" sz="700" b="1" dirty="0" err="1"/>
              <a:t>for</a:t>
            </a:r>
            <a:r>
              <a:rPr lang="cs-CZ" sz="700" b="1" dirty="0"/>
              <a:t> </a:t>
            </a:r>
            <a:r>
              <a:rPr lang="cs-CZ" sz="700" b="1" dirty="0" err="1"/>
              <a:t>Assessing</a:t>
            </a:r>
            <a:r>
              <a:rPr lang="cs-CZ" sz="700" b="1" dirty="0"/>
              <a:t> </a:t>
            </a:r>
            <a:r>
              <a:rPr lang="cs-CZ" sz="700" b="1" dirty="0" err="1"/>
              <a:t>Health</a:t>
            </a:r>
            <a:r>
              <a:rPr lang="cs-CZ" sz="700" b="1" dirty="0"/>
              <a:t> </a:t>
            </a:r>
            <a:r>
              <a:rPr lang="cs-CZ" sz="700" b="1" dirty="0" err="1"/>
              <a:t>Communication</a:t>
            </a:r>
            <a:r>
              <a:rPr lang="cs-CZ" sz="700" b="1" dirty="0"/>
              <a:t> </a:t>
            </a:r>
            <a:r>
              <a:rPr lang="cs-CZ" sz="700" b="1" dirty="0" err="1"/>
              <a:t>Campaigns</a:t>
            </a:r>
            <a:r>
              <a:rPr lang="cs-CZ" sz="700" b="1" dirty="0"/>
              <a:t>. </a:t>
            </a:r>
            <a:r>
              <a:rPr lang="cs-CZ" sz="700" i="1" dirty="0" err="1"/>
              <a:t>Journal</a:t>
            </a:r>
            <a:r>
              <a:rPr lang="cs-CZ" sz="700" i="1" dirty="0"/>
              <a:t> </a:t>
            </a:r>
            <a:r>
              <a:rPr lang="cs-CZ" sz="700" i="1" dirty="0" err="1"/>
              <a:t>of</a:t>
            </a:r>
            <a:r>
              <a:rPr lang="cs-CZ" sz="700" i="1" dirty="0"/>
              <a:t> </a:t>
            </a:r>
            <a:r>
              <a:rPr lang="cs-CZ" sz="700" i="1" dirty="0" err="1"/>
              <a:t>Nutrition</a:t>
            </a:r>
            <a:r>
              <a:rPr lang="cs-CZ" sz="700" i="1" dirty="0"/>
              <a:t> </a:t>
            </a:r>
            <a:r>
              <a:rPr lang="cs-CZ" sz="700" i="1" dirty="0" err="1"/>
              <a:t>Education</a:t>
            </a:r>
            <a:r>
              <a:rPr lang="cs-CZ" sz="700" i="1" dirty="0"/>
              <a:t> and </a:t>
            </a:r>
            <a:r>
              <a:rPr lang="cs-CZ" sz="700" i="1" dirty="0" err="1"/>
              <a:t>Behavior</a:t>
            </a:r>
            <a:r>
              <a:rPr lang="cs-CZ" sz="700" dirty="0"/>
              <a:t>, </a:t>
            </a:r>
            <a:r>
              <a:rPr lang="cs-CZ" sz="700" i="1" dirty="0"/>
              <a:t>44</a:t>
            </a:r>
            <a:r>
              <a:rPr lang="cs-CZ" sz="700" dirty="0"/>
              <a:t>(4), S2–S12.</a:t>
            </a:r>
          </a:p>
          <a:p>
            <a:pPr marL="228600" indent="-228600">
              <a:spcAft>
                <a:spcPts val="600"/>
              </a:spcAft>
              <a:buAutoNum type="arabicParenBoth"/>
            </a:pPr>
            <a:r>
              <a:rPr lang="en-US" sz="700" dirty="0" err="1"/>
              <a:t>Uruakpa</a:t>
            </a:r>
            <a:r>
              <a:rPr lang="en-US" sz="700" dirty="0"/>
              <a:t>, F. O., </a:t>
            </a:r>
            <a:r>
              <a:rPr lang="en-US" sz="700" dirty="0" err="1"/>
              <a:t>Moeckly</a:t>
            </a:r>
            <a:r>
              <a:rPr lang="en-US" sz="700" dirty="0"/>
              <a:t>, B. G., Fulford, L. D., Hollister, M. N., &amp; Kim, S. (2013). </a:t>
            </a:r>
            <a:r>
              <a:rPr lang="en-US" sz="700" b="1" dirty="0"/>
              <a:t>Awareness and use of MyPlate Guidelines in Making Food Choices. </a:t>
            </a:r>
            <a:r>
              <a:rPr lang="en-US" sz="700" i="1" dirty="0"/>
              <a:t>Procedia Food Science</a:t>
            </a:r>
            <a:r>
              <a:rPr lang="en-US" sz="700" dirty="0"/>
              <a:t>, </a:t>
            </a:r>
            <a:r>
              <a:rPr lang="en-US" sz="700" i="1" dirty="0"/>
              <a:t>2</a:t>
            </a:r>
            <a:r>
              <a:rPr lang="en-US" sz="700" dirty="0"/>
              <a:t>, 180–186.</a:t>
            </a:r>
          </a:p>
        </p:txBody>
      </p:sp>
    </p:spTree>
    <p:extLst>
      <p:ext uri="{BB962C8B-B14F-4D97-AF65-F5344CB8AC3E}">
        <p14:creationId xmlns:p14="http://schemas.microsoft.com/office/powerpoint/2010/main" val="2335003663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389E3A1-E9F6-4E92-9BB6-561175041B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699" y="221673"/>
            <a:ext cx="9641953" cy="161636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200" dirty="0"/>
              <a:t>„</a:t>
            </a:r>
            <a:r>
              <a:rPr lang="en-US" sz="3200" dirty="0" err="1"/>
              <a:t>Talíř</a:t>
            </a:r>
            <a:r>
              <a:rPr lang="en-US" sz="3200" dirty="0"/>
              <a:t> ze </a:t>
            </a:r>
            <a:r>
              <a:rPr lang="en-US" sz="3200" dirty="0" err="1"/>
              <a:t>zámoří</a:t>
            </a:r>
            <a:r>
              <a:rPr lang="en-US" sz="3200" dirty="0"/>
              <a:t>“</a:t>
            </a:r>
            <a:br>
              <a:rPr lang="en-US" sz="2000" dirty="0"/>
            </a:br>
            <a:r>
              <a:rPr lang="en-US" sz="2500" dirty="0" err="1"/>
              <a:t>Americké</a:t>
            </a:r>
            <a:r>
              <a:rPr lang="en-US" sz="2500" dirty="0"/>
              <a:t> </a:t>
            </a:r>
            <a:r>
              <a:rPr lang="en-US" sz="2500" dirty="0" err="1"/>
              <a:t>ministerstvo</a:t>
            </a:r>
            <a:r>
              <a:rPr lang="en-US" sz="2500" dirty="0"/>
              <a:t> </a:t>
            </a:r>
            <a:r>
              <a:rPr lang="en-US" sz="2500" dirty="0" err="1"/>
              <a:t>zemědělství</a:t>
            </a:r>
            <a:r>
              <a:rPr lang="en-US" sz="2500" dirty="0"/>
              <a:t> – MyPlate (od r. 2011)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E2BC265D-5BA2-48E0-B9DF-4A98A8362B96}"/>
              </a:ext>
            </a:extLst>
          </p:cNvPr>
          <p:cNvSpPr txBox="1"/>
          <p:nvPr/>
        </p:nvSpPr>
        <p:spPr>
          <a:xfrm>
            <a:off x="401659" y="6636327"/>
            <a:ext cx="4094603" cy="3609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spcBef>
                <a:spcPts val="1000"/>
              </a:spcBef>
              <a:buClr>
                <a:schemeClr val="accent1"/>
              </a:buClr>
              <a:buSzPct val="80000"/>
            </a:pPr>
            <a:r>
              <a:rPr lang="en-US" sz="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Zdroj</a:t>
            </a: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 https://www.choosemyplate.gov/</a:t>
            </a:r>
          </a:p>
        </p:txBody>
      </p:sp>
      <p:pic>
        <p:nvPicPr>
          <p:cNvPr id="5" name="Zástupný symbol pro obsah 4" descr="Obsah obrázku snímek obrazovky&#10;&#10;Popis vygenerován s velmi vysokou mírou spolehlivosti">
            <a:extLst>
              <a:ext uri="{FF2B5EF4-FFF2-40B4-BE49-F238E27FC236}">
                <a16:creationId xmlns:a16="http://schemas.microsoft.com/office/drawing/2014/main" id="{98F18CF4-51D3-45D7-9405-85D438A62C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8141" y="1616364"/>
            <a:ext cx="7723575" cy="4692072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66CC135D-49C5-43B4-B867-92BDEFB079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99" y="2307244"/>
            <a:ext cx="3450980" cy="2985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660253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5940F547-7206-4401-94FB-F8421915D8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286843EE-8B9C-49A1-989B-E999E3650E2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32" r="3664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21C32344-A767-4632-9784-90FF8AC49B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cs-CZ" sz="3200" dirty="0"/>
              <a:t>Zdraví – Mikrobiota</a:t>
            </a:r>
            <a:br>
              <a:rPr lang="cs-CZ" sz="3100" dirty="0"/>
            </a:br>
            <a:r>
              <a:rPr lang="cs-CZ" sz="2500" dirty="0"/>
              <a:t>Vliv na zdraví, hmotnost a výkonnost</a:t>
            </a:r>
          </a:p>
        </p:txBody>
      </p:sp>
      <p:sp>
        <p:nvSpPr>
          <p:cNvPr id="7" name="Zástupný symbol pro obsah 6">
            <a:extLst>
              <a:ext uri="{FF2B5EF4-FFF2-40B4-BE49-F238E27FC236}">
                <a16:creationId xmlns:a16="http://schemas.microsoft.com/office/drawing/2014/main" id="{D51870F1-26C3-4B8A-A3DE-137A3956E3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8712" y="2222287"/>
            <a:ext cx="10554574" cy="3636511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cs-CZ" dirty="0"/>
              <a:t>Bilióny mikrobů sídlících v trávící trubici (zejména ve střevě) zahrnující bakterie, viry a kvasinky přímo ovlivňujících </a:t>
            </a:r>
            <a:r>
              <a:rPr lang="cs-CZ" b="1" dirty="0"/>
              <a:t>lidské zdraví </a:t>
            </a:r>
            <a:r>
              <a:rPr lang="cs-CZ" dirty="0"/>
              <a:t>(1):</a:t>
            </a:r>
          </a:p>
          <a:p>
            <a:pPr lvl="1">
              <a:lnSpc>
                <a:spcPct val="90000"/>
              </a:lnSpc>
            </a:pPr>
            <a:r>
              <a:rPr lang="cs-CZ" dirty="0"/>
              <a:t>Správně fungující mikrobiota pozitivně ovlivňuje efektivitu </a:t>
            </a:r>
            <a:r>
              <a:rPr lang="cs-CZ" b="1" dirty="0"/>
              <a:t>metabolismu a imunitního systému </a:t>
            </a:r>
            <a:r>
              <a:rPr lang="cs-CZ" dirty="0"/>
              <a:t>(2).</a:t>
            </a:r>
          </a:p>
          <a:p>
            <a:pPr lvl="1">
              <a:lnSpc>
                <a:spcPct val="90000"/>
              </a:lnSpc>
            </a:pPr>
            <a:r>
              <a:rPr lang="cs-CZ" dirty="0"/>
              <a:t>Nesprávně fungující mikrobiota může vést až k </a:t>
            </a:r>
            <a:r>
              <a:rPr lang="cs-CZ" b="1" dirty="0"/>
              <a:t>poškození zdraví </a:t>
            </a:r>
            <a:r>
              <a:rPr lang="cs-CZ" dirty="0"/>
              <a:t>(2):</a:t>
            </a:r>
          </a:p>
          <a:p>
            <a:pPr lvl="2">
              <a:lnSpc>
                <a:spcPct val="90000"/>
              </a:lnSpc>
            </a:pPr>
            <a:r>
              <a:rPr lang="cs-CZ" dirty="0"/>
              <a:t>Zvýšená zánětlivá reakce, riziko infektu, vznik gastrointestinálních onemocnění a možná se jedná o jeden z faktorů jež vedou ke vzniku diabetes mellitus a obezity.</a:t>
            </a:r>
          </a:p>
          <a:p>
            <a:pPr>
              <a:lnSpc>
                <a:spcPct val="90000"/>
              </a:lnSpc>
            </a:pPr>
            <a:r>
              <a:rPr lang="cs-CZ" dirty="0"/>
              <a:t>Optimalizace mirkobioty je spojována s lepším zdravotním stavem sportovce, prevencí zranění, což může nepřímo vést k </a:t>
            </a:r>
            <a:r>
              <a:rPr lang="cs-CZ" b="1" dirty="0"/>
              <a:t>lepším sportovním výkonům </a:t>
            </a:r>
            <a:r>
              <a:rPr lang="cs-CZ" dirty="0"/>
              <a:t>(3).</a:t>
            </a:r>
          </a:p>
          <a:p>
            <a:pPr>
              <a:lnSpc>
                <a:spcPct val="90000"/>
              </a:lnSpc>
            </a:pPr>
            <a:r>
              <a:rPr lang="cs-CZ" dirty="0"/>
              <a:t>Velký vliv </a:t>
            </a:r>
            <a:r>
              <a:rPr lang="cs-CZ" b="1" dirty="0"/>
              <a:t>genetiky a vývoje jedince </a:t>
            </a:r>
            <a:r>
              <a:rPr lang="cs-CZ" dirty="0"/>
              <a:t>na mikrobiotu:</a:t>
            </a:r>
          </a:p>
          <a:p>
            <a:pPr lvl="1">
              <a:lnSpc>
                <a:spcPct val="90000"/>
              </a:lnSpc>
            </a:pPr>
            <a:r>
              <a:rPr lang="cs-CZ" i="1" dirty="0"/>
              <a:t>„</a:t>
            </a:r>
            <a:r>
              <a:rPr lang="cs-CZ" i="1" dirty="0" err="1"/>
              <a:t>Obese</a:t>
            </a:r>
            <a:r>
              <a:rPr lang="cs-CZ" i="1" dirty="0"/>
              <a:t> </a:t>
            </a:r>
            <a:r>
              <a:rPr lang="cs-CZ" i="1" dirty="0" err="1"/>
              <a:t>microbiota</a:t>
            </a:r>
            <a:r>
              <a:rPr lang="cs-CZ" i="1" dirty="0"/>
              <a:t> X </a:t>
            </a:r>
            <a:r>
              <a:rPr lang="cs-CZ" i="1" dirty="0" err="1"/>
              <a:t>Lean</a:t>
            </a:r>
            <a:r>
              <a:rPr lang="cs-CZ" i="1" dirty="0"/>
              <a:t> </a:t>
            </a:r>
            <a:r>
              <a:rPr lang="cs-CZ" i="1" dirty="0" err="1"/>
              <a:t>microbiota</a:t>
            </a:r>
            <a:r>
              <a:rPr lang="cs-CZ" i="1" dirty="0"/>
              <a:t>“ </a:t>
            </a:r>
            <a:r>
              <a:rPr lang="cs-CZ" dirty="0"/>
              <a:t>(4)</a:t>
            </a:r>
          </a:p>
          <a:p>
            <a:pPr lvl="1">
              <a:lnSpc>
                <a:spcPct val="90000"/>
              </a:lnSpc>
            </a:pPr>
            <a:r>
              <a:rPr lang="cs-CZ" dirty="0"/>
              <a:t>Přirozený porod X Císařský porod (5)</a:t>
            </a:r>
          </a:p>
          <a:p>
            <a:pPr lvl="1">
              <a:lnSpc>
                <a:spcPct val="90000"/>
              </a:lnSpc>
            </a:pPr>
            <a:endParaRPr lang="cs-CZ" dirty="0"/>
          </a:p>
          <a:p>
            <a:pPr>
              <a:lnSpc>
                <a:spcPct val="90000"/>
              </a:lnSpc>
            </a:pPr>
            <a:endParaRPr lang="cs-CZ" dirty="0"/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B7F07A40-14AE-4968-915F-E17A22B96FDF}"/>
              </a:ext>
            </a:extLst>
          </p:cNvPr>
          <p:cNvSpPr txBox="1"/>
          <p:nvPr/>
        </p:nvSpPr>
        <p:spPr>
          <a:xfrm>
            <a:off x="-59822" y="6051710"/>
            <a:ext cx="1215909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(1) </a:t>
            </a:r>
            <a:r>
              <a:rPr kumimoji="0" lang="cs-CZ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Cronin</a:t>
            </a:r>
            <a:r>
              <a:rPr kumimoji="0" lang="cs-CZ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, O., </a:t>
            </a:r>
            <a:r>
              <a:rPr kumimoji="0" lang="cs-CZ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O’Sullivan</a:t>
            </a:r>
            <a:r>
              <a:rPr kumimoji="0" lang="cs-CZ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, O., </a:t>
            </a:r>
            <a:r>
              <a:rPr kumimoji="0" lang="cs-CZ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Barton</a:t>
            </a:r>
            <a:r>
              <a:rPr kumimoji="0" lang="cs-CZ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, W., </a:t>
            </a:r>
            <a:r>
              <a:rPr kumimoji="0" lang="cs-CZ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Cotter</a:t>
            </a:r>
            <a:r>
              <a:rPr kumimoji="0" lang="cs-CZ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, P. D., </a:t>
            </a:r>
            <a:r>
              <a:rPr kumimoji="0" lang="cs-CZ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Molloy</a:t>
            </a:r>
            <a:r>
              <a:rPr kumimoji="0" lang="cs-CZ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, M. G., &amp; </a:t>
            </a:r>
            <a:r>
              <a:rPr kumimoji="0" lang="cs-CZ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Shanahan</a:t>
            </a:r>
            <a:r>
              <a:rPr kumimoji="0" lang="cs-CZ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, F. (2017). </a:t>
            </a:r>
            <a:r>
              <a:rPr kumimoji="0" lang="cs-CZ" sz="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Gut </a:t>
            </a:r>
            <a:r>
              <a:rPr kumimoji="0" lang="cs-CZ" sz="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microbiota</a:t>
            </a:r>
            <a:r>
              <a:rPr kumimoji="0" lang="cs-CZ" sz="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: </a:t>
            </a:r>
            <a:r>
              <a:rPr kumimoji="0" lang="cs-CZ" sz="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implications</a:t>
            </a:r>
            <a:r>
              <a:rPr kumimoji="0" lang="cs-CZ" sz="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</a:t>
            </a:r>
            <a:r>
              <a:rPr kumimoji="0" lang="cs-CZ" sz="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for</a:t>
            </a:r>
            <a:r>
              <a:rPr kumimoji="0" lang="cs-CZ" sz="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</a:t>
            </a:r>
            <a:r>
              <a:rPr kumimoji="0" lang="cs-CZ" sz="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sports</a:t>
            </a:r>
            <a:r>
              <a:rPr kumimoji="0" lang="cs-CZ" sz="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and </a:t>
            </a:r>
            <a:r>
              <a:rPr kumimoji="0" lang="cs-CZ" sz="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exercise</a:t>
            </a:r>
            <a:r>
              <a:rPr kumimoji="0" lang="cs-CZ" sz="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</a:t>
            </a:r>
            <a:r>
              <a:rPr kumimoji="0" lang="cs-CZ" sz="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medicine</a:t>
            </a:r>
            <a:r>
              <a:rPr kumimoji="0" lang="cs-CZ" sz="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.</a:t>
            </a:r>
            <a:r>
              <a:rPr kumimoji="0" lang="cs-CZ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</a:t>
            </a:r>
            <a:r>
              <a:rPr kumimoji="0" lang="cs-CZ" sz="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Br J </a:t>
            </a:r>
            <a:r>
              <a:rPr kumimoji="0" lang="cs-CZ" sz="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Sports</a:t>
            </a:r>
            <a:r>
              <a:rPr kumimoji="0" lang="cs-CZ" sz="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Med</a:t>
            </a:r>
            <a:r>
              <a:rPr kumimoji="0" lang="cs-CZ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, bjsports-2016-097225.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(2)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Flint, H. J., Scott, K. P., Louis, P., &amp; Duncan, S. H. (2012). </a:t>
            </a: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The role of the gut microbiota in nutrition and health. </a:t>
            </a:r>
            <a:r>
              <a:rPr kumimoji="0" lang="en-US" sz="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Nature Reviews. Gastroenterology &amp; Hepatology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, </a:t>
            </a:r>
            <a:r>
              <a:rPr kumimoji="0" lang="en-US" sz="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9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(10), 577–589.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(3) </a:t>
            </a:r>
            <a:r>
              <a:rPr kumimoji="0" lang="cs-CZ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Rankin</a:t>
            </a:r>
            <a:r>
              <a:rPr kumimoji="0" lang="cs-CZ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, A., </a:t>
            </a:r>
            <a:r>
              <a:rPr kumimoji="0" lang="cs-CZ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O’Donavon</a:t>
            </a:r>
            <a:r>
              <a:rPr kumimoji="0" lang="cs-CZ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, C., </a:t>
            </a:r>
            <a:r>
              <a:rPr kumimoji="0" lang="cs-CZ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Madigan</a:t>
            </a:r>
            <a:r>
              <a:rPr kumimoji="0" lang="cs-CZ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, S. M., </a:t>
            </a:r>
            <a:r>
              <a:rPr kumimoji="0" lang="cs-CZ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O’Sullivan</a:t>
            </a:r>
            <a:r>
              <a:rPr kumimoji="0" lang="cs-CZ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, O., &amp; </a:t>
            </a:r>
            <a:r>
              <a:rPr kumimoji="0" lang="cs-CZ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Cotter</a:t>
            </a:r>
            <a:r>
              <a:rPr kumimoji="0" lang="cs-CZ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, P. D. (2017). </a:t>
            </a:r>
            <a:r>
              <a:rPr kumimoji="0" lang="cs-CZ" sz="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‘</a:t>
            </a:r>
            <a:r>
              <a:rPr kumimoji="0" lang="cs-CZ" sz="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Microbes</a:t>
            </a:r>
            <a:r>
              <a:rPr kumimoji="0" lang="cs-CZ" sz="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in sport’ –</a:t>
            </a:r>
            <a:r>
              <a:rPr kumimoji="0" lang="cs-CZ" sz="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The</a:t>
            </a:r>
            <a:r>
              <a:rPr kumimoji="0" lang="cs-CZ" sz="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</a:t>
            </a:r>
            <a:r>
              <a:rPr kumimoji="0" lang="cs-CZ" sz="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potential</a:t>
            </a:r>
            <a:r>
              <a:rPr kumimoji="0" lang="cs-CZ" sz="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role </a:t>
            </a:r>
            <a:r>
              <a:rPr kumimoji="0" lang="cs-CZ" sz="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of</a:t>
            </a:r>
            <a:r>
              <a:rPr kumimoji="0" lang="cs-CZ" sz="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</a:t>
            </a:r>
            <a:r>
              <a:rPr kumimoji="0" lang="cs-CZ" sz="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the</a:t>
            </a:r>
            <a:r>
              <a:rPr kumimoji="0" lang="cs-CZ" sz="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gut </a:t>
            </a:r>
            <a:r>
              <a:rPr kumimoji="0" lang="cs-CZ" sz="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microbiota</a:t>
            </a:r>
            <a:r>
              <a:rPr kumimoji="0" lang="cs-CZ" sz="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in </a:t>
            </a:r>
            <a:r>
              <a:rPr kumimoji="0" lang="cs-CZ" sz="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athlete</a:t>
            </a:r>
            <a:r>
              <a:rPr kumimoji="0" lang="cs-CZ" sz="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</a:t>
            </a:r>
            <a:r>
              <a:rPr kumimoji="0" lang="cs-CZ" sz="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health</a:t>
            </a:r>
            <a:r>
              <a:rPr kumimoji="0" lang="cs-CZ" sz="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and performance. </a:t>
            </a:r>
            <a:r>
              <a:rPr kumimoji="0" lang="cs-CZ" sz="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Br J </a:t>
            </a:r>
            <a:r>
              <a:rPr kumimoji="0" lang="cs-CZ" sz="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Sports</a:t>
            </a:r>
            <a:r>
              <a:rPr kumimoji="0" lang="cs-CZ" sz="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Med</a:t>
            </a:r>
            <a:r>
              <a:rPr kumimoji="0" lang="cs-CZ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, bjsports-2016-097227.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(4) </a:t>
            </a:r>
            <a:r>
              <a:rPr kumimoji="0" lang="en-US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Turnbaugh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, P. J., Ley, R. E., </a:t>
            </a:r>
            <a:r>
              <a:rPr kumimoji="0" lang="en-US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Mahowald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, M. A., </a:t>
            </a:r>
            <a:r>
              <a:rPr kumimoji="0" lang="en-US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Magrini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, V., </a:t>
            </a:r>
            <a:r>
              <a:rPr kumimoji="0" lang="en-US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Mardis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, E. R., &amp; Gordon, J. I. (2006). </a:t>
            </a: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An obesity-associated gut microbiome with increased capacity for energy harvest. </a:t>
            </a:r>
            <a:r>
              <a:rPr kumimoji="0" lang="en-US" sz="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Nature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, </a:t>
            </a:r>
            <a:r>
              <a:rPr kumimoji="0" lang="en-US" sz="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444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(7122), 1027.</a:t>
            </a:r>
            <a:endParaRPr kumimoji="0" lang="cs-CZ" sz="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(5) </a:t>
            </a:r>
            <a:r>
              <a:rPr kumimoji="0" lang="cs-CZ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Jakobsson</a:t>
            </a:r>
            <a:r>
              <a:rPr kumimoji="0" lang="cs-CZ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, H. E., </a:t>
            </a:r>
            <a:r>
              <a:rPr kumimoji="0" lang="cs-CZ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Abrahamsson</a:t>
            </a:r>
            <a:r>
              <a:rPr kumimoji="0" lang="cs-CZ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, T. R., </a:t>
            </a:r>
            <a:r>
              <a:rPr kumimoji="0" lang="cs-CZ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Jenmalm</a:t>
            </a:r>
            <a:r>
              <a:rPr kumimoji="0" lang="cs-CZ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, M. C., </a:t>
            </a:r>
            <a:r>
              <a:rPr kumimoji="0" lang="cs-CZ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Harris</a:t>
            </a:r>
            <a:r>
              <a:rPr kumimoji="0" lang="cs-CZ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, K., </a:t>
            </a:r>
            <a:r>
              <a:rPr kumimoji="0" lang="cs-CZ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Quince</a:t>
            </a:r>
            <a:r>
              <a:rPr kumimoji="0" lang="cs-CZ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, C., </a:t>
            </a:r>
            <a:r>
              <a:rPr kumimoji="0" lang="cs-CZ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Jernberg</a:t>
            </a:r>
            <a:r>
              <a:rPr kumimoji="0" lang="cs-CZ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, C., … </a:t>
            </a:r>
            <a:r>
              <a:rPr kumimoji="0" lang="cs-CZ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Andersson</a:t>
            </a:r>
            <a:r>
              <a:rPr kumimoji="0" lang="cs-CZ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, A. F. (2014). </a:t>
            </a:r>
            <a:r>
              <a:rPr kumimoji="0" lang="cs-CZ" sz="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Decreased</a:t>
            </a:r>
            <a:r>
              <a:rPr kumimoji="0" lang="cs-CZ" sz="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gut </a:t>
            </a:r>
            <a:r>
              <a:rPr kumimoji="0" lang="cs-CZ" sz="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microbiota</a:t>
            </a:r>
            <a:r>
              <a:rPr kumimoji="0" lang="cs-CZ" sz="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diversity, </a:t>
            </a:r>
            <a:r>
              <a:rPr kumimoji="0" lang="cs-CZ" sz="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delayed</a:t>
            </a:r>
            <a:r>
              <a:rPr kumimoji="0" lang="cs-CZ" sz="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</a:t>
            </a:r>
            <a:r>
              <a:rPr kumimoji="0" lang="cs-CZ" sz="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Bacteroidetes</a:t>
            </a:r>
            <a:r>
              <a:rPr kumimoji="0" lang="cs-CZ" sz="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</a:t>
            </a:r>
            <a:r>
              <a:rPr kumimoji="0" lang="cs-CZ" sz="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colonisation</a:t>
            </a:r>
            <a:r>
              <a:rPr kumimoji="0" lang="cs-CZ" sz="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and </a:t>
            </a:r>
            <a:r>
              <a:rPr kumimoji="0" lang="cs-CZ" sz="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reduced</a:t>
            </a:r>
            <a:r>
              <a:rPr kumimoji="0" lang="cs-CZ" sz="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Th1 </a:t>
            </a:r>
            <a:r>
              <a:rPr kumimoji="0" lang="cs-CZ" sz="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responses</a:t>
            </a:r>
            <a:r>
              <a:rPr kumimoji="0" lang="cs-CZ" sz="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in </a:t>
            </a:r>
            <a:r>
              <a:rPr kumimoji="0" lang="cs-CZ" sz="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infants</a:t>
            </a:r>
            <a:r>
              <a:rPr kumimoji="0" lang="cs-CZ" sz="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</a:t>
            </a:r>
            <a:r>
              <a:rPr kumimoji="0" lang="cs-CZ" sz="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delivered</a:t>
            </a:r>
            <a:r>
              <a:rPr kumimoji="0" lang="cs-CZ" sz="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by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Caesarean</a:t>
            </a:r>
            <a:r>
              <a:rPr kumimoji="0" lang="cs-CZ" sz="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</a:t>
            </a:r>
            <a:r>
              <a:rPr kumimoji="0" lang="cs-CZ" sz="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section</a:t>
            </a:r>
            <a:r>
              <a:rPr kumimoji="0" lang="cs-CZ" sz="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.</a:t>
            </a:r>
            <a:r>
              <a:rPr kumimoji="0" lang="cs-CZ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</a:t>
            </a:r>
            <a:r>
              <a:rPr kumimoji="0" lang="cs-CZ" sz="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Gut</a:t>
            </a:r>
            <a:r>
              <a:rPr kumimoji="0" lang="cs-CZ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, </a:t>
            </a:r>
            <a:r>
              <a:rPr kumimoji="0" lang="cs-CZ" sz="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63</a:t>
            </a:r>
            <a:r>
              <a:rPr kumimoji="0" lang="cs-CZ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(4), 559–566. </a:t>
            </a:r>
          </a:p>
          <a:p>
            <a:pPr marL="228600" marR="0" lvl="0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cs-CZ" sz="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905717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5940F547-7206-4401-94FB-F8421915D8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9D6B64BB-49A1-4289-B2DA-0F89A705F25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1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21C32344-A767-4632-9784-90FF8AC49B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cs-CZ" sz="3200" dirty="0"/>
              <a:t>Zdraví – Mikrobiota</a:t>
            </a:r>
            <a:br>
              <a:rPr lang="cs-CZ" sz="3100" dirty="0"/>
            </a:br>
            <a:r>
              <a:rPr lang="cs-CZ" sz="2500" dirty="0"/>
              <a:t>Vliv na zdraví, hmotnost a výkonnost</a:t>
            </a:r>
          </a:p>
        </p:txBody>
      </p:sp>
      <p:sp>
        <p:nvSpPr>
          <p:cNvPr id="7" name="Zástupný symbol pro obsah 6">
            <a:extLst>
              <a:ext uri="{FF2B5EF4-FFF2-40B4-BE49-F238E27FC236}">
                <a16:creationId xmlns:a16="http://schemas.microsoft.com/office/drawing/2014/main" id="{D51870F1-26C3-4B8A-A3DE-137A3956E3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8712" y="2222287"/>
            <a:ext cx="10554574" cy="3636511"/>
          </a:xfrm>
        </p:spPr>
        <p:txBody>
          <a:bodyPr anchor="t">
            <a:normAutofit/>
          </a:bodyPr>
          <a:lstStyle/>
          <a:p>
            <a:pPr>
              <a:buClr>
                <a:srgbClr val="00B050"/>
              </a:buClr>
            </a:pPr>
            <a:r>
              <a:rPr lang="cs-CZ" dirty="0"/>
              <a:t>Osa trávící trakt-mozek </a:t>
            </a:r>
            <a:r>
              <a:rPr lang="cs-CZ" i="1" dirty="0"/>
              <a:t>(z angl. Gut-brain axis)</a:t>
            </a:r>
          </a:p>
          <a:p>
            <a:pPr lvl="1">
              <a:buClr>
                <a:srgbClr val="00B050"/>
              </a:buClr>
            </a:pPr>
            <a:r>
              <a:rPr lang="cs-CZ" dirty="0"/>
              <a:t>Propojení našeho </a:t>
            </a:r>
            <a:r>
              <a:rPr lang="cs-CZ" b="1" dirty="0"/>
              <a:t>trávícího traktu a centrální nervové soustavy </a:t>
            </a:r>
            <a:r>
              <a:rPr lang="cs-CZ" dirty="0"/>
              <a:t>(1).</a:t>
            </a:r>
          </a:p>
          <a:p>
            <a:pPr lvl="1">
              <a:buClr>
                <a:srgbClr val="00B050"/>
              </a:buClr>
            </a:pPr>
            <a:r>
              <a:rPr lang="cs-CZ" dirty="0"/>
              <a:t>V případě špatné funkce </a:t>
            </a:r>
            <a:r>
              <a:rPr lang="cs-CZ" dirty="0" err="1"/>
              <a:t>mikrobioty</a:t>
            </a:r>
            <a:r>
              <a:rPr lang="cs-CZ" dirty="0"/>
              <a:t> může dojít až k narušení mentálního zdraví.</a:t>
            </a:r>
          </a:p>
          <a:p>
            <a:pPr lvl="2">
              <a:buClr>
                <a:srgbClr val="00B050"/>
              </a:buClr>
            </a:pPr>
            <a:r>
              <a:rPr lang="cs-CZ" dirty="0"/>
              <a:t>Deprese, Alzheimerova choroba (2 a 3), pravděpodobně Parkinsonova choroba (4) a nejspíš celá řada dalších onemocnění.</a:t>
            </a:r>
          </a:p>
          <a:p>
            <a:endParaRPr lang="cs-CZ" dirty="0"/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283FF4DC-4516-44D4-83AF-7D4F26E6222B}"/>
              </a:ext>
            </a:extLst>
          </p:cNvPr>
          <p:cNvSpPr txBox="1"/>
          <p:nvPr/>
        </p:nvSpPr>
        <p:spPr>
          <a:xfrm>
            <a:off x="-59822" y="6278213"/>
            <a:ext cx="80153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(1) </a:t>
            </a:r>
            <a:r>
              <a:rPr kumimoji="0" lang="cs-CZ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Liang</a:t>
            </a:r>
            <a:r>
              <a:rPr kumimoji="0" lang="cs-CZ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, S., </a:t>
            </a:r>
            <a:r>
              <a:rPr kumimoji="0" lang="cs-CZ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Wu</a:t>
            </a:r>
            <a:r>
              <a:rPr kumimoji="0" lang="cs-CZ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, X., &amp; Jin, F. (2018). </a:t>
            </a:r>
            <a:r>
              <a:rPr kumimoji="0" lang="cs-CZ" sz="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Gut-Brain Psychology: </a:t>
            </a:r>
            <a:r>
              <a:rPr kumimoji="0" lang="cs-CZ" sz="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Rethinking</a:t>
            </a:r>
            <a:r>
              <a:rPr kumimoji="0" lang="cs-CZ" sz="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Psychology </a:t>
            </a:r>
            <a:r>
              <a:rPr kumimoji="0" lang="cs-CZ" sz="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From</a:t>
            </a:r>
            <a:r>
              <a:rPr kumimoji="0" lang="cs-CZ" sz="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</a:t>
            </a:r>
            <a:r>
              <a:rPr kumimoji="0" lang="cs-CZ" sz="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the</a:t>
            </a:r>
            <a:r>
              <a:rPr kumimoji="0" lang="cs-CZ" sz="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</a:t>
            </a:r>
            <a:r>
              <a:rPr kumimoji="0" lang="cs-CZ" sz="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Microbiota</a:t>
            </a:r>
            <a:r>
              <a:rPr kumimoji="0" lang="cs-CZ" sz="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–Gut–Brain Axis. </a:t>
            </a:r>
            <a:r>
              <a:rPr kumimoji="0" lang="cs-CZ" sz="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Frontiers</a:t>
            </a:r>
            <a:r>
              <a:rPr kumimoji="0" lang="cs-CZ" sz="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in </a:t>
            </a:r>
            <a:r>
              <a:rPr kumimoji="0" lang="cs-CZ" sz="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Integrative</a:t>
            </a:r>
            <a:r>
              <a:rPr kumimoji="0" lang="cs-CZ" sz="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</a:t>
            </a:r>
            <a:r>
              <a:rPr kumimoji="0" lang="cs-CZ" sz="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Neuroscience</a:t>
            </a:r>
            <a:r>
              <a:rPr kumimoji="0" lang="cs-CZ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, </a:t>
            </a:r>
            <a:r>
              <a:rPr kumimoji="0" lang="cs-CZ" sz="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12</a:t>
            </a:r>
            <a:r>
              <a:rPr kumimoji="0" lang="cs-CZ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(2) </a:t>
            </a:r>
            <a:r>
              <a:rPr kumimoji="0" lang="cs-CZ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Kowalski</a:t>
            </a:r>
            <a:r>
              <a:rPr kumimoji="0" lang="cs-CZ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, K., &amp; </a:t>
            </a:r>
            <a:r>
              <a:rPr kumimoji="0" lang="cs-CZ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Mulak</a:t>
            </a:r>
            <a:r>
              <a:rPr kumimoji="0" lang="cs-CZ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, A. (2019). </a:t>
            </a:r>
            <a:r>
              <a:rPr kumimoji="0" lang="cs-CZ" sz="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Brain-Gut-</a:t>
            </a:r>
            <a:r>
              <a:rPr kumimoji="0" lang="cs-CZ" sz="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Microbiota</a:t>
            </a:r>
            <a:r>
              <a:rPr kumimoji="0" lang="cs-CZ" sz="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Axis in </a:t>
            </a:r>
            <a:r>
              <a:rPr kumimoji="0" lang="cs-CZ" sz="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Alzheimer’s</a:t>
            </a:r>
            <a:r>
              <a:rPr kumimoji="0" lang="cs-CZ" sz="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</a:t>
            </a:r>
            <a:r>
              <a:rPr kumimoji="0" lang="cs-CZ" sz="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Disease</a:t>
            </a:r>
            <a:r>
              <a:rPr kumimoji="0" lang="cs-CZ" sz="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. </a:t>
            </a:r>
            <a:r>
              <a:rPr kumimoji="0" lang="cs-CZ" sz="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Journal</a:t>
            </a:r>
            <a:r>
              <a:rPr kumimoji="0" lang="cs-CZ" sz="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</a:t>
            </a:r>
            <a:r>
              <a:rPr kumimoji="0" lang="cs-CZ" sz="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of</a:t>
            </a:r>
            <a:r>
              <a:rPr kumimoji="0" lang="cs-CZ" sz="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</a:t>
            </a:r>
            <a:r>
              <a:rPr kumimoji="0" lang="cs-CZ" sz="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Neurogastroenterology</a:t>
            </a:r>
            <a:r>
              <a:rPr kumimoji="0" lang="cs-CZ" sz="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and Motility</a:t>
            </a:r>
            <a:r>
              <a:rPr kumimoji="0" lang="cs-CZ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, </a:t>
            </a:r>
            <a:r>
              <a:rPr kumimoji="0" lang="cs-CZ" sz="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25</a:t>
            </a:r>
            <a:r>
              <a:rPr kumimoji="0" lang="cs-CZ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(1), 48–60.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(3) </a:t>
            </a:r>
            <a:r>
              <a:rPr kumimoji="0" lang="cs-CZ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Jiang</a:t>
            </a:r>
            <a:r>
              <a:rPr kumimoji="0" lang="cs-CZ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, C., </a:t>
            </a:r>
            <a:r>
              <a:rPr kumimoji="0" lang="cs-CZ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Li</a:t>
            </a:r>
            <a:r>
              <a:rPr kumimoji="0" lang="cs-CZ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, G., </a:t>
            </a:r>
            <a:r>
              <a:rPr kumimoji="0" lang="cs-CZ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Huang</a:t>
            </a:r>
            <a:r>
              <a:rPr kumimoji="0" lang="cs-CZ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, P., </a:t>
            </a:r>
            <a:r>
              <a:rPr kumimoji="0" lang="cs-CZ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Liu</a:t>
            </a:r>
            <a:r>
              <a:rPr kumimoji="0" lang="cs-CZ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, Z., &amp; </a:t>
            </a:r>
            <a:r>
              <a:rPr kumimoji="0" lang="cs-CZ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Zhao</a:t>
            </a:r>
            <a:r>
              <a:rPr kumimoji="0" lang="cs-CZ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, B. (2017). </a:t>
            </a:r>
            <a:r>
              <a:rPr kumimoji="0" lang="cs-CZ" sz="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The</a:t>
            </a:r>
            <a:r>
              <a:rPr kumimoji="0" lang="cs-CZ" sz="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Gut </a:t>
            </a:r>
            <a:r>
              <a:rPr kumimoji="0" lang="cs-CZ" sz="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Microbiota</a:t>
            </a:r>
            <a:r>
              <a:rPr kumimoji="0" lang="cs-CZ" sz="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and </a:t>
            </a:r>
            <a:r>
              <a:rPr kumimoji="0" lang="cs-CZ" sz="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Alzheimer’s</a:t>
            </a:r>
            <a:r>
              <a:rPr kumimoji="0" lang="cs-CZ" sz="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</a:t>
            </a:r>
            <a:r>
              <a:rPr kumimoji="0" lang="cs-CZ" sz="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Disease</a:t>
            </a:r>
            <a:r>
              <a:rPr kumimoji="0" lang="cs-CZ" sz="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. </a:t>
            </a:r>
            <a:r>
              <a:rPr kumimoji="0" lang="cs-CZ" sz="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Journal</a:t>
            </a:r>
            <a:r>
              <a:rPr kumimoji="0" lang="cs-CZ" sz="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</a:t>
            </a:r>
            <a:r>
              <a:rPr kumimoji="0" lang="cs-CZ" sz="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of</a:t>
            </a:r>
            <a:r>
              <a:rPr kumimoji="0" lang="cs-CZ" sz="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</a:t>
            </a:r>
            <a:r>
              <a:rPr kumimoji="0" lang="cs-CZ" sz="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Alzheimer’s</a:t>
            </a:r>
            <a:r>
              <a:rPr kumimoji="0" lang="cs-CZ" sz="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</a:t>
            </a:r>
            <a:r>
              <a:rPr kumimoji="0" lang="cs-CZ" sz="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Disease</a:t>
            </a:r>
            <a:r>
              <a:rPr kumimoji="0" lang="cs-CZ" sz="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: JAD</a:t>
            </a:r>
            <a:r>
              <a:rPr kumimoji="0" lang="cs-CZ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, </a:t>
            </a:r>
            <a:r>
              <a:rPr kumimoji="0" lang="cs-CZ" sz="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58</a:t>
            </a:r>
            <a:r>
              <a:rPr kumimoji="0" lang="cs-CZ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(1), 1–15.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(4) </a:t>
            </a:r>
            <a:r>
              <a:rPr kumimoji="0" lang="cs-CZ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Bedarf</a:t>
            </a:r>
            <a:r>
              <a:rPr kumimoji="0" lang="cs-CZ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, J. R., </a:t>
            </a:r>
            <a:r>
              <a:rPr kumimoji="0" lang="cs-CZ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Hildebrand</a:t>
            </a:r>
            <a:r>
              <a:rPr kumimoji="0" lang="cs-CZ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, F., </a:t>
            </a:r>
            <a:r>
              <a:rPr kumimoji="0" lang="cs-CZ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Goeser</a:t>
            </a:r>
            <a:r>
              <a:rPr kumimoji="0" lang="cs-CZ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, F., </a:t>
            </a:r>
            <a:r>
              <a:rPr kumimoji="0" lang="cs-CZ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Bork</a:t>
            </a:r>
            <a:r>
              <a:rPr kumimoji="0" lang="cs-CZ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, P., &amp; </a:t>
            </a:r>
            <a:r>
              <a:rPr kumimoji="0" lang="cs-CZ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Wüllner</a:t>
            </a:r>
            <a:r>
              <a:rPr kumimoji="0" lang="cs-CZ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, U. (2019). </a:t>
            </a:r>
            <a:r>
              <a:rPr kumimoji="0" lang="cs-CZ" sz="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[</a:t>
            </a:r>
            <a:r>
              <a:rPr kumimoji="0" lang="cs-CZ" sz="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The</a:t>
            </a:r>
            <a:r>
              <a:rPr kumimoji="0" lang="cs-CZ" sz="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gut </a:t>
            </a:r>
            <a:r>
              <a:rPr kumimoji="0" lang="cs-CZ" sz="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microbiome</a:t>
            </a:r>
            <a:r>
              <a:rPr kumimoji="0" lang="cs-CZ" sz="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in </a:t>
            </a:r>
            <a:r>
              <a:rPr kumimoji="0" lang="cs-CZ" sz="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Parkinson’s</a:t>
            </a:r>
            <a:r>
              <a:rPr kumimoji="0" lang="cs-CZ" sz="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</a:t>
            </a:r>
            <a:r>
              <a:rPr kumimoji="0" lang="cs-CZ" sz="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disease</a:t>
            </a:r>
            <a:r>
              <a:rPr kumimoji="0" lang="cs-CZ" sz="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]. </a:t>
            </a:r>
            <a:r>
              <a:rPr kumimoji="0" lang="cs-CZ" sz="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Der </a:t>
            </a:r>
            <a:r>
              <a:rPr kumimoji="0" lang="cs-CZ" sz="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Nervenarzt</a:t>
            </a:r>
            <a:r>
              <a:rPr kumimoji="0" lang="cs-CZ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, </a:t>
            </a:r>
            <a:r>
              <a:rPr kumimoji="0" lang="cs-CZ" sz="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90</a:t>
            </a:r>
            <a:r>
              <a:rPr kumimoji="0" lang="cs-CZ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(2), 160–166. </a:t>
            </a:r>
          </a:p>
        </p:txBody>
      </p:sp>
    </p:spTree>
    <p:extLst>
      <p:ext uri="{BB962C8B-B14F-4D97-AF65-F5344CB8AC3E}">
        <p14:creationId xmlns:p14="http://schemas.microsoft.com/office/powerpoint/2010/main" val="3388314181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1C32344-A767-4632-9784-90FF8AC49B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dirty="0"/>
              <a:t>Zdraví – Mikrobiota</a:t>
            </a:r>
            <a:br>
              <a:rPr lang="cs-CZ" dirty="0"/>
            </a:br>
            <a:r>
              <a:rPr lang="cs-CZ" sz="2500" dirty="0"/>
              <a:t>Vliv na zdraví, hmotnost a výkonnost</a:t>
            </a:r>
          </a:p>
        </p:txBody>
      </p:sp>
      <p:sp>
        <p:nvSpPr>
          <p:cNvPr id="7" name="Zástupný symbol pro obsah 6">
            <a:extLst>
              <a:ext uri="{FF2B5EF4-FFF2-40B4-BE49-F238E27FC236}">
                <a16:creationId xmlns:a16="http://schemas.microsoft.com/office/drawing/2014/main" id="{D51870F1-26C3-4B8A-A3DE-137A3956E3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8712" y="2222287"/>
            <a:ext cx="10554574" cy="3968788"/>
          </a:xfrm>
        </p:spPr>
        <p:txBody>
          <a:bodyPr anchor="t"/>
          <a:lstStyle/>
          <a:p>
            <a:r>
              <a:rPr lang="cs-CZ" b="1" dirty="0">
                <a:solidFill>
                  <a:schemeClr val="accent6"/>
                </a:solidFill>
              </a:rPr>
              <a:t>Kvalitu </a:t>
            </a:r>
            <a:r>
              <a:rPr lang="cs-CZ" b="1" dirty="0" err="1">
                <a:solidFill>
                  <a:schemeClr val="accent6"/>
                </a:solidFill>
              </a:rPr>
              <a:t>mikrobioty</a:t>
            </a:r>
            <a:r>
              <a:rPr lang="cs-CZ" b="1" dirty="0">
                <a:solidFill>
                  <a:schemeClr val="accent6"/>
                </a:solidFill>
              </a:rPr>
              <a:t> přímo ovlivňuje strava </a:t>
            </a:r>
            <a:r>
              <a:rPr lang="cs-CZ" dirty="0">
                <a:solidFill>
                  <a:schemeClr val="accent6"/>
                </a:solidFill>
              </a:rPr>
              <a:t>(1, 2):</a:t>
            </a:r>
          </a:p>
          <a:p>
            <a:pPr lvl="1"/>
            <a:r>
              <a:rPr lang="cs-CZ" dirty="0">
                <a:solidFill>
                  <a:schemeClr val="accent6"/>
                </a:solidFill>
              </a:rPr>
              <a:t>Vláknina</a:t>
            </a:r>
          </a:p>
          <a:p>
            <a:pPr lvl="2"/>
            <a:r>
              <a:rPr lang="cs-CZ" dirty="0">
                <a:solidFill>
                  <a:schemeClr val="accent6"/>
                </a:solidFill>
              </a:rPr>
              <a:t>Nestravitelné polysacharidy</a:t>
            </a:r>
          </a:p>
          <a:p>
            <a:pPr lvl="2"/>
            <a:r>
              <a:rPr lang="cs-CZ" dirty="0">
                <a:solidFill>
                  <a:schemeClr val="accent6"/>
                </a:solidFill>
              </a:rPr>
              <a:t>Stravitelné polysacharidy</a:t>
            </a:r>
          </a:p>
          <a:p>
            <a:pPr lvl="1"/>
            <a:r>
              <a:rPr lang="cs-CZ" dirty="0">
                <a:solidFill>
                  <a:schemeClr val="accent6"/>
                </a:solidFill>
              </a:rPr>
              <a:t>Škrob</a:t>
            </a:r>
          </a:p>
          <a:p>
            <a:pPr lvl="1"/>
            <a:r>
              <a:rPr lang="cs-CZ" dirty="0" err="1">
                <a:solidFill>
                  <a:schemeClr val="accent6"/>
                </a:solidFill>
              </a:rPr>
              <a:t>Galaktooligosacharidy</a:t>
            </a:r>
            <a:endParaRPr lang="cs-CZ" dirty="0">
              <a:solidFill>
                <a:schemeClr val="accent6"/>
              </a:solidFill>
            </a:endParaRPr>
          </a:p>
          <a:p>
            <a:pPr lvl="1"/>
            <a:r>
              <a:rPr lang="cs-CZ" dirty="0" err="1">
                <a:solidFill>
                  <a:schemeClr val="accent6"/>
                </a:solidFill>
              </a:rPr>
              <a:t>Prebiotické</a:t>
            </a:r>
            <a:r>
              <a:rPr lang="cs-CZ" dirty="0">
                <a:solidFill>
                  <a:schemeClr val="accent6"/>
                </a:solidFill>
              </a:rPr>
              <a:t> a probiotické kultury (DS?)</a:t>
            </a:r>
          </a:p>
          <a:p>
            <a:endParaRPr lang="cs-CZ" dirty="0">
              <a:solidFill>
                <a:schemeClr val="accent6"/>
              </a:solidFill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3A8BE92D-3A29-4A23-B923-4D582A109288}"/>
              </a:ext>
            </a:extLst>
          </p:cNvPr>
          <p:cNvSpPr txBox="1"/>
          <p:nvPr/>
        </p:nvSpPr>
        <p:spPr>
          <a:xfrm>
            <a:off x="-60494" y="6519446"/>
            <a:ext cx="123129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800" dirty="0">
                <a:solidFill>
                  <a:schemeClr val="accent1">
                    <a:lumMod val="50000"/>
                  </a:schemeClr>
                </a:solidFill>
              </a:rPr>
              <a:t>(1) </a:t>
            </a:r>
            <a:r>
              <a:rPr lang="en-US" sz="800" dirty="0">
                <a:solidFill>
                  <a:schemeClr val="accent1">
                    <a:lumMod val="50000"/>
                  </a:schemeClr>
                </a:solidFill>
              </a:rPr>
              <a:t>Flint, H. J., Scott, K. P., Louis, P., &amp; Duncan, S. H. (2012). </a:t>
            </a:r>
            <a:r>
              <a:rPr lang="en-US" sz="800" b="1" dirty="0">
                <a:solidFill>
                  <a:schemeClr val="accent1">
                    <a:lumMod val="50000"/>
                  </a:schemeClr>
                </a:solidFill>
              </a:rPr>
              <a:t>The role of the gut microbiota in nutrition and health. </a:t>
            </a:r>
            <a:r>
              <a:rPr lang="en-US" sz="800" i="1" dirty="0">
                <a:solidFill>
                  <a:schemeClr val="accent1">
                    <a:lumMod val="50000"/>
                  </a:schemeClr>
                </a:solidFill>
              </a:rPr>
              <a:t>Nature Reviews. Gastroenterology &amp; Hepatology</a:t>
            </a:r>
            <a:r>
              <a:rPr lang="en-US" sz="800" dirty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en-US" sz="800" i="1" dirty="0">
                <a:solidFill>
                  <a:schemeClr val="accent1">
                    <a:lumMod val="50000"/>
                  </a:schemeClr>
                </a:solidFill>
              </a:rPr>
              <a:t>9</a:t>
            </a:r>
            <a:r>
              <a:rPr lang="en-US" sz="800" dirty="0">
                <a:solidFill>
                  <a:schemeClr val="accent1">
                    <a:lumMod val="50000"/>
                  </a:schemeClr>
                </a:solidFill>
              </a:rPr>
              <a:t>(10), 577–589.</a:t>
            </a:r>
            <a:endParaRPr lang="cs-CZ" sz="800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cs-CZ" sz="800" dirty="0">
                <a:solidFill>
                  <a:schemeClr val="accent1">
                    <a:lumMod val="50000"/>
                  </a:schemeClr>
                </a:solidFill>
              </a:rPr>
              <a:t>(2) </a:t>
            </a:r>
            <a:r>
              <a:rPr lang="cs-CZ" sz="800" dirty="0" err="1">
                <a:solidFill>
                  <a:schemeClr val="accent1">
                    <a:lumMod val="50000"/>
                  </a:schemeClr>
                </a:solidFill>
              </a:rPr>
              <a:t>Lollo</a:t>
            </a:r>
            <a:r>
              <a:rPr lang="cs-CZ" sz="800" dirty="0">
                <a:solidFill>
                  <a:schemeClr val="accent1">
                    <a:lumMod val="50000"/>
                  </a:schemeClr>
                </a:solidFill>
              </a:rPr>
              <a:t>, P. C. B., de Moura, C. S., </a:t>
            </a:r>
            <a:r>
              <a:rPr lang="cs-CZ" sz="800" dirty="0" err="1">
                <a:solidFill>
                  <a:schemeClr val="accent1">
                    <a:lumMod val="50000"/>
                  </a:schemeClr>
                </a:solidFill>
              </a:rPr>
              <a:t>Morato</a:t>
            </a:r>
            <a:r>
              <a:rPr lang="cs-CZ" sz="800" dirty="0">
                <a:solidFill>
                  <a:schemeClr val="accent1">
                    <a:lumMod val="50000"/>
                  </a:schemeClr>
                </a:solidFill>
              </a:rPr>
              <a:t>, P. N., </a:t>
            </a:r>
            <a:r>
              <a:rPr lang="cs-CZ" sz="800" dirty="0" err="1">
                <a:solidFill>
                  <a:schemeClr val="accent1">
                    <a:lumMod val="50000"/>
                  </a:schemeClr>
                </a:solidFill>
              </a:rPr>
              <a:t>Cruz</a:t>
            </a:r>
            <a:r>
              <a:rPr lang="cs-CZ" sz="800" dirty="0">
                <a:solidFill>
                  <a:schemeClr val="accent1">
                    <a:lumMod val="50000"/>
                  </a:schemeClr>
                </a:solidFill>
              </a:rPr>
              <a:t>, A. G., Castro, W. de F., </a:t>
            </a:r>
            <a:r>
              <a:rPr lang="cs-CZ" sz="800" dirty="0" err="1">
                <a:solidFill>
                  <a:schemeClr val="accent1">
                    <a:lumMod val="50000"/>
                  </a:schemeClr>
                </a:solidFill>
              </a:rPr>
              <a:t>Betim</a:t>
            </a:r>
            <a:r>
              <a:rPr lang="cs-CZ" sz="800" dirty="0">
                <a:solidFill>
                  <a:schemeClr val="accent1">
                    <a:lumMod val="50000"/>
                  </a:schemeClr>
                </a:solidFill>
              </a:rPr>
              <a:t>, C. B., … </a:t>
            </a:r>
            <a:r>
              <a:rPr lang="cs-CZ" sz="800" dirty="0" err="1">
                <a:solidFill>
                  <a:schemeClr val="accent1">
                    <a:lumMod val="50000"/>
                  </a:schemeClr>
                </a:solidFill>
              </a:rPr>
              <a:t>Amaya-Farfan</a:t>
            </a:r>
            <a:r>
              <a:rPr lang="cs-CZ" sz="800" dirty="0">
                <a:solidFill>
                  <a:schemeClr val="accent1">
                    <a:lumMod val="50000"/>
                  </a:schemeClr>
                </a:solidFill>
              </a:rPr>
              <a:t>, J. (2013). </a:t>
            </a:r>
            <a:r>
              <a:rPr lang="cs-CZ" sz="800" b="1" dirty="0" err="1">
                <a:solidFill>
                  <a:schemeClr val="accent1">
                    <a:lumMod val="50000"/>
                  </a:schemeClr>
                </a:solidFill>
              </a:rPr>
              <a:t>Probiotic</a:t>
            </a:r>
            <a:r>
              <a:rPr lang="cs-CZ" sz="8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cs-CZ" sz="800" b="1" dirty="0" err="1">
                <a:solidFill>
                  <a:schemeClr val="accent1">
                    <a:lumMod val="50000"/>
                  </a:schemeClr>
                </a:solidFill>
              </a:rPr>
              <a:t>yogurt</a:t>
            </a:r>
            <a:r>
              <a:rPr lang="cs-CZ" sz="8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cs-CZ" sz="800" b="1" dirty="0" err="1">
                <a:solidFill>
                  <a:schemeClr val="accent1">
                    <a:lumMod val="50000"/>
                  </a:schemeClr>
                </a:solidFill>
              </a:rPr>
              <a:t>offers</a:t>
            </a:r>
            <a:r>
              <a:rPr lang="cs-CZ" sz="8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cs-CZ" sz="800" b="1" dirty="0" err="1">
                <a:solidFill>
                  <a:schemeClr val="accent1">
                    <a:lumMod val="50000"/>
                  </a:schemeClr>
                </a:solidFill>
              </a:rPr>
              <a:t>higher</a:t>
            </a:r>
            <a:r>
              <a:rPr lang="cs-CZ" sz="8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cs-CZ" sz="800" b="1" dirty="0" err="1">
                <a:solidFill>
                  <a:schemeClr val="accent1">
                    <a:lumMod val="50000"/>
                  </a:schemeClr>
                </a:solidFill>
              </a:rPr>
              <a:t>immune-protection</a:t>
            </a:r>
            <a:r>
              <a:rPr lang="cs-CZ" sz="8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cs-CZ" sz="800" b="1" dirty="0" err="1">
                <a:solidFill>
                  <a:schemeClr val="accent1">
                    <a:lumMod val="50000"/>
                  </a:schemeClr>
                </a:solidFill>
              </a:rPr>
              <a:t>than</a:t>
            </a:r>
            <a:r>
              <a:rPr lang="cs-CZ" sz="8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cs-CZ" sz="800" b="1" dirty="0" err="1">
                <a:solidFill>
                  <a:schemeClr val="accent1">
                    <a:lumMod val="50000"/>
                  </a:schemeClr>
                </a:solidFill>
              </a:rPr>
              <a:t>probiotic</a:t>
            </a:r>
            <a:r>
              <a:rPr lang="cs-CZ" sz="8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cs-CZ" sz="800" b="1" dirty="0" err="1">
                <a:solidFill>
                  <a:schemeClr val="accent1">
                    <a:lumMod val="50000"/>
                  </a:schemeClr>
                </a:solidFill>
              </a:rPr>
              <a:t>whey</a:t>
            </a:r>
            <a:r>
              <a:rPr lang="cs-CZ" sz="8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cs-CZ" sz="800" b="1" dirty="0" err="1">
                <a:solidFill>
                  <a:schemeClr val="accent1">
                    <a:lumMod val="50000"/>
                  </a:schemeClr>
                </a:solidFill>
              </a:rPr>
              <a:t>beverage</a:t>
            </a:r>
            <a:r>
              <a:rPr lang="cs-CZ" sz="800" b="1" dirty="0">
                <a:solidFill>
                  <a:schemeClr val="accent1">
                    <a:lumMod val="50000"/>
                  </a:schemeClr>
                </a:solidFill>
              </a:rPr>
              <a:t>.</a:t>
            </a:r>
            <a:r>
              <a:rPr lang="cs-CZ" sz="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cs-CZ" sz="800" i="1" dirty="0">
                <a:solidFill>
                  <a:schemeClr val="accent1">
                    <a:lumMod val="50000"/>
                  </a:schemeClr>
                </a:solidFill>
              </a:rPr>
              <a:t>Food </a:t>
            </a:r>
            <a:r>
              <a:rPr lang="cs-CZ" sz="800" i="1" dirty="0" err="1">
                <a:solidFill>
                  <a:schemeClr val="accent1">
                    <a:lumMod val="50000"/>
                  </a:schemeClr>
                </a:solidFill>
              </a:rPr>
              <a:t>Research</a:t>
            </a:r>
            <a:r>
              <a:rPr lang="cs-CZ" sz="800" i="1" dirty="0">
                <a:solidFill>
                  <a:schemeClr val="accent1">
                    <a:lumMod val="50000"/>
                  </a:schemeClr>
                </a:solidFill>
              </a:rPr>
              <a:t> International</a:t>
            </a:r>
            <a:r>
              <a:rPr lang="cs-CZ" sz="800" dirty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cs-CZ" sz="800" i="1" dirty="0">
                <a:solidFill>
                  <a:schemeClr val="accent1">
                    <a:lumMod val="50000"/>
                  </a:schemeClr>
                </a:solidFill>
              </a:rPr>
              <a:t>54</a:t>
            </a:r>
            <a:r>
              <a:rPr lang="cs-CZ" sz="800" dirty="0">
                <a:solidFill>
                  <a:schemeClr val="accent1">
                    <a:lumMod val="50000"/>
                  </a:schemeClr>
                </a:solidFill>
              </a:rPr>
              <a:t>(1), 118–124.</a:t>
            </a:r>
            <a:endParaRPr lang="en-US" sz="8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5" name="Obrázek 4" descr="Obsah obrázku text&#10;&#10;Popis vygenerován s velmi vysokou mírou spolehlivosti">
            <a:extLst>
              <a:ext uri="{FF2B5EF4-FFF2-40B4-BE49-F238E27FC236}">
                <a16:creationId xmlns:a16="http://schemas.microsoft.com/office/drawing/2014/main" id="{4BD1101D-AAAF-4A09-83E2-8E070D8A46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6575" y="2338286"/>
            <a:ext cx="4920486" cy="3440240"/>
          </a:xfrm>
          <a:prstGeom prst="rect">
            <a:avLst/>
          </a:prstGeom>
        </p:spPr>
      </p:pic>
      <p:sp>
        <p:nvSpPr>
          <p:cNvPr id="3" name="Ovál 2">
            <a:extLst>
              <a:ext uri="{FF2B5EF4-FFF2-40B4-BE49-F238E27FC236}">
                <a16:creationId xmlns:a16="http://schemas.microsoft.com/office/drawing/2014/main" id="{9F400274-BA7A-4F3B-B71A-2CB929A2BEAB}"/>
              </a:ext>
            </a:extLst>
          </p:cNvPr>
          <p:cNvSpPr/>
          <p:nvPr/>
        </p:nvSpPr>
        <p:spPr>
          <a:xfrm>
            <a:off x="8008136" y="4398764"/>
            <a:ext cx="1308682" cy="120801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Ovál 8">
            <a:extLst>
              <a:ext uri="{FF2B5EF4-FFF2-40B4-BE49-F238E27FC236}">
                <a16:creationId xmlns:a16="http://schemas.microsoft.com/office/drawing/2014/main" id="{8B406015-93AE-4DEB-AE67-EA8521DEE64D}"/>
              </a:ext>
            </a:extLst>
          </p:cNvPr>
          <p:cNvSpPr/>
          <p:nvPr/>
        </p:nvSpPr>
        <p:spPr>
          <a:xfrm>
            <a:off x="7875839" y="3216125"/>
            <a:ext cx="1308682" cy="120801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Ovál 9">
            <a:extLst>
              <a:ext uri="{FF2B5EF4-FFF2-40B4-BE49-F238E27FC236}">
                <a16:creationId xmlns:a16="http://schemas.microsoft.com/office/drawing/2014/main" id="{95CEFE78-ADA9-47FC-B1C8-AEED4C985882}"/>
              </a:ext>
            </a:extLst>
          </p:cNvPr>
          <p:cNvSpPr/>
          <p:nvPr/>
        </p:nvSpPr>
        <p:spPr>
          <a:xfrm>
            <a:off x="8981788" y="3084125"/>
            <a:ext cx="1308682" cy="120801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6" name="Obrázek 5" descr="Obsah obrázku ovoce, obloha, stůl&#10;&#10;Popis vygenerován s vysokou mírou spolehlivosti">
            <a:extLst>
              <a:ext uri="{FF2B5EF4-FFF2-40B4-BE49-F238E27FC236}">
                <a16:creationId xmlns:a16="http://schemas.microsoft.com/office/drawing/2014/main" id="{AAD561B0-2C59-4740-BFBE-240E092909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712" y="5343381"/>
            <a:ext cx="2170631" cy="1139581"/>
          </a:xfrm>
          <a:prstGeom prst="rect">
            <a:avLst/>
          </a:prstGeom>
        </p:spPr>
      </p:pic>
      <p:pic>
        <p:nvPicPr>
          <p:cNvPr id="14" name="Obrázek 13" descr="Obsah obrázku jídlo, stůl, interiér, talíř&#10;&#10;Popis vygenerován s velmi vysokou mírou spolehlivosti">
            <a:extLst>
              <a:ext uri="{FF2B5EF4-FFF2-40B4-BE49-F238E27FC236}">
                <a16:creationId xmlns:a16="http://schemas.microsoft.com/office/drawing/2014/main" id="{0ED301E0-EC39-4E6D-A0B9-54548C5C16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259" y="4777747"/>
            <a:ext cx="3316124" cy="1658062"/>
          </a:xfrm>
          <a:prstGeom prst="rect">
            <a:avLst/>
          </a:prstGeom>
        </p:spPr>
      </p:pic>
      <p:sp>
        <p:nvSpPr>
          <p:cNvPr id="11" name="Ovál 10">
            <a:extLst>
              <a:ext uri="{FF2B5EF4-FFF2-40B4-BE49-F238E27FC236}">
                <a16:creationId xmlns:a16="http://schemas.microsoft.com/office/drawing/2014/main" id="{94D6867E-16A6-4E87-BBBA-387187CB18A6}"/>
              </a:ext>
            </a:extLst>
          </p:cNvPr>
          <p:cNvSpPr/>
          <p:nvPr/>
        </p:nvSpPr>
        <p:spPr>
          <a:xfrm>
            <a:off x="9770010" y="4238337"/>
            <a:ext cx="498065" cy="44381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Ovál 11">
            <a:extLst>
              <a:ext uri="{FF2B5EF4-FFF2-40B4-BE49-F238E27FC236}">
                <a16:creationId xmlns:a16="http://schemas.microsoft.com/office/drawing/2014/main" id="{60B1E277-42DA-4976-A873-786D8D1170D9}"/>
              </a:ext>
            </a:extLst>
          </p:cNvPr>
          <p:cNvSpPr/>
          <p:nvPr/>
        </p:nvSpPr>
        <p:spPr>
          <a:xfrm>
            <a:off x="9597954" y="4483032"/>
            <a:ext cx="498065" cy="44381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vál 12">
            <a:extLst>
              <a:ext uri="{FF2B5EF4-FFF2-40B4-BE49-F238E27FC236}">
                <a16:creationId xmlns:a16="http://schemas.microsoft.com/office/drawing/2014/main" id="{CFAB36D7-3A35-497E-A4A8-81808546CBAE}"/>
              </a:ext>
            </a:extLst>
          </p:cNvPr>
          <p:cNvSpPr/>
          <p:nvPr/>
        </p:nvSpPr>
        <p:spPr>
          <a:xfrm>
            <a:off x="9091450" y="5039593"/>
            <a:ext cx="498065" cy="44381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5085375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389E3A1-E9F6-4E92-9BB6-561175041B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Energetická</a:t>
            </a:r>
            <a:br>
              <a:rPr lang="cs-CZ" dirty="0"/>
            </a:br>
            <a:r>
              <a:rPr lang="cs-CZ" dirty="0"/>
              <a:t>bilance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ECA71521-5615-4A4A-8471-D282619A94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8712" y="2222287"/>
            <a:ext cx="10554574" cy="4282208"/>
          </a:xfrm>
        </p:spPr>
        <p:txBody>
          <a:bodyPr anchor="t"/>
          <a:lstStyle/>
          <a:p>
            <a:r>
              <a:rPr lang="cs-CZ" dirty="0">
                <a:solidFill>
                  <a:schemeClr val="accent6"/>
                </a:solidFill>
              </a:rPr>
              <a:t>Energie - kcal/</a:t>
            </a:r>
            <a:r>
              <a:rPr lang="cs-CZ" dirty="0" err="1">
                <a:solidFill>
                  <a:schemeClr val="accent6"/>
                </a:solidFill>
              </a:rPr>
              <a:t>kJ</a:t>
            </a:r>
            <a:endParaRPr lang="cs-CZ" dirty="0">
              <a:solidFill>
                <a:schemeClr val="accent6"/>
              </a:solidFill>
            </a:endParaRPr>
          </a:p>
          <a:p>
            <a:pPr marL="45720" indent="0">
              <a:buNone/>
            </a:pPr>
            <a:endParaRPr lang="cs-CZ" dirty="0">
              <a:solidFill>
                <a:schemeClr val="accent6"/>
              </a:solidFill>
            </a:endParaRPr>
          </a:p>
          <a:p>
            <a:pPr marL="45720" indent="0">
              <a:buNone/>
            </a:pPr>
            <a:endParaRPr lang="cs-CZ" dirty="0">
              <a:solidFill>
                <a:schemeClr val="accent6"/>
              </a:solidFill>
            </a:endParaRPr>
          </a:p>
          <a:p>
            <a:pPr marL="45720" indent="0" algn="ctr">
              <a:buNone/>
            </a:pPr>
            <a:endParaRPr lang="cs-CZ" b="1" dirty="0">
              <a:solidFill>
                <a:schemeClr val="accent6"/>
              </a:solidFill>
            </a:endParaRPr>
          </a:p>
          <a:p>
            <a:r>
              <a:rPr lang="cs-CZ" b="1" dirty="0">
                <a:solidFill>
                  <a:schemeClr val="accent6"/>
                </a:solidFill>
              </a:rPr>
              <a:t>Energetický příjem = Energetický výdej</a:t>
            </a:r>
          </a:p>
          <a:p>
            <a:pPr lvl="1"/>
            <a:r>
              <a:rPr lang="cs-CZ" dirty="0">
                <a:solidFill>
                  <a:schemeClr val="accent6"/>
                </a:solidFill>
              </a:rPr>
              <a:t>Výživová kontrola – kalorické tabulky</a:t>
            </a:r>
          </a:p>
          <a:p>
            <a:pPr lvl="1"/>
            <a:r>
              <a:rPr lang="cs-CZ" dirty="0">
                <a:solidFill>
                  <a:schemeClr val="accent6"/>
                </a:solidFill>
              </a:rPr>
              <a:t>Pohybová kontrola – záznam tepové frekvence</a:t>
            </a:r>
          </a:p>
          <a:p>
            <a:r>
              <a:rPr lang="cs-CZ" dirty="0">
                <a:solidFill>
                  <a:schemeClr val="accent6"/>
                </a:solidFill>
              </a:rPr>
              <a:t>Pozitivní energetická bilance</a:t>
            </a:r>
          </a:p>
          <a:p>
            <a:r>
              <a:rPr lang="cs-CZ" dirty="0">
                <a:solidFill>
                  <a:schemeClr val="accent6"/>
                </a:solidFill>
              </a:rPr>
              <a:t>Negativní energetická bilance</a:t>
            </a:r>
          </a:p>
          <a:p>
            <a:endParaRPr lang="cs-CZ" dirty="0">
              <a:solidFill>
                <a:schemeClr val="accent6"/>
              </a:solidFill>
            </a:endParaRP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B89FE923-59D1-4B84-9BF2-43F2FCB7B9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7969" y="353505"/>
            <a:ext cx="4396033" cy="1972697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70B88501-FA82-4535-B57D-2FFF6B07A1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78002">
            <a:off x="4768581" y="283651"/>
            <a:ext cx="4396033" cy="1972697"/>
          </a:xfrm>
          <a:prstGeom prst="rect">
            <a:avLst/>
          </a:prstGeom>
        </p:spPr>
      </p:pic>
      <p:graphicFrame>
        <p:nvGraphicFramePr>
          <p:cNvPr id="6" name="Tabulka 5">
            <a:extLst>
              <a:ext uri="{FF2B5EF4-FFF2-40B4-BE49-F238E27FC236}">
                <a16:creationId xmlns:a16="http://schemas.microsoft.com/office/drawing/2014/main" id="{4F7FB18D-22F7-437D-9CAB-F21CF249FA6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7120100"/>
              </p:ext>
            </p:extLst>
          </p:nvPr>
        </p:nvGraphicFramePr>
        <p:xfrm>
          <a:off x="1245474" y="2687320"/>
          <a:ext cx="6096000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1 kcal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4,2 </a:t>
                      </a:r>
                      <a:r>
                        <a:rPr lang="cs-CZ" dirty="0" err="1"/>
                        <a:t>kJ</a:t>
                      </a: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1kJ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0,24 kcal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cxnSp>
        <p:nvCxnSpPr>
          <p:cNvPr id="5" name="Spojnice: zakřivená 4">
            <a:extLst>
              <a:ext uri="{FF2B5EF4-FFF2-40B4-BE49-F238E27FC236}">
                <a16:creationId xmlns:a16="http://schemas.microsoft.com/office/drawing/2014/main" id="{BA78C54E-BA39-4B9E-A376-04300CBFBEC4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4476225" y="2683283"/>
            <a:ext cx="3272116" cy="2334119"/>
          </a:xfrm>
          <a:prstGeom prst="curvedConnector3">
            <a:avLst>
              <a:gd name="adj1" fmla="val -5891"/>
            </a:avLst>
          </a:prstGeom>
          <a:ln w="38100">
            <a:solidFill>
              <a:srgbClr val="CC33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22165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Tommy\Disk Google\Work\Plavčický kurz\Cutl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985" y="1690237"/>
            <a:ext cx="4662305" cy="4798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Tommy\Disk Google\Work\Plavčický kurz\Phelp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6800" y="1217194"/>
            <a:ext cx="4590215" cy="5640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164984" y="6488668"/>
            <a:ext cx="4248472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cs-CZ" dirty="0"/>
              <a:t>Celková denní spotřeba: 10 000 kcal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7415095" y="6487907"/>
            <a:ext cx="4248472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cs-CZ" dirty="0"/>
              <a:t>Celková denní spotřeba: 10 000 kcal</a:t>
            </a:r>
          </a:p>
        </p:txBody>
      </p:sp>
      <p:pic>
        <p:nvPicPr>
          <p:cNvPr id="7173" name="Picture 5" descr="http://cdn-flex0.heartyhosting.com/sites/flexonline.com/files/styles/node_image/public/FL01184_2015-1.jpg?itok=r7LxSKdq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0015" y="3814903"/>
            <a:ext cx="1267373" cy="2673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5" name="Picture 7" descr="http://media.vlasta.cz/photos/2014/07/09/21914-phelps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43" r="21159"/>
          <a:stretch/>
        </p:blipFill>
        <p:spPr bwMode="auto">
          <a:xfrm>
            <a:off x="6194614" y="3814903"/>
            <a:ext cx="1267373" cy="2673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Znak násobení 9">
            <a:extLst>
              <a:ext uri="{FF2B5EF4-FFF2-40B4-BE49-F238E27FC236}">
                <a16:creationId xmlns:a16="http://schemas.microsoft.com/office/drawing/2014/main" id="{4EC244FD-3229-432A-AAD9-B576BB1DEFA4}"/>
              </a:ext>
            </a:extLst>
          </p:cNvPr>
          <p:cNvSpPr/>
          <p:nvPr/>
        </p:nvSpPr>
        <p:spPr>
          <a:xfrm>
            <a:off x="5179894" y="2050357"/>
            <a:ext cx="1904301" cy="1763785"/>
          </a:xfrm>
          <a:prstGeom prst="mathMultiply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Nadpis 1">
            <a:extLst>
              <a:ext uri="{FF2B5EF4-FFF2-40B4-BE49-F238E27FC236}">
                <a16:creationId xmlns:a16="http://schemas.microsoft.com/office/drawing/2014/main" id="{9E9556BE-9390-4E72-A42F-D3399E48D1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 anchor="t">
            <a:normAutofit/>
          </a:bodyPr>
          <a:lstStyle/>
          <a:p>
            <a:r>
              <a:rPr lang="cs-CZ" sz="3200" dirty="0"/>
              <a:t>Stanovení nutričních cílů</a:t>
            </a:r>
            <a:br>
              <a:rPr lang="cs-CZ" sz="3200" dirty="0"/>
            </a:br>
            <a:r>
              <a:rPr lang="cs-CZ" sz="2500" dirty="0"/>
              <a:t>Snižování X Zvyšování X Udržení hmotnosti</a:t>
            </a:r>
            <a:endParaRPr lang="cs-CZ" sz="3200" dirty="0"/>
          </a:p>
        </p:txBody>
      </p:sp>
    </p:spTree>
    <p:extLst>
      <p:ext uri="{BB962C8B-B14F-4D97-AF65-F5344CB8AC3E}">
        <p14:creationId xmlns:p14="http://schemas.microsoft.com/office/powerpoint/2010/main" val="25995932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F50CCD2-F10E-481F-866B-43A4AED4A6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 dirty="0"/>
              <a:t>Michael </a:t>
            </a:r>
            <a:r>
              <a:rPr lang="cs-CZ" sz="3200" dirty="0" err="1"/>
              <a:t>Phelps</a:t>
            </a:r>
            <a:br>
              <a:rPr lang="cs-CZ" dirty="0"/>
            </a:br>
            <a:r>
              <a:rPr lang="cs-CZ" sz="2500" dirty="0"/>
              <a:t>Vývoj ve stravování a tréninkové metodice</a:t>
            </a:r>
          </a:p>
        </p:txBody>
      </p:sp>
      <p:pic>
        <p:nvPicPr>
          <p:cNvPr id="7" name="Zástupný symbol pro obsah 9">
            <a:extLst>
              <a:ext uri="{FF2B5EF4-FFF2-40B4-BE49-F238E27FC236}">
                <a16:creationId xmlns:a16="http://schemas.microsoft.com/office/drawing/2014/main" id="{3B933BC0-5274-4A25-8167-7677EA8CF0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0968" y="2521019"/>
            <a:ext cx="5175249" cy="3881437"/>
          </a:xfrm>
          <a:prstGeom prst="roundRect">
            <a:avLst>
              <a:gd name="adj" fmla="val 3876"/>
            </a:avLst>
          </a:prstGeom>
          <a:ln>
            <a:solidFill>
              <a:schemeClr val="accent1"/>
            </a:solidFill>
          </a:ln>
          <a:effectLst/>
        </p:spPr>
      </p:pic>
      <p:pic>
        <p:nvPicPr>
          <p:cNvPr id="4" name="Zástupný symbol pro obsah 4">
            <a:extLst>
              <a:ext uri="{FF2B5EF4-FFF2-40B4-BE49-F238E27FC236}">
                <a16:creationId xmlns:a16="http://schemas.microsoft.com/office/drawing/2014/main" id="{93B700AB-1626-406F-8DFF-08C7623427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78" y="2521183"/>
            <a:ext cx="6003021" cy="3885451"/>
          </a:xfrm>
          <a:prstGeom prst="roundRect">
            <a:avLst>
              <a:gd name="adj" fmla="val 3876"/>
            </a:avLst>
          </a:prstGeom>
          <a:ln>
            <a:solidFill>
              <a:schemeClr val="accent1"/>
            </a:solidFill>
          </a:ln>
          <a:effectLst/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FF2933AA-E879-4BB0-85F7-81817C2C084F}"/>
              </a:ext>
            </a:extLst>
          </p:cNvPr>
          <p:cNvSpPr txBox="1"/>
          <p:nvPr/>
        </p:nvSpPr>
        <p:spPr>
          <a:xfrm>
            <a:off x="0" y="6599195"/>
            <a:ext cx="442140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800" dirty="0"/>
              <a:t>Zdroj: http://swimindia.in/olympic-legend-michael-phelps-a-peek-into-his-holistic-training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192D56F0-2D8F-450F-8B81-458DBCE22C2D}"/>
              </a:ext>
            </a:extLst>
          </p:cNvPr>
          <p:cNvSpPr txBox="1"/>
          <p:nvPr/>
        </p:nvSpPr>
        <p:spPr>
          <a:xfrm>
            <a:off x="92978" y="2178287"/>
            <a:ext cx="24240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/>
              <a:t>Před OH v Londýně 2012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5C0159AB-C62C-4B51-B0A1-C4A2F113436E}"/>
              </a:ext>
            </a:extLst>
          </p:cNvPr>
          <p:cNvSpPr txBox="1"/>
          <p:nvPr/>
        </p:nvSpPr>
        <p:spPr>
          <a:xfrm>
            <a:off x="6857597" y="6593404"/>
            <a:ext cx="431720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800" dirty="0"/>
              <a:t>Zdroj: http://www.businessinsider.com/michael-phelps-diet-for-the-rio-olympics-2016-8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9A10A32A-5729-4476-9ECF-E6F2700E9303}"/>
              </a:ext>
            </a:extLst>
          </p:cNvPr>
          <p:cNvSpPr txBox="1"/>
          <p:nvPr/>
        </p:nvSpPr>
        <p:spPr>
          <a:xfrm>
            <a:off x="6570968" y="2178287"/>
            <a:ext cx="20457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/>
              <a:t>Před OH v Riu 2016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4CD73DA8-87DA-451D-B347-D950AAEC7318}"/>
              </a:ext>
            </a:extLst>
          </p:cNvPr>
          <p:cNvSpPr txBox="1"/>
          <p:nvPr/>
        </p:nvSpPr>
        <p:spPr>
          <a:xfrm>
            <a:off x="2364429" y="1688127"/>
            <a:ext cx="1141659" cy="40011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cs-CZ" sz="2000" dirty="0"/>
              <a:t>Kvantita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CEC999C0-2CA8-456E-8E55-CA16350592DB}"/>
              </a:ext>
            </a:extLst>
          </p:cNvPr>
          <p:cNvSpPr txBox="1"/>
          <p:nvPr/>
        </p:nvSpPr>
        <p:spPr>
          <a:xfrm>
            <a:off x="8670317" y="1688127"/>
            <a:ext cx="976549" cy="40011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cs-CZ" sz="2000" dirty="0"/>
              <a:t>Kvalita</a:t>
            </a:r>
          </a:p>
        </p:txBody>
      </p:sp>
      <p:cxnSp>
        <p:nvCxnSpPr>
          <p:cNvPr id="14" name="Přímá spojnice se šipkou 13">
            <a:extLst>
              <a:ext uri="{FF2B5EF4-FFF2-40B4-BE49-F238E27FC236}">
                <a16:creationId xmlns:a16="http://schemas.microsoft.com/office/drawing/2014/main" id="{1E797BE7-3893-4548-9361-55DB0EA0298B}"/>
              </a:ext>
            </a:extLst>
          </p:cNvPr>
          <p:cNvCxnSpPr>
            <a:stCxn id="10" idx="3"/>
            <a:endCxn id="11" idx="1"/>
          </p:cNvCxnSpPr>
          <p:nvPr/>
        </p:nvCxnSpPr>
        <p:spPr>
          <a:xfrm>
            <a:off x="3506088" y="1888182"/>
            <a:ext cx="5164229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3905434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Zástupný obsah 2">
            <a:extLst>
              <a:ext uri="{FF2B5EF4-FFF2-40B4-BE49-F238E27FC236}">
                <a16:creationId xmlns:a16="http://schemas.microsoft.com/office/drawing/2014/main" id="{6F81F72D-D3DB-47DD-9500-35CA55BCCA89}"/>
              </a:ext>
            </a:extLst>
          </p:cNvPr>
          <p:cNvSpPr txBox="1">
            <a:spLocks/>
          </p:cNvSpPr>
          <p:nvPr/>
        </p:nvSpPr>
        <p:spPr>
          <a:xfrm>
            <a:off x="1120000" y="1825625"/>
            <a:ext cx="10233800" cy="4779712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GI potravin – </a:t>
            </a:r>
            <a:r>
              <a:rPr kumimoji="0" lang="cs-CZ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Rychlost nárůstu koncentrace plazmatické glukózy.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Čím rychlejší nárůst, tím vyšší GI – Čím koncentrovanější zdroj jednoduchých sacharidů, tím vyšší GI.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Přímo úměrně klesá s komplexností jednotlivých sacharidů a při kombinaci s jinými makronutrienty: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cs-CZ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cs-CZ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cs-CZ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cs-CZ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  <a:p>
            <a:pPr lvl="0">
              <a:defRPr/>
            </a:pPr>
            <a:r>
              <a:rPr kumimoji="0" lang="cs-CZ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Bezprostředně </a:t>
            </a:r>
            <a:r>
              <a:rPr lang="cs-CZ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před PA </a:t>
            </a:r>
          </a:p>
          <a:p>
            <a:pPr lvl="1">
              <a:defRPr/>
            </a:pPr>
            <a:r>
              <a:rPr lang="cs-CZ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Potraviny se středním GI 56-69 a s vysokým GI&gt;70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S odstupem od PA</a:t>
            </a:r>
          </a:p>
          <a:p>
            <a:pPr lvl="1">
              <a:spcBef>
                <a:spcPts val="1000"/>
              </a:spcBef>
              <a:defRPr/>
            </a:pPr>
            <a:r>
              <a:rPr lang="pl-P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Potraviny s nízkým GI&lt;55 a </a:t>
            </a:r>
            <a:r>
              <a:rPr lang="cs-CZ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středním GI 56-69</a:t>
            </a:r>
            <a:endParaRPr lang="pl-PL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" name="Pravoúhlý trojúhelník 6">
            <a:extLst>
              <a:ext uri="{FF2B5EF4-FFF2-40B4-BE49-F238E27FC236}">
                <a16:creationId xmlns:a16="http://schemas.microsoft.com/office/drawing/2014/main" id="{2CC106D8-E436-41E2-A6B8-0A85CCC92F70}"/>
              </a:ext>
            </a:extLst>
          </p:cNvPr>
          <p:cNvSpPr/>
          <p:nvPr/>
        </p:nvSpPr>
        <p:spPr>
          <a:xfrm>
            <a:off x="1693398" y="3501008"/>
            <a:ext cx="8507767" cy="830424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D98917CA-E05B-4425-B469-66BA32634905}"/>
              </a:ext>
            </a:extLst>
          </p:cNvPr>
          <p:cNvSpPr txBox="1"/>
          <p:nvPr/>
        </p:nvSpPr>
        <p:spPr>
          <a:xfrm>
            <a:off x="1990835" y="4320325"/>
            <a:ext cx="7010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Glukóza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Datle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100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D814C1B3-1328-43EE-892C-B19BDDCF9C2D}"/>
              </a:ext>
            </a:extLst>
          </p:cNvPr>
          <p:cNvSpPr txBox="1"/>
          <p:nvPr/>
        </p:nvSpPr>
        <p:spPr>
          <a:xfrm>
            <a:off x="4957903" y="4327982"/>
            <a:ext cx="6671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Meloun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Fanta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70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93728D70-E7F0-4AC1-9D82-5F38814ECEF3}"/>
              </a:ext>
            </a:extLst>
          </p:cNvPr>
          <p:cNvSpPr txBox="1"/>
          <p:nvPr/>
        </p:nvSpPr>
        <p:spPr>
          <a:xfrm>
            <a:off x="6402678" y="4320323"/>
            <a:ext cx="13420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Vařené brambory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Banán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rbel" panose="020B0503020204020204"/>
              </a:rPr>
              <a:t>50</a:t>
            </a:r>
            <a:endParaRPr kumimoji="0" lang="cs-CZ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Corbel" panose="020B0503020204020204"/>
            </a:endParaRP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1801F127-F65C-42F8-9A86-AC13D6C2A8C3}"/>
              </a:ext>
            </a:extLst>
          </p:cNvPr>
          <p:cNvSpPr txBox="1"/>
          <p:nvPr/>
        </p:nvSpPr>
        <p:spPr>
          <a:xfrm>
            <a:off x="9827108" y="4327982"/>
            <a:ext cx="6928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Paprika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Rajče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10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646001C2-4421-452F-ACB5-9F07B901EB66}"/>
              </a:ext>
            </a:extLst>
          </p:cNvPr>
          <p:cNvSpPr txBox="1"/>
          <p:nvPr/>
        </p:nvSpPr>
        <p:spPr>
          <a:xfrm>
            <a:off x="7744712" y="4320322"/>
            <a:ext cx="13035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Celozrnný chléb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Špagety al dente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45</a:t>
            </a:r>
          </a:p>
        </p:txBody>
      </p:sp>
      <p:sp>
        <p:nvSpPr>
          <p:cNvPr id="14" name="Obdélník 13">
            <a:extLst>
              <a:ext uri="{FF2B5EF4-FFF2-40B4-BE49-F238E27FC236}">
                <a16:creationId xmlns:a16="http://schemas.microsoft.com/office/drawing/2014/main" id="{191D7D2B-81BC-444A-AA53-4A2263A348E1}"/>
              </a:ext>
            </a:extLst>
          </p:cNvPr>
          <p:cNvSpPr/>
          <p:nvPr/>
        </p:nvSpPr>
        <p:spPr>
          <a:xfrm>
            <a:off x="7919081" y="5774913"/>
            <a:ext cx="3867853" cy="830424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„Nutriční timing“</a:t>
            </a: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86B1D991-945D-4017-8863-D4BE2C5F43F0}"/>
              </a:ext>
            </a:extLst>
          </p:cNvPr>
          <p:cNvSpPr txBox="1"/>
          <p:nvPr/>
        </p:nvSpPr>
        <p:spPr>
          <a:xfrm>
            <a:off x="1318427" y="4322713"/>
            <a:ext cx="7617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Pivo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rbel" panose="020B0503020204020204"/>
              </a:rPr>
              <a:t>Hranolky</a:t>
            </a:r>
            <a:endParaRPr kumimoji="0" lang="cs-CZ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Corbel" panose="020B0503020204020204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110</a:t>
            </a:r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609B2673-9E33-40DC-BC64-D3E3A5EEC6CC}"/>
              </a:ext>
            </a:extLst>
          </p:cNvPr>
          <p:cNvSpPr txBox="1"/>
          <p:nvPr/>
        </p:nvSpPr>
        <p:spPr>
          <a:xfrm>
            <a:off x="9043170" y="4321917"/>
            <a:ext cx="8098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Mléko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Luštěniny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rbel" panose="020B0503020204020204"/>
              </a:rPr>
              <a:t>25</a:t>
            </a:r>
            <a:endParaRPr kumimoji="0" lang="cs-CZ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Corbel" panose="020B0503020204020204"/>
            </a:endParaRPr>
          </a:p>
        </p:txBody>
      </p:sp>
      <p:sp>
        <p:nvSpPr>
          <p:cNvPr id="19" name="Nadpis 1">
            <a:extLst>
              <a:ext uri="{FF2B5EF4-FFF2-40B4-BE49-F238E27FC236}">
                <a16:creationId xmlns:a16="http://schemas.microsoft.com/office/drawing/2014/main" id="{106310E1-7390-4471-A182-76B3AFCB36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cs-CZ" sz="3200" dirty="0"/>
              <a:t>Glykemický index (GI)</a:t>
            </a:r>
            <a:br>
              <a:rPr lang="cs-CZ" sz="3200" dirty="0"/>
            </a:br>
            <a:r>
              <a:rPr lang="cs-CZ" sz="2500" i="1" dirty="0"/>
              <a:t>„Nutriční timing = Načasování příjmu živin ve vztahu k PA“</a:t>
            </a:r>
          </a:p>
        </p:txBody>
      </p: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A03B45AB-9240-4D88-B5E0-AD7C49687C4C}"/>
              </a:ext>
            </a:extLst>
          </p:cNvPr>
          <p:cNvSpPr txBox="1"/>
          <p:nvPr/>
        </p:nvSpPr>
        <p:spPr>
          <a:xfrm>
            <a:off x="2693015" y="4320325"/>
            <a:ext cx="6383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Bageta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rbel" panose="020B0503020204020204"/>
              </a:rPr>
              <a:t>95</a:t>
            </a:r>
            <a:endParaRPr kumimoji="0" lang="cs-CZ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Corbel" panose="020B0503020204020204"/>
            </a:endParaRPr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8DB9A5C2-4162-4419-9372-8CB210FDE8C4}"/>
              </a:ext>
            </a:extLst>
          </p:cNvPr>
          <p:cNvSpPr txBox="1"/>
          <p:nvPr/>
        </p:nvSpPr>
        <p:spPr>
          <a:xfrm>
            <a:off x="4106189" y="4327982"/>
            <a:ext cx="7889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orbel" panose="020B0503020204020204"/>
              </a:rPr>
              <a:t>Pufované</a:t>
            </a:r>
            <a:endParaRPr lang="cs-CZ" sz="1200" dirty="0">
              <a:solidFill>
                <a:schemeClr val="tx1">
                  <a:lumMod val="75000"/>
                  <a:lumOff val="25000"/>
                </a:schemeClr>
              </a:solidFill>
              <a:latin typeface="Corbel" panose="020B0503020204020204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pečivo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rbel" panose="020B0503020204020204"/>
              </a:rPr>
              <a:t>82</a:t>
            </a:r>
            <a:endParaRPr kumimoji="0" lang="cs-CZ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Corbel" panose="020B0503020204020204"/>
            </a:endParaRPr>
          </a:p>
        </p:txBody>
      </p:sp>
      <p:sp>
        <p:nvSpPr>
          <p:cNvPr id="22" name="TextovéPole 21">
            <a:extLst>
              <a:ext uri="{FF2B5EF4-FFF2-40B4-BE49-F238E27FC236}">
                <a16:creationId xmlns:a16="http://schemas.microsoft.com/office/drawing/2014/main" id="{C9F860C6-7CEC-4F3F-8C26-500E5ED417FE}"/>
              </a:ext>
            </a:extLst>
          </p:cNvPr>
          <p:cNvSpPr txBox="1"/>
          <p:nvPr/>
        </p:nvSpPr>
        <p:spPr>
          <a:xfrm>
            <a:off x="3317586" y="4327982"/>
            <a:ext cx="8098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Pečené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rbel" panose="020B0503020204020204"/>
              </a:rPr>
              <a:t>brambory</a:t>
            </a:r>
            <a:endParaRPr kumimoji="0" lang="cs-CZ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Corbel" panose="020B0503020204020204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rbel" panose="020B0503020204020204"/>
              </a:rPr>
              <a:t>85</a:t>
            </a:r>
            <a:endParaRPr kumimoji="0" lang="cs-CZ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Corbel" panose="020B0503020204020204"/>
            </a:endParaRPr>
          </a:p>
        </p:txBody>
      </p:sp>
      <p:sp>
        <p:nvSpPr>
          <p:cNvPr id="23" name="TextovéPole 22">
            <a:extLst>
              <a:ext uri="{FF2B5EF4-FFF2-40B4-BE49-F238E27FC236}">
                <a16:creationId xmlns:a16="http://schemas.microsoft.com/office/drawing/2014/main" id="{E97E42F0-45E9-4D34-A1FC-3CAB4BF0D954}"/>
              </a:ext>
            </a:extLst>
          </p:cNvPr>
          <p:cNvSpPr txBox="1"/>
          <p:nvPr/>
        </p:nvSpPr>
        <p:spPr>
          <a:xfrm>
            <a:off x="5647342" y="4320324"/>
            <a:ext cx="7553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Ananas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rbel" panose="020B0503020204020204"/>
              </a:rPr>
              <a:t>Hrozinky</a:t>
            </a:r>
            <a:endParaRPr kumimoji="0" lang="cs-CZ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Corbel" panose="020B0503020204020204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rbel" panose="020B0503020204020204"/>
              </a:rPr>
              <a:t>60</a:t>
            </a:r>
            <a:endParaRPr kumimoji="0" lang="cs-CZ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Corbel" panose="020B0503020204020204"/>
            </a:endParaRPr>
          </a:p>
        </p:txBody>
      </p:sp>
    </p:spTree>
    <p:extLst>
      <p:ext uri="{BB962C8B-B14F-4D97-AF65-F5344CB8AC3E}">
        <p14:creationId xmlns:p14="http://schemas.microsoft.com/office/powerpoint/2010/main" val="2260914832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Obrázek 30">
            <a:extLst>
              <a:ext uri="{FF2B5EF4-FFF2-40B4-BE49-F238E27FC236}">
                <a16:creationId xmlns:a16="http://schemas.microsoft.com/office/drawing/2014/main" id="{42D779A9-3ADF-44F8-B9C7-31F0D3B2AD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481"/>
            <a:ext cx="12192000" cy="8068887"/>
          </a:xfrm>
          <a:prstGeom prst="rect">
            <a:avLst/>
          </a:prstGeom>
        </p:spPr>
      </p:pic>
      <p:sp>
        <p:nvSpPr>
          <p:cNvPr id="50" name="Nadpis 1">
            <a:extLst>
              <a:ext uri="{FF2B5EF4-FFF2-40B4-BE49-F238E27FC236}">
                <a16:creationId xmlns:a16="http://schemas.microsoft.com/office/drawing/2014/main" id="{D3981120-BF3E-4AF4-9BDA-FE0767B84D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1014" y="2773680"/>
            <a:ext cx="2736426" cy="4013200"/>
          </a:xfrm>
        </p:spPr>
        <p:txBody>
          <a:bodyPr anchor="ctr">
            <a:normAutofit/>
          </a:bodyPr>
          <a:lstStyle/>
          <a:p>
            <a:pPr algn="ctr"/>
            <a:r>
              <a:rPr lang="cs-CZ" sz="4000" b="1" dirty="0">
                <a:solidFill>
                  <a:schemeClr val="bg1"/>
                </a:solidFill>
              </a:rPr>
              <a:t>Racionální přístup k výživě</a:t>
            </a:r>
          </a:p>
        </p:txBody>
      </p:sp>
    </p:spTree>
    <p:extLst>
      <p:ext uri="{BB962C8B-B14F-4D97-AF65-F5344CB8AC3E}">
        <p14:creationId xmlns:p14="http://schemas.microsoft.com/office/powerpoint/2010/main" val="463658750"/>
      </p:ext>
    </p:extLst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hlinkClick r:id="rId2"/>
            <a:extLst>
              <a:ext uri="{FF2B5EF4-FFF2-40B4-BE49-F238E27FC236}">
                <a16:creationId xmlns:a16="http://schemas.microsoft.com/office/drawing/2014/main" id="{AD717672-C916-46D9-9286-6AE7F84C4C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8791575" cy="2819400"/>
          </a:xfrm>
          <a:prstGeom prst="rect">
            <a:avLst/>
          </a:prstGeom>
        </p:spPr>
      </p:pic>
      <p:sp>
        <p:nvSpPr>
          <p:cNvPr id="5" name="Nadpis 1">
            <a:extLst>
              <a:ext uri="{FF2B5EF4-FFF2-40B4-BE49-F238E27FC236}">
                <a16:creationId xmlns:a16="http://schemas.microsoft.com/office/drawing/2014/main" id="{61C8B856-7A76-41A0-81D6-6EE8E85AEEEF}"/>
              </a:ext>
            </a:extLst>
          </p:cNvPr>
          <p:cNvSpPr txBox="1">
            <a:spLocks/>
          </p:cNvSpPr>
          <p:nvPr/>
        </p:nvSpPr>
        <p:spPr>
          <a:xfrm>
            <a:off x="9799782" y="156237"/>
            <a:ext cx="2771601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cs-CZ" sz="2800">
                <a:solidFill>
                  <a:schemeClr val="accent6">
                    <a:lumMod val="50000"/>
                  </a:schemeClr>
                </a:solidFill>
              </a:rPr>
              <a:t>Reaktivní hypoglykémie</a:t>
            </a:r>
            <a:endParaRPr lang="cs-CZ" sz="28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47DC5CEA-1037-464E-9922-A7ADAC28EE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975" y="3061497"/>
            <a:ext cx="11830050" cy="2895600"/>
          </a:xfrm>
          <a:prstGeom prst="rect">
            <a:avLst/>
          </a:prstGeom>
        </p:spPr>
      </p:pic>
      <p:cxnSp>
        <p:nvCxnSpPr>
          <p:cNvPr id="8" name="Přímá spojnice 7">
            <a:extLst>
              <a:ext uri="{FF2B5EF4-FFF2-40B4-BE49-F238E27FC236}">
                <a16:creationId xmlns:a16="http://schemas.microsoft.com/office/drawing/2014/main" id="{444D1778-AB90-40C3-B222-21F6A5A6BBDF}"/>
              </a:ext>
            </a:extLst>
          </p:cNvPr>
          <p:cNvCxnSpPr>
            <a:cxnSpLocks/>
          </p:cNvCxnSpPr>
          <p:nvPr/>
        </p:nvCxnSpPr>
        <p:spPr>
          <a:xfrm>
            <a:off x="8903855" y="4776949"/>
            <a:ext cx="2392218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Přímá spojnice 9">
            <a:extLst>
              <a:ext uri="{FF2B5EF4-FFF2-40B4-BE49-F238E27FC236}">
                <a16:creationId xmlns:a16="http://schemas.microsoft.com/office/drawing/2014/main" id="{E14BC86E-0C77-45F5-B721-C0C9ACB1AFD3}"/>
              </a:ext>
            </a:extLst>
          </p:cNvPr>
          <p:cNvCxnSpPr>
            <a:cxnSpLocks/>
          </p:cNvCxnSpPr>
          <p:nvPr/>
        </p:nvCxnSpPr>
        <p:spPr>
          <a:xfrm>
            <a:off x="269513" y="5118694"/>
            <a:ext cx="10195287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Přímá spojnice 11">
            <a:extLst>
              <a:ext uri="{FF2B5EF4-FFF2-40B4-BE49-F238E27FC236}">
                <a16:creationId xmlns:a16="http://schemas.microsoft.com/office/drawing/2014/main" id="{04CA227B-B113-4E24-8B19-A340951B40EA}"/>
              </a:ext>
            </a:extLst>
          </p:cNvPr>
          <p:cNvCxnSpPr>
            <a:cxnSpLocks/>
          </p:cNvCxnSpPr>
          <p:nvPr/>
        </p:nvCxnSpPr>
        <p:spPr>
          <a:xfrm>
            <a:off x="269513" y="5451203"/>
            <a:ext cx="4339433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124506"/>
      </p:ext>
    </p:extLst>
  </p:cSld>
  <p:clrMapOvr>
    <a:masterClrMapping/>
  </p:clrMapOvr>
  <p:transition spd="slow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E4E52AD-1126-4677-A4D2-7B9CA4D906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99782" y="156237"/>
            <a:ext cx="2771601" cy="1320800"/>
          </a:xfrm>
        </p:spPr>
        <p:txBody>
          <a:bodyPr>
            <a:normAutofit/>
          </a:bodyPr>
          <a:lstStyle/>
          <a:p>
            <a:r>
              <a:rPr lang="cs-CZ" sz="2800" dirty="0">
                <a:solidFill>
                  <a:schemeClr val="accent6">
                    <a:lumMod val="50000"/>
                  </a:schemeClr>
                </a:solidFill>
              </a:rPr>
              <a:t>Reaktivní hypoglykémie</a:t>
            </a:r>
          </a:p>
        </p:txBody>
      </p:sp>
      <p:pic>
        <p:nvPicPr>
          <p:cNvPr id="5" name="Obrázek 4">
            <a:hlinkClick r:id="rId2"/>
            <a:extLst>
              <a:ext uri="{FF2B5EF4-FFF2-40B4-BE49-F238E27FC236}">
                <a16:creationId xmlns:a16="http://schemas.microsoft.com/office/drawing/2014/main" id="{6C3D5425-52C2-4FF3-B99C-0F91EF3F4E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45" y="0"/>
            <a:ext cx="9358209" cy="3447761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B38EB367-D868-48A3-8F7E-2CA6B4A1A7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80372" y="1423507"/>
            <a:ext cx="4511628" cy="5462874"/>
          </a:xfrm>
          <a:prstGeom prst="rect">
            <a:avLst/>
          </a:prstGeom>
        </p:spPr>
      </p:pic>
      <p:cxnSp>
        <p:nvCxnSpPr>
          <p:cNvPr id="9" name="Přímá spojnice 8">
            <a:extLst>
              <a:ext uri="{FF2B5EF4-FFF2-40B4-BE49-F238E27FC236}">
                <a16:creationId xmlns:a16="http://schemas.microsoft.com/office/drawing/2014/main" id="{1A980C4B-15EE-4EFF-BC0F-30E2BA59BFE9}"/>
              </a:ext>
            </a:extLst>
          </p:cNvPr>
          <p:cNvCxnSpPr/>
          <p:nvPr/>
        </p:nvCxnSpPr>
        <p:spPr>
          <a:xfrm>
            <a:off x="9357064" y="4378036"/>
            <a:ext cx="2751809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Přímá spojnice 9">
            <a:extLst>
              <a:ext uri="{FF2B5EF4-FFF2-40B4-BE49-F238E27FC236}">
                <a16:creationId xmlns:a16="http://schemas.microsoft.com/office/drawing/2014/main" id="{FBFAFB22-4859-458E-A542-48B0F1AAA33B}"/>
              </a:ext>
            </a:extLst>
          </p:cNvPr>
          <p:cNvCxnSpPr>
            <a:cxnSpLocks/>
          </p:cNvCxnSpPr>
          <p:nvPr/>
        </p:nvCxnSpPr>
        <p:spPr>
          <a:xfrm>
            <a:off x="7769440" y="4601458"/>
            <a:ext cx="4339433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Přímá spojnice 11">
            <a:extLst>
              <a:ext uri="{FF2B5EF4-FFF2-40B4-BE49-F238E27FC236}">
                <a16:creationId xmlns:a16="http://schemas.microsoft.com/office/drawing/2014/main" id="{D0CA0B30-84F0-48F4-9A33-3674EF187BF3}"/>
              </a:ext>
            </a:extLst>
          </p:cNvPr>
          <p:cNvCxnSpPr>
            <a:cxnSpLocks/>
          </p:cNvCxnSpPr>
          <p:nvPr/>
        </p:nvCxnSpPr>
        <p:spPr>
          <a:xfrm>
            <a:off x="7766469" y="4816002"/>
            <a:ext cx="4339433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nice 12">
            <a:extLst>
              <a:ext uri="{FF2B5EF4-FFF2-40B4-BE49-F238E27FC236}">
                <a16:creationId xmlns:a16="http://schemas.microsoft.com/office/drawing/2014/main" id="{BC9157D3-D926-4794-A1A4-3172E31C76A9}"/>
              </a:ext>
            </a:extLst>
          </p:cNvPr>
          <p:cNvCxnSpPr>
            <a:cxnSpLocks/>
          </p:cNvCxnSpPr>
          <p:nvPr/>
        </p:nvCxnSpPr>
        <p:spPr>
          <a:xfrm>
            <a:off x="7766469" y="5037944"/>
            <a:ext cx="4339433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nice 13">
            <a:extLst>
              <a:ext uri="{FF2B5EF4-FFF2-40B4-BE49-F238E27FC236}">
                <a16:creationId xmlns:a16="http://schemas.microsoft.com/office/drawing/2014/main" id="{819C321B-641E-4CE1-A760-3E7B51B2BDAA}"/>
              </a:ext>
            </a:extLst>
          </p:cNvPr>
          <p:cNvCxnSpPr>
            <a:cxnSpLocks/>
          </p:cNvCxnSpPr>
          <p:nvPr/>
        </p:nvCxnSpPr>
        <p:spPr>
          <a:xfrm>
            <a:off x="7766469" y="5268763"/>
            <a:ext cx="4339433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nice 14">
            <a:extLst>
              <a:ext uri="{FF2B5EF4-FFF2-40B4-BE49-F238E27FC236}">
                <a16:creationId xmlns:a16="http://schemas.microsoft.com/office/drawing/2014/main" id="{29B2EA79-7C3D-442D-88D4-ED2DB59261C4}"/>
              </a:ext>
            </a:extLst>
          </p:cNvPr>
          <p:cNvCxnSpPr>
            <a:cxnSpLocks/>
          </p:cNvCxnSpPr>
          <p:nvPr/>
        </p:nvCxnSpPr>
        <p:spPr>
          <a:xfrm>
            <a:off x="7766469" y="5481827"/>
            <a:ext cx="4339433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nice 15">
            <a:extLst>
              <a:ext uri="{FF2B5EF4-FFF2-40B4-BE49-F238E27FC236}">
                <a16:creationId xmlns:a16="http://schemas.microsoft.com/office/drawing/2014/main" id="{6AFBF36A-1831-4E1D-8DA2-A590C678C509}"/>
              </a:ext>
            </a:extLst>
          </p:cNvPr>
          <p:cNvCxnSpPr>
            <a:cxnSpLocks/>
          </p:cNvCxnSpPr>
          <p:nvPr/>
        </p:nvCxnSpPr>
        <p:spPr>
          <a:xfrm>
            <a:off x="7766469" y="5694891"/>
            <a:ext cx="4339433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Přímá spojnice 16">
            <a:extLst>
              <a:ext uri="{FF2B5EF4-FFF2-40B4-BE49-F238E27FC236}">
                <a16:creationId xmlns:a16="http://schemas.microsoft.com/office/drawing/2014/main" id="{C04FECF3-9B88-45E6-B2A1-FB2C14A22C5D}"/>
              </a:ext>
            </a:extLst>
          </p:cNvPr>
          <p:cNvCxnSpPr>
            <a:cxnSpLocks/>
          </p:cNvCxnSpPr>
          <p:nvPr/>
        </p:nvCxnSpPr>
        <p:spPr>
          <a:xfrm>
            <a:off x="7766469" y="5916832"/>
            <a:ext cx="3161943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Obrázek 19">
            <a:extLst>
              <a:ext uri="{FF2B5EF4-FFF2-40B4-BE49-F238E27FC236}">
                <a16:creationId xmlns:a16="http://schemas.microsoft.com/office/drawing/2014/main" id="{8B2E06F5-CA8F-4DFD-A367-31F7C97F8A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1208" y="3714508"/>
            <a:ext cx="4743450" cy="2905125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3276907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F1FBC79-CFFD-4E20-B664-1C717FA0DC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36734" y="609600"/>
            <a:ext cx="3737268" cy="13208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cs-CZ" sz="3200" dirty="0"/>
              <a:t>Zdraví – Hmotnost – Výkonnost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5209563" y="1772816"/>
            <a:ext cx="4064439" cy="4571999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cs-CZ" sz="1400" dirty="0"/>
              <a:t>Energetický příjem:</a:t>
            </a:r>
          </a:p>
          <a:p>
            <a:pPr lvl="1">
              <a:lnSpc>
                <a:spcPct val="90000"/>
              </a:lnSpc>
            </a:pPr>
            <a:r>
              <a:rPr lang="cs-CZ" sz="1400" dirty="0"/>
              <a:t>Extrémně důležitý pro </a:t>
            </a:r>
            <a:r>
              <a:rPr lang="cs-CZ" sz="1400" b="1" dirty="0"/>
              <a:t>dlouhotrvající vytrvalostní výkony </a:t>
            </a:r>
            <a:r>
              <a:rPr lang="cs-CZ" sz="1400" dirty="0"/>
              <a:t>– vyrovnaná energetická bilance a konstantní hmotnost.</a:t>
            </a:r>
            <a:endParaRPr lang="cs-CZ" sz="1400" b="1" dirty="0"/>
          </a:p>
          <a:p>
            <a:pPr lvl="1">
              <a:lnSpc>
                <a:spcPct val="90000"/>
              </a:lnSpc>
            </a:pPr>
            <a:r>
              <a:rPr lang="cs-CZ" sz="1400" dirty="0"/>
              <a:t>Podpora </a:t>
            </a:r>
            <a:r>
              <a:rPr lang="cs-CZ" sz="1400" b="1" dirty="0"/>
              <a:t>proteosyntézy</a:t>
            </a:r>
            <a:r>
              <a:rPr lang="cs-CZ" sz="1400" dirty="0"/>
              <a:t>, respektive </a:t>
            </a:r>
            <a:r>
              <a:rPr lang="cs-CZ" sz="1400" b="1" dirty="0"/>
              <a:t>adaptace a hypertrofie</a:t>
            </a:r>
            <a:r>
              <a:rPr lang="cs-CZ" sz="1400" dirty="0"/>
              <a:t>.</a:t>
            </a:r>
          </a:p>
          <a:p>
            <a:pPr lvl="1">
              <a:lnSpc>
                <a:spcPct val="90000"/>
              </a:lnSpc>
            </a:pPr>
            <a:r>
              <a:rPr lang="cs-CZ" sz="1400" b="1" dirty="0"/>
              <a:t>Dlouhodobá negativní energetická bilance </a:t>
            </a:r>
            <a:r>
              <a:rPr lang="cs-CZ" sz="1400" dirty="0"/>
              <a:t>vede až k život ohrožujícím stavům – </a:t>
            </a:r>
            <a:r>
              <a:rPr lang="cs-CZ" sz="1400" i="1" dirty="0"/>
              <a:t>sportovní triáda</a:t>
            </a:r>
            <a:r>
              <a:rPr lang="cs-CZ" sz="1400" dirty="0"/>
              <a:t>.</a:t>
            </a:r>
          </a:p>
          <a:p>
            <a:pPr lvl="1">
              <a:lnSpc>
                <a:spcPct val="90000"/>
              </a:lnSpc>
            </a:pPr>
            <a:r>
              <a:rPr lang="cs-CZ" sz="1400" dirty="0"/>
              <a:t>Náročné pro závodící sportovce </a:t>
            </a:r>
            <a:r>
              <a:rPr lang="cs-CZ" sz="1400" b="1" dirty="0"/>
              <a:t>neprofesionály </a:t>
            </a:r>
            <a:r>
              <a:rPr lang="cs-CZ" sz="1400" dirty="0"/>
              <a:t>– pracovní vytížení,...</a:t>
            </a:r>
          </a:p>
          <a:p>
            <a:pPr>
              <a:lnSpc>
                <a:spcPct val="90000"/>
              </a:lnSpc>
            </a:pPr>
            <a:r>
              <a:rPr lang="cs-CZ" sz="1400" dirty="0"/>
              <a:t>Nutriční timing:</a:t>
            </a:r>
          </a:p>
          <a:p>
            <a:pPr lvl="1">
              <a:lnSpc>
                <a:spcPct val="90000"/>
              </a:lnSpc>
            </a:pPr>
            <a:r>
              <a:rPr lang="cs-CZ" sz="1400" dirty="0"/>
              <a:t>Příjem S a B/glykemický index ve vztahu k pohybové aktivitě.</a:t>
            </a:r>
          </a:p>
          <a:p>
            <a:pPr lvl="1">
              <a:lnSpc>
                <a:spcPct val="90000"/>
              </a:lnSpc>
            </a:pPr>
            <a:r>
              <a:rPr lang="cs-CZ" sz="1400" dirty="0"/>
              <a:t>Klíčové pro realizaci žádoucích fyziologických procesů.</a:t>
            </a:r>
          </a:p>
          <a:p>
            <a:pPr lvl="1">
              <a:lnSpc>
                <a:spcPct val="90000"/>
              </a:lnSpc>
            </a:pPr>
            <a:r>
              <a:rPr lang="cs-CZ" sz="1400" dirty="0"/>
              <a:t>Eliminace zažívacích obtíží.</a:t>
            </a:r>
            <a:endParaRPr lang="en-US" sz="1400" dirty="0"/>
          </a:p>
        </p:txBody>
      </p:sp>
      <p:pic>
        <p:nvPicPr>
          <p:cNvPr id="12" name="Obrázek 11" descr="Obsah obrázku osoba, žena, sport&#10;&#10;Popis vygenerován s velmi vysokou mírou spolehlivosti">
            <a:extLst>
              <a:ext uri="{FF2B5EF4-FFF2-40B4-BE49-F238E27FC236}">
                <a16:creationId xmlns:a16="http://schemas.microsoft.com/office/drawing/2014/main" id="{1E7C7FD1-3D67-4D17-94B2-9117E07FBDD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05" r="10603" b="-2"/>
          <a:stretch/>
        </p:blipFill>
        <p:spPr>
          <a:xfrm>
            <a:off x="20" y="-1"/>
            <a:ext cx="5394940" cy="6858001"/>
          </a:xfrm>
          <a:custGeom>
            <a:avLst/>
            <a:gdLst>
              <a:gd name="connsiteX0" fmla="*/ 842596 w 5394960"/>
              <a:gd name="connsiteY0" fmla="*/ 0 h 6858000"/>
              <a:gd name="connsiteX1" fmla="*/ 5394960 w 5394960"/>
              <a:gd name="connsiteY1" fmla="*/ 0 h 6858000"/>
              <a:gd name="connsiteX2" fmla="*/ 5394960 w 5394960"/>
              <a:gd name="connsiteY2" fmla="*/ 21851 h 6858000"/>
              <a:gd name="connsiteX3" fmla="*/ 4365943 w 5394960"/>
              <a:gd name="connsiteY3" fmla="*/ 6858000 h 6858000"/>
              <a:gd name="connsiteX4" fmla="*/ 0 w 5394960"/>
              <a:gd name="connsiteY4" fmla="*/ 6858000 h 6858000"/>
              <a:gd name="connsiteX5" fmla="*/ 0 w 5394960"/>
              <a:gd name="connsiteY5" fmla="*/ 566615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94960" h="6858000">
                <a:moveTo>
                  <a:pt x="842596" y="0"/>
                </a:moveTo>
                <a:lnTo>
                  <a:pt x="5394960" y="0"/>
                </a:lnTo>
                <a:lnTo>
                  <a:pt x="5394960" y="21851"/>
                </a:lnTo>
                <a:lnTo>
                  <a:pt x="4365943" y="6858000"/>
                </a:lnTo>
                <a:lnTo>
                  <a:pt x="0" y="6858000"/>
                </a:lnTo>
                <a:lnTo>
                  <a:pt x="0" y="5666154"/>
                </a:lnTo>
                <a:close/>
              </a:path>
            </a:pathLst>
          </a:custGeom>
        </p:spPr>
      </p:pic>
      <p:sp>
        <p:nvSpPr>
          <p:cNvPr id="17" name="Isosceles Triangle 16">
            <a:extLst>
              <a:ext uri="{FF2B5EF4-FFF2-40B4-BE49-F238E27FC236}">
                <a16:creationId xmlns:a16="http://schemas.microsoft.com/office/drawing/2014/main" id="{3BCB5F6A-9EB0-40B0-9D13-3023E9A205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878801269"/>
      </p:ext>
    </p:extLst>
  </p:cSld>
  <p:clrMapOvr>
    <a:masterClrMapping/>
  </p:clrMapOvr>
  <p:transition spd="slow">
    <p:push dir="u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1C485EA-CF35-4FE3-8F99-54CA6FE42C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2546" y="609600"/>
            <a:ext cx="4335235" cy="1320800"/>
          </a:xfrm>
        </p:spPr>
        <p:txBody>
          <a:bodyPr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cs-CZ" dirty="0"/>
              <a:t>Jíst ráno nebo večer?</a:t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9693826-7000-4DBF-8BA8-F03AFBAAB6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09563" y="1334278"/>
            <a:ext cx="4064439" cy="5159828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cs-CZ" sz="1600" dirty="0"/>
              <a:t>Co když trénuji večer? Mám se ještě najíst nebo jít spát nalačno?</a:t>
            </a:r>
          </a:p>
          <a:p>
            <a:pPr>
              <a:lnSpc>
                <a:spcPct val="90000"/>
              </a:lnSpc>
            </a:pPr>
            <a:r>
              <a:rPr lang="cs-CZ" sz="1600" dirty="0"/>
              <a:t>Vliv </a:t>
            </a:r>
            <a:r>
              <a:rPr lang="cs-CZ" sz="1600" b="1" dirty="0" err="1"/>
              <a:t>chronotypu</a:t>
            </a:r>
            <a:r>
              <a:rPr lang="cs-CZ" sz="1600" dirty="0"/>
              <a:t> člověka – genetický předpoklad pro zvýšenou aktivitu CNS ráno nebo večer.</a:t>
            </a:r>
          </a:p>
          <a:p>
            <a:pPr>
              <a:lnSpc>
                <a:spcPct val="90000"/>
              </a:lnSpc>
            </a:pPr>
            <a:r>
              <a:rPr lang="cs-CZ" sz="1600" dirty="0"/>
              <a:t>Vliv na spotřebu/ukládání přijaté energie:</a:t>
            </a:r>
          </a:p>
          <a:p>
            <a:pPr lvl="1">
              <a:lnSpc>
                <a:spcPct val="90000"/>
              </a:lnSpc>
            </a:pPr>
            <a:r>
              <a:rPr lang="cs-CZ" dirty="0" err="1"/>
              <a:t>Morningness</a:t>
            </a:r>
            <a:r>
              <a:rPr lang="cs-CZ" dirty="0"/>
              <a:t> („ranní ptáče“) – přirozeně vyšší příjem energie na snídani a na oběd</a:t>
            </a:r>
          </a:p>
          <a:p>
            <a:pPr lvl="2">
              <a:lnSpc>
                <a:spcPct val="90000"/>
              </a:lnSpc>
            </a:pPr>
            <a:r>
              <a:rPr lang="cs-CZ" sz="1600" dirty="0"/>
              <a:t>Dřívější probuzení a větší aktivita CNS v první polovině dne, dřívější pocity únavy a potřeba spánku ve večerních hodinách.</a:t>
            </a:r>
          </a:p>
          <a:p>
            <a:pPr lvl="1">
              <a:lnSpc>
                <a:spcPct val="90000"/>
              </a:lnSpc>
            </a:pPr>
            <a:r>
              <a:rPr lang="cs-CZ" dirty="0" err="1"/>
              <a:t>Eveningness</a:t>
            </a:r>
            <a:r>
              <a:rPr lang="cs-CZ" dirty="0"/>
              <a:t> („noční sova“) – přirozeně vyšší příjem energie odpoledne a na večeři</a:t>
            </a:r>
          </a:p>
          <a:p>
            <a:pPr lvl="2">
              <a:lnSpc>
                <a:spcPct val="90000"/>
              </a:lnSpc>
            </a:pPr>
            <a:r>
              <a:rPr lang="cs-CZ" sz="1600" dirty="0"/>
              <a:t>Pozdější probouzení a větší aktivita CNS v druhé polovině dne, není problém vydržet dlouho vzhůru a být aktivní.</a:t>
            </a:r>
          </a:p>
        </p:txBody>
      </p:sp>
      <p:pic>
        <p:nvPicPr>
          <p:cNvPr id="6" name="Obrázek 5" descr="Obsah obrázku západ slunce, exteriér, voda, slunce&#10;&#10;Popis byl vytvořen automaticky">
            <a:extLst>
              <a:ext uri="{FF2B5EF4-FFF2-40B4-BE49-F238E27FC236}">
                <a16:creationId xmlns:a16="http://schemas.microsoft.com/office/drawing/2014/main" id="{BBC33CB3-ED6F-4498-A90D-75B7155920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65" r="23022"/>
          <a:stretch/>
        </p:blipFill>
        <p:spPr>
          <a:xfrm>
            <a:off x="20" y="-1"/>
            <a:ext cx="5394940" cy="6858001"/>
          </a:xfrm>
          <a:custGeom>
            <a:avLst/>
            <a:gdLst>
              <a:gd name="connsiteX0" fmla="*/ 842596 w 5394960"/>
              <a:gd name="connsiteY0" fmla="*/ 0 h 6858000"/>
              <a:gd name="connsiteX1" fmla="*/ 5394960 w 5394960"/>
              <a:gd name="connsiteY1" fmla="*/ 0 h 6858000"/>
              <a:gd name="connsiteX2" fmla="*/ 5394960 w 5394960"/>
              <a:gd name="connsiteY2" fmla="*/ 21851 h 6858000"/>
              <a:gd name="connsiteX3" fmla="*/ 4365943 w 5394960"/>
              <a:gd name="connsiteY3" fmla="*/ 6858000 h 6858000"/>
              <a:gd name="connsiteX4" fmla="*/ 0 w 5394960"/>
              <a:gd name="connsiteY4" fmla="*/ 6858000 h 6858000"/>
              <a:gd name="connsiteX5" fmla="*/ 0 w 5394960"/>
              <a:gd name="connsiteY5" fmla="*/ 566615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94960" h="6858000">
                <a:moveTo>
                  <a:pt x="842596" y="0"/>
                </a:moveTo>
                <a:lnTo>
                  <a:pt x="5394960" y="0"/>
                </a:lnTo>
                <a:lnTo>
                  <a:pt x="5394960" y="21851"/>
                </a:lnTo>
                <a:lnTo>
                  <a:pt x="4365943" y="6858000"/>
                </a:lnTo>
                <a:lnTo>
                  <a:pt x="0" y="6858000"/>
                </a:lnTo>
                <a:lnTo>
                  <a:pt x="0" y="5666154"/>
                </a:lnTo>
                <a:close/>
              </a:path>
            </a:pathLst>
          </a:custGeom>
        </p:spPr>
      </p:pic>
      <p:sp>
        <p:nvSpPr>
          <p:cNvPr id="11" name="Isosceles Triangle 10">
            <a:extLst>
              <a:ext uri="{FF2B5EF4-FFF2-40B4-BE49-F238E27FC236}">
                <a16:creationId xmlns:a16="http://schemas.microsoft.com/office/drawing/2014/main" id="{3BCB5F6A-9EB0-40B0-9D13-3023E9A205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4CD42A06-933C-4A3D-863D-ECB4B8F068F3}"/>
              </a:ext>
            </a:extLst>
          </p:cNvPr>
          <p:cNvSpPr txBox="1"/>
          <p:nvPr/>
        </p:nvSpPr>
        <p:spPr>
          <a:xfrm>
            <a:off x="-1" y="5951111"/>
            <a:ext cx="44913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8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(1) </a:t>
            </a:r>
            <a:r>
              <a:rPr lang="en-US" sz="8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Muñoz, J. S. G., </a:t>
            </a:r>
            <a:r>
              <a:rPr lang="en-US" sz="80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Cañavate</a:t>
            </a:r>
            <a:r>
              <a:rPr lang="en-US" sz="8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, R., Hernández, C. M., Cara-</a:t>
            </a:r>
            <a:r>
              <a:rPr lang="en-US" sz="80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Salmerón</a:t>
            </a:r>
            <a:r>
              <a:rPr lang="en-US" sz="8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, V., &amp; </a:t>
            </a:r>
            <a:r>
              <a:rPr lang="en-US" sz="80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Morante</a:t>
            </a:r>
            <a:r>
              <a:rPr lang="en-US" sz="8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, J. J. H. (2017). </a:t>
            </a:r>
            <a:r>
              <a:rPr lang="en-US" sz="8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The association among chronotype, timing of food intake and food preferences depends on body mass status. </a:t>
            </a:r>
            <a:r>
              <a:rPr lang="en-US" sz="800" i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European Journal of Clinical Nutrition</a:t>
            </a:r>
            <a:r>
              <a:rPr lang="en-US" sz="8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, 71(6), 736–742.</a:t>
            </a:r>
            <a:endParaRPr lang="cs-CZ" sz="800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  <a:p>
            <a:r>
              <a:rPr lang="cs-CZ" sz="8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(2) Jones, S. E., </a:t>
            </a:r>
            <a:r>
              <a:rPr lang="cs-CZ" sz="80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Lane</a:t>
            </a:r>
            <a:r>
              <a:rPr lang="cs-CZ" sz="8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, J. M., </a:t>
            </a:r>
            <a:r>
              <a:rPr lang="cs-CZ" sz="80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Wood</a:t>
            </a:r>
            <a:r>
              <a:rPr lang="cs-CZ" sz="8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, A. R., </a:t>
            </a:r>
            <a:r>
              <a:rPr lang="cs-CZ" sz="80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Hees</a:t>
            </a:r>
            <a:r>
              <a:rPr lang="cs-CZ" sz="8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, V. T. van, </a:t>
            </a:r>
            <a:r>
              <a:rPr lang="cs-CZ" sz="80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Tyrrell</a:t>
            </a:r>
            <a:r>
              <a:rPr lang="cs-CZ" sz="8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, J., </a:t>
            </a:r>
            <a:r>
              <a:rPr lang="cs-CZ" sz="80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Beaumont</a:t>
            </a:r>
            <a:r>
              <a:rPr lang="cs-CZ" sz="8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, R. N., … </a:t>
            </a:r>
            <a:r>
              <a:rPr lang="cs-CZ" sz="80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Weedon</a:t>
            </a:r>
            <a:r>
              <a:rPr lang="cs-CZ" sz="8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, M. N. (2019). </a:t>
            </a:r>
            <a:r>
              <a:rPr lang="cs-CZ" sz="8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Genome-</a:t>
            </a:r>
            <a:r>
              <a:rPr lang="cs-CZ" sz="800" b="1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wide</a:t>
            </a:r>
            <a:r>
              <a:rPr lang="cs-CZ" sz="8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cs-CZ" sz="800" b="1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association</a:t>
            </a:r>
            <a:r>
              <a:rPr lang="cs-CZ" sz="8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cs-CZ" sz="800" b="1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analyses</a:t>
            </a:r>
            <a:r>
              <a:rPr lang="cs-CZ" sz="8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cs-CZ" sz="800" b="1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of</a:t>
            </a:r>
            <a:r>
              <a:rPr lang="cs-CZ" sz="8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cs-CZ" sz="800" b="1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chronotype</a:t>
            </a:r>
            <a:r>
              <a:rPr lang="cs-CZ" sz="8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in 697,828 </a:t>
            </a:r>
            <a:r>
              <a:rPr lang="cs-CZ" sz="800" b="1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individuals</a:t>
            </a:r>
            <a:r>
              <a:rPr lang="cs-CZ" sz="8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cs-CZ" sz="800" b="1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provides</a:t>
            </a:r>
            <a:r>
              <a:rPr lang="cs-CZ" sz="8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cs-CZ" sz="800" b="1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insights</a:t>
            </a:r>
            <a:r>
              <a:rPr lang="cs-CZ" sz="8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cs-CZ" sz="800" b="1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into</a:t>
            </a:r>
            <a:r>
              <a:rPr lang="cs-CZ" sz="8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cs-CZ" sz="800" b="1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circadian</a:t>
            </a:r>
            <a:r>
              <a:rPr lang="cs-CZ" sz="8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cs-CZ" sz="800" b="1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rhythms</a:t>
            </a:r>
            <a:r>
              <a:rPr lang="cs-CZ" sz="8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. </a:t>
            </a:r>
            <a:r>
              <a:rPr lang="cs-CZ" sz="800" i="1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Nature</a:t>
            </a:r>
            <a:r>
              <a:rPr lang="cs-CZ" sz="800" i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Communications</a:t>
            </a:r>
            <a:r>
              <a:rPr lang="cs-CZ" sz="8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, 10(1), 1–11.</a:t>
            </a:r>
            <a:endParaRPr lang="en-US" sz="800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896588"/>
      </p:ext>
    </p:extLst>
  </p:cSld>
  <p:clrMapOvr>
    <a:masterClrMapping/>
  </p:clrMapOvr>
  <p:transition spd="slow">
    <p:push dir="u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1C485EA-CF35-4FE3-8F99-54CA6FE42C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dirty="0"/>
              <a:t>Jíst ráno nebo večer?</a:t>
            </a:r>
            <a:br>
              <a:rPr lang="cs-CZ" sz="3200" dirty="0"/>
            </a:br>
            <a:endParaRPr lang="cs-CZ" sz="32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9693826-7000-4DBF-8BA8-F03AFBAAB6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613647"/>
            <a:ext cx="8596668" cy="4427715"/>
          </a:xfrm>
        </p:spPr>
        <p:txBody>
          <a:bodyPr>
            <a:normAutofit/>
          </a:bodyPr>
          <a:lstStyle/>
          <a:p>
            <a:r>
              <a:rPr lang="cs-CZ" dirty="0"/>
              <a:t>Ukazuje se, že </a:t>
            </a:r>
            <a:r>
              <a:rPr lang="cs-CZ" b="1" dirty="0"/>
              <a:t>narušení těchto vzorců často koreluje se zvýšením BMI, podílu tukové tkáně až obezitou</a:t>
            </a:r>
            <a:r>
              <a:rPr lang="cs-CZ" dirty="0"/>
              <a:t>. Studie ukazují, že obézní lidé často nedbají svých vrozených cirkadiánních vzorců a přijímají energii v časech, kdy to pro ně není vhodné společně s překročením energetické potřeby (pozitivní energetická bilance) (1,2).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C253A5E5-F27C-43B2-A832-8913026E6472}"/>
              </a:ext>
            </a:extLst>
          </p:cNvPr>
          <p:cNvSpPr txBox="1"/>
          <p:nvPr/>
        </p:nvSpPr>
        <p:spPr>
          <a:xfrm>
            <a:off x="-60494" y="6519446"/>
            <a:ext cx="128756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800" dirty="0">
                <a:solidFill>
                  <a:schemeClr val="accent1">
                    <a:lumMod val="50000"/>
                  </a:schemeClr>
                </a:solidFill>
              </a:rPr>
              <a:t>(1) </a:t>
            </a:r>
            <a:r>
              <a:rPr lang="en-US" sz="800" dirty="0">
                <a:solidFill>
                  <a:schemeClr val="accent1">
                    <a:lumMod val="50000"/>
                  </a:schemeClr>
                </a:solidFill>
              </a:rPr>
              <a:t>Muñoz, J. S. G., </a:t>
            </a:r>
            <a:r>
              <a:rPr lang="en-US" sz="800" dirty="0" err="1">
                <a:solidFill>
                  <a:schemeClr val="accent1">
                    <a:lumMod val="50000"/>
                  </a:schemeClr>
                </a:solidFill>
              </a:rPr>
              <a:t>Cañavate</a:t>
            </a:r>
            <a:r>
              <a:rPr lang="en-US" sz="800" dirty="0">
                <a:solidFill>
                  <a:schemeClr val="accent1">
                    <a:lumMod val="50000"/>
                  </a:schemeClr>
                </a:solidFill>
              </a:rPr>
              <a:t>, R., Hernández, C. M., Cara-</a:t>
            </a:r>
            <a:r>
              <a:rPr lang="en-US" sz="800" dirty="0" err="1">
                <a:solidFill>
                  <a:schemeClr val="accent1">
                    <a:lumMod val="50000"/>
                  </a:schemeClr>
                </a:solidFill>
              </a:rPr>
              <a:t>Salmerón</a:t>
            </a:r>
            <a:r>
              <a:rPr lang="en-US" sz="800" dirty="0">
                <a:solidFill>
                  <a:schemeClr val="accent1">
                    <a:lumMod val="50000"/>
                  </a:schemeClr>
                </a:solidFill>
              </a:rPr>
              <a:t>, V., &amp; </a:t>
            </a:r>
            <a:r>
              <a:rPr lang="en-US" sz="800" dirty="0" err="1">
                <a:solidFill>
                  <a:schemeClr val="accent1">
                    <a:lumMod val="50000"/>
                  </a:schemeClr>
                </a:solidFill>
              </a:rPr>
              <a:t>Morante</a:t>
            </a:r>
            <a:r>
              <a:rPr lang="en-US" sz="800" dirty="0">
                <a:solidFill>
                  <a:schemeClr val="accent1">
                    <a:lumMod val="50000"/>
                  </a:schemeClr>
                </a:solidFill>
              </a:rPr>
              <a:t>, J. J. H. (2017). </a:t>
            </a:r>
            <a:r>
              <a:rPr lang="en-US" sz="800" b="1" dirty="0">
                <a:solidFill>
                  <a:schemeClr val="accent1">
                    <a:lumMod val="50000"/>
                  </a:schemeClr>
                </a:solidFill>
              </a:rPr>
              <a:t>The association among chronotype, timing of food intake and food preferences depends on body mass status. </a:t>
            </a:r>
            <a:r>
              <a:rPr lang="en-US" sz="800" i="1" dirty="0">
                <a:solidFill>
                  <a:schemeClr val="accent1">
                    <a:lumMod val="50000"/>
                  </a:schemeClr>
                </a:solidFill>
              </a:rPr>
              <a:t>European Journal of Clinical Nutrition</a:t>
            </a:r>
            <a:r>
              <a:rPr lang="en-US" sz="800" dirty="0">
                <a:solidFill>
                  <a:schemeClr val="accent1">
                    <a:lumMod val="50000"/>
                  </a:schemeClr>
                </a:solidFill>
              </a:rPr>
              <a:t>, 71(6), 736–742.</a:t>
            </a:r>
            <a:endParaRPr lang="cs-CZ" sz="800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cs-CZ" sz="800" dirty="0">
                <a:solidFill>
                  <a:schemeClr val="accent1">
                    <a:lumMod val="50000"/>
                  </a:schemeClr>
                </a:solidFill>
              </a:rPr>
              <a:t>(2) Jones, S. E., </a:t>
            </a:r>
            <a:r>
              <a:rPr lang="cs-CZ" sz="800" dirty="0" err="1">
                <a:solidFill>
                  <a:schemeClr val="accent1">
                    <a:lumMod val="50000"/>
                  </a:schemeClr>
                </a:solidFill>
              </a:rPr>
              <a:t>Lane</a:t>
            </a:r>
            <a:r>
              <a:rPr lang="cs-CZ" sz="800" dirty="0">
                <a:solidFill>
                  <a:schemeClr val="accent1">
                    <a:lumMod val="50000"/>
                  </a:schemeClr>
                </a:solidFill>
              </a:rPr>
              <a:t>, J. M., </a:t>
            </a:r>
            <a:r>
              <a:rPr lang="cs-CZ" sz="800" dirty="0" err="1">
                <a:solidFill>
                  <a:schemeClr val="accent1">
                    <a:lumMod val="50000"/>
                  </a:schemeClr>
                </a:solidFill>
              </a:rPr>
              <a:t>Wood</a:t>
            </a:r>
            <a:r>
              <a:rPr lang="cs-CZ" sz="800" dirty="0">
                <a:solidFill>
                  <a:schemeClr val="accent1">
                    <a:lumMod val="50000"/>
                  </a:schemeClr>
                </a:solidFill>
              </a:rPr>
              <a:t>, A. R., </a:t>
            </a:r>
            <a:r>
              <a:rPr lang="cs-CZ" sz="800" dirty="0" err="1">
                <a:solidFill>
                  <a:schemeClr val="accent1">
                    <a:lumMod val="50000"/>
                  </a:schemeClr>
                </a:solidFill>
              </a:rPr>
              <a:t>Hees</a:t>
            </a:r>
            <a:r>
              <a:rPr lang="cs-CZ" sz="800" dirty="0">
                <a:solidFill>
                  <a:schemeClr val="accent1">
                    <a:lumMod val="50000"/>
                  </a:schemeClr>
                </a:solidFill>
              </a:rPr>
              <a:t>, V. T. van, </a:t>
            </a:r>
            <a:r>
              <a:rPr lang="cs-CZ" sz="800" dirty="0" err="1">
                <a:solidFill>
                  <a:schemeClr val="accent1">
                    <a:lumMod val="50000"/>
                  </a:schemeClr>
                </a:solidFill>
              </a:rPr>
              <a:t>Tyrrell</a:t>
            </a:r>
            <a:r>
              <a:rPr lang="cs-CZ" sz="800" dirty="0">
                <a:solidFill>
                  <a:schemeClr val="accent1">
                    <a:lumMod val="50000"/>
                  </a:schemeClr>
                </a:solidFill>
              </a:rPr>
              <a:t>, J., </a:t>
            </a:r>
            <a:r>
              <a:rPr lang="cs-CZ" sz="800" dirty="0" err="1">
                <a:solidFill>
                  <a:schemeClr val="accent1">
                    <a:lumMod val="50000"/>
                  </a:schemeClr>
                </a:solidFill>
              </a:rPr>
              <a:t>Beaumont</a:t>
            </a:r>
            <a:r>
              <a:rPr lang="cs-CZ" sz="800" dirty="0">
                <a:solidFill>
                  <a:schemeClr val="accent1">
                    <a:lumMod val="50000"/>
                  </a:schemeClr>
                </a:solidFill>
              </a:rPr>
              <a:t>, R. N., … </a:t>
            </a:r>
            <a:r>
              <a:rPr lang="cs-CZ" sz="800" dirty="0" err="1">
                <a:solidFill>
                  <a:schemeClr val="accent1">
                    <a:lumMod val="50000"/>
                  </a:schemeClr>
                </a:solidFill>
              </a:rPr>
              <a:t>Weedon</a:t>
            </a:r>
            <a:r>
              <a:rPr lang="cs-CZ" sz="800" dirty="0">
                <a:solidFill>
                  <a:schemeClr val="accent1">
                    <a:lumMod val="50000"/>
                  </a:schemeClr>
                </a:solidFill>
              </a:rPr>
              <a:t>, M. N. (2019). </a:t>
            </a:r>
            <a:r>
              <a:rPr lang="cs-CZ" sz="800" b="1" dirty="0">
                <a:solidFill>
                  <a:schemeClr val="accent1">
                    <a:lumMod val="50000"/>
                  </a:schemeClr>
                </a:solidFill>
              </a:rPr>
              <a:t>Genome-</a:t>
            </a:r>
            <a:r>
              <a:rPr lang="cs-CZ" sz="800" b="1" dirty="0" err="1">
                <a:solidFill>
                  <a:schemeClr val="accent1">
                    <a:lumMod val="50000"/>
                  </a:schemeClr>
                </a:solidFill>
              </a:rPr>
              <a:t>wide</a:t>
            </a:r>
            <a:r>
              <a:rPr lang="cs-CZ" sz="8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cs-CZ" sz="800" b="1" dirty="0" err="1">
                <a:solidFill>
                  <a:schemeClr val="accent1">
                    <a:lumMod val="50000"/>
                  </a:schemeClr>
                </a:solidFill>
              </a:rPr>
              <a:t>association</a:t>
            </a:r>
            <a:r>
              <a:rPr lang="cs-CZ" sz="8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cs-CZ" sz="800" b="1" dirty="0" err="1">
                <a:solidFill>
                  <a:schemeClr val="accent1">
                    <a:lumMod val="50000"/>
                  </a:schemeClr>
                </a:solidFill>
              </a:rPr>
              <a:t>analyses</a:t>
            </a:r>
            <a:r>
              <a:rPr lang="cs-CZ" sz="8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cs-CZ" sz="800" b="1" dirty="0" err="1">
                <a:solidFill>
                  <a:schemeClr val="accent1">
                    <a:lumMod val="50000"/>
                  </a:schemeClr>
                </a:solidFill>
              </a:rPr>
              <a:t>of</a:t>
            </a:r>
            <a:r>
              <a:rPr lang="cs-CZ" sz="8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cs-CZ" sz="800" b="1" dirty="0" err="1">
                <a:solidFill>
                  <a:schemeClr val="accent1">
                    <a:lumMod val="50000"/>
                  </a:schemeClr>
                </a:solidFill>
              </a:rPr>
              <a:t>chronotype</a:t>
            </a:r>
            <a:r>
              <a:rPr lang="cs-CZ" sz="800" b="1" dirty="0">
                <a:solidFill>
                  <a:schemeClr val="accent1">
                    <a:lumMod val="50000"/>
                  </a:schemeClr>
                </a:solidFill>
              </a:rPr>
              <a:t> in 697,828 </a:t>
            </a:r>
            <a:r>
              <a:rPr lang="cs-CZ" sz="800" b="1" dirty="0" err="1">
                <a:solidFill>
                  <a:schemeClr val="accent1">
                    <a:lumMod val="50000"/>
                  </a:schemeClr>
                </a:solidFill>
              </a:rPr>
              <a:t>individuals</a:t>
            </a:r>
            <a:r>
              <a:rPr lang="cs-CZ" sz="8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cs-CZ" sz="800" b="1" dirty="0" err="1">
                <a:solidFill>
                  <a:schemeClr val="accent1">
                    <a:lumMod val="50000"/>
                  </a:schemeClr>
                </a:solidFill>
              </a:rPr>
              <a:t>provides</a:t>
            </a:r>
            <a:r>
              <a:rPr lang="cs-CZ" sz="8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cs-CZ" sz="800" b="1" dirty="0" err="1">
                <a:solidFill>
                  <a:schemeClr val="accent1">
                    <a:lumMod val="50000"/>
                  </a:schemeClr>
                </a:solidFill>
              </a:rPr>
              <a:t>insights</a:t>
            </a:r>
            <a:r>
              <a:rPr lang="cs-CZ" sz="8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cs-CZ" sz="800" b="1" dirty="0" err="1">
                <a:solidFill>
                  <a:schemeClr val="accent1">
                    <a:lumMod val="50000"/>
                  </a:schemeClr>
                </a:solidFill>
              </a:rPr>
              <a:t>into</a:t>
            </a:r>
            <a:r>
              <a:rPr lang="cs-CZ" sz="8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cs-CZ" sz="800" b="1" dirty="0" err="1">
                <a:solidFill>
                  <a:schemeClr val="accent1">
                    <a:lumMod val="50000"/>
                  </a:schemeClr>
                </a:solidFill>
              </a:rPr>
              <a:t>circadian</a:t>
            </a:r>
            <a:r>
              <a:rPr lang="cs-CZ" sz="8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cs-CZ" sz="800" b="1" dirty="0" err="1">
                <a:solidFill>
                  <a:schemeClr val="accent1">
                    <a:lumMod val="50000"/>
                  </a:schemeClr>
                </a:solidFill>
              </a:rPr>
              <a:t>rhythms</a:t>
            </a:r>
            <a:r>
              <a:rPr lang="cs-CZ" sz="800" b="1" dirty="0">
                <a:solidFill>
                  <a:schemeClr val="accent1">
                    <a:lumMod val="50000"/>
                  </a:schemeClr>
                </a:solidFill>
              </a:rPr>
              <a:t>. </a:t>
            </a:r>
            <a:r>
              <a:rPr lang="cs-CZ" sz="800" i="1" dirty="0" err="1">
                <a:solidFill>
                  <a:schemeClr val="accent1">
                    <a:lumMod val="50000"/>
                  </a:schemeClr>
                </a:solidFill>
              </a:rPr>
              <a:t>Nature</a:t>
            </a:r>
            <a:r>
              <a:rPr lang="cs-CZ" sz="800" i="1" dirty="0">
                <a:solidFill>
                  <a:schemeClr val="accent1">
                    <a:lumMod val="50000"/>
                  </a:schemeClr>
                </a:solidFill>
              </a:rPr>
              <a:t> Communications</a:t>
            </a:r>
            <a:r>
              <a:rPr lang="cs-CZ" sz="800" dirty="0">
                <a:solidFill>
                  <a:schemeClr val="accent1">
                    <a:lumMod val="50000"/>
                  </a:schemeClr>
                </a:solidFill>
              </a:rPr>
              <a:t>, 10(1), 1–11.</a:t>
            </a:r>
            <a:endParaRPr lang="en-US" sz="8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5" name="Obrázek 4">
            <a:hlinkClick r:id="rId2"/>
            <a:extLst>
              <a:ext uri="{FF2B5EF4-FFF2-40B4-BE49-F238E27FC236}">
                <a16:creationId xmlns:a16="http://schemas.microsoft.com/office/drawing/2014/main" id="{7BC68E75-86F1-45E7-A8CA-EBBF60AE96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4887" y="3429000"/>
            <a:ext cx="6946807" cy="2768387"/>
          </a:xfrm>
          <a:prstGeom prst="rect">
            <a:avLst/>
          </a:prstGeom>
        </p:spPr>
      </p:pic>
      <p:grpSp>
        <p:nvGrpSpPr>
          <p:cNvPr id="6" name="Skupina 5">
            <a:extLst>
              <a:ext uri="{FF2B5EF4-FFF2-40B4-BE49-F238E27FC236}">
                <a16:creationId xmlns:a16="http://schemas.microsoft.com/office/drawing/2014/main" id="{CB273DC6-BCF1-47D7-9B1C-753954B3A5F2}"/>
              </a:ext>
            </a:extLst>
          </p:cNvPr>
          <p:cNvGrpSpPr/>
          <p:nvPr/>
        </p:nvGrpSpPr>
        <p:grpSpPr>
          <a:xfrm>
            <a:off x="9043963" y="2921000"/>
            <a:ext cx="2988631" cy="1844040"/>
            <a:chOff x="0" y="2652149"/>
            <a:chExt cx="8154193" cy="810809"/>
          </a:xfrm>
        </p:grpSpPr>
        <p:sp>
          <p:nvSpPr>
            <p:cNvPr id="7" name="Obdélník: se zakulacenými rohy 6">
              <a:extLst>
                <a:ext uri="{FF2B5EF4-FFF2-40B4-BE49-F238E27FC236}">
                  <a16:creationId xmlns:a16="http://schemas.microsoft.com/office/drawing/2014/main" id="{A63A614F-7F48-4962-94F1-4CE33CDE16B0}"/>
                </a:ext>
              </a:extLst>
            </p:cNvPr>
            <p:cNvSpPr/>
            <p:nvPr/>
          </p:nvSpPr>
          <p:spPr>
            <a:xfrm>
              <a:off x="0" y="2652149"/>
              <a:ext cx="8154193" cy="810809"/>
            </a:xfrm>
            <a:prstGeom prst="round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-2712450"/>
                <a:satOff val="-1656"/>
                <a:lumOff val="6471"/>
                <a:alphaOff val="0"/>
              </a:schemeClr>
            </a:fillRef>
            <a:effectRef idx="2">
              <a:schemeClr val="accent2">
                <a:hueOff val="-2712450"/>
                <a:satOff val="-1656"/>
                <a:lumOff val="6471"/>
                <a:alphaOff val="0"/>
              </a:schemeClr>
            </a:effectRef>
            <a:fontRef idx="minor">
              <a:schemeClr val="lt1"/>
            </a:fontRef>
          </p:style>
          <p:txBody>
            <a:bodyPr anchor="t"/>
            <a:lstStyle/>
            <a:p>
              <a:endParaRPr lang="cs-CZ"/>
            </a:p>
          </p:txBody>
        </p:sp>
        <p:sp>
          <p:nvSpPr>
            <p:cNvPr id="8" name="Obdélník: se zakulacenými rohy 4">
              <a:extLst>
                <a:ext uri="{FF2B5EF4-FFF2-40B4-BE49-F238E27FC236}">
                  <a16:creationId xmlns:a16="http://schemas.microsoft.com/office/drawing/2014/main" id="{38F7DE6B-D2FD-4AAE-9196-5E5D88C2E70B}"/>
                </a:ext>
              </a:extLst>
            </p:cNvPr>
            <p:cNvSpPr txBox="1"/>
            <p:nvPr/>
          </p:nvSpPr>
          <p:spPr>
            <a:xfrm>
              <a:off x="39580" y="2691729"/>
              <a:ext cx="8075033" cy="73164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0010" tIns="80010" rIns="80010" bIns="80010" numCol="1" spcCol="1270" anchor="t" anchorCtr="0">
              <a:noAutofit/>
            </a:bodyPr>
            <a:lstStyle/>
            <a:p>
              <a:pPr marL="0" lvl="0" indent="0" algn="l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cs-CZ" i="1" dirty="0"/>
                <a:t>Zjisti, jaký jsi </a:t>
              </a:r>
              <a:r>
                <a:rPr lang="cs-CZ" i="1" dirty="0" err="1"/>
                <a:t>chronotyp</a:t>
              </a:r>
              <a:r>
                <a:rPr lang="cs-CZ" i="1" dirty="0"/>
                <a:t>!</a:t>
              </a:r>
            </a:p>
            <a:p>
              <a:pPr marL="0" lvl="0" indent="0" algn="l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cs-CZ" i="1" dirty="0"/>
                <a:t>Jíš a trénuješ ve správný čas dne?</a:t>
              </a:r>
            </a:p>
            <a:p>
              <a:pPr marL="0" lvl="0" indent="0" algn="l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cs-CZ" i="1" dirty="0"/>
                <a:t>Dotazník je přístupný přes odkaz.</a:t>
              </a:r>
              <a:endParaRPr lang="en-US" i="1" dirty="0"/>
            </a:p>
          </p:txBody>
        </p:sp>
      </p:grpSp>
      <p:pic>
        <p:nvPicPr>
          <p:cNvPr id="10" name="Grafický objekt 9" descr="Žárovka a ozubené kolečko">
            <a:extLst>
              <a:ext uri="{FF2B5EF4-FFF2-40B4-BE49-F238E27FC236}">
                <a16:creationId xmlns:a16="http://schemas.microsoft.com/office/drawing/2014/main" id="{7809E3A3-2EF4-4877-8A35-BD07D7523C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126364" y="1420605"/>
            <a:ext cx="595591" cy="595591"/>
          </a:xfrm>
          <a:prstGeom prst="rect">
            <a:avLst/>
          </a:prstGeom>
        </p:spPr>
      </p:pic>
      <p:pic>
        <p:nvPicPr>
          <p:cNvPr id="12" name="Grafický objekt 11" descr="Zmatený člověk">
            <a:extLst>
              <a:ext uri="{FF2B5EF4-FFF2-40B4-BE49-F238E27FC236}">
                <a16:creationId xmlns:a16="http://schemas.microsoft.com/office/drawing/2014/main" id="{B12AC0A3-89AA-411F-B3CC-03543BC9567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966959" y="2037080"/>
            <a:ext cx="914400" cy="914400"/>
          </a:xfrm>
          <a:prstGeom prst="rect">
            <a:avLst/>
          </a:prstGeom>
        </p:spPr>
      </p:pic>
      <p:cxnSp>
        <p:nvCxnSpPr>
          <p:cNvPr id="14" name="Přímá spojnice se šipkou 13">
            <a:extLst>
              <a:ext uri="{FF2B5EF4-FFF2-40B4-BE49-F238E27FC236}">
                <a16:creationId xmlns:a16="http://schemas.microsoft.com/office/drawing/2014/main" id="{8BAFA026-9F2D-47CB-A94D-C7D5D08EB559}"/>
              </a:ext>
            </a:extLst>
          </p:cNvPr>
          <p:cNvCxnSpPr>
            <a:stCxn id="7" idx="1"/>
          </p:cNvCxnSpPr>
          <p:nvPr/>
        </p:nvCxnSpPr>
        <p:spPr>
          <a:xfrm flipH="1">
            <a:off x="7951694" y="3843020"/>
            <a:ext cx="1092269" cy="20066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5718640"/>
      </p:ext>
    </p:extLst>
  </p:cSld>
  <p:clrMapOvr>
    <a:masterClrMapping/>
  </p:clrMapOvr>
  <p:transition spd="slow">
    <p:push dir="u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hlinkClick r:id="rId2"/>
            <a:extLst>
              <a:ext uri="{FF2B5EF4-FFF2-40B4-BE49-F238E27FC236}">
                <a16:creationId xmlns:a16="http://schemas.microsoft.com/office/drawing/2014/main" id="{8D95E11B-CA62-4B7B-A50F-F13953E010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451209" cy="6858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720D2549-FE4A-4C0B-AC7D-F8FA78AF03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582" y="0"/>
            <a:ext cx="2595418" cy="1717964"/>
          </a:xfrm>
        </p:spPr>
        <p:txBody>
          <a:bodyPr>
            <a:normAutofit fontScale="90000"/>
          </a:bodyPr>
          <a:lstStyle/>
          <a:p>
            <a:pPr algn="r"/>
            <a:r>
              <a:rPr lang="cs-CZ" dirty="0">
                <a:solidFill>
                  <a:schemeClr val="accent6">
                    <a:lumMod val="50000"/>
                  </a:schemeClr>
                </a:solidFill>
              </a:rPr>
              <a:t>Načasování stravy (nejen) v kontextu sportovní výživy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203F2C22-C9F1-4806-A62B-1E421A0B3E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6316" y="1720562"/>
            <a:ext cx="5019675" cy="3419475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  <p:sp>
        <p:nvSpPr>
          <p:cNvPr id="8" name="Obdélník 7">
            <a:extLst>
              <a:ext uri="{FF2B5EF4-FFF2-40B4-BE49-F238E27FC236}">
                <a16:creationId xmlns:a16="http://schemas.microsoft.com/office/drawing/2014/main" id="{25402C31-F9AF-4FCB-AF88-AA5E356C585D}"/>
              </a:ext>
            </a:extLst>
          </p:cNvPr>
          <p:cNvSpPr/>
          <p:nvPr/>
        </p:nvSpPr>
        <p:spPr>
          <a:xfrm>
            <a:off x="5015882" y="4234649"/>
            <a:ext cx="2129187" cy="275207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90539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DE8DE2B-61C1-46D5-BEB8-521321C182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E012C92A-B902-4B69-BDCF-CCA3021FCB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A2BDBC14-42A0-4182-BFBA-0751F6350C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23">
              <a:extLst>
                <a:ext uri="{FF2B5EF4-FFF2-40B4-BE49-F238E27FC236}">
                  <a16:creationId xmlns:a16="http://schemas.microsoft.com/office/drawing/2014/main" id="{902DC474-5BCC-4188-ACDC-AD63E6B187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Rectangle 25">
              <a:extLst>
                <a:ext uri="{FF2B5EF4-FFF2-40B4-BE49-F238E27FC236}">
                  <a16:creationId xmlns:a16="http://schemas.microsoft.com/office/drawing/2014/main" id="{7B427019-8592-4032-931B-4F27104C9D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Isosceles Triangle 14">
              <a:extLst>
                <a:ext uri="{FF2B5EF4-FFF2-40B4-BE49-F238E27FC236}">
                  <a16:creationId xmlns:a16="http://schemas.microsoft.com/office/drawing/2014/main" id="{1D6E2CEA-A5BB-4CF7-B907-AE4DBF6748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7">
              <a:extLst>
                <a:ext uri="{FF2B5EF4-FFF2-40B4-BE49-F238E27FC236}">
                  <a16:creationId xmlns:a16="http://schemas.microsoft.com/office/drawing/2014/main" id="{78D09D5A-29CC-4B32-9CE1-72E607558A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8">
              <a:extLst>
                <a:ext uri="{FF2B5EF4-FFF2-40B4-BE49-F238E27FC236}">
                  <a16:creationId xmlns:a16="http://schemas.microsoft.com/office/drawing/2014/main" id="{6DF3A3FC-950B-40B0-923D-0F0BC1A542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Rectangle 29">
              <a:extLst>
                <a:ext uri="{FF2B5EF4-FFF2-40B4-BE49-F238E27FC236}">
                  <a16:creationId xmlns:a16="http://schemas.microsoft.com/office/drawing/2014/main" id="{BCA0F2E1-CD3D-4521-9CCB-41A5CC6C54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9BA4F16A-21DC-462A-AD37-0A93C8B79E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FB75EBDD-038D-4572-A372-1149382957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5" name="Obrázek 4" descr="Obsah obrázku stůl, jídlo, vsedě, dřevěné&#10;&#10;Popis byl vytvořen automaticky">
            <a:extLst>
              <a:ext uri="{FF2B5EF4-FFF2-40B4-BE49-F238E27FC236}">
                <a16:creationId xmlns:a16="http://schemas.microsoft.com/office/drawing/2014/main" id="{09C5B6E6-3EC6-4795-A228-AC381A4454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2" b="1485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5" name="Freeform: Shape 21">
            <a:extLst>
              <a:ext uri="{FF2B5EF4-FFF2-40B4-BE49-F238E27FC236}">
                <a16:creationId xmlns:a16="http://schemas.microsoft.com/office/drawing/2014/main" id="{85C2136B-77EC-41E9-BDB6-58A4AE1429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733800"/>
            <a:ext cx="762000" cy="3124200"/>
          </a:xfrm>
          <a:custGeom>
            <a:avLst/>
            <a:gdLst>
              <a:gd name="connsiteX0" fmla="*/ 0 w 762000"/>
              <a:gd name="connsiteY0" fmla="*/ 0 h 3124200"/>
              <a:gd name="connsiteX1" fmla="*/ 762000 w 762000"/>
              <a:gd name="connsiteY1" fmla="*/ 3124200 h 3124200"/>
              <a:gd name="connsiteX2" fmla="*/ 0 w 762000"/>
              <a:gd name="connsiteY2" fmla="*/ 3124200 h 3124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62000" h="3124200">
                <a:moveTo>
                  <a:pt x="0" y="0"/>
                </a:moveTo>
                <a:lnTo>
                  <a:pt x="762000" y="3124200"/>
                </a:lnTo>
                <a:lnTo>
                  <a:pt x="0" y="31242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55891F3-A5E2-4418-8950-25FA2B731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9274002" y="4502552"/>
            <a:ext cx="2917998" cy="235544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FB1FCEB1-A7E1-417C-A7EF-AA30D5A085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953500" y="-16625"/>
            <a:ext cx="2667482" cy="687462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7FBCF2A6-1F18-4B68-B5D2-5B763ED415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22923" y="-16625"/>
            <a:ext cx="1269077" cy="6874625"/>
          </a:xfrm>
          <a:custGeom>
            <a:avLst/>
            <a:gdLst>
              <a:gd name="connsiteX0" fmla="*/ 714894 w 1269077"/>
              <a:gd name="connsiteY0" fmla="*/ 0 h 6874625"/>
              <a:gd name="connsiteX1" fmla="*/ 1269077 w 1269077"/>
              <a:gd name="connsiteY1" fmla="*/ 16625 h 6874625"/>
              <a:gd name="connsiteX2" fmla="*/ 1269077 w 1269077"/>
              <a:gd name="connsiteY2" fmla="*/ 6874625 h 6874625"/>
              <a:gd name="connsiteX3" fmla="*/ 0 w 1269077"/>
              <a:gd name="connsiteY3" fmla="*/ 6874625 h 6874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69077" h="6874625">
                <a:moveTo>
                  <a:pt x="714894" y="0"/>
                </a:moveTo>
                <a:lnTo>
                  <a:pt x="1269077" y="16625"/>
                </a:lnTo>
                <a:lnTo>
                  <a:pt x="1269077" y="6874625"/>
                </a:lnTo>
                <a:lnTo>
                  <a:pt x="0" y="6874625"/>
                </a:lnTo>
                <a:close/>
              </a:path>
            </a:pathLst>
          </a:custGeom>
          <a:solidFill>
            <a:schemeClr val="accent1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FF3A27FB-A693-4A75-951E-0C77CD98F0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08374" y="-16624"/>
            <a:ext cx="1983626" cy="6874625"/>
          </a:xfrm>
          <a:custGeom>
            <a:avLst/>
            <a:gdLst>
              <a:gd name="connsiteX0" fmla="*/ 0 w 1983626"/>
              <a:gd name="connsiteY0" fmla="*/ 0 h 6874625"/>
              <a:gd name="connsiteX1" fmla="*/ 1983626 w 1983626"/>
              <a:gd name="connsiteY1" fmla="*/ 0 h 6874625"/>
              <a:gd name="connsiteX2" fmla="*/ 1983626 w 1983626"/>
              <a:gd name="connsiteY2" fmla="*/ 6874625 h 6874625"/>
              <a:gd name="connsiteX3" fmla="*/ 1522181 w 1983626"/>
              <a:gd name="connsiteY3" fmla="*/ 6874625 h 6874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83626" h="6874625">
                <a:moveTo>
                  <a:pt x="0" y="0"/>
                </a:moveTo>
                <a:lnTo>
                  <a:pt x="1983626" y="0"/>
                </a:lnTo>
                <a:lnTo>
                  <a:pt x="1983626" y="6874625"/>
                </a:lnTo>
                <a:lnTo>
                  <a:pt x="1522181" y="6874625"/>
                </a:lnTo>
                <a:close/>
              </a:path>
            </a:pathLst>
          </a:custGeom>
          <a:solidFill>
            <a:schemeClr val="accent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3" name="Nadpis 1">
            <a:extLst>
              <a:ext uri="{FF2B5EF4-FFF2-40B4-BE49-F238E27FC236}">
                <a16:creationId xmlns:a16="http://schemas.microsoft.com/office/drawing/2014/main" id="{31D3BF79-23D3-47AD-A1EE-DEB0AF035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8319" y="3812265"/>
            <a:ext cx="5425918" cy="2525782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</a:pPr>
            <a:r>
              <a:rPr lang="cs-CZ" sz="4000" b="1" dirty="0">
                <a:solidFill>
                  <a:schemeClr val="bg1"/>
                </a:solidFill>
              </a:rPr>
              <a:t>Úprava potravin a orientace na trhu potravin</a:t>
            </a:r>
            <a:br>
              <a:rPr lang="en-US" sz="4000" b="1" dirty="0">
                <a:solidFill>
                  <a:schemeClr val="bg1"/>
                </a:solidFill>
              </a:rPr>
            </a:br>
            <a:endParaRPr lang="en-US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017728"/>
      </p:ext>
    </p:extLst>
  </p:cSld>
  <p:clrMapOvr>
    <a:masterClrMapping/>
  </p:clrMapOvr>
  <p:transition spd="slow">
    <p:push dir="u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 descr="Obsah obrázku stůl, interiér, dort, osoba&#10;&#10;Popis vygenerován s velmi vysokou mírou spolehlivosti">
            <a:extLst>
              <a:ext uri="{FF2B5EF4-FFF2-40B4-BE49-F238E27FC236}">
                <a16:creationId xmlns:a16="http://schemas.microsoft.com/office/drawing/2014/main" id="{6F584BBE-1973-43A6-BFB3-51081DA688D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71" r="20449" b="-1"/>
          <a:stretch/>
        </p:blipFill>
        <p:spPr>
          <a:xfrm>
            <a:off x="4269854" y="-1"/>
            <a:ext cx="7922146" cy="6858001"/>
          </a:xfrm>
          <a:custGeom>
            <a:avLst/>
            <a:gdLst>
              <a:gd name="connsiteX0" fmla="*/ 379987 w 7922146"/>
              <a:gd name="connsiteY0" fmla="*/ 0 h 6858001"/>
              <a:gd name="connsiteX1" fmla="*/ 5304971 w 7922146"/>
              <a:gd name="connsiteY1" fmla="*/ 0 h 6858001"/>
              <a:gd name="connsiteX2" fmla="*/ 7065281 w 7922146"/>
              <a:gd name="connsiteY2" fmla="*/ 0 h 6858001"/>
              <a:gd name="connsiteX3" fmla="*/ 7397540 w 7922146"/>
              <a:gd name="connsiteY3" fmla="*/ 0 h 6858001"/>
              <a:gd name="connsiteX4" fmla="*/ 7397540 w 7922146"/>
              <a:gd name="connsiteY4" fmla="*/ 1 h 6858001"/>
              <a:gd name="connsiteX5" fmla="*/ 7922146 w 7922146"/>
              <a:gd name="connsiteY5" fmla="*/ 1 h 6858001"/>
              <a:gd name="connsiteX6" fmla="*/ 7922146 w 7922146"/>
              <a:gd name="connsiteY6" fmla="*/ 6858001 h 6858001"/>
              <a:gd name="connsiteX7" fmla="*/ 7065281 w 7922146"/>
              <a:gd name="connsiteY7" fmla="*/ 6858001 h 6858001"/>
              <a:gd name="connsiteX8" fmla="*/ 7065281 w 7922146"/>
              <a:gd name="connsiteY8" fmla="*/ 6858000 h 6858001"/>
              <a:gd name="connsiteX9" fmla="*/ 5932989 w 7922146"/>
              <a:gd name="connsiteY9" fmla="*/ 6858000 h 6858001"/>
              <a:gd name="connsiteX10" fmla="*/ 5932989 w 7922146"/>
              <a:gd name="connsiteY10" fmla="*/ 6858001 h 6858001"/>
              <a:gd name="connsiteX11" fmla="*/ 27809 w 7922146"/>
              <a:gd name="connsiteY11" fmla="*/ 6858001 h 6858001"/>
              <a:gd name="connsiteX12" fmla="*/ 1803228 w 7922146"/>
              <a:gd name="connsiteY12" fmla="*/ 4521201 h 6858001"/>
              <a:gd name="connsiteX13" fmla="*/ 0 w 7922146"/>
              <a:gd name="connsiteY13" fmla="*/ 0 h 6858001"/>
              <a:gd name="connsiteX14" fmla="*/ 379987 w 7922146"/>
              <a:gd name="connsiteY14" fmla="*/ 0 h 6858001"/>
              <a:gd name="connsiteX15" fmla="*/ 0 w 7922146"/>
              <a:gd name="connsiteY15" fmla="*/ 407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6A53C026-AE02-451F-B72E-E9AFD84547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3" y="609600"/>
            <a:ext cx="4198348" cy="13208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cs-CZ" sz="3200" dirty="0"/>
              <a:t>Odborná evidence tzv. </a:t>
            </a:r>
            <a:r>
              <a:rPr lang="cs-CZ" sz="3200" i="1" dirty="0"/>
              <a:t>„</a:t>
            </a:r>
            <a:r>
              <a:rPr lang="cs-CZ" sz="3200" i="1" dirty="0" err="1"/>
              <a:t>Cooking</a:t>
            </a:r>
            <a:r>
              <a:rPr lang="cs-CZ" sz="3200" i="1" dirty="0"/>
              <a:t> </a:t>
            </a:r>
            <a:r>
              <a:rPr lang="cs-CZ" sz="3200" i="1" dirty="0" err="1"/>
              <a:t>skills</a:t>
            </a:r>
            <a:r>
              <a:rPr lang="cs-CZ" sz="3200" i="1" dirty="0"/>
              <a:t>“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9DDD318-6521-4F4D-8563-6CBC8C9FE9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60589"/>
            <a:ext cx="3851122" cy="388077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cs-CZ" sz="1500" b="1"/>
              <a:t>Zvyšování kuchařských dovedností </a:t>
            </a:r>
            <a:r>
              <a:rPr lang="cs-CZ" sz="1500"/>
              <a:t>vede ke zlepšení </a:t>
            </a:r>
            <a:r>
              <a:rPr lang="cs-CZ" sz="1500" b="1"/>
              <a:t>psychosociálních faktorů </a:t>
            </a:r>
            <a:r>
              <a:rPr lang="cs-CZ" sz="1500"/>
              <a:t>(sebevědomí a soběstačnost), </a:t>
            </a:r>
            <a:r>
              <a:rPr lang="cs-CZ" sz="1500" b="1"/>
              <a:t>zvýšení obliby zeleniny </a:t>
            </a:r>
            <a:r>
              <a:rPr lang="cs-CZ" sz="1500"/>
              <a:t>(pestrost a dostupnost v domácnosti) (1).</a:t>
            </a:r>
          </a:p>
          <a:p>
            <a:pPr>
              <a:lnSpc>
                <a:spcPct val="90000"/>
              </a:lnSpc>
            </a:pPr>
            <a:r>
              <a:rPr lang="cs-CZ" sz="1500"/>
              <a:t>Navyšování kuchařských dovedností mezi univerzitními studenty vede k podpoře psychosociálních a zdravotních faktorů (2).</a:t>
            </a:r>
          </a:p>
          <a:p>
            <a:pPr>
              <a:lnSpc>
                <a:spcPct val="90000"/>
              </a:lnSpc>
            </a:pPr>
            <a:r>
              <a:rPr lang="cs-CZ" sz="1500" b="1"/>
              <a:t>Podpora glykemické kontroly </a:t>
            </a:r>
            <a:r>
              <a:rPr lang="cs-CZ" sz="1500"/>
              <a:t>u pacientů s DM II. typu (3).</a:t>
            </a:r>
          </a:p>
          <a:p>
            <a:pPr>
              <a:lnSpc>
                <a:spcPct val="90000"/>
              </a:lnSpc>
            </a:pPr>
            <a:r>
              <a:rPr lang="cs-CZ" sz="1500"/>
              <a:t> Příprava vlastního jídla vyžaduje </a:t>
            </a:r>
            <a:r>
              <a:rPr lang="cs-CZ" sz="1500" b="1"/>
              <a:t>lepší </a:t>
            </a:r>
            <a:r>
              <a:rPr lang="cs-CZ" sz="1500" b="1" err="1"/>
              <a:t>time</a:t>
            </a:r>
            <a:r>
              <a:rPr lang="cs-CZ" sz="1500" b="1"/>
              <a:t>-management</a:t>
            </a:r>
            <a:r>
              <a:rPr lang="cs-CZ" sz="1500"/>
              <a:t>. Nemohu konzumovat kdykoli cokoli…</a:t>
            </a:r>
          </a:p>
          <a:p>
            <a:pPr>
              <a:lnSpc>
                <a:spcPct val="90000"/>
              </a:lnSpc>
            </a:pPr>
            <a:endParaRPr lang="cs-CZ" sz="1500"/>
          </a:p>
          <a:p>
            <a:pPr>
              <a:lnSpc>
                <a:spcPct val="90000"/>
              </a:lnSpc>
            </a:pPr>
            <a:endParaRPr lang="cs-CZ" sz="150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4FA5DFF-7FE6-4855-84E6-DFA78EE978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AFD8CBA-54A3-4363-991B-B9C631BBFA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Rectangle 23">
            <a:extLst>
              <a:ext uri="{FF2B5EF4-FFF2-40B4-BE49-F238E27FC236}">
                <a16:creationId xmlns:a16="http://schemas.microsoft.com/office/drawing/2014/main" id="{3F088236-D655-4F88-B238-E167623580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8" name="Rectangle 25">
            <a:extLst>
              <a:ext uri="{FF2B5EF4-FFF2-40B4-BE49-F238E27FC236}">
                <a16:creationId xmlns:a16="http://schemas.microsoft.com/office/drawing/2014/main" id="{3DAC0C92-199E-475C-9390-119A9B0272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Isosceles Triangle 24">
            <a:extLst>
              <a:ext uri="{FF2B5EF4-FFF2-40B4-BE49-F238E27FC236}">
                <a16:creationId xmlns:a16="http://schemas.microsoft.com/office/drawing/2014/main" id="{C4CFB339-0ED8-4FE2-9EF1-6D1375B849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2" name="Rectangle 27">
            <a:extLst>
              <a:ext uri="{FF2B5EF4-FFF2-40B4-BE49-F238E27FC236}">
                <a16:creationId xmlns:a16="http://schemas.microsoft.com/office/drawing/2014/main" id="{31896C80-2069-4431-9C19-83B913734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Rectangle 28">
            <a:extLst>
              <a:ext uri="{FF2B5EF4-FFF2-40B4-BE49-F238E27FC236}">
                <a16:creationId xmlns:a16="http://schemas.microsoft.com/office/drawing/2014/main" id="{BF120A21-0841-4823-B0C4-28AEBCEF9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Rectangle 29">
            <a:extLst>
              <a:ext uri="{FF2B5EF4-FFF2-40B4-BE49-F238E27FC236}">
                <a16:creationId xmlns:a16="http://schemas.microsoft.com/office/drawing/2014/main" id="{DBB05BAE-BBD3-4289-899F-A6851503C6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8" name="Isosceles Triangle 29">
            <a:extLst>
              <a:ext uri="{FF2B5EF4-FFF2-40B4-BE49-F238E27FC236}">
                <a16:creationId xmlns:a16="http://schemas.microsoft.com/office/drawing/2014/main" id="{9874D11C-36F5-4BBE-A490-019A54E953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id="{57957AF1-2887-4091-995D-A26DE0A40C67}"/>
              </a:ext>
            </a:extLst>
          </p:cNvPr>
          <p:cNvSpPr txBox="1">
            <a:spLocks/>
          </p:cNvSpPr>
          <p:nvPr/>
        </p:nvSpPr>
        <p:spPr>
          <a:xfrm>
            <a:off x="4039426" y="4276957"/>
            <a:ext cx="7029488" cy="1797359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59239994-4F08-4990-A934-8615FB89D4A7}"/>
              </a:ext>
            </a:extLst>
          </p:cNvPr>
          <p:cNvSpPr txBox="1"/>
          <p:nvPr/>
        </p:nvSpPr>
        <p:spPr>
          <a:xfrm>
            <a:off x="466531" y="5526362"/>
            <a:ext cx="4198348" cy="1340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800" dirty="0">
                <a:solidFill>
                  <a:schemeClr val="accent1">
                    <a:lumMod val="50000"/>
                  </a:schemeClr>
                </a:solidFill>
              </a:rPr>
              <a:t>(1) </a:t>
            </a:r>
            <a:r>
              <a:rPr lang="en-US" sz="800" dirty="0" err="1">
                <a:solidFill>
                  <a:schemeClr val="accent1">
                    <a:lumMod val="50000"/>
                  </a:schemeClr>
                </a:solidFill>
              </a:rPr>
              <a:t>Overcash</a:t>
            </a:r>
            <a:r>
              <a:rPr lang="en-US" sz="800" dirty="0">
                <a:solidFill>
                  <a:schemeClr val="accent1">
                    <a:lumMod val="50000"/>
                  </a:schemeClr>
                </a:solidFill>
              </a:rPr>
              <a:t>, F., Ritter, A., Mann, T., </a:t>
            </a:r>
            <a:r>
              <a:rPr lang="en-US" sz="800" dirty="0" err="1">
                <a:solidFill>
                  <a:schemeClr val="accent1">
                    <a:lumMod val="50000"/>
                  </a:schemeClr>
                </a:solidFill>
              </a:rPr>
              <a:t>Mykerezi</a:t>
            </a:r>
            <a:r>
              <a:rPr lang="en-US" sz="800" dirty="0">
                <a:solidFill>
                  <a:schemeClr val="accent1">
                    <a:lumMod val="50000"/>
                  </a:schemeClr>
                </a:solidFill>
              </a:rPr>
              <a:t>, E., Redden, J., </a:t>
            </a:r>
            <a:r>
              <a:rPr lang="en-US" sz="800" dirty="0" err="1">
                <a:solidFill>
                  <a:schemeClr val="accent1">
                    <a:lumMod val="50000"/>
                  </a:schemeClr>
                </a:solidFill>
              </a:rPr>
              <a:t>Rendahl</a:t>
            </a:r>
            <a:r>
              <a:rPr lang="en-US" sz="800" dirty="0">
                <a:solidFill>
                  <a:schemeClr val="accent1">
                    <a:lumMod val="50000"/>
                  </a:schemeClr>
                </a:solidFill>
              </a:rPr>
              <a:t>, A., … </a:t>
            </a:r>
            <a:r>
              <a:rPr lang="en-US" sz="800" dirty="0" err="1">
                <a:solidFill>
                  <a:schemeClr val="accent1">
                    <a:lumMod val="50000"/>
                  </a:schemeClr>
                </a:solidFill>
              </a:rPr>
              <a:t>Reicks</a:t>
            </a:r>
            <a:r>
              <a:rPr lang="en-US" sz="800" dirty="0">
                <a:solidFill>
                  <a:schemeClr val="accent1">
                    <a:lumMod val="50000"/>
                  </a:schemeClr>
                </a:solidFill>
              </a:rPr>
              <a:t>, M. (2017). </a:t>
            </a:r>
            <a:r>
              <a:rPr lang="en-US" sz="800" b="1" dirty="0">
                <a:solidFill>
                  <a:schemeClr val="accent1">
                    <a:lumMod val="50000"/>
                  </a:schemeClr>
                </a:solidFill>
              </a:rPr>
              <a:t>Positive Impacts of a Vegetable Cooking Skills Program among Low-Income Parents and Children. </a:t>
            </a:r>
            <a:r>
              <a:rPr lang="en-US" sz="800" i="1" dirty="0">
                <a:solidFill>
                  <a:schemeClr val="accent1">
                    <a:lumMod val="50000"/>
                  </a:schemeClr>
                </a:solidFill>
              </a:rPr>
              <a:t>Journal of Nutrition Education and Behavior</a:t>
            </a:r>
            <a:r>
              <a:rPr lang="en-US" sz="800" dirty="0">
                <a:solidFill>
                  <a:schemeClr val="accent1">
                    <a:lumMod val="50000"/>
                  </a:schemeClr>
                </a:solidFill>
              </a:rPr>
              <a:t>. </a:t>
            </a:r>
            <a:endParaRPr lang="cs-CZ" sz="800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cs-CZ" sz="800" dirty="0">
                <a:solidFill>
                  <a:schemeClr val="accent1">
                    <a:lumMod val="50000"/>
                  </a:schemeClr>
                </a:solidFill>
              </a:rPr>
              <a:t>(2) Bernardo, G. L., </a:t>
            </a:r>
            <a:r>
              <a:rPr lang="cs-CZ" sz="800" dirty="0" err="1">
                <a:solidFill>
                  <a:schemeClr val="accent1">
                    <a:lumMod val="50000"/>
                  </a:schemeClr>
                </a:solidFill>
              </a:rPr>
              <a:t>Jomori</a:t>
            </a:r>
            <a:r>
              <a:rPr lang="cs-CZ" sz="800" dirty="0">
                <a:solidFill>
                  <a:schemeClr val="accent1">
                    <a:lumMod val="50000"/>
                  </a:schemeClr>
                </a:solidFill>
              </a:rPr>
              <a:t>, M. M., </a:t>
            </a:r>
            <a:r>
              <a:rPr lang="cs-CZ" sz="800" dirty="0" err="1">
                <a:solidFill>
                  <a:schemeClr val="accent1">
                    <a:lumMod val="50000"/>
                  </a:schemeClr>
                </a:solidFill>
              </a:rPr>
              <a:t>Fernandes</a:t>
            </a:r>
            <a:r>
              <a:rPr lang="cs-CZ" sz="800" dirty="0">
                <a:solidFill>
                  <a:schemeClr val="accent1">
                    <a:lumMod val="50000"/>
                  </a:schemeClr>
                </a:solidFill>
              </a:rPr>
              <a:t>, A. C., </a:t>
            </a:r>
            <a:r>
              <a:rPr lang="cs-CZ" sz="800" dirty="0" err="1">
                <a:solidFill>
                  <a:schemeClr val="accent1">
                    <a:lumMod val="50000"/>
                  </a:schemeClr>
                </a:solidFill>
              </a:rPr>
              <a:t>Colussi</a:t>
            </a:r>
            <a:r>
              <a:rPr lang="cs-CZ" sz="800" dirty="0">
                <a:solidFill>
                  <a:schemeClr val="accent1">
                    <a:lumMod val="50000"/>
                  </a:schemeClr>
                </a:solidFill>
              </a:rPr>
              <a:t>, C. F., </a:t>
            </a:r>
            <a:r>
              <a:rPr lang="cs-CZ" sz="800" dirty="0" err="1">
                <a:solidFill>
                  <a:schemeClr val="accent1">
                    <a:lumMod val="50000"/>
                  </a:schemeClr>
                </a:solidFill>
              </a:rPr>
              <a:t>Condrasky</a:t>
            </a:r>
            <a:r>
              <a:rPr lang="cs-CZ" sz="800" dirty="0">
                <a:solidFill>
                  <a:schemeClr val="accent1">
                    <a:lumMod val="50000"/>
                  </a:schemeClr>
                </a:solidFill>
              </a:rPr>
              <a:t>, M. D., &amp; </a:t>
            </a:r>
            <a:r>
              <a:rPr lang="cs-CZ" sz="800" dirty="0" err="1">
                <a:solidFill>
                  <a:schemeClr val="accent1">
                    <a:lumMod val="50000"/>
                  </a:schemeClr>
                </a:solidFill>
              </a:rPr>
              <a:t>Proença</a:t>
            </a:r>
            <a:r>
              <a:rPr lang="cs-CZ" sz="800" dirty="0">
                <a:solidFill>
                  <a:schemeClr val="accent1">
                    <a:lumMod val="50000"/>
                  </a:schemeClr>
                </a:solidFill>
              </a:rPr>
              <a:t>, R. P. da C. (2017). </a:t>
            </a:r>
            <a:r>
              <a:rPr lang="cs-CZ" sz="800" b="1" dirty="0" err="1">
                <a:solidFill>
                  <a:schemeClr val="accent1">
                    <a:lumMod val="50000"/>
                  </a:schemeClr>
                </a:solidFill>
              </a:rPr>
              <a:t>Nutrition</a:t>
            </a:r>
            <a:r>
              <a:rPr lang="cs-CZ" sz="800" b="1" dirty="0">
                <a:solidFill>
                  <a:schemeClr val="accent1">
                    <a:lumMod val="50000"/>
                  </a:schemeClr>
                </a:solidFill>
              </a:rPr>
              <a:t> and </a:t>
            </a:r>
            <a:r>
              <a:rPr lang="cs-CZ" sz="800" b="1" dirty="0" err="1">
                <a:solidFill>
                  <a:schemeClr val="accent1">
                    <a:lumMod val="50000"/>
                  </a:schemeClr>
                </a:solidFill>
              </a:rPr>
              <a:t>Culinary</a:t>
            </a:r>
            <a:r>
              <a:rPr lang="cs-CZ" sz="800" b="1" dirty="0">
                <a:solidFill>
                  <a:schemeClr val="accent1">
                    <a:lumMod val="50000"/>
                  </a:schemeClr>
                </a:solidFill>
              </a:rPr>
              <a:t> in </a:t>
            </a:r>
            <a:r>
              <a:rPr lang="cs-CZ" sz="800" b="1" dirty="0" err="1">
                <a:solidFill>
                  <a:schemeClr val="accent1">
                    <a:lumMod val="50000"/>
                  </a:schemeClr>
                </a:solidFill>
              </a:rPr>
              <a:t>the</a:t>
            </a:r>
            <a:r>
              <a:rPr lang="cs-CZ" sz="8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cs-CZ" sz="800" b="1" dirty="0" err="1">
                <a:solidFill>
                  <a:schemeClr val="accent1">
                    <a:lumMod val="50000"/>
                  </a:schemeClr>
                </a:solidFill>
              </a:rPr>
              <a:t>Kitchen</a:t>
            </a:r>
            <a:r>
              <a:rPr lang="cs-CZ" sz="800" b="1" dirty="0">
                <a:solidFill>
                  <a:schemeClr val="accent1">
                    <a:lumMod val="50000"/>
                  </a:schemeClr>
                </a:solidFill>
              </a:rPr>
              <a:t> Program: a </a:t>
            </a:r>
            <a:r>
              <a:rPr lang="cs-CZ" sz="800" b="1" dirty="0" err="1">
                <a:solidFill>
                  <a:schemeClr val="accent1">
                    <a:lumMod val="50000"/>
                  </a:schemeClr>
                </a:solidFill>
              </a:rPr>
              <a:t>randomized</a:t>
            </a:r>
            <a:r>
              <a:rPr lang="cs-CZ" sz="8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cs-CZ" sz="800" b="1" dirty="0" err="1">
                <a:solidFill>
                  <a:schemeClr val="accent1">
                    <a:lumMod val="50000"/>
                  </a:schemeClr>
                </a:solidFill>
              </a:rPr>
              <a:t>controlled</a:t>
            </a:r>
            <a:r>
              <a:rPr lang="cs-CZ" sz="8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cs-CZ" sz="800" b="1" dirty="0" err="1">
                <a:solidFill>
                  <a:schemeClr val="accent1">
                    <a:lumMod val="50000"/>
                  </a:schemeClr>
                </a:solidFill>
              </a:rPr>
              <a:t>intervention</a:t>
            </a:r>
            <a:r>
              <a:rPr lang="cs-CZ" sz="800" b="1" dirty="0">
                <a:solidFill>
                  <a:schemeClr val="accent1">
                    <a:lumMod val="50000"/>
                  </a:schemeClr>
                </a:solidFill>
              </a:rPr>
              <a:t> to </a:t>
            </a:r>
            <a:r>
              <a:rPr lang="cs-CZ" sz="800" b="1" dirty="0" err="1">
                <a:solidFill>
                  <a:schemeClr val="accent1">
                    <a:lumMod val="50000"/>
                  </a:schemeClr>
                </a:solidFill>
              </a:rPr>
              <a:t>promote</a:t>
            </a:r>
            <a:r>
              <a:rPr lang="cs-CZ" sz="8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cs-CZ" sz="800" b="1" dirty="0" err="1">
                <a:solidFill>
                  <a:schemeClr val="accent1">
                    <a:lumMod val="50000"/>
                  </a:schemeClr>
                </a:solidFill>
              </a:rPr>
              <a:t>cooking</a:t>
            </a:r>
            <a:r>
              <a:rPr lang="cs-CZ" sz="8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cs-CZ" sz="800" b="1" dirty="0" err="1">
                <a:solidFill>
                  <a:schemeClr val="accent1">
                    <a:lumMod val="50000"/>
                  </a:schemeClr>
                </a:solidFill>
              </a:rPr>
              <a:t>skills</a:t>
            </a:r>
            <a:r>
              <a:rPr lang="cs-CZ" sz="800" b="1" dirty="0">
                <a:solidFill>
                  <a:schemeClr val="accent1">
                    <a:lumMod val="50000"/>
                  </a:schemeClr>
                </a:solidFill>
              </a:rPr>
              <a:t> and </a:t>
            </a:r>
            <a:r>
              <a:rPr lang="cs-CZ" sz="800" b="1" dirty="0" err="1">
                <a:solidFill>
                  <a:schemeClr val="accent1">
                    <a:lumMod val="50000"/>
                  </a:schemeClr>
                </a:solidFill>
              </a:rPr>
              <a:t>healthy</a:t>
            </a:r>
            <a:r>
              <a:rPr lang="cs-CZ" sz="8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cs-CZ" sz="800" b="1" dirty="0" err="1">
                <a:solidFill>
                  <a:schemeClr val="accent1">
                    <a:lumMod val="50000"/>
                  </a:schemeClr>
                </a:solidFill>
              </a:rPr>
              <a:t>eating</a:t>
            </a:r>
            <a:endParaRPr lang="cs-CZ" sz="800" b="1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cs-CZ" sz="800" b="1" dirty="0">
                <a:solidFill>
                  <a:schemeClr val="accent1">
                    <a:lumMod val="50000"/>
                  </a:schemeClr>
                </a:solidFill>
              </a:rPr>
              <a:t>in university </a:t>
            </a:r>
            <a:r>
              <a:rPr lang="cs-CZ" sz="800" b="1" dirty="0" err="1">
                <a:solidFill>
                  <a:schemeClr val="accent1">
                    <a:lumMod val="50000"/>
                  </a:schemeClr>
                </a:solidFill>
              </a:rPr>
              <a:t>students</a:t>
            </a:r>
            <a:r>
              <a:rPr lang="cs-CZ" sz="800" b="1" dirty="0">
                <a:solidFill>
                  <a:schemeClr val="accent1">
                    <a:lumMod val="50000"/>
                  </a:schemeClr>
                </a:solidFill>
              </a:rPr>
              <a:t> - study </a:t>
            </a:r>
            <a:r>
              <a:rPr lang="cs-CZ" sz="800" b="1" dirty="0" err="1">
                <a:solidFill>
                  <a:schemeClr val="accent1">
                    <a:lumMod val="50000"/>
                  </a:schemeClr>
                </a:solidFill>
              </a:rPr>
              <a:t>protocol</a:t>
            </a:r>
            <a:r>
              <a:rPr lang="cs-CZ" sz="800" b="1" dirty="0">
                <a:solidFill>
                  <a:schemeClr val="accent1">
                    <a:lumMod val="50000"/>
                  </a:schemeClr>
                </a:solidFill>
              </a:rPr>
              <a:t>.</a:t>
            </a:r>
            <a:r>
              <a:rPr lang="cs-CZ" sz="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cs-CZ" sz="800" i="1" dirty="0" err="1">
                <a:solidFill>
                  <a:schemeClr val="accent1">
                    <a:lumMod val="50000"/>
                  </a:schemeClr>
                </a:solidFill>
              </a:rPr>
              <a:t>Nutrition</a:t>
            </a:r>
            <a:r>
              <a:rPr lang="cs-CZ" sz="800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cs-CZ" sz="800" i="1" dirty="0" err="1">
                <a:solidFill>
                  <a:schemeClr val="accent1">
                    <a:lumMod val="50000"/>
                  </a:schemeClr>
                </a:solidFill>
              </a:rPr>
              <a:t>Journal</a:t>
            </a:r>
            <a:r>
              <a:rPr lang="cs-CZ" sz="800" dirty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cs-CZ" sz="800" i="1" dirty="0">
                <a:solidFill>
                  <a:schemeClr val="accent1">
                    <a:lumMod val="50000"/>
                  </a:schemeClr>
                </a:solidFill>
              </a:rPr>
              <a:t>16</a:t>
            </a:r>
            <a:r>
              <a:rPr lang="cs-CZ" sz="800" dirty="0">
                <a:solidFill>
                  <a:schemeClr val="accent1">
                    <a:lumMod val="50000"/>
                  </a:schemeClr>
                </a:solidFill>
              </a:rPr>
              <a:t>(1), 83.</a:t>
            </a:r>
          </a:p>
          <a:p>
            <a:r>
              <a:rPr lang="cs-CZ" sz="800" dirty="0">
                <a:solidFill>
                  <a:schemeClr val="accent1">
                    <a:lumMod val="50000"/>
                  </a:schemeClr>
                </a:solidFill>
              </a:rPr>
              <a:t>(3) </a:t>
            </a:r>
            <a:r>
              <a:rPr lang="cs-CZ" sz="800" dirty="0" err="1">
                <a:solidFill>
                  <a:schemeClr val="accent1">
                    <a:lumMod val="50000"/>
                  </a:schemeClr>
                </a:solidFill>
              </a:rPr>
              <a:t>Byrne</a:t>
            </a:r>
            <a:r>
              <a:rPr lang="cs-CZ" sz="800" dirty="0">
                <a:solidFill>
                  <a:schemeClr val="accent1">
                    <a:lumMod val="50000"/>
                  </a:schemeClr>
                </a:solidFill>
              </a:rPr>
              <a:t>, C., </a:t>
            </a:r>
            <a:r>
              <a:rPr lang="cs-CZ" sz="800" dirty="0" err="1">
                <a:solidFill>
                  <a:schemeClr val="accent1">
                    <a:lumMod val="50000"/>
                  </a:schemeClr>
                </a:solidFill>
              </a:rPr>
              <a:t>Kurmas</a:t>
            </a:r>
            <a:r>
              <a:rPr lang="cs-CZ" sz="800" dirty="0">
                <a:solidFill>
                  <a:schemeClr val="accent1">
                    <a:lumMod val="50000"/>
                  </a:schemeClr>
                </a:solidFill>
              </a:rPr>
              <a:t>, N., </a:t>
            </a:r>
            <a:r>
              <a:rPr lang="cs-CZ" sz="800" dirty="0" err="1">
                <a:solidFill>
                  <a:schemeClr val="accent1">
                    <a:lumMod val="50000"/>
                  </a:schemeClr>
                </a:solidFill>
              </a:rPr>
              <a:t>Burant</a:t>
            </a:r>
            <a:r>
              <a:rPr lang="cs-CZ" sz="800" dirty="0">
                <a:solidFill>
                  <a:schemeClr val="accent1">
                    <a:lumMod val="50000"/>
                  </a:schemeClr>
                </a:solidFill>
              </a:rPr>
              <a:t>, C. J., </a:t>
            </a:r>
            <a:r>
              <a:rPr lang="cs-CZ" sz="800" dirty="0" err="1">
                <a:solidFill>
                  <a:schemeClr val="accent1">
                    <a:lumMod val="50000"/>
                  </a:schemeClr>
                </a:solidFill>
              </a:rPr>
              <a:t>Utech</a:t>
            </a:r>
            <a:r>
              <a:rPr lang="cs-CZ" sz="800" dirty="0">
                <a:solidFill>
                  <a:schemeClr val="accent1">
                    <a:lumMod val="50000"/>
                  </a:schemeClr>
                </a:solidFill>
              </a:rPr>
              <a:t>, A., </a:t>
            </a:r>
            <a:r>
              <a:rPr lang="cs-CZ" sz="800" dirty="0" err="1">
                <a:solidFill>
                  <a:schemeClr val="accent1">
                    <a:lumMod val="50000"/>
                  </a:schemeClr>
                </a:solidFill>
              </a:rPr>
              <a:t>Steiber</a:t>
            </a:r>
            <a:r>
              <a:rPr lang="cs-CZ" sz="800" dirty="0">
                <a:solidFill>
                  <a:schemeClr val="accent1">
                    <a:lumMod val="50000"/>
                  </a:schemeClr>
                </a:solidFill>
              </a:rPr>
              <a:t>, A., &amp; Julius, M. (2017). </a:t>
            </a:r>
            <a:r>
              <a:rPr lang="cs-CZ" sz="800" b="1" dirty="0" err="1">
                <a:solidFill>
                  <a:schemeClr val="accent1">
                    <a:lumMod val="50000"/>
                  </a:schemeClr>
                </a:solidFill>
              </a:rPr>
              <a:t>Cooking</a:t>
            </a:r>
            <a:r>
              <a:rPr lang="cs-CZ" sz="8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cs-CZ" sz="800" b="1" dirty="0" err="1">
                <a:solidFill>
                  <a:schemeClr val="accent1">
                    <a:lumMod val="50000"/>
                  </a:schemeClr>
                </a:solidFill>
              </a:rPr>
              <a:t>Classes</a:t>
            </a:r>
            <a:r>
              <a:rPr lang="cs-CZ" sz="800" b="1" dirty="0">
                <a:solidFill>
                  <a:schemeClr val="accent1">
                    <a:lumMod val="50000"/>
                  </a:schemeClr>
                </a:solidFill>
              </a:rPr>
              <a:t>: A Diabetes </a:t>
            </a:r>
            <a:r>
              <a:rPr lang="cs-CZ" sz="800" b="1" dirty="0" err="1">
                <a:solidFill>
                  <a:schemeClr val="accent1">
                    <a:lumMod val="50000"/>
                  </a:schemeClr>
                </a:solidFill>
              </a:rPr>
              <a:t>Self</a:t>
            </a:r>
            <a:r>
              <a:rPr lang="cs-CZ" sz="800" b="1" dirty="0">
                <a:solidFill>
                  <a:schemeClr val="accent1">
                    <a:lumMod val="50000"/>
                  </a:schemeClr>
                </a:solidFill>
              </a:rPr>
              <a:t>-Management Support </a:t>
            </a:r>
            <a:r>
              <a:rPr lang="cs-CZ" sz="800" b="1" dirty="0" err="1">
                <a:solidFill>
                  <a:schemeClr val="accent1">
                    <a:lumMod val="50000"/>
                  </a:schemeClr>
                </a:solidFill>
              </a:rPr>
              <a:t>Intervention</a:t>
            </a:r>
            <a:r>
              <a:rPr lang="cs-CZ" sz="8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cs-CZ" sz="800" b="1" dirty="0" err="1">
                <a:solidFill>
                  <a:schemeClr val="accent1">
                    <a:lumMod val="50000"/>
                  </a:schemeClr>
                </a:solidFill>
              </a:rPr>
              <a:t>Enhancing</a:t>
            </a:r>
            <a:r>
              <a:rPr lang="cs-CZ" sz="8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cs-CZ" sz="800" b="1" dirty="0" err="1">
                <a:solidFill>
                  <a:schemeClr val="accent1">
                    <a:lumMod val="50000"/>
                  </a:schemeClr>
                </a:solidFill>
              </a:rPr>
              <a:t>Clinical</a:t>
            </a:r>
            <a:r>
              <a:rPr lang="cs-CZ" sz="8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cs-CZ" sz="800" b="1" dirty="0" err="1">
                <a:solidFill>
                  <a:schemeClr val="accent1">
                    <a:lumMod val="50000"/>
                  </a:schemeClr>
                </a:solidFill>
              </a:rPr>
              <a:t>Values</a:t>
            </a:r>
            <a:r>
              <a:rPr lang="cs-CZ" sz="800" b="1" dirty="0">
                <a:solidFill>
                  <a:schemeClr val="accent1">
                    <a:lumMod val="50000"/>
                  </a:schemeClr>
                </a:solidFill>
              </a:rPr>
              <a:t>. </a:t>
            </a:r>
            <a:r>
              <a:rPr lang="cs-CZ" sz="800" i="1" dirty="0" err="1">
                <a:solidFill>
                  <a:schemeClr val="accent1">
                    <a:lumMod val="50000"/>
                  </a:schemeClr>
                </a:solidFill>
              </a:rPr>
              <a:t>The</a:t>
            </a:r>
            <a:r>
              <a:rPr lang="cs-CZ" sz="800" i="1" dirty="0">
                <a:solidFill>
                  <a:schemeClr val="accent1">
                    <a:lumMod val="50000"/>
                  </a:schemeClr>
                </a:solidFill>
              </a:rPr>
              <a:t> Diabetes </a:t>
            </a:r>
            <a:r>
              <a:rPr lang="cs-CZ" sz="800" i="1" dirty="0" err="1">
                <a:solidFill>
                  <a:schemeClr val="accent1">
                    <a:lumMod val="50000"/>
                  </a:schemeClr>
                </a:solidFill>
              </a:rPr>
              <a:t>Educator</a:t>
            </a:r>
            <a:r>
              <a:rPr lang="cs-CZ" sz="800" dirty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cs-CZ" sz="800" i="1" dirty="0">
                <a:solidFill>
                  <a:schemeClr val="accent1">
                    <a:lumMod val="50000"/>
                  </a:schemeClr>
                </a:solidFill>
              </a:rPr>
              <a:t>43</a:t>
            </a:r>
            <a:r>
              <a:rPr lang="cs-CZ" sz="800" dirty="0">
                <a:solidFill>
                  <a:schemeClr val="accent1">
                    <a:lumMod val="50000"/>
                  </a:schemeClr>
                </a:solidFill>
              </a:rPr>
              <a:t>(6), 600–607.</a:t>
            </a:r>
          </a:p>
        </p:txBody>
      </p:sp>
    </p:spTree>
    <p:extLst>
      <p:ext uri="{BB962C8B-B14F-4D97-AF65-F5344CB8AC3E}">
        <p14:creationId xmlns:p14="http://schemas.microsoft.com/office/powerpoint/2010/main" val="2939283119"/>
      </p:ext>
    </p:extLst>
  </p:cSld>
  <p:clrMapOvr>
    <a:masterClrMapping/>
  </p:clrMapOvr>
  <p:transition spd="slow">
    <p:push dir="u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77CBB1A-8886-478D-88E3-52D55C4A58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 dirty="0"/>
              <a:t>Úprava potravin a orientace na trhu potravin</a:t>
            </a:r>
            <a:br>
              <a:rPr lang="cs-CZ" dirty="0"/>
            </a:br>
            <a:r>
              <a:rPr lang="cs-CZ" sz="2500" dirty="0"/>
              <a:t>Oleje a jejich termostabilita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DE96A0E4-E429-4BE3-A591-73CC5FC836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692382"/>
            <a:ext cx="10554574" cy="4556018"/>
          </a:xfrm>
        </p:spPr>
        <p:txBody>
          <a:bodyPr anchor="t"/>
          <a:lstStyle/>
          <a:p>
            <a:r>
              <a:rPr lang="cs-CZ" dirty="0">
                <a:solidFill>
                  <a:schemeClr val="accent6"/>
                </a:solidFill>
              </a:rPr>
              <a:t>Tuky dle bodu přepálení:</a:t>
            </a:r>
          </a:p>
          <a:p>
            <a:endParaRPr lang="cs-CZ" dirty="0">
              <a:solidFill>
                <a:schemeClr val="accent6"/>
              </a:solidFill>
            </a:endParaRPr>
          </a:p>
        </p:txBody>
      </p:sp>
      <p:graphicFrame>
        <p:nvGraphicFramePr>
          <p:cNvPr id="4" name="Tabulka 3">
            <a:extLst>
              <a:ext uri="{FF2B5EF4-FFF2-40B4-BE49-F238E27FC236}">
                <a16:creationId xmlns:a16="http://schemas.microsoft.com/office/drawing/2014/main" id="{3A0ABA97-5084-4E5C-BD59-4580F33A56C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2829217"/>
              </p:ext>
            </p:extLst>
          </p:nvPr>
        </p:nvGraphicFramePr>
        <p:xfrm>
          <a:off x="960092" y="2309087"/>
          <a:ext cx="7801114" cy="4114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00557">
                  <a:extLst>
                    <a:ext uri="{9D8B030D-6E8A-4147-A177-3AD203B41FA5}">
                      <a16:colId xmlns:a16="http://schemas.microsoft.com/office/drawing/2014/main" val="2280789591"/>
                    </a:ext>
                  </a:extLst>
                </a:gridCol>
                <a:gridCol w="3900557">
                  <a:extLst>
                    <a:ext uri="{9D8B030D-6E8A-4147-A177-3AD203B41FA5}">
                      <a16:colId xmlns:a16="http://schemas.microsoft.com/office/drawing/2014/main" val="2890793544"/>
                    </a:ext>
                  </a:extLst>
                </a:gridCol>
              </a:tblGrid>
              <a:tr h="252000">
                <a:tc>
                  <a:txBody>
                    <a:bodyPr/>
                    <a:lstStyle/>
                    <a:p>
                      <a:r>
                        <a:rPr lang="cs-CZ" sz="1200" dirty="0"/>
                        <a:t>Tuky (nerafinované)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200" dirty="0"/>
                        <a:t>Teplotní bod přepálení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11843865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r>
                        <a:rPr lang="cs-CZ" sz="1200" dirty="0"/>
                        <a:t>Avokádový olej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200" dirty="0"/>
                        <a:t>270-300°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41407310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r>
                        <a:rPr lang="cs-CZ" sz="1200" dirty="0"/>
                        <a:t>Ghí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200" dirty="0"/>
                        <a:t>200-250°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67585948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r>
                        <a:rPr lang="cs-CZ" sz="1200" dirty="0"/>
                        <a:t>Řepkový olej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200" dirty="0"/>
                        <a:t>240°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22115206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r>
                        <a:rPr lang="cs-CZ" sz="1200" dirty="0"/>
                        <a:t>Olivový olej z pokrutin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200" dirty="0"/>
                        <a:t>210°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4309751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r>
                        <a:rPr lang="cs-CZ" sz="1200" dirty="0"/>
                        <a:t>Olivový olej extra </a:t>
                      </a:r>
                      <a:r>
                        <a:rPr lang="cs-CZ" sz="1200" dirty="0" err="1"/>
                        <a:t>virgin</a:t>
                      </a:r>
                      <a:endParaRPr lang="cs-CZ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200" dirty="0"/>
                        <a:t>160-190°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7115870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r>
                        <a:rPr lang="cs-CZ" sz="1200" dirty="0"/>
                        <a:t>Kokosový olej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200" dirty="0"/>
                        <a:t>180°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71171819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r>
                        <a:rPr lang="cs-CZ" sz="1200" dirty="0"/>
                        <a:t>Sádlo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200" dirty="0"/>
                        <a:t>180°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05542835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r>
                        <a:rPr lang="cs-CZ" sz="1200" dirty="0"/>
                        <a:t>Arašídový olej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200" dirty="0"/>
                        <a:t>160°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37121861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r>
                        <a:rPr lang="cs-CZ" sz="1200" dirty="0"/>
                        <a:t>Sezamový olej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200" dirty="0"/>
                        <a:t>150-175°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57144371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r>
                        <a:rPr lang="cs-CZ" sz="1200" dirty="0"/>
                        <a:t>Máslo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200" dirty="0"/>
                        <a:t>150°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5905546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r>
                        <a:rPr lang="cs-CZ" sz="1200" dirty="0"/>
                        <a:t>Slunečnicový olej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200" dirty="0"/>
                        <a:t>110°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4239635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r>
                        <a:rPr lang="cs-CZ" sz="1200" dirty="0"/>
                        <a:t>Konopný olej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200" dirty="0"/>
                        <a:t>Nezahřívat!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42802381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r>
                        <a:rPr lang="cs-CZ" sz="1200" dirty="0"/>
                        <a:t>Dýňový olej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200" dirty="0"/>
                        <a:t>Nezahřívat!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70703809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r>
                        <a:rPr lang="cs-CZ" sz="1200" dirty="0"/>
                        <a:t>Lněný olej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200" dirty="0"/>
                        <a:t>Nezahřívat!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6389766"/>
                  </a:ext>
                </a:extLst>
              </a:tr>
            </a:tbl>
          </a:graphicData>
        </a:graphic>
      </p:graphicFrame>
      <p:grpSp>
        <p:nvGrpSpPr>
          <p:cNvPr id="5" name="Skupina 4">
            <a:extLst>
              <a:ext uri="{FF2B5EF4-FFF2-40B4-BE49-F238E27FC236}">
                <a16:creationId xmlns:a16="http://schemas.microsoft.com/office/drawing/2014/main" id="{468B43A1-12A3-4F62-9DA3-8290AEC2CA51}"/>
              </a:ext>
            </a:extLst>
          </p:cNvPr>
          <p:cNvGrpSpPr/>
          <p:nvPr/>
        </p:nvGrpSpPr>
        <p:grpSpPr>
          <a:xfrm>
            <a:off x="9043964" y="2921000"/>
            <a:ext cx="2822326" cy="3235960"/>
            <a:chOff x="0" y="2652149"/>
            <a:chExt cx="8154193" cy="810809"/>
          </a:xfrm>
        </p:grpSpPr>
        <p:sp>
          <p:nvSpPr>
            <p:cNvPr id="6" name="Obdélník: se zakulacenými rohy 5">
              <a:extLst>
                <a:ext uri="{FF2B5EF4-FFF2-40B4-BE49-F238E27FC236}">
                  <a16:creationId xmlns:a16="http://schemas.microsoft.com/office/drawing/2014/main" id="{C73A76A0-B9AA-45DA-A571-8A552AA738D8}"/>
                </a:ext>
              </a:extLst>
            </p:cNvPr>
            <p:cNvSpPr/>
            <p:nvPr/>
          </p:nvSpPr>
          <p:spPr>
            <a:xfrm>
              <a:off x="0" y="2652149"/>
              <a:ext cx="8154193" cy="810809"/>
            </a:xfrm>
            <a:prstGeom prst="round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-2712450"/>
                <a:satOff val="-1656"/>
                <a:lumOff val="6471"/>
                <a:alphaOff val="0"/>
              </a:schemeClr>
            </a:fillRef>
            <a:effectRef idx="2">
              <a:schemeClr val="accent2">
                <a:hueOff val="-2712450"/>
                <a:satOff val="-1656"/>
                <a:lumOff val="6471"/>
                <a:alphaOff val="0"/>
              </a:schemeClr>
            </a:effectRef>
            <a:fontRef idx="minor">
              <a:schemeClr val="lt1"/>
            </a:fontRef>
          </p:style>
          <p:txBody>
            <a:bodyPr anchor="t"/>
            <a:lstStyle/>
            <a:p>
              <a:endParaRPr lang="cs-CZ"/>
            </a:p>
          </p:txBody>
        </p:sp>
        <p:sp>
          <p:nvSpPr>
            <p:cNvPr id="7" name="Obdélník: se zakulacenými rohy 4">
              <a:extLst>
                <a:ext uri="{FF2B5EF4-FFF2-40B4-BE49-F238E27FC236}">
                  <a16:creationId xmlns:a16="http://schemas.microsoft.com/office/drawing/2014/main" id="{197FE157-3AF3-447C-9CEA-93BB50C383F2}"/>
                </a:ext>
              </a:extLst>
            </p:cNvPr>
            <p:cNvSpPr txBox="1"/>
            <p:nvPr/>
          </p:nvSpPr>
          <p:spPr>
            <a:xfrm>
              <a:off x="39580" y="2691729"/>
              <a:ext cx="8075033" cy="73164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0010" tIns="80010" rIns="80010" bIns="80010" numCol="1" spcCol="1270" anchor="t" anchorCtr="0">
              <a:noAutofit/>
            </a:bodyPr>
            <a:lstStyle/>
            <a:p>
              <a:pPr marL="0" lvl="0" indent="0" algn="l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cs-CZ" i="1" kern="1200" dirty="0"/>
                <a:t>Bod přepálení je přibližná teplota, která po překročení začne </a:t>
              </a:r>
              <a:r>
                <a:rPr lang="cs-CZ" b="1" i="1" kern="1200" dirty="0"/>
                <a:t>měnit chemickou strukturu </a:t>
              </a:r>
              <a:r>
                <a:rPr lang="cs-CZ" i="1" kern="1200" dirty="0"/>
                <a:t>tuku.</a:t>
              </a:r>
            </a:p>
            <a:p>
              <a:pPr lvl="0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cs-CZ" i="1" dirty="0"/>
                <a:t>Cis → Trans = </a:t>
              </a:r>
            </a:p>
            <a:p>
              <a:pPr lvl="0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cs-CZ" i="1" dirty="0"/>
                <a:t>↑ oxidačního stresu (kardiovaskulární rizika, DM, maligní onemocnění atd.) (1).</a:t>
              </a:r>
              <a:endParaRPr lang="en-US" i="1" dirty="0"/>
            </a:p>
          </p:txBody>
        </p:sp>
      </p:grpSp>
      <p:pic>
        <p:nvPicPr>
          <p:cNvPr id="8" name="Grafický objekt 7" descr="Muž">
            <a:extLst>
              <a:ext uri="{FF2B5EF4-FFF2-40B4-BE49-F238E27FC236}">
                <a16:creationId xmlns:a16="http://schemas.microsoft.com/office/drawing/2014/main" id="{CFC2DA60-F9C4-4589-9ABD-81F66A2665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77600" y="4226285"/>
            <a:ext cx="914400" cy="914400"/>
          </a:xfrm>
          <a:prstGeom prst="rect">
            <a:avLst/>
          </a:prstGeom>
        </p:spPr>
      </p:pic>
      <p:pic>
        <p:nvPicPr>
          <p:cNvPr id="9" name="Grafický objekt 8" descr="Žárovka a ozubené kolečko">
            <a:extLst>
              <a:ext uri="{FF2B5EF4-FFF2-40B4-BE49-F238E27FC236}">
                <a16:creationId xmlns:a16="http://schemas.microsoft.com/office/drawing/2014/main" id="{90487913-CC2F-4BE8-9B3F-328CF4691F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437004" y="3630694"/>
            <a:ext cx="595591" cy="595591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DE594E7F-6F30-4AA7-A5FF-3B86BA0062B3}"/>
              </a:ext>
            </a:extLst>
          </p:cNvPr>
          <p:cNvSpPr txBox="1"/>
          <p:nvPr/>
        </p:nvSpPr>
        <p:spPr>
          <a:xfrm>
            <a:off x="-60493" y="6519446"/>
            <a:ext cx="122524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800" dirty="0">
                <a:solidFill>
                  <a:schemeClr val="accent1">
                    <a:lumMod val="50000"/>
                  </a:schemeClr>
                </a:solidFill>
              </a:rPr>
              <a:t>(1) </a:t>
            </a:r>
            <a:r>
              <a:rPr lang="cs-CZ" sz="800" dirty="0"/>
              <a:t>de </a:t>
            </a:r>
            <a:r>
              <a:rPr lang="cs-CZ" sz="800" dirty="0" err="1"/>
              <a:t>Souza</a:t>
            </a:r>
            <a:r>
              <a:rPr lang="cs-CZ" sz="800" dirty="0"/>
              <a:t>, R. J., </a:t>
            </a:r>
            <a:r>
              <a:rPr lang="cs-CZ" sz="800" dirty="0" err="1"/>
              <a:t>Mente</a:t>
            </a:r>
            <a:r>
              <a:rPr lang="cs-CZ" sz="800" dirty="0"/>
              <a:t>, A., </a:t>
            </a:r>
            <a:r>
              <a:rPr lang="cs-CZ" sz="800" dirty="0" err="1"/>
              <a:t>Maroleanu</a:t>
            </a:r>
            <a:r>
              <a:rPr lang="cs-CZ" sz="800" dirty="0"/>
              <a:t>, A., </a:t>
            </a:r>
            <a:r>
              <a:rPr lang="cs-CZ" sz="800" dirty="0" err="1"/>
              <a:t>Cozma</a:t>
            </a:r>
            <a:r>
              <a:rPr lang="cs-CZ" sz="800" dirty="0"/>
              <a:t>, A. I., Ha, V., </a:t>
            </a:r>
            <a:r>
              <a:rPr lang="cs-CZ" sz="800" dirty="0" err="1"/>
              <a:t>Kishibe</a:t>
            </a:r>
            <a:r>
              <a:rPr lang="cs-CZ" sz="800" dirty="0"/>
              <a:t>, T., </a:t>
            </a:r>
            <a:r>
              <a:rPr lang="cs-CZ" sz="800" dirty="0" err="1"/>
              <a:t>Uleryk</a:t>
            </a:r>
            <a:r>
              <a:rPr lang="cs-CZ" sz="800" dirty="0"/>
              <a:t>, E., </a:t>
            </a:r>
            <a:r>
              <a:rPr lang="cs-CZ" sz="800" dirty="0" err="1"/>
              <a:t>Budylowski</a:t>
            </a:r>
            <a:r>
              <a:rPr lang="cs-CZ" sz="800" dirty="0"/>
              <a:t>, P., </a:t>
            </a:r>
            <a:r>
              <a:rPr lang="cs-CZ" sz="800" dirty="0" err="1"/>
              <a:t>Schünemann</a:t>
            </a:r>
            <a:r>
              <a:rPr lang="cs-CZ" sz="800" dirty="0"/>
              <a:t>, H., </a:t>
            </a:r>
            <a:r>
              <a:rPr lang="cs-CZ" sz="800" dirty="0" err="1"/>
              <a:t>Beyene</a:t>
            </a:r>
            <a:r>
              <a:rPr lang="cs-CZ" sz="800" dirty="0"/>
              <a:t>, J., &amp; </a:t>
            </a:r>
            <a:r>
              <a:rPr lang="cs-CZ" sz="800" dirty="0" err="1"/>
              <a:t>Anand</a:t>
            </a:r>
            <a:r>
              <a:rPr lang="cs-CZ" sz="800" dirty="0"/>
              <a:t>, S. S. (2015). </a:t>
            </a:r>
            <a:r>
              <a:rPr lang="cs-CZ" sz="800" dirty="0" err="1"/>
              <a:t>Intake</a:t>
            </a:r>
            <a:r>
              <a:rPr lang="cs-CZ" sz="800" dirty="0"/>
              <a:t> </a:t>
            </a:r>
            <a:r>
              <a:rPr lang="cs-CZ" sz="800" dirty="0" err="1"/>
              <a:t>of</a:t>
            </a:r>
            <a:r>
              <a:rPr lang="cs-CZ" sz="800" dirty="0"/>
              <a:t> </a:t>
            </a:r>
            <a:r>
              <a:rPr lang="cs-CZ" sz="800" dirty="0" err="1"/>
              <a:t>saturated</a:t>
            </a:r>
            <a:r>
              <a:rPr lang="cs-CZ" sz="800" dirty="0"/>
              <a:t> and trans </a:t>
            </a:r>
            <a:r>
              <a:rPr lang="cs-CZ" sz="800" dirty="0" err="1"/>
              <a:t>unsaturated</a:t>
            </a:r>
            <a:r>
              <a:rPr lang="cs-CZ" sz="800" dirty="0"/>
              <a:t> </a:t>
            </a:r>
            <a:r>
              <a:rPr lang="cs-CZ" sz="800" dirty="0" err="1"/>
              <a:t>fatty</a:t>
            </a:r>
            <a:r>
              <a:rPr lang="cs-CZ" sz="800" dirty="0"/>
              <a:t> </a:t>
            </a:r>
            <a:r>
              <a:rPr lang="cs-CZ" sz="800" dirty="0" err="1"/>
              <a:t>acids</a:t>
            </a:r>
            <a:r>
              <a:rPr lang="cs-CZ" sz="800" dirty="0"/>
              <a:t> and risk </a:t>
            </a:r>
            <a:r>
              <a:rPr lang="cs-CZ" sz="800" dirty="0" err="1"/>
              <a:t>of</a:t>
            </a:r>
            <a:r>
              <a:rPr lang="cs-CZ" sz="800" dirty="0"/>
              <a:t> </a:t>
            </a:r>
            <a:r>
              <a:rPr lang="cs-CZ" sz="800" dirty="0" err="1"/>
              <a:t>all</a:t>
            </a:r>
            <a:r>
              <a:rPr lang="cs-CZ" sz="800" dirty="0"/>
              <a:t> cause mortality, </a:t>
            </a:r>
            <a:r>
              <a:rPr lang="cs-CZ" sz="800" dirty="0" err="1"/>
              <a:t>cardiovascular</a:t>
            </a:r>
            <a:r>
              <a:rPr lang="cs-CZ" sz="800" dirty="0"/>
              <a:t> </a:t>
            </a:r>
            <a:r>
              <a:rPr lang="cs-CZ" sz="800" dirty="0" err="1"/>
              <a:t>disease</a:t>
            </a:r>
            <a:r>
              <a:rPr lang="cs-CZ" sz="800" dirty="0"/>
              <a:t>, and type 2 diabetes: </a:t>
            </a:r>
            <a:r>
              <a:rPr lang="cs-CZ" sz="800" dirty="0" err="1"/>
              <a:t>Systematic</a:t>
            </a:r>
            <a:r>
              <a:rPr lang="cs-CZ" sz="800" dirty="0"/>
              <a:t> </a:t>
            </a:r>
            <a:r>
              <a:rPr lang="cs-CZ" sz="800" dirty="0" err="1"/>
              <a:t>review</a:t>
            </a:r>
            <a:r>
              <a:rPr lang="cs-CZ" sz="800" dirty="0"/>
              <a:t> and meta-</a:t>
            </a:r>
            <a:r>
              <a:rPr lang="cs-CZ" sz="800" dirty="0" err="1"/>
              <a:t>analysis</a:t>
            </a:r>
            <a:r>
              <a:rPr lang="cs-CZ" sz="800" dirty="0"/>
              <a:t> </a:t>
            </a:r>
            <a:r>
              <a:rPr lang="cs-CZ" sz="800" dirty="0" err="1"/>
              <a:t>of</a:t>
            </a:r>
            <a:r>
              <a:rPr lang="cs-CZ" sz="800" dirty="0"/>
              <a:t> </a:t>
            </a:r>
            <a:r>
              <a:rPr lang="cs-CZ" sz="800" dirty="0" err="1"/>
              <a:t>observational</a:t>
            </a:r>
            <a:r>
              <a:rPr lang="cs-CZ" sz="800" dirty="0"/>
              <a:t> </a:t>
            </a:r>
            <a:r>
              <a:rPr lang="cs-CZ" sz="800" dirty="0" err="1"/>
              <a:t>studies</a:t>
            </a:r>
            <a:r>
              <a:rPr lang="cs-CZ" sz="800" dirty="0"/>
              <a:t>. </a:t>
            </a:r>
            <a:r>
              <a:rPr lang="cs-CZ" sz="800" i="1" dirty="0"/>
              <a:t>BMJ (</a:t>
            </a:r>
            <a:r>
              <a:rPr lang="cs-CZ" sz="800" i="1" dirty="0" err="1"/>
              <a:t>Clinical</a:t>
            </a:r>
            <a:r>
              <a:rPr lang="cs-CZ" sz="800" i="1" dirty="0"/>
              <a:t> </a:t>
            </a:r>
            <a:r>
              <a:rPr lang="cs-CZ" sz="800" i="1" dirty="0" err="1"/>
              <a:t>Research</a:t>
            </a:r>
            <a:r>
              <a:rPr lang="cs-CZ" sz="800" i="1" dirty="0"/>
              <a:t> Ed.)</a:t>
            </a:r>
            <a:r>
              <a:rPr lang="cs-CZ" sz="800" dirty="0"/>
              <a:t>, </a:t>
            </a:r>
            <a:r>
              <a:rPr lang="cs-CZ" sz="800" i="1" dirty="0"/>
              <a:t>351</a:t>
            </a:r>
            <a:r>
              <a:rPr lang="cs-CZ" sz="800" dirty="0"/>
              <a:t>, h3978.</a:t>
            </a:r>
          </a:p>
          <a:p>
            <a:endParaRPr lang="cs-CZ" sz="8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48627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A65AC7D1-EAA9-48F5-B509-60A7F50BF7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D6320AF9-619A-4175-865B-5663E1AEF4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63B6EC6-D752-4EE7-908B-F8F19E8C7F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11313" y="0"/>
            <a:ext cx="1219200" cy="6858000"/>
          </a:xfrm>
          <a:prstGeom prst="line">
            <a:avLst/>
          </a:prstGeom>
          <a:ln w="952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EFECD4E8-AD3E-4228-82A2-9461958EA9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3290979" y="3681413"/>
            <a:ext cx="4763558" cy="3176587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7E018740-5C2B-4A41-AC1A-7E68D1EC19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82568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166F75A4-C475-4941-8EE2-B80A06A2C1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4534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8" name="Isosceles Triangle 27">
            <a:extLst>
              <a:ext uri="{FF2B5EF4-FFF2-40B4-BE49-F238E27FC236}">
                <a16:creationId xmlns:a16="http://schemas.microsoft.com/office/drawing/2014/main" id="{A032553A-72E8-4B0D-8405-FF9771C9AF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33425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0" name="Rectangle 27">
            <a:extLst>
              <a:ext uri="{FF2B5EF4-FFF2-40B4-BE49-F238E27FC236}">
                <a16:creationId xmlns:a16="http://schemas.microsoft.com/office/drawing/2014/main" id="{765800AC-C3B9-498E-87BC-29FAE4C76B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5592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2" name="Isosceles Triangle 31">
            <a:extLst>
              <a:ext uri="{FF2B5EF4-FFF2-40B4-BE49-F238E27FC236}">
                <a16:creationId xmlns:a16="http://schemas.microsoft.com/office/drawing/2014/main" id="{1F9D6ACB-2FF4-49F9-978A-E0D5327FC6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72758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A5EC319D-0FEA-4B95-A3EA-01E35672C9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97631" y="-8467"/>
            <a:ext cx="5994369" cy="6866467"/>
          </a:xfrm>
          <a:custGeom>
            <a:avLst/>
            <a:gdLst>
              <a:gd name="connsiteX0" fmla="*/ 0 w 5994369"/>
              <a:gd name="connsiteY0" fmla="*/ 0 h 6866467"/>
              <a:gd name="connsiteX1" fmla="*/ 1249825 w 5994369"/>
              <a:gd name="connsiteY1" fmla="*/ 0 h 6866467"/>
              <a:gd name="connsiteX2" fmla="*/ 1249825 w 5994369"/>
              <a:gd name="connsiteY2" fmla="*/ 8467 h 6866467"/>
              <a:gd name="connsiteX3" fmla="*/ 5994369 w 5994369"/>
              <a:gd name="connsiteY3" fmla="*/ 8467 h 6866467"/>
              <a:gd name="connsiteX4" fmla="*/ 5994369 w 5994369"/>
              <a:gd name="connsiteY4" fmla="*/ 6866467 h 6866467"/>
              <a:gd name="connsiteX5" fmla="*/ 1249825 w 5994369"/>
              <a:gd name="connsiteY5" fmla="*/ 6866467 h 6866467"/>
              <a:gd name="connsiteX6" fmla="*/ 1109382 w 5994369"/>
              <a:gd name="connsiteY6" fmla="*/ 6866467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94369" h="6866467">
                <a:moveTo>
                  <a:pt x="0" y="0"/>
                </a:moveTo>
                <a:lnTo>
                  <a:pt x="1249825" y="0"/>
                </a:lnTo>
                <a:lnTo>
                  <a:pt x="1249825" y="8467"/>
                </a:lnTo>
                <a:lnTo>
                  <a:pt x="5994369" y="8467"/>
                </a:lnTo>
                <a:lnTo>
                  <a:pt x="5994369" y="6866467"/>
                </a:lnTo>
                <a:lnTo>
                  <a:pt x="1249825" y="6866467"/>
                </a:lnTo>
                <a:lnTo>
                  <a:pt x="1109382" y="6866467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077CBB1A-8886-478D-88E3-52D55C4A58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8139" y="406705"/>
            <a:ext cx="5272261" cy="2227730"/>
          </a:xfrm>
        </p:spPr>
        <p:txBody>
          <a:bodyPr anchor="t">
            <a:normAutofit/>
          </a:bodyPr>
          <a:lstStyle/>
          <a:p>
            <a:r>
              <a:rPr lang="cs-CZ" sz="3200" dirty="0">
                <a:solidFill>
                  <a:srgbClr val="FFFFFF"/>
                </a:solidFill>
              </a:rPr>
              <a:t>Úprava potravin a orientace na trhu potravin</a:t>
            </a:r>
            <a:br>
              <a:rPr lang="cs-CZ" sz="3200" dirty="0">
                <a:solidFill>
                  <a:srgbClr val="FFFFFF"/>
                </a:solidFill>
              </a:rPr>
            </a:br>
            <a:r>
              <a:rPr lang="cs-CZ" sz="2500" i="1" dirty="0">
                <a:solidFill>
                  <a:srgbClr val="FFFFFF"/>
                </a:solidFill>
              </a:rPr>
              <a:t>„Bio X </a:t>
            </a:r>
            <a:r>
              <a:rPr lang="cs-CZ" sz="2500" i="1" dirty="0" err="1">
                <a:solidFill>
                  <a:srgbClr val="FFFFFF"/>
                </a:solidFill>
              </a:rPr>
              <a:t>Nebio</a:t>
            </a:r>
            <a:r>
              <a:rPr lang="cs-CZ" sz="2500" i="1" dirty="0">
                <a:solidFill>
                  <a:srgbClr val="FFFFFF"/>
                </a:solidFill>
              </a:rPr>
              <a:t>“</a:t>
            </a:r>
          </a:p>
        </p:txBody>
      </p:sp>
      <p:pic>
        <p:nvPicPr>
          <p:cNvPr id="9" name="Zástupný symbol pro obsah 5">
            <a:extLst>
              <a:ext uri="{FF2B5EF4-FFF2-40B4-BE49-F238E27FC236}">
                <a16:creationId xmlns:a16="http://schemas.microsoft.com/office/drawing/2014/main" id="{1A037788-6D7B-44AB-8BF5-4760FC0C90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251" y="2383911"/>
            <a:ext cx="3856774" cy="2179077"/>
          </a:xfrm>
          <a:prstGeom prst="rect">
            <a:avLst/>
          </a:prstGeom>
        </p:spPr>
      </p:pic>
      <p:sp>
        <p:nvSpPr>
          <p:cNvPr id="11" name="Content Placeholder 10"/>
          <p:cNvSpPr>
            <a:spLocks noGrp="1"/>
          </p:cNvSpPr>
          <p:nvPr>
            <p:ph idx="1"/>
          </p:nvPr>
        </p:nvSpPr>
        <p:spPr>
          <a:xfrm>
            <a:off x="6855386" y="2153920"/>
            <a:ext cx="5031814" cy="4488636"/>
          </a:xfrm>
        </p:spPr>
        <p:txBody>
          <a:bodyPr anchor="t">
            <a:normAutofit/>
          </a:bodyPr>
          <a:lstStyle/>
          <a:p>
            <a:pPr>
              <a:lnSpc>
                <a:spcPct val="90000"/>
              </a:lnSpc>
              <a:buClr>
                <a:schemeClr val="accent1">
                  <a:lumMod val="40000"/>
                  <a:lumOff val="60000"/>
                </a:schemeClr>
              </a:buClr>
            </a:pPr>
            <a:r>
              <a:rPr lang="cs-CZ" sz="1600" dirty="0">
                <a:solidFill>
                  <a:srgbClr val="FFFFFF"/>
                </a:solidFill>
              </a:rPr>
              <a:t>Tuto značku může používat </a:t>
            </a:r>
            <a:r>
              <a:rPr lang="cs-CZ" sz="1600" b="1" dirty="0">
                <a:solidFill>
                  <a:srgbClr val="FFFFFF"/>
                </a:solidFill>
              </a:rPr>
              <a:t>pouze ten výrobce</a:t>
            </a:r>
            <a:r>
              <a:rPr lang="cs-CZ" sz="1600" dirty="0">
                <a:solidFill>
                  <a:srgbClr val="FFFFFF"/>
                </a:solidFill>
              </a:rPr>
              <a:t>, jehož potravinářský výrobek:</a:t>
            </a:r>
          </a:p>
          <a:p>
            <a:pPr lvl="1">
              <a:lnSpc>
                <a:spcPct val="90000"/>
              </a:lnSpc>
              <a:buClr>
                <a:schemeClr val="accent1">
                  <a:lumMod val="40000"/>
                  <a:lumOff val="60000"/>
                </a:schemeClr>
              </a:buClr>
            </a:pPr>
            <a:r>
              <a:rPr lang="cs-CZ" dirty="0">
                <a:solidFill>
                  <a:srgbClr val="FFFFFF"/>
                </a:solidFill>
              </a:rPr>
              <a:t>Splnil všechny legislativně stanovené podmínky pro ekologické zemědělství.</a:t>
            </a:r>
          </a:p>
          <a:p>
            <a:pPr lvl="1">
              <a:lnSpc>
                <a:spcPct val="90000"/>
              </a:lnSpc>
              <a:buClr>
                <a:schemeClr val="accent1">
                  <a:lumMod val="40000"/>
                  <a:lumOff val="60000"/>
                </a:schemeClr>
              </a:buClr>
            </a:pPr>
            <a:r>
              <a:rPr lang="cs-CZ" dirty="0">
                <a:solidFill>
                  <a:srgbClr val="FFFFFF"/>
                </a:solidFill>
              </a:rPr>
              <a:t>Prošel přísnou kontrolou jedné z kontrolních organizací, podléhající Ministerstvu zemědělství.</a:t>
            </a:r>
          </a:p>
          <a:p>
            <a:pPr lvl="1">
              <a:lnSpc>
                <a:spcPct val="90000"/>
              </a:lnSpc>
              <a:buClr>
                <a:schemeClr val="accent1">
                  <a:lumMod val="40000"/>
                  <a:lumOff val="60000"/>
                </a:schemeClr>
              </a:buClr>
            </a:pPr>
            <a:r>
              <a:rPr lang="cs-CZ" dirty="0">
                <a:solidFill>
                  <a:srgbClr val="FFFFFF"/>
                </a:solidFill>
              </a:rPr>
              <a:t>Obdržel „certifikát o původu biopotraviny”.</a:t>
            </a:r>
          </a:p>
          <a:p>
            <a:pPr lvl="1">
              <a:lnSpc>
                <a:spcPct val="90000"/>
              </a:lnSpc>
              <a:buClr>
                <a:schemeClr val="accent1">
                  <a:lumMod val="40000"/>
                  <a:lumOff val="60000"/>
                </a:schemeClr>
              </a:buClr>
            </a:pPr>
            <a:r>
              <a:rPr lang="cs-CZ" dirty="0">
                <a:solidFill>
                  <a:srgbClr val="FFFFFF"/>
                </a:solidFill>
              </a:rPr>
              <a:t>Použití této značky u potravin, které nepocházejí z ekologického zemědělství, je přísně postihováno.</a:t>
            </a:r>
          </a:p>
          <a:p>
            <a:pPr>
              <a:lnSpc>
                <a:spcPct val="90000"/>
              </a:lnSpc>
              <a:buClr>
                <a:schemeClr val="accent1">
                  <a:lumMod val="40000"/>
                  <a:lumOff val="60000"/>
                </a:schemeClr>
              </a:buClr>
            </a:pPr>
            <a:r>
              <a:rPr lang="cs-CZ" sz="1600" dirty="0">
                <a:solidFill>
                  <a:srgbClr val="FFFFFF"/>
                </a:solidFill>
              </a:rPr>
              <a:t>Biopotraviny bývají </a:t>
            </a:r>
            <a:r>
              <a:rPr lang="cs-CZ" sz="1600" b="1" dirty="0">
                <a:solidFill>
                  <a:srgbClr val="FFFFFF"/>
                </a:solidFill>
              </a:rPr>
              <a:t>bohatší na bioaktivní látky, vitamíny, minerální látky a </a:t>
            </a:r>
            <a:r>
              <a:rPr lang="cs-CZ" sz="1600" b="1" dirty="0" err="1">
                <a:solidFill>
                  <a:srgbClr val="FFFFFF"/>
                </a:solidFill>
              </a:rPr>
              <a:t>fytochemikálie</a:t>
            </a:r>
            <a:r>
              <a:rPr lang="cs-CZ" sz="1600" dirty="0">
                <a:solidFill>
                  <a:srgbClr val="FFFFFF"/>
                </a:solidFill>
              </a:rPr>
              <a:t>.</a:t>
            </a:r>
          </a:p>
          <a:p>
            <a:pPr>
              <a:lnSpc>
                <a:spcPct val="90000"/>
              </a:lnSpc>
              <a:buClr>
                <a:schemeClr val="accent1">
                  <a:lumMod val="40000"/>
                  <a:lumOff val="60000"/>
                </a:schemeClr>
              </a:buClr>
            </a:pPr>
            <a:endParaRPr lang="en-US" sz="1600" dirty="0">
              <a:solidFill>
                <a:srgbClr val="FFFFFF"/>
              </a:solidFill>
            </a:endParaRPr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D5F2F390-E6FE-4D3C-A524-CBB4E7EB42A6}"/>
              </a:ext>
            </a:extLst>
          </p:cNvPr>
          <p:cNvSpPr txBox="1"/>
          <p:nvPr/>
        </p:nvSpPr>
        <p:spPr>
          <a:xfrm>
            <a:off x="11541" y="6642556"/>
            <a:ext cx="158729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800" dirty="0">
                <a:solidFill>
                  <a:schemeClr val="accent6"/>
                </a:solidFill>
              </a:rPr>
              <a:t>Zdroj: www.biospotrebitel.cz</a:t>
            </a:r>
          </a:p>
        </p:txBody>
      </p:sp>
    </p:spTree>
    <p:extLst>
      <p:ext uri="{BB962C8B-B14F-4D97-AF65-F5344CB8AC3E}">
        <p14:creationId xmlns:p14="http://schemas.microsoft.com/office/powerpoint/2010/main" val="1502709536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B4DE830A-B531-4A3B-96F6-0ECE88B085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2813DF2C-461A-4A8F-9679-A172790D1F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54CD3A85-C039-4249-86E4-1EB9318B54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tangle 23">
              <a:extLst>
                <a:ext uri="{FF2B5EF4-FFF2-40B4-BE49-F238E27FC236}">
                  <a16:creationId xmlns:a16="http://schemas.microsoft.com/office/drawing/2014/main" id="{887EA6D2-2883-42C2-993D-094CA6D65D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5">
              <a:extLst>
                <a:ext uri="{FF2B5EF4-FFF2-40B4-BE49-F238E27FC236}">
                  <a16:creationId xmlns:a16="http://schemas.microsoft.com/office/drawing/2014/main" id="{3B895046-636F-4D1B-ACA4-29AA0CB332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id="{C6B0CDE3-E054-4EDD-A43B-F96843D8BF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Rectangle 27">
              <a:extLst>
                <a:ext uri="{FF2B5EF4-FFF2-40B4-BE49-F238E27FC236}">
                  <a16:creationId xmlns:a16="http://schemas.microsoft.com/office/drawing/2014/main" id="{3B66B1A2-F145-4C9B-85CC-4BF30D58CB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28">
              <a:extLst>
                <a:ext uri="{FF2B5EF4-FFF2-40B4-BE49-F238E27FC236}">
                  <a16:creationId xmlns:a16="http://schemas.microsoft.com/office/drawing/2014/main" id="{5D4FC972-94B3-4035-8D31-E668C132B4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Rectangle 29">
              <a:extLst>
                <a:ext uri="{FF2B5EF4-FFF2-40B4-BE49-F238E27FC236}">
                  <a16:creationId xmlns:a16="http://schemas.microsoft.com/office/drawing/2014/main" id="{374B9941-AFBE-4A77-A50E-B6EA04A746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Isosceles Triangle 20">
              <a:extLst>
                <a:ext uri="{FF2B5EF4-FFF2-40B4-BE49-F238E27FC236}">
                  <a16:creationId xmlns:a16="http://schemas.microsoft.com/office/drawing/2014/main" id="{27A982C5-2C38-4CE9-BC18-94697AD657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Isosceles Triangle 21">
              <a:extLst>
                <a:ext uri="{FF2B5EF4-FFF2-40B4-BE49-F238E27FC236}">
                  <a16:creationId xmlns:a16="http://schemas.microsoft.com/office/drawing/2014/main" id="{0060D8D1-7BB1-498F-AFBB-ADAC130A9E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Nadpis 1">
            <a:extLst>
              <a:ext uri="{FF2B5EF4-FFF2-40B4-BE49-F238E27FC236}">
                <a16:creationId xmlns:a16="http://schemas.microsoft.com/office/drawing/2014/main" id="{5CCC4D3E-3D3B-46DE-9F7C-05E961D3D5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1115" y="527129"/>
            <a:ext cx="8713311" cy="83499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 kern="1200" dirty="0" err="1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Celostní-Holistický</a:t>
            </a:r>
            <a:r>
              <a:rPr lang="en-US" sz="440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400" kern="1200" dirty="0" err="1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přístup</a:t>
            </a:r>
            <a:endParaRPr lang="en-US" sz="4400" kern="1200" dirty="0">
              <a:solidFill>
                <a:schemeClr val="accent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4" name="Isosceles Triangle 23">
            <a:extLst>
              <a:ext uri="{FF2B5EF4-FFF2-40B4-BE49-F238E27FC236}">
                <a16:creationId xmlns:a16="http://schemas.microsoft.com/office/drawing/2014/main" id="{AA330523-F25B-4007-B3E5-ABB5637D16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3174" y="1270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7" name="Obrázek 6" descr="Obsah obrázku zařízení&#10;&#10;Popis byl vytvořen automaticky">
            <a:extLst>
              <a:ext uri="{FF2B5EF4-FFF2-40B4-BE49-F238E27FC236}">
                <a16:creationId xmlns:a16="http://schemas.microsoft.com/office/drawing/2014/main" id="{87CC7833-6044-4298-8495-21BCDF1C4C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3256" y="1732339"/>
            <a:ext cx="4313662" cy="4335340"/>
          </a:xfrm>
          <a:prstGeom prst="rect">
            <a:avLst/>
          </a:prstGeom>
        </p:spPr>
      </p:pic>
      <p:sp>
        <p:nvSpPr>
          <p:cNvPr id="23" name="Obdélník 22">
            <a:extLst>
              <a:ext uri="{FF2B5EF4-FFF2-40B4-BE49-F238E27FC236}">
                <a16:creationId xmlns:a16="http://schemas.microsoft.com/office/drawing/2014/main" id="{61C9F34D-8B62-4671-AC29-CAA997F79CEE}"/>
              </a:ext>
            </a:extLst>
          </p:cNvPr>
          <p:cNvSpPr/>
          <p:nvPr/>
        </p:nvSpPr>
        <p:spPr>
          <a:xfrm>
            <a:off x="457199" y="6611779"/>
            <a:ext cx="825649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000" dirty="0">
                <a:solidFill>
                  <a:schemeClr val="accent1">
                    <a:lumMod val="50000"/>
                  </a:schemeClr>
                </a:solidFill>
              </a:rPr>
              <a:t>Zdroj: https://porozumetbolesti.cz/wp-content/uploads/2019/02/BPSS.png</a:t>
            </a:r>
          </a:p>
        </p:txBody>
      </p:sp>
      <p:sp>
        <p:nvSpPr>
          <p:cNvPr id="25" name="TextovéPole 24">
            <a:extLst>
              <a:ext uri="{FF2B5EF4-FFF2-40B4-BE49-F238E27FC236}">
                <a16:creationId xmlns:a16="http://schemas.microsoft.com/office/drawing/2014/main" id="{EF0F6A2C-6F4E-4B46-801F-036093944D3F}"/>
              </a:ext>
            </a:extLst>
          </p:cNvPr>
          <p:cNvSpPr txBox="1"/>
          <p:nvPr/>
        </p:nvSpPr>
        <p:spPr>
          <a:xfrm>
            <a:off x="5566918" y="1732339"/>
            <a:ext cx="386006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Všechny složky lidského zdraví jsou </a:t>
            </a: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vzájemně propojené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.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dirty="0">
                <a:solidFill>
                  <a:prstClr val="black"/>
                </a:solidFill>
                <a:latin typeface="Century Gothic" panose="020B0502020202020204"/>
              </a:rPr>
              <a:t>Změnou jedné z nich ovlivníme ostatní.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V terapii je proto potřeba tzv. </a:t>
            </a:r>
            <a:r>
              <a:rPr kumimoji="0" lang="cs-CZ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holistický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přístup ke klientovi.</a:t>
            </a:r>
          </a:p>
        </p:txBody>
      </p:sp>
    </p:spTree>
    <p:extLst>
      <p:ext uri="{BB962C8B-B14F-4D97-AF65-F5344CB8AC3E}">
        <p14:creationId xmlns:p14="http://schemas.microsoft.com/office/powerpoint/2010/main" val="1605012597"/>
      </p:ext>
    </p:extLst>
  </p:cSld>
  <p:clrMapOvr>
    <a:masterClrMapping/>
  </p:clrMapOvr>
  <p:transition spd="slow">
    <p:push dir="u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 descr="Obsah obrázku osoba&#10;&#10;Popis vygenerován s velmi vysokou mírou spolehlivosti">
            <a:extLst>
              <a:ext uri="{FF2B5EF4-FFF2-40B4-BE49-F238E27FC236}">
                <a16:creationId xmlns:a16="http://schemas.microsoft.com/office/drawing/2014/main" id="{12AD5877-1E99-4A4D-8EE4-791300B15C2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43" r="16559"/>
          <a:stretch/>
        </p:blipFill>
        <p:spPr>
          <a:xfrm>
            <a:off x="4269854" y="-1"/>
            <a:ext cx="7922146" cy="6858001"/>
          </a:xfrm>
          <a:custGeom>
            <a:avLst/>
            <a:gdLst>
              <a:gd name="connsiteX0" fmla="*/ 379987 w 7922146"/>
              <a:gd name="connsiteY0" fmla="*/ 0 h 6858001"/>
              <a:gd name="connsiteX1" fmla="*/ 5304971 w 7922146"/>
              <a:gd name="connsiteY1" fmla="*/ 0 h 6858001"/>
              <a:gd name="connsiteX2" fmla="*/ 7065281 w 7922146"/>
              <a:gd name="connsiteY2" fmla="*/ 0 h 6858001"/>
              <a:gd name="connsiteX3" fmla="*/ 7397540 w 7922146"/>
              <a:gd name="connsiteY3" fmla="*/ 0 h 6858001"/>
              <a:gd name="connsiteX4" fmla="*/ 7397540 w 7922146"/>
              <a:gd name="connsiteY4" fmla="*/ 1 h 6858001"/>
              <a:gd name="connsiteX5" fmla="*/ 7922146 w 7922146"/>
              <a:gd name="connsiteY5" fmla="*/ 1 h 6858001"/>
              <a:gd name="connsiteX6" fmla="*/ 7922146 w 7922146"/>
              <a:gd name="connsiteY6" fmla="*/ 6858001 h 6858001"/>
              <a:gd name="connsiteX7" fmla="*/ 7065281 w 7922146"/>
              <a:gd name="connsiteY7" fmla="*/ 6858001 h 6858001"/>
              <a:gd name="connsiteX8" fmla="*/ 7065281 w 7922146"/>
              <a:gd name="connsiteY8" fmla="*/ 6858000 h 6858001"/>
              <a:gd name="connsiteX9" fmla="*/ 5932989 w 7922146"/>
              <a:gd name="connsiteY9" fmla="*/ 6858000 h 6858001"/>
              <a:gd name="connsiteX10" fmla="*/ 5932989 w 7922146"/>
              <a:gd name="connsiteY10" fmla="*/ 6858001 h 6858001"/>
              <a:gd name="connsiteX11" fmla="*/ 27809 w 7922146"/>
              <a:gd name="connsiteY11" fmla="*/ 6858001 h 6858001"/>
              <a:gd name="connsiteX12" fmla="*/ 1803228 w 7922146"/>
              <a:gd name="connsiteY12" fmla="*/ 4521201 h 6858001"/>
              <a:gd name="connsiteX13" fmla="*/ 0 w 7922146"/>
              <a:gd name="connsiteY13" fmla="*/ 0 h 6858001"/>
              <a:gd name="connsiteX14" fmla="*/ 379987 w 7922146"/>
              <a:gd name="connsiteY14" fmla="*/ 0 h 6858001"/>
              <a:gd name="connsiteX15" fmla="*/ 0 w 7922146"/>
              <a:gd name="connsiteY15" fmla="*/ 407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077CBB1A-8886-478D-88E3-52D55C4A58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721" y="142240"/>
            <a:ext cx="4490720" cy="1788160"/>
          </a:xfrm>
        </p:spPr>
        <p:txBody>
          <a:bodyPr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cs-CZ" dirty="0"/>
              <a:t>Úprava potravin a orientace na trhu potravin</a:t>
            </a:r>
            <a:br>
              <a:rPr lang="cs-CZ" sz="2800" dirty="0"/>
            </a:br>
            <a:r>
              <a:rPr lang="cs-CZ" sz="2800" dirty="0"/>
              <a:t>„Bio X </a:t>
            </a:r>
            <a:r>
              <a:rPr lang="cs-CZ" sz="2800" dirty="0" err="1"/>
              <a:t>Nebio</a:t>
            </a:r>
            <a:r>
              <a:rPr lang="cs-CZ" sz="2800" dirty="0"/>
              <a:t>“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>
          <a:xfrm>
            <a:off x="677334" y="2160589"/>
            <a:ext cx="3851122" cy="388077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cs-CZ" sz="1500" dirty="0"/>
              <a:t>Při srovnání bio hovězího masa s běžně chovaným skotem byl zjištěn </a:t>
            </a:r>
            <a:r>
              <a:rPr lang="cs-CZ" sz="1500" b="1" dirty="0"/>
              <a:t>vyšší obsah polynenasycených mastných kyselin (PUFA) a omega-3 MK</a:t>
            </a:r>
            <a:r>
              <a:rPr lang="cs-CZ" sz="1500" dirty="0"/>
              <a:t> v mase z bio chovů (1).</a:t>
            </a:r>
          </a:p>
          <a:p>
            <a:pPr>
              <a:lnSpc>
                <a:spcPct val="90000"/>
              </a:lnSpc>
            </a:pPr>
            <a:r>
              <a:rPr lang="cs-CZ" sz="1500" dirty="0"/>
              <a:t>Ze srovnání bio rostlinných produktů vyplývá, že organické rostlinné produkty jsou bohatší na skupinu látek tzv. </a:t>
            </a:r>
            <a:r>
              <a:rPr lang="cs-CZ" sz="1500" b="1" dirty="0"/>
              <a:t>polyfenolů</a:t>
            </a:r>
            <a:r>
              <a:rPr lang="cs-CZ" sz="1500" dirty="0"/>
              <a:t> – kyselinu fenolovou, </a:t>
            </a:r>
            <a:r>
              <a:rPr lang="cs-CZ" sz="1500" dirty="0" err="1"/>
              <a:t>flavonony</a:t>
            </a:r>
            <a:r>
              <a:rPr lang="cs-CZ" sz="1500" dirty="0"/>
              <a:t>, stilbeny, flavony, </a:t>
            </a:r>
            <a:r>
              <a:rPr lang="cs-CZ" sz="1500" dirty="0" err="1"/>
              <a:t>flavonoly</a:t>
            </a:r>
            <a:r>
              <a:rPr lang="cs-CZ" sz="1500" dirty="0"/>
              <a:t> a antokyany; na </a:t>
            </a:r>
            <a:r>
              <a:rPr lang="cs-CZ" sz="1500" b="1" dirty="0"/>
              <a:t>vitamíny, minerální látky a mají výrazně nižší obsah kadmia a pesticidních reziduí </a:t>
            </a:r>
            <a:r>
              <a:rPr lang="cs-CZ" sz="1500" dirty="0"/>
              <a:t>(2).</a:t>
            </a:r>
          </a:p>
          <a:p>
            <a:pPr>
              <a:lnSpc>
                <a:spcPct val="90000"/>
              </a:lnSpc>
            </a:pPr>
            <a:endParaRPr lang="en-US" sz="1500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4FA5DFF-7FE6-4855-84E6-DFA78EE978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AFD8CBA-54A3-4363-991B-B9C631BBFA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Rectangle 23">
            <a:extLst>
              <a:ext uri="{FF2B5EF4-FFF2-40B4-BE49-F238E27FC236}">
                <a16:creationId xmlns:a16="http://schemas.microsoft.com/office/drawing/2014/main" id="{3F088236-D655-4F88-B238-E167623580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2" name="Rectangle 25">
            <a:extLst>
              <a:ext uri="{FF2B5EF4-FFF2-40B4-BE49-F238E27FC236}">
                <a16:creationId xmlns:a16="http://schemas.microsoft.com/office/drawing/2014/main" id="{3DAC0C92-199E-475C-9390-119A9B0272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Isosceles Triangle 24">
            <a:extLst>
              <a:ext uri="{FF2B5EF4-FFF2-40B4-BE49-F238E27FC236}">
                <a16:creationId xmlns:a16="http://schemas.microsoft.com/office/drawing/2014/main" id="{C4CFB339-0ED8-4FE2-9EF1-6D1375B849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Rectangle 27">
            <a:extLst>
              <a:ext uri="{FF2B5EF4-FFF2-40B4-BE49-F238E27FC236}">
                <a16:creationId xmlns:a16="http://schemas.microsoft.com/office/drawing/2014/main" id="{31896C80-2069-4431-9C19-83B913734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8" name="Rectangle 28">
            <a:extLst>
              <a:ext uri="{FF2B5EF4-FFF2-40B4-BE49-F238E27FC236}">
                <a16:creationId xmlns:a16="http://schemas.microsoft.com/office/drawing/2014/main" id="{BF120A21-0841-4823-B0C4-28AEBCEF9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DBB05BAE-BBD3-4289-899F-A6851503C6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2" name="Isosceles Triangle 29">
            <a:extLst>
              <a:ext uri="{FF2B5EF4-FFF2-40B4-BE49-F238E27FC236}">
                <a16:creationId xmlns:a16="http://schemas.microsoft.com/office/drawing/2014/main" id="{9874D11C-36F5-4BBE-A490-019A54E953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6BBF5165-B7BF-42FD-9F7E-FD3DF9400BB2}"/>
              </a:ext>
            </a:extLst>
          </p:cNvPr>
          <p:cNvSpPr txBox="1"/>
          <p:nvPr/>
        </p:nvSpPr>
        <p:spPr>
          <a:xfrm>
            <a:off x="431569" y="5648235"/>
            <a:ext cx="41596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800" dirty="0">
                <a:solidFill>
                  <a:schemeClr val="accent1">
                    <a:lumMod val="50000"/>
                  </a:schemeClr>
                </a:solidFill>
              </a:rPr>
              <a:t>(1) </a:t>
            </a:r>
            <a:r>
              <a:rPr lang="cs-CZ" sz="800" dirty="0" err="1">
                <a:solidFill>
                  <a:schemeClr val="accent1">
                    <a:lumMod val="50000"/>
                  </a:schemeClr>
                </a:solidFill>
              </a:rPr>
              <a:t>Średnicka-Tober</a:t>
            </a:r>
            <a:r>
              <a:rPr lang="cs-CZ" sz="800" dirty="0">
                <a:solidFill>
                  <a:schemeClr val="accent1">
                    <a:lumMod val="50000"/>
                  </a:schemeClr>
                </a:solidFill>
              </a:rPr>
              <a:t>, D., </a:t>
            </a:r>
            <a:r>
              <a:rPr lang="cs-CZ" sz="800" dirty="0" err="1">
                <a:solidFill>
                  <a:schemeClr val="accent1">
                    <a:lumMod val="50000"/>
                  </a:schemeClr>
                </a:solidFill>
              </a:rPr>
              <a:t>Baranski</a:t>
            </a:r>
            <a:r>
              <a:rPr lang="cs-CZ" sz="800" dirty="0">
                <a:solidFill>
                  <a:schemeClr val="accent1">
                    <a:lumMod val="50000"/>
                  </a:schemeClr>
                </a:solidFill>
              </a:rPr>
              <a:t>, M., </a:t>
            </a:r>
            <a:r>
              <a:rPr lang="cs-CZ" sz="800" dirty="0" err="1">
                <a:solidFill>
                  <a:schemeClr val="accent1">
                    <a:lumMod val="50000"/>
                  </a:schemeClr>
                </a:solidFill>
              </a:rPr>
              <a:t>Seal</a:t>
            </a:r>
            <a:r>
              <a:rPr lang="cs-CZ" sz="800" dirty="0">
                <a:solidFill>
                  <a:schemeClr val="accent1">
                    <a:lumMod val="50000"/>
                  </a:schemeClr>
                </a:solidFill>
              </a:rPr>
              <a:t>, C., </a:t>
            </a:r>
            <a:r>
              <a:rPr lang="cs-CZ" sz="800" dirty="0" err="1">
                <a:solidFill>
                  <a:schemeClr val="accent1">
                    <a:lumMod val="50000"/>
                  </a:schemeClr>
                </a:solidFill>
              </a:rPr>
              <a:t>Sanderson</a:t>
            </a:r>
            <a:r>
              <a:rPr lang="cs-CZ" sz="800" dirty="0">
                <a:solidFill>
                  <a:schemeClr val="accent1">
                    <a:lumMod val="50000"/>
                  </a:schemeClr>
                </a:solidFill>
              </a:rPr>
              <a:t>, R., </a:t>
            </a:r>
            <a:r>
              <a:rPr lang="cs-CZ" sz="800" dirty="0" err="1">
                <a:solidFill>
                  <a:schemeClr val="accent1">
                    <a:lumMod val="50000"/>
                  </a:schemeClr>
                </a:solidFill>
              </a:rPr>
              <a:t>Benbrook</a:t>
            </a:r>
            <a:r>
              <a:rPr lang="cs-CZ" sz="800" dirty="0">
                <a:solidFill>
                  <a:schemeClr val="accent1">
                    <a:lumMod val="50000"/>
                  </a:schemeClr>
                </a:solidFill>
              </a:rPr>
              <a:t>, C., </a:t>
            </a:r>
            <a:r>
              <a:rPr lang="cs-CZ" sz="800" dirty="0" err="1">
                <a:solidFill>
                  <a:schemeClr val="accent1">
                    <a:lumMod val="50000"/>
                  </a:schemeClr>
                </a:solidFill>
              </a:rPr>
              <a:t>Steinshamn</a:t>
            </a:r>
            <a:r>
              <a:rPr lang="cs-CZ" sz="800" dirty="0">
                <a:solidFill>
                  <a:schemeClr val="accent1">
                    <a:lumMod val="50000"/>
                  </a:schemeClr>
                </a:solidFill>
              </a:rPr>
              <a:t>, H., … </a:t>
            </a:r>
            <a:r>
              <a:rPr lang="cs-CZ" sz="800" dirty="0" err="1">
                <a:solidFill>
                  <a:schemeClr val="accent1">
                    <a:lumMod val="50000"/>
                  </a:schemeClr>
                </a:solidFill>
              </a:rPr>
              <a:t>Leifert</a:t>
            </a:r>
            <a:r>
              <a:rPr lang="cs-CZ" sz="800" dirty="0">
                <a:solidFill>
                  <a:schemeClr val="accent1">
                    <a:lumMod val="50000"/>
                  </a:schemeClr>
                </a:solidFill>
              </a:rPr>
              <a:t>, C. (2016). </a:t>
            </a:r>
            <a:r>
              <a:rPr lang="cs-CZ" sz="800" b="1" dirty="0" err="1">
                <a:solidFill>
                  <a:schemeClr val="accent1">
                    <a:lumMod val="50000"/>
                  </a:schemeClr>
                </a:solidFill>
              </a:rPr>
              <a:t>Composition</a:t>
            </a:r>
            <a:r>
              <a:rPr lang="cs-CZ" sz="8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cs-CZ" sz="800" b="1" dirty="0" err="1">
                <a:solidFill>
                  <a:schemeClr val="accent1">
                    <a:lumMod val="50000"/>
                  </a:schemeClr>
                </a:solidFill>
              </a:rPr>
              <a:t>differences</a:t>
            </a:r>
            <a:r>
              <a:rPr lang="cs-CZ" sz="8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cs-CZ" sz="800" b="1" dirty="0" err="1">
                <a:solidFill>
                  <a:schemeClr val="accent1">
                    <a:lumMod val="50000"/>
                  </a:schemeClr>
                </a:solidFill>
              </a:rPr>
              <a:t>between</a:t>
            </a:r>
            <a:r>
              <a:rPr lang="cs-CZ" sz="8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cs-CZ" sz="800" b="1" dirty="0" err="1">
                <a:solidFill>
                  <a:schemeClr val="accent1">
                    <a:lumMod val="50000"/>
                  </a:schemeClr>
                </a:solidFill>
              </a:rPr>
              <a:t>organic</a:t>
            </a:r>
            <a:r>
              <a:rPr lang="cs-CZ" sz="800" b="1" dirty="0">
                <a:solidFill>
                  <a:schemeClr val="accent1">
                    <a:lumMod val="50000"/>
                  </a:schemeClr>
                </a:solidFill>
              </a:rPr>
              <a:t> and </a:t>
            </a:r>
            <a:r>
              <a:rPr lang="cs-CZ" sz="800" b="1" dirty="0" err="1">
                <a:solidFill>
                  <a:schemeClr val="accent1">
                    <a:lumMod val="50000"/>
                  </a:schemeClr>
                </a:solidFill>
              </a:rPr>
              <a:t>conventional</a:t>
            </a:r>
            <a:r>
              <a:rPr lang="cs-CZ" sz="8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cs-CZ" sz="800" b="1" dirty="0" err="1">
                <a:solidFill>
                  <a:schemeClr val="accent1">
                    <a:lumMod val="50000"/>
                  </a:schemeClr>
                </a:solidFill>
              </a:rPr>
              <a:t>meat</a:t>
            </a:r>
            <a:r>
              <a:rPr lang="cs-CZ" sz="800" b="1" dirty="0">
                <a:solidFill>
                  <a:schemeClr val="accent1">
                    <a:lumMod val="50000"/>
                  </a:schemeClr>
                </a:solidFill>
              </a:rPr>
              <a:t>: A </a:t>
            </a:r>
            <a:r>
              <a:rPr lang="cs-CZ" sz="800" b="1" dirty="0" err="1">
                <a:solidFill>
                  <a:schemeClr val="accent1">
                    <a:lumMod val="50000"/>
                  </a:schemeClr>
                </a:solidFill>
              </a:rPr>
              <a:t>systematic</a:t>
            </a:r>
            <a:r>
              <a:rPr lang="cs-CZ" sz="8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cs-CZ" sz="800" b="1" dirty="0" err="1">
                <a:solidFill>
                  <a:schemeClr val="accent1">
                    <a:lumMod val="50000"/>
                  </a:schemeClr>
                </a:solidFill>
              </a:rPr>
              <a:t>literature</a:t>
            </a:r>
            <a:r>
              <a:rPr lang="cs-CZ" sz="8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cs-CZ" sz="800" b="1" dirty="0" err="1">
                <a:solidFill>
                  <a:schemeClr val="accent1">
                    <a:lumMod val="50000"/>
                  </a:schemeClr>
                </a:solidFill>
              </a:rPr>
              <a:t>review</a:t>
            </a:r>
            <a:r>
              <a:rPr lang="cs-CZ" sz="800" b="1" dirty="0">
                <a:solidFill>
                  <a:schemeClr val="accent1">
                    <a:lumMod val="50000"/>
                  </a:schemeClr>
                </a:solidFill>
              </a:rPr>
              <a:t> and meta-</a:t>
            </a:r>
            <a:r>
              <a:rPr lang="cs-CZ" sz="800" b="1" dirty="0" err="1">
                <a:solidFill>
                  <a:schemeClr val="accent1">
                    <a:lumMod val="50000"/>
                  </a:schemeClr>
                </a:solidFill>
              </a:rPr>
              <a:t>analysis</a:t>
            </a:r>
            <a:r>
              <a:rPr lang="cs-CZ" sz="800" b="1" dirty="0">
                <a:solidFill>
                  <a:schemeClr val="accent1">
                    <a:lumMod val="50000"/>
                  </a:schemeClr>
                </a:solidFill>
              </a:rPr>
              <a:t>.</a:t>
            </a:r>
            <a:r>
              <a:rPr lang="cs-CZ" sz="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cs-CZ" sz="800" i="1" dirty="0" err="1">
                <a:solidFill>
                  <a:schemeClr val="accent1">
                    <a:lumMod val="50000"/>
                  </a:schemeClr>
                </a:solidFill>
              </a:rPr>
              <a:t>British</a:t>
            </a:r>
            <a:r>
              <a:rPr lang="cs-CZ" sz="800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cs-CZ" sz="800" i="1" dirty="0" err="1">
                <a:solidFill>
                  <a:schemeClr val="accent1">
                    <a:lumMod val="50000"/>
                  </a:schemeClr>
                </a:solidFill>
              </a:rPr>
              <a:t>Journal</a:t>
            </a:r>
            <a:r>
              <a:rPr lang="cs-CZ" sz="800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cs-CZ" sz="800" i="1" dirty="0" err="1">
                <a:solidFill>
                  <a:schemeClr val="accent1">
                    <a:lumMod val="50000"/>
                  </a:schemeClr>
                </a:solidFill>
              </a:rPr>
              <a:t>of</a:t>
            </a:r>
            <a:r>
              <a:rPr lang="cs-CZ" sz="800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</a:p>
          <a:p>
            <a:r>
              <a:rPr lang="cs-CZ" sz="800" i="1" dirty="0" err="1">
                <a:solidFill>
                  <a:schemeClr val="accent1">
                    <a:lumMod val="50000"/>
                  </a:schemeClr>
                </a:solidFill>
              </a:rPr>
              <a:t>Nutrition</a:t>
            </a:r>
            <a:r>
              <a:rPr lang="cs-CZ" sz="800" dirty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cs-CZ" sz="800" i="1" dirty="0">
                <a:solidFill>
                  <a:schemeClr val="accent1">
                    <a:lumMod val="50000"/>
                  </a:schemeClr>
                </a:solidFill>
              </a:rPr>
              <a:t>1</a:t>
            </a:r>
            <a:r>
              <a:rPr lang="cs-CZ" sz="800" dirty="0">
                <a:solidFill>
                  <a:schemeClr val="accent1">
                    <a:lumMod val="50000"/>
                  </a:schemeClr>
                </a:solidFill>
              </a:rPr>
              <a:t>, 1–18.</a:t>
            </a:r>
          </a:p>
          <a:p>
            <a:r>
              <a:rPr lang="cs-CZ" sz="800" dirty="0">
                <a:solidFill>
                  <a:schemeClr val="accent1">
                    <a:lumMod val="50000"/>
                  </a:schemeClr>
                </a:solidFill>
              </a:rPr>
              <a:t>(2) </a:t>
            </a:r>
            <a:r>
              <a:rPr lang="cs-CZ" sz="800" dirty="0" err="1">
                <a:solidFill>
                  <a:schemeClr val="accent1">
                    <a:lumMod val="50000"/>
                  </a:schemeClr>
                </a:solidFill>
              </a:rPr>
              <a:t>Baranski</a:t>
            </a:r>
            <a:r>
              <a:rPr lang="cs-CZ" sz="800" dirty="0">
                <a:solidFill>
                  <a:schemeClr val="accent1">
                    <a:lumMod val="50000"/>
                  </a:schemeClr>
                </a:solidFill>
              </a:rPr>
              <a:t>, M., </a:t>
            </a:r>
            <a:r>
              <a:rPr lang="cs-CZ" sz="800" dirty="0" err="1">
                <a:solidFill>
                  <a:schemeClr val="accent1">
                    <a:lumMod val="50000"/>
                  </a:schemeClr>
                </a:solidFill>
              </a:rPr>
              <a:t>Średnicka-Tober</a:t>
            </a:r>
            <a:r>
              <a:rPr lang="cs-CZ" sz="800" dirty="0">
                <a:solidFill>
                  <a:schemeClr val="accent1">
                    <a:lumMod val="50000"/>
                  </a:schemeClr>
                </a:solidFill>
              </a:rPr>
              <a:t>, D., </a:t>
            </a:r>
            <a:r>
              <a:rPr lang="cs-CZ" sz="800" dirty="0" err="1">
                <a:solidFill>
                  <a:schemeClr val="accent1">
                    <a:lumMod val="50000"/>
                  </a:schemeClr>
                </a:solidFill>
              </a:rPr>
              <a:t>Volakakis</a:t>
            </a:r>
            <a:r>
              <a:rPr lang="cs-CZ" sz="800" dirty="0">
                <a:solidFill>
                  <a:schemeClr val="accent1">
                    <a:lumMod val="50000"/>
                  </a:schemeClr>
                </a:solidFill>
              </a:rPr>
              <a:t>, N., </a:t>
            </a:r>
            <a:r>
              <a:rPr lang="cs-CZ" sz="800" dirty="0" err="1">
                <a:solidFill>
                  <a:schemeClr val="accent1">
                    <a:lumMod val="50000"/>
                  </a:schemeClr>
                </a:solidFill>
              </a:rPr>
              <a:t>Seal</a:t>
            </a:r>
            <a:r>
              <a:rPr lang="cs-CZ" sz="800" dirty="0">
                <a:solidFill>
                  <a:schemeClr val="accent1">
                    <a:lumMod val="50000"/>
                  </a:schemeClr>
                </a:solidFill>
              </a:rPr>
              <a:t>, C., </a:t>
            </a:r>
            <a:r>
              <a:rPr lang="cs-CZ" sz="800" dirty="0" err="1">
                <a:solidFill>
                  <a:schemeClr val="accent1">
                    <a:lumMod val="50000"/>
                  </a:schemeClr>
                </a:solidFill>
              </a:rPr>
              <a:t>Sanderson</a:t>
            </a:r>
            <a:r>
              <a:rPr lang="cs-CZ" sz="800" dirty="0">
                <a:solidFill>
                  <a:schemeClr val="accent1">
                    <a:lumMod val="50000"/>
                  </a:schemeClr>
                </a:solidFill>
              </a:rPr>
              <a:t>, R., Stewart, G., … </a:t>
            </a:r>
            <a:r>
              <a:rPr lang="cs-CZ" sz="800" dirty="0" err="1">
                <a:solidFill>
                  <a:schemeClr val="accent1">
                    <a:lumMod val="50000"/>
                  </a:schemeClr>
                </a:solidFill>
              </a:rPr>
              <a:t>Leifert</a:t>
            </a:r>
            <a:r>
              <a:rPr lang="cs-CZ" sz="800" dirty="0">
                <a:solidFill>
                  <a:schemeClr val="accent1">
                    <a:lumMod val="50000"/>
                  </a:schemeClr>
                </a:solidFill>
              </a:rPr>
              <a:t>, C. (2014). </a:t>
            </a:r>
            <a:r>
              <a:rPr lang="cs-CZ" sz="800" b="1" i="1" dirty="0" err="1">
                <a:solidFill>
                  <a:schemeClr val="accent1">
                    <a:lumMod val="50000"/>
                  </a:schemeClr>
                </a:solidFill>
              </a:rPr>
              <a:t>Higher</a:t>
            </a:r>
            <a:r>
              <a:rPr lang="cs-CZ" sz="800" b="1" i="1" dirty="0">
                <a:solidFill>
                  <a:schemeClr val="accent1">
                    <a:lumMod val="50000"/>
                  </a:schemeClr>
                </a:solidFill>
              </a:rPr>
              <a:t> antioxidant and </a:t>
            </a:r>
            <a:r>
              <a:rPr lang="cs-CZ" sz="800" b="1" i="1" dirty="0" err="1">
                <a:solidFill>
                  <a:schemeClr val="accent1">
                    <a:lumMod val="50000"/>
                  </a:schemeClr>
                </a:solidFill>
              </a:rPr>
              <a:t>lower</a:t>
            </a:r>
            <a:r>
              <a:rPr lang="cs-CZ" sz="800" b="1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cs-CZ" sz="800" b="1" i="1" dirty="0" err="1">
                <a:solidFill>
                  <a:schemeClr val="accent1">
                    <a:lumMod val="50000"/>
                  </a:schemeClr>
                </a:solidFill>
              </a:rPr>
              <a:t>cadmium</a:t>
            </a:r>
            <a:r>
              <a:rPr lang="cs-CZ" sz="800" b="1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cs-CZ" sz="800" b="1" i="1" dirty="0" err="1">
                <a:solidFill>
                  <a:schemeClr val="accent1">
                    <a:lumMod val="50000"/>
                  </a:schemeClr>
                </a:solidFill>
              </a:rPr>
              <a:t>concentrations</a:t>
            </a:r>
            <a:r>
              <a:rPr lang="cs-CZ" sz="800" b="1" i="1" dirty="0">
                <a:solidFill>
                  <a:schemeClr val="accent1">
                    <a:lumMod val="50000"/>
                  </a:schemeClr>
                </a:solidFill>
              </a:rPr>
              <a:t> and </a:t>
            </a:r>
            <a:r>
              <a:rPr lang="cs-CZ" sz="800" b="1" i="1" dirty="0" err="1">
                <a:solidFill>
                  <a:schemeClr val="accent1">
                    <a:lumMod val="50000"/>
                  </a:schemeClr>
                </a:solidFill>
              </a:rPr>
              <a:t>lower</a:t>
            </a:r>
            <a:r>
              <a:rPr lang="cs-CZ" sz="800" b="1" i="1" dirty="0">
                <a:solidFill>
                  <a:schemeClr val="accent1">
                    <a:lumMod val="50000"/>
                  </a:schemeClr>
                </a:solidFill>
              </a:rPr>
              <a:t> incidence </a:t>
            </a:r>
            <a:r>
              <a:rPr lang="cs-CZ" sz="800" b="1" i="1" dirty="0" err="1">
                <a:solidFill>
                  <a:schemeClr val="accent1">
                    <a:lumMod val="50000"/>
                  </a:schemeClr>
                </a:solidFill>
              </a:rPr>
              <a:t>of</a:t>
            </a:r>
            <a:r>
              <a:rPr lang="cs-CZ" sz="800" b="1" i="1" dirty="0">
                <a:solidFill>
                  <a:schemeClr val="accent1">
                    <a:lumMod val="50000"/>
                  </a:schemeClr>
                </a:solidFill>
              </a:rPr>
              <a:t> pesticide </a:t>
            </a:r>
            <a:r>
              <a:rPr lang="cs-CZ" sz="800" b="1" i="1" dirty="0" err="1">
                <a:solidFill>
                  <a:schemeClr val="accent1">
                    <a:lumMod val="50000"/>
                  </a:schemeClr>
                </a:solidFill>
              </a:rPr>
              <a:t>residues</a:t>
            </a:r>
            <a:r>
              <a:rPr lang="cs-CZ" sz="800" b="1" i="1" dirty="0">
                <a:solidFill>
                  <a:schemeClr val="accent1">
                    <a:lumMod val="50000"/>
                  </a:schemeClr>
                </a:solidFill>
              </a:rPr>
              <a:t> in </a:t>
            </a:r>
            <a:r>
              <a:rPr lang="cs-CZ" sz="800" b="1" i="1" dirty="0" err="1">
                <a:solidFill>
                  <a:schemeClr val="accent1">
                    <a:lumMod val="50000"/>
                  </a:schemeClr>
                </a:solidFill>
              </a:rPr>
              <a:t>organically</a:t>
            </a:r>
            <a:r>
              <a:rPr lang="cs-CZ" sz="800" b="1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cs-CZ" sz="800" b="1" i="1" dirty="0" err="1">
                <a:solidFill>
                  <a:schemeClr val="accent1">
                    <a:lumMod val="50000"/>
                  </a:schemeClr>
                </a:solidFill>
              </a:rPr>
              <a:t>grown</a:t>
            </a:r>
            <a:r>
              <a:rPr lang="cs-CZ" sz="800" b="1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cs-CZ" sz="800" b="1" i="1" dirty="0" err="1">
                <a:solidFill>
                  <a:schemeClr val="accent1">
                    <a:lumMod val="50000"/>
                  </a:schemeClr>
                </a:solidFill>
              </a:rPr>
              <a:t>crops</a:t>
            </a:r>
            <a:r>
              <a:rPr lang="cs-CZ" sz="800" b="1" i="1" dirty="0">
                <a:solidFill>
                  <a:schemeClr val="accent1">
                    <a:lumMod val="50000"/>
                  </a:schemeClr>
                </a:solidFill>
              </a:rPr>
              <a:t>: </a:t>
            </a:r>
          </a:p>
          <a:p>
            <a:r>
              <a:rPr lang="cs-CZ" sz="800" b="1" i="1" dirty="0">
                <a:solidFill>
                  <a:schemeClr val="accent1">
                    <a:lumMod val="50000"/>
                  </a:schemeClr>
                </a:solidFill>
              </a:rPr>
              <a:t>A </a:t>
            </a:r>
            <a:r>
              <a:rPr lang="cs-CZ" sz="800" b="1" i="1" dirty="0" err="1">
                <a:solidFill>
                  <a:schemeClr val="accent1">
                    <a:lumMod val="50000"/>
                  </a:schemeClr>
                </a:solidFill>
              </a:rPr>
              <a:t>systematic</a:t>
            </a:r>
            <a:r>
              <a:rPr lang="cs-CZ" sz="800" b="1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cs-CZ" sz="800" b="1" i="1" dirty="0" err="1">
                <a:solidFill>
                  <a:schemeClr val="accent1">
                    <a:lumMod val="50000"/>
                  </a:schemeClr>
                </a:solidFill>
              </a:rPr>
              <a:t>literature</a:t>
            </a:r>
            <a:r>
              <a:rPr lang="cs-CZ" sz="800" b="1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cs-CZ" sz="800" b="1" i="1" dirty="0" err="1">
                <a:solidFill>
                  <a:schemeClr val="accent1">
                    <a:lumMod val="50000"/>
                  </a:schemeClr>
                </a:solidFill>
              </a:rPr>
              <a:t>review</a:t>
            </a:r>
            <a:r>
              <a:rPr lang="cs-CZ" sz="800" b="1" i="1" dirty="0">
                <a:solidFill>
                  <a:schemeClr val="accent1">
                    <a:lumMod val="50000"/>
                  </a:schemeClr>
                </a:solidFill>
              </a:rPr>
              <a:t> and meta-</a:t>
            </a:r>
            <a:r>
              <a:rPr lang="cs-CZ" sz="800" b="1" i="1" dirty="0" err="1">
                <a:solidFill>
                  <a:schemeClr val="accent1">
                    <a:lumMod val="50000"/>
                  </a:schemeClr>
                </a:solidFill>
              </a:rPr>
              <a:t>analyses</a:t>
            </a:r>
            <a:r>
              <a:rPr lang="cs-CZ" sz="800" b="1" dirty="0">
                <a:solidFill>
                  <a:schemeClr val="accent1">
                    <a:lumMod val="50000"/>
                  </a:schemeClr>
                </a:solidFill>
              </a:rPr>
              <a:t>.</a:t>
            </a:r>
            <a:endParaRPr lang="cs-CZ" sz="8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6732068"/>
      </p:ext>
    </p:extLst>
  </p:cSld>
  <p:clrMapOvr>
    <a:masterClrMapping/>
  </p:clrMapOvr>
  <p:transition spd="slow">
    <p:push dir="u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Nadpis 1">
            <a:extLst>
              <a:ext uri="{FF2B5EF4-FFF2-40B4-BE49-F238E27FC236}">
                <a16:creationId xmlns:a16="http://schemas.microsoft.com/office/drawing/2014/main" id="{04EC4DA3-1E51-4736-97C2-7C601CD146DC}"/>
              </a:ext>
            </a:extLst>
          </p:cNvPr>
          <p:cNvSpPr txBox="1">
            <a:spLocks/>
          </p:cNvSpPr>
          <p:nvPr/>
        </p:nvSpPr>
        <p:spPr>
          <a:xfrm>
            <a:off x="5536734" y="365760"/>
            <a:ext cx="5253186" cy="1717040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cs-CZ" sz="3500" dirty="0">
                <a:solidFill>
                  <a:schemeClr val="accent6">
                    <a:lumMod val="50000"/>
                  </a:schemeClr>
                </a:solidFill>
              </a:rPr>
              <a:t>Úprava potravin a orientace na trhu potravin</a:t>
            </a:r>
            <a:br>
              <a:rPr lang="cs-CZ" sz="4100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cs-CZ" sz="2700" dirty="0">
                <a:solidFill>
                  <a:schemeClr val="accent6">
                    <a:lumMod val="50000"/>
                  </a:schemeClr>
                </a:solidFill>
              </a:rPr>
              <a:t>„Bio X </a:t>
            </a:r>
            <a:r>
              <a:rPr lang="cs-CZ" sz="2700" dirty="0" err="1">
                <a:solidFill>
                  <a:schemeClr val="accent6">
                    <a:lumMod val="50000"/>
                  </a:schemeClr>
                </a:solidFill>
              </a:rPr>
              <a:t>Nebio</a:t>
            </a:r>
            <a:r>
              <a:rPr lang="cs-CZ" sz="2700" dirty="0">
                <a:solidFill>
                  <a:schemeClr val="accent6">
                    <a:lumMod val="50000"/>
                  </a:schemeClr>
                </a:solidFill>
              </a:rPr>
              <a:t>“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>
          <a:xfrm>
            <a:off x="5209563" y="2160589"/>
            <a:ext cx="4064439" cy="3880773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cs-CZ" dirty="0"/>
              <a:t>Cena vs Kvalita?</a:t>
            </a:r>
          </a:p>
          <a:p>
            <a:r>
              <a:rPr lang="cs-CZ" dirty="0"/>
              <a:t>Bio nemusí nutně pocházet z obchodu.</a:t>
            </a:r>
          </a:p>
          <a:p>
            <a:r>
              <a:rPr lang="cs-CZ" dirty="0"/>
              <a:t>Nakupování u </a:t>
            </a:r>
            <a:r>
              <a:rPr lang="cs-CZ" b="1" dirty="0"/>
              <a:t>lokálních dodavatelů </a:t>
            </a:r>
            <a:r>
              <a:rPr lang="cs-CZ" dirty="0"/>
              <a:t>může zajistit Bio kvalitu za přijatelnou cenu.</a:t>
            </a:r>
          </a:p>
          <a:p>
            <a:pPr marL="0" indent="0">
              <a:buNone/>
            </a:pPr>
            <a:r>
              <a:rPr lang="cs-CZ" sz="2800" dirty="0"/>
              <a:t>+</a:t>
            </a:r>
            <a:r>
              <a:rPr lang="cs-CZ" dirty="0"/>
              <a:t> Podpora lokálních dodavatelů.</a:t>
            </a:r>
          </a:p>
          <a:p>
            <a:endParaRPr lang="cs-CZ" dirty="0"/>
          </a:p>
        </p:txBody>
      </p:sp>
      <p:pic>
        <p:nvPicPr>
          <p:cNvPr id="7" name="Obrázek 6" descr="Obsah obrázku tržiště, scéna, ovoce, budova&#10;&#10;Popis byl vytvořen automaticky">
            <a:extLst>
              <a:ext uri="{FF2B5EF4-FFF2-40B4-BE49-F238E27FC236}">
                <a16:creationId xmlns:a16="http://schemas.microsoft.com/office/drawing/2014/main" id="{5025DDB5-F618-402D-BB92-A1593DA3736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20" r="19963" b="-1"/>
          <a:stretch/>
        </p:blipFill>
        <p:spPr>
          <a:xfrm>
            <a:off x="20" y="-1"/>
            <a:ext cx="5394940" cy="6858001"/>
          </a:xfrm>
          <a:custGeom>
            <a:avLst/>
            <a:gdLst/>
            <a:ahLst/>
            <a:cxnLst/>
            <a:rect l="l" t="t" r="r" b="b"/>
            <a:pathLst>
              <a:path w="5394960" h="6858000">
                <a:moveTo>
                  <a:pt x="842596" y="0"/>
                </a:moveTo>
                <a:lnTo>
                  <a:pt x="5394960" y="0"/>
                </a:lnTo>
                <a:lnTo>
                  <a:pt x="5394960" y="21851"/>
                </a:lnTo>
                <a:lnTo>
                  <a:pt x="4365943" y="6858000"/>
                </a:lnTo>
                <a:lnTo>
                  <a:pt x="0" y="6858000"/>
                </a:lnTo>
                <a:lnTo>
                  <a:pt x="0" y="5666154"/>
                </a:lnTo>
                <a:close/>
              </a:path>
            </a:pathLst>
          </a:custGeom>
        </p:spPr>
      </p:pic>
      <p:sp>
        <p:nvSpPr>
          <p:cNvPr id="39" name="Isosceles Triangle 38">
            <a:extLst>
              <a:ext uri="{FF2B5EF4-FFF2-40B4-BE49-F238E27FC236}">
                <a16:creationId xmlns:a16="http://schemas.microsoft.com/office/drawing/2014/main" id="{3BCB5F6A-9EB0-40B0-9D13-3023E9A205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151970531"/>
      </p:ext>
    </p:extLst>
  </p:cSld>
  <p:clrMapOvr>
    <a:masterClrMapping/>
  </p:clrMapOvr>
  <p:transition spd="slow">
    <p:push dir="u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 descr="Obsah obrázku osoba, exteriér, ovoce, tráva&#10;&#10;Popis byl vytvořen automaticky">
            <a:extLst>
              <a:ext uri="{FF2B5EF4-FFF2-40B4-BE49-F238E27FC236}">
                <a16:creationId xmlns:a16="http://schemas.microsoft.com/office/drawing/2014/main" id="{C145EA71-A70B-4337-8D7A-0FBA9CC3993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" r="21016" b="-2"/>
          <a:stretch/>
        </p:blipFill>
        <p:spPr>
          <a:xfrm>
            <a:off x="4269854" y="-1"/>
            <a:ext cx="7922146" cy="6858001"/>
          </a:xfrm>
          <a:custGeom>
            <a:avLst/>
            <a:gdLst>
              <a:gd name="connsiteX0" fmla="*/ 379987 w 7922146"/>
              <a:gd name="connsiteY0" fmla="*/ 0 h 6858001"/>
              <a:gd name="connsiteX1" fmla="*/ 5304971 w 7922146"/>
              <a:gd name="connsiteY1" fmla="*/ 0 h 6858001"/>
              <a:gd name="connsiteX2" fmla="*/ 7065281 w 7922146"/>
              <a:gd name="connsiteY2" fmla="*/ 0 h 6858001"/>
              <a:gd name="connsiteX3" fmla="*/ 7397540 w 7922146"/>
              <a:gd name="connsiteY3" fmla="*/ 0 h 6858001"/>
              <a:gd name="connsiteX4" fmla="*/ 7397540 w 7922146"/>
              <a:gd name="connsiteY4" fmla="*/ 1 h 6858001"/>
              <a:gd name="connsiteX5" fmla="*/ 7922146 w 7922146"/>
              <a:gd name="connsiteY5" fmla="*/ 1 h 6858001"/>
              <a:gd name="connsiteX6" fmla="*/ 7922146 w 7922146"/>
              <a:gd name="connsiteY6" fmla="*/ 6858001 h 6858001"/>
              <a:gd name="connsiteX7" fmla="*/ 7065281 w 7922146"/>
              <a:gd name="connsiteY7" fmla="*/ 6858001 h 6858001"/>
              <a:gd name="connsiteX8" fmla="*/ 7065281 w 7922146"/>
              <a:gd name="connsiteY8" fmla="*/ 6858000 h 6858001"/>
              <a:gd name="connsiteX9" fmla="*/ 5932989 w 7922146"/>
              <a:gd name="connsiteY9" fmla="*/ 6858000 h 6858001"/>
              <a:gd name="connsiteX10" fmla="*/ 5932989 w 7922146"/>
              <a:gd name="connsiteY10" fmla="*/ 6858001 h 6858001"/>
              <a:gd name="connsiteX11" fmla="*/ 27809 w 7922146"/>
              <a:gd name="connsiteY11" fmla="*/ 6858001 h 6858001"/>
              <a:gd name="connsiteX12" fmla="*/ 1803228 w 7922146"/>
              <a:gd name="connsiteY12" fmla="*/ 4521201 h 6858001"/>
              <a:gd name="connsiteX13" fmla="*/ 0 w 7922146"/>
              <a:gd name="connsiteY13" fmla="*/ 0 h 6858001"/>
              <a:gd name="connsiteX14" fmla="*/ 379987 w 7922146"/>
              <a:gd name="connsiteY14" fmla="*/ 0 h 6858001"/>
              <a:gd name="connsiteX15" fmla="*/ 0 w 7922146"/>
              <a:gd name="connsiteY15" fmla="*/ 407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077CBB1A-8886-478D-88E3-52D55C4A58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3" y="609600"/>
            <a:ext cx="4341707" cy="1737360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</a:pPr>
            <a:r>
              <a:rPr lang="cs-CZ" sz="3200" dirty="0"/>
              <a:t>Kvalita potravin tuzemských a dovážených</a:t>
            </a:r>
          </a:p>
        </p:txBody>
      </p:sp>
      <p:sp>
        <p:nvSpPr>
          <p:cNvPr id="9" name="Content Placeholder 10">
            <a:extLst>
              <a:ext uri="{FF2B5EF4-FFF2-40B4-BE49-F238E27FC236}">
                <a16:creationId xmlns:a16="http://schemas.microsoft.com/office/drawing/2014/main" id="{C4B3A43C-51AF-4E0A-974D-36D55E39FB15}"/>
              </a:ext>
            </a:extLst>
          </p:cNvPr>
          <p:cNvSpPr txBox="1">
            <a:spLocks/>
          </p:cNvSpPr>
          <p:nvPr/>
        </p:nvSpPr>
        <p:spPr>
          <a:xfrm>
            <a:off x="677334" y="2160589"/>
            <a:ext cx="3851122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000"/>
              </a:spcBef>
              <a:spcAft>
                <a:spcPts val="0"/>
              </a:spcAft>
              <a:buSzPct val="80000"/>
              <a:buFont typeface="Wingdings 3" charset="2"/>
              <a:buChar char=""/>
            </a:pPr>
            <a:r>
              <a:rPr lang="cs-CZ" dirty="0">
                <a:solidFill>
                  <a:schemeClr val="tx1">
                    <a:lumMod val="75000"/>
                    <a:lumOff val="25000"/>
                  </a:schemeClr>
                </a:solidFill>
              </a:rPr>
              <a:t>Jsou opravdu potraviny v sousedních zemích lepší?</a:t>
            </a:r>
          </a:p>
          <a:p>
            <a:pPr>
              <a:spcBef>
                <a:spcPts val="1000"/>
              </a:spcBef>
              <a:spcAft>
                <a:spcPts val="0"/>
              </a:spcAft>
              <a:buSzPct val="80000"/>
              <a:buFont typeface="Wingdings 3" charset="2"/>
              <a:buChar char=""/>
            </a:pPr>
            <a:r>
              <a:rPr lang="cs-CZ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 ČR je obecně tlak na nízkou cenu potravin. Často bohužel bez ohledu na kvalitu.</a:t>
            </a:r>
          </a:p>
          <a:p>
            <a:pPr>
              <a:spcBef>
                <a:spcPts val="1000"/>
              </a:spcBef>
              <a:spcAft>
                <a:spcPts val="0"/>
              </a:spcAft>
              <a:buSzPct val="80000"/>
              <a:buFont typeface="Wingdings 3" charset="2"/>
              <a:buChar char=""/>
            </a:pPr>
            <a:r>
              <a:rPr lang="cs-CZ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Tato poptávka je orientovaná i na zahraniční trh, kde může být cena potravin ještě nižší (Polsko, Rumunsko atp.).</a:t>
            </a:r>
          </a:p>
          <a:p>
            <a:pPr>
              <a:spcBef>
                <a:spcPts val="1000"/>
              </a:spcBef>
              <a:spcAft>
                <a:spcPts val="0"/>
              </a:spcAft>
              <a:buSzPct val="80000"/>
              <a:buFont typeface="Wingdings 3" charset="2"/>
              <a:buChar char=""/>
            </a:pPr>
            <a:r>
              <a:rPr lang="cs-CZ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Kvalita potravin proto hodně záleží na poptávce a iniciativě lidí kvalitu vyžadovat.</a:t>
            </a:r>
          </a:p>
          <a:p>
            <a:pPr marL="0" indent="0">
              <a:spcBef>
                <a:spcPts val="1000"/>
              </a:spcBef>
              <a:spcAft>
                <a:spcPts val="0"/>
              </a:spcAft>
              <a:buSzPct val="80000"/>
              <a:buNone/>
            </a:pPr>
            <a:endParaRPr lang="cs-CZ" dirty="0"/>
          </a:p>
        </p:txBody>
      </p:sp>
      <p:cxnSp>
        <p:nvCxnSpPr>
          <p:cNvPr id="11" name="Straight Connector 13">
            <a:extLst>
              <a:ext uri="{FF2B5EF4-FFF2-40B4-BE49-F238E27FC236}">
                <a16:creationId xmlns:a16="http://schemas.microsoft.com/office/drawing/2014/main" id="{64FA5DFF-7FE6-4855-84E6-DFA78EE978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AFD8CBA-54A3-4363-991B-B9C631BBFA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ectangle 23">
            <a:extLst>
              <a:ext uri="{FF2B5EF4-FFF2-40B4-BE49-F238E27FC236}">
                <a16:creationId xmlns:a16="http://schemas.microsoft.com/office/drawing/2014/main" id="{3F088236-D655-4F88-B238-E167623580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3" name="Rectangle 25">
            <a:extLst>
              <a:ext uri="{FF2B5EF4-FFF2-40B4-BE49-F238E27FC236}">
                <a16:creationId xmlns:a16="http://schemas.microsoft.com/office/drawing/2014/main" id="{3DAC0C92-199E-475C-9390-119A9B0272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Isosceles Triangle 24">
            <a:extLst>
              <a:ext uri="{FF2B5EF4-FFF2-40B4-BE49-F238E27FC236}">
                <a16:creationId xmlns:a16="http://schemas.microsoft.com/office/drawing/2014/main" id="{C4CFB339-0ED8-4FE2-9EF1-6D1375B849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5" name="Rectangle 27">
            <a:extLst>
              <a:ext uri="{FF2B5EF4-FFF2-40B4-BE49-F238E27FC236}">
                <a16:creationId xmlns:a16="http://schemas.microsoft.com/office/drawing/2014/main" id="{31896C80-2069-4431-9C19-83B913734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F120A21-0841-4823-B0C4-28AEBCEF9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1" name="Rectangle 29">
            <a:extLst>
              <a:ext uri="{FF2B5EF4-FFF2-40B4-BE49-F238E27FC236}">
                <a16:creationId xmlns:a16="http://schemas.microsoft.com/office/drawing/2014/main" id="{DBB05BAE-BBD3-4289-899F-A6851503C6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3" name="Isosceles Triangle 29">
            <a:extLst>
              <a:ext uri="{FF2B5EF4-FFF2-40B4-BE49-F238E27FC236}">
                <a16:creationId xmlns:a16="http://schemas.microsoft.com/office/drawing/2014/main" id="{9874D11C-36F5-4BBE-A490-019A54E953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9" name="Content Placeholder 10">
            <a:extLst>
              <a:ext uri="{FF2B5EF4-FFF2-40B4-BE49-F238E27FC236}">
                <a16:creationId xmlns:a16="http://schemas.microsoft.com/office/drawing/2014/main" id="{49D675DD-FEEE-4911-9F9F-2D16DA1713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32333" y="45720"/>
            <a:ext cx="3188010" cy="2493556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t">
            <a:noAutofit/>
          </a:bodyPr>
          <a:lstStyle/>
          <a:p>
            <a:pPr marL="0" indent="0" algn="ctr">
              <a:buNone/>
            </a:pPr>
            <a:r>
              <a:rPr lang="cs-CZ" sz="4000" dirty="0">
                <a:solidFill>
                  <a:schemeClr val="accent1">
                    <a:lumMod val="50000"/>
                  </a:schemeClr>
                </a:solidFill>
              </a:rPr>
              <a:t>Tuzemsko</a:t>
            </a:r>
          </a:p>
          <a:p>
            <a:pPr marL="0" indent="0" algn="ctr">
              <a:buNone/>
            </a:pPr>
            <a:r>
              <a:rPr lang="cs-CZ" sz="4000" dirty="0">
                <a:solidFill>
                  <a:schemeClr val="accent1">
                    <a:lumMod val="50000"/>
                  </a:schemeClr>
                </a:solidFill>
              </a:rPr>
              <a:t>VS</a:t>
            </a:r>
          </a:p>
          <a:p>
            <a:pPr marL="0" indent="0" algn="ctr">
              <a:buNone/>
            </a:pPr>
            <a:r>
              <a:rPr lang="cs-CZ" sz="4000" dirty="0">
                <a:solidFill>
                  <a:schemeClr val="accent1">
                    <a:lumMod val="50000"/>
                  </a:schemeClr>
                </a:solidFill>
              </a:rPr>
              <a:t>Dovoz</a:t>
            </a:r>
          </a:p>
          <a:p>
            <a:pPr algn="ctr"/>
            <a:endParaRPr lang="en-US" sz="40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0807717"/>
      </p:ext>
    </p:extLst>
  </p:cSld>
  <p:clrMapOvr>
    <a:masterClrMapping/>
  </p:clrMapOvr>
  <p:transition spd="slow">
    <p:push dir="u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A53C026-AE02-451F-B72E-E9AFD84547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dirty="0"/>
              <a:t>Úprava potravin a orientace na trhu potravin</a:t>
            </a:r>
            <a:br>
              <a:rPr lang="cs-CZ" sz="3200" dirty="0"/>
            </a:br>
            <a:r>
              <a:rPr lang="cs-CZ" sz="2500" dirty="0"/>
              <a:t>Vejce</a:t>
            </a:r>
            <a:endParaRPr lang="cs-CZ" sz="2500" i="1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9DDD318-6521-4F4D-8563-6CBC8C9FE9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8712" y="2222287"/>
            <a:ext cx="8588813" cy="4435688"/>
          </a:xfrm>
        </p:spPr>
        <p:txBody>
          <a:bodyPr anchor="t">
            <a:normAutofit/>
          </a:bodyPr>
          <a:lstStyle/>
          <a:p>
            <a:r>
              <a:rPr lang="cs-CZ" dirty="0">
                <a:solidFill>
                  <a:schemeClr val="accent1">
                    <a:lumMod val="50000"/>
                  </a:schemeClr>
                </a:solidFill>
              </a:rPr>
              <a:t>Vejce jsou vynikajícím zdrojem </a:t>
            </a:r>
            <a:r>
              <a:rPr lang="cs-CZ" b="1" dirty="0">
                <a:solidFill>
                  <a:schemeClr val="accent1">
                    <a:lumMod val="50000"/>
                  </a:schemeClr>
                </a:solidFill>
              </a:rPr>
              <a:t>plnohodnotných bílkovin, mikronutrientů a kvalitních tuků</a:t>
            </a:r>
            <a:r>
              <a:rPr lang="cs-CZ" dirty="0">
                <a:solidFill>
                  <a:schemeClr val="accent1">
                    <a:lumMod val="50000"/>
                  </a:schemeClr>
                </a:solidFill>
              </a:rPr>
              <a:t> (1).</a:t>
            </a:r>
          </a:p>
          <a:p>
            <a:r>
              <a:rPr lang="cs-CZ" dirty="0">
                <a:solidFill>
                  <a:schemeClr val="accent1">
                    <a:lumMod val="50000"/>
                  </a:schemeClr>
                </a:solidFill>
              </a:rPr>
              <a:t>Jejich negativní role v procesu zvyšování cholesterolu jsou stále otázkou vědeckých studií (2). V současnosti však převažují názory, že </a:t>
            </a:r>
            <a:r>
              <a:rPr lang="cs-CZ" b="1" dirty="0">
                <a:solidFill>
                  <a:schemeClr val="accent1">
                    <a:lumMod val="50000"/>
                  </a:schemeClr>
                </a:solidFill>
              </a:rPr>
              <a:t>u zdravých jedinců vejce nemají negativní vliv na hladiny cholesterolu</a:t>
            </a:r>
            <a:r>
              <a:rPr lang="cs-CZ" dirty="0">
                <a:solidFill>
                  <a:schemeClr val="accent1">
                    <a:lumMod val="50000"/>
                  </a:schemeClr>
                </a:solidFill>
              </a:rPr>
              <a:t> v krvi (3).</a:t>
            </a:r>
          </a:p>
          <a:p>
            <a:r>
              <a:rPr lang="cs-CZ" dirty="0">
                <a:solidFill>
                  <a:schemeClr val="accent1">
                    <a:lumMod val="50000"/>
                  </a:schemeClr>
                </a:solidFill>
              </a:rPr>
              <a:t>U některých jedinců bylo možné pozorovat </a:t>
            </a:r>
            <a:r>
              <a:rPr lang="cs-CZ" b="1" dirty="0">
                <a:solidFill>
                  <a:schemeClr val="accent1">
                    <a:lumMod val="50000"/>
                  </a:schemeClr>
                </a:solidFill>
              </a:rPr>
              <a:t>pozitivní úpravu krevních lipidů a cholesterolu</a:t>
            </a:r>
            <a:r>
              <a:rPr lang="cs-CZ" dirty="0">
                <a:solidFill>
                  <a:schemeClr val="accent1">
                    <a:lumMod val="50000"/>
                  </a:schemeClr>
                </a:solidFill>
              </a:rPr>
              <a:t> (↑HDL, ↓LDL a LDL/HDL). Některé studie tak poukazují na možnost snížení kardiovaskulárních rizik při konzumaci 3 vajec/den (4).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3AC1FD18-8B83-4D20-8825-6F044996E975}"/>
              </a:ext>
            </a:extLst>
          </p:cNvPr>
          <p:cNvSpPr txBox="1"/>
          <p:nvPr/>
        </p:nvSpPr>
        <p:spPr>
          <a:xfrm>
            <a:off x="0" y="6150114"/>
            <a:ext cx="116893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AutoNum type="arabicParenBoth"/>
            </a:pPr>
            <a:r>
              <a:rPr lang="en-US" sz="800" dirty="0"/>
              <a:t>Werner, R., Caswell, B., Maleta, K., &amp; Stewart, C. (2019). Comparison of the Nutrient Content of Eggs from Commercial and Village Chickens in Rural Malawi (P03-009-19). </a:t>
            </a:r>
            <a:r>
              <a:rPr lang="en-US" sz="800" i="1" dirty="0"/>
              <a:t>Current Developments in Nutrition</a:t>
            </a:r>
            <a:r>
              <a:rPr lang="en-US" sz="800" dirty="0"/>
              <a:t>, </a:t>
            </a:r>
            <a:r>
              <a:rPr lang="en-US" sz="800" i="1" dirty="0"/>
              <a:t>3</a:t>
            </a:r>
            <a:r>
              <a:rPr lang="en-US" sz="800" dirty="0"/>
              <a:t>(Supplement_1).</a:t>
            </a:r>
            <a:endParaRPr lang="cs-CZ" sz="800" dirty="0"/>
          </a:p>
          <a:p>
            <a:pPr marL="228600" indent="-228600">
              <a:buFontTx/>
              <a:buAutoNum type="arabicParenBoth"/>
            </a:pPr>
            <a:r>
              <a:rPr lang="en-US" sz="800" dirty="0"/>
              <a:t>Zhong, V. W. (2019). Eggs, dietary cholesterol, and cardiovascular disease: The debate continues. </a:t>
            </a:r>
            <a:r>
              <a:rPr lang="en-US" sz="800" i="1" dirty="0"/>
              <a:t>Journal of Thoracic Disease</a:t>
            </a:r>
            <a:r>
              <a:rPr lang="en-US" sz="800" dirty="0"/>
              <a:t>, </a:t>
            </a:r>
            <a:r>
              <a:rPr lang="en-US" sz="800" i="1" dirty="0"/>
              <a:t>11</a:t>
            </a:r>
            <a:r>
              <a:rPr lang="en-US" sz="800" dirty="0"/>
              <a:t>(9), E148–E150</a:t>
            </a:r>
            <a:r>
              <a:rPr lang="cs-CZ" sz="800" dirty="0"/>
              <a:t>.</a:t>
            </a:r>
            <a:endParaRPr lang="en-US" sz="800" dirty="0"/>
          </a:p>
          <a:p>
            <a:pPr marL="228600" indent="-228600">
              <a:buFontTx/>
              <a:buAutoNum type="arabicParenBoth"/>
            </a:pPr>
            <a:r>
              <a:rPr lang="en-US" sz="800" dirty="0" err="1"/>
              <a:t>Blesso</a:t>
            </a:r>
            <a:r>
              <a:rPr lang="en-US" sz="800" dirty="0"/>
              <a:t>, C. N., &amp; Fernandez, M. L. (2018). Dietary Cholesterol, Serum Lipids, and Heart Disease: Are Eggs Working for or Against You? </a:t>
            </a:r>
            <a:r>
              <a:rPr lang="en-US" sz="800" i="1" dirty="0"/>
              <a:t>Nutrients</a:t>
            </a:r>
            <a:r>
              <a:rPr lang="en-US" sz="800" dirty="0"/>
              <a:t>, </a:t>
            </a:r>
            <a:r>
              <a:rPr lang="en-US" sz="800" i="1" dirty="0"/>
              <a:t>10</a:t>
            </a:r>
            <a:r>
              <a:rPr lang="en-US" sz="800" dirty="0"/>
              <a:t>(4), 426</a:t>
            </a:r>
            <a:r>
              <a:rPr lang="cs-CZ" sz="800" dirty="0"/>
              <a:t>.</a:t>
            </a:r>
            <a:endParaRPr lang="en-US" sz="800" dirty="0"/>
          </a:p>
          <a:p>
            <a:pPr marL="228600" indent="-228600">
              <a:buFontTx/>
              <a:buAutoNum type="arabicParenBoth"/>
            </a:pPr>
            <a:r>
              <a:rPr lang="cs-CZ" sz="800" dirty="0" err="1"/>
              <a:t>DiMarco</a:t>
            </a:r>
            <a:r>
              <a:rPr lang="cs-CZ" sz="800" dirty="0"/>
              <a:t>, D. M., </a:t>
            </a:r>
            <a:r>
              <a:rPr lang="cs-CZ" sz="800" dirty="0" err="1"/>
              <a:t>Missimer</a:t>
            </a:r>
            <a:r>
              <a:rPr lang="cs-CZ" sz="800" dirty="0"/>
              <a:t>, A., </a:t>
            </a:r>
            <a:r>
              <a:rPr lang="cs-CZ" sz="800" dirty="0" err="1"/>
              <a:t>Murillo</a:t>
            </a:r>
            <a:r>
              <a:rPr lang="cs-CZ" sz="800" dirty="0"/>
              <a:t>, A. G., </a:t>
            </a:r>
            <a:r>
              <a:rPr lang="cs-CZ" sz="800" dirty="0" err="1"/>
              <a:t>Lemos</a:t>
            </a:r>
            <a:r>
              <a:rPr lang="cs-CZ" sz="800" dirty="0"/>
              <a:t>, B. S., </a:t>
            </a:r>
            <a:r>
              <a:rPr lang="cs-CZ" sz="800" dirty="0" err="1"/>
              <a:t>Malysheva</a:t>
            </a:r>
            <a:r>
              <a:rPr lang="cs-CZ" sz="800" dirty="0"/>
              <a:t>, O. V., </a:t>
            </a:r>
            <a:r>
              <a:rPr lang="cs-CZ" sz="800" dirty="0" err="1"/>
              <a:t>Caudill</a:t>
            </a:r>
            <a:r>
              <a:rPr lang="cs-CZ" sz="800" dirty="0"/>
              <a:t>, M. A., </a:t>
            </a:r>
            <a:r>
              <a:rPr lang="cs-CZ" sz="800" dirty="0" err="1"/>
              <a:t>Blesso</a:t>
            </a:r>
            <a:r>
              <a:rPr lang="cs-CZ" sz="800" dirty="0"/>
              <a:t>, C. N., &amp; </a:t>
            </a:r>
            <a:r>
              <a:rPr lang="cs-CZ" sz="800" dirty="0" err="1"/>
              <a:t>Fernandez</a:t>
            </a:r>
            <a:r>
              <a:rPr lang="cs-CZ" sz="800" dirty="0"/>
              <a:t>, M. L. (2017). </a:t>
            </a:r>
            <a:r>
              <a:rPr lang="cs-CZ" sz="800" dirty="0" err="1"/>
              <a:t>Intake</a:t>
            </a:r>
            <a:r>
              <a:rPr lang="cs-CZ" sz="800" dirty="0"/>
              <a:t> </a:t>
            </a:r>
            <a:r>
              <a:rPr lang="cs-CZ" sz="800" dirty="0" err="1"/>
              <a:t>of</a:t>
            </a:r>
            <a:r>
              <a:rPr lang="cs-CZ" sz="800" dirty="0"/>
              <a:t> up to 3 </a:t>
            </a:r>
            <a:r>
              <a:rPr lang="cs-CZ" sz="800" dirty="0" err="1"/>
              <a:t>Eggs</a:t>
            </a:r>
            <a:r>
              <a:rPr lang="cs-CZ" sz="800" dirty="0"/>
              <a:t>/</a:t>
            </a:r>
            <a:r>
              <a:rPr lang="cs-CZ" sz="800" dirty="0" err="1"/>
              <a:t>Day</a:t>
            </a:r>
            <a:r>
              <a:rPr lang="cs-CZ" sz="800" dirty="0"/>
              <a:t> </a:t>
            </a:r>
            <a:r>
              <a:rPr lang="cs-CZ" sz="800" dirty="0" err="1"/>
              <a:t>Increases</a:t>
            </a:r>
            <a:r>
              <a:rPr lang="cs-CZ" sz="800" dirty="0"/>
              <a:t> HDL Cholesterol and Plasma Choline </a:t>
            </a:r>
            <a:r>
              <a:rPr lang="cs-CZ" sz="800" dirty="0" err="1"/>
              <a:t>While</a:t>
            </a:r>
            <a:r>
              <a:rPr lang="cs-CZ" sz="800" dirty="0"/>
              <a:t> Plasma Trimethylamine-N-oxide </a:t>
            </a:r>
            <a:r>
              <a:rPr lang="cs-CZ" sz="800" dirty="0" err="1"/>
              <a:t>is</a:t>
            </a:r>
            <a:r>
              <a:rPr lang="cs-CZ" sz="800" dirty="0"/>
              <a:t> </a:t>
            </a:r>
            <a:r>
              <a:rPr lang="cs-CZ" sz="800" dirty="0" err="1"/>
              <a:t>Unchanged</a:t>
            </a:r>
            <a:r>
              <a:rPr lang="cs-CZ" sz="800" dirty="0"/>
              <a:t> in a </a:t>
            </a:r>
            <a:r>
              <a:rPr lang="cs-CZ" sz="800" dirty="0" err="1"/>
              <a:t>Healthy</a:t>
            </a:r>
            <a:r>
              <a:rPr lang="cs-CZ" sz="800" dirty="0"/>
              <a:t> </a:t>
            </a:r>
            <a:r>
              <a:rPr lang="cs-CZ" sz="800" dirty="0" err="1"/>
              <a:t>Population</a:t>
            </a:r>
            <a:r>
              <a:rPr lang="cs-CZ" sz="800" dirty="0"/>
              <a:t>. </a:t>
            </a:r>
            <a:r>
              <a:rPr lang="cs-CZ" sz="800" i="1" dirty="0" err="1"/>
              <a:t>Lipids</a:t>
            </a:r>
            <a:r>
              <a:rPr lang="cs-CZ" sz="800" dirty="0"/>
              <a:t>, </a:t>
            </a:r>
            <a:r>
              <a:rPr lang="cs-CZ" sz="800" i="1" dirty="0"/>
              <a:t>52</a:t>
            </a:r>
            <a:r>
              <a:rPr lang="cs-CZ" sz="800" dirty="0"/>
              <a:t>(3), 255–263.</a:t>
            </a:r>
          </a:p>
        </p:txBody>
      </p:sp>
      <p:pic>
        <p:nvPicPr>
          <p:cNvPr id="9" name="Obrázek 8" descr="Obsah obrázku vejce, vsedě, jídlo, stůl&#10;&#10;Popis byl vytvořen automaticky">
            <a:extLst>
              <a:ext uri="{FF2B5EF4-FFF2-40B4-BE49-F238E27FC236}">
                <a16:creationId xmlns:a16="http://schemas.microsoft.com/office/drawing/2014/main" id="{81A7CFED-6513-4727-8107-3DAC94F751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6041" y="3162104"/>
            <a:ext cx="4849399" cy="3086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824174"/>
      </p:ext>
    </p:extLst>
  </p:cSld>
  <p:clrMapOvr>
    <a:masterClrMapping/>
  </p:clrMapOvr>
  <p:transition spd="slow">
    <p:push dir="u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CE386304-74E8-413E-9DD5-4C5E0C5CBE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3165" y="2633426"/>
            <a:ext cx="2938835" cy="4224574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6A53C026-AE02-451F-B72E-E9AFD84547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dirty="0"/>
              <a:t>Úprava potravin a orientace na trhu potravin</a:t>
            </a:r>
            <a:br>
              <a:rPr lang="cs-CZ" sz="3200" dirty="0"/>
            </a:br>
            <a:r>
              <a:rPr lang="cs-CZ" sz="2500" dirty="0"/>
              <a:t>Vejce</a:t>
            </a:r>
            <a:endParaRPr lang="cs-CZ" sz="2500" i="1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9DDD318-6521-4F4D-8563-6CBC8C9FE9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8712" y="2222287"/>
            <a:ext cx="8588813" cy="4435688"/>
          </a:xfrm>
        </p:spPr>
        <p:txBody>
          <a:bodyPr anchor="t">
            <a:normAutofit/>
          </a:bodyPr>
          <a:lstStyle/>
          <a:p>
            <a:r>
              <a:rPr lang="cs-CZ" dirty="0">
                <a:solidFill>
                  <a:schemeClr val="accent1">
                    <a:lumMod val="50000"/>
                  </a:schemeClr>
                </a:solidFill>
              </a:rPr>
              <a:t>Označování vajec:</a:t>
            </a:r>
          </a:p>
          <a:p>
            <a:endParaRPr lang="cs-CZ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cs-CZ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cs-CZ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cs-CZ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cs-CZ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cs-CZ" dirty="0">
                <a:solidFill>
                  <a:schemeClr val="accent1">
                    <a:lumMod val="50000"/>
                  </a:schemeClr>
                </a:solidFill>
              </a:rPr>
              <a:t>Bio kvalita má opět přidanou hodnotu v podobě vyššího obsahu </a:t>
            </a:r>
            <a:r>
              <a:rPr lang="cs-CZ" b="1" dirty="0">
                <a:solidFill>
                  <a:schemeClr val="accent1">
                    <a:lumMod val="50000"/>
                  </a:schemeClr>
                </a:solidFill>
              </a:rPr>
              <a:t>omega-3 MK, vitamín D a B12 </a:t>
            </a:r>
            <a:r>
              <a:rPr lang="cs-CZ" dirty="0">
                <a:solidFill>
                  <a:schemeClr val="accent1">
                    <a:lumMod val="50000"/>
                  </a:schemeClr>
                </a:solidFill>
              </a:rPr>
              <a:t>(1).</a:t>
            </a:r>
          </a:p>
        </p:txBody>
      </p:sp>
      <p:graphicFrame>
        <p:nvGraphicFramePr>
          <p:cNvPr id="4" name="Tabulka 3">
            <a:extLst>
              <a:ext uri="{FF2B5EF4-FFF2-40B4-BE49-F238E27FC236}">
                <a16:creationId xmlns:a16="http://schemas.microsoft.com/office/drawing/2014/main" id="{AC2A74C7-58C5-4797-8F95-DE52A276B9A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8344871"/>
              </p:ext>
            </p:extLst>
          </p:nvPr>
        </p:nvGraphicFramePr>
        <p:xfrm>
          <a:off x="1157569" y="2668091"/>
          <a:ext cx="5752638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75278">
                  <a:extLst>
                    <a:ext uri="{9D8B030D-6E8A-4147-A177-3AD203B41FA5}">
                      <a16:colId xmlns:a16="http://schemas.microsoft.com/office/drawing/2014/main" val="3684346423"/>
                    </a:ext>
                  </a:extLst>
                </a:gridCol>
                <a:gridCol w="4277360">
                  <a:extLst>
                    <a:ext uri="{9D8B030D-6E8A-4147-A177-3AD203B41FA5}">
                      <a16:colId xmlns:a16="http://schemas.microsoft.com/office/drawing/2014/main" val="3636157297"/>
                    </a:ext>
                  </a:extLst>
                </a:gridCol>
              </a:tblGrid>
              <a:tr h="314960">
                <a:tc>
                  <a:txBody>
                    <a:bodyPr/>
                    <a:lstStyle/>
                    <a:p>
                      <a:r>
                        <a:rPr lang="cs-CZ" sz="1800" dirty="0"/>
                        <a:t>Číselný kód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Způsob chovu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80065503"/>
                  </a:ext>
                </a:extLst>
              </a:tr>
              <a:tr h="346275">
                <a:tc>
                  <a:txBody>
                    <a:bodyPr/>
                    <a:lstStyle/>
                    <a:p>
                      <a:r>
                        <a:rPr lang="cs-CZ" sz="18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Klecový chov (r. 2012 zakázán EU)*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6567036"/>
                  </a:ext>
                </a:extLst>
              </a:tr>
              <a:tr h="346275">
                <a:tc>
                  <a:txBody>
                    <a:bodyPr/>
                    <a:lstStyle/>
                    <a:p>
                      <a:r>
                        <a:rPr lang="cs-CZ" sz="18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Chov na podestýlce v halách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4883180"/>
                  </a:ext>
                </a:extLst>
              </a:tr>
              <a:tr h="346275">
                <a:tc>
                  <a:txBody>
                    <a:bodyPr/>
                    <a:lstStyle/>
                    <a:p>
                      <a:r>
                        <a:rPr lang="cs-CZ" sz="18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Chov s volným výběhem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77387315"/>
                  </a:ext>
                </a:extLst>
              </a:tr>
              <a:tr h="346275">
                <a:tc>
                  <a:txBody>
                    <a:bodyPr/>
                    <a:lstStyle/>
                    <a:p>
                      <a:r>
                        <a:rPr lang="cs-CZ" sz="18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Ekologicky kontrolovaný chov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21850420"/>
                  </a:ext>
                </a:extLst>
              </a:tr>
            </a:tbl>
          </a:graphicData>
        </a:graphic>
      </p:graphicFrame>
      <p:sp>
        <p:nvSpPr>
          <p:cNvPr id="7" name="TextovéPole 6">
            <a:extLst>
              <a:ext uri="{FF2B5EF4-FFF2-40B4-BE49-F238E27FC236}">
                <a16:creationId xmlns:a16="http://schemas.microsoft.com/office/drawing/2014/main" id="{5ECD33C1-AE1D-42A5-A245-85FD9366945C}"/>
              </a:ext>
            </a:extLst>
          </p:cNvPr>
          <p:cNvSpPr txBox="1"/>
          <p:nvPr/>
        </p:nvSpPr>
        <p:spPr>
          <a:xfrm>
            <a:off x="6910207" y="3028493"/>
            <a:ext cx="234295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dirty="0"/>
              <a:t>*V ČR klecový chov stále funguje a prozatím jeho zrušení neprošlo vládou.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68671A35-82BF-483F-9DFE-517101D14950}"/>
              </a:ext>
            </a:extLst>
          </p:cNvPr>
          <p:cNvSpPr txBox="1"/>
          <p:nvPr/>
        </p:nvSpPr>
        <p:spPr>
          <a:xfrm>
            <a:off x="0" y="6488698"/>
            <a:ext cx="914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AutoNum type="arabicParenBoth"/>
            </a:pPr>
            <a:r>
              <a:rPr lang="en-US" sz="800" dirty="0"/>
              <a:t>Werner, R., Caswell, B., Maleta, K., &amp; Stewart, C. (2019). Comparison of the Nutrient Content of Eggs from Commercial and Village Chickens in Rural Malawi (P03-009-19). </a:t>
            </a:r>
            <a:r>
              <a:rPr lang="en-US" sz="800" i="1" dirty="0"/>
              <a:t>Current Developments in Nutrition</a:t>
            </a:r>
            <a:r>
              <a:rPr lang="en-US" sz="800" dirty="0"/>
              <a:t>, </a:t>
            </a:r>
            <a:r>
              <a:rPr lang="en-US" sz="800" i="1" dirty="0"/>
              <a:t>3</a:t>
            </a:r>
            <a:r>
              <a:rPr lang="en-US" sz="800" dirty="0"/>
              <a:t>(Supplement_1).</a:t>
            </a:r>
            <a:endParaRPr lang="cs-CZ" sz="800" dirty="0"/>
          </a:p>
        </p:txBody>
      </p:sp>
    </p:spTree>
    <p:extLst>
      <p:ext uri="{BB962C8B-B14F-4D97-AF65-F5344CB8AC3E}">
        <p14:creationId xmlns:p14="http://schemas.microsoft.com/office/powerpoint/2010/main" val="1159532843"/>
      </p:ext>
    </p:extLst>
  </p:cSld>
  <p:clrMapOvr>
    <a:masterClrMapping/>
  </p:clrMapOvr>
  <p:transition spd="slow">
    <p:push dir="u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9DDD318-6521-4F4D-8563-6CBC8C9FE9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8712" y="2222287"/>
            <a:ext cx="10554574" cy="4102313"/>
          </a:xfrm>
        </p:spPr>
        <p:txBody>
          <a:bodyPr anchor="t">
            <a:normAutofit/>
          </a:bodyPr>
          <a:lstStyle/>
          <a:p>
            <a:r>
              <a:rPr lang="cs-CZ" dirty="0">
                <a:solidFill>
                  <a:schemeClr val="accent1">
                    <a:lumMod val="50000"/>
                  </a:schemeClr>
                </a:solidFill>
              </a:rPr>
              <a:t>Svačiny, hlavní jídla, přílohy i saláty.</a:t>
            </a:r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B593D2E8-2169-4688-BE27-FC8DEBA2E64A}"/>
              </a:ext>
            </a:extLst>
          </p:cNvPr>
          <p:cNvSpPr txBox="1"/>
          <p:nvPr/>
        </p:nvSpPr>
        <p:spPr>
          <a:xfrm>
            <a:off x="2809876" y="2686050"/>
            <a:ext cx="24272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>
                <a:solidFill>
                  <a:schemeClr val="accent1">
                    <a:lumMod val="50000"/>
                  </a:schemeClr>
                </a:solidFill>
              </a:rPr>
              <a:t>Celozrnný toast s avokádem</a:t>
            </a:r>
          </a:p>
          <a:p>
            <a:r>
              <a:rPr lang="cs-CZ" sz="1400" dirty="0">
                <a:solidFill>
                  <a:schemeClr val="accent1">
                    <a:lumMod val="50000"/>
                  </a:schemeClr>
                </a:solidFill>
              </a:rPr>
              <a:t>a vejci</a:t>
            </a:r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89CA40DD-ACAB-4F46-BBA4-35DE8E39D986}"/>
              </a:ext>
            </a:extLst>
          </p:cNvPr>
          <p:cNvSpPr txBox="1"/>
          <p:nvPr/>
        </p:nvSpPr>
        <p:spPr>
          <a:xfrm>
            <a:off x="2809876" y="4657723"/>
            <a:ext cx="23339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>
                <a:solidFill>
                  <a:schemeClr val="accent1">
                    <a:lumMod val="50000"/>
                  </a:schemeClr>
                </a:solidFill>
              </a:rPr>
              <a:t>Pečené brambory se sýrem</a:t>
            </a:r>
          </a:p>
          <a:p>
            <a:r>
              <a:rPr lang="cs-CZ" sz="1400" dirty="0">
                <a:solidFill>
                  <a:schemeClr val="accent1">
                    <a:lumMod val="50000"/>
                  </a:schemeClr>
                </a:solidFill>
              </a:rPr>
              <a:t>a vejci</a:t>
            </a:r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62A9E8B4-A8BA-4227-B3CC-0AF3961CF3E6}"/>
              </a:ext>
            </a:extLst>
          </p:cNvPr>
          <p:cNvSpPr txBox="1"/>
          <p:nvPr/>
        </p:nvSpPr>
        <p:spPr>
          <a:xfrm>
            <a:off x="7866672" y="2686050"/>
            <a:ext cx="26260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>
                <a:solidFill>
                  <a:schemeClr val="accent1">
                    <a:lumMod val="50000"/>
                  </a:schemeClr>
                </a:solidFill>
              </a:rPr>
              <a:t>Hovězí maso na lemon </a:t>
            </a:r>
            <a:r>
              <a:rPr lang="cs-CZ" sz="1400" dirty="0" err="1">
                <a:solidFill>
                  <a:schemeClr val="accent1">
                    <a:lumMod val="50000"/>
                  </a:schemeClr>
                </a:solidFill>
              </a:rPr>
              <a:t>grass</a:t>
            </a:r>
            <a:endParaRPr lang="cs-CZ" sz="1400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cs-CZ" sz="1400" dirty="0">
                <a:solidFill>
                  <a:schemeClr val="accent1">
                    <a:lumMod val="50000"/>
                  </a:schemeClr>
                </a:solidFill>
              </a:rPr>
              <a:t>s brambory se sýrem a vejcem</a:t>
            </a:r>
          </a:p>
        </p:txBody>
      </p:sp>
      <p:pic>
        <p:nvPicPr>
          <p:cNvPr id="5" name="Obrázek 4" descr="Obsah obrázku talíř, jídlo, stůl, interiér&#10;&#10;Popis vygenerován s velmi vysokou mírou spolehlivosti">
            <a:extLst>
              <a:ext uri="{FF2B5EF4-FFF2-40B4-BE49-F238E27FC236}">
                <a16:creationId xmlns:a16="http://schemas.microsoft.com/office/drawing/2014/main" id="{A6109EDC-F038-475C-9365-07D88580FE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576" y="2686050"/>
            <a:ext cx="2400300" cy="1800225"/>
          </a:xfrm>
          <a:prstGeom prst="rect">
            <a:avLst/>
          </a:prstGeom>
        </p:spPr>
      </p:pic>
      <p:pic>
        <p:nvPicPr>
          <p:cNvPr id="8" name="Obrázek 7" descr="Obsah obrázku talíř, jídlo, stůl, interiér&#10;&#10;Popis vygenerován s velmi vysokou mírou spolehlivosti">
            <a:extLst>
              <a:ext uri="{FF2B5EF4-FFF2-40B4-BE49-F238E27FC236}">
                <a16:creationId xmlns:a16="http://schemas.microsoft.com/office/drawing/2014/main" id="{C846BB45-165D-4FA5-B5A7-5053D80392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576" y="4657723"/>
            <a:ext cx="2400300" cy="1800225"/>
          </a:xfrm>
          <a:prstGeom prst="rect">
            <a:avLst/>
          </a:prstGeom>
        </p:spPr>
      </p:pic>
      <p:pic>
        <p:nvPicPr>
          <p:cNvPr id="10" name="Obrázek 9" descr="Obsah obrázku talíř, jídlo, stůl, interiér&#10;&#10;Popis vygenerován s velmi vysokou mírou spolehlivosti">
            <a:extLst>
              <a:ext uri="{FF2B5EF4-FFF2-40B4-BE49-F238E27FC236}">
                <a16:creationId xmlns:a16="http://schemas.microsoft.com/office/drawing/2014/main" id="{DD3A413E-F82B-47B4-88C4-908F6856AD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6372" y="2686050"/>
            <a:ext cx="2400300" cy="1800225"/>
          </a:xfrm>
          <a:prstGeom prst="rect">
            <a:avLst/>
          </a:prstGeom>
        </p:spPr>
      </p:pic>
      <p:pic>
        <p:nvPicPr>
          <p:cNvPr id="14" name="Obrázek 13" descr="Obsah obrázku jídlo, talíř, interiér&#10;&#10;Popis vygenerován s vysokou mírou spolehlivosti">
            <a:extLst>
              <a:ext uri="{FF2B5EF4-FFF2-40B4-BE49-F238E27FC236}">
                <a16:creationId xmlns:a16="http://schemas.microsoft.com/office/drawing/2014/main" id="{7E4F4C80-212B-420C-916C-DD7751E1CDB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08" r="18750"/>
          <a:stretch/>
        </p:blipFill>
        <p:spPr>
          <a:xfrm>
            <a:off x="5549009" y="4657723"/>
            <a:ext cx="2235025" cy="1800225"/>
          </a:xfrm>
          <a:prstGeom prst="rect">
            <a:avLst/>
          </a:prstGeom>
        </p:spPr>
      </p:pic>
      <p:sp>
        <p:nvSpPr>
          <p:cNvPr id="20" name="TextovéPole 19">
            <a:extLst>
              <a:ext uri="{FF2B5EF4-FFF2-40B4-BE49-F238E27FC236}">
                <a16:creationId xmlns:a16="http://schemas.microsoft.com/office/drawing/2014/main" id="{D966A8B1-F585-45A1-B242-1649067AB8BC}"/>
              </a:ext>
            </a:extLst>
          </p:cNvPr>
          <p:cNvSpPr txBox="1"/>
          <p:nvPr/>
        </p:nvSpPr>
        <p:spPr>
          <a:xfrm>
            <a:off x="7959645" y="4657723"/>
            <a:ext cx="18982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>
                <a:solidFill>
                  <a:schemeClr val="accent1">
                    <a:lumMod val="50000"/>
                  </a:schemeClr>
                </a:solidFill>
              </a:rPr>
              <a:t>Salát s ořechy a vejci</a:t>
            </a:r>
          </a:p>
        </p:txBody>
      </p:sp>
      <p:sp>
        <p:nvSpPr>
          <p:cNvPr id="15" name="Nadpis 1">
            <a:extLst>
              <a:ext uri="{FF2B5EF4-FFF2-40B4-BE49-F238E27FC236}">
                <a16:creationId xmlns:a16="http://schemas.microsoft.com/office/drawing/2014/main" id="{3058E713-9D73-4BA2-B813-01C395D368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>
            <a:normAutofit/>
          </a:bodyPr>
          <a:lstStyle/>
          <a:p>
            <a:r>
              <a:rPr lang="cs-CZ" sz="3200" dirty="0"/>
              <a:t>Úprava potravin a orientace na trhu potravin</a:t>
            </a:r>
            <a:br>
              <a:rPr lang="cs-CZ" sz="3200" dirty="0"/>
            </a:br>
            <a:r>
              <a:rPr lang="cs-CZ" sz="2500" dirty="0"/>
              <a:t>Vejce</a:t>
            </a:r>
            <a:endParaRPr lang="cs-CZ" sz="2500" i="1" dirty="0"/>
          </a:p>
        </p:txBody>
      </p:sp>
      <p:grpSp>
        <p:nvGrpSpPr>
          <p:cNvPr id="19" name="Skupina 18">
            <a:extLst>
              <a:ext uri="{FF2B5EF4-FFF2-40B4-BE49-F238E27FC236}">
                <a16:creationId xmlns:a16="http://schemas.microsoft.com/office/drawing/2014/main" id="{9AA9A493-3A9B-4125-8C25-E6505ABAB2FC}"/>
              </a:ext>
            </a:extLst>
          </p:cNvPr>
          <p:cNvGrpSpPr/>
          <p:nvPr/>
        </p:nvGrpSpPr>
        <p:grpSpPr>
          <a:xfrm>
            <a:off x="8956184" y="5599182"/>
            <a:ext cx="2822326" cy="752033"/>
            <a:chOff x="0" y="2652149"/>
            <a:chExt cx="8154193" cy="810809"/>
          </a:xfrm>
        </p:grpSpPr>
        <p:sp>
          <p:nvSpPr>
            <p:cNvPr id="21" name="Obdélník: se zakulacenými rohy 20">
              <a:extLst>
                <a:ext uri="{FF2B5EF4-FFF2-40B4-BE49-F238E27FC236}">
                  <a16:creationId xmlns:a16="http://schemas.microsoft.com/office/drawing/2014/main" id="{0CD088EE-DF70-4A1A-A276-7D98EDE1EBDC}"/>
                </a:ext>
              </a:extLst>
            </p:cNvPr>
            <p:cNvSpPr/>
            <p:nvPr/>
          </p:nvSpPr>
          <p:spPr>
            <a:xfrm>
              <a:off x="0" y="2652149"/>
              <a:ext cx="8154193" cy="810809"/>
            </a:xfrm>
            <a:prstGeom prst="round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-2712450"/>
                <a:satOff val="-1656"/>
                <a:lumOff val="6471"/>
                <a:alphaOff val="0"/>
              </a:schemeClr>
            </a:fillRef>
            <a:effectRef idx="2">
              <a:schemeClr val="accent2">
                <a:hueOff val="-2712450"/>
                <a:satOff val="-1656"/>
                <a:lumOff val="6471"/>
                <a:alphaOff val="0"/>
              </a:schemeClr>
            </a:effectRef>
            <a:fontRef idx="minor">
              <a:schemeClr val="lt1"/>
            </a:fontRef>
          </p:style>
          <p:txBody>
            <a:bodyPr anchor="t"/>
            <a:lstStyle/>
            <a:p>
              <a:endParaRPr lang="cs-CZ"/>
            </a:p>
          </p:txBody>
        </p:sp>
        <p:sp>
          <p:nvSpPr>
            <p:cNvPr id="22" name="Obdélník: se zakulacenými rohy 4">
              <a:extLst>
                <a:ext uri="{FF2B5EF4-FFF2-40B4-BE49-F238E27FC236}">
                  <a16:creationId xmlns:a16="http://schemas.microsoft.com/office/drawing/2014/main" id="{1411625A-DAFA-432C-92CE-8BF07B2811E1}"/>
                </a:ext>
              </a:extLst>
            </p:cNvPr>
            <p:cNvSpPr txBox="1"/>
            <p:nvPr/>
          </p:nvSpPr>
          <p:spPr>
            <a:xfrm>
              <a:off x="39580" y="2691729"/>
              <a:ext cx="8075033" cy="73164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0010" tIns="80010" rIns="80010" bIns="80010" numCol="1" spcCol="1270" anchor="t" anchorCtr="0">
              <a:noAutofit/>
            </a:bodyPr>
            <a:lstStyle/>
            <a:p>
              <a:pPr marL="0" lvl="0" indent="0" algn="l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cs-CZ" i="1" kern="1200" dirty="0"/>
                <a:t>Trocha inspirace pro kvalitní příjem bílkovin!</a:t>
              </a:r>
              <a:endParaRPr lang="en-US" i="1" dirty="0"/>
            </a:p>
          </p:txBody>
        </p:sp>
      </p:grpSp>
      <p:pic>
        <p:nvPicPr>
          <p:cNvPr id="9" name="Grafický objekt 8" descr="Šéfkuchař">
            <a:extLst>
              <a:ext uri="{FF2B5EF4-FFF2-40B4-BE49-F238E27FC236}">
                <a16:creationId xmlns:a16="http://schemas.microsoft.com/office/drawing/2014/main" id="{12564A4D-35B2-4D26-ABED-79F319A3FC6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125024" y="5045345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298457"/>
      </p:ext>
    </p:extLst>
  </p:cSld>
  <p:clrMapOvr>
    <a:masterClrMapping/>
  </p:clrMapOvr>
  <p:transition spd="slow">
    <p:push dir="u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E738D634-AF90-40FB-8EFF-8A0DD0BAB5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5668" y="2412998"/>
            <a:ext cx="4955117" cy="3716338"/>
          </a:xfrm>
          <a:prstGeom prst="roundRect">
            <a:avLst>
              <a:gd name="adj" fmla="val 3876"/>
            </a:avLst>
          </a:prstGeom>
          <a:ln>
            <a:solidFill>
              <a:schemeClr val="accent1"/>
            </a:solidFill>
          </a:ln>
          <a:effectLst/>
        </p:spPr>
      </p:pic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9DDD318-6521-4F4D-8563-6CBC8C9FE9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8713" y="2412999"/>
            <a:ext cx="3835583" cy="3716337"/>
          </a:xfrm>
        </p:spPr>
        <p:txBody>
          <a:bodyPr>
            <a:normAutofit lnSpcReduction="10000"/>
          </a:bodyPr>
          <a:lstStyle/>
          <a:p>
            <a:r>
              <a:rPr lang="cs-CZ" sz="1600" dirty="0">
                <a:solidFill>
                  <a:schemeClr val="accent1">
                    <a:lumMod val="50000"/>
                  </a:schemeClr>
                </a:solidFill>
              </a:rPr>
              <a:t>Vysoký obsah plnohodnotných </a:t>
            </a:r>
            <a:r>
              <a:rPr lang="cs-CZ" sz="1600" b="1" dirty="0">
                <a:solidFill>
                  <a:schemeClr val="accent1">
                    <a:lumMod val="50000"/>
                  </a:schemeClr>
                </a:solidFill>
              </a:rPr>
              <a:t>bílkovin, vitaminů A, D a B12</a:t>
            </a:r>
            <a:r>
              <a:rPr lang="cs-CZ" sz="1600" dirty="0">
                <a:solidFill>
                  <a:schemeClr val="accent1">
                    <a:lumMod val="50000"/>
                  </a:schemeClr>
                </a:solidFill>
              </a:rPr>
              <a:t> a minerálních látek, jmenovitě </a:t>
            </a:r>
            <a:r>
              <a:rPr lang="cs-CZ" sz="1600" b="1" dirty="0">
                <a:solidFill>
                  <a:schemeClr val="accent1">
                    <a:lumMod val="50000"/>
                  </a:schemeClr>
                </a:solidFill>
              </a:rPr>
              <a:t>vápníku</a:t>
            </a:r>
            <a:r>
              <a:rPr lang="cs-CZ" sz="1600" dirty="0">
                <a:solidFill>
                  <a:schemeClr val="accent1">
                    <a:lumMod val="50000"/>
                  </a:schemeClr>
                </a:solidFill>
              </a:rPr>
              <a:t>.</a:t>
            </a:r>
          </a:p>
          <a:p>
            <a:r>
              <a:rPr lang="cs-CZ" sz="1600" dirty="0">
                <a:solidFill>
                  <a:schemeClr val="accent1">
                    <a:lumMod val="50000"/>
                  </a:schemeClr>
                </a:solidFill>
              </a:rPr>
              <a:t>Prevence rozvoje osteoporózy.</a:t>
            </a:r>
          </a:p>
          <a:p>
            <a:r>
              <a:rPr lang="cs-CZ" sz="1600" dirty="0">
                <a:solidFill>
                  <a:schemeClr val="accent1">
                    <a:lumMod val="50000"/>
                  </a:schemeClr>
                </a:solidFill>
              </a:rPr>
              <a:t>Pozor na </a:t>
            </a:r>
            <a:r>
              <a:rPr lang="cs-CZ" sz="1600" dirty="0" err="1">
                <a:solidFill>
                  <a:schemeClr val="accent1">
                    <a:lumMod val="50000"/>
                  </a:schemeClr>
                </a:solidFill>
              </a:rPr>
              <a:t>laktózovu</a:t>
            </a:r>
            <a:r>
              <a:rPr lang="cs-CZ" sz="1600" dirty="0">
                <a:solidFill>
                  <a:schemeClr val="accent1">
                    <a:lumMod val="50000"/>
                  </a:schemeClr>
                </a:solidFill>
              </a:rPr>
              <a:t> intoleranci a alergii na mléčnou bílkovinu.</a:t>
            </a:r>
          </a:p>
          <a:p>
            <a:pPr lvl="1"/>
            <a:r>
              <a:rPr lang="cs-CZ" sz="1200" dirty="0">
                <a:solidFill>
                  <a:schemeClr val="accent1">
                    <a:lumMod val="50000"/>
                  </a:schemeClr>
                </a:solidFill>
              </a:rPr>
              <a:t>Alternativní mléka – pozor na komerční produkty, často se jedná o „slazenou vodu!“</a:t>
            </a:r>
          </a:p>
          <a:p>
            <a:r>
              <a:rPr lang="cs-CZ" sz="1600" b="1" dirty="0">
                <a:solidFill>
                  <a:schemeClr val="accent1">
                    <a:lumMod val="50000"/>
                  </a:schemeClr>
                </a:solidFill>
              </a:rPr>
              <a:t>Kysané mléčné výrobky </a:t>
            </a:r>
            <a:r>
              <a:rPr lang="cs-CZ" sz="1600" dirty="0">
                <a:solidFill>
                  <a:schemeClr val="accent1">
                    <a:lumMod val="50000"/>
                  </a:schemeClr>
                </a:solidFill>
              </a:rPr>
              <a:t>jsou obecně vhodnější</a:t>
            </a:r>
          </a:p>
          <a:p>
            <a:pPr lvl="1"/>
            <a:r>
              <a:rPr lang="cs-CZ" sz="1200" dirty="0">
                <a:solidFill>
                  <a:schemeClr val="accent1">
                    <a:lumMod val="50000"/>
                  </a:schemeClr>
                </a:solidFill>
              </a:rPr>
              <a:t>Vysoký obsah pro a </a:t>
            </a:r>
            <a:r>
              <a:rPr lang="cs-CZ" sz="1200" dirty="0" err="1">
                <a:solidFill>
                  <a:schemeClr val="accent1">
                    <a:lumMod val="50000"/>
                  </a:schemeClr>
                </a:solidFill>
              </a:rPr>
              <a:t>prebiotik</a:t>
            </a:r>
            <a:r>
              <a:rPr lang="cs-CZ" sz="1200" dirty="0">
                <a:solidFill>
                  <a:schemeClr val="accent1">
                    <a:lumMod val="50000"/>
                  </a:schemeClr>
                </a:solidFill>
              </a:rPr>
              <a:t> a nízký obsah laktózy.</a:t>
            </a:r>
          </a:p>
        </p:txBody>
      </p:sp>
      <p:sp>
        <p:nvSpPr>
          <p:cNvPr id="8" name="Nadpis 1">
            <a:extLst>
              <a:ext uri="{FF2B5EF4-FFF2-40B4-BE49-F238E27FC236}">
                <a16:creationId xmlns:a16="http://schemas.microsoft.com/office/drawing/2014/main" id="{7E39736B-B464-4638-81D1-4FD5CD16ACCF}"/>
              </a:ext>
            </a:extLst>
          </p:cNvPr>
          <p:cNvSpPr txBox="1">
            <a:spLocks/>
          </p:cNvSpPr>
          <p:nvPr/>
        </p:nvSpPr>
        <p:spPr>
          <a:xfrm>
            <a:off x="829734" y="7620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cs-CZ" sz="3200" dirty="0"/>
              <a:t>Úprava potravin a orientace na trhu potravin</a:t>
            </a:r>
            <a:br>
              <a:rPr lang="cs-CZ" sz="3200" dirty="0"/>
            </a:br>
            <a:r>
              <a:rPr lang="cs-CZ" sz="2500" dirty="0"/>
              <a:t>Mléko</a:t>
            </a:r>
            <a:endParaRPr lang="cs-CZ" sz="2500" i="1" dirty="0"/>
          </a:p>
        </p:txBody>
      </p:sp>
    </p:spTree>
    <p:extLst>
      <p:ext uri="{BB962C8B-B14F-4D97-AF65-F5344CB8AC3E}">
        <p14:creationId xmlns:p14="http://schemas.microsoft.com/office/powerpoint/2010/main" val="3220589086"/>
      </p:ext>
    </p:extLst>
  </p:cSld>
  <p:clrMapOvr>
    <a:masterClrMapping/>
  </p:clrMapOvr>
  <p:transition spd="slow">
    <p:push dir="u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9DDD318-6521-4F4D-8563-6CBC8C9FE9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46087"/>
            <a:ext cx="10554574" cy="4102313"/>
          </a:xfrm>
        </p:spPr>
        <p:txBody>
          <a:bodyPr anchor="t">
            <a:normAutofit lnSpcReduction="10000"/>
          </a:bodyPr>
          <a:lstStyle/>
          <a:p>
            <a:r>
              <a:rPr lang="cs-CZ" dirty="0">
                <a:solidFill>
                  <a:schemeClr val="accent1">
                    <a:lumMod val="50000"/>
                  </a:schemeClr>
                </a:solidFill>
              </a:rPr>
              <a:t>Významný zdroj </a:t>
            </a:r>
            <a:r>
              <a:rPr lang="cs-CZ" b="1" dirty="0">
                <a:solidFill>
                  <a:schemeClr val="accent1">
                    <a:lumMod val="50000"/>
                  </a:schemeClr>
                </a:solidFill>
              </a:rPr>
              <a:t>rostlinných bílkovin, vlákniny, minerálních látek (draslík, hořčík, zinek, železo, vápník a měď), vitamínů B a E </a:t>
            </a:r>
            <a:r>
              <a:rPr lang="cs-CZ" dirty="0">
                <a:solidFill>
                  <a:schemeClr val="accent1">
                    <a:lumMod val="50000"/>
                  </a:schemeClr>
                </a:solidFill>
              </a:rPr>
              <a:t>(1, 2).</a:t>
            </a:r>
          </a:p>
          <a:p>
            <a:r>
              <a:rPr lang="cs-CZ" b="1" dirty="0">
                <a:solidFill>
                  <a:schemeClr val="accent1">
                    <a:lumMod val="50000"/>
                  </a:schemeClr>
                </a:solidFill>
              </a:rPr>
              <a:t>Jak luštěniny upravovat </a:t>
            </a:r>
            <a:r>
              <a:rPr lang="cs-CZ" dirty="0">
                <a:solidFill>
                  <a:schemeClr val="accent1">
                    <a:lumMod val="50000"/>
                  </a:schemeClr>
                </a:solidFill>
              </a:rPr>
              <a:t>a zařazovat do jídelníčku:</a:t>
            </a:r>
          </a:p>
          <a:p>
            <a:pPr lvl="1"/>
            <a:r>
              <a:rPr lang="cs-CZ" b="1" dirty="0">
                <a:solidFill>
                  <a:schemeClr val="accent1">
                    <a:lumMod val="50000"/>
                  </a:schemeClr>
                </a:solidFill>
              </a:rPr>
              <a:t>Namáčením a opakovaným slíváním vody</a:t>
            </a:r>
            <a:r>
              <a:rPr lang="cs-CZ" dirty="0">
                <a:solidFill>
                  <a:schemeClr val="accent1">
                    <a:lumMod val="50000"/>
                  </a:schemeClr>
                </a:solidFill>
              </a:rPr>
              <a:t> se z luštěnin uvolňují obtížně stravitelné oligosacharidy, které způsobují nadýmání.</a:t>
            </a:r>
          </a:p>
          <a:p>
            <a:pPr lvl="1"/>
            <a:r>
              <a:rPr lang="cs-CZ" b="1" dirty="0">
                <a:solidFill>
                  <a:schemeClr val="accent1">
                    <a:lumMod val="50000"/>
                  </a:schemeClr>
                </a:solidFill>
              </a:rPr>
              <a:t>Naklíčení luštěnin </a:t>
            </a:r>
            <a:r>
              <a:rPr lang="cs-CZ" dirty="0">
                <a:solidFill>
                  <a:schemeClr val="accent1">
                    <a:lumMod val="50000"/>
                  </a:schemeClr>
                </a:solidFill>
              </a:rPr>
              <a:t>opět usnadňuje jejich zpracování v trávícím traktu. Navíc se navyšuje obsah vitamínu C a rostlinných enzymů.</a:t>
            </a:r>
          </a:p>
          <a:p>
            <a:pPr lvl="1"/>
            <a:r>
              <a:rPr lang="cs-CZ" dirty="0">
                <a:solidFill>
                  <a:schemeClr val="accent1">
                    <a:lumMod val="50000"/>
                  </a:schemeClr>
                </a:solidFill>
              </a:rPr>
              <a:t>Luštěniny by se měly obecně vařit alespoň 5-10 min bez pokličky a vývar z nich by se měl slívat, pokud chceme maximálně snížit nadýmání.</a:t>
            </a:r>
          </a:p>
          <a:p>
            <a:r>
              <a:rPr lang="cs-CZ" dirty="0">
                <a:solidFill>
                  <a:schemeClr val="accent1">
                    <a:lumMod val="50000"/>
                  </a:schemeClr>
                </a:solidFill>
              </a:rPr>
              <a:t>Lidské tělo má </a:t>
            </a:r>
            <a:r>
              <a:rPr lang="cs-CZ" b="1" dirty="0">
                <a:solidFill>
                  <a:schemeClr val="accent1">
                    <a:lumMod val="50000"/>
                  </a:schemeClr>
                </a:solidFill>
              </a:rPr>
              <a:t>k dispozici velice malé množství enzymů schopných trávit oligosacharidy obsažené v luštěninách</a:t>
            </a:r>
            <a:r>
              <a:rPr lang="cs-CZ" dirty="0">
                <a:solidFill>
                  <a:schemeClr val="accent1">
                    <a:lumMod val="50000"/>
                  </a:schemeClr>
                </a:solidFill>
              </a:rPr>
              <a:t>, proto je potřeba luštěniny pravidelně konzumovat. Pravidelná konzumace vede k adaptaci trávícího systému. Dochází ke zvýšené tvorbě enzymů a navyšují se i počty mikroorganismů </a:t>
            </a:r>
            <a:r>
              <a:rPr lang="cs-CZ" dirty="0" err="1">
                <a:solidFill>
                  <a:schemeClr val="accent1">
                    <a:lumMod val="50000"/>
                  </a:schemeClr>
                </a:solidFill>
              </a:rPr>
              <a:t>mikrobioty</a:t>
            </a:r>
            <a:r>
              <a:rPr lang="cs-CZ" dirty="0">
                <a:solidFill>
                  <a:schemeClr val="accent1">
                    <a:lumMod val="50000"/>
                  </a:schemeClr>
                </a:solidFill>
              </a:rPr>
              <a:t>, schopné tyto sacharidy využít.</a:t>
            </a:r>
          </a:p>
        </p:txBody>
      </p:sp>
      <p:sp>
        <p:nvSpPr>
          <p:cNvPr id="6" name="Nadpis 1">
            <a:extLst>
              <a:ext uri="{FF2B5EF4-FFF2-40B4-BE49-F238E27FC236}">
                <a16:creationId xmlns:a16="http://schemas.microsoft.com/office/drawing/2014/main" id="{C386CDC1-23B0-4A28-95D8-C6ABCF028F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>
            <a:normAutofit/>
          </a:bodyPr>
          <a:lstStyle/>
          <a:p>
            <a:r>
              <a:rPr lang="cs-CZ" sz="3200" dirty="0"/>
              <a:t>Úprava potravin a orientace na trhu potravin</a:t>
            </a:r>
            <a:br>
              <a:rPr lang="cs-CZ" sz="3200" dirty="0"/>
            </a:br>
            <a:r>
              <a:rPr lang="cs-CZ" sz="2500" dirty="0"/>
              <a:t>Luštěniny</a:t>
            </a:r>
            <a:endParaRPr lang="cs-CZ" sz="2500" i="1" dirty="0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B2A0E004-18C6-4F02-A420-CD699AD14895}"/>
              </a:ext>
            </a:extLst>
          </p:cNvPr>
          <p:cNvSpPr txBox="1"/>
          <p:nvPr/>
        </p:nvSpPr>
        <p:spPr>
          <a:xfrm>
            <a:off x="0" y="6396335"/>
            <a:ext cx="11785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FontTx/>
              <a:buAutoNum type="arabicParenBoth"/>
            </a:pPr>
            <a:r>
              <a:rPr lang="cs-CZ" sz="800" dirty="0" err="1"/>
              <a:t>Erbersdobler</a:t>
            </a:r>
            <a:r>
              <a:rPr lang="cs-CZ" sz="800" dirty="0"/>
              <a:t>, H., </a:t>
            </a:r>
            <a:r>
              <a:rPr lang="cs-CZ" sz="800" dirty="0" err="1"/>
              <a:t>Barth</a:t>
            </a:r>
            <a:r>
              <a:rPr lang="cs-CZ" sz="800" dirty="0"/>
              <a:t>, C., &amp; </a:t>
            </a:r>
            <a:r>
              <a:rPr lang="cs-CZ" sz="800" dirty="0" err="1"/>
              <a:t>Jahreis</a:t>
            </a:r>
            <a:r>
              <a:rPr lang="cs-CZ" sz="800" dirty="0"/>
              <a:t>, G. (2017). </a:t>
            </a:r>
            <a:r>
              <a:rPr lang="cs-CZ" sz="800" dirty="0" err="1"/>
              <a:t>Legumes</a:t>
            </a:r>
            <a:r>
              <a:rPr lang="cs-CZ" sz="800" dirty="0"/>
              <a:t> in </a:t>
            </a:r>
            <a:r>
              <a:rPr lang="cs-CZ" sz="800" dirty="0" err="1"/>
              <a:t>human</a:t>
            </a:r>
            <a:r>
              <a:rPr lang="cs-CZ" sz="800" dirty="0"/>
              <a:t> </a:t>
            </a:r>
            <a:r>
              <a:rPr lang="cs-CZ" sz="800" dirty="0" err="1"/>
              <a:t>nutrition</a:t>
            </a:r>
            <a:r>
              <a:rPr lang="cs-CZ" sz="800" dirty="0"/>
              <a:t> Nutrient </a:t>
            </a:r>
            <a:r>
              <a:rPr lang="cs-CZ" sz="800" dirty="0" err="1"/>
              <a:t>content</a:t>
            </a:r>
            <a:r>
              <a:rPr lang="cs-CZ" sz="800" dirty="0"/>
              <a:t> and protein </a:t>
            </a:r>
            <a:r>
              <a:rPr lang="cs-CZ" sz="800" dirty="0" err="1"/>
              <a:t>quality</a:t>
            </a:r>
            <a:r>
              <a:rPr lang="cs-CZ" sz="800" dirty="0"/>
              <a:t> </a:t>
            </a:r>
            <a:r>
              <a:rPr lang="cs-CZ" sz="800" dirty="0" err="1"/>
              <a:t>of</a:t>
            </a:r>
            <a:r>
              <a:rPr lang="cs-CZ" sz="800" dirty="0"/>
              <a:t> </a:t>
            </a:r>
            <a:r>
              <a:rPr lang="cs-CZ" sz="800" dirty="0" err="1"/>
              <a:t>pulses</a:t>
            </a:r>
            <a:r>
              <a:rPr lang="cs-CZ" sz="800" dirty="0"/>
              <a:t>. </a:t>
            </a:r>
            <a:r>
              <a:rPr lang="cs-CZ" sz="800" i="1" dirty="0" err="1"/>
              <a:t>Ernährungs</a:t>
            </a:r>
            <a:r>
              <a:rPr lang="cs-CZ" sz="800" i="1" dirty="0"/>
              <a:t> </a:t>
            </a:r>
            <a:r>
              <a:rPr lang="cs-CZ" sz="800" i="1" dirty="0" err="1"/>
              <a:t>Umschau</a:t>
            </a:r>
            <a:r>
              <a:rPr lang="cs-CZ" sz="800" dirty="0"/>
              <a:t>, </a:t>
            </a:r>
            <a:r>
              <a:rPr lang="cs-CZ" sz="800" i="1" dirty="0"/>
              <a:t>64</a:t>
            </a:r>
            <a:r>
              <a:rPr lang="cs-CZ" sz="800" dirty="0"/>
              <a:t>, 134–139.</a:t>
            </a:r>
          </a:p>
          <a:p>
            <a:pPr marL="228600" indent="-228600">
              <a:buFontTx/>
              <a:buAutoNum type="arabicParenBoth"/>
            </a:pPr>
            <a:r>
              <a:rPr lang="cs-CZ" sz="800" dirty="0" err="1"/>
              <a:t>Margier</a:t>
            </a:r>
            <a:r>
              <a:rPr lang="cs-CZ" sz="800" dirty="0"/>
              <a:t>, M., </a:t>
            </a:r>
            <a:r>
              <a:rPr lang="cs-CZ" sz="800" dirty="0" err="1"/>
              <a:t>Georgé</a:t>
            </a:r>
            <a:r>
              <a:rPr lang="cs-CZ" sz="800" dirty="0"/>
              <a:t>, S., </a:t>
            </a:r>
            <a:r>
              <a:rPr lang="cs-CZ" sz="800" dirty="0" err="1"/>
              <a:t>Hafnaoui</a:t>
            </a:r>
            <a:r>
              <a:rPr lang="cs-CZ" sz="800" dirty="0"/>
              <a:t>, N., </a:t>
            </a:r>
            <a:r>
              <a:rPr lang="cs-CZ" sz="800" dirty="0" err="1"/>
              <a:t>Remond</a:t>
            </a:r>
            <a:r>
              <a:rPr lang="cs-CZ" sz="800" dirty="0"/>
              <a:t>, D., </a:t>
            </a:r>
            <a:r>
              <a:rPr lang="cs-CZ" sz="800" dirty="0" err="1"/>
              <a:t>Nowicki</a:t>
            </a:r>
            <a:r>
              <a:rPr lang="cs-CZ" sz="800" dirty="0"/>
              <a:t>, M., </a:t>
            </a:r>
            <a:r>
              <a:rPr lang="cs-CZ" sz="800" dirty="0" err="1"/>
              <a:t>Du</a:t>
            </a:r>
            <a:r>
              <a:rPr lang="cs-CZ" sz="800" dirty="0"/>
              <a:t> </a:t>
            </a:r>
            <a:r>
              <a:rPr lang="cs-CZ" sz="800" dirty="0" err="1"/>
              <a:t>Chaffaut</a:t>
            </a:r>
            <a:r>
              <a:rPr lang="cs-CZ" sz="800" dirty="0"/>
              <a:t>, L., </a:t>
            </a:r>
            <a:r>
              <a:rPr lang="cs-CZ" sz="800" dirty="0" err="1"/>
              <a:t>Amiot</a:t>
            </a:r>
            <a:r>
              <a:rPr lang="cs-CZ" sz="800" dirty="0"/>
              <a:t>, M.-J., &amp; </a:t>
            </a:r>
            <a:r>
              <a:rPr lang="cs-CZ" sz="800" dirty="0" err="1"/>
              <a:t>Reboul</a:t>
            </a:r>
            <a:r>
              <a:rPr lang="cs-CZ" sz="800" dirty="0"/>
              <a:t>, E. (2018). </a:t>
            </a:r>
            <a:r>
              <a:rPr lang="cs-CZ" sz="800" dirty="0" err="1"/>
              <a:t>Nutritional</a:t>
            </a:r>
            <a:r>
              <a:rPr lang="cs-CZ" sz="800" dirty="0"/>
              <a:t> </a:t>
            </a:r>
            <a:r>
              <a:rPr lang="cs-CZ" sz="800" dirty="0" err="1"/>
              <a:t>Composition</a:t>
            </a:r>
            <a:r>
              <a:rPr lang="cs-CZ" sz="800" dirty="0"/>
              <a:t> and </a:t>
            </a:r>
            <a:r>
              <a:rPr lang="cs-CZ" sz="800" dirty="0" err="1"/>
              <a:t>Bioactive</a:t>
            </a:r>
            <a:r>
              <a:rPr lang="cs-CZ" sz="800" dirty="0"/>
              <a:t> </a:t>
            </a:r>
            <a:r>
              <a:rPr lang="cs-CZ" sz="800" dirty="0" err="1"/>
              <a:t>Content</a:t>
            </a:r>
            <a:r>
              <a:rPr lang="cs-CZ" sz="800" dirty="0"/>
              <a:t> </a:t>
            </a:r>
            <a:r>
              <a:rPr lang="cs-CZ" sz="800" dirty="0" err="1"/>
              <a:t>of</a:t>
            </a:r>
            <a:r>
              <a:rPr lang="cs-CZ" sz="800" dirty="0"/>
              <a:t> </a:t>
            </a:r>
            <a:r>
              <a:rPr lang="cs-CZ" sz="800" dirty="0" err="1"/>
              <a:t>Legumes</a:t>
            </a:r>
            <a:r>
              <a:rPr lang="cs-CZ" sz="800" dirty="0"/>
              <a:t>: </a:t>
            </a:r>
            <a:r>
              <a:rPr lang="cs-CZ" sz="800" dirty="0" err="1"/>
              <a:t>Characterization</a:t>
            </a:r>
            <a:r>
              <a:rPr lang="cs-CZ" sz="800" dirty="0"/>
              <a:t> </a:t>
            </a:r>
            <a:r>
              <a:rPr lang="cs-CZ" sz="800" dirty="0" err="1"/>
              <a:t>of</a:t>
            </a:r>
            <a:r>
              <a:rPr lang="cs-CZ" sz="800" dirty="0"/>
              <a:t> </a:t>
            </a:r>
            <a:r>
              <a:rPr lang="cs-CZ" sz="800" dirty="0" err="1"/>
              <a:t>Pulses</a:t>
            </a:r>
            <a:r>
              <a:rPr lang="cs-CZ" sz="800" dirty="0"/>
              <a:t> </a:t>
            </a:r>
            <a:r>
              <a:rPr lang="cs-CZ" sz="800" dirty="0" err="1"/>
              <a:t>Frequently</a:t>
            </a:r>
            <a:r>
              <a:rPr lang="cs-CZ" sz="800" dirty="0"/>
              <a:t> </a:t>
            </a:r>
            <a:r>
              <a:rPr lang="cs-CZ" sz="800" dirty="0" err="1"/>
              <a:t>Consumed</a:t>
            </a:r>
            <a:r>
              <a:rPr lang="cs-CZ" sz="800" dirty="0"/>
              <a:t> in France and </a:t>
            </a:r>
            <a:r>
              <a:rPr lang="cs-CZ" sz="800" dirty="0" err="1"/>
              <a:t>Effect</a:t>
            </a:r>
            <a:r>
              <a:rPr lang="cs-CZ" sz="800" dirty="0"/>
              <a:t> </a:t>
            </a:r>
            <a:r>
              <a:rPr lang="cs-CZ" sz="800" dirty="0" err="1"/>
              <a:t>of</a:t>
            </a:r>
            <a:r>
              <a:rPr lang="cs-CZ" sz="800" dirty="0"/>
              <a:t> </a:t>
            </a:r>
            <a:r>
              <a:rPr lang="cs-CZ" sz="800" dirty="0" err="1"/>
              <a:t>the</a:t>
            </a:r>
            <a:r>
              <a:rPr lang="cs-CZ" sz="800" dirty="0"/>
              <a:t> </a:t>
            </a:r>
            <a:r>
              <a:rPr lang="cs-CZ" sz="800" dirty="0" err="1"/>
              <a:t>Cooking</a:t>
            </a:r>
            <a:r>
              <a:rPr lang="cs-CZ" sz="800" dirty="0"/>
              <a:t> </a:t>
            </a:r>
            <a:r>
              <a:rPr lang="cs-CZ" sz="800" dirty="0" err="1"/>
              <a:t>Method</a:t>
            </a:r>
            <a:r>
              <a:rPr lang="cs-CZ" sz="800" dirty="0"/>
              <a:t>. </a:t>
            </a:r>
            <a:r>
              <a:rPr lang="cs-CZ" sz="800" i="1" dirty="0" err="1"/>
              <a:t>Nutrients</a:t>
            </a:r>
            <a:r>
              <a:rPr lang="cs-CZ" sz="800" dirty="0"/>
              <a:t>, </a:t>
            </a:r>
            <a:r>
              <a:rPr lang="cs-CZ" sz="800" i="1" dirty="0"/>
              <a:t>10</a:t>
            </a:r>
            <a:r>
              <a:rPr lang="cs-CZ" sz="800" dirty="0"/>
              <a:t>(11).</a:t>
            </a:r>
          </a:p>
        </p:txBody>
      </p:sp>
    </p:spTree>
    <p:extLst>
      <p:ext uri="{BB962C8B-B14F-4D97-AF65-F5344CB8AC3E}">
        <p14:creationId xmlns:p14="http://schemas.microsoft.com/office/powerpoint/2010/main" val="749248482"/>
      </p:ext>
    </p:extLst>
  </p:cSld>
  <p:clrMapOvr>
    <a:masterClrMapping/>
  </p:clrMapOvr>
  <p:transition spd="slow">
    <p:push dir="u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D94A7024-D948-494D-8920-BBA2DA07D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Obrázek 7" descr="Obsah obrázku jídlo, stůl, talíř, interiér&#10;&#10;Popis byl vytvořen automaticky">
            <a:extLst>
              <a:ext uri="{FF2B5EF4-FFF2-40B4-BE49-F238E27FC236}">
                <a16:creationId xmlns:a16="http://schemas.microsoft.com/office/drawing/2014/main" id="{BA58B62E-AE53-4B63-AD00-26C0F069D77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90" b="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4" name="Nadpis 1">
            <a:extLst>
              <a:ext uri="{FF2B5EF4-FFF2-40B4-BE49-F238E27FC236}">
                <a16:creationId xmlns:a16="http://schemas.microsoft.com/office/drawing/2014/main" id="{FAE720A0-9BA0-4F74-BA51-BC0E41B9B6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10488506" cy="13208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cs-CZ" sz="32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Úprava potravin a orientace na trhu potravin</a:t>
            </a:r>
            <a:br>
              <a:rPr lang="cs-CZ" sz="2800" dirty="0">
                <a:solidFill>
                  <a:schemeClr val="accent6">
                    <a:lumMod val="20000"/>
                    <a:lumOff val="80000"/>
                  </a:schemeClr>
                </a:solidFill>
              </a:rPr>
            </a:br>
            <a:r>
              <a:rPr lang="cs-CZ" sz="25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Zdroje bílkovin – Živočišné zdroje – Maso a jiné zdroje</a:t>
            </a:r>
            <a:endParaRPr lang="cs-CZ" sz="2500" i="1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187C24D-3CC2-493E-8082-68003C9A54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60589"/>
            <a:ext cx="10976186" cy="3880773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rgbClr val="FFFFFF"/>
                </a:solidFill>
              </a:rPr>
              <a:t>Maso ano nebo ne?</a:t>
            </a:r>
          </a:p>
          <a:p>
            <a:pPr lvl="1"/>
            <a:r>
              <a:rPr lang="cs-CZ" dirty="0">
                <a:solidFill>
                  <a:srgbClr val="FFFFFF"/>
                </a:solidFill>
              </a:rPr>
              <a:t>Zdroj plnohodnotných bílkovin a minerálních látek.</a:t>
            </a:r>
          </a:p>
          <a:p>
            <a:r>
              <a:rPr lang="cs-CZ" dirty="0">
                <a:solidFill>
                  <a:srgbClr val="FFFFFF"/>
                </a:solidFill>
              </a:rPr>
              <a:t>Je možná náhrada?</a:t>
            </a:r>
          </a:p>
          <a:p>
            <a:pPr lvl="1"/>
            <a:r>
              <a:rPr lang="cs-CZ" dirty="0">
                <a:solidFill>
                  <a:srgbClr val="FFFFFF"/>
                </a:solidFill>
              </a:rPr>
              <a:t>Mléčné výrobky a vejce – Obsah stejně plnohodnotných bílkovin, pouze v menších množstvích.</a:t>
            </a:r>
          </a:p>
          <a:p>
            <a:pPr lvl="1"/>
            <a:r>
              <a:rPr lang="cs-CZ" dirty="0">
                <a:solidFill>
                  <a:srgbClr val="FFFFFF"/>
                </a:solidFill>
              </a:rPr>
              <a:t>O mléčné syrovátce se hovoří jako o nejlépe vstřebatelném a velmi dobře využitelném zdroji bílkovin.</a:t>
            </a:r>
          </a:p>
          <a:p>
            <a:pPr lvl="1"/>
            <a:r>
              <a:rPr lang="cs-CZ" dirty="0">
                <a:solidFill>
                  <a:srgbClr val="FFFFFF"/>
                </a:solidFill>
              </a:rPr>
              <a:t>Vhodnou kombinací rostlinných proteinů je možné z části potlačit negativní vliv neplnohodnotného spektra aminokyselin rostlinné bílkoviny.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CC3BF80F-9E9B-4E2A-BB34-592D22800874}"/>
              </a:ext>
            </a:extLst>
          </p:cNvPr>
          <p:cNvSpPr txBox="1"/>
          <p:nvPr/>
        </p:nvSpPr>
        <p:spPr>
          <a:xfrm>
            <a:off x="0" y="6150114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8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(1) </a:t>
            </a:r>
            <a:r>
              <a:rPr lang="cs-CZ" sz="800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Butteiger</a:t>
            </a:r>
            <a:r>
              <a:rPr lang="cs-CZ" sz="8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, D., Cope, M., </a:t>
            </a:r>
            <a:r>
              <a:rPr lang="cs-CZ" sz="800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Liu</a:t>
            </a:r>
            <a:r>
              <a:rPr lang="cs-CZ" sz="8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, P., </a:t>
            </a:r>
            <a:r>
              <a:rPr lang="cs-CZ" sz="800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Mukherjea</a:t>
            </a:r>
            <a:r>
              <a:rPr lang="cs-CZ" sz="8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, R., </a:t>
            </a:r>
            <a:r>
              <a:rPr lang="cs-CZ" sz="800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Volpi</a:t>
            </a:r>
            <a:r>
              <a:rPr lang="cs-CZ" sz="8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, E., </a:t>
            </a:r>
            <a:r>
              <a:rPr lang="cs-CZ" sz="800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Rasmussen</a:t>
            </a:r>
            <a:r>
              <a:rPr lang="cs-CZ" sz="8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, B., &amp;  Krul,  E.  (2013).  </a:t>
            </a:r>
            <a:r>
              <a:rPr lang="cs-CZ" sz="800" b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A  </a:t>
            </a:r>
            <a:r>
              <a:rPr lang="cs-CZ" sz="800" b="1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soy</a:t>
            </a:r>
            <a:r>
              <a:rPr lang="cs-CZ" sz="800" b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,  </a:t>
            </a:r>
            <a:r>
              <a:rPr lang="cs-CZ" sz="800" b="1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whey</a:t>
            </a:r>
            <a:r>
              <a:rPr lang="cs-CZ" sz="800" b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  and  </a:t>
            </a:r>
            <a:r>
              <a:rPr lang="cs-CZ" sz="800" b="1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caseinate</a:t>
            </a:r>
            <a:r>
              <a:rPr lang="cs-CZ" sz="800" b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  </a:t>
            </a:r>
            <a:r>
              <a:rPr lang="cs-CZ" sz="800" b="1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blend</a:t>
            </a:r>
            <a:r>
              <a:rPr lang="cs-CZ" sz="800" b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  </a:t>
            </a:r>
            <a:r>
              <a:rPr lang="cs-CZ" sz="800" b="1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extends</a:t>
            </a:r>
            <a:r>
              <a:rPr lang="cs-CZ" sz="800" b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  </a:t>
            </a:r>
            <a:r>
              <a:rPr lang="cs-CZ" sz="800" b="1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postprandial</a:t>
            </a:r>
            <a:r>
              <a:rPr lang="cs-CZ" sz="800" b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 56 </a:t>
            </a:r>
            <a:r>
              <a:rPr lang="cs-CZ" sz="800" b="1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skeletal</a:t>
            </a:r>
            <a:r>
              <a:rPr lang="cs-CZ" sz="800" b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 </a:t>
            </a:r>
            <a:r>
              <a:rPr lang="cs-CZ" sz="800" b="1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muscle</a:t>
            </a:r>
            <a:r>
              <a:rPr lang="cs-CZ" sz="800" b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 protein </a:t>
            </a:r>
            <a:r>
              <a:rPr lang="cs-CZ" sz="800" b="1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synthesis</a:t>
            </a:r>
            <a:r>
              <a:rPr lang="cs-CZ" sz="800" b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 in rats1,2. </a:t>
            </a:r>
            <a:r>
              <a:rPr lang="cs-CZ" sz="800" i="1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Clinical</a:t>
            </a:r>
            <a:r>
              <a:rPr lang="cs-CZ" sz="800" i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 </a:t>
            </a:r>
            <a:r>
              <a:rPr lang="cs-CZ" sz="800" i="1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nutrition</a:t>
            </a:r>
            <a:r>
              <a:rPr lang="cs-CZ" sz="8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 (Edinburgh, Scotland).</a:t>
            </a:r>
          </a:p>
          <a:p>
            <a:r>
              <a:rPr lang="cs-CZ" sz="8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(2) </a:t>
            </a:r>
            <a:r>
              <a:rPr lang="cs-CZ" sz="800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Reidy</a:t>
            </a:r>
            <a:r>
              <a:rPr lang="cs-CZ" sz="8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,  P.  T.,  Walker,  D.  K.,  Dickinson,  J.  M.,  </a:t>
            </a:r>
            <a:r>
              <a:rPr lang="cs-CZ" sz="800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Gundermann</a:t>
            </a:r>
            <a:r>
              <a:rPr lang="cs-CZ" sz="8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,  D.  M., Drummond,  M.  J.,  </a:t>
            </a:r>
            <a:r>
              <a:rPr lang="cs-CZ" sz="800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Timmerman</a:t>
            </a:r>
            <a:r>
              <a:rPr lang="cs-CZ" sz="8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, K.  L.,  ...  </a:t>
            </a:r>
            <a:r>
              <a:rPr lang="cs-CZ" sz="800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Rasmussen</a:t>
            </a:r>
            <a:r>
              <a:rPr lang="cs-CZ" sz="8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,  B.  B.  (2013). </a:t>
            </a:r>
            <a:r>
              <a:rPr lang="cs-CZ" sz="800" b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Protein  </a:t>
            </a:r>
            <a:r>
              <a:rPr lang="cs-CZ" sz="800" b="1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blend</a:t>
            </a:r>
            <a:r>
              <a:rPr lang="cs-CZ" sz="800" b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  </a:t>
            </a:r>
            <a:r>
              <a:rPr lang="cs-CZ" sz="800" b="1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ingestion</a:t>
            </a:r>
            <a:r>
              <a:rPr lang="cs-CZ" sz="800" b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  </a:t>
            </a:r>
            <a:r>
              <a:rPr lang="cs-CZ" sz="800" b="1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following</a:t>
            </a:r>
            <a:r>
              <a:rPr lang="cs-CZ" sz="800" b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  </a:t>
            </a:r>
            <a:r>
              <a:rPr lang="cs-CZ" sz="800" b="1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resistance</a:t>
            </a:r>
            <a:r>
              <a:rPr lang="cs-CZ" sz="800" b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  </a:t>
            </a:r>
            <a:r>
              <a:rPr lang="cs-CZ" sz="800" b="1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exercise</a:t>
            </a:r>
            <a:r>
              <a:rPr lang="cs-CZ" sz="800" b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  </a:t>
            </a:r>
            <a:r>
              <a:rPr lang="cs-CZ" sz="800" b="1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promotes</a:t>
            </a:r>
            <a:r>
              <a:rPr lang="cs-CZ" sz="800" b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  </a:t>
            </a:r>
            <a:r>
              <a:rPr lang="cs-CZ" sz="800" b="1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human</a:t>
            </a:r>
            <a:r>
              <a:rPr lang="cs-CZ" sz="800" b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 </a:t>
            </a:r>
            <a:r>
              <a:rPr lang="cs-CZ" sz="800" b="1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muscle</a:t>
            </a:r>
            <a:r>
              <a:rPr lang="cs-CZ" sz="800" b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 protein </a:t>
            </a:r>
            <a:r>
              <a:rPr lang="cs-CZ" sz="800" b="1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synthesis</a:t>
            </a:r>
            <a:r>
              <a:rPr lang="cs-CZ" sz="800" b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. </a:t>
            </a:r>
            <a:r>
              <a:rPr lang="cs-CZ" sz="800" i="1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The</a:t>
            </a:r>
            <a:r>
              <a:rPr lang="cs-CZ" sz="800" i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 </a:t>
            </a:r>
            <a:r>
              <a:rPr lang="cs-CZ" sz="800" i="1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Journal</a:t>
            </a:r>
            <a:r>
              <a:rPr lang="cs-CZ" sz="800" i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 </a:t>
            </a:r>
            <a:r>
              <a:rPr lang="cs-CZ" sz="800" i="1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of</a:t>
            </a:r>
            <a:r>
              <a:rPr lang="cs-CZ" sz="800" i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 </a:t>
            </a:r>
            <a:r>
              <a:rPr lang="cs-CZ" sz="800" i="1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Nutrition</a:t>
            </a:r>
            <a:r>
              <a:rPr lang="cs-CZ" sz="800" i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. </a:t>
            </a:r>
          </a:p>
          <a:p>
            <a:r>
              <a:rPr lang="cs-CZ" sz="8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(3) </a:t>
            </a:r>
            <a:r>
              <a:rPr lang="cs-CZ" sz="800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Reidy</a:t>
            </a:r>
            <a:r>
              <a:rPr lang="cs-CZ" sz="8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,  P.  T.,  Walker,  D.  K.,  Dickinson,  J.  M.,  </a:t>
            </a:r>
            <a:r>
              <a:rPr lang="cs-CZ" sz="800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Gundermann</a:t>
            </a:r>
            <a:r>
              <a:rPr lang="cs-CZ" sz="8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,  D.  M., Drummond, M. J., </a:t>
            </a:r>
            <a:r>
              <a:rPr lang="cs-CZ" sz="800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Timmerman</a:t>
            </a:r>
            <a:r>
              <a:rPr lang="cs-CZ" sz="8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, K. L., ... </a:t>
            </a:r>
            <a:r>
              <a:rPr lang="cs-CZ" sz="800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Rasmussen</a:t>
            </a:r>
            <a:r>
              <a:rPr lang="cs-CZ" sz="8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, B. B. (2014</a:t>
            </a:r>
            <a:r>
              <a:rPr lang="cs-CZ" sz="800" b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). </a:t>
            </a:r>
            <a:r>
              <a:rPr lang="cs-CZ" sz="800" b="1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Soy-dairy</a:t>
            </a:r>
            <a:r>
              <a:rPr lang="cs-CZ" sz="800" b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  protein  </a:t>
            </a:r>
            <a:r>
              <a:rPr lang="cs-CZ" sz="800" b="1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blend</a:t>
            </a:r>
            <a:r>
              <a:rPr lang="cs-CZ" sz="800" b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  and  </a:t>
            </a:r>
            <a:r>
              <a:rPr lang="cs-CZ" sz="800" b="1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whey</a:t>
            </a:r>
            <a:r>
              <a:rPr lang="cs-CZ" sz="800" b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  protein  </a:t>
            </a:r>
            <a:r>
              <a:rPr lang="cs-CZ" sz="800" b="1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ingestion</a:t>
            </a:r>
            <a:r>
              <a:rPr lang="cs-CZ" sz="800" b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  </a:t>
            </a:r>
            <a:r>
              <a:rPr lang="cs-CZ" sz="800" b="1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after</a:t>
            </a:r>
            <a:r>
              <a:rPr lang="cs-CZ" sz="800" b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  </a:t>
            </a:r>
            <a:r>
              <a:rPr lang="cs-CZ" sz="800" b="1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resistance</a:t>
            </a:r>
            <a:r>
              <a:rPr lang="cs-CZ" sz="800" b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  </a:t>
            </a:r>
            <a:r>
              <a:rPr lang="cs-CZ" sz="800" b="1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exercise</a:t>
            </a:r>
            <a:r>
              <a:rPr lang="cs-CZ" sz="800" b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 </a:t>
            </a:r>
            <a:r>
              <a:rPr lang="cs-CZ" sz="800" b="1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increases</a:t>
            </a:r>
            <a:r>
              <a:rPr lang="cs-CZ" sz="800" b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   </a:t>
            </a:r>
            <a:r>
              <a:rPr lang="cs-CZ" sz="800" b="1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amino</a:t>
            </a:r>
            <a:r>
              <a:rPr lang="cs-CZ" sz="800" b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   acid   transport   and   </a:t>
            </a:r>
            <a:r>
              <a:rPr lang="cs-CZ" sz="800" b="1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transporter</a:t>
            </a:r>
            <a:r>
              <a:rPr lang="cs-CZ" sz="800" b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   </a:t>
            </a:r>
            <a:r>
              <a:rPr lang="cs-CZ" sz="800" b="1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expression</a:t>
            </a:r>
            <a:r>
              <a:rPr lang="cs-CZ" sz="800" b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   in   </a:t>
            </a:r>
            <a:r>
              <a:rPr lang="cs-CZ" sz="800" b="1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human</a:t>
            </a:r>
            <a:r>
              <a:rPr lang="cs-CZ" sz="800" b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 </a:t>
            </a:r>
            <a:r>
              <a:rPr lang="cs-CZ" sz="800" b="1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skeletal</a:t>
            </a:r>
            <a:r>
              <a:rPr lang="cs-CZ" sz="800" b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 </a:t>
            </a:r>
            <a:r>
              <a:rPr lang="cs-CZ" sz="800" b="1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muscle</a:t>
            </a:r>
            <a:r>
              <a:rPr lang="cs-CZ" sz="800" b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. </a:t>
            </a:r>
            <a:r>
              <a:rPr lang="cs-CZ" sz="800" i="1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Journal</a:t>
            </a:r>
            <a:r>
              <a:rPr lang="cs-CZ" sz="800" i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 </a:t>
            </a:r>
            <a:r>
              <a:rPr lang="cs-CZ" sz="800" i="1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of</a:t>
            </a:r>
            <a:r>
              <a:rPr lang="cs-CZ" sz="800" i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 </a:t>
            </a:r>
            <a:r>
              <a:rPr lang="cs-CZ" sz="800" i="1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Applied</a:t>
            </a:r>
            <a:r>
              <a:rPr lang="cs-CZ" sz="800" i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 </a:t>
            </a:r>
            <a:r>
              <a:rPr lang="cs-CZ" sz="800" i="1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Physiology</a:t>
            </a:r>
            <a:r>
              <a:rPr lang="cs-CZ" sz="800" i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584805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push dir="u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9B93B18-4104-41F5-95F6-680F7728F2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Vaření, příprava jídla, zdraví a sport</a:t>
            </a:r>
            <a:br>
              <a:rPr lang="cs-CZ" dirty="0"/>
            </a:br>
            <a:r>
              <a:rPr lang="cs-CZ" sz="1600" dirty="0"/>
              <a:t>Tepelná úprava potravin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11197A5-4D61-4F84-B169-122E2719D6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>
                <a:solidFill>
                  <a:schemeClr val="accent1">
                    <a:lumMod val="50000"/>
                  </a:schemeClr>
                </a:solidFill>
              </a:rPr>
              <a:t>Raw</a:t>
            </a:r>
            <a:r>
              <a:rPr lang="cs-CZ" dirty="0">
                <a:solidFill>
                  <a:schemeClr val="accent1">
                    <a:lumMod val="50000"/>
                  </a:schemeClr>
                </a:solidFill>
              </a:rPr>
              <a:t> vs Tepelná úprava</a:t>
            </a:r>
          </a:p>
          <a:p>
            <a:r>
              <a:rPr lang="cs-CZ" dirty="0">
                <a:solidFill>
                  <a:schemeClr val="accent1">
                    <a:lumMod val="50000"/>
                  </a:schemeClr>
                </a:solidFill>
              </a:rPr>
              <a:t>Jakou tepelnou úpravu zvolit?</a:t>
            </a:r>
          </a:p>
          <a:p>
            <a:pPr lvl="1"/>
            <a:r>
              <a:rPr lang="cs-CZ" dirty="0">
                <a:solidFill>
                  <a:schemeClr val="accent1">
                    <a:lumMod val="50000"/>
                  </a:schemeClr>
                </a:solidFill>
              </a:rPr>
              <a:t>Vaření</a:t>
            </a:r>
          </a:p>
          <a:p>
            <a:pPr lvl="1"/>
            <a:r>
              <a:rPr lang="cs-CZ" dirty="0">
                <a:solidFill>
                  <a:schemeClr val="accent1">
                    <a:lumMod val="50000"/>
                  </a:schemeClr>
                </a:solidFill>
              </a:rPr>
              <a:t>Dušení</a:t>
            </a:r>
          </a:p>
          <a:p>
            <a:pPr lvl="1"/>
            <a:r>
              <a:rPr lang="cs-CZ" dirty="0" err="1">
                <a:solidFill>
                  <a:schemeClr val="accent1">
                    <a:lumMod val="50000"/>
                  </a:schemeClr>
                </a:solidFill>
              </a:rPr>
              <a:t>Sous</a:t>
            </a:r>
            <a:r>
              <a:rPr lang="cs-CZ" dirty="0">
                <a:solidFill>
                  <a:schemeClr val="accent1">
                    <a:lumMod val="50000"/>
                  </a:schemeClr>
                </a:solidFill>
              </a:rPr>
              <a:t>-vide</a:t>
            </a:r>
          </a:p>
          <a:p>
            <a:pPr lvl="1"/>
            <a:r>
              <a:rPr lang="cs-CZ" dirty="0">
                <a:solidFill>
                  <a:schemeClr val="accent1">
                    <a:lumMod val="50000"/>
                  </a:schemeClr>
                </a:solidFill>
              </a:rPr>
              <a:t>Pečení</a:t>
            </a:r>
          </a:p>
          <a:p>
            <a:pPr lvl="1"/>
            <a:r>
              <a:rPr lang="cs-CZ" dirty="0">
                <a:solidFill>
                  <a:schemeClr val="accent1">
                    <a:lumMod val="50000"/>
                  </a:schemeClr>
                </a:solidFill>
              </a:rPr>
              <a:t>Restování</a:t>
            </a:r>
          </a:p>
          <a:p>
            <a:pPr lvl="1"/>
            <a:r>
              <a:rPr lang="cs-CZ" dirty="0">
                <a:solidFill>
                  <a:schemeClr val="accent1">
                    <a:lumMod val="50000"/>
                  </a:schemeClr>
                </a:solidFill>
              </a:rPr>
              <a:t>Smažení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64E2B0A0-D684-4EA2-AAF9-1E430CB951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5668" y="2566787"/>
            <a:ext cx="3068375" cy="3068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749462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389E3A1-E9F6-4E92-9BB6-561175041B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Úskalí výživy – vysoká individualita</a:t>
            </a:r>
          </a:p>
        </p:txBody>
      </p:sp>
      <p:pic>
        <p:nvPicPr>
          <p:cNvPr id="5" name="Obrázek 4" descr="Obsah obrázku oblečení&#10;&#10;Popis vygenerován s vysokou mírou spolehlivosti">
            <a:extLst>
              <a:ext uri="{FF2B5EF4-FFF2-40B4-BE49-F238E27FC236}">
                <a16:creationId xmlns:a16="http://schemas.microsoft.com/office/drawing/2014/main" id="{D0F41212-85BC-4DDD-9434-10AC235EF5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237" y="3192064"/>
            <a:ext cx="857250" cy="205740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DA7C1C94-40EC-406B-A256-D9426909B8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90709" y="2960259"/>
            <a:ext cx="2270085" cy="2270085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8C2D48F5-5A4A-4701-A0C2-097464773D47}"/>
              </a:ext>
            </a:extLst>
          </p:cNvPr>
          <p:cNvSpPr txBox="1"/>
          <p:nvPr/>
        </p:nvSpPr>
        <p:spPr>
          <a:xfrm>
            <a:off x="1236778" y="3341859"/>
            <a:ext cx="122661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Somatika</a:t>
            </a: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Psychika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Genetika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Rodina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Věk</a:t>
            </a:r>
          </a:p>
        </p:txBody>
      </p:sp>
      <p:cxnSp>
        <p:nvCxnSpPr>
          <p:cNvPr id="23" name="Přímá spojnice se šipkou 22">
            <a:extLst>
              <a:ext uri="{FF2B5EF4-FFF2-40B4-BE49-F238E27FC236}">
                <a16:creationId xmlns:a16="http://schemas.microsoft.com/office/drawing/2014/main" id="{C132887A-A945-4513-8A3C-3819C8EEE8C4}"/>
              </a:ext>
            </a:extLst>
          </p:cNvPr>
          <p:cNvCxnSpPr>
            <a:cxnSpLocks/>
            <a:stCxn id="39" idx="1"/>
          </p:cNvCxnSpPr>
          <p:nvPr/>
        </p:nvCxnSpPr>
        <p:spPr>
          <a:xfrm flipH="1">
            <a:off x="6096002" y="4095302"/>
            <a:ext cx="1078661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Přímá spojnice se šipkou 26">
            <a:extLst>
              <a:ext uri="{FF2B5EF4-FFF2-40B4-BE49-F238E27FC236}">
                <a16:creationId xmlns:a16="http://schemas.microsoft.com/office/drawing/2014/main" id="{AD909933-12E4-4CAC-BB40-65478D52967D}"/>
              </a:ext>
            </a:extLst>
          </p:cNvPr>
          <p:cNvCxnSpPr>
            <a:cxnSpLocks/>
            <a:stCxn id="9" idx="3"/>
          </p:cNvCxnSpPr>
          <p:nvPr/>
        </p:nvCxnSpPr>
        <p:spPr>
          <a:xfrm flipV="1">
            <a:off x="2463396" y="4068003"/>
            <a:ext cx="1551766" cy="12520"/>
          </a:xfrm>
          <a:prstGeom prst="straightConnector1">
            <a:avLst/>
          </a:prstGeom>
          <a:ln w="38100"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ovéPole 38">
            <a:extLst>
              <a:ext uri="{FF2B5EF4-FFF2-40B4-BE49-F238E27FC236}">
                <a16:creationId xmlns:a16="http://schemas.microsoft.com/office/drawing/2014/main" id="{30807A9B-5191-4A20-8CD5-7AE0913789EA}"/>
              </a:ext>
            </a:extLst>
          </p:cNvPr>
          <p:cNvSpPr txBox="1"/>
          <p:nvPr/>
        </p:nvSpPr>
        <p:spPr>
          <a:xfrm>
            <a:off x="7174663" y="3264305"/>
            <a:ext cx="2416046" cy="16619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Kvalita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Kvantita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   - energetická bilance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Glykemický index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Energetická </a:t>
            </a:r>
            <a:r>
              <a:rPr kumimoji="0" 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denzita</a:t>
            </a: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Povaha potravin</a:t>
            </a:r>
          </a:p>
        </p:txBody>
      </p:sp>
      <p:sp>
        <p:nvSpPr>
          <p:cNvPr id="43" name="Obdélník 42">
            <a:extLst>
              <a:ext uri="{FF2B5EF4-FFF2-40B4-BE49-F238E27FC236}">
                <a16:creationId xmlns:a16="http://schemas.microsoft.com/office/drawing/2014/main" id="{E0985AC8-93FB-41E7-9210-0D1E5982DE00}"/>
              </a:ext>
            </a:extLst>
          </p:cNvPr>
          <p:cNvSpPr/>
          <p:nvPr/>
        </p:nvSpPr>
        <p:spPr>
          <a:xfrm>
            <a:off x="4145895" y="3652243"/>
            <a:ext cx="1819374" cy="88611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Nutriční stav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Trávící systém</a:t>
            </a:r>
          </a:p>
        </p:txBody>
      </p:sp>
      <p:sp>
        <p:nvSpPr>
          <p:cNvPr id="44" name="Obdélník 43">
            <a:extLst>
              <a:ext uri="{FF2B5EF4-FFF2-40B4-BE49-F238E27FC236}">
                <a16:creationId xmlns:a16="http://schemas.microsoft.com/office/drawing/2014/main" id="{A95A789B-55D6-484E-AEED-CF08C3382DC6}"/>
              </a:ext>
            </a:extLst>
          </p:cNvPr>
          <p:cNvSpPr/>
          <p:nvPr/>
        </p:nvSpPr>
        <p:spPr>
          <a:xfrm>
            <a:off x="3627420" y="5313200"/>
            <a:ext cx="2856321" cy="14491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Zdravotní stav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Výkonnost a efektivita</a:t>
            </a:r>
          </a:p>
          <a:p>
            <a:pPr marL="285750" marR="0" lvl="0" indent="-28575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subjektivní a objektivní</a:t>
            </a:r>
          </a:p>
          <a:p>
            <a:pPr marL="285750" marR="0" lvl="0" indent="-28575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pracovní i sportovní</a:t>
            </a:r>
          </a:p>
        </p:txBody>
      </p:sp>
      <p:cxnSp>
        <p:nvCxnSpPr>
          <p:cNvPr id="45" name="Přímá spojnice se šipkou 44">
            <a:extLst>
              <a:ext uri="{FF2B5EF4-FFF2-40B4-BE49-F238E27FC236}">
                <a16:creationId xmlns:a16="http://schemas.microsoft.com/office/drawing/2014/main" id="{8B5503BF-15F3-4412-8E9B-D74A5267B509}"/>
              </a:ext>
            </a:extLst>
          </p:cNvPr>
          <p:cNvCxnSpPr>
            <a:cxnSpLocks/>
          </p:cNvCxnSpPr>
          <p:nvPr/>
        </p:nvCxnSpPr>
        <p:spPr>
          <a:xfrm>
            <a:off x="5055581" y="4673883"/>
            <a:ext cx="0" cy="55646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ovéPole 3">
            <a:extLst>
              <a:ext uri="{FF2B5EF4-FFF2-40B4-BE49-F238E27FC236}">
                <a16:creationId xmlns:a16="http://schemas.microsoft.com/office/drawing/2014/main" id="{43A4ACA1-BEB9-48DC-96A0-1AA2A73E5A00}"/>
              </a:ext>
            </a:extLst>
          </p:cNvPr>
          <p:cNvSpPr txBox="1"/>
          <p:nvPr/>
        </p:nvSpPr>
        <p:spPr>
          <a:xfrm>
            <a:off x="810000" y="1433253"/>
            <a:ext cx="79576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1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„Každý člověk je silně individuální a na výživu může reagovat odlišně.“</a:t>
            </a:r>
          </a:p>
        </p:txBody>
      </p:sp>
      <p:sp>
        <p:nvSpPr>
          <p:cNvPr id="13" name="Obdélník 12">
            <a:extLst>
              <a:ext uri="{FF2B5EF4-FFF2-40B4-BE49-F238E27FC236}">
                <a16:creationId xmlns:a16="http://schemas.microsoft.com/office/drawing/2014/main" id="{E0985AC8-93FB-41E7-9210-0D1E5982DE00}"/>
              </a:ext>
            </a:extLst>
          </p:cNvPr>
          <p:cNvSpPr/>
          <p:nvPr/>
        </p:nvSpPr>
        <p:spPr>
          <a:xfrm>
            <a:off x="7280178" y="5599789"/>
            <a:ext cx="1819374" cy="886117"/>
          </a:xfrm>
          <a:prstGeom prst="rect">
            <a:avLst/>
          </a:prstGeom>
          <a:solidFill>
            <a:srgbClr val="B56E3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Informace, média a internet</a:t>
            </a:r>
          </a:p>
        </p:txBody>
      </p:sp>
      <p:cxnSp>
        <p:nvCxnSpPr>
          <p:cNvPr id="14" name="Přímá spojnice se šipkou 13">
            <a:extLst>
              <a:ext uri="{FF2B5EF4-FFF2-40B4-BE49-F238E27FC236}">
                <a16:creationId xmlns:a16="http://schemas.microsoft.com/office/drawing/2014/main" id="{C132887A-A945-4513-8A3C-3819C8EEE8C4}"/>
              </a:ext>
            </a:extLst>
          </p:cNvPr>
          <p:cNvCxnSpPr>
            <a:cxnSpLocks/>
          </p:cNvCxnSpPr>
          <p:nvPr/>
        </p:nvCxnSpPr>
        <p:spPr>
          <a:xfrm flipV="1">
            <a:off x="8189865" y="5009153"/>
            <a:ext cx="0" cy="409515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700F7D7A-8DB7-46BE-B3E7-CB80539BD72B}"/>
              </a:ext>
            </a:extLst>
          </p:cNvPr>
          <p:cNvSpPr txBox="1"/>
          <p:nvPr/>
        </p:nvSpPr>
        <p:spPr>
          <a:xfrm>
            <a:off x="4514405" y="2559011"/>
            <a:ext cx="10823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Finance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Čas</a:t>
            </a:r>
          </a:p>
        </p:txBody>
      </p:sp>
      <p:cxnSp>
        <p:nvCxnSpPr>
          <p:cNvPr id="18" name="Přímá spojnice se šipkou 17">
            <a:extLst>
              <a:ext uri="{FF2B5EF4-FFF2-40B4-BE49-F238E27FC236}">
                <a16:creationId xmlns:a16="http://schemas.microsoft.com/office/drawing/2014/main" id="{D253A1F6-D065-44D9-8EE0-B70E1D8B176E}"/>
              </a:ext>
            </a:extLst>
          </p:cNvPr>
          <p:cNvCxnSpPr>
            <a:cxnSpLocks/>
            <a:stCxn id="17" idx="2"/>
          </p:cNvCxnSpPr>
          <p:nvPr/>
        </p:nvCxnSpPr>
        <p:spPr>
          <a:xfrm>
            <a:off x="5055579" y="3205342"/>
            <a:ext cx="0" cy="29245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Přímá spojnice se šipkou 7">
            <a:extLst>
              <a:ext uri="{FF2B5EF4-FFF2-40B4-BE49-F238E27FC236}">
                <a16:creationId xmlns:a16="http://schemas.microsoft.com/office/drawing/2014/main" id="{0F492887-D7D0-463F-90E8-FEE06F97FF77}"/>
              </a:ext>
            </a:extLst>
          </p:cNvPr>
          <p:cNvCxnSpPr/>
          <p:nvPr/>
        </p:nvCxnSpPr>
        <p:spPr>
          <a:xfrm>
            <a:off x="1376039" y="2494627"/>
            <a:ext cx="8034291" cy="0"/>
          </a:xfrm>
          <a:prstGeom prst="straightConnector1">
            <a:avLst/>
          </a:prstGeom>
          <a:ln w="28575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1678C6EA-A2B9-48D7-AC6D-341470A2BD9C}"/>
              </a:ext>
            </a:extLst>
          </p:cNvPr>
          <p:cNvSpPr txBox="1"/>
          <p:nvPr/>
        </p:nvSpPr>
        <p:spPr>
          <a:xfrm>
            <a:off x="3659203" y="2051180"/>
            <a:ext cx="27927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Možnost úpravy faktorů</a:t>
            </a:r>
          </a:p>
        </p:txBody>
      </p:sp>
      <p:sp>
        <p:nvSpPr>
          <p:cNvPr id="22" name="TextovéPole 21">
            <a:extLst>
              <a:ext uri="{FF2B5EF4-FFF2-40B4-BE49-F238E27FC236}">
                <a16:creationId xmlns:a16="http://schemas.microsoft.com/office/drawing/2014/main" id="{193DFC9D-A314-4857-A5D6-93D3B07F8BC5}"/>
              </a:ext>
            </a:extLst>
          </p:cNvPr>
          <p:cNvSpPr txBox="1"/>
          <p:nvPr/>
        </p:nvSpPr>
        <p:spPr>
          <a:xfrm>
            <a:off x="880550" y="2031982"/>
            <a:ext cx="9909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dirty="0">
                <a:solidFill>
                  <a:prstClr val="black"/>
                </a:solidFill>
                <a:latin typeface="Century Gothic" panose="020B0502020202020204"/>
              </a:rPr>
              <a:t>Špatná</a:t>
            </a: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25" name="TextovéPole 24">
            <a:extLst>
              <a:ext uri="{FF2B5EF4-FFF2-40B4-BE49-F238E27FC236}">
                <a16:creationId xmlns:a16="http://schemas.microsoft.com/office/drawing/2014/main" id="{668799BD-94C5-4941-865A-A41A7BD5855E}"/>
              </a:ext>
            </a:extLst>
          </p:cNvPr>
          <p:cNvSpPr txBox="1"/>
          <p:nvPr/>
        </p:nvSpPr>
        <p:spPr>
          <a:xfrm>
            <a:off x="8965337" y="2031982"/>
            <a:ext cx="8899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dirty="0">
                <a:solidFill>
                  <a:prstClr val="black"/>
                </a:solidFill>
                <a:latin typeface="Century Gothic" panose="020B0502020202020204"/>
              </a:rPr>
              <a:t>Dobrá</a:t>
            </a: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42187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Obdélník 30">
            <a:extLst>
              <a:ext uri="{FF2B5EF4-FFF2-40B4-BE49-F238E27FC236}">
                <a16:creationId xmlns:a16="http://schemas.microsoft.com/office/drawing/2014/main" id="{5D361C5A-7A19-4684-8138-B6925BFE5E7B}"/>
              </a:ext>
            </a:extLst>
          </p:cNvPr>
          <p:cNvSpPr/>
          <p:nvPr/>
        </p:nvSpPr>
        <p:spPr>
          <a:xfrm>
            <a:off x="2205970" y="5546393"/>
            <a:ext cx="3025002" cy="4476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A mnoho dalších…</a:t>
            </a: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0389E3A1-E9F6-4E92-9BB6-561175041B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Stravovací doporučení</a:t>
            </a:r>
            <a:br>
              <a:rPr lang="cs-CZ" dirty="0"/>
            </a:br>
            <a:r>
              <a:rPr lang="cs-CZ" sz="1600" dirty="0"/>
              <a:t>Mnoho rozdílných přístupů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534EB88B-C9B4-437F-848F-E042B7B0D26B}"/>
              </a:ext>
            </a:extLst>
          </p:cNvPr>
          <p:cNvSpPr txBox="1"/>
          <p:nvPr/>
        </p:nvSpPr>
        <p:spPr>
          <a:xfrm>
            <a:off x="218329" y="3464106"/>
            <a:ext cx="13440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>
                <a:solidFill>
                  <a:schemeClr val="accent6"/>
                </a:solidFill>
              </a:rPr>
              <a:t>Paleo</a:t>
            </a:r>
            <a:r>
              <a:rPr lang="cs-CZ" dirty="0">
                <a:solidFill>
                  <a:schemeClr val="accent6"/>
                </a:solidFill>
              </a:rPr>
              <a:t> dieta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EB12E39B-CAAA-41F9-AB59-E80618A0C8E9}"/>
              </a:ext>
            </a:extLst>
          </p:cNvPr>
          <p:cNvSpPr txBox="1"/>
          <p:nvPr/>
        </p:nvSpPr>
        <p:spPr>
          <a:xfrm>
            <a:off x="4601983" y="3833438"/>
            <a:ext cx="1779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>
                <a:solidFill>
                  <a:schemeClr val="accent6"/>
                </a:solidFill>
              </a:rPr>
              <a:t>Dukanova</a:t>
            </a:r>
            <a:r>
              <a:rPr lang="cs-CZ" dirty="0">
                <a:solidFill>
                  <a:schemeClr val="accent6"/>
                </a:solidFill>
              </a:rPr>
              <a:t> dieta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8BEE3950-403B-46E7-BD9F-9BA735ACB75C}"/>
              </a:ext>
            </a:extLst>
          </p:cNvPr>
          <p:cNvSpPr txBox="1"/>
          <p:nvPr/>
        </p:nvSpPr>
        <p:spPr>
          <a:xfrm>
            <a:off x="2924012" y="4547384"/>
            <a:ext cx="1135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>
                <a:solidFill>
                  <a:schemeClr val="accent6"/>
                </a:solidFill>
              </a:rPr>
              <a:t>Low-carb</a:t>
            </a:r>
            <a:endParaRPr lang="cs-CZ" dirty="0">
              <a:solidFill>
                <a:schemeClr val="accent6"/>
              </a:solidFill>
            </a:endParaRP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21E52095-5DF5-49DD-8693-6BFBA26F92BA}"/>
              </a:ext>
            </a:extLst>
          </p:cNvPr>
          <p:cNvSpPr txBox="1"/>
          <p:nvPr/>
        </p:nvSpPr>
        <p:spPr>
          <a:xfrm>
            <a:off x="2805389" y="4018104"/>
            <a:ext cx="12546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chemeClr val="accent6"/>
                </a:solidFill>
              </a:rPr>
              <a:t>Keto dieta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95FA912C-77ED-4199-839F-93CD6AB0B981}"/>
              </a:ext>
            </a:extLst>
          </p:cNvPr>
          <p:cNvSpPr txBox="1"/>
          <p:nvPr/>
        </p:nvSpPr>
        <p:spPr>
          <a:xfrm>
            <a:off x="3874297" y="2765500"/>
            <a:ext cx="18934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chemeClr val="accent6"/>
                </a:solidFill>
              </a:rPr>
              <a:t>Cambridge dieta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2ED91C76-0DF7-47DF-A582-4A82834E6F49}"/>
              </a:ext>
            </a:extLst>
          </p:cNvPr>
          <p:cNvSpPr txBox="1"/>
          <p:nvPr/>
        </p:nvSpPr>
        <p:spPr>
          <a:xfrm>
            <a:off x="2358320" y="2640725"/>
            <a:ext cx="12352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chemeClr val="accent6"/>
                </a:solidFill>
              </a:rPr>
              <a:t>RAW dieta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C8721500-A380-4CCE-849A-1F3640ED9B1E}"/>
              </a:ext>
            </a:extLst>
          </p:cNvPr>
          <p:cNvSpPr txBox="1"/>
          <p:nvPr/>
        </p:nvSpPr>
        <p:spPr>
          <a:xfrm>
            <a:off x="6056007" y="4642808"/>
            <a:ext cx="16557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chemeClr val="accent6"/>
                </a:solidFill>
              </a:rPr>
              <a:t>Vegetariánství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03232784-0A93-4827-BD70-D6ACE0C57EC7}"/>
              </a:ext>
            </a:extLst>
          </p:cNvPr>
          <p:cNvSpPr txBox="1"/>
          <p:nvPr/>
        </p:nvSpPr>
        <p:spPr>
          <a:xfrm>
            <a:off x="5232841" y="3159429"/>
            <a:ext cx="11604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chemeClr val="accent6"/>
                </a:solidFill>
              </a:rPr>
              <a:t>Veganství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8D22D726-BF55-410F-A2FC-4CAD2942C9D2}"/>
              </a:ext>
            </a:extLst>
          </p:cNvPr>
          <p:cNvSpPr txBox="1"/>
          <p:nvPr/>
        </p:nvSpPr>
        <p:spPr>
          <a:xfrm>
            <a:off x="446122" y="4291953"/>
            <a:ext cx="21435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>
                <a:solidFill>
                  <a:schemeClr val="accent6"/>
                </a:solidFill>
              </a:rPr>
              <a:t>Semivegetariánství</a:t>
            </a:r>
            <a:endParaRPr lang="cs-CZ" dirty="0">
              <a:solidFill>
                <a:schemeClr val="accent6"/>
              </a:solidFill>
            </a:endParaRP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12EF2308-50D9-4B3C-AD50-949DA07007AC}"/>
              </a:ext>
            </a:extLst>
          </p:cNvPr>
          <p:cNvSpPr txBox="1"/>
          <p:nvPr/>
        </p:nvSpPr>
        <p:spPr>
          <a:xfrm>
            <a:off x="518659" y="4790546"/>
            <a:ext cx="20938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>
                <a:solidFill>
                  <a:schemeClr val="accent6"/>
                </a:solidFill>
              </a:rPr>
              <a:t>Pulovegetariánství</a:t>
            </a:r>
            <a:endParaRPr lang="cs-CZ" dirty="0">
              <a:solidFill>
                <a:schemeClr val="accent6"/>
              </a:solidFill>
            </a:endParaRP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1A6E7683-E2D0-4B69-BC9E-99BCE164EF6D}"/>
              </a:ext>
            </a:extLst>
          </p:cNvPr>
          <p:cNvSpPr txBox="1"/>
          <p:nvPr/>
        </p:nvSpPr>
        <p:spPr>
          <a:xfrm>
            <a:off x="7417149" y="3144597"/>
            <a:ext cx="2222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>
                <a:solidFill>
                  <a:schemeClr val="accent6"/>
                </a:solidFill>
              </a:rPr>
              <a:t>Pescovegetariánství</a:t>
            </a:r>
            <a:endParaRPr lang="cs-CZ" dirty="0">
              <a:solidFill>
                <a:schemeClr val="accent6"/>
              </a:solidFill>
            </a:endParaRP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0C5B7385-532D-4B29-9894-2B26E20A9DD0}"/>
              </a:ext>
            </a:extLst>
          </p:cNvPr>
          <p:cNvSpPr txBox="1"/>
          <p:nvPr/>
        </p:nvSpPr>
        <p:spPr>
          <a:xfrm>
            <a:off x="3454125" y="5110319"/>
            <a:ext cx="25795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>
                <a:solidFill>
                  <a:schemeClr val="accent6"/>
                </a:solidFill>
              </a:rPr>
              <a:t>Laktoovovegetariánství</a:t>
            </a:r>
            <a:endParaRPr lang="cs-CZ" dirty="0">
              <a:solidFill>
                <a:schemeClr val="accent6"/>
              </a:solidFill>
            </a:endParaRPr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28D9FE0A-7DAE-4A6E-9338-4B3001AD1983}"/>
              </a:ext>
            </a:extLst>
          </p:cNvPr>
          <p:cNvSpPr txBox="1"/>
          <p:nvPr/>
        </p:nvSpPr>
        <p:spPr>
          <a:xfrm>
            <a:off x="902212" y="3880303"/>
            <a:ext cx="14991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>
                <a:solidFill>
                  <a:schemeClr val="accent6"/>
                </a:solidFill>
              </a:rPr>
              <a:t>Frutariánství</a:t>
            </a:r>
            <a:endParaRPr lang="cs-CZ" dirty="0">
              <a:solidFill>
                <a:schemeClr val="accent6"/>
              </a:solidFill>
            </a:endParaRPr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4A83024B-76B3-42ED-BB43-5D08BD7471FC}"/>
              </a:ext>
            </a:extLst>
          </p:cNvPr>
          <p:cNvSpPr txBox="1"/>
          <p:nvPr/>
        </p:nvSpPr>
        <p:spPr>
          <a:xfrm>
            <a:off x="4161851" y="4678024"/>
            <a:ext cx="13853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>
                <a:solidFill>
                  <a:schemeClr val="accent6"/>
                </a:solidFill>
              </a:rPr>
              <a:t>Vitariánství</a:t>
            </a:r>
            <a:endParaRPr lang="cs-CZ" dirty="0">
              <a:solidFill>
                <a:schemeClr val="accent6"/>
              </a:solidFill>
            </a:endParaRPr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6AD16CA2-58DE-403C-9D61-1FA1EF391337}"/>
              </a:ext>
            </a:extLst>
          </p:cNvPr>
          <p:cNvSpPr txBox="1"/>
          <p:nvPr/>
        </p:nvSpPr>
        <p:spPr>
          <a:xfrm>
            <a:off x="6676222" y="3528761"/>
            <a:ext cx="15135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chemeClr val="accent6"/>
                </a:solidFill>
              </a:rPr>
              <a:t>Makrobiotika</a:t>
            </a:r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163E7900-8CCC-4EE0-857E-B0ECC1E2B97D}"/>
              </a:ext>
            </a:extLst>
          </p:cNvPr>
          <p:cNvSpPr txBox="1"/>
          <p:nvPr/>
        </p:nvSpPr>
        <p:spPr>
          <a:xfrm>
            <a:off x="4182565" y="2379131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>
                <a:solidFill>
                  <a:schemeClr val="accent6"/>
                </a:solidFill>
              </a:rPr>
              <a:t>Whole</a:t>
            </a:r>
            <a:r>
              <a:rPr lang="cs-CZ" dirty="0">
                <a:solidFill>
                  <a:schemeClr val="accent6"/>
                </a:solidFill>
              </a:rPr>
              <a:t> 30</a:t>
            </a:r>
          </a:p>
        </p:txBody>
      </p: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A811E4B8-DF2E-4FCE-8E3A-DCB849914583}"/>
              </a:ext>
            </a:extLst>
          </p:cNvPr>
          <p:cNvSpPr txBox="1"/>
          <p:nvPr/>
        </p:nvSpPr>
        <p:spPr>
          <a:xfrm>
            <a:off x="321591" y="2993073"/>
            <a:ext cx="12907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>
                <a:solidFill>
                  <a:schemeClr val="accent6"/>
                </a:solidFill>
              </a:rPr>
              <a:t>Zone</a:t>
            </a:r>
            <a:r>
              <a:rPr lang="cs-CZ" dirty="0">
                <a:solidFill>
                  <a:schemeClr val="accent6"/>
                </a:solidFill>
              </a:rPr>
              <a:t> dieta</a:t>
            </a:r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52C52A08-FEBC-41D4-B516-54C48034F7B2}"/>
              </a:ext>
            </a:extLst>
          </p:cNvPr>
          <p:cNvSpPr txBox="1"/>
          <p:nvPr/>
        </p:nvSpPr>
        <p:spPr>
          <a:xfrm>
            <a:off x="4504296" y="4274855"/>
            <a:ext cx="40735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chemeClr val="accent6"/>
                </a:solidFill>
              </a:rPr>
              <a:t>Výživa podle tradiční čínské medicíny</a:t>
            </a:r>
          </a:p>
        </p:txBody>
      </p:sp>
      <p:sp>
        <p:nvSpPr>
          <p:cNvPr id="22" name="TextovéPole 21">
            <a:extLst>
              <a:ext uri="{FF2B5EF4-FFF2-40B4-BE49-F238E27FC236}">
                <a16:creationId xmlns:a16="http://schemas.microsoft.com/office/drawing/2014/main" id="{64BB30A8-ADA7-43AB-BFC9-258E01E6432F}"/>
              </a:ext>
            </a:extLst>
          </p:cNvPr>
          <p:cNvSpPr txBox="1"/>
          <p:nvPr/>
        </p:nvSpPr>
        <p:spPr>
          <a:xfrm>
            <a:off x="5477434" y="2229640"/>
            <a:ext cx="31630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chemeClr val="accent6"/>
                </a:solidFill>
              </a:rPr>
              <a:t>Výživa podle krevních skupin</a:t>
            </a:r>
          </a:p>
        </p:txBody>
      </p:sp>
      <p:sp>
        <p:nvSpPr>
          <p:cNvPr id="23" name="TextovéPole 22">
            <a:extLst>
              <a:ext uri="{FF2B5EF4-FFF2-40B4-BE49-F238E27FC236}">
                <a16:creationId xmlns:a16="http://schemas.microsoft.com/office/drawing/2014/main" id="{B000F233-0719-4386-B762-19782A69D471}"/>
              </a:ext>
            </a:extLst>
          </p:cNvPr>
          <p:cNvSpPr txBox="1"/>
          <p:nvPr/>
        </p:nvSpPr>
        <p:spPr>
          <a:xfrm>
            <a:off x="3279797" y="3464106"/>
            <a:ext cx="19511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chemeClr val="accent6"/>
                </a:solidFill>
              </a:rPr>
              <a:t>Bezlepková dieta</a:t>
            </a:r>
          </a:p>
        </p:txBody>
      </p:sp>
      <p:sp>
        <p:nvSpPr>
          <p:cNvPr id="24" name="TextovéPole 23">
            <a:extLst>
              <a:ext uri="{FF2B5EF4-FFF2-40B4-BE49-F238E27FC236}">
                <a16:creationId xmlns:a16="http://schemas.microsoft.com/office/drawing/2014/main" id="{B18F4268-0EB4-471E-A647-BEA4274F8D9B}"/>
              </a:ext>
            </a:extLst>
          </p:cNvPr>
          <p:cNvSpPr txBox="1"/>
          <p:nvPr/>
        </p:nvSpPr>
        <p:spPr>
          <a:xfrm>
            <a:off x="2010877" y="3046099"/>
            <a:ext cx="25202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chemeClr val="accent6"/>
                </a:solidFill>
              </a:rPr>
              <a:t>Přerušované hladovění</a:t>
            </a:r>
          </a:p>
        </p:txBody>
      </p:sp>
      <p:sp>
        <p:nvSpPr>
          <p:cNvPr id="25" name="TextovéPole 24">
            <a:extLst>
              <a:ext uri="{FF2B5EF4-FFF2-40B4-BE49-F238E27FC236}">
                <a16:creationId xmlns:a16="http://schemas.microsoft.com/office/drawing/2014/main" id="{DACC83EB-40BD-4DE8-BCB4-9F2E3F010C95}"/>
              </a:ext>
            </a:extLst>
          </p:cNvPr>
          <p:cNvSpPr txBox="1"/>
          <p:nvPr/>
        </p:nvSpPr>
        <p:spPr>
          <a:xfrm>
            <a:off x="6007761" y="2775265"/>
            <a:ext cx="18357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chemeClr val="accent6"/>
                </a:solidFill>
              </a:rPr>
              <a:t>Výživa podle pH</a:t>
            </a:r>
          </a:p>
        </p:txBody>
      </p:sp>
      <p:sp>
        <p:nvSpPr>
          <p:cNvPr id="26" name="TextovéPole 25">
            <a:extLst>
              <a:ext uri="{FF2B5EF4-FFF2-40B4-BE49-F238E27FC236}">
                <a16:creationId xmlns:a16="http://schemas.microsoft.com/office/drawing/2014/main" id="{81300A7F-48F9-488E-9D9F-673C7BEAC09E}"/>
              </a:ext>
            </a:extLst>
          </p:cNvPr>
          <p:cNvSpPr txBox="1"/>
          <p:nvPr/>
        </p:nvSpPr>
        <p:spPr>
          <a:xfrm>
            <a:off x="1762417" y="3428064"/>
            <a:ext cx="11128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>
                <a:solidFill>
                  <a:schemeClr val="accent6"/>
                </a:solidFill>
              </a:rPr>
              <a:t>Ajurvéda</a:t>
            </a:r>
            <a:endParaRPr lang="cs-CZ" dirty="0">
              <a:solidFill>
                <a:schemeClr val="accent6"/>
              </a:solidFill>
            </a:endParaRPr>
          </a:p>
        </p:txBody>
      </p:sp>
      <p:sp>
        <p:nvSpPr>
          <p:cNvPr id="27" name="Obdélník 26">
            <a:extLst>
              <a:ext uri="{FF2B5EF4-FFF2-40B4-BE49-F238E27FC236}">
                <a16:creationId xmlns:a16="http://schemas.microsoft.com/office/drawing/2014/main" id="{92B65347-81C2-4F4E-A253-445734A77A05}"/>
              </a:ext>
            </a:extLst>
          </p:cNvPr>
          <p:cNvSpPr/>
          <p:nvPr/>
        </p:nvSpPr>
        <p:spPr>
          <a:xfrm>
            <a:off x="631257" y="2135786"/>
            <a:ext cx="3025002" cy="4476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To mi poradil kamarád</a:t>
            </a:r>
          </a:p>
        </p:txBody>
      </p:sp>
      <p:sp>
        <p:nvSpPr>
          <p:cNvPr id="28" name="Obdélník 27">
            <a:extLst>
              <a:ext uri="{FF2B5EF4-FFF2-40B4-BE49-F238E27FC236}">
                <a16:creationId xmlns:a16="http://schemas.microsoft.com/office/drawing/2014/main" id="{A615F1D7-F2D1-4805-B05C-0E561244DF9D}"/>
              </a:ext>
            </a:extLst>
          </p:cNvPr>
          <p:cNvSpPr/>
          <p:nvPr/>
        </p:nvSpPr>
        <p:spPr>
          <a:xfrm>
            <a:off x="6676222" y="5192230"/>
            <a:ext cx="3025002" cy="4476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To jsem četl na netu</a:t>
            </a:r>
          </a:p>
        </p:txBody>
      </p:sp>
      <p:pic>
        <p:nvPicPr>
          <p:cNvPr id="30" name="Obrázek 29" descr="Obsah obrázku osoba, muž, oblek, vázanka&#10;&#10;Popis vygenerován s velmi vysokou mírou spolehlivosti">
            <a:extLst>
              <a:ext uri="{FF2B5EF4-FFF2-40B4-BE49-F238E27FC236}">
                <a16:creationId xmlns:a16="http://schemas.microsoft.com/office/drawing/2014/main" id="{2DFD434A-5569-4263-879E-D205616F26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05439"/>
            <a:ext cx="2025574" cy="1352561"/>
          </a:xfrm>
          <a:prstGeom prst="rect">
            <a:avLst/>
          </a:prstGeom>
        </p:spPr>
      </p:pic>
      <p:sp>
        <p:nvSpPr>
          <p:cNvPr id="29" name="Obdélník 28">
            <a:extLst>
              <a:ext uri="{FF2B5EF4-FFF2-40B4-BE49-F238E27FC236}">
                <a16:creationId xmlns:a16="http://schemas.microsoft.com/office/drawing/2014/main" id="{C8171D01-79E3-4221-9C50-F5498FEC4AA4}"/>
              </a:ext>
            </a:extLst>
          </p:cNvPr>
          <p:cNvSpPr/>
          <p:nvPr/>
        </p:nvSpPr>
        <p:spPr>
          <a:xfrm>
            <a:off x="2634752" y="1389846"/>
            <a:ext cx="8848407" cy="42778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8000" dirty="0"/>
              <a:t>Pozor na zdroj informací!</a:t>
            </a:r>
          </a:p>
          <a:p>
            <a:pPr algn="ctr"/>
            <a:r>
              <a:rPr lang="cs-CZ" sz="4800" i="1" dirty="0"/>
              <a:t>„Dvakrát měř, jednou řež…“</a:t>
            </a:r>
            <a:endParaRPr lang="cs-CZ" sz="7200" i="1" dirty="0"/>
          </a:p>
        </p:txBody>
      </p:sp>
    </p:spTree>
    <p:extLst>
      <p:ext uri="{BB962C8B-B14F-4D97-AF65-F5344CB8AC3E}">
        <p14:creationId xmlns:p14="http://schemas.microsoft.com/office/powerpoint/2010/main" val="21014773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5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75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25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500"/>
                            </p:stCondLst>
                            <p:childTnLst>
                              <p:par>
                                <p:cTn id="31" presetID="21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750"/>
                            </p:stCondLst>
                            <p:childTnLst>
                              <p:par>
                                <p:cTn id="35" presetID="26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0"/>
                            </p:stCondLst>
                            <p:childTnLst>
                              <p:par>
                                <p:cTn id="52" presetID="14" presetClass="entr" presetSubtype="1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750"/>
                            </p:stCondLst>
                            <p:childTnLst>
                              <p:par>
                                <p:cTn id="56" presetID="26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3000"/>
                            </p:stCondLst>
                            <p:childTnLst>
                              <p:par>
                                <p:cTn id="73" presetID="45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5250"/>
                            </p:stCondLst>
                            <p:childTnLst>
                              <p:par>
                                <p:cTn id="79" presetID="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6000"/>
                            </p:stCondLst>
                            <p:childTnLst>
                              <p:par>
                                <p:cTn id="84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7250"/>
                            </p:stCondLst>
                            <p:childTnLst>
                              <p:par>
                                <p:cTn id="90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8000"/>
                            </p:stCondLst>
                            <p:childTnLst>
                              <p:par>
                                <p:cTn id="94" presetID="26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20250"/>
                            </p:stCondLst>
                            <p:childTnLst>
                              <p:par>
                                <p:cTn id="111" presetID="53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21000"/>
                            </p:stCondLst>
                            <p:childTnLst>
                              <p:par>
                                <p:cTn id="117" presetID="26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23250"/>
                            </p:stCondLst>
                            <p:childTnLst>
                              <p:par>
                                <p:cTn id="134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24500"/>
                            </p:stCondLst>
                            <p:childTnLst>
                              <p:par>
                                <p:cTn id="140" presetID="3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25750"/>
                            </p:stCondLst>
                            <p:childTnLst>
                              <p:par>
                                <p:cTn id="147" presetID="26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28000"/>
                            </p:stCondLst>
                            <p:childTnLst>
                              <p:par>
                                <p:cTn id="164" presetID="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28750"/>
                            </p:stCondLst>
                            <p:childTnLst>
                              <p:par>
                                <p:cTn id="169" presetID="45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2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31000"/>
                            </p:stCondLst>
                            <p:childTnLst>
                              <p:par>
                                <p:cTn id="175" presetID="26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9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33250"/>
                            </p:stCondLst>
                            <p:childTnLst>
                              <p:par>
                                <p:cTn id="192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 animBg="1"/>
      <p:bldP spid="28" grpId="0" animBg="1"/>
      <p:bldP spid="2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>
            <a:extLst>
              <a:ext uri="{FF2B5EF4-FFF2-40B4-BE49-F238E27FC236}">
                <a16:creationId xmlns:a16="http://schemas.microsoft.com/office/drawing/2014/main" id="{E446B7E6-8568-417F-959E-DB3D1E70F648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="" xmlns:p14="http://schemas.microsoft.com/office/powerpoint/2010/main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6" name="Zástupný symbol pro obsah 5" descr="Obsah obrázku exteriér, obloha, muž, letecká doprava&#10;&#10;Popis vygenerován s velmi vysokou mírou spolehlivosti">
            <a:extLst>
              <a:ext uri="{FF2B5EF4-FFF2-40B4-BE49-F238E27FC236}">
                <a16:creationId xmlns:a16="http://schemas.microsoft.com/office/drawing/2014/main" id="{ADADC7E4-AED4-470E-976E-DF71C26D52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35" b="20760"/>
          <a:stretch/>
        </p:blipFill>
        <p:spPr>
          <a:xfrm>
            <a:off x="-1" y="-1"/>
            <a:ext cx="12192001" cy="4883281"/>
          </a:xfrm>
          <a:prstGeom prst="rect">
            <a:avLst/>
          </a:prstGeom>
        </p:spPr>
      </p:pic>
      <p:sp>
        <p:nvSpPr>
          <p:cNvPr id="13" name="Freeform 9">
            <a:extLst>
              <a:ext uri="{FF2B5EF4-FFF2-40B4-BE49-F238E27FC236}">
                <a16:creationId xmlns:a16="http://schemas.microsoft.com/office/drawing/2014/main" id="{AFB83730-58A8-42CA-90B3-5D5D2D1B00B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4547642"/>
            <a:ext cx="12192000" cy="2332906"/>
          </a:xfrm>
          <a:custGeom>
            <a:avLst/>
            <a:gdLst>
              <a:gd name="connsiteX0" fmla="*/ 0 w 12192000"/>
              <a:gd name="connsiteY0" fmla="*/ 0 h 2332906"/>
              <a:gd name="connsiteX1" fmla="*/ 1996017 w 12192000"/>
              <a:gd name="connsiteY1" fmla="*/ 0 h 2332906"/>
              <a:gd name="connsiteX2" fmla="*/ 2377017 w 12192000"/>
              <a:gd name="connsiteY2" fmla="*/ 263783 h 2332906"/>
              <a:gd name="connsiteX3" fmla="*/ 2385484 w 12192000"/>
              <a:gd name="connsiteY3" fmla="*/ 266713 h 2332906"/>
              <a:gd name="connsiteX4" fmla="*/ 2398184 w 12192000"/>
              <a:gd name="connsiteY4" fmla="*/ 271110 h 2332906"/>
              <a:gd name="connsiteX5" fmla="*/ 2410883 w 12192000"/>
              <a:gd name="connsiteY5" fmla="*/ 275506 h 2332906"/>
              <a:gd name="connsiteX6" fmla="*/ 2421467 w 12192000"/>
              <a:gd name="connsiteY6" fmla="*/ 275506 h 2332906"/>
              <a:gd name="connsiteX7" fmla="*/ 2434167 w 12192000"/>
              <a:gd name="connsiteY7" fmla="*/ 275506 h 2332906"/>
              <a:gd name="connsiteX8" fmla="*/ 2444750 w 12192000"/>
              <a:gd name="connsiteY8" fmla="*/ 271110 h 2332906"/>
              <a:gd name="connsiteX9" fmla="*/ 2457450 w 12192000"/>
              <a:gd name="connsiteY9" fmla="*/ 266713 h 2332906"/>
              <a:gd name="connsiteX10" fmla="*/ 2465917 w 12192000"/>
              <a:gd name="connsiteY10" fmla="*/ 263783 h 2332906"/>
              <a:gd name="connsiteX11" fmla="*/ 2846917 w 12192000"/>
              <a:gd name="connsiteY11" fmla="*/ 0 h 2332906"/>
              <a:gd name="connsiteX12" fmla="*/ 12192000 w 12192000"/>
              <a:gd name="connsiteY12" fmla="*/ 0 h 2332906"/>
              <a:gd name="connsiteX13" fmla="*/ 12192000 w 12192000"/>
              <a:gd name="connsiteY13" fmla="*/ 2332906 h 2332906"/>
              <a:gd name="connsiteX14" fmla="*/ 0 w 12192000"/>
              <a:gd name="connsiteY14" fmla="*/ 2332906 h 23329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2332906">
                <a:moveTo>
                  <a:pt x="0" y="0"/>
                </a:moveTo>
                <a:lnTo>
                  <a:pt x="1996017" y="0"/>
                </a:lnTo>
                <a:lnTo>
                  <a:pt x="2377017" y="263783"/>
                </a:lnTo>
                <a:lnTo>
                  <a:pt x="2385484" y="266713"/>
                </a:lnTo>
                <a:lnTo>
                  <a:pt x="2398184" y="271110"/>
                </a:lnTo>
                <a:lnTo>
                  <a:pt x="2410883" y="275506"/>
                </a:lnTo>
                <a:lnTo>
                  <a:pt x="2421467" y="275506"/>
                </a:lnTo>
                <a:lnTo>
                  <a:pt x="2434167" y="275506"/>
                </a:lnTo>
                <a:lnTo>
                  <a:pt x="2444750" y="271110"/>
                </a:lnTo>
                <a:lnTo>
                  <a:pt x="2457450" y="266713"/>
                </a:lnTo>
                <a:lnTo>
                  <a:pt x="2465917" y="263783"/>
                </a:lnTo>
                <a:lnTo>
                  <a:pt x="2846917" y="0"/>
                </a:lnTo>
                <a:lnTo>
                  <a:pt x="12192000" y="0"/>
                </a:lnTo>
                <a:lnTo>
                  <a:pt x="12192000" y="2332906"/>
                </a:lnTo>
                <a:lnTo>
                  <a:pt x="0" y="2332906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21C32344-A767-4632-9784-90FF8AC49B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788" y="4895558"/>
            <a:ext cx="10572000" cy="1203401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cs-CZ" dirty="0"/>
              <a:t>Význam výživy v lidském zdraví a výkonnosti</a:t>
            </a:r>
            <a:endParaRPr lang="en-US" dirty="0"/>
          </a:p>
        </p:txBody>
      </p:sp>
      <p:graphicFrame>
        <p:nvGraphicFramePr>
          <p:cNvPr id="9" name="Zástupný symbol pro obsah 2">
            <a:extLst>
              <a:ext uri="{FF2B5EF4-FFF2-40B4-BE49-F238E27FC236}">
                <a16:creationId xmlns:a16="http://schemas.microsoft.com/office/drawing/2014/main" id="{284B5431-DB44-464C-8864-CF054B1E6E9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28022402"/>
              </p:ext>
            </p:extLst>
          </p:nvPr>
        </p:nvGraphicFramePr>
        <p:xfrm>
          <a:off x="-894111" y="352002"/>
          <a:ext cx="10553700" cy="38696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868616237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389E3A1-E9F6-4E92-9BB6-561175041B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"/>
            <a:ext cx="8596668" cy="1597891"/>
          </a:xfrm>
        </p:spPr>
        <p:txBody>
          <a:bodyPr>
            <a:normAutofit fontScale="90000"/>
          </a:bodyPr>
          <a:lstStyle/>
          <a:p>
            <a:r>
              <a:rPr lang="cs-CZ" dirty="0"/>
              <a:t>Stravovací doporučení</a:t>
            </a:r>
            <a:br>
              <a:rPr lang="cs-CZ" dirty="0"/>
            </a:br>
            <a:r>
              <a:rPr lang="cs-CZ" sz="2800" dirty="0"/>
              <a:t>Výživová pyramida Ministerstva zdravotnictví z roku 2005</a:t>
            </a:r>
            <a:br>
              <a:rPr lang="cs-CZ" sz="2800" dirty="0"/>
            </a:br>
            <a:r>
              <a:rPr lang="cs-CZ" sz="2800" dirty="0"/>
              <a:t>Jediné oficiální doporučení v ČR</a:t>
            </a:r>
            <a:br>
              <a:rPr lang="cs-CZ" sz="2800" dirty="0"/>
            </a:br>
            <a:br>
              <a:rPr lang="cs-CZ" dirty="0"/>
            </a:br>
            <a:endParaRPr lang="cs-CZ" dirty="0"/>
          </a:p>
        </p:txBody>
      </p:sp>
      <p:sp>
        <p:nvSpPr>
          <p:cNvPr id="13" name="Zástupný symbol pro obsah 2">
            <a:extLst>
              <a:ext uri="{FF2B5EF4-FFF2-40B4-BE49-F238E27FC236}">
                <a16:creationId xmlns:a16="http://schemas.microsoft.com/office/drawing/2014/main" id="{5A7200D0-C354-409A-89E6-DA063521D8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4231" y="2196453"/>
            <a:ext cx="10554574" cy="3636511"/>
          </a:xfrm>
        </p:spPr>
        <p:txBody>
          <a:bodyPr anchor="t"/>
          <a:lstStyle/>
          <a:p>
            <a:r>
              <a:rPr lang="cs-CZ" dirty="0">
                <a:solidFill>
                  <a:schemeClr val="accent6"/>
                </a:solidFill>
              </a:rPr>
              <a:t>Pestrost</a:t>
            </a:r>
          </a:p>
          <a:p>
            <a:r>
              <a:rPr lang="cs-CZ" dirty="0">
                <a:solidFill>
                  <a:schemeClr val="accent6"/>
                </a:solidFill>
              </a:rPr>
              <a:t>Pravidelnost</a:t>
            </a:r>
          </a:p>
          <a:p>
            <a:r>
              <a:rPr lang="cs-CZ" dirty="0">
                <a:solidFill>
                  <a:schemeClr val="accent6"/>
                </a:solidFill>
              </a:rPr>
              <a:t>Přiměřenost</a:t>
            </a:r>
          </a:p>
          <a:p>
            <a:r>
              <a:rPr lang="cs-CZ" dirty="0">
                <a:solidFill>
                  <a:schemeClr val="accent6"/>
                </a:solidFill>
              </a:rPr>
              <a:t>Přirozenost</a:t>
            </a:r>
          </a:p>
          <a:p>
            <a:endParaRPr lang="cs-CZ" dirty="0">
              <a:solidFill>
                <a:schemeClr val="accent6"/>
              </a:solidFill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5D14B02A-FBDD-4D1C-911C-5A4F9589F293}"/>
              </a:ext>
            </a:extLst>
          </p:cNvPr>
          <p:cNvSpPr txBox="1"/>
          <p:nvPr/>
        </p:nvSpPr>
        <p:spPr>
          <a:xfrm>
            <a:off x="10032834" y="6611779"/>
            <a:ext cx="213872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800" dirty="0">
                <a:solidFill>
                  <a:schemeClr val="bg1"/>
                </a:solidFill>
              </a:rPr>
              <a:t>Zdroj: https://www.fzv.cz/pyramida-fzv/</a:t>
            </a:r>
          </a:p>
        </p:txBody>
      </p:sp>
      <p:pic>
        <p:nvPicPr>
          <p:cNvPr id="10" name="Obrázek 9" descr="Obsah obrázku snímek obrazovky&#10;&#10;Popis se vygeneroval automaticky.">
            <a:extLst>
              <a:ext uri="{FF2B5EF4-FFF2-40B4-BE49-F238E27FC236}">
                <a16:creationId xmlns:a16="http://schemas.microsoft.com/office/drawing/2014/main" id="{F1A18D19-8431-4095-B038-F5147B0F68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7161" y="1251586"/>
            <a:ext cx="5852465" cy="4787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307649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Obsah obrázku místnost&#10;&#10;Popis byl vytvořen automaticky">
            <a:extLst>
              <a:ext uri="{FF2B5EF4-FFF2-40B4-BE49-F238E27FC236}">
                <a16:creationId xmlns:a16="http://schemas.microsoft.com/office/drawing/2014/main" id="{B678A821-A4FF-4157-8C1D-E873CA621B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893" y="846833"/>
            <a:ext cx="6603174" cy="5295238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0389E3A1-E9F6-4E92-9BB6-561175041B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596668" cy="1320800"/>
          </a:xfrm>
        </p:spPr>
        <p:txBody>
          <a:bodyPr>
            <a:normAutofit fontScale="90000"/>
          </a:bodyPr>
          <a:lstStyle/>
          <a:p>
            <a:r>
              <a:rPr lang="cs-CZ" dirty="0"/>
              <a:t>Stravovací doporučení</a:t>
            </a:r>
            <a:br>
              <a:rPr lang="cs-CZ" dirty="0"/>
            </a:br>
            <a:r>
              <a:rPr lang="cs-CZ" sz="2700" dirty="0"/>
              <a:t>Pyramida FZV</a:t>
            </a:r>
            <a:br>
              <a:rPr lang="cs-CZ" dirty="0"/>
            </a:br>
            <a:endParaRPr lang="cs-CZ" dirty="0"/>
          </a:p>
        </p:txBody>
      </p:sp>
      <p:sp>
        <p:nvSpPr>
          <p:cNvPr id="13" name="Zástupný symbol pro obsah 2">
            <a:extLst>
              <a:ext uri="{FF2B5EF4-FFF2-40B4-BE49-F238E27FC236}">
                <a16:creationId xmlns:a16="http://schemas.microsoft.com/office/drawing/2014/main" id="{5A7200D0-C354-409A-89E6-DA063521D8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4231" y="2196453"/>
            <a:ext cx="10554574" cy="3636511"/>
          </a:xfrm>
        </p:spPr>
        <p:txBody>
          <a:bodyPr anchor="t"/>
          <a:lstStyle/>
          <a:p>
            <a:r>
              <a:rPr lang="cs-CZ" dirty="0">
                <a:solidFill>
                  <a:schemeClr val="accent6"/>
                </a:solidFill>
              </a:rPr>
              <a:t>Pestrost</a:t>
            </a:r>
          </a:p>
          <a:p>
            <a:r>
              <a:rPr lang="cs-CZ" dirty="0">
                <a:solidFill>
                  <a:schemeClr val="accent6"/>
                </a:solidFill>
              </a:rPr>
              <a:t>Pravidelnost</a:t>
            </a:r>
          </a:p>
          <a:p>
            <a:r>
              <a:rPr lang="cs-CZ" dirty="0">
                <a:solidFill>
                  <a:schemeClr val="accent6"/>
                </a:solidFill>
              </a:rPr>
              <a:t>Přiměřenost</a:t>
            </a:r>
          </a:p>
          <a:p>
            <a:r>
              <a:rPr lang="cs-CZ" dirty="0">
                <a:solidFill>
                  <a:schemeClr val="accent6"/>
                </a:solidFill>
              </a:rPr>
              <a:t>Přirozenost</a:t>
            </a:r>
          </a:p>
          <a:p>
            <a:endParaRPr lang="cs-CZ" dirty="0">
              <a:solidFill>
                <a:schemeClr val="accent6"/>
              </a:solidFill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5D14B02A-FBDD-4D1C-911C-5A4F9589F293}"/>
              </a:ext>
            </a:extLst>
          </p:cNvPr>
          <p:cNvSpPr txBox="1"/>
          <p:nvPr/>
        </p:nvSpPr>
        <p:spPr>
          <a:xfrm>
            <a:off x="9971874" y="6611779"/>
            <a:ext cx="213872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800" dirty="0">
                <a:solidFill>
                  <a:schemeClr val="bg1"/>
                </a:solidFill>
              </a:rPr>
              <a:t>Zdroj: https://www.fzv.cz/pyramida-fzv/</a:t>
            </a:r>
          </a:p>
        </p:txBody>
      </p:sp>
    </p:spTree>
    <p:extLst>
      <p:ext uri="{BB962C8B-B14F-4D97-AF65-F5344CB8AC3E}">
        <p14:creationId xmlns:p14="http://schemas.microsoft.com/office/powerpoint/2010/main" val="2661656199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389E3A1-E9F6-4E92-9BB6-561175041B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0"/>
            <a:ext cx="11913833" cy="1320800"/>
          </a:xfrm>
        </p:spPr>
        <p:txBody>
          <a:bodyPr>
            <a:normAutofit/>
          </a:bodyPr>
          <a:lstStyle/>
          <a:p>
            <a:r>
              <a:rPr lang="cs-CZ" sz="3200" dirty="0"/>
              <a:t>Stravovací doporučení - Zdravý talíř Margit </a:t>
            </a:r>
            <a:r>
              <a:rPr lang="cs-CZ" sz="3200" dirty="0" err="1"/>
              <a:t>Slimákové</a:t>
            </a:r>
            <a:br>
              <a:rPr lang="cs-CZ" sz="3200" dirty="0"/>
            </a:br>
            <a:endParaRPr lang="cs-CZ" sz="3200" dirty="0"/>
          </a:p>
        </p:txBody>
      </p:sp>
      <p:sp>
        <p:nvSpPr>
          <p:cNvPr id="13" name="Zástupný symbol pro obsah 2">
            <a:extLst>
              <a:ext uri="{FF2B5EF4-FFF2-40B4-BE49-F238E27FC236}">
                <a16:creationId xmlns:a16="http://schemas.microsoft.com/office/drawing/2014/main" id="{5A7200D0-C354-409A-89E6-DA063521D8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4231" y="2196453"/>
            <a:ext cx="10554574" cy="3636511"/>
          </a:xfrm>
        </p:spPr>
        <p:txBody>
          <a:bodyPr anchor="t"/>
          <a:lstStyle/>
          <a:p>
            <a:r>
              <a:rPr lang="cs-CZ" dirty="0">
                <a:solidFill>
                  <a:schemeClr val="accent6"/>
                </a:solidFill>
              </a:rPr>
              <a:t>Pestrost</a:t>
            </a:r>
          </a:p>
          <a:p>
            <a:r>
              <a:rPr lang="cs-CZ" dirty="0">
                <a:solidFill>
                  <a:schemeClr val="accent6"/>
                </a:solidFill>
              </a:rPr>
              <a:t>Pravidelnost</a:t>
            </a:r>
          </a:p>
          <a:p>
            <a:r>
              <a:rPr lang="cs-CZ" dirty="0">
                <a:solidFill>
                  <a:schemeClr val="accent6"/>
                </a:solidFill>
              </a:rPr>
              <a:t>Přiměřenost</a:t>
            </a:r>
          </a:p>
          <a:p>
            <a:r>
              <a:rPr lang="cs-CZ" dirty="0">
                <a:solidFill>
                  <a:schemeClr val="accent6"/>
                </a:solidFill>
              </a:rPr>
              <a:t>Přirozenost</a:t>
            </a:r>
          </a:p>
          <a:p>
            <a:endParaRPr lang="cs-CZ" dirty="0">
              <a:solidFill>
                <a:schemeClr val="accent6"/>
              </a:solidFill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E2BC265D-5BA2-48E0-B9DF-4A98A8362B96}"/>
              </a:ext>
            </a:extLst>
          </p:cNvPr>
          <p:cNvSpPr txBox="1"/>
          <p:nvPr/>
        </p:nvSpPr>
        <p:spPr>
          <a:xfrm>
            <a:off x="10409347" y="6611779"/>
            <a:ext cx="164339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800" dirty="0">
                <a:solidFill>
                  <a:schemeClr val="bg1"/>
                </a:solidFill>
              </a:rPr>
              <a:t>Zdroj: https://www.margit.cz/</a:t>
            </a:r>
          </a:p>
        </p:txBody>
      </p:sp>
      <p:pic>
        <p:nvPicPr>
          <p:cNvPr id="7" name="Obrázek 6" descr="Obsah obrázku text&#10;&#10;Popis vygenerován s velmi vysokou mírou spolehlivosti">
            <a:extLst>
              <a:ext uri="{FF2B5EF4-FFF2-40B4-BE49-F238E27FC236}">
                <a16:creationId xmlns:a16="http://schemas.microsoft.com/office/drawing/2014/main" id="{2F5759DB-2CAE-4BCC-9201-02FF5D21FA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9744" y="660400"/>
            <a:ext cx="7090883" cy="4957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234319"/>
      </p:ext>
    </p:extLst>
  </p:cSld>
  <p:clrMapOvr>
    <a:masterClrMapping/>
  </p:clrMapOvr>
  <p:transition spd="slow">
    <p:push dir="u"/>
  </p:transition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táty">
  <a:themeElements>
    <a:clrScheme name="Vlastní 1">
      <a:dk1>
        <a:sysClr val="windowText" lastClr="000000"/>
      </a:dk1>
      <a:lt1>
        <a:sysClr val="window" lastClr="FFFFFF"/>
      </a:lt1>
      <a:dk2>
        <a:srgbClr val="FFFFFF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Citáty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Citáty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lumMod val="105000"/>
              </a:schemeClr>
            </a:gs>
            <a:gs pos="100000">
              <a:schemeClr val="phClr">
                <a:tint val="9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8000"/>
                <a:lumMod val="102000"/>
              </a:schemeClr>
              <a:schemeClr val="phClr">
                <a:shade val="98000"/>
                <a:lumMod val="98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63500" dist="25400" dir="13500000">
              <a:srgbClr val="000000">
                <a:alpha val="75000"/>
              </a:srgbClr>
            </a:inn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</a:schemeClr>
            </a:gs>
            <a:gs pos="100000">
              <a:schemeClr val="phClr">
                <a:tint val="84000"/>
                <a:shade val="84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90000"/>
                <a:satMod val="120000"/>
                <a:lumMod val="90000"/>
              </a:schemeClr>
            </a:gs>
            <a:gs pos="100000">
              <a:schemeClr val="phClr"/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Quotable" id="{39EC5628-30ED-4578-ACD8-9820EDB8E15A}" vid="{6F3559E9-1A4C-49D8-94D4-F41003531C49}"/>
    </a:ext>
  </a:extLst>
</a:theme>
</file>

<file path=ppt/theme/theme2.xml><?xml version="1.0" encoding="utf-8"?>
<a:theme xmlns:a="http://schemas.openxmlformats.org/drawingml/2006/main" name="Fazeta">
  <a:themeElements>
    <a:clrScheme name="Modro-zelená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Faze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z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3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</TotalTime>
  <Words>4200</Words>
  <Application>Microsoft Office PowerPoint</Application>
  <PresentationFormat>Širokoúhlá obrazovka</PresentationFormat>
  <Paragraphs>383</Paragraphs>
  <Slides>39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7</vt:i4>
      </vt:variant>
      <vt:variant>
        <vt:lpstr>Motiv</vt:lpstr>
      </vt:variant>
      <vt:variant>
        <vt:i4>2</vt:i4>
      </vt:variant>
      <vt:variant>
        <vt:lpstr>Nadpisy snímků</vt:lpstr>
      </vt:variant>
      <vt:variant>
        <vt:i4>39</vt:i4>
      </vt:variant>
    </vt:vector>
  </HeadingPairs>
  <TitlesOfParts>
    <vt:vector size="48" baseType="lpstr">
      <vt:lpstr>Arial</vt:lpstr>
      <vt:lpstr>Calibri</vt:lpstr>
      <vt:lpstr>Century Gothic</vt:lpstr>
      <vt:lpstr>Corbel</vt:lpstr>
      <vt:lpstr>Trebuchet MS</vt:lpstr>
      <vt:lpstr>Wingdings 2</vt:lpstr>
      <vt:lpstr>Wingdings 3</vt:lpstr>
      <vt:lpstr>Citáty</vt:lpstr>
      <vt:lpstr>Fazeta</vt:lpstr>
      <vt:lpstr>Racionální přístup k výživě, úprava potravin a orientace na trhu potravin</vt:lpstr>
      <vt:lpstr>Racionální přístup k výživě</vt:lpstr>
      <vt:lpstr>Celostní-Holistický přístup</vt:lpstr>
      <vt:lpstr>Úskalí výživy – vysoká individualita</vt:lpstr>
      <vt:lpstr>Stravovací doporučení Mnoho rozdílných přístupů</vt:lpstr>
      <vt:lpstr>Význam výživy v lidském zdraví a výkonnosti</vt:lpstr>
      <vt:lpstr>Stravovací doporučení Výživová pyramida Ministerstva zdravotnictví z roku 2005 Jediné oficiální doporučení v ČR  </vt:lpstr>
      <vt:lpstr>Stravovací doporučení Pyramida FZV </vt:lpstr>
      <vt:lpstr>Stravovací doporučení - Zdravý talíř Margit Slimákové </vt:lpstr>
      <vt:lpstr>Stravovací doporučení </vt:lpstr>
      <vt:lpstr>„Talíř ze zámoří“ Vědecká opora doporučení dle MyPlate</vt:lpstr>
      <vt:lpstr>„Talíř ze zámoří“ Americké ministerstvo zemědělství – MyPlate (od r. 2011)</vt:lpstr>
      <vt:lpstr>Zdraví – Mikrobiota Vliv na zdraví, hmotnost a výkonnost</vt:lpstr>
      <vt:lpstr>Zdraví – Mikrobiota Vliv na zdraví, hmotnost a výkonnost</vt:lpstr>
      <vt:lpstr>Zdraví – Mikrobiota Vliv na zdraví, hmotnost a výkonnost</vt:lpstr>
      <vt:lpstr>Energetická bilance</vt:lpstr>
      <vt:lpstr>Stanovení nutričních cílů Snižování X Zvyšování X Udržení hmotnosti</vt:lpstr>
      <vt:lpstr>Michael Phelps Vývoj ve stravování a tréninkové metodice</vt:lpstr>
      <vt:lpstr>Glykemický index (GI) „Nutriční timing = Načasování příjmu živin ve vztahu k PA“</vt:lpstr>
      <vt:lpstr>Prezentace aplikace PowerPoint</vt:lpstr>
      <vt:lpstr>Reaktivní hypoglykémie</vt:lpstr>
      <vt:lpstr>Zdraví – Hmotnost – Výkonnost</vt:lpstr>
      <vt:lpstr>Jíst ráno nebo večer? </vt:lpstr>
      <vt:lpstr>Jíst ráno nebo večer? </vt:lpstr>
      <vt:lpstr>Načasování stravy (nejen) v kontextu sportovní výživy</vt:lpstr>
      <vt:lpstr>Úprava potravin a orientace na trhu potravin </vt:lpstr>
      <vt:lpstr>Odborná evidence tzv. „Cooking skills“</vt:lpstr>
      <vt:lpstr>Úprava potravin a orientace na trhu potravin Oleje a jejich termostabilita</vt:lpstr>
      <vt:lpstr>Úprava potravin a orientace na trhu potravin „Bio X Nebio“</vt:lpstr>
      <vt:lpstr>Úprava potravin a orientace na trhu potravin „Bio X Nebio“</vt:lpstr>
      <vt:lpstr>Prezentace aplikace PowerPoint</vt:lpstr>
      <vt:lpstr>Kvalita potravin tuzemských a dovážených</vt:lpstr>
      <vt:lpstr>Úprava potravin a orientace na trhu potravin Vejce</vt:lpstr>
      <vt:lpstr>Úprava potravin a orientace na trhu potravin Vejce</vt:lpstr>
      <vt:lpstr>Úprava potravin a orientace na trhu potravin Vejce</vt:lpstr>
      <vt:lpstr>Prezentace aplikace PowerPoint</vt:lpstr>
      <vt:lpstr>Úprava potravin a orientace na trhu potravin Luštěniny</vt:lpstr>
      <vt:lpstr>Úprava potravin a orientace na trhu potravin Zdroje bílkovin – Živočišné zdroje – Maso a jiné zdroje</vt:lpstr>
      <vt:lpstr>Vaření, příprava jídla, zdraví a sport Tepelná úprava potravin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Racionální přístup k výživě, úprava potravin a orientace na trhu potravin</dc:title>
  <dc:creator>Tomáš Hlinský</dc:creator>
  <cp:lastModifiedBy>Tomáš Hlinský</cp:lastModifiedBy>
  <cp:revision>24</cp:revision>
  <dcterms:created xsi:type="dcterms:W3CDTF">2020-03-29T10:22:03Z</dcterms:created>
  <dcterms:modified xsi:type="dcterms:W3CDTF">2021-03-21T19:42:47Z</dcterms:modified>
</cp:coreProperties>
</file>