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256" r:id="rId2"/>
    <p:sldId id="373" r:id="rId3"/>
    <p:sldId id="315" r:id="rId4"/>
    <p:sldId id="372" r:id="rId5"/>
    <p:sldId id="379" r:id="rId6"/>
    <p:sldId id="367" r:id="rId7"/>
    <p:sldId id="368" r:id="rId8"/>
    <p:sldId id="376" r:id="rId9"/>
    <p:sldId id="374" r:id="rId10"/>
    <p:sldId id="380" r:id="rId11"/>
    <p:sldId id="369" r:id="rId12"/>
    <p:sldId id="370" r:id="rId13"/>
    <p:sldId id="377" r:id="rId14"/>
    <p:sldId id="378" r:id="rId15"/>
    <p:sldId id="389" r:id="rId16"/>
    <p:sldId id="371" r:id="rId17"/>
    <p:sldId id="382" r:id="rId18"/>
    <p:sldId id="381" r:id="rId19"/>
    <p:sldId id="383" r:id="rId20"/>
    <p:sldId id="384" r:id="rId21"/>
    <p:sldId id="385" r:id="rId22"/>
    <p:sldId id="386" r:id="rId23"/>
    <p:sldId id="387" r:id="rId24"/>
    <p:sldId id="390" r:id="rId25"/>
    <p:sldId id="388" r:id="rId2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9" autoAdjust="0"/>
    <p:restoredTop sz="95768" autoAdjust="0"/>
  </p:normalViewPr>
  <p:slideViewPr>
    <p:cSldViewPr snapToGrid="0">
      <p:cViewPr>
        <p:scale>
          <a:sx n="82" d="100"/>
          <a:sy n="82" d="100"/>
        </p:scale>
        <p:origin x="715" y="67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292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AC617C30-30B9-5F40-B9CE-8190F0E78E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7F978BB5-2C40-1847-9BDD-10F4A7A7E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8">
            <a:extLst>
              <a:ext uri="{FF2B5EF4-FFF2-40B4-BE49-F238E27FC236}">
                <a16:creationId xmlns:a16="http://schemas.microsoft.com/office/drawing/2014/main" id="{89E476E0-A591-2D41-97B8-B350A84A3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5">
            <a:extLst>
              <a:ext uri="{FF2B5EF4-FFF2-40B4-BE49-F238E27FC236}">
                <a16:creationId xmlns:a16="http://schemas.microsoft.com/office/drawing/2014/main" id="{A2CCDBBA-9351-4241-8683-C6B09BB84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5">
            <a:extLst>
              <a:ext uri="{FF2B5EF4-FFF2-40B4-BE49-F238E27FC236}">
                <a16:creationId xmlns:a16="http://schemas.microsoft.com/office/drawing/2014/main" id="{10B27CBC-C779-8D49-81A2-7E60B02AB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5E93C79E-4EE6-7340-A532-170840922F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04D6D823-4C68-D841-A02B-330212BF1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247"/>
            <a:ext cx="1132477" cy="5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CA39A22B-25AC-154A-995D-A5A321924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678" y="2014200"/>
            <a:ext cx="5366645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A41AAA-2184-4620-8F1A-83081C48B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6DB0B3-3BDE-4311-8E2E-50250764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20EF23-7798-4E87-A150-BEB521E19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595BF-3E9A-4ED2-A7D7-7FD96A05B073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0CF427-FD65-4906-AA02-B2A13C752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49320B-A2FB-4463-B48F-45FE03DDC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46BBE-C7FC-42E1-A9EB-31C00F074E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514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B6CE4B49-42C3-6246-B1EB-3DAF3FFB8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75D85D30-781C-3645-A803-7D040A1BE2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07BEE75-6ACF-F048-9475-FA5BD156AE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304B0A1-6A6D-2A4A-937E-72AE738379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0D0310EC-05B1-B942-BF73-CC87EC1CD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788EED2-C169-0E4F-A0DE-FC58E3BEC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C893EBC8-BC9E-264D-9299-3E5F5EC46B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FE25A66-24C4-FE4C-AD09-76419B1C7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700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BXHWN9yn47Q?feature=oembed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WsE2CRlq0w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Koncept dynamické neuromuskulární stabilizace prof. Koláře – DNS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Podzim 2022</a:t>
            </a:r>
          </a:p>
          <a:p>
            <a:r>
              <a:rPr lang="cs-CZ" dirty="0"/>
              <a:t>Mgr. Zuzana </a:t>
            </a:r>
            <a:r>
              <a:rPr lang="cs-CZ" dirty="0" err="1"/>
              <a:t>Kršáková</a:t>
            </a:r>
            <a:endParaRPr lang="cs-CZ" dirty="0"/>
          </a:p>
          <a:p>
            <a:r>
              <a:rPr lang="cs-CZ" dirty="0"/>
              <a:t>Mgr. Kateřina Honová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5742544-E38F-32D2-6DBE-54EB5ACB98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C8C796-11DA-2BC9-B78C-54F11A1147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CC977D-1D33-D0F3-2728-87EF95AC6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Principy pohybu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B9D6D55-2BAA-4E04-85E8-2CE2AE1C8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vztah periferie a centra</a:t>
            </a:r>
          </a:p>
          <a:p>
            <a:r>
              <a:rPr lang="cs-CZ" dirty="0" err="1"/>
              <a:t>timing</a:t>
            </a:r>
            <a:endParaRPr lang="cs-CZ" dirty="0"/>
          </a:p>
          <a:p>
            <a:r>
              <a:rPr lang="cs-CZ" dirty="0"/>
              <a:t>rozsah pohybu 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406F0D0-D7CE-DF1C-D0CE-E0A90EAC61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86" y="1448059"/>
            <a:ext cx="5942822" cy="396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52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9531179-35E4-FF66-E245-036C1F9F56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FF3E73-8A66-34C7-AA38-9A343CD606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89A5BF-15F2-67B7-777F-A6C8659BE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Sagitální stabilizace trupu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DD70870-944C-CC46-3298-8F0546E99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koaktivační</a:t>
            </a:r>
            <a:r>
              <a:rPr lang="cs-CZ" b="1" dirty="0"/>
              <a:t> souhra </a:t>
            </a:r>
            <a:r>
              <a:rPr lang="cs-CZ" dirty="0"/>
              <a:t>mezi svaly, které stabilizují hrudník, páteř, pánev</a:t>
            </a:r>
          </a:p>
          <a:p>
            <a:r>
              <a:rPr lang="cs-CZ" dirty="0"/>
              <a:t>na kvalitní stabilizaci </a:t>
            </a:r>
            <a:r>
              <a:rPr lang="cs-CZ" b="1" dirty="0"/>
              <a:t>navazuje lokomoce </a:t>
            </a:r>
            <a:r>
              <a:rPr lang="cs-CZ" dirty="0"/>
              <a:t>– která je již projevem diferenciace funkce</a:t>
            </a:r>
          </a:p>
        </p:txBody>
      </p:sp>
      <p:pic>
        <p:nvPicPr>
          <p:cNvPr id="3074" name="Picture 2" descr="Aktivace hlubokého stabilizačního systému s fitness pomůckami">
            <a:extLst>
              <a:ext uri="{FF2B5EF4-FFF2-40B4-BE49-F238E27FC236}">
                <a16:creationId xmlns:a16="http://schemas.microsoft.com/office/drawing/2014/main" id="{61E2DD93-5C7E-C279-FE76-F3090FAD6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95" y="3525841"/>
            <a:ext cx="4918010" cy="32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590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4A443E-B526-4726-3C42-670F3E5538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4A7CF53-AE96-A989-300C-5B490FD123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5C06DB-9979-1462-3ACC-5BBE99E49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Patologické nastavení a klinické důsledky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3CA7897-264F-6BB7-CBF3-402EC40C82DD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441141" y="1750740"/>
            <a:ext cx="7084859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dirty="0"/>
              <a:t>Nesprávně vytvořená sagitální stabilizace způsobuje: </a:t>
            </a:r>
          </a:p>
          <a:p>
            <a:pPr marL="72000" indent="0">
              <a:buNone/>
            </a:pPr>
            <a:endParaRPr lang="cs-CZ" sz="2400" b="1" dirty="0"/>
          </a:p>
          <a:p>
            <a:r>
              <a:rPr lang="cs-CZ" sz="2400" dirty="0" err="1"/>
              <a:t>hypertonus</a:t>
            </a:r>
            <a:r>
              <a:rPr lang="cs-CZ" sz="2400" dirty="0"/>
              <a:t> vzpřimovačů</a:t>
            </a:r>
          </a:p>
          <a:p>
            <a:r>
              <a:rPr lang="cs-CZ" sz="2400" dirty="0"/>
              <a:t>vzor „rybí kosti“ na zádech</a:t>
            </a:r>
          </a:p>
          <a:p>
            <a:r>
              <a:rPr lang="cs-CZ" sz="2400" dirty="0" err="1"/>
              <a:t>anteverzní</a:t>
            </a:r>
            <a:r>
              <a:rPr lang="cs-CZ" sz="2400" dirty="0"/>
              <a:t> postavení pánve</a:t>
            </a:r>
          </a:p>
          <a:p>
            <a:r>
              <a:rPr lang="cs-CZ" sz="2400" dirty="0"/>
              <a:t>vyklenutí laterální části břišních svalů</a:t>
            </a:r>
          </a:p>
          <a:p>
            <a:r>
              <a:rPr lang="cs-CZ" sz="2400" dirty="0"/>
              <a:t>protrakci ramen, </a:t>
            </a:r>
            <a:r>
              <a:rPr lang="cs-CZ" sz="2400" dirty="0" err="1"/>
              <a:t>reklinaci</a:t>
            </a:r>
            <a:r>
              <a:rPr lang="cs-CZ" sz="2400" dirty="0"/>
              <a:t> hlavy</a:t>
            </a:r>
          </a:p>
          <a:p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41E4F3C-6C26-8DD7-38C7-53D532137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1574" r="30893" b="17142"/>
          <a:stretch/>
        </p:blipFill>
        <p:spPr>
          <a:xfrm>
            <a:off x="666000" y="1287478"/>
            <a:ext cx="3355911" cy="506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79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89AE67-CB8A-8627-6ED1-69D1B902C4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C0AFD8-2859-403A-A19E-B88A09ED1B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5B37D85-8612-99F8-5F65-F62BD75DD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Indikátory insuficience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EEE0029-E41F-6691-9BB0-580813A4F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inspirační postavení hrudníku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neschopnost napřímení ve střední </a:t>
            </a:r>
            <a:r>
              <a:rPr lang="cs-CZ" sz="2400" dirty="0" err="1"/>
              <a:t>Thp</a:t>
            </a: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hyperaktivita horní část m. </a:t>
            </a:r>
            <a:r>
              <a:rPr lang="cs-CZ" sz="2400" dirty="0" err="1"/>
              <a:t>rectus</a:t>
            </a:r>
            <a:r>
              <a:rPr lang="cs-CZ" sz="2400" dirty="0"/>
              <a:t> </a:t>
            </a:r>
            <a:r>
              <a:rPr lang="cs-CZ" sz="2400" dirty="0" err="1"/>
              <a:t>abdominis</a:t>
            </a:r>
            <a:r>
              <a:rPr lang="cs-CZ" sz="2400" dirty="0"/>
              <a:t> a m. </a:t>
            </a:r>
            <a:r>
              <a:rPr lang="cs-CZ" sz="2400" dirty="0" err="1"/>
              <a:t>obliguus</a:t>
            </a:r>
            <a:r>
              <a:rPr lang="cs-CZ" sz="2400" dirty="0"/>
              <a:t> </a:t>
            </a:r>
            <a:r>
              <a:rPr lang="cs-CZ" sz="2400" dirty="0" err="1"/>
              <a:t>abd</a:t>
            </a:r>
            <a:r>
              <a:rPr lang="cs-CZ" sz="2400" dirty="0"/>
              <a:t>.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migrace pupku kraniálně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konkavity v oblasti třísel 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vyklenutí boční strany břišní stěny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diastáza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porucha izolovaného pohybu, relaxačního schématu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lateralizace dolních žeber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konkavity v oblasti m. </a:t>
            </a:r>
            <a:r>
              <a:rPr lang="cs-CZ" sz="2400" dirty="0" err="1"/>
              <a:t>gluteus</a:t>
            </a: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horizontální postavení klíčních kostí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3BB1DFA-E1A8-697D-FCE7-2A49DE527A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6"/>
          <a:stretch/>
        </p:blipFill>
        <p:spPr>
          <a:xfrm>
            <a:off x="7677732" y="154693"/>
            <a:ext cx="4339139" cy="2033766"/>
          </a:xfrm>
          <a:prstGeom prst="rect">
            <a:avLst/>
          </a:prstGeom>
        </p:spPr>
      </p:pic>
      <p:pic>
        <p:nvPicPr>
          <p:cNvPr id="7" name="20180611_142228">
            <a:hlinkClick r:id="" action="ppaction://media"/>
            <a:extLst>
              <a:ext uri="{FF2B5EF4-FFF2-40B4-BE49-F238E27FC236}">
                <a16:creationId xmlns:a16="http://schemas.microsoft.com/office/drawing/2014/main" id="{012CA5FB-C3F5-1056-D90E-9BC8DCF4E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02"/>
          <a:stretch/>
        </p:blipFill>
        <p:spPr bwMode="auto">
          <a:xfrm>
            <a:off x="8510716" y="2866837"/>
            <a:ext cx="3506155" cy="273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402EDBC8-A06B-1BD9-AA28-BF28A060E446}"/>
              </a:ext>
            </a:extLst>
          </p:cNvPr>
          <p:cNvSpPr/>
          <p:nvPr/>
        </p:nvSpPr>
        <p:spPr bwMode="auto">
          <a:xfrm>
            <a:off x="10211240" y="720000"/>
            <a:ext cx="1260760" cy="839755"/>
          </a:xfrm>
          <a:prstGeom prst="ellipse">
            <a:avLst/>
          </a:prstGeom>
          <a:noFill/>
          <a:ln w="76200" cap="flat" cmpd="sng" algn="ctr">
            <a:solidFill>
              <a:srgbClr val="5AC8A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A4918096-F929-72B8-5C9B-7F33F13385F2}"/>
              </a:ext>
            </a:extLst>
          </p:cNvPr>
          <p:cNvSpPr/>
          <p:nvPr/>
        </p:nvSpPr>
        <p:spPr bwMode="auto">
          <a:xfrm>
            <a:off x="10935478" y="3928188"/>
            <a:ext cx="625151" cy="774442"/>
          </a:xfrm>
          <a:prstGeom prst="ellipse">
            <a:avLst/>
          </a:prstGeom>
          <a:noFill/>
          <a:ln w="76200" cap="flat" cmpd="sng" algn="ctr">
            <a:solidFill>
              <a:srgbClr val="5AC8A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9756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4E6484F-4F13-756B-2EE5-FC7BC08628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6DE211-6B24-E11E-D0C8-79DE16589F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9E2E6D-417E-33E4-742C-0723DA1DE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Důvody vzniku poruch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9D9946-BBA8-287E-8F88-1AFC1AD52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nesprávné založení vzorů</a:t>
            </a:r>
          </a:p>
          <a:p>
            <a:r>
              <a:rPr lang="cs-CZ" dirty="0"/>
              <a:t>anatomické příčiny </a:t>
            </a:r>
          </a:p>
          <a:p>
            <a:r>
              <a:rPr lang="cs-CZ" dirty="0"/>
              <a:t>habituace na nevhodné statické zatížení / pohyb</a:t>
            </a:r>
          </a:p>
          <a:p>
            <a:r>
              <a:rPr lang="cs-CZ" dirty="0"/>
              <a:t>bolestivá iritace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17CCB33-BB56-836C-273F-0C948BFF0E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57" t="58776" r="30893" b="17142"/>
          <a:stretch/>
        </p:blipFill>
        <p:spPr>
          <a:xfrm>
            <a:off x="488451" y="3584434"/>
            <a:ext cx="2941911" cy="23791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A4950E2-7B6C-7041-C5C4-87BE97C71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61" y="3581034"/>
            <a:ext cx="3040587" cy="22804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D9B02B6-82C2-2B75-FBCE-EE5615DF14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9"/>
          <a:stretch/>
        </p:blipFill>
        <p:spPr>
          <a:xfrm>
            <a:off x="3576376" y="3581034"/>
            <a:ext cx="2681432" cy="229679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A8960AC-59A1-C705-7B13-3C90461C4C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" r="10261"/>
          <a:stretch/>
        </p:blipFill>
        <p:spPr>
          <a:xfrm>
            <a:off x="9559502" y="77607"/>
            <a:ext cx="2452906" cy="386573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1F3E0B2-B3E2-F75C-9B48-96BC429036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0" r="11997"/>
          <a:stretch/>
        </p:blipFill>
        <p:spPr>
          <a:xfrm>
            <a:off x="9517224" y="4010077"/>
            <a:ext cx="2495183" cy="18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67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F72A98-A75E-399A-6325-88AFA3895A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AF7212-0B46-1EF5-2D17-B06A644BD7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pic>
        <p:nvPicPr>
          <p:cNvPr id="4" name="Online médium 3" title="3D animace DNS stabilizačních postupů">
            <a:hlinkClick r:id="" action="ppaction://media"/>
            <a:extLst>
              <a:ext uri="{FF2B5EF4-FFF2-40B4-BE49-F238E27FC236}">
                <a16:creationId xmlns:a16="http://schemas.microsoft.com/office/drawing/2014/main" id="{28E4FBF8-5375-8FE4-2C6D-1A9252F374B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07530" y="396662"/>
            <a:ext cx="9776939" cy="552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6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6C4DD36-EA5F-8161-7746-ACB5887E8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D2CB150-B7B6-0A95-DD9C-20FF9698B3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2FA6D4-991E-B1E6-831B-8ED1B703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Testy k hodnocení kvality stabilizace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ACB42DE-0D83-C19F-D46D-28953776C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brániční test</a:t>
            </a:r>
          </a:p>
          <a:p>
            <a:r>
              <a:rPr lang="cs-CZ" b="1" dirty="0"/>
              <a:t>test vnitrobřišního tlaku vleže na zádech </a:t>
            </a:r>
            <a:r>
              <a:rPr lang="cs-CZ" dirty="0"/>
              <a:t>/ vsedě</a:t>
            </a:r>
          </a:p>
          <a:p>
            <a:r>
              <a:rPr lang="cs-CZ" b="1" dirty="0"/>
              <a:t>test elevace paží</a:t>
            </a:r>
          </a:p>
          <a:p>
            <a:r>
              <a:rPr lang="cs-CZ" dirty="0"/>
              <a:t>test flexe hlavy a trupu</a:t>
            </a:r>
          </a:p>
          <a:p>
            <a:r>
              <a:rPr lang="cs-CZ" b="1" dirty="0"/>
              <a:t>test extenze </a:t>
            </a:r>
          </a:p>
          <a:p>
            <a:r>
              <a:rPr lang="cs-CZ" dirty="0"/>
              <a:t>test v pozici na 4</a:t>
            </a:r>
          </a:p>
          <a:p>
            <a:r>
              <a:rPr lang="cs-CZ" dirty="0"/>
              <a:t>test klek (6M v pozici na břiše)</a:t>
            </a:r>
          </a:p>
          <a:p>
            <a:r>
              <a:rPr lang="cs-CZ" dirty="0"/>
              <a:t>test flexe v kyčelním kloubu</a:t>
            </a:r>
          </a:p>
          <a:p>
            <a:r>
              <a:rPr lang="cs-CZ" b="1" dirty="0"/>
              <a:t>test medvěd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7719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5A666F-7B48-4449-0892-00E73F0A06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E4A776-ED23-1402-EC63-EFEB20C820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73865E-CDF8-21CA-5B70-16F308800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testujeme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A284D13-ACB2-52CB-0C82-971348AB0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potřebujeme </a:t>
            </a:r>
            <a:r>
              <a:rPr lang="cs-CZ" sz="2400" b="1" dirty="0"/>
              <a:t>rozeznat klíčovou oblast </a:t>
            </a:r>
            <a:r>
              <a:rPr lang="cs-CZ" sz="2400" dirty="0"/>
              <a:t>insuficience stabilizace</a:t>
            </a:r>
          </a:p>
          <a:p>
            <a:endParaRPr lang="cs-CZ" sz="2400" dirty="0"/>
          </a:p>
          <a:p>
            <a:r>
              <a:rPr lang="cs-CZ" sz="2400" dirty="0"/>
              <a:t>testujeme systém jako </a:t>
            </a:r>
            <a:r>
              <a:rPr lang="cs-CZ" sz="2400" b="1" dirty="0"/>
              <a:t>celek</a:t>
            </a:r>
          </a:p>
          <a:p>
            <a:endParaRPr lang="cs-CZ" sz="2400" b="1" dirty="0"/>
          </a:p>
          <a:p>
            <a:r>
              <a:rPr lang="cs-CZ" sz="2400" dirty="0"/>
              <a:t>segmenty hodnotíme v </a:t>
            </a:r>
            <a:r>
              <a:rPr lang="cs-CZ" sz="2400" b="1" dirty="0"/>
              <a:t>uzavřených i otevřených řetězcích</a:t>
            </a:r>
          </a:p>
          <a:p>
            <a:endParaRPr lang="cs-CZ" sz="2400" b="1" dirty="0"/>
          </a:p>
          <a:p>
            <a:r>
              <a:rPr lang="cs-CZ" sz="2400" dirty="0"/>
              <a:t>porucha se projeví </a:t>
            </a:r>
            <a:r>
              <a:rPr lang="cs-CZ" sz="2400" b="1" dirty="0"/>
              <a:t>hyperaktivitou svalů </a:t>
            </a:r>
            <a:r>
              <a:rPr lang="cs-CZ" sz="2400" dirty="0"/>
              <a:t>kompenzujících insuficienci</a:t>
            </a:r>
          </a:p>
          <a:p>
            <a:endParaRPr lang="cs-CZ" sz="2400" dirty="0"/>
          </a:p>
          <a:p>
            <a:r>
              <a:rPr lang="cs-CZ" sz="2400" dirty="0"/>
              <a:t>některé z testů slouží zároveň jako </a:t>
            </a:r>
            <a:r>
              <a:rPr lang="cs-CZ" sz="2400" b="1" dirty="0"/>
              <a:t>terapeutický model </a:t>
            </a:r>
          </a:p>
        </p:txBody>
      </p:sp>
    </p:spTree>
    <p:extLst>
      <p:ext uri="{BB962C8B-B14F-4D97-AF65-F5344CB8AC3E}">
        <p14:creationId xmlns:p14="http://schemas.microsoft.com/office/powerpoint/2010/main" val="13770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411C669-6ABC-018D-BCDC-DA823F24F0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37F429-0121-A637-7F6E-DCFE49F312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DDD300F-E4FA-C346-9041-F382FB511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Brániční test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915A33-9D4A-8077-B45B-A80B5B94A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výchozí pozice: </a:t>
            </a:r>
            <a:r>
              <a:rPr lang="cs-CZ" dirty="0"/>
              <a:t>sed, končetiny chodidly ve vzduchu, napřímená páteř (sed na sedacích hrbolech), HKK volně podél těla (neopírat se)</a:t>
            </a:r>
          </a:p>
          <a:p>
            <a:endParaRPr lang="cs-CZ" dirty="0"/>
          </a:p>
          <a:p>
            <a:r>
              <a:rPr lang="cs-CZ" b="1" dirty="0"/>
              <a:t>provedení: </a:t>
            </a:r>
            <a:r>
              <a:rPr lang="cs-CZ" dirty="0"/>
              <a:t>s nádechem aktivace </a:t>
            </a:r>
            <a:r>
              <a:rPr lang="cs-CZ" dirty="0" err="1"/>
              <a:t>laterodorzální</a:t>
            </a:r>
            <a:r>
              <a:rPr lang="cs-CZ" dirty="0"/>
              <a:t> části břišních svalů, očekáváme tlak a laterální rozšíření hrudníku </a:t>
            </a:r>
          </a:p>
        </p:txBody>
      </p:sp>
    </p:spTree>
    <p:extLst>
      <p:ext uri="{BB962C8B-B14F-4D97-AF65-F5344CB8AC3E}">
        <p14:creationId xmlns:p14="http://schemas.microsoft.com/office/powerpoint/2010/main" val="3841745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C25234D-A5D7-31EF-164B-EBCDC2E11B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77E9658-98AE-0B7D-16F3-107301A972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26B901E-7D54-03DE-221B-7BBE889D3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680800" cy="4139998"/>
          </a:xfrm>
        </p:spPr>
        <p:txBody>
          <a:bodyPr/>
          <a:lstStyle/>
          <a:p>
            <a:r>
              <a:rPr lang="cs-CZ" b="1" dirty="0"/>
              <a:t>správně:</a:t>
            </a:r>
            <a:r>
              <a:rPr lang="cs-CZ" dirty="0"/>
              <a:t> symetrie, lateralizace dolních žeber, rozšíření mezižeberních prostor, napřímení páteře</a:t>
            </a:r>
          </a:p>
          <a:p>
            <a:endParaRPr lang="cs-CZ" dirty="0"/>
          </a:p>
          <a:p>
            <a:r>
              <a:rPr lang="cs-CZ" b="1" dirty="0"/>
              <a:t>insuficience: </a:t>
            </a:r>
            <a:r>
              <a:rPr lang="cs-CZ" dirty="0"/>
              <a:t>nízká nebo žádná schopnost aktivace, </a:t>
            </a:r>
            <a:r>
              <a:rPr lang="cs-CZ" dirty="0" err="1"/>
              <a:t>kranializace</a:t>
            </a:r>
            <a:r>
              <a:rPr lang="cs-CZ" dirty="0"/>
              <a:t> žeber, </a:t>
            </a:r>
            <a:r>
              <a:rPr lang="cs-CZ" dirty="0" err="1"/>
              <a:t>kyfotizace</a:t>
            </a:r>
            <a:r>
              <a:rPr lang="cs-CZ" dirty="0"/>
              <a:t> </a:t>
            </a:r>
            <a:r>
              <a:rPr lang="cs-CZ" dirty="0" err="1"/>
              <a:t>Thp</a:t>
            </a:r>
            <a:r>
              <a:rPr lang="cs-CZ" dirty="0"/>
              <a:t>, souhyb ramen a lopatek, asymetrie </a:t>
            </a:r>
          </a:p>
        </p:txBody>
      </p:sp>
      <p:pic>
        <p:nvPicPr>
          <p:cNvPr id="6" name="My Video">
            <a:hlinkClick r:id="" action="ppaction://media"/>
            <a:extLst>
              <a:ext uri="{FF2B5EF4-FFF2-40B4-BE49-F238E27FC236}">
                <a16:creationId xmlns:a16="http://schemas.microsoft.com/office/drawing/2014/main" id="{424766BB-F11F-AD29-F203-DF25B96BF4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4735" y="2225678"/>
            <a:ext cx="5495657" cy="309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1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29DBAE-2ABD-FADC-0E52-C4C2C55FD8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34C95E5-5143-8CC7-E018-8246718CEF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808ADD4-7DDB-6EA9-5C63-79D2B55F5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DNS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A067D8A-7C9B-F7C0-FD31-EDE22719D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400" b="1" dirty="0"/>
              <a:t>DYNAMICKÁ: </a:t>
            </a:r>
            <a:r>
              <a:rPr lang="cs-CZ" sz="2400" dirty="0"/>
              <a:t>žádná činnost není statického rázu, vyžaduje zpětnou vazbu, vyhodnocování a další reakce</a:t>
            </a:r>
          </a:p>
          <a:p>
            <a:pPr marL="72000" indent="0">
              <a:buNone/>
            </a:pPr>
            <a:endParaRPr lang="cs-CZ" sz="2400" dirty="0"/>
          </a:p>
          <a:p>
            <a:pPr marL="72000" indent="0">
              <a:buNone/>
            </a:pPr>
            <a:r>
              <a:rPr lang="cs-CZ" sz="2400" b="1" dirty="0"/>
              <a:t>NEUROMUSKULÁRNÍ: </a:t>
            </a:r>
            <a:r>
              <a:rPr lang="cs-CZ" sz="2400" dirty="0"/>
              <a:t>činnost svalů není oddělitelná od jejího řízení (nervový systém)</a:t>
            </a:r>
          </a:p>
          <a:p>
            <a:pPr marL="72000" indent="0">
              <a:buNone/>
            </a:pPr>
            <a:endParaRPr lang="cs-CZ" sz="2400" dirty="0"/>
          </a:p>
          <a:p>
            <a:pPr marL="72000" indent="0">
              <a:buNone/>
            </a:pPr>
            <a:r>
              <a:rPr lang="cs-CZ" sz="2400" b="1" dirty="0"/>
              <a:t>STABILIZACE:</a:t>
            </a:r>
            <a:r>
              <a:rPr lang="cs-CZ" sz="2400" dirty="0"/>
              <a:t> schopnost zajistit segmenty v jejich vzájemném centrovaném postavení a to jak v průběhu pohybu, tak při udržování </a:t>
            </a:r>
            <a:r>
              <a:rPr lang="cs-CZ" sz="2400" dirty="0" err="1"/>
              <a:t>postury</a:t>
            </a:r>
            <a:endParaRPr lang="cs-CZ" sz="2400" dirty="0"/>
          </a:p>
        </p:txBody>
      </p:sp>
      <p:pic>
        <p:nvPicPr>
          <p:cNvPr id="1026" name="Picture 2" descr="kompl kin">
            <a:extLst>
              <a:ext uri="{FF2B5EF4-FFF2-40B4-BE49-F238E27FC236}">
                <a16:creationId xmlns:a16="http://schemas.microsoft.com/office/drawing/2014/main" id="{910100BC-2644-B127-756D-9683F00BB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5" b="9261"/>
          <a:stretch/>
        </p:blipFill>
        <p:spPr bwMode="auto">
          <a:xfrm>
            <a:off x="8497077" y="74645"/>
            <a:ext cx="3610947" cy="151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676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700EFF4-6ED9-405A-9516-3741CC9C31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F0B05F-AE3A-4615-FBE2-3ECBF896F3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CB59318-EF44-FCAC-0D16-2F3158D6A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Vnitrobřišní tlak vleže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22E97E2-211A-418F-F5B3-C1E0C732E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výchozí poloha: </a:t>
            </a:r>
            <a:r>
              <a:rPr lang="cs-CZ" dirty="0"/>
              <a:t>leh na zádech, DKK v </a:t>
            </a:r>
            <a:r>
              <a:rPr lang="cs-CZ" dirty="0" err="1"/>
              <a:t>trojflexi</a:t>
            </a:r>
            <a:r>
              <a:rPr lang="cs-CZ" dirty="0"/>
              <a:t> a ZR v kyčlích, DDK na počátku testu opřeny o židli nebo naši paži (stehno), hrudník pasivně nastavit kaudálně</a:t>
            </a:r>
          </a:p>
          <a:p>
            <a:endParaRPr lang="cs-CZ" dirty="0"/>
          </a:p>
          <a:p>
            <a:r>
              <a:rPr lang="cs-CZ" b="1" dirty="0"/>
              <a:t>provedení: </a:t>
            </a:r>
            <a:r>
              <a:rPr lang="cs-CZ" dirty="0"/>
              <a:t>odlehčování DKK (pacient drží „sám“)</a:t>
            </a:r>
          </a:p>
          <a:p>
            <a:endParaRPr lang="cs-CZ" dirty="0"/>
          </a:p>
          <a:p>
            <a:r>
              <a:rPr lang="cs-CZ" b="1" dirty="0"/>
              <a:t>sledujeme: </a:t>
            </a:r>
            <a:r>
              <a:rPr lang="cs-CZ" dirty="0"/>
              <a:t>pohyb hrudníku a pupku, pohyb ramen, </a:t>
            </a:r>
            <a:r>
              <a:rPr lang="cs-CZ" dirty="0" err="1"/>
              <a:t>Cp</a:t>
            </a:r>
            <a:r>
              <a:rPr lang="cs-CZ" dirty="0"/>
              <a:t> a hlavy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7108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FA5C57-FF6F-DCC2-A373-C65216BEDF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DC1E26-1CD6-A7A7-6B3F-5FC36B053F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8C56408-20CE-6F26-3080-34980696D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115" y="378000"/>
            <a:ext cx="5643478" cy="4139998"/>
          </a:xfrm>
        </p:spPr>
        <p:txBody>
          <a:bodyPr/>
          <a:lstStyle/>
          <a:p>
            <a:r>
              <a:rPr lang="cs-CZ" b="1" dirty="0"/>
              <a:t>správně: </a:t>
            </a:r>
            <a:r>
              <a:rPr lang="cs-CZ" dirty="0"/>
              <a:t>vyvážená aktivace svalů, symetrie, schopnost udržet hrudník v kaudálním postavení, horizontální pozice bránice</a:t>
            </a:r>
          </a:p>
          <a:p>
            <a:endParaRPr lang="cs-CZ" dirty="0"/>
          </a:p>
          <a:p>
            <a:r>
              <a:rPr lang="cs-CZ" b="1" dirty="0"/>
              <a:t>insuficience: </a:t>
            </a:r>
            <a:r>
              <a:rPr lang="cs-CZ" dirty="0"/>
              <a:t>hyperreaktivita RA, neaktivní spodní část břišních svalů (</a:t>
            </a:r>
            <a:r>
              <a:rPr lang="cs-CZ" dirty="0" err="1"/>
              <a:t>kranializace</a:t>
            </a:r>
            <a:r>
              <a:rPr lang="cs-CZ" dirty="0"/>
              <a:t> pupku), inspirační postavení hrudníku, konkavity břišní stěny v </a:t>
            </a:r>
            <a:r>
              <a:rPr lang="cs-CZ" dirty="0" err="1"/>
              <a:t>obl</a:t>
            </a:r>
            <a:r>
              <a:rPr lang="cs-CZ" dirty="0"/>
              <a:t>. nad tříselnými kanály, diastáza, protrakce ramen s </a:t>
            </a:r>
            <a:r>
              <a:rPr lang="cs-CZ" dirty="0" err="1"/>
              <a:t>reklinací</a:t>
            </a:r>
            <a:r>
              <a:rPr lang="cs-CZ" dirty="0"/>
              <a:t> hlavy aj. </a:t>
            </a:r>
          </a:p>
        </p:txBody>
      </p:sp>
      <p:pic>
        <p:nvPicPr>
          <p:cNvPr id="6" name="My Video-3">
            <a:hlinkClick r:id="" action="ppaction://media"/>
            <a:extLst>
              <a:ext uri="{FF2B5EF4-FFF2-40B4-BE49-F238E27FC236}">
                <a16:creationId xmlns:a16="http://schemas.microsoft.com/office/drawing/2014/main" id="{41683ABD-5D54-687F-6169-DFB762D088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1705" y="1841771"/>
            <a:ext cx="5643478" cy="31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5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2DF2E1-C7D7-6E07-E947-A1B47AE8B0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3001561-F0C6-CDDB-5FA9-11E7ED15EE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A794BC-6763-CC49-A383-FAAE0E6AC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elevace paží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6277842-8F83-3951-F0C6-79FD88CAF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59001"/>
            <a:ext cx="5258939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2000" b="1" dirty="0"/>
              <a:t>výchozí pozice: </a:t>
            </a:r>
            <a:r>
              <a:rPr lang="cs-CZ" sz="2000" dirty="0"/>
              <a:t>vleže na zádech (nebo stoj), pomalá elevace do 120°</a:t>
            </a:r>
          </a:p>
          <a:p>
            <a:pPr marL="72000" indent="0">
              <a:buNone/>
            </a:pPr>
            <a:endParaRPr lang="cs-CZ" sz="2000" dirty="0"/>
          </a:p>
          <a:p>
            <a:pPr marL="72000" indent="0">
              <a:buNone/>
            </a:pPr>
            <a:r>
              <a:rPr lang="cs-CZ" sz="2000" b="1" dirty="0"/>
              <a:t>správné provedení: </a:t>
            </a:r>
            <a:r>
              <a:rPr lang="cs-CZ" sz="2000" dirty="0"/>
              <a:t>izolovaný pohyb paží bez souhybu hrudníku, stabilní </a:t>
            </a:r>
            <a:r>
              <a:rPr lang="cs-CZ" sz="2000" dirty="0" err="1"/>
              <a:t>ThL</a:t>
            </a:r>
            <a:r>
              <a:rPr lang="cs-CZ" sz="2000" dirty="0"/>
              <a:t> </a:t>
            </a:r>
            <a:r>
              <a:rPr lang="cs-CZ" sz="2000" dirty="0" err="1"/>
              <a:t>předoch</a:t>
            </a:r>
            <a:r>
              <a:rPr lang="cs-CZ" sz="2000" dirty="0"/>
              <a:t>, fixace dolních žeber</a:t>
            </a:r>
          </a:p>
          <a:p>
            <a:pPr marL="72000" indent="0">
              <a:buNone/>
            </a:pPr>
            <a:endParaRPr lang="cs-CZ" sz="2000" dirty="0"/>
          </a:p>
          <a:p>
            <a:pPr marL="72000" indent="0">
              <a:buNone/>
            </a:pPr>
            <a:r>
              <a:rPr lang="cs-CZ" sz="2000" b="1" dirty="0"/>
              <a:t>insuficience: </a:t>
            </a:r>
            <a:r>
              <a:rPr lang="cs-CZ" sz="2000" dirty="0"/>
              <a:t>kraniální posun hrudníku, </a:t>
            </a:r>
            <a:r>
              <a:rPr lang="cs-CZ" sz="2000" dirty="0" err="1"/>
              <a:t>lordotizace</a:t>
            </a:r>
            <a:r>
              <a:rPr lang="cs-CZ" sz="2000" dirty="0"/>
              <a:t> </a:t>
            </a:r>
            <a:r>
              <a:rPr lang="cs-CZ" sz="2000" dirty="0" err="1"/>
              <a:t>ThL</a:t>
            </a:r>
            <a:r>
              <a:rPr lang="cs-CZ" sz="2000" dirty="0"/>
              <a:t> přechodu, protrakce nebo elevace ramen, hyperaktivita horní části RA</a:t>
            </a:r>
          </a:p>
        </p:txBody>
      </p:sp>
      <p:pic>
        <p:nvPicPr>
          <p:cNvPr id="6" name="My Video-5">
            <a:hlinkClick r:id="" action="ppaction://media"/>
            <a:extLst>
              <a:ext uri="{FF2B5EF4-FFF2-40B4-BE49-F238E27FC236}">
                <a16:creationId xmlns:a16="http://schemas.microsoft.com/office/drawing/2014/main" id="{EC589AEA-7DDB-5220-F3BE-DA9ACDE386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1759987"/>
            <a:ext cx="5934268" cy="33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1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5312EAA-BBAB-6B34-88C2-27F06C3ED8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486F68-1399-98C2-2F15-1A7FA31E46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F5C3FE4-747B-8A96-1685-DBF5003D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extenze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F172034-5EC2-6A57-669D-AFDF468EE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výchozí pozice: </a:t>
            </a:r>
            <a:r>
              <a:rPr lang="cs-CZ" sz="2400" dirty="0"/>
              <a:t>vleže na břiše, HKK podél těla nebo v opoře</a:t>
            </a:r>
          </a:p>
          <a:p>
            <a:endParaRPr lang="cs-CZ" sz="2400" dirty="0"/>
          </a:p>
          <a:p>
            <a:r>
              <a:rPr lang="cs-CZ" sz="2400" b="1" dirty="0"/>
              <a:t>provedení testu: </a:t>
            </a:r>
            <a:r>
              <a:rPr lang="cs-CZ" sz="2400" dirty="0"/>
              <a:t>extenze trupu</a:t>
            </a:r>
          </a:p>
          <a:p>
            <a:endParaRPr lang="cs-CZ" sz="2400" dirty="0"/>
          </a:p>
          <a:p>
            <a:r>
              <a:rPr lang="cs-CZ" sz="2400" b="1" dirty="0"/>
              <a:t>správné provedení: </a:t>
            </a:r>
            <a:r>
              <a:rPr lang="cs-CZ" sz="2400" dirty="0"/>
              <a:t>vyvážená aktivace </a:t>
            </a:r>
            <a:r>
              <a:rPr lang="cs-CZ" sz="2400" dirty="0" err="1"/>
              <a:t>laterodorzální</a:t>
            </a:r>
            <a:r>
              <a:rPr lang="cs-CZ" sz="2400" dirty="0"/>
              <a:t> porce břišních svalů, plynulá extenze celé páteře, neutrální pozice pánve a lopatek</a:t>
            </a:r>
          </a:p>
        </p:txBody>
      </p:sp>
    </p:spTree>
    <p:extLst>
      <p:ext uri="{BB962C8B-B14F-4D97-AF65-F5344CB8AC3E}">
        <p14:creationId xmlns:p14="http://schemas.microsoft.com/office/powerpoint/2010/main" val="3711310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EC2A2FA-01F5-BE42-A2F0-4787C83369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B02DD0-BF5C-990A-CF11-A6AC0996EE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5506902-17D1-A8CA-C9ED-EA775647C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578163" cy="4139998"/>
          </a:xfrm>
        </p:spPr>
        <p:txBody>
          <a:bodyPr/>
          <a:lstStyle/>
          <a:p>
            <a:r>
              <a:rPr lang="cs-CZ" sz="2400" b="1" dirty="0"/>
              <a:t>insuficience: </a:t>
            </a:r>
            <a:r>
              <a:rPr lang="cs-CZ" sz="2400" dirty="0"/>
              <a:t>nedostatečná </a:t>
            </a:r>
            <a:r>
              <a:rPr lang="cs-CZ" sz="2400" dirty="0" err="1"/>
              <a:t>koaktivace</a:t>
            </a:r>
            <a:r>
              <a:rPr lang="cs-CZ" sz="2400" dirty="0"/>
              <a:t> hlubokých flexorů a extenzorů šíje, </a:t>
            </a:r>
            <a:r>
              <a:rPr lang="cs-CZ" sz="2400" dirty="0" err="1"/>
              <a:t>hypertonus</a:t>
            </a:r>
            <a:r>
              <a:rPr lang="cs-CZ" sz="2400" dirty="0"/>
              <a:t> horních fixátorů lopatek, </a:t>
            </a:r>
            <a:r>
              <a:rPr lang="cs-CZ" sz="2400" dirty="0" err="1"/>
              <a:t>reklinace</a:t>
            </a:r>
            <a:r>
              <a:rPr lang="cs-CZ" sz="2400" dirty="0"/>
              <a:t> hlavy, decentrace ramen, hyperaktivita či asymetrie v </a:t>
            </a:r>
            <a:r>
              <a:rPr lang="cs-CZ" sz="2400" dirty="0" err="1"/>
              <a:t>paravertebr</a:t>
            </a:r>
            <a:r>
              <a:rPr lang="cs-CZ" sz="2400" dirty="0"/>
              <a:t>. svalech, konvexní vyklenují břicha, hyperaktivita hýždí a </a:t>
            </a:r>
            <a:r>
              <a:rPr lang="cs-CZ" sz="2400" dirty="0" err="1"/>
              <a:t>hamstringů</a:t>
            </a:r>
            <a:endParaRPr lang="cs-CZ" sz="2400" dirty="0"/>
          </a:p>
          <a:p>
            <a:endParaRPr lang="cs-CZ" dirty="0"/>
          </a:p>
        </p:txBody>
      </p:sp>
      <p:pic>
        <p:nvPicPr>
          <p:cNvPr id="6" name="My Video-4">
            <a:hlinkClick r:id="" action="ppaction://media"/>
            <a:extLst>
              <a:ext uri="{FF2B5EF4-FFF2-40B4-BE49-F238E27FC236}">
                <a16:creationId xmlns:a16="http://schemas.microsoft.com/office/drawing/2014/main" id="{E018F2E2-263A-80E2-A54B-BBF34CDCBA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78082" y="1943683"/>
            <a:ext cx="5281126" cy="297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7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E84708A-CE79-1DCC-083B-5EDFC428D0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C29CFA-48F5-9326-AAA4-E96ECCD375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EEAFE9C-8007-2153-1FAA-EA9717798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medvěd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4714E8-A7F0-CF88-76CE-4FCF77AEE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44133"/>
            <a:ext cx="5746114" cy="4139998"/>
          </a:xfrm>
        </p:spPr>
        <p:txBody>
          <a:bodyPr/>
          <a:lstStyle/>
          <a:p>
            <a:r>
              <a:rPr lang="cs-CZ" sz="2000" b="1" dirty="0"/>
              <a:t>výchozí pozice: </a:t>
            </a:r>
            <a:r>
              <a:rPr lang="cs-CZ" sz="2000" dirty="0"/>
              <a:t>stoj na 4, nohy ve vzdálenosti na šířku pánve, dlaně na šířku ramen</a:t>
            </a:r>
          </a:p>
          <a:p>
            <a:r>
              <a:rPr lang="cs-CZ" sz="2000" b="1" dirty="0"/>
              <a:t>provedení: </a:t>
            </a:r>
            <a:r>
              <a:rPr lang="cs-CZ" sz="2000" dirty="0"/>
              <a:t>nadlehčení jedné či 2 (</a:t>
            </a:r>
            <a:r>
              <a:rPr lang="cs-CZ" sz="2000" dirty="0" err="1"/>
              <a:t>kontralat</a:t>
            </a:r>
            <a:r>
              <a:rPr lang="cs-CZ" sz="2000" dirty="0"/>
              <a:t>.) končetin (hodnotíme ale také pouze výchozí pozici)</a:t>
            </a:r>
          </a:p>
          <a:p>
            <a:r>
              <a:rPr lang="cs-CZ" sz="2000" b="1" dirty="0"/>
              <a:t>správně: </a:t>
            </a:r>
            <a:r>
              <a:rPr lang="cs-CZ" sz="2000" dirty="0"/>
              <a:t>vyvážená aktivita ventrální a dorzální muskulatury se zachováním neutrální pozice hrudníku a pánve, centrovaná pozice dlaní a chodidel</a:t>
            </a:r>
          </a:p>
          <a:p>
            <a:r>
              <a:rPr lang="cs-CZ" sz="2000" b="1" dirty="0"/>
              <a:t>insuficience:</a:t>
            </a:r>
            <a:r>
              <a:rPr lang="cs-CZ" sz="2000" dirty="0"/>
              <a:t> rozpojení segmentů, nemožnost udržení napřímené pozice, nestabilita </a:t>
            </a:r>
          </a:p>
        </p:txBody>
      </p:sp>
      <p:pic>
        <p:nvPicPr>
          <p:cNvPr id="6" name="My Video-7">
            <a:hlinkClick r:id="" action="ppaction://media"/>
            <a:extLst>
              <a:ext uri="{FF2B5EF4-FFF2-40B4-BE49-F238E27FC236}">
                <a16:creationId xmlns:a16="http://schemas.microsoft.com/office/drawing/2014/main" id="{19BE750F-484D-BE2C-EF79-6AA804132D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6114" y="1855334"/>
            <a:ext cx="5595257" cy="314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3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9C3ED4-CB99-4442-ABAE-22F066274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DNS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5EBC385-A38B-4948-8369-A785BA708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2270"/>
            <a:ext cx="10515600" cy="534644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lnSpc>
                <a:spcPct val="120000"/>
              </a:lnSpc>
            </a:pPr>
            <a:r>
              <a:rPr lang="cs-CZ" sz="3100" dirty="0"/>
              <a:t>diagnosticko-terapeutický koncept, který pracuje s </a:t>
            </a:r>
            <a:r>
              <a:rPr lang="cs-CZ" sz="3100" b="1" dirty="0"/>
              <a:t>motorickými programy, </a:t>
            </a:r>
            <a:r>
              <a:rPr lang="cs-CZ" sz="3100" dirty="0"/>
              <a:t>které se snaží nastavit tak, aby prováděly </a:t>
            </a:r>
            <a:r>
              <a:rPr lang="cs-CZ" sz="3100" b="1" dirty="0"/>
              <a:t>kvalitativně co nejlepší pohyb</a:t>
            </a:r>
          </a:p>
          <a:p>
            <a:pPr marL="285750" indent="-285750">
              <a:lnSpc>
                <a:spcPct val="120000"/>
              </a:lnSpc>
            </a:pPr>
            <a:endParaRPr lang="cs-CZ" sz="3100" b="1" dirty="0"/>
          </a:p>
          <a:p>
            <a:pPr marL="285750" indent="-285750">
              <a:lnSpc>
                <a:spcPct val="120000"/>
              </a:lnSpc>
            </a:pPr>
            <a:r>
              <a:rPr lang="cs-CZ" sz="3100" dirty="0"/>
              <a:t>DNS není o cvičení svalů, ale jejich správné zapojování v </a:t>
            </a:r>
            <a:r>
              <a:rPr lang="cs-CZ" sz="3100" b="1" dirty="0"/>
              <a:t>komplexních motorických vzorech</a:t>
            </a:r>
          </a:p>
          <a:p>
            <a:pPr marL="285750" indent="-285750">
              <a:lnSpc>
                <a:spcPct val="120000"/>
              </a:lnSpc>
            </a:pPr>
            <a:endParaRPr lang="cs-CZ" sz="3100" b="1" dirty="0"/>
          </a:p>
          <a:p>
            <a:pPr marL="285750" indent="-285750">
              <a:lnSpc>
                <a:spcPct val="120000"/>
              </a:lnSpc>
            </a:pPr>
            <a:r>
              <a:rPr lang="cs-CZ" sz="3100" dirty="0"/>
              <a:t>vychází z </a:t>
            </a:r>
            <a:r>
              <a:rPr lang="cs-CZ" sz="3100" b="1" dirty="0"/>
              <a:t>vývoje kojence a batolete </a:t>
            </a:r>
            <a:r>
              <a:rPr lang="cs-CZ" sz="3100" dirty="0"/>
              <a:t>a jeho vývojové řady ve věku od cca 3 měsíců do 2 let (novorozenecké pozice se v terapii nevyužívají)</a:t>
            </a:r>
          </a:p>
          <a:p>
            <a:pPr marL="285750" indent="-285750">
              <a:lnSpc>
                <a:spcPct val="120000"/>
              </a:lnSpc>
            </a:pPr>
            <a:endParaRPr lang="cs-CZ" sz="3100" dirty="0"/>
          </a:p>
          <a:p>
            <a:pPr marL="285750" indent="-285750">
              <a:lnSpc>
                <a:spcPct val="120000"/>
              </a:lnSpc>
            </a:pPr>
            <a:r>
              <a:rPr lang="cs-CZ" sz="3100" dirty="0"/>
              <a:t>DNS je založeno na neurofyziologických aspektech vývojové kineziologie – zrání lokomočního systému </a:t>
            </a:r>
          </a:p>
          <a:p>
            <a:pPr marL="285750" indent="-285750">
              <a:lnSpc>
                <a:spcPct val="120000"/>
              </a:lnSpc>
            </a:pPr>
            <a:endParaRPr lang="cs-CZ" sz="3100" dirty="0"/>
          </a:p>
          <a:p>
            <a:pPr marL="285750" indent="-285750">
              <a:lnSpc>
                <a:spcPct val="120000"/>
              </a:lnSpc>
            </a:pPr>
            <a:r>
              <a:rPr lang="cs-CZ" sz="3100" dirty="0"/>
              <a:t>otevřený koncept – možná kombinace s jinými technikami</a:t>
            </a:r>
          </a:p>
          <a:p>
            <a:pPr marL="0" indent="0">
              <a:buNone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2009400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6C25599-C3E2-9F2A-4DDE-E95B2A03AE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627FBCB-F28B-DC7F-CC4B-930446530A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CEEA0F-B102-7430-CE79-65187253C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Ukázka vývoje ontogeneze – 2. měsíc</a:t>
            </a:r>
          </a:p>
        </p:txBody>
      </p:sp>
      <p:pic>
        <p:nvPicPr>
          <p:cNvPr id="6" name="Online médium 5" title="Ontogeneze - dítě 4-8 týdnů">
            <a:hlinkClick r:id="" action="ppaction://media"/>
            <a:extLst>
              <a:ext uri="{FF2B5EF4-FFF2-40B4-BE49-F238E27FC236}">
                <a16:creationId xmlns:a16="http://schemas.microsoft.com/office/drawing/2014/main" id="{67E9430D-21D2-A3E0-3258-F00D39432B8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27469" y="1610511"/>
            <a:ext cx="7537061" cy="42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0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8140C3-A98E-7012-E75D-546D3C9A1F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F028712-629B-39D8-E0B3-1D898527BD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EA5A51A-0486-3E64-2575-AF2DB55CC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Ukončení motorického vývoje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BE7316-C505-316D-D080-F2688439F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hrubá motorika: </a:t>
            </a:r>
            <a:r>
              <a:rPr lang="cs-CZ" dirty="0"/>
              <a:t>kolem 4. roku věku</a:t>
            </a:r>
          </a:p>
          <a:p>
            <a:r>
              <a:rPr lang="cs-CZ" b="1" dirty="0"/>
              <a:t>jemná motorika: </a:t>
            </a:r>
            <a:r>
              <a:rPr lang="cs-CZ" dirty="0"/>
              <a:t>kolem 6. roku věku (zrání mozečku)</a:t>
            </a:r>
          </a:p>
          <a:p>
            <a:r>
              <a:rPr lang="cs-CZ" b="1" dirty="0"/>
              <a:t>zlatý věk motoriky: </a:t>
            </a:r>
            <a:r>
              <a:rPr lang="cs-CZ" dirty="0"/>
              <a:t>kolem 8 roku věku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FBA7160-2F08-5B43-9598-E8574F82C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662" y="3538910"/>
            <a:ext cx="3579044" cy="238602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8D497E4-BC1A-10C7-346E-7852136711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732" y="3553495"/>
            <a:ext cx="3579537" cy="237144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489BAAB-8C89-E0E8-A2C5-F1C29D513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3585380"/>
            <a:ext cx="3509339" cy="233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90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BE3102-5E40-9FD2-7433-599CB544C0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4BA825-0FF5-6F27-C40B-0CBE4D5FC9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5FFCBCC-D592-CF59-6D99-2C873E39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Předpokladem hybnosti je stabilizace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3553380-A0F3-FD5E-0E2A-6E84690AA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základem je </a:t>
            </a:r>
            <a:r>
              <a:rPr lang="cs-CZ" b="1" dirty="0"/>
              <a:t>sagitální stabilizace (a centrace kloubů)</a:t>
            </a:r>
            <a:r>
              <a:rPr lang="cs-CZ" dirty="0"/>
              <a:t>, kterou se zdravé dítě naučí ve 3 měsících věku </a:t>
            </a:r>
          </a:p>
          <a:p>
            <a:endParaRPr lang="cs-CZ" dirty="0"/>
          </a:p>
          <a:p>
            <a:r>
              <a:rPr lang="cs-CZ" dirty="0"/>
              <a:t>na sagitální stabilizaci „stavíme“ veškerý pohyb</a:t>
            </a:r>
          </a:p>
          <a:p>
            <a:endParaRPr lang="cs-CZ" dirty="0"/>
          </a:p>
          <a:p>
            <a:r>
              <a:rPr lang="cs-CZ" dirty="0"/>
              <a:t>jedná se o ekvivalent označení „</a:t>
            </a:r>
            <a:r>
              <a:rPr lang="cs-CZ" dirty="0" err="1"/>
              <a:t>core</a:t>
            </a:r>
            <a:r>
              <a:rPr lang="cs-CZ" dirty="0"/>
              <a:t>“ </a:t>
            </a:r>
          </a:p>
          <a:p>
            <a:endParaRPr lang="cs-CZ" dirty="0"/>
          </a:p>
          <a:p>
            <a:r>
              <a:rPr lang="cs-CZ" dirty="0"/>
              <a:t>sagitální stabilizace je </a:t>
            </a:r>
            <a:r>
              <a:rPr lang="cs-CZ" b="1" dirty="0"/>
              <a:t>dokonalé osové zajištění páteře</a:t>
            </a:r>
            <a:r>
              <a:rPr lang="cs-CZ" dirty="0"/>
              <a:t>, která je zajištěna rovnoměrnou kontrakcí svalů ventrální a dorzální části těla</a:t>
            </a:r>
          </a:p>
        </p:txBody>
      </p:sp>
    </p:spTree>
    <p:extLst>
      <p:ext uri="{BB962C8B-B14F-4D97-AF65-F5344CB8AC3E}">
        <p14:creationId xmlns:p14="http://schemas.microsoft.com/office/powerpoint/2010/main" val="3890967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E264A2-5977-56DC-E562-7595BD1A33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E53DB28-BE78-E887-59B2-9FE39264C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55" y="447869"/>
            <a:ext cx="5755445" cy="4139998"/>
          </a:xfrm>
        </p:spPr>
        <p:txBody>
          <a:bodyPr/>
          <a:lstStyle/>
          <a:p>
            <a:r>
              <a:rPr lang="cs-CZ" sz="2000" dirty="0"/>
              <a:t>výsledkem je </a:t>
            </a:r>
            <a:r>
              <a:rPr lang="cs-CZ" sz="2000" b="1" dirty="0"/>
              <a:t>kvalitní tlak v břiše </a:t>
            </a:r>
            <a:r>
              <a:rPr lang="cs-CZ" sz="2000" dirty="0"/>
              <a:t>(</a:t>
            </a:r>
            <a:r>
              <a:rPr lang="cs-CZ" sz="2000" dirty="0" err="1"/>
              <a:t>hydrobag</a:t>
            </a:r>
            <a:r>
              <a:rPr lang="cs-CZ" sz="2000" dirty="0"/>
              <a:t>), který „nese“ bederní páteř (v pozici vleže na břiše nebo v pozici na 4), nebo ji podpírá – v pozici stoje = tvoří pevný rám pro pohyb </a:t>
            </a:r>
          </a:p>
          <a:p>
            <a:endParaRPr lang="cs-CZ" sz="2000" dirty="0"/>
          </a:p>
          <a:p>
            <a:r>
              <a:rPr lang="cs-CZ" sz="2000" dirty="0"/>
              <a:t>většina dospělých pacientů s </a:t>
            </a:r>
            <a:r>
              <a:rPr lang="cs-CZ" sz="2000" b="1" dirty="0"/>
              <a:t>funkčními poruchami nemá vytvořenou dostatečnou stabilizaci </a:t>
            </a:r>
          </a:p>
          <a:p>
            <a:endParaRPr lang="cs-CZ" sz="2000" dirty="0"/>
          </a:p>
          <a:p>
            <a:r>
              <a:rPr lang="cs-CZ" sz="2000" dirty="0"/>
              <a:t>na nedostatečnou stabilizaci však </a:t>
            </a:r>
            <a:r>
              <a:rPr lang="cs-CZ" sz="2000" b="1" dirty="0"/>
              <a:t>nelze</a:t>
            </a:r>
            <a:r>
              <a:rPr lang="cs-CZ" sz="2000" dirty="0"/>
              <a:t> paušálně svádět všechny potíže – vždy je třeba vycházet z anamnézy a kineziologického rozboru! </a:t>
            </a:r>
          </a:p>
        </p:txBody>
      </p:sp>
      <p:pic>
        <p:nvPicPr>
          <p:cNvPr id="2052" name="Picture 4" descr="HLUBOKÝ STABILIZAČNÍ SYSTÉM | TělárnaCZ">
            <a:extLst>
              <a:ext uri="{FF2B5EF4-FFF2-40B4-BE49-F238E27FC236}">
                <a16:creationId xmlns:a16="http://schemas.microsoft.com/office/drawing/2014/main" id="{49BB2FFB-026C-1EBA-7EED-91A82D3C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53" y="541468"/>
            <a:ext cx="5324475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970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5E3A11C-FEDF-60ED-27D2-EC6E64F7F2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B49E22-ED1C-DBE3-07C2-BF69C7293E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7C33028-4D2F-F3A6-E276-61317FE47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Diferenciace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02DE30F-1448-72E8-BFA5-A3DB2FA76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rozdělení </a:t>
            </a:r>
            <a:r>
              <a:rPr lang="cs-CZ" b="1" dirty="0"/>
              <a:t>dle funkce </a:t>
            </a:r>
            <a:r>
              <a:rPr lang="cs-CZ" dirty="0"/>
              <a:t>na: </a:t>
            </a:r>
          </a:p>
          <a:p>
            <a:pPr lvl="1"/>
            <a:r>
              <a:rPr lang="cs-CZ" dirty="0"/>
              <a:t>OPĚRNOU (distální svalový tah)</a:t>
            </a:r>
          </a:p>
          <a:p>
            <a:pPr lvl="1"/>
            <a:r>
              <a:rPr lang="cs-CZ" dirty="0"/>
              <a:t>FÁZICKOU (proximální svalový tah)</a:t>
            </a:r>
          </a:p>
          <a:p>
            <a:endParaRPr lang="cs-CZ" dirty="0"/>
          </a:p>
          <a:p>
            <a:r>
              <a:rPr lang="cs-CZ" b="1" dirty="0"/>
              <a:t>IPSILATERÁLNÍ VZOR </a:t>
            </a:r>
            <a:r>
              <a:rPr lang="cs-CZ" dirty="0"/>
              <a:t>(otečení na břicho, šikmý sed)</a:t>
            </a:r>
          </a:p>
          <a:p>
            <a:r>
              <a:rPr lang="cs-CZ" b="1" dirty="0"/>
              <a:t>KONTRALATERÁLNÍ VZOR </a:t>
            </a:r>
            <a:r>
              <a:rPr lang="cs-CZ" dirty="0"/>
              <a:t>(lezení, chůze)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7C75E4-D014-5258-76E3-7495219D04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55" y="4240580"/>
            <a:ext cx="3445667" cy="238863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5A8BD3D-68B1-C86F-F521-5013B0396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51" y="4240580"/>
            <a:ext cx="3184849" cy="238863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982568A-CCBA-885D-A866-4E5093FDF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947" y="228783"/>
            <a:ext cx="3582956" cy="238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20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7AFBE6-135E-028E-8A5B-AE875D20E3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D0A8B0-FF74-DFC7-5317-5571D69715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7DFF6C-9292-3F3E-5288-7FB54ABFD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Neutrální pozice v kloubu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19049E9-0111-D30E-509B-9A2706C2F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= </a:t>
            </a:r>
            <a:r>
              <a:rPr lang="cs-CZ" b="1" dirty="0"/>
              <a:t>funkční centrace</a:t>
            </a:r>
          </a:p>
          <a:p>
            <a:pPr marL="7200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optimální </a:t>
            </a:r>
            <a:r>
              <a:rPr lang="cs-CZ" b="1" dirty="0"/>
              <a:t>biomechanický tlak</a:t>
            </a:r>
          </a:p>
          <a:p>
            <a:pPr>
              <a:buFontTx/>
              <a:buChar char="-"/>
            </a:pPr>
            <a:r>
              <a:rPr lang="cs-CZ" b="1" dirty="0"/>
              <a:t>ekonomická</a:t>
            </a:r>
            <a:r>
              <a:rPr lang="cs-CZ" dirty="0"/>
              <a:t> práce svalů</a:t>
            </a:r>
          </a:p>
          <a:p>
            <a:pPr>
              <a:buFontTx/>
              <a:buChar char="-"/>
            </a:pPr>
            <a:r>
              <a:rPr lang="cs-CZ" dirty="0"/>
              <a:t>maximální možné </a:t>
            </a:r>
            <a:r>
              <a:rPr lang="cs-CZ" b="1" dirty="0"/>
              <a:t>krytí kloubních ploch</a:t>
            </a:r>
          </a:p>
          <a:p>
            <a:pPr>
              <a:buFontTx/>
              <a:buChar char="-"/>
            </a:pPr>
            <a:r>
              <a:rPr lang="cs-CZ" b="1" dirty="0"/>
              <a:t>protektivní </a:t>
            </a:r>
            <a:r>
              <a:rPr lang="cs-CZ" dirty="0"/>
              <a:t>vliv na tkáně</a:t>
            </a:r>
          </a:p>
          <a:p>
            <a:pPr>
              <a:buFontTx/>
              <a:buChar char="-"/>
            </a:pPr>
            <a:r>
              <a:rPr lang="cs-CZ" i="1" dirty="0"/>
              <a:t>vztah periferie a centra: neutrálním nastavením periferie (</a:t>
            </a:r>
            <a:r>
              <a:rPr lang="cs-CZ" i="1" dirty="0" err="1"/>
              <a:t>akra</a:t>
            </a:r>
            <a:r>
              <a:rPr lang="cs-CZ" i="1" dirty="0"/>
              <a:t>) se vytvoří lepší podmínky pro funkce centra (kořenový kloub) – a naopak </a:t>
            </a:r>
          </a:p>
        </p:txBody>
      </p:sp>
    </p:spTree>
    <p:extLst>
      <p:ext uri="{BB962C8B-B14F-4D97-AF65-F5344CB8AC3E}">
        <p14:creationId xmlns:p14="http://schemas.microsoft.com/office/powerpoint/2010/main" val="351188353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16-9-cz-v11.potx" id="{68C0F6E9-3E3D-43EF-AA8F-59803821B974}" vid="{5DFD00D7-A41E-477F-8575-56E3B6857AA0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muni-sport-prezentace-16-9-cz-v11(1)</Template>
  <TotalTime>2449</TotalTime>
  <Words>1087</Words>
  <Application>Microsoft Office PowerPoint</Application>
  <PresentationFormat>Širokoúhlá obrazovka</PresentationFormat>
  <Paragraphs>187</Paragraphs>
  <Slides>25</Slides>
  <Notes>1</Notes>
  <HiddenSlides>0</HiddenSlides>
  <MMClips>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Tahoma</vt:lpstr>
      <vt:lpstr>Wingdings</vt:lpstr>
      <vt:lpstr>Prezentace_MU_CZ</vt:lpstr>
      <vt:lpstr>Koncept dynamické neuromuskulární stabilizace prof. Koláře – DNS </vt:lpstr>
      <vt:lpstr>Co je to DNS</vt:lpstr>
      <vt:lpstr>DNS</vt:lpstr>
      <vt:lpstr>Ukázka vývoje ontogeneze – 2. měsíc</vt:lpstr>
      <vt:lpstr>Ukončení motorického vývoje</vt:lpstr>
      <vt:lpstr>Předpokladem hybnosti je stabilizace</vt:lpstr>
      <vt:lpstr>Prezentace aplikace PowerPoint</vt:lpstr>
      <vt:lpstr>Diferenciace</vt:lpstr>
      <vt:lpstr>Neutrální pozice v kloubu</vt:lpstr>
      <vt:lpstr>Principy pohybu</vt:lpstr>
      <vt:lpstr>Sagitální stabilizace trupu</vt:lpstr>
      <vt:lpstr>Patologické nastavení a klinické důsledky</vt:lpstr>
      <vt:lpstr>Indikátory insuficience</vt:lpstr>
      <vt:lpstr>Důvody vzniku poruch</vt:lpstr>
      <vt:lpstr>Prezentace aplikace PowerPoint</vt:lpstr>
      <vt:lpstr>Testy k hodnocení kvality stabilizace</vt:lpstr>
      <vt:lpstr>Proč testujeme</vt:lpstr>
      <vt:lpstr>Brániční test</vt:lpstr>
      <vt:lpstr>Prezentace aplikace PowerPoint</vt:lpstr>
      <vt:lpstr>Vnitrobřišní tlak vleže</vt:lpstr>
      <vt:lpstr>Prezentace aplikace PowerPoint</vt:lpstr>
      <vt:lpstr>Test elevace paží</vt:lpstr>
      <vt:lpstr>Test extenze</vt:lpstr>
      <vt:lpstr>Prezentace aplikace PowerPoint</vt:lpstr>
      <vt:lpstr>Test medvěd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Aleš Pospíšil</dc:creator>
  <cp:lastModifiedBy>Kateřina Honová</cp:lastModifiedBy>
  <cp:revision>19</cp:revision>
  <cp:lastPrinted>1601-01-01T00:00:00Z</cp:lastPrinted>
  <dcterms:created xsi:type="dcterms:W3CDTF">2022-09-08T05:11:32Z</dcterms:created>
  <dcterms:modified xsi:type="dcterms:W3CDTF">2022-09-18T15:11:02Z</dcterms:modified>
</cp:coreProperties>
</file>