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</p:sldIdLst>
  <p:sldSz cy="6858000" cx="12192000"/>
  <p:notesSz cx="6858000" cy="9144000"/>
  <p:embeddedFontLst>
    <p:embeddedFont>
      <p:font typeface="Open Sans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3" roundtripDataSignature="AMtx7mhvsXlG+/BUJ9rHBB8DkYfERjcy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OpenSans-boldItalic.fntdata"/><Relationship Id="rId61" Type="http://schemas.openxmlformats.org/officeDocument/2006/relationships/font" Target="fonts/OpenSans-italic.fntdata"/><Relationship Id="rId20" Type="http://schemas.openxmlformats.org/officeDocument/2006/relationships/slide" Target="slides/slide16.xml"/><Relationship Id="rId63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OpenSans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OpenSans-regular.fntdata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7.jpg"/><Relationship Id="rId5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12.jpg"/><Relationship Id="rId6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outube.com/watch?v=Cbhtp78Ad3w" TargetMode="External"/><Relationship Id="rId4" Type="http://schemas.openxmlformats.org/officeDocument/2006/relationships/image" Target="../media/image37.jpg"/><Relationship Id="rId5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youtube.com/watch?v=UznbhXLZ1Io" TargetMode="External"/><Relationship Id="rId4" Type="http://schemas.openxmlformats.org/officeDocument/2006/relationships/hyperlink" Target="https://www.youtube.com/watch?v=VBooggBCKbI" TargetMode="External"/><Relationship Id="rId5" Type="http://schemas.openxmlformats.org/officeDocument/2006/relationships/hyperlink" Target="https://www.youtube.com/watch?v=Y7lf0NLoad4" TargetMode="External"/><Relationship Id="rId6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qhtoqGPjB4g" TargetMode="External"/><Relationship Id="rId4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youtube.com/watch?v=_0cErYu3A8Q" TargetMode="External"/><Relationship Id="rId4" Type="http://schemas.openxmlformats.org/officeDocument/2006/relationships/hyperlink" Target="https://www.youtube.com/watch?v=HWsE2CRlq0w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youtube.com/watch?v=HWsE2CRlq0w" TargetMode="External"/><Relationship Id="rId4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youtube.com/watch?v=kojNeN5P6GA" TargetMode="External"/><Relationship Id="rId4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watch?v=Vyo4LsuD63Q" TargetMode="External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33.jpg"/><Relationship Id="rId5" Type="http://schemas.openxmlformats.org/officeDocument/2006/relationships/image" Target="../media/image25.jpg"/><Relationship Id="rId6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Relationship Id="rId4" Type="http://schemas.openxmlformats.org/officeDocument/2006/relationships/image" Target="../media/image34.png"/><Relationship Id="rId5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Relationship Id="rId4" Type="http://schemas.openxmlformats.org/officeDocument/2006/relationships/image" Target="../media/image40.png"/><Relationship Id="rId5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Relationship Id="rId4" Type="http://schemas.openxmlformats.org/officeDocument/2006/relationships/image" Target="../media/image41.png"/><Relationship Id="rId5" Type="http://schemas.openxmlformats.org/officeDocument/2006/relationships/image" Target="../media/image58.png"/><Relationship Id="rId6" Type="http://schemas.openxmlformats.org/officeDocument/2006/relationships/image" Target="../media/image43.png"/><Relationship Id="rId7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youtube.com/watch?v=odepcD8i8R4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youtube.com/watch?v=leSJH5uhAtE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youtube.com/watch?v=ztS3zshU5iM" TargetMode="External"/><Relationship Id="rId4" Type="http://schemas.openxmlformats.org/officeDocument/2006/relationships/image" Target="../media/image4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youtube.com/watch?v=8Ys_-vvP29Y" TargetMode="External"/><Relationship Id="rId4" Type="http://schemas.openxmlformats.org/officeDocument/2006/relationships/image" Target="../media/image4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youtube.com/watch?v=NQnXwR2XHeI" TargetMode="External"/><Relationship Id="rId4" Type="http://schemas.openxmlformats.org/officeDocument/2006/relationships/image" Target="../media/image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youtube.com/watch?v=zwS05IHpOmg" TargetMode="External"/><Relationship Id="rId4" Type="http://schemas.openxmlformats.org/officeDocument/2006/relationships/image" Target="../media/image5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jpg"/><Relationship Id="rId4" Type="http://schemas.openxmlformats.org/officeDocument/2006/relationships/image" Target="../media/image5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youtube.com/watch?v=esKX7mblz30" TargetMode="External"/><Relationship Id="rId4" Type="http://schemas.openxmlformats.org/officeDocument/2006/relationships/hyperlink" Target="https://www.youtube.com/watch?v=Wx4bXDOJTIA" TargetMode="External"/><Relationship Id="rId5" Type="http://schemas.openxmlformats.org/officeDocument/2006/relationships/image" Target="../media/image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png"/><Relationship Id="rId4" Type="http://schemas.openxmlformats.org/officeDocument/2006/relationships/hyperlink" Target="https://www.youtube.com/watch?v=jOIgR4o9Iu8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youtube.com/watch?v=J4l4XsO6pLY" TargetMode="External"/><Relationship Id="rId4" Type="http://schemas.openxmlformats.org/officeDocument/2006/relationships/image" Target="../media/image5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youtube.com/watch?v=A4lZjHGfYaI" TargetMode="External"/><Relationship Id="rId4" Type="http://schemas.openxmlformats.org/officeDocument/2006/relationships/image" Target="../media/image6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youtube.com/watch?v=mD1ZGUARlps" TargetMode="External"/><Relationship Id="rId4" Type="http://schemas.openxmlformats.org/officeDocument/2006/relationships/image" Target="../media/image6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www.youtube.com/watch?v=O7j2UeKcK3s" TargetMode="External"/><Relationship Id="rId4" Type="http://schemas.openxmlformats.org/officeDocument/2006/relationships/image" Target="../media/image6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pubmed.ncbi.nlm.nih.gov/20966209/" TargetMode="External"/><Relationship Id="rId4" Type="http://schemas.openxmlformats.org/officeDocument/2006/relationships/hyperlink" Target="http://www.rl-corpus.cz/vojtuv-princip/vyvojova-kineziologie/" TargetMode="External"/><Relationship Id="rId11" Type="http://schemas.openxmlformats.org/officeDocument/2006/relationships/image" Target="../media/image60.jpg"/><Relationship Id="rId10" Type="http://schemas.openxmlformats.org/officeDocument/2006/relationships/image" Target="../media/image63.jpg"/><Relationship Id="rId9" Type="http://schemas.openxmlformats.org/officeDocument/2006/relationships/hyperlink" Target="https://www.wikiskripta.eu/w/Neuromotorick%C3%BD_v%C3%BDvoj_d%C3%ADt%C4%9Bte" TargetMode="External"/><Relationship Id="rId5" Type="http://schemas.openxmlformats.org/officeDocument/2006/relationships/hyperlink" Target="https://www.wikiskripta.eu/w/Psychomotorick%C3%BD_v%C3%BDvoj_d%C3%ADt%C4%9Bte" TargetMode="External"/><Relationship Id="rId6" Type="http://schemas.openxmlformats.org/officeDocument/2006/relationships/hyperlink" Target="https://www.solen.cz/pdfs/ped/2004/06/07.pdf" TargetMode="External"/><Relationship Id="rId7" Type="http://schemas.openxmlformats.org/officeDocument/2006/relationships/hyperlink" Target="https://www.rehabps.com/DATA/Motol_in.pdf" TargetMode="External"/><Relationship Id="rId8" Type="http://schemas.openxmlformats.org/officeDocument/2006/relationships/hyperlink" Target="https://www.solen.cz/pdfs/ped/2007/05/03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>
            <p:ph type="ctrTitle"/>
          </p:nvPr>
        </p:nvSpPr>
        <p:spPr>
          <a:xfrm>
            <a:off x="1848465" y="3298722"/>
            <a:ext cx="8495070" cy="17844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alibri"/>
              <a:buNone/>
            </a:pPr>
            <a:r>
              <a:rPr lang="cs-CZ" sz="4200">
                <a:solidFill>
                  <a:srgbClr val="FFFFFF"/>
                </a:solidFill>
              </a:rPr>
              <a:t>Využití vývojové kineziologie v rámci terapie poruch pohybového aparátu</a:t>
            </a:r>
            <a:endParaRPr sz="4200">
              <a:solidFill>
                <a:srgbClr val="FFFFFF"/>
              </a:solidFill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848465" y="5258851"/>
            <a:ext cx="8495070" cy="1427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i="1" lang="cs-CZ" sz="1800">
                <a:solidFill>
                  <a:schemeClr val="lt1"/>
                </a:solidFill>
              </a:rPr>
              <a:t>bp1914 Základy diagnostiky a terapie poruch pohybového aparátu IV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i="1" lang="cs-CZ" sz="1800">
                <a:solidFill>
                  <a:schemeClr val="lt1"/>
                </a:solidFill>
              </a:rPr>
              <a:t>Mgr. Lucie Chytilová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i="1" lang="cs-CZ" sz="1800">
                <a:solidFill>
                  <a:schemeClr val="lt1"/>
                </a:solidFill>
              </a:rPr>
              <a:t>Mgr. Zuzana Kršáková</a:t>
            </a:r>
            <a:endParaRPr i="1" sz="1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i="1" lang="cs-CZ" sz="1800">
                <a:solidFill>
                  <a:schemeClr val="lt1"/>
                </a:solidFill>
              </a:rPr>
              <a:t>Mgr. Kateřina Honová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i="1" lang="cs-CZ" sz="1800">
                <a:solidFill>
                  <a:schemeClr val="lt1"/>
                </a:solidFill>
              </a:rPr>
              <a:t>Jaro 2023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1" sz="1800">
              <a:solidFill>
                <a:schemeClr val="lt1"/>
              </a:solidFill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zek" id="92" name="Google Shape;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8264" y="1371601"/>
            <a:ext cx="1175474" cy="117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8144" y="171250"/>
            <a:ext cx="2969076" cy="78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Fyziologie vs. patologie </a:t>
            </a:r>
            <a:endParaRPr/>
          </a:p>
        </p:txBody>
      </p:sp>
      <p:sp>
        <p:nvSpPr>
          <p:cNvPr id="152" name="Google Shape;152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mezi fyziologií a patologií je spousta </a:t>
            </a:r>
            <a:r>
              <a:rPr b="1" lang="cs-CZ"/>
              <a:t>mezistupňů</a:t>
            </a:r>
            <a:r>
              <a:rPr lang="cs-CZ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menší odchylky </a:t>
            </a:r>
            <a:r>
              <a:rPr b="1" lang="cs-CZ"/>
              <a:t>nemusí</a:t>
            </a:r>
            <a:r>
              <a:rPr lang="cs-CZ"/>
              <a:t> být v rámci vývoje v dětském věku vůbec </a:t>
            </a:r>
            <a:r>
              <a:rPr b="1" lang="cs-CZ"/>
              <a:t>zachyceny</a:t>
            </a:r>
            <a:r>
              <a:rPr lang="cs-CZ"/>
              <a:t>            dítě jednotlivé milníky „plní“, ale pouze kvantitativně – chybí kvalita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disproporce vývoje </a:t>
            </a:r>
            <a:r>
              <a:rPr lang="cs-CZ"/>
              <a:t>vysvětlují pacienty s výraznými potížemi např. vertebrogenními, ovšem bez odpovídajícího korelátu na zobrazovacích metodách (RTG, NMR)</a:t>
            </a:r>
            <a:endParaRPr/>
          </a:p>
        </p:txBody>
      </p:sp>
      <p:sp>
        <p:nvSpPr>
          <p:cNvPr id="153" name="Google Shape;153;p10"/>
          <p:cNvSpPr/>
          <p:nvPr/>
        </p:nvSpPr>
        <p:spPr>
          <a:xfrm>
            <a:off x="2689935" y="2795010"/>
            <a:ext cx="852256" cy="32847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bloha, osoba, ložnice, místnost&#10;&#10;Popis se vygeneroval automaticky." id="159" name="Google Shape;159;p11"/>
          <p:cNvPicPr preferRelativeResize="0"/>
          <p:nvPr/>
        </p:nvPicPr>
        <p:blipFill rotWithShape="1">
          <a:blip r:embed="rId3">
            <a:alphaModFix/>
          </a:blip>
          <a:srcRect b="4380" l="-492" r="493" t="985"/>
          <a:stretch/>
        </p:blipFill>
        <p:spPr>
          <a:xfrm>
            <a:off x="2522356" y="10"/>
            <a:ext cx="9669652" cy="686300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/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 txBox="1"/>
          <p:nvPr>
            <p:ph type="title"/>
          </p:nvPr>
        </p:nvSpPr>
        <p:spPr>
          <a:xfrm>
            <a:off x="393694" y="365125"/>
            <a:ext cx="4719844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Vývojová kineziologie</a:t>
            </a:r>
            <a:endParaRPr sz="4000"/>
          </a:p>
        </p:txBody>
      </p:sp>
      <p:sp>
        <p:nvSpPr>
          <p:cNvPr id="162" name="Google Shape;162;p11"/>
          <p:cNvSpPr txBox="1"/>
          <p:nvPr>
            <p:ph idx="1" type="body"/>
          </p:nvPr>
        </p:nvSpPr>
        <p:spPr>
          <a:xfrm>
            <a:off x="393700" y="2037326"/>
            <a:ext cx="5048312" cy="4703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fyziologický vývoj u zdravě se vyvíjejícího dítěte je určitou normou, se kterou porovnáváme pohybové vzorce dospělých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ontogeneze:</a:t>
            </a:r>
            <a:r>
              <a:rPr lang="cs-CZ" sz="1800"/>
              <a:t> vývoj jedince od oplození vajíčka po dospělého jedince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vývoj CNS je předpokladem pro správnou funkci, která následně ovlivňuje strukturu, naopak neideální struktura ovlivňuje funkci daného segmentu a její interpretaci v CNS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vývojové milníky </a:t>
            </a:r>
            <a:r>
              <a:rPr lang="cs-CZ" sz="1800"/>
              <a:t>- znalost kineziologického obsahu motorických vzorců nám pomáhá určit, které svaly a jakým způsobem se zapojují v jednotlivých vývojových pozicích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Podstatná je </a:t>
            </a:r>
            <a:r>
              <a:rPr b="1" lang="cs-CZ" sz="1800"/>
              <a:t>variabilita pohybu</a:t>
            </a:r>
            <a:r>
              <a:rPr lang="cs-CZ" sz="1800"/>
              <a:t>!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p12"/>
          <p:cNvGrpSpPr/>
          <p:nvPr/>
        </p:nvGrpSpPr>
        <p:grpSpPr>
          <a:xfrm>
            <a:off x="619375" y="906792"/>
            <a:ext cx="10953249" cy="5228566"/>
            <a:chOff x="3425" y="41604"/>
            <a:chExt cx="10953249" cy="5228566"/>
          </a:xfrm>
        </p:grpSpPr>
        <p:sp>
          <p:nvSpPr>
            <p:cNvPr id="169" name="Google Shape;169;p12"/>
            <p:cNvSpPr/>
            <p:nvPr/>
          </p:nvSpPr>
          <p:spPr>
            <a:xfrm>
              <a:off x="3425" y="41604"/>
              <a:ext cx="3339405" cy="403200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2"/>
            <p:cNvSpPr txBox="1"/>
            <p:nvPr/>
          </p:nvSpPr>
          <p:spPr>
            <a:xfrm>
              <a:off x="3425" y="41604"/>
              <a:ext cx="3339405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875" lIns="99550" spcFirstLastPara="1" rIns="99550" wrap="square" tIns="56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cs-CZ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trimenon</a:t>
              </a:r>
              <a:endParaRPr b="1" i="0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2"/>
            <p:cNvSpPr/>
            <p:nvPr/>
          </p:nvSpPr>
          <p:spPr>
            <a:xfrm>
              <a:off x="3425" y="444804"/>
              <a:ext cx="3339405" cy="4825366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2"/>
            <p:cNvSpPr txBox="1"/>
            <p:nvPr/>
          </p:nvSpPr>
          <p:spPr>
            <a:xfrm>
              <a:off x="3425" y="444804"/>
              <a:ext cx="3339405" cy="4825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2000" lIns="74675" spcFirstLastPara="1" rIns="99550" wrap="square" tIns="746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0 - 4 t – novorozenec, holokineze, asymetrie, konvex, predilekce, převaha flexe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4. - 6. týden - šermíř, asociovaný úchop, 6t. zrak. Fixace, postupně méně flekční držení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8.t. - fyziologická dystonie, více symetrie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Výrazný pokrok za krátký čas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3810347" y="41604"/>
              <a:ext cx="3339405" cy="403200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2"/>
            <p:cNvSpPr txBox="1"/>
            <p:nvPr/>
          </p:nvSpPr>
          <p:spPr>
            <a:xfrm>
              <a:off x="3810347" y="41604"/>
              <a:ext cx="3339405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875" lIns="99550" spcFirstLastPara="1" rIns="99550" wrap="square" tIns="56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cs-CZ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 trimenon: </a:t>
              </a:r>
              <a:endParaRPr b="1" i="0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3810347" y="444804"/>
              <a:ext cx="3339405" cy="4825366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 txBox="1"/>
            <p:nvPr/>
          </p:nvSpPr>
          <p:spPr>
            <a:xfrm>
              <a:off x="3810347" y="444804"/>
              <a:ext cx="3339405" cy="4825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2000" lIns="74675" spcFirstLastPara="1" rIns="99550" wrap="square" tIns="746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Diferenciace </a:t>
              </a:r>
              <a:r>
                <a:rPr b="0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zásadní pro </a:t>
              </a: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rozvoj lokomoce,</a:t>
              </a:r>
              <a:r>
                <a:rPr b="0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vzory jsou předpokladem pro dosažení vertikální pozice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3m - první aktivní symetrická opora, první izolovaná </a:t>
              </a:r>
              <a:r>
                <a:rPr b="0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hybnost (oči, hlava do 30° rotace), </a:t>
              </a: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výrazná aktivita břišní muskulatury koncentricky, koordinace ruka-oko-ústa, fantomový úchop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4-4,5m – 1. cílený úchop (laterální), počátek diferenciace</a:t>
              </a:r>
              <a:r>
                <a:rPr b="0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(DKK do nákroku, HKK opora-úchop, břišní svaly), </a:t>
              </a: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rotabilita páteře, izolovaná hybnost pánve </a:t>
              </a:r>
              <a:r>
                <a:rPr b="0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(sešikmení),</a:t>
              </a: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kontakt ruka-hlava, ruka-třísla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5m - úchop přes střed, izolovaná hybnost předloktí do SUP a PRO (vývoj stereognozie), kontakt ruka-kolena-genitálie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6m - symetrická opora o dlaně, aktivní extenze kyčle, otáčení ze zad na břicho, stabilizace ThL přechodu, přechod do pozice na 4 </a:t>
              </a:r>
              <a:r>
                <a:rPr b="0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(slepá ulička), </a:t>
              </a: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kontakt ruka-chodidlo, radiální úchop přes střed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7617269" y="41604"/>
              <a:ext cx="3339405" cy="403200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2"/>
            <p:cNvSpPr txBox="1"/>
            <p:nvPr/>
          </p:nvSpPr>
          <p:spPr>
            <a:xfrm>
              <a:off x="7617269" y="41604"/>
              <a:ext cx="3339405" cy="4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875" lIns="99550" spcFirstLastPara="1" rIns="99550" wrap="square" tIns="56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cs-CZ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 trimenon:</a:t>
              </a:r>
              <a:endParaRPr b="1" i="0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7617269" y="444804"/>
              <a:ext cx="3339405" cy="4825366"/>
            </a:xfrm>
            <a:prstGeom prst="rect">
              <a:avLst/>
            </a:prstGeom>
            <a:solidFill>
              <a:srgbClr val="CCD3EA">
                <a:alpha val="89803"/>
              </a:srgbClr>
            </a:solidFill>
            <a:ln cap="flat" cmpd="sng" w="12700">
              <a:solidFill>
                <a:srgbClr val="CCD3EA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2"/>
            <p:cNvSpPr txBox="1"/>
            <p:nvPr/>
          </p:nvSpPr>
          <p:spPr>
            <a:xfrm>
              <a:off x="7617269" y="444804"/>
              <a:ext cx="3339405" cy="48253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2000" lIns="74675" spcFirstLastPara="1" rIns="99550" wrap="square" tIns="746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Postup do vertikály, šikmý sed, kvadrupedální lokomoce, tripod, motivace zevním prostředím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7m - diferenciace opora o ruce + nákrok, tulenění, palec nohy do úst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7,5m - šikmý sed, rozvoj jemné motoriky: pinzetový úchop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8-10m - volný sed, tripod, lezení, vertikalizace, klešťový úchop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10-12m - počátky chůze, dřep, medvěd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1" i="0" lang="cs-CZ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12-14m - sociální bipedální lokomoce</a:t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Fáze posturálně lokomoční funkce</a:t>
            </a:r>
            <a:endParaRPr/>
          </a:p>
        </p:txBody>
      </p:sp>
      <p:sp>
        <p:nvSpPr>
          <p:cNvPr id="186" name="Google Shape;186;p13"/>
          <p:cNvSpPr txBox="1"/>
          <p:nvPr>
            <p:ph idx="1" type="body"/>
          </p:nvPr>
        </p:nvSpPr>
        <p:spPr>
          <a:xfrm>
            <a:off x="838200" y="1825624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libri"/>
              <a:buAutoNum type="arabicPeriod"/>
            </a:pPr>
            <a:r>
              <a:rPr b="1" lang="cs-CZ">
                <a:solidFill>
                  <a:srgbClr val="2E75B5"/>
                </a:solidFill>
              </a:rPr>
              <a:t>Fáze posturální stabilizace </a:t>
            </a:r>
            <a:r>
              <a:rPr lang="cs-CZ"/>
              <a:t>(sagitální stabilizace trupu)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do 3.-4.M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vzniká pevný rám pro pohyb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aktivuje se automaticky při každém pohybu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osa páteř-hrudník-pánev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ct val="100000"/>
              <a:buFont typeface="Calibri"/>
              <a:buAutoNum type="arabicPeriod"/>
            </a:pPr>
            <a:r>
              <a:rPr b="1" lang="cs-CZ">
                <a:solidFill>
                  <a:srgbClr val="2E75B5"/>
                </a:solidFill>
              </a:rPr>
              <a:t>Fáze diferenciace funkce končetin v rámci globálních motorických vzorů</a:t>
            </a:r>
            <a:r>
              <a:rPr lang="cs-CZ"/>
              <a:t>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po 3.-4.M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nákročná/opěrná funkce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punctum mobile/punctum fixum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OKŘ/UKŘ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kontralaterální a ipsilaterální pohybový vzor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AutoNum type="arabicPeriod"/>
            </a:pPr>
            <a:r>
              <a:rPr b="1" lang="cs-CZ">
                <a:solidFill>
                  <a:srgbClr val="0070C0"/>
                </a:solidFill>
              </a:rPr>
              <a:t>Fáze vzniku lokomoční funkce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od 8 měsíců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349885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Principy lokomoce</a:t>
            </a:r>
            <a:endParaRPr/>
          </a:p>
        </p:txBody>
      </p:sp>
      <p:sp>
        <p:nvSpPr>
          <p:cNvPr id="192" name="Google Shape;192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Stabilizovaná funkce trupu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Timing (nejprve opora, poté nákrok)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Opora (přenos váhy na BUDOUCÍ opěrnou končetinu; vždy spojená opora horních a dolních končetin)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Rozsah pohybu dolních končetin odpovídá rozsahu pohybu horních končetin (u obou vzorů)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Kontralaterální pohybový model</a:t>
            </a:r>
            <a:endParaRPr/>
          </a:p>
        </p:txBody>
      </p:sp>
      <p:sp>
        <p:nvSpPr>
          <p:cNvPr id="198" name="Google Shape;198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protichůdný vzor (lezení, chůze)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pohyby (sporty): skoky, běhy, kopy, bruslení, kolo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rovina ramen a kyčlí je v kontrarotaci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vyvíjí se z pozice na břiše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800"/>
              <a:buChar char="•"/>
            </a:pPr>
            <a:r>
              <a:rPr lang="cs-CZ">
                <a:solidFill>
                  <a:srgbClr val="2E75B5"/>
                </a:solidFill>
              </a:rPr>
              <a:t>páteř zůstává napřímená (v rotaci) –pokud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800"/>
              <a:buNone/>
            </a:pPr>
            <a:r>
              <a:rPr lang="cs-CZ">
                <a:solidFill>
                  <a:srgbClr val="2E75B5"/>
                </a:solidFill>
              </a:rPr>
              <a:t>   je to možné</a:t>
            </a:r>
            <a:endParaRPr/>
          </a:p>
        </p:txBody>
      </p:sp>
      <p:pic>
        <p:nvPicPr>
          <p:cNvPr descr="Obsah obrázku text, fotbal&#10;&#10;Popis byl vytvořen automaticky" id="199" name="Google Shape;199;p15"/>
          <p:cNvPicPr preferRelativeResize="0"/>
          <p:nvPr/>
        </p:nvPicPr>
        <p:blipFill rotWithShape="1">
          <a:blip r:embed="rId3">
            <a:alphaModFix/>
          </a:blip>
          <a:srcRect b="8931" l="0" r="0" t="0"/>
          <a:stretch/>
        </p:blipFill>
        <p:spPr>
          <a:xfrm>
            <a:off x="3786604" y="4347298"/>
            <a:ext cx="2050931" cy="23023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dítě, osoba, interiér, batole&#10;&#10;Popis se vygeneroval automaticky." id="200" name="Google Shape;200;p15"/>
          <p:cNvPicPr preferRelativeResize="0"/>
          <p:nvPr/>
        </p:nvPicPr>
        <p:blipFill rotWithShape="1">
          <a:blip r:embed="rId4">
            <a:alphaModFix/>
          </a:blip>
          <a:srcRect b="0" l="1553" r="12958" t="0"/>
          <a:stretch/>
        </p:blipFill>
        <p:spPr>
          <a:xfrm>
            <a:off x="7577380" y="2714962"/>
            <a:ext cx="4525843" cy="353646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5"/>
          <p:cNvSpPr txBox="1"/>
          <p:nvPr/>
        </p:nvSpPr>
        <p:spPr>
          <a:xfrm>
            <a:off x="8540385" y="5987342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https://www.damynakole.cz/2020/04/cvicime-permanento-dil-iv-lezeni-neco-pro-svaly-i-mozkove-zavity/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yčkařka Ptáčníková je na MS ve finále. Šebrle se posunul na osmé místo a  Rosolová nepostoupila | Hospodářské noviny (HN.cz)" id="202" name="Google Shape;20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1567" y="109048"/>
            <a:ext cx="3671656" cy="279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Ipsilaterální pohybový model</a:t>
            </a:r>
            <a:endParaRPr/>
          </a:p>
        </p:txBody>
      </p:sp>
      <p:sp>
        <p:nvSpPr>
          <p:cNvPr id="208" name="Google Shape;208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stejnostranný vzor (otáčení, přechod ze šikmého sedu)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pohyby (sporty): hody, vrhy,</a:t>
            </a:r>
            <a:br>
              <a:rPr lang="cs-CZ"/>
            </a:br>
            <a:r>
              <a:rPr lang="cs-CZ"/>
              <a:t>změny směru, golf, tenis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roviny ramen a pánve musí </a:t>
            </a:r>
            <a:br>
              <a:rPr lang="cs-CZ"/>
            </a:br>
            <a:r>
              <a:rPr lang="cs-CZ"/>
              <a:t>směřovat do stejného směru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vyvíjí se z pozice na zádech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800"/>
              <a:buChar char="•"/>
            </a:pPr>
            <a:r>
              <a:rPr lang="cs-CZ">
                <a:solidFill>
                  <a:srgbClr val="2E75B5"/>
                </a:solidFill>
              </a:rPr>
              <a:t>páteř zůstává napřímená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Obsah obrázku klipart&#10;&#10;Popis byl vytvořen automaticky" id="209" name="Google Shape;209;p16"/>
          <p:cNvPicPr preferRelativeResize="0"/>
          <p:nvPr/>
        </p:nvPicPr>
        <p:blipFill rotWithShape="1">
          <a:blip r:embed="rId3">
            <a:alphaModFix/>
          </a:blip>
          <a:srcRect b="0" l="0" r="0" t="30440"/>
          <a:stretch/>
        </p:blipFill>
        <p:spPr>
          <a:xfrm>
            <a:off x="0" y="5015883"/>
            <a:ext cx="6894253" cy="1630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ležící, interiér, postel&#10;&#10;Popis se vygeneroval automaticky." id="210" name="Google Shape;210;p16"/>
          <p:cNvPicPr preferRelativeResize="0"/>
          <p:nvPr/>
        </p:nvPicPr>
        <p:blipFill rotWithShape="1">
          <a:blip r:embed="rId4">
            <a:alphaModFix/>
          </a:blip>
          <a:srcRect b="21240" l="2512" r="-1" t="0"/>
          <a:stretch/>
        </p:blipFill>
        <p:spPr>
          <a:xfrm>
            <a:off x="6675647" y="3443454"/>
            <a:ext cx="5516353" cy="297476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6"/>
          <p:cNvSpPr txBox="1"/>
          <p:nvPr/>
        </p:nvSpPr>
        <p:spPr>
          <a:xfrm>
            <a:off x="8783317" y="6323598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https://www.maminka.cz/clanek/zahodte-tabulky-a-vyckejte-az-se-dite-posadi-samo-vyplati-se-to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esta Jana Železného ke třetímu olympijskému zlatu v roce 2000 | Dobrý  Zprávy" id="212" name="Google Shape;21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99599" y="161131"/>
            <a:ext cx="2843226" cy="1868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dnocení sezóny 2013 - oštěp, míček | Aktuality | Klub | Atletika Poruba" id="213" name="Google Shape;213;p16"/>
          <p:cNvPicPr preferRelativeResize="0"/>
          <p:nvPr/>
        </p:nvPicPr>
        <p:blipFill rotWithShape="1">
          <a:blip r:embed="rId6">
            <a:alphaModFix/>
          </a:blip>
          <a:srcRect b="38970" l="27485" r="15776" t="9246"/>
          <a:stretch/>
        </p:blipFill>
        <p:spPr>
          <a:xfrm>
            <a:off x="9099599" y="2123210"/>
            <a:ext cx="2851166" cy="195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Přechod z kontra do ipsi</a:t>
            </a:r>
            <a:endParaRPr/>
          </a:p>
        </p:txBody>
      </p:sp>
      <p:sp>
        <p:nvSpPr>
          <p:cNvPr id="219" name="Google Shape;219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ve sportu např. při přechodu z běhu (kontra) do hodu (ispi)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původně opěrná fáze DK se při hodu změní v nákročnou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původně nákročná fáze dolní končetiny se změní v opěrnou</a:t>
            </a:r>
            <a:endParaRPr/>
          </a:p>
        </p:txBody>
      </p:sp>
      <p:pic>
        <p:nvPicPr>
          <p:cNvPr descr="Tento výkon zopakovat ve finále by bylo bezva, přeje si Špotáková - iDNES.cz" id="220" name="Google Shape;2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3838" y="3888376"/>
            <a:ext cx="4395182" cy="2695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Zásady terapie dle vývojové kineziologie</a:t>
            </a:r>
            <a:endParaRPr/>
          </a:p>
        </p:txBody>
      </p:sp>
      <p:sp>
        <p:nvSpPr>
          <p:cNvPr id="226" name="Google Shape;226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počet opakování </a:t>
            </a:r>
            <a:r>
              <a:rPr lang="cs-CZ"/>
              <a:t>závisí na síle (udržení) stabilizace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cvičení se provádí pouze tak dlouho, dokud je možnost udržet </a:t>
            </a:r>
            <a:r>
              <a:rPr b="1" lang="cs-CZ"/>
              <a:t>centrovanou oporu a kvalitní hybnost </a:t>
            </a:r>
            <a:r>
              <a:rPr lang="cs-CZ"/>
              <a:t>nákročných končetin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začíná se obvykle se </a:t>
            </a:r>
            <a:r>
              <a:rPr b="1" lang="cs-CZ"/>
              <a:t>statickými pozicemi</a:t>
            </a:r>
            <a:r>
              <a:rPr lang="cs-CZ"/>
              <a:t>, později jsou vybírány parciální vzory a naposledy je trénován celý komplexní pohyb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zpočátku trénujeme spíše </a:t>
            </a:r>
            <a:r>
              <a:rPr b="1" lang="cs-CZ"/>
              <a:t>trupovou stabilizaci </a:t>
            </a:r>
            <a:r>
              <a:rPr lang="cs-CZ"/>
              <a:t>(3M, na čtyřech, medvěd, dřep), </a:t>
            </a:r>
            <a:r>
              <a:rPr b="1" lang="cs-CZ"/>
              <a:t>později přidáváme diferenciaci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9"/>
          <p:cNvSpPr txBox="1"/>
          <p:nvPr>
            <p:ph type="title"/>
          </p:nvPr>
        </p:nvSpPr>
        <p:spPr>
          <a:xfrm>
            <a:off x="533599" y="194045"/>
            <a:ext cx="4783697" cy="9595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Novorozenec</a:t>
            </a:r>
            <a:endParaRPr sz="4000"/>
          </a:p>
        </p:txBody>
      </p:sp>
      <p:sp>
        <p:nvSpPr>
          <p:cNvPr id="233" name="Google Shape;233;p19"/>
          <p:cNvSpPr txBox="1"/>
          <p:nvPr>
            <p:ph idx="1" type="body"/>
          </p:nvPr>
        </p:nvSpPr>
        <p:spPr>
          <a:xfrm>
            <a:off x="533599" y="1347675"/>
            <a:ext cx="5447373" cy="4515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0  - 28 dní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asymetrie,</a:t>
            </a:r>
            <a:r>
              <a:rPr lang="cs-CZ" sz="1800"/>
              <a:t> holokineze, konvex trupu, apedální, není aktivní opora, „úložná  plocha“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převaha </a:t>
            </a:r>
            <a:r>
              <a:rPr b="1" lang="cs-CZ" sz="1800"/>
              <a:t>tonických svalů </a:t>
            </a:r>
            <a:r>
              <a:rPr lang="cs-CZ" sz="1800"/>
              <a:t>(vývojově starších)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pohyby celého těla, </a:t>
            </a:r>
            <a:r>
              <a:rPr lang="cs-CZ" sz="1800"/>
              <a:t>ale plynulé, občas trhané, ne dyskineze!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minimální aktivita břišní stěny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pozitivní novorozenecké reflexy, </a:t>
            </a:r>
            <a:r>
              <a:rPr lang="cs-CZ" sz="1800"/>
              <a:t>které postupně dozráváním CNS mizí, některé zůstávají po celý život (optikofasc. a akustikofasc.), některé vždy patologie (ATŠR, STŠR)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predilekce hlavičky </a:t>
            </a:r>
            <a:r>
              <a:rPr lang="cs-CZ" sz="1800"/>
              <a:t>- může vznikat plagiocephalie a fixace asymetrického držení!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 u="sng">
                <a:solidFill>
                  <a:schemeClr val="hlink"/>
                </a:solidFill>
                <a:hlinkClick r:id="rId3"/>
              </a:rPr>
              <a:t>https://www.youtube.com/watch?v=Cbhtp78Ad3w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Obsah obrázku osoba, interiér, dítě, zeď&#10;&#10;Popis se vygeneroval automaticky." id="234" name="Google Shape;234;p19"/>
          <p:cNvPicPr preferRelativeResize="0"/>
          <p:nvPr/>
        </p:nvPicPr>
        <p:blipFill rotWithShape="1">
          <a:blip r:embed="rId4">
            <a:alphaModFix/>
          </a:blip>
          <a:srcRect b="432" l="0" r="-289" t="35065"/>
          <a:stretch/>
        </p:blipFill>
        <p:spPr>
          <a:xfrm>
            <a:off x="6466228" y="399542"/>
            <a:ext cx="5365375" cy="230338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9"/>
          <p:cNvSpPr txBox="1"/>
          <p:nvPr/>
        </p:nvSpPr>
        <p:spPr>
          <a:xfrm>
            <a:off x="9401452" y="2702929"/>
            <a:ext cx="25100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https://sweetmephotography.com/the-details/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9" title="Ontogeneze - novorozenec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4572" y="3235232"/>
            <a:ext cx="5319947" cy="300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Výuka předmětu</a:t>
            </a:r>
            <a:endParaRPr/>
          </a:p>
        </p:txBody>
      </p:sp>
      <p:sp>
        <p:nvSpPr>
          <p:cNvPr id="99" name="Google Shape;99;p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b="1" lang="cs-CZ" sz="1950"/>
              <a:t>bp1914/LS01: Po 15:20–17:20</a:t>
            </a:r>
            <a:endParaRPr b="1"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13.2.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20.2.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27.2.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6.3.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13.3.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20.3.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27.3. 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3.4. Vývojová kineziologie</a:t>
            </a:r>
            <a:endParaRPr sz="1950"/>
          </a:p>
          <a:p>
            <a:pPr indent="-21463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50"/>
              <a:buChar char="•"/>
            </a:pPr>
            <a:r>
              <a:rPr lang="cs-CZ" sz="1950"/>
              <a:t>17.4. Základy viscerální terapie</a:t>
            </a:r>
            <a:endParaRPr sz="1950"/>
          </a:p>
          <a:p>
            <a:pPr indent="-90804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sz="1950"/>
          </a:p>
        </p:txBody>
      </p:sp>
      <p:sp>
        <p:nvSpPr>
          <p:cNvPr id="100" name="Google Shape;100;p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cs-CZ"/>
              <a:t>bp1914/LS02: Po 12:00–14:00</a:t>
            </a:r>
            <a:endParaRPr b="1"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13.2. Vývojová kineziologie - novorozenec (Honová)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20.2. Vývojová kineziologie - 3M (Honová)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27.2. Vývojová kineziologie - 4.5M (Honová)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6.3. Vývojová kineziologie - 6M (Honová)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13.3. Vývojová kineziologie - 7M (Kršáková)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20.3. Vývojová kineziologie - 8M (Kršáková)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27.3. Vývojová kineziologie - 10M - 12M (Kršáková)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3.4. Vývojová kineziologie - Batole (Honová)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17.4. Základy viscerální terapie (Kršáková)</a:t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0"/>
          <p:cNvSpPr txBox="1"/>
          <p:nvPr>
            <p:ph type="title"/>
          </p:nvPr>
        </p:nvSpPr>
        <p:spPr>
          <a:xfrm>
            <a:off x="831988" y="385474"/>
            <a:ext cx="6356606" cy="976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Novorozenec na zádech</a:t>
            </a:r>
            <a:endParaRPr sz="4000"/>
          </a:p>
        </p:txBody>
      </p:sp>
      <p:sp>
        <p:nvSpPr>
          <p:cNvPr id="243" name="Google Shape;243;p20"/>
          <p:cNvSpPr txBox="1"/>
          <p:nvPr>
            <p:ph idx="1" type="body"/>
          </p:nvPr>
        </p:nvSpPr>
        <p:spPr>
          <a:xfrm>
            <a:off x="831987" y="1362269"/>
            <a:ext cx="6358432" cy="5243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nestabilita, převaha extenzorů páteře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hrudník </a:t>
            </a:r>
            <a:r>
              <a:rPr b="1" lang="cs-CZ" sz="1800"/>
              <a:t>kraniálně, předozadně široký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dyskoordinace břišní stěny, </a:t>
            </a:r>
            <a:r>
              <a:rPr lang="cs-CZ" sz="1800"/>
              <a:t>minimální aktivita, fyziologicky </a:t>
            </a:r>
            <a:r>
              <a:rPr b="1" lang="cs-CZ" sz="1800"/>
              <a:t>diastáza</a:t>
            </a:r>
            <a:r>
              <a:rPr lang="cs-CZ" sz="1800"/>
              <a:t> (max do 3 M)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anteverze pánve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převažuje zvýšení tonu na končetinách -&gt; </a:t>
            </a:r>
            <a:r>
              <a:rPr b="1" lang="cs-CZ" sz="1800"/>
              <a:t>flekční držení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kyčle ve VR, kyčelní kloub pracuje pouze jako kladkový - </a:t>
            </a:r>
            <a:r>
              <a:rPr b="1" lang="cs-CZ" sz="1800"/>
              <a:t>primitivní kopání do flexe-extenze </a:t>
            </a:r>
            <a:r>
              <a:rPr lang="cs-CZ" sz="1800"/>
              <a:t>(</a:t>
            </a:r>
            <a:r>
              <a:rPr lang="cs-CZ" sz="1800" u="sng">
                <a:solidFill>
                  <a:schemeClr val="hlink"/>
                </a:solidFill>
                <a:hlinkClick r:id="rId3"/>
              </a:rPr>
              <a:t>https://www.youtube.com/watch?v=UznbhXLZ1Io</a:t>
            </a:r>
            <a:r>
              <a:rPr lang="cs-CZ" sz="1800"/>
              <a:t>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lopatky protrakce, VR ramen, zápěstí v ulnární dukci, ruka v pěst, </a:t>
            </a:r>
            <a:r>
              <a:rPr b="1" lang="cs-CZ" sz="1800" u="sng"/>
              <a:t>ale ne stále </a:t>
            </a:r>
            <a:r>
              <a:rPr lang="cs-CZ" sz="1800"/>
              <a:t>- musí zvládnou otevřít, změnit...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minimální optický kontakt </a:t>
            </a:r>
            <a:r>
              <a:rPr lang="cs-CZ" sz="1800"/>
              <a:t>– pouze na velmi malou vzdálenost a krátkodobě (při zastabilizování pozice hlavy)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svede otočit hlavu na obě strany </a:t>
            </a:r>
            <a:r>
              <a:rPr lang="cs-CZ" sz="1800"/>
              <a:t>- otáčí za světlem, zvukem... - na pohyb reaguje celé tělo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 u="sng">
                <a:solidFill>
                  <a:schemeClr val="hlink"/>
                </a:solidFill>
                <a:hlinkClick r:id="rId4"/>
              </a:rPr>
              <a:t>https://www.youtube.com/watch?v=VBooggBCKbI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 u="sng">
                <a:solidFill>
                  <a:schemeClr val="hlink"/>
                </a:solidFill>
                <a:hlinkClick r:id="rId5"/>
              </a:rPr>
              <a:t>https://www.youtube.com/watch?v=Y7lf0NLoad4</a:t>
            </a:r>
            <a:endParaRPr sz="1800"/>
          </a:p>
        </p:txBody>
      </p:sp>
      <p:pic>
        <p:nvPicPr>
          <p:cNvPr descr="Obsah obrázku dítě, osoba, interiér, zubní kartáček&#10;&#10;Popis se vygeneroval automaticky." id="244" name="Google Shape;244;p20"/>
          <p:cNvPicPr preferRelativeResize="0"/>
          <p:nvPr/>
        </p:nvPicPr>
        <p:blipFill rotWithShape="1">
          <a:blip r:embed="rId6">
            <a:alphaModFix/>
          </a:blip>
          <a:srcRect b="8669" l="0" r="2" t="0"/>
          <a:stretch/>
        </p:blipFill>
        <p:spPr>
          <a:xfrm>
            <a:off x="8465892" y="1835383"/>
            <a:ext cx="3086445" cy="42937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0"/>
          <p:cNvSpPr txBox="1"/>
          <p:nvPr/>
        </p:nvSpPr>
        <p:spPr>
          <a:xfrm>
            <a:off x="9148916" y="6126161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http://www.clr-fyzioterapie.cz/cs/vyvoj-ditete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1"/>
          <p:cNvSpPr txBox="1"/>
          <p:nvPr>
            <p:ph type="title"/>
          </p:nvPr>
        </p:nvSpPr>
        <p:spPr>
          <a:xfrm>
            <a:off x="567813" y="27987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Novorozenec na břiše</a:t>
            </a:r>
            <a:endParaRPr sz="4000"/>
          </a:p>
        </p:txBody>
      </p:sp>
      <p:sp>
        <p:nvSpPr>
          <p:cNvPr id="252" name="Google Shape;252;p21"/>
          <p:cNvSpPr txBox="1"/>
          <p:nvPr>
            <p:ph idx="1" type="body"/>
          </p:nvPr>
        </p:nvSpPr>
        <p:spPr>
          <a:xfrm>
            <a:off x="567813" y="1432335"/>
            <a:ext cx="8675612" cy="5335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cs-CZ" sz="1600"/>
              <a:t>úložná plocha </a:t>
            </a:r>
            <a:r>
              <a:rPr lang="cs-CZ" sz="1600"/>
              <a:t>– bez aktivní opory, těžiště v oblasti sterna (těžká hlava)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páteř </a:t>
            </a:r>
            <a:r>
              <a:rPr b="1" lang="cs-CZ" sz="1600"/>
              <a:t>extenze, pánev výš než hlava, anteverze pánve, inaktivní břišní muskulatura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hlava v </a:t>
            </a:r>
            <a:r>
              <a:rPr b="1" lang="cs-CZ" sz="1600"/>
              <a:t>reklinaci, lateroflexi a rotaci</a:t>
            </a:r>
            <a:r>
              <a:rPr lang="cs-CZ" sz="1600"/>
              <a:t>, </a:t>
            </a:r>
            <a:r>
              <a:rPr b="1" lang="cs-CZ" sz="1600"/>
              <a:t>konvex trupu </a:t>
            </a:r>
            <a:r>
              <a:rPr lang="cs-CZ" sz="1600"/>
              <a:t>(více na čelistní stranu), hrudník </a:t>
            </a:r>
            <a:br>
              <a:rPr lang="cs-CZ" sz="1600"/>
            </a:br>
            <a:r>
              <a:rPr lang="cs-CZ" sz="1600"/>
              <a:t>v </a:t>
            </a:r>
            <a:r>
              <a:rPr b="1" lang="cs-CZ" sz="1600"/>
              <a:t>kraniálním</a:t>
            </a:r>
            <a:r>
              <a:rPr lang="cs-CZ" sz="1600"/>
              <a:t> postavení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převažuje </a:t>
            </a:r>
            <a:r>
              <a:rPr b="1" lang="cs-CZ" sz="1600"/>
              <a:t>flekční držení končetin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cs-CZ" sz="1600"/>
              <a:t>protrakce a elevace lopatek</a:t>
            </a:r>
            <a:r>
              <a:rPr lang="cs-CZ" sz="1600"/>
              <a:t>, RAM pracuje jako kladkový kloub, GH ve VR, paže </a:t>
            </a:r>
            <a:br>
              <a:rPr lang="cs-CZ" sz="1600"/>
            </a:br>
            <a:r>
              <a:rPr lang="cs-CZ" sz="1600"/>
              <a:t>v ADD vedle trupu, max flexe LOK, pronace předloktí, ulnární dukce zápěstí, pěst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optický kontakt na velmi krátkou vzdálenost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cs-CZ" sz="1600"/>
              <a:t>zvládne otočit hlavu na obě strany</a:t>
            </a:r>
            <a:r>
              <a:rPr lang="cs-CZ" sz="1600"/>
              <a:t>, ale je to velmi náročné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1" lang="cs-CZ" sz="1600"/>
              <a:t>anteverze pánve limituje rozsah pohybu kyčlí </a:t>
            </a:r>
            <a:r>
              <a:rPr lang="cs-CZ" sz="1600"/>
              <a:t>- pracuje jako kladka, primitivní </a:t>
            </a:r>
            <a:br>
              <a:rPr lang="cs-CZ" sz="1600"/>
            </a:br>
            <a:r>
              <a:rPr lang="cs-CZ" sz="1600"/>
              <a:t>kopání i na břiše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flexe kyčlí - kolen - kotník, převažuje </a:t>
            </a:r>
            <a:r>
              <a:rPr b="1" lang="cs-CZ" sz="1600"/>
              <a:t>everze</a:t>
            </a:r>
            <a:r>
              <a:rPr lang="cs-CZ" sz="1600"/>
              <a:t> (ale dokáže změnit)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pokud jsou DKK pod tělem, je každá kyčel v 45°ABD, </a:t>
            </a:r>
            <a:r>
              <a:rPr b="1" lang="cs-CZ" sz="1600"/>
              <a:t>Lp lordotická až po ThL</a:t>
            </a:r>
            <a:endParaRPr b="1"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při větší abdukci kyčlí - hypotonie – </a:t>
            </a:r>
            <a:r>
              <a:rPr b="1" lang="cs-CZ" sz="1600"/>
              <a:t>kyfotizace Lp</a:t>
            </a:r>
            <a:endParaRPr b="1"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/>
              <a:t>velmi krátce nadzvedne hlavu nad podložku (minimálně)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cs-CZ" sz="1600" u="sng">
                <a:solidFill>
                  <a:schemeClr val="hlink"/>
                </a:solidFill>
                <a:hlinkClick r:id="rId3"/>
              </a:rPr>
              <a:t>https://www.youtube.com/watch?v=qhtoqGPjB4g</a:t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descr="Obsah obrázku postel, osoba, interiér, ležící&#10;&#10;Popis se vygeneroval automaticky." id="253" name="Google Shape;253;p21"/>
          <p:cNvPicPr preferRelativeResize="0"/>
          <p:nvPr/>
        </p:nvPicPr>
        <p:blipFill rotWithShape="1">
          <a:blip r:embed="rId4">
            <a:alphaModFix/>
          </a:blip>
          <a:srcRect b="-2" l="2512" r="-1" t="0"/>
          <a:stretch/>
        </p:blipFill>
        <p:spPr>
          <a:xfrm>
            <a:off x="7905730" y="2371313"/>
            <a:ext cx="3939683" cy="269049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1"/>
          <p:cNvSpPr txBox="1"/>
          <p:nvPr/>
        </p:nvSpPr>
        <p:spPr>
          <a:xfrm>
            <a:off x="9517626" y="5056238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https://sleepbaby.org/baby-sleeps-face-down/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Novorozenec</a:t>
            </a:r>
            <a:endParaRPr/>
          </a:p>
        </p:txBody>
      </p:sp>
      <p:sp>
        <p:nvSpPr>
          <p:cNvPr id="260" name="Google Shape;260;p22"/>
          <p:cNvSpPr txBox="1"/>
          <p:nvPr>
            <p:ph idx="1" type="body"/>
          </p:nvPr>
        </p:nvSpPr>
        <p:spPr>
          <a:xfrm>
            <a:off x="838200" y="1539875"/>
            <a:ext cx="10515600" cy="2208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kineziologický obsah vzoru často pozorovatelný u našich pacientů - při patologii se více blížíme vzoru novorozence než vzoru 3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Inkoordinace břišní stěny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Anteverze pánve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VR postavení kořenových kloubů, převaha flekčních vzorů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Neschopnost napřímení Thp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Kraniální postavení hrudníku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Poruchy izolované hybnosti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Diastáza...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Obsah obrázku osoba, žena, plavky&#10;&#10;Popis se vygeneroval automaticky." id="261" name="Google Shape;2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8745" y="3863497"/>
            <a:ext cx="4717993" cy="246906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2"/>
          <p:cNvSpPr txBox="1"/>
          <p:nvPr/>
        </p:nvSpPr>
        <p:spPr>
          <a:xfrm>
            <a:off x="2225219" y="6333958"/>
            <a:ext cx="387108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https://marketastrnadova.cz/cviceni-po-porodu/</a:t>
            </a:r>
            <a:endParaRPr/>
          </a:p>
        </p:txBody>
      </p:sp>
      <p:pic>
        <p:nvPicPr>
          <p:cNvPr descr="Obsah obrázku interiér, zeď&#10;&#10;Popis se vygeneroval automaticky." id="263" name="Google Shape;26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9931" y="4017917"/>
            <a:ext cx="3898160" cy="215537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2"/>
          <p:cNvSpPr txBox="1"/>
          <p:nvPr/>
        </p:nvSpPr>
        <p:spPr>
          <a:xfrm>
            <a:off x="7903206" y="6213714"/>
            <a:ext cx="33309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http://coretraining.cz/2014/09/posturalni-dysfunkce-a-rigidita-hrudniku-aneb-jak-je-to-skutecne-s-branicnim-dychanim/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4.-6. týden vývoje</a:t>
            </a:r>
            <a:endParaRPr/>
          </a:p>
        </p:txBody>
      </p:sp>
      <p:sp>
        <p:nvSpPr>
          <p:cNvPr id="270" name="Google Shape;270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postupně </a:t>
            </a:r>
            <a:r>
              <a:rPr b="1" lang="cs-CZ"/>
              <a:t>ubývá flekční držení</a:t>
            </a:r>
            <a:r>
              <a:rPr lang="cs-CZ"/>
              <a:t>, postupně více symetrie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zvyšuje se aktivita ventrální muskulatury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již </a:t>
            </a:r>
            <a:r>
              <a:rPr b="1" lang="cs-CZ"/>
              <a:t>delší optický kontakt </a:t>
            </a:r>
            <a:r>
              <a:rPr lang="cs-CZ"/>
              <a:t>- v 6t krátký optický kontakt až 75 % dětí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asociovaný úchop </a:t>
            </a:r>
            <a:r>
              <a:rPr lang="cs-CZ"/>
              <a:t>- dítě zafixuje, chce něco, ale neví jak si podat -&gt; sešpulí rty, mačká pěstičky, chodidla...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na zádech se objevuje vzor </a:t>
            </a:r>
            <a:r>
              <a:rPr b="1" lang="cs-CZ"/>
              <a:t>šermíř </a:t>
            </a:r>
            <a:r>
              <a:rPr lang="cs-CZ"/>
              <a:t>(6t)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objevuje se </a:t>
            </a:r>
            <a:r>
              <a:rPr b="1" lang="cs-CZ"/>
              <a:t>reaktivní sociální úsměv </a:t>
            </a:r>
            <a:r>
              <a:rPr lang="cs-CZ"/>
              <a:t>- většinou na matku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zpozorní, když </a:t>
            </a:r>
            <a:r>
              <a:rPr b="1" lang="cs-CZ"/>
              <a:t>slyší hlas, </a:t>
            </a:r>
            <a:r>
              <a:rPr lang="cs-CZ"/>
              <a:t>silný zvuk způsobuje úlek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hrudník se prodlužuje</a:t>
            </a:r>
            <a:r>
              <a:rPr lang="cs-CZ"/>
              <a:t> tahem muskulatury, již více připomíná válec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fyziologická dystonie: </a:t>
            </a:r>
            <a:r>
              <a:rPr lang="cs-CZ"/>
              <a:t>do 8.t, </a:t>
            </a:r>
            <a:r>
              <a:rPr b="1" lang="cs-CZ"/>
              <a:t>náhlý pohyb celého těla jako výraz emocí</a:t>
            </a:r>
            <a:r>
              <a:rPr lang="cs-CZ"/>
              <a:t>, touhy, vzrušení - chce hračku/matku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u="sng">
                <a:solidFill>
                  <a:schemeClr val="hlink"/>
                </a:solidFill>
                <a:hlinkClick r:id="rId3"/>
              </a:rPr>
              <a:t>https://www.youtube.com/watch?v=_0cErYu3A8Q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u="sng">
                <a:solidFill>
                  <a:schemeClr val="hlink"/>
                </a:solidFill>
                <a:hlinkClick r:id="rId4"/>
              </a:rPr>
              <a:t>https://www.youtube.com/watch?v=HWsE2CRlq0w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0414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0414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/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cs-CZ" sz="4100"/>
              <a:t>6. týden na zádech - vzor šermíř</a:t>
            </a:r>
            <a:endParaRPr sz="4100"/>
          </a:p>
        </p:txBody>
      </p:sp>
      <p:sp>
        <p:nvSpPr>
          <p:cNvPr id="276" name="Google Shape;276;p24"/>
          <p:cNvSpPr txBox="1"/>
          <p:nvPr>
            <p:ph idx="1" type="body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Pokud dítě něco vidí a chce někam dosáhnout, ale ještě nemá možnost -&gt; na čelistní straně extenze, záhlaví flexe, ZR postavení kořenových kloubů, plynulý pohyb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Nejde o reakci na pasivní otočení hlavy (neplést s AŠTR - patologie, VR postavení kořen. kloubů)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cs-CZ" sz="1400"/>
              <a:t>ŠERMÍŘ: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Čelistní HK: ZR, ABD, částečně extenze lokte (ne plná), otevřená dlaň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Záhlavní HK: stejně jako čelistní, více flekční postavení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Čelistní DK: EXT, ZR KYK, EXT KOK, neutrální pozice nohy, asociovaný úchop</a:t>
            </a:r>
            <a:endParaRPr sz="14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Záhlavní DK: stejně jako čelistní, více flexe KOK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Lepší optická fixace – krátkodobě na vzdálenost 30-50cm v zorném poli 90°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/>
              <a:t>Nadzvedne o něco více DKK nad podložku - aktivace břišní stěny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s-CZ" sz="1400" u="sng">
                <a:solidFill>
                  <a:schemeClr val="hlink"/>
                </a:solidFill>
                <a:hlinkClick r:id="rId3"/>
              </a:rPr>
              <a:t>https://www.youtube.com/watch?v=HWsE2CRlq0w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descr="Obsah obrázku zeď, interiér, dítě, osoba&#10;&#10;Popis se vygeneroval automaticky." id="277" name="Google Shape;277;p24"/>
          <p:cNvPicPr preferRelativeResize="0"/>
          <p:nvPr/>
        </p:nvPicPr>
        <p:blipFill rotWithShape="1">
          <a:blip r:embed="rId4">
            <a:alphaModFix/>
          </a:blip>
          <a:srcRect b="0" l="2052" r="4392" t="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cap="flat" cmpd="sng" w="19050">
            <a:solidFill>
              <a:srgbClr val="C37D6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9" name="Google Shape;279;p24"/>
          <p:cNvSpPr txBox="1"/>
          <p:nvPr/>
        </p:nvSpPr>
        <p:spPr>
          <a:xfrm>
            <a:off x="2315497" y="6518786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http://www.clr-fyzioterapie.cz/cs/vyvoj-ditete.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5"/>
          <p:cNvSpPr txBox="1"/>
          <p:nvPr>
            <p:ph type="title"/>
          </p:nvPr>
        </p:nvSpPr>
        <p:spPr>
          <a:xfrm>
            <a:off x="838198" y="547815"/>
            <a:ext cx="10452023" cy="795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ATŠR X ŠERMÍŘ</a:t>
            </a:r>
            <a:endParaRPr sz="4000"/>
          </a:p>
        </p:txBody>
      </p:sp>
      <p:pic>
        <p:nvPicPr>
          <p:cNvPr descr="Obsah obrázku panenka&#10;&#10;Popis se vygeneroval automaticky." id="286" name="Google Shape;2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475" y="1352666"/>
            <a:ext cx="3823212" cy="478040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7895303" y="5916560"/>
            <a:ext cx="367726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https://www.whattoexpect.com/first-year/milestones/tonic-neck-reflex-in-babies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2052791" y="6268370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https://www.solen.cz/pdfs/ped/2007/05/03.pdf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dítě, interiér, osoba, ležící&#10;&#10;Popis se vygeneroval automaticky." id="289" name="Google Shape;28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3040" y="2130137"/>
            <a:ext cx="6224152" cy="3483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6"/>
          <p:cNvSpPr txBox="1"/>
          <p:nvPr>
            <p:ph type="title"/>
          </p:nvPr>
        </p:nvSpPr>
        <p:spPr>
          <a:xfrm>
            <a:off x="838200" y="176214"/>
            <a:ext cx="10515600" cy="1481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4.-6. týden na břiše</a:t>
            </a:r>
            <a:endParaRPr sz="4000"/>
          </a:p>
        </p:txBody>
      </p:sp>
      <p:sp>
        <p:nvSpPr>
          <p:cNvPr id="296" name="Google Shape;296;p26"/>
          <p:cNvSpPr txBox="1"/>
          <p:nvPr>
            <p:ph idx="1" type="body"/>
          </p:nvPr>
        </p:nvSpPr>
        <p:spPr>
          <a:xfrm>
            <a:off x="838200" y="1847128"/>
            <a:ext cx="5883677" cy="4518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již </a:t>
            </a:r>
            <a:r>
              <a:rPr b="1" lang="cs-CZ" sz="1800"/>
              <a:t>delší optický kontakt </a:t>
            </a:r>
            <a:r>
              <a:rPr lang="cs-CZ" sz="1800"/>
              <a:t>– </a:t>
            </a:r>
            <a:r>
              <a:rPr b="1" lang="cs-CZ" sz="1800"/>
              <a:t>iniciuje napřímení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zatížení se </a:t>
            </a:r>
            <a:r>
              <a:rPr b="1" lang="cs-CZ" sz="1800"/>
              <a:t>přesouvá ze sterna do oblasti pupku a předloktí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krátkodobě zvedne hlavičku </a:t>
            </a:r>
            <a:r>
              <a:rPr lang="cs-CZ" sz="1800"/>
              <a:t>nad podložku, již lehce výš - zapře se do předloktí, napřimuje se páteř - začíná </a:t>
            </a:r>
            <a:r>
              <a:rPr b="1" lang="cs-CZ" sz="1800"/>
              <a:t>více aktivace ventrální muskulatury</a:t>
            </a:r>
            <a:endParaRPr b="1"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rotace hlavy je spojena s lateroflexí trupu, </a:t>
            </a:r>
            <a:r>
              <a:rPr lang="cs-CZ" sz="1800"/>
              <a:t>hlava již méně v reklinaci, ale přetrvává asymetrie - snižuje se predilekce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vyšší aktivita zevních rotátorů </a:t>
            </a:r>
            <a:r>
              <a:rPr lang="cs-CZ" sz="1800"/>
              <a:t>- větší pohyb paže do flexe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RAM</a:t>
            </a:r>
            <a:r>
              <a:rPr lang="cs-CZ" sz="1800"/>
              <a:t> ABD do 45°, FLX do 45°, </a:t>
            </a:r>
            <a:r>
              <a:rPr b="1" lang="cs-CZ" sz="1800"/>
              <a:t>LOK</a:t>
            </a:r>
            <a:r>
              <a:rPr lang="cs-CZ" sz="1800"/>
              <a:t> 30°FLX, </a:t>
            </a:r>
            <a:r>
              <a:rPr b="1" lang="cs-CZ" sz="1800"/>
              <a:t>zápěstí</a:t>
            </a:r>
            <a:r>
              <a:rPr lang="cs-CZ" sz="1800"/>
              <a:t> v neutrále, </a:t>
            </a:r>
            <a:r>
              <a:rPr b="1" lang="cs-CZ" sz="1800"/>
              <a:t>ruka</a:t>
            </a:r>
            <a:r>
              <a:rPr lang="cs-CZ" sz="1800"/>
              <a:t> volně sevřená, </a:t>
            </a:r>
            <a:r>
              <a:rPr b="1" lang="cs-CZ" sz="1800"/>
              <a:t>palec</a:t>
            </a:r>
            <a:r>
              <a:rPr lang="cs-CZ" sz="1800"/>
              <a:t> ven z pěsti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pánev méně v anteverzi, KYK </a:t>
            </a:r>
            <a:r>
              <a:rPr lang="cs-CZ" sz="1800"/>
              <a:t>méně flexe, již více ZR</a:t>
            </a:r>
            <a:r>
              <a:rPr b="1" lang="cs-CZ" sz="1800"/>
              <a:t>, KOK </a:t>
            </a:r>
            <a:r>
              <a:rPr lang="cs-CZ" sz="1800"/>
              <a:t>méně flexe, </a:t>
            </a:r>
            <a:r>
              <a:rPr b="1" lang="cs-CZ" sz="1800"/>
              <a:t>kotníky</a:t>
            </a:r>
            <a:r>
              <a:rPr lang="cs-CZ" sz="1800"/>
              <a:t> v DF a everzi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 u="sng">
                <a:solidFill>
                  <a:schemeClr val="hlink"/>
                </a:solidFill>
                <a:hlinkClick r:id="rId3"/>
              </a:rPr>
              <a:t>https://www.youtube.com/watch?v=kojNeN5P6GA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Obsah obrázku dítě, interiér, osoba, postel&#10;&#10;Popis se vygeneroval automaticky." id="297" name="Google Shape;297;p26"/>
          <p:cNvPicPr preferRelativeResize="0"/>
          <p:nvPr/>
        </p:nvPicPr>
        <p:blipFill rotWithShape="1">
          <a:blip r:embed="rId4">
            <a:alphaModFix/>
          </a:blip>
          <a:srcRect b="864" l="14388" r="1078" t="-1153"/>
          <a:stretch/>
        </p:blipFill>
        <p:spPr>
          <a:xfrm>
            <a:off x="7083837" y="1945451"/>
            <a:ext cx="4549945" cy="336330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/>
        </p:nvSpPr>
        <p:spPr>
          <a:xfrm>
            <a:off x="8608142" y="5314335"/>
            <a:ext cx="318565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https://www.bundoo.com/articles/your-3-month-2-week-old-baby/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7"/>
          <p:cNvSpPr txBox="1"/>
          <p:nvPr>
            <p:ph type="title"/>
          </p:nvPr>
        </p:nvSpPr>
        <p:spPr>
          <a:xfrm>
            <a:off x="955685" y="738094"/>
            <a:ext cx="4783697" cy="4433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sz="4000"/>
              <a:t>3. měsíc </a:t>
            </a:r>
            <a:endParaRPr sz="4000"/>
          </a:p>
        </p:txBody>
      </p:sp>
      <p:sp>
        <p:nvSpPr>
          <p:cNvPr id="305" name="Google Shape;305;p27"/>
          <p:cNvSpPr txBox="1"/>
          <p:nvPr>
            <p:ph idx="1" type="body"/>
          </p:nvPr>
        </p:nvSpPr>
        <p:spPr>
          <a:xfrm>
            <a:off x="838199" y="1604775"/>
            <a:ext cx="4901183" cy="4515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symetrie</a:t>
            </a:r>
            <a:r>
              <a:rPr lang="cs-CZ" sz="2000"/>
              <a:t> - již dokáže zastavit pohyb na středu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1. aktivní opora: </a:t>
            </a:r>
            <a:r>
              <a:rPr lang="cs-CZ" sz="2000"/>
              <a:t>loket-loket-symfýza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1. izolovaná hybnost </a:t>
            </a:r>
            <a:r>
              <a:rPr lang="cs-CZ" sz="2000"/>
              <a:t>– rotace hlavy/rotace očních bulbů bez pohybu hlavy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DKK trojflexe </a:t>
            </a:r>
            <a:r>
              <a:rPr lang="cs-CZ" sz="2000"/>
              <a:t>90-90-90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válcovitý tvar břišní stěny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více </a:t>
            </a:r>
            <a:r>
              <a:rPr b="1" lang="cs-CZ" sz="2000"/>
              <a:t>ZR v kořenových kloubech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fantomový úchop: </a:t>
            </a:r>
            <a:r>
              <a:rPr lang="cs-CZ" sz="2000"/>
              <a:t>náhodně chytí věci, není cílené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změna stereotypu dýchání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u="sng">
                <a:solidFill>
                  <a:schemeClr val="hlink"/>
                </a:solidFill>
                <a:hlinkClick r:id="rId3"/>
              </a:rPr>
              <a:t>https://www.youtube.com/watch?v=Vyo4LsuD63Q</a:t>
            </a:r>
            <a:endParaRPr sz="2000"/>
          </a:p>
        </p:txBody>
      </p:sp>
      <p:pic>
        <p:nvPicPr>
          <p:cNvPr descr="Obsah obrázku dítě, osoba, interiér, postel&#10;&#10;Popis se vygeneroval automaticky." id="306" name="Google Shape;30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9037" y="2150661"/>
            <a:ext cx="5365375" cy="274975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7"/>
          <p:cNvSpPr txBox="1"/>
          <p:nvPr/>
        </p:nvSpPr>
        <p:spPr>
          <a:xfrm>
            <a:off x="8079658" y="4908754"/>
            <a:ext cx="338229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https://www.nutriklub.cz/clanek/psychomotoricky-vyvoj-ditete-3-4-mesic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8"/>
          <p:cNvSpPr txBox="1"/>
          <p:nvPr>
            <p:ph type="title"/>
          </p:nvPr>
        </p:nvSpPr>
        <p:spPr>
          <a:xfrm>
            <a:off x="630936" y="49406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3m na zádech</a:t>
            </a:r>
            <a:endParaRPr sz="5400"/>
          </a:p>
        </p:txBody>
      </p:sp>
      <p:sp>
        <p:nvSpPr>
          <p:cNvPr id="314" name="Google Shape;314;p28"/>
          <p:cNvSpPr/>
          <p:nvPr/>
        </p:nvSpPr>
        <p:spPr>
          <a:xfrm>
            <a:off x="643278" y="2372868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8"/>
          <p:cNvSpPr txBox="1"/>
          <p:nvPr>
            <p:ph idx="1" type="body"/>
          </p:nvPr>
        </p:nvSpPr>
        <p:spPr>
          <a:xfrm>
            <a:off x="643278" y="2391156"/>
            <a:ext cx="5458967" cy="4351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symetrie </a:t>
            </a:r>
            <a:r>
              <a:rPr lang="cs-CZ" sz="2000"/>
              <a:t>- nepřepadává, na středu umí zastavit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opěrná báze tvar diamantu/kosočtverce: </a:t>
            </a:r>
            <a:r>
              <a:rPr lang="cs-CZ" sz="2000" u="sng"/>
              <a:t>záhlaví-lopatky-LS přechod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DKK zvednuté nad podložkou</a:t>
            </a:r>
            <a:r>
              <a:rPr lang="cs-CZ" sz="2000"/>
              <a:t>, 90°flexe KYK-KOK-hlezna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břišní svaly pracují převážně koncentricky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cylindrický tvar </a:t>
            </a:r>
            <a:r>
              <a:rPr lang="cs-CZ" sz="2000"/>
              <a:t>břišní stěny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pánev v neutrální pozici, </a:t>
            </a:r>
            <a:r>
              <a:rPr lang="cs-CZ" sz="2000"/>
              <a:t>páteř napřímená, </a:t>
            </a:r>
            <a:r>
              <a:rPr b="1" lang="cs-CZ" sz="2000"/>
              <a:t>rotabilní, </a:t>
            </a:r>
            <a:r>
              <a:rPr lang="cs-CZ" sz="2000"/>
              <a:t>Cp již </a:t>
            </a:r>
            <a:r>
              <a:rPr b="1" lang="cs-CZ" sz="2000"/>
              <a:t>není v reklinaci</a:t>
            </a:r>
            <a:endParaRPr b="1"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rotace hlavy </a:t>
            </a:r>
            <a:r>
              <a:rPr lang="cs-CZ" sz="2000"/>
              <a:t>až po segment </a:t>
            </a:r>
            <a:r>
              <a:rPr b="1" lang="cs-CZ" sz="2000"/>
              <a:t>Th3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koordinace ruka-oko-ústa, </a:t>
            </a:r>
            <a:r>
              <a:rPr lang="cs-CZ" sz="2000"/>
              <a:t>začátek vývoje </a:t>
            </a:r>
            <a:r>
              <a:rPr b="1" lang="cs-CZ" sz="2000"/>
              <a:t>body image</a:t>
            </a:r>
            <a:endParaRPr/>
          </a:p>
        </p:txBody>
      </p:sp>
      <p:pic>
        <p:nvPicPr>
          <p:cNvPr descr="Obsah obrázku dítě, interiér, osoba, ležící&#10;&#10;Popis se vygeneroval automaticky." id="316" name="Google Shape;3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9048" y="1381887"/>
            <a:ext cx="5458968" cy="4094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 txBox="1"/>
          <p:nvPr/>
        </p:nvSpPr>
        <p:spPr>
          <a:xfrm>
            <a:off x="7105650" y="5494336"/>
            <a:ext cx="493394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https://www.bebalanced.cz/prvni-tri-mesice-na-svete-aneb-idealni-psychomotoricky-vyvoj-miminka-3-dil/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9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3m</a:t>
            </a:r>
            <a:r>
              <a:rPr lang="cs-CZ" sz="4000"/>
              <a:t> </a:t>
            </a:r>
            <a:r>
              <a:rPr lang="cs-CZ" sz="5400"/>
              <a:t>na břiše</a:t>
            </a:r>
            <a:endParaRPr sz="4000"/>
          </a:p>
        </p:txBody>
      </p:sp>
      <p:sp>
        <p:nvSpPr>
          <p:cNvPr id="324" name="Google Shape;324;p29"/>
          <p:cNvSpPr txBox="1"/>
          <p:nvPr>
            <p:ph idx="1" type="body"/>
          </p:nvPr>
        </p:nvSpPr>
        <p:spPr>
          <a:xfrm>
            <a:off x="838200" y="1825625"/>
            <a:ext cx="5824257" cy="4303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aktivní opora, </a:t>
            </a:r>
            <a:r>
              <a:rPr lang="cs-CZ" sz="1800"/>
              <a:t>opěrná báze </a:t>
            </a:r>
            <a:r>
              <a:rPr b="1" lang="cs-CZ" sz="1800"/>
              <a:t>tvar trojúhelníku </a:t>
            </a:r>
            <a:r>
              <a:rPr lang="cs-CZ" sz="1800"/>
              <a:t>- epicondyly a symfýzu (spíše prox. předloktí a podbřišek), horní část trupu nadzvednutá nad podložku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napřímení páteře po ThL přechod, </a:t>
            </a:r>
            <a:r>
              <a:rPr lang="cs-CZ" sz="1800"/>
              <a:t>rotabilita, napřímení </a:t>
            </a:r>
            <a:r>
              <a:rPr b="1" lang="cs-CZ" sz="1800"/>
              <a:t>plynulé</a:t>
            </a:r>
            <a:r>
              <a:rPr lang="cs-CZ" sz="1800"/>
              <a:t> (nikoliv zaříznutí v 1 segmentu)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pánev v neutrále, </a:t>
            </a:r>
            <a:r>
              <a:rPr lang="cs-CZ" sz="1800"/>
              <a:t>opora o symfýzu (podbřišek)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paže 90°flexe vůči Thp, </a:t>
            </a:r>
            <a:r>
              <a:rPr lang="cs-CZ" sz="1800"/>
              <a:t>30°</a:t>
            </a:r>
            <a:r>
              <a:rPr b="1" lang="cs-CZ" sz="1800"/>
              <a:t>ABD</a:t>
            </a:r>
            <a:r>
              <a:rPr lang="cs-CZ" sz="1800"/>
              <a:t> a ZR, lokty před tělem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1. izolovaná hybnost </a:t>
            </a:r>
            <a:r>
              <a:rPr lang="cs-CZ" sz="1800"/>
              <a:t>– rotace hlavy (a očí) do </a:t>
            </a:r>
            <a:r>
              <a:rPr b="1" lang="cs-CZ" sz="1800"/>
              <a:t>30°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cs-CZ" sz="1800"/>
              <a:t>DKK volně na podložce, </a:t>
            </a:r>
            <a:r>
              <a:rPr b="1" lang="cs-CZ" sz="1800"/>
              <a:t>kyčle již pracují jako kulové klouby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cs-CZ" sz="1800"/>
              <a:t>práce svalů směrem k opoře! </a:t>
            </a:r>
            <a:r>
              <a:rPr lang="cs-CZ" sz="1800"/>
              <a:t>– mm. rhomboideii táhnou k lopatce (napřímení Th), m. biceps a m. triceps brachii řídí pohyb lopatky, m. serratus anterior nadzvedává trup k lopatce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Obsah obrázku interiér, osoba, dítě&#10;&#10;Popis se vygeneroval automaticky." id="325" name="Google Shape;325;p29"/>
          <p:cNvPicPr preferRelativeResize="0"/>
          <p:nvPr/>
        </p:nvPicPr>
        <p:blipFill rotWithShape="1">
          <a:blip r:embed="rId3">
            <a:alphaModFix/>
          </a:blip>
          <a:srcRect b="25198" l="21116" r="8721" t="18037"/>
          <a:stretch/>
        </p:blipFill>
        <p:spPr>
          <a:xfrm>
            <a:off x="6904145" y="2248411"/>
            <a:ext cx="4894819" cy="297104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9"/>
          <p:cNvSpPr txBox="1"/>
          <p:nvPr/>
        </p:nvSpPr>
        <p:spPr>
          <a:xfrm>
            <a:off x="7502525" y="5224461"/>
            <a:ext cx="463232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https://www.bebalanced.cz/prvni-tri-mesice-na-svete-aneb-idealni-psychomotoricky-vyvoj-miminka-3-dil/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Požadavky k absolvování předmětu</a:t>
            </a:r>
            <a:endParaRPr/>
          </a:p>
        </p:txBody>
      </p:sp>
      <p:sp>
        <p:nvSpPr>
          <p:cNvPr id="106" name="Google Shape;106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800"/>
              <a:buChar char="•"/>
            </a:pPr>
            <a:r>
              <a:rPr b="0" i="0"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0/2/0. 3 kr. Ukončení: zk.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0A0A"/>
              </a:buClr>
              <a:buSzPts val="2800"/>
              <a:buChar char="•"/>
            </a:pPr>
            <a:r>
              <a:rPr b="1"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100% docházka, </a:t>
            </a:r>
            <a:r>
              <a:rPr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absence - </a:t>
            </a:r>
            <a:r>
              <a:rPr b="1"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oficiální omluvenka</a:t>
            </a:r>
            <a:r>
              <a:rPr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 od lékaře přes IS, jinak omluva přes e-mail do 24 hod. - pádný důvod (zhodnotí vyučující), jinak neoml.abs.</a:t>
            </a:r>
            <a:endParaRPr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0A0A"/>
              </a:buClr>
              <a:buSzPts val="1800"/>
              <a:buFont typeface="Open Sans"/>
              <a:buChar char="•"/>
            </a:pPr>
            <a:r>
              <a:rPr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Výměna seminárních skupin - </a:t>
            </a:r>
            <a:r>
              <a:rPr b="1"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předem oznámit přes e-mail všem vyučujícím</a:t>
            </a:r>
            <a:endParaRPr b="1"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0A0A"/>
              </a:buClr>
              <a:buSzPts val="1800"/>
              <a:buFont typeface="Open Sans"/>
              <a:buChar char="•"/>
            </a:pPr>
            <a:r>
              <a:rPr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Včasná docházka </a:t>
            </a:r>
            <a:endParaRPr>
              <a:solidFill>
                <a:srgbClr val="0A0A0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0A0A"/>
              </a:buClr>
              <a:buSzPts val="2800"/>
              <a:buChar char="•"/>
            </a:pPr>
            <a:r>
              <a:rPr b="1" lang="cs-CZ">
                <a:solidFill>
                  <a:srgbClr val="0A0A0A"/>
                </a:solidFill>
                <a:latin typeface="Open Sans"/>
                <a:ea typeface="Open Sans"/>
                <a:cs typeface="Open Sans"/>
                <a:sym typeface="Open Sans"/>
              </a:rPr>
              <a:t>Průběh zkoušky: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Terapeutický postup vývojové pozice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Teoretický výklad souvislostí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1364166" y="425016"/>
            <a:ext cx="9666103" cy="6007968"/>
            <a:chOff x="2311" y="2142"/>
            <a:chExt cx="8059" cy="4853"/>
          </a:xfrm>
        </p:grpSpPr>
        <p:sp>
          <p:nvSpPr>
            <p:cNvPr id="332" name="Google Shape;332;p30"/>
            <p:cNvSpPr/>
            <p:nvPr/>
          </p:nvSpPr>
          <p:spPr>
            <a:xfrm>
              <a:off x="2311" y="2142"/>
              <a:ext cx="8059" cy="4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správně" id="333" name="Google Shape;333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11" y="2223"/>
              <a:ext cx="3323" cy="23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3m" id="334" name="Google Shape;334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11" y="4745"/>
              <a:ext cx="3345" cy="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1020484" id="335" name="Google Shape;335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393" y="4745"/>
              <a:ext cx="2971" cy="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špatně" id="336" name="Google Shape;336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379" y="2223"/>
              <a:ext cx="2983" cy="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20484" id="341" name="Google Shape;34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58597" y="2263553"/>
            <a:ext cx="4409638" cy="3428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31"/>
          <p:cNvCxnSpPr/>
          <p:nvPr/>
        </p:nvCxnSpPr>
        <p:spPr>
          <a:xfrm flipH="1">
            <a:off x="1415480" y="4295881"/>
            <a:ext cx="1690559" cy="910827"/>
          </a:xfrm>
          <a:prstGeom prst="straightConnector1">
            <a:avLst/>
          </a:prstGeom>
          <a:noFill/>
          <a:ln cap="flat" cmpd="sng" w="76200">
            <a:solidFill>
              <a:srgbClr val="0FA19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3" name="Google Shape;343;p31"/>
          <p:cNvCxnSpPr/>
          <p:nvPr/>
        </p:nvCxnSpPr>
        <p:spPr>
          <a:xfrm rot="10800000">
            <a:off x="1228667" y="3998024"/>
            <a:ext cx="1510859" cy="0"/>
          </a:xfrm>
          <a:prstGeom prst="straightConnector1">
            <a:avLst/>
          </a:prstGeom>
          <a:noFill/>
          <a:ln cap="flat" cmpd="sng" w="76200">
            <a:solidFill>
              <a:srgbClr val="0FA19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4" name="Google Shape;344;p31"/>
          <p:cNvPicPr preferRelativeResize="0"/>
          <p:nvPr/>
        </p:nvPicPr>
        <p:blipFill rotWithShape="1">
          <a:blip r:embed="rId4">
            <a:alphaModFix/>
          </a:blip>
          <a:srcRect b="0" l="0" r="30084" t="0"/>
          <a:stretch/>
        </p:blipFill>
        <p:spPr>
          <a:xfrm flipH="1">
            <a:off x="4631650" y="1772816"/>
            <a:ext cx="2454499" cy="4727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 rotWithShape="1">
          <a:blip r:embed="rId5">
            <a:alphaModFix/>
          </a:blip>
          <a:srcRect b="0" l="14659" r="0" t="0"/>
          <a:stretch/>
        </p:blipFill>
        <p:spPr>
          <a:xfrm flipH="1">
            <a:off x="7248127" y="1923678"/>
            <a:ext cx="4488431" cy="37101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1"/>
          <p:cNvCxnSpPr/>
          <p:nvPr/>
        </p:nvCxnSpPr>
        <p:spPr>
          <a:xfrm rot="10800000">
            <a:off x="7752095" y="3392996"/>
            <a:ext cx="3456384" cy="216024"/>
          </a:xfrm>
          <a:prstGeom prst="straightConnector1">
            <a:avLst/>
          </a:prstGeom>
          <a:noFill/>
          <a:ln cap="flat" cmpd="sng" w="76200">
            <a:solidFill>
              <a:srgbClr val="0FA19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7" name="Google Shape;347;p31"/>
          <p:cNvCxnSpPr/>
          <p:nvPr/>
        </p:nvCxnSpPr>
        <p:spPr>
          <a:xfrm flipH="1">
            <a:off x="8256240" y="4365104"/>
            <a:ext cx="3198285" cy="1145520"/>
          </a:xfrm>
          <a:prstGeom prst="straightConnector1">
            <a:avLst/>
          </a:prstGeom>
          <a:noFill/>
          <a:ln cap="flat" cmpd="sng" w="76200">
            <a:solidFill>
              <a:srgbClr val="0FA19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8" name="Google Shape;348;p31"/>
          <p:cNvSpPr txBox="1"/>
          <p:nvPr/>
        </p:nvSpPr>
        <p:spPr>
          <a:xfrm>
            <a:off x="786362" y="297894"/>
            <a:ext cx="1061927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Pokud toto neoptimální zapojení u tříměsíčního dítěte „otočíme“ – vertikalizujeme, dostáváme obraz syndromu rozevřených nůžek, což je častý nález u např. vertebropatů.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2"/>
          <p:cNvSpPr txBox="1"/>
          <p:nvPr>
            <p:ph type="title"/>
          </p:nvPr>
        </p:nvSpPr>
        <p:spPr>
          <a:xfrm>
            <a:off x="1198181" y="557189"/>
            <a:ext cx="9795637" cy="11048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cs-CZ" sz="5200"/>
              <a:t>3m v rámci terapie</a:t>
            </a:r>
            <a:endParaRPr sz="5200"/>
          </a:p>
        </p:txBody>
      </p:sp>
      <p:pic>
        <p:nvPicPr>
          <p:cNvPr id="355" name="Google Shape;355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1818" l="0" r="-341" t="23181"/>
          <a:stretch/>
        </p:blipFill>
        <p:spPr>
          <a:xfrm>
            <a:off x="1363195" y="2020028"/>
            <a:ext cx="6323618" cy="1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7825" y="3318600"/>
            <a:ext cx="4402960" cy="319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9429" y="1903487"/>
            <a:ext cx="2788160" cy="440296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 txBox="1"/>
          <p:nvPr/>
        </p:nvSpPr>
        <p:spPr>
          <a:xfrm>
            <a:off x="6843387" y="6394537"/>
            <a:ext cx="50083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https://www.rehabps.com/DATA/Motol_in.pdf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3"/>
          <p:cNvPicPr preferRelativeResize="0"/>
          <p:nvPr/>
        </p:nvPicPr>
        <p:blipFill rotWithShape="1">
          <a:blip r:embed="rId3">
            <a:alphaModFix/>
          </a:blip>
          <a:srcRect b="0" l="14015" r="0" t="22700"/>
          <a:stretch/>
        </p:blipFill>
        <p:spPr>
          <a:xfrm>
            <a:off x="422332" y="331011"/>
            <a:ext cx="5375920" cy="271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/>
          <p:cNvPicPr preferRelativeResize="0"/>
          <p:nvPr/>
        </p:nvPicPr>
        <p:blipFill rotWithShape="1">
          <a:blip r:embed="rId4">
            <a:alphaModFix/>
          </a:blip>
          <a:srcRect b="-21034" l="5704" r="12885" t="21034"/>
          <a:stretch/>
        </p:blipFill>
        <p:spPr>
          <a:xfrm>
            <a:off x="456924" y="3182177"/>
            <a:ext cx="5341328" cy="3690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70330" id="365" name="Google Shape;36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1818323"/>
            <a:ext cx="5503577" cy="374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4"/>
          <p:cNvPicPr preferRelativeResize="0"/>
          <p:nvPr/>
        </p:nvPicPr>
        <p:blipFill rotWithShape="1">
          <a:blip r:embed="rId3">
            <a:alphaModFix/>
          </a:blip>
          <a:srcRect b="0" l="9247" r="29796" t="9050"/>
          <a:stretch/>
        </p:blipFill>
        <p:spPr>
          <a:xfrm>
            <a:off x="789409" y="344898"/>
            <a:ext cx="4104454" cy="3444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4"/>
          <p:cNvPicPr preferRelativeResize="0"/>
          <p:nvPr/>
        </p:nvPicPr>
        <p:blipFill rotWithShape="1">
          <a:blip r:embed="rId4">
            <a:alphaModFix/>
          </a:blip>
          <a:srcRect b="5324" l="8657" r="11019" t="6949"/>
          <a:stretch/>
        </p:blipFill>
        <p:spPr>
          <a:xfrm>
            <a:off x="5059016" y="735517"/>
            <a:ext cx="4918780" cy="302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4"/>
          <p:cNvPicPr preferRelativeResize="0"/>
          <p:nvPr/>
        </p:nvPicPr>
        <p:blipFill rotWithShape="1">
          <a:blip r:embed="rId5">
            <a:alphaModFix/>
          </a:blip>
          <a:srcRect b="2749" l="3341" r="8657" t="6951"/>
          <a:stretch/>
        </p:blipFill>
        <p:spPr>
          <a:xfrm>
            <a:off x="789409" y="3913267"/>
            <a:ext cx="4104455" cy="2369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4"/>
          <p:cNvPicPr preferRelativeResize="0"/>
          <p:nvPr/>
        </p:nvPicPr>
        <p:blipFill rotWithShape="1">
          <a:blip r:embed="rId6">
            <a:alphaModFix/>
          </a:blip>
          <a:srcRect b="53150" l="67718" r="18698" t="24653"/>
          <a:stretch/>
        </p:blipFill>
        <p:spPr>
          <a:xfrm>
            <a:off x="5059016" y="3913267"/>
            <a:ext cx="2577384" cy="236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4"/>
          <p:cNvPicPr preferRelativeResize="0"/>
          <p:nvPr/>
        </p:nvPicPr>
        <p:blipFill rotWithShape="1">
          <a:blip r:embed="rId7">
            <a:alphaModFix/>
          </a:blip>
          <a:srcRect b="53150" l="67718" r="13973" t="24653"/>
          <a:stretch/>
        </p:blipFill>
        <p:spPr>
          <a:xfrm>
            <a:off x="7801552" y="3913268"/>
            <a:ext cx="3473865" cy="236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4 - 4,5m na zádech</a:t>
            </a:r>
            <a:endParaRPr/>
          </a:p>
        </p:txBody>
      </p:sp>
      <p:sp>
        <p:nvSpPr>
          <p:cNvPr id="380" name="Google Shape;380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zlepšení předchozího vzoru, </a:t>
            </a:r>
            <a:r>
              <a:rPr b="1" lang="cs-CZ"/>
              <a:t>dozrávání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1. cílený úchop: laterální úchop </a:t>
            </a:r>
            <a:r>
              <a:rPr lang="cs-CZ"/>
              <a:t>- izolovaně, vědomě, </a:t>
            </a:r>
            <a:r>
              <a:rPr b="1" lang="cs-CZ"/>
              <a:t>rychleji se vyvíjí malíková strana, </a:t>
            </a:r>
            <a:r>
              <a:rPr lang="cs-CZ"/>
              <a:t>proto 1. úchop od malíku k palci, BEZ ulnární dukce, </a:t>
            </a:r>
            <a:r>
              <a:rPr b="1" lang="cs-CZ"/>
              <a:t>kvalita úchopů je závislá na kvalitě napřímení páteře, </a:t>
            </a:r>
            <a:r>
              <a:rPr lang="cs-CZ"/>
              <a:t>během úchopu jsou DKK nad podložkou, pro cílený úchop </a:t>
            </a:r>
            <a:r>
              <a:rPr b="1" lang="cs-CZ"/>
              <a:t>musí vymizet/slábnout úchopový reflex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HK upažené, DKK nad podložkou, </a:t>
            </a:r>
            <a:r>
              <a:rPr b="1" lang="cs-CZ"/>
              <a:t>flexe již více než 90°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Cp a Thp napřímená, rotabilní, vyvážená aktivita </a:t>
            </a:r>
            <a:r>
              <a:rPr lang="cs-CZ"/>
              <a:t>hlubokých flexorů a extenzorů krku, </a:t>
            </a:r>
            <a:r>
              <a:rPr b="1" lang="cs-CZ"/>
              <a:t>pánev v neutrále</a:t>
            </a:r>
            <a:r>
              <a:rPr lang="cs-CZ"/>
              <a:t> v sagitální rovině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izolovaná hybnost pánve: </a:t>
            </a:r>
            <a:r>
              <a:rPr lang="cs-CZ"/>
              <a:t>sešikmení ve frontální rovině, </a:t>
            </a:r>
            <a:r>
              <a:rPr b="1" lang="cs-CZ"/>
              <a:t>začátek diferenciace, </a:t>
            </a:r>
            <a:r>
              <a:rPr lang="cs-CZ"/>
              <a:t>Lp a pánev se pohybují do konvexity/konkavity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břišní svaly diferenciované, aktivace šikmých řetězců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kontakt noha-noha (prsty)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Obsah obrázku bílá tabule&#10;&#10;Popis se vygeneroval automaticky." id="381" name="Google Shape;381;p35"/>
          <p:cNvPicPr preferRelativeResize="0"/>
          <p:nvPr/>
        </p:nvPicPr>
        <p:blipFill rotWithShape="1">
          <a:blip r:embed="rId3">
            <a:alphaModFix/>
          </a:blip>
          <a:srcRect b="6121" l="-4464" r="48661" t="-8163"/>
          <a:stretch/>
        </p:blipFill>
        <p:spPr>
          <a:xfrm>
            <a:off x="6759473" y="286672"/>
            <a:ext cx="3767642" cy="153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36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4,5 m na břiše</a:t>
            </a:r>
            <a:endParaRPr sz="4000"/>
          </a:p>
        </p:txBody>
      </p:sp>
      <p:sp>
        <p:nvSpPr>
          <p:cNvPr id="388" name="Google Shape;388;p36"/>
          <p:cNvSpPr txBox="1"/>
          <p:nvPr>
            <p:ph idx="1" type="body"/>
          </p:nvPr>
        </p:nvSpPr>
        <p:spPr>
          <a:xfrm>
            <a:off x="629264" y="1530657"/>
            <a:ext cx="5443257" cy="4967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1. diferencovaný vzor </a:t>
            </a:r>
            <a:r>
              <a:rPr lang="cs-CZ" sz="2000"/>
              <a:t>– diferenciace DKK, HKK, břišní muskulatury  -&gt; </a:t>
            </a:r>
            <a:r>
              <a:rPr b="1" lang="cs-CZ" sz="2000"/>
              <a:t>velmi důležitý vzor pro lokomoci </a:t>
            </a:r>
            <a:r>
              <a:rPr lang="cs-CZ" sz="2000"/>
              <a:t>(chůze, plazení, lezení, běhání....)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Opěrná báze: </a:t>
            </a:r>
            <a:r>
              <a:rPr lang="cs-CZ" sz="2000"/>
              <a:t>tvar trojúhelníku - </a:t>
            </a:r>
            <a:r>
              <a:rPr b="1" lang="cs-CZ" sz="2000"/>
              <a:t>loket, stehno/pánev homolat., koleno kontralat. DK </a:t>
            </a:r>
            <a:r>
              <a:rPr lang="cs-CZ" sz="2000"/>
              <a:t>= 1. opora o DK -&gt; </a:t>
            </a:r>
            <a:r>
              <a:rPr b="1" lang="cs-CZ" sz="2000"/>
              <a:t>uvolnění HK pro úchop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Úchop. HK </a:t>
            </a:r>
            <a:r>
              <a:rPr b="1" lang="cs-CZ" sz="2000"/>
              <a:t>elevace do 120°FLX </a:t>
            </a:r>
            <a:r>
              <a:rPr lang="cs-CZ" sz="2000"/>
              <a:t>a </a:t>
            </a:r>
            <a:r>
              <a:rPr b="1" lang="cs-CZ" sz="2000"/>
              <a:t>60°ABD </a:t>
            </a:r>
            <a:r>
              <a:rPr lang="cs-CZ" sz="2000"/>
              <a:t>v GH kloubu, až </a:t>
            </a:r>
            <a:r>
              <a:rPr b="1" lang="cs-CZ" sz="2000"/>
              <a:t>30°nad podložkou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Cp a Thp rotována k volné/úchopové HK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Lp konvex k záhlavní straně</a:t>
            </a:r>
            <a:r>
              <a:rPr lang="cs-CZ" sz="2000"/>
              <a:t>, pánev mírně </a:t>
            </a:r>
            <a:r>
              <a:rPr b="1" lang="cs-CZ" sz="2000"/>
              <a:t>sešikmena </a:t>
            </a:r>
            <a:r>
              <a:rPr lang="cs-CZ" sz="2000"/>
              <a:t>(na čelistní straně - strana nákrok - výš)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Char char="•"/>
            </a:pPr>
            <a:r>
              <a:rPr b="1" i="1" lang="cs-CZ" sz="2000">
                <a:solidFill>
                  <a:srgbClr val="2E75B5"/>
                </a:solidFill>
              </a:rPr>
              <a:t>pokud dítě vzor opory o 1 loket zvládne, je velmi pravděpodobné, že je zdravé, nemá poruchu hrubé motoriky a bude chodit</a:t>
            </a:r>
            <a:endParaRPr/>
          </a:p>
        </p:txBody>
      </p:sp>
      <p:pic>
        <p:nvPicPr>
          <p:cNvPr descr="Obsah obrázku interiér, dítě, osoba, batole&#10;&#10;Popis se vygeneroval automaticky." id="389" name="Google Shape;389;p36"/>
          <p:cNvPicPr preferRelativeResize="0"/>
          <p:nvPr/>
        </p:nvPicPr>
        <p:blipFill rotWithShape="1">
          <a:blip r:embed="rId3">
            <a:alphaModFix/>
          </a:blip>
          <a:srcRect b="-2" l="2512" r="-1" t="0"/>
          <a:stretch/>
        </p:blipFill>
        <p:spPr>
          <a:xfrm>
            <a:off x="6437112" y="1719927"/>
            <a:ext cx="5236235" cy="358571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6"/>
          <p:cNvSpPr txBox="1"/>
          <p:nvPr/>
        </p:nvSpPr>
        <p:spPr>
          <a:xfrm>
            <a:off x="8460658" y="5363496"/>
            <a:ext cx="384932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https://www.mamaaja.cz/kojenec/ve-3-mesici-zivota-ditete-zacina-zabava-2/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5m na zádech</a:t>
            </a:r>
            <a:endParaRPr/>
          </a:p>
        </p:txBody>
      </p:sp>
      <p:sp>
        <p:nvSpPr>
          <p:cNvPr id="396" name="Google Shape;396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pokračuje </a:t>
            </a:r>
            <a:r>
              <a:rPr b="1" lang="cs-CZ"/>
              <a:t>diferenciace</a:t>
            </a:r>
            <a:r>
              <a:rPr lang="cs-CZ"/>
              <a:t> - dítě se </a:t>
            </a:r>
            <a:r>
              <a:rPr b="1" lang="cs-CZ"/>
              <a:t>více převaluje směrem na bok </a:t>
            </a:r>
            <a:r>
              <a:rPr lang="cs-CZ"/>
              <a:t>(zde opora pánev/kyčel a lopatka/rameno), postupně se chystá na otočku, dostává se na boky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úchop přes střed </a:t>
            </a:r>
            <a:r>
              <a:rPr lang="cs-CZ"/>
              <a:t>- </a:t>
            </a:r>
            <a:r>
              <a:rPr b="1" lang="cs-CZ"/>
              <a:t>radiální úchop </a:t>
            </a:r>
            <a:r>
              <a:rPr lang="cs-CZ"/>
              <a:t>= motivace k otočení ze zad na břicho (6m)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izolovaná hybnost pánve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izolované pohyby předloktí </a:t>
            </a:r>
            <a:r>
              <a:rPr lang="cs-CZ"/>
              <a:t>- pronace a supinace - </a:t>
            </a:r>
            <a:r>
              <a:rPr b="1" lang="cs-CZ"/>
              <a:t>vývoj stereognozie</a:t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kontakt plosek </a:t>
            </a:r>
            <a:r>
              <a:rPr lang="cs-CZ"/>
              <a:t>- postupně - </a:t>
            </a:r>
            <a:r>
              <a:rPr b="1" lang="cs-CZ"/>
              <a:t>nejprve palcové hrany, později celá ploska </a:t>
            </a:r>
            <a:r>
              <a:rPr lang="cs-CZ"/>
              <a:t>-&gt; schopnost ZR a flexe KYK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rukama dosáhne na </a:t>
            </a:r>
            <a:r>
              <a:rPr b="1" lang="cs-CZ"/>
              <a:t>kolena - třísla - genitálie</a:t>
            </a:r>
            <a:endParaRPr/>
          </a:p>
        </p:txBody>
      </p:sp>
      <p:pic>
        <p:nvPicPr>
          <p:cNvPr descr="Obsah obrázku plena&#10;&#10;Popis se vygeneroval automaticky." id="397" name="Google Shape;39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4297" y="258631"/>
            <a:ext cx="2743200" cy="1301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4,5 – 6m na břiše</a:t>
            </a:r>
            <a:endParaRPr/>
          </a:p>
        </p:txBody>
      </p:sp>
      <p:sp>
        <p:nvSpPr>
          <p:cNvPr id="403" name="Google Shape;403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postupně </a:t>
            </a:r>
            <a:r>
              <a:rPr b="1" lang="cs-CZ"/>
              <a:t>více symetrická opora o dlaně, </a:t>
            </a:r>
            <a:r>
              <a:rPr lang="cs-CZ"/>
              <a:t>nadzvedává se výš nad podložku (tzv. výstup do 2. patra)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cs-CZ"/>
              <a:t>nelze uchopit předmět ve střední čáře </a:t>
            </a:r>
            <a:r>
              <a:rPr lang="cs-CZ"/>
              <a:t>- nejsou volné ruce k úchopu, neví, kterou ruku použít -&gt; </a:t>
            </a:r>
            <a:r>
              <a:rPr b="1" lang="cs-CZ"/>
              <a:t>vzor plavání </a:t>
            </a:r>
            <a:r>
              <a:rPr lang="cs-CZ"/>
              <a:t>(zvedne ruce a nohy, otevřená ústa, slinění - chce uchopovat i ústy), </a:t>
            </a:r>
            <a:r>
              <a:rPr lang="cs-CZ" u="sng"/>
              <a:t>pokud se vyskytne dříve ve vývoji, jedná se spíše o patologii!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6m - může se objevit vzor </a:t>
            </a:r>
            <a:r>
              <a:rPr b="1" lang="cs-CZ"/>
              <a:t>pivotování </a:t>
            </a:r>
            <a:r>
              <a:rPr lang="cs-CZ"/>
              <a:t>- otáčí se dokola okolo pupíku, musí dělat na obě strany, DKK může být v nákroku, ale není odrazová,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https://www.youtube.com/watch?v=odepcD8i8R4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9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Otáčení ze zad na břicho</a:t>
            </a:r>
            <a:endParaRPr sz="4000"/>
          </a:p>
        </p:txBody>
      </p:sp>
      <p:sp>
        <p:nvSpPr>
          <p:cNvPr id="410" name="Google Shape;410;p39"/>
          <p:cNvSpPr txBox="1"/>
          <p:nvPr>
            <p:ph idx="1" type="body"/>
          </p:nvPr>
        </p:nvSpPr>
        <p:spPr>
          <a:xfrm>
            <a:off x="838199" y="1825625"/>
            <a:ext cx="4239911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400"/>
              <a:t>objevuje se v rozmezí 4,5 – 6 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400"/>
              <a:t>nemělo by probíhat přes extenzi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trup by měl být jako </a:t>
            </a:r>
            <a:r>
              <a:rPr b="1" lang="cs-CZ" sz="2400"/>
              <a:t>"váleček", páteř-pánev v neutrální pozici, </a:t>
            </a:r>
            <a:r>
              <a:rPr lang="cs-CZ" sz="2400"/>
              <a:t>páteř napřímená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nutná </a:t>
            </a:r>
            <a:r>
              <a:rPr b="1" lang="cs-CZ" sz="2400"/>
              <a:t>koordinace ventrálních a dorzálních </a:t>
            </a:r>
            <a:r>
              <a:rPr lang="cs-CZ" sz="2400"/>
              <a:t>řetězců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/>
              <a:t>fyziologicky </a:t>
            </a:r>
            <a:r>
              <a:rPr b="1" lang="cs-CZ" sz="2400"/>
              <a:t>lehce sešikmení pánve </a:t>
            </a:r>
            <a:r>
              <a:rPr lang="cs-CZ" sz="2400"/>
              <a:t>(u pacientů se snažíme spíše rovnat, často převažuje quadrátový mechanismus)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u="sng">
                <a:solidFill>
                  <a:schemeClr val="hlink"/>
                </a:solidFill>
                <a:hlinkClick r:id="rId3"/>
              </a:rPr>
              <a:t>https://www.youtube.com/watch?v=leSJH5uhAtE</a:t>
            </a:r>
            <a:endParaRPr sz="2400"/>
          </a:p>
        </p:txBody>
      </p:sp>
      <p:pic>
        <p:nvPicPr>
          <p:cNvPr descr="Obsah obrázku osoba, ležící, interiér, postel&#10;&#10;Popis se vygeneroval automaticky." id="411" name="Google Shape;411;p39"/>
          <p:cNvPicPr preferRelativeResize="0"/>
          <p:nvPr/>
        </p:nvPicPr>
        <p:blipFill rotWithShape="1">
          <a:blip r:embed="rId4">
            <a:alphaModFix/>
          </a:blip>
          <a:srcRect b="-2" l="2512" r="-1" t="0"/>
          <a:stretch/>
        </p:blipFill>
        <p:spPr>
          <a:xfrm>
            <a:off x="5420060" y="1318434"/>
            <a:ext cx="6170299" cy="422480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9"/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9"/>
          <p:cNvSpPr txBox="1"/>
          <p:nvPr/>
        </p:nvSpPr>
        <p:spPr>
          <a:xfrm>
            <a:off x="8505210" y="5543242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https://www.maminka.cz/clanek/zahodte-tabulky-a-vyckejte-az-se-dite-posadi-samo-vyplati-se-to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Ontogeneze, vertikalizační proces</a:t>
            </a:r>
            <a:endParaRPr/>
          </a:p>
        </p:txBody>
      </p:sp>
      <p:sp>
        <p:nvSpPr>
          <p:cNvPr id="112" name="Google Shape;112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Posturální ontogeneze – dítě se rodí nezralé: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centrálně (mozek)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funkčně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morfologicky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00"/>
              <a:buNone/>
            </a:pPr>
            <a:r>
              <a:rPr lang="cs-CZ">
                <a:solidFill>
                  <a:srgbClr val="2E75B5"/>
                </a:solidFill>
              </a:rPr>
              <a:t>Proč se dítě rodí tak nezralé?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00"/>
              <a:buNone/>
            </a:pPr>
            <a:r>
              <a:rPr lang="cs-CZ">
                <a:solidFill>
                  <a:srgbClr val="2E75B5"/>
                </a:solidFill>
              </a:rPr>
              <a:t>Jedná se o „daň“ za velkou lebku (=rozvoj mozku) a vertikalizaci – kvůli tomu se musela přizpůsobit pánev, která se zúžila a proto se lidské „mládě“ rodí nezralé (aby mohlo projít porodními cestami). 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"/>
          <p:cNvSpPr txBox="1"/>
          <p:nvPr/>
        </p:nvSpPr>
        <p:spPr>
          <a:xfrm>
            <a:off x="6739128" y="0"/>
            <a:ext cx="4818888" cy="1476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6m na břiše</a:t>
            </a: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soba, interiér, postel, zeď&#10;&#10;Popis se vygeneroval automaticky." id="419" name="Google Shape;419;p40"/>
          <p:cNvPicPr preferRelativeResize="0"/>
          <p:nvPr/>
        </p:nvPicPr>
        <p:blipFill rotWithShape="1">
          <a:blip r:embed="rId3">
            <a:alphaModFix/>
          </a:blip>
          <a:srcRect b="-661" l="12857" r="5536" t="441"/>
          <a:stretch/>
        </p:blipFill>
        <p:spPr>
          <a:xfrm>
            <a:off x="273139" y="1377498"/>
            <a:ext cx="4905545" cy="4351082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0"/>
          <p:cNvSpPr txBox="1"/>
          <p:nvPr/>
        </p:nvSpPr>
        <p:spPr>
          <a:xfrm>
            <a:off x="5239709" y="1580999"/>
            <a:ext cx="6318307" cy="5099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Již ve 2. patře -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otevřená dlaň v neutrálním nastavení, opora symetricky o obě dlaně, nemůže nadzvednou 1 HK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Dítě se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zvládne vytáhnout až na kolena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častěji spíše opora o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stehna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Vyšší pozice = větší rozhled, 3D vnímání prostoru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Lopatky nad hlavicemi humerů,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lehká ZR ramen, lokty nejsou v hyperextenzi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Poprvé aktivní extenze kyčle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dostávají se do extenze 0°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nákroku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dostane KYK do 90°flexe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Stabilizace ThL přechodu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aktivace psoas x bránice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(důležité pro defekaci, vývoj řeči a kostální dýchání)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Pánev v neutrální pozici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(výrazná koncentrická aktivace břišní muskulatury), nutná vyváženost - pokud utíká do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retroverze a kyfózy: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stabilizace přes pectorales, pokud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anteverze a lordózy: 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oslabení břicha/zkrat flexorů KYK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Opěrná báze tvar </a:t>
            </a:r>
            <a:r>
              <a:rPr b="1"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obdélníku -</a:t>
            </a:r>
            <a:r>
              <a:rPr lang="cs-CZ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dlaně - spodní třetina stehen</a:t>
            </a:r>
            <a:endParaRPr/>
          </a:p>
        </p:txBody>
      </p:sp>
      <p:sp>
        <p:nvSpPr>
          <p:cNvPr id="421" name="Google Shape;421;p40"/>
          <p:cNvSpPr txBox="1"/>
          <p:nvPr/>
        </p:nvSpPr>
        <p:spPr>
          <a:xfrm>
            <a:off x="275303" y="5732205"/>
            <a:ext cx="387390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https://www.mamaaja.cz/kojenec/v-6-mesici-zivota-se-dite-potrebuje-citit-v-bezpeci/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1"/>
          <p:cNvSpPr txBox="1"/>
          <p:nvPr>
            <p:ph type="title"/>
          </p:nvPr>
        </p:nvSpPr>
        <p:spPr>
          <a:xfrm>
            <a:off x="643278" y="294381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cs-CZ" sz="3800"/>
              <a:t>6m na břiše - přechod do pozice na 4</a:t>
            </a:r>
            <a:endParaRPr sz="3800"/>
          </a:p>
        </p:txBody>
      </p:sp>
      <p:sp>
        <p:nvSpPr>
          <p:cNvPr id="428" name="Google Shape;428;p41"/>
          <p:cNvSpPr/>
          <p:nvPr/>
        </p:nvSpPr>
        <p:spPr>
          <a:xfrm>
            <a:off x="643278" y="2372868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1"/>
          <p:cNvSpPr txBox="1"/>
          <p:nvPr>
            <p:ph idx="1" type="body"/>
          </p:nvPr>
        </p:nvSpPr>
        <p:spPr>
          <a:xfrm>
            <a:off x="630936" y="2660903"/>
            <a:ext cx="4818888" cy="3902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Dítě se houpáním tam a zpět z 2. patra dostane do pozice na 4 </a:t>
            </a:r>
            <a:r>
              <a:rPr lang="cs-CZ" sz="1800"/>
              <a:t>(přes stretch iliopsoatu)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Jedná se o </a:t>
            </a:r>
            <a:r>
              <a:rPr b="1" lang="cs-CZ" sz="1800"/>
              <a:t>slepou uličku </a:t>
            </a:r>
            <a:r>
              <a:rPr lang="cs-CZ" sz="1800"/>
              <a:t>- nelze přechod do lezení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Na 4: 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Houpání sem a tam – pohyb probíhá v kořenových kloubech, učí se udržet páteř v napřímení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Páteř napřímená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Opora o otevřené dlaně, symetrická, neumí zvednout 1HK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Pánev v neutrální pozici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Zatížení kolena-kyčle pod sebou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UKŘ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200" u="sng">
                <a:solidFill>
                  <a:schemeClr val="hlink"/>
                </a:solidFill>
                <a:hlinkClick r:id="rId3"/>
              </a:rPr>
              <a:t>https://www.youtube.com/watch?v=ztS3zshU5iM</a:t>
            </a:r>
            <a:r>
              <a:rPr lang="cs-CZ" sz="2200"/>
              <a:t> (0:26)</a:t>
            </a:r>
            <a:endParaRPr/>
          </a:p>
        </p:txBody>
      </p:sp>
      <p:pic>
        <p:nvPicPr>
          <p:cNvPr descr="Obsah obrázku dítě, osoba, malé, batole&#10;&#10;Popis se vygeneroval automaticky." id="430" name="Google Shape;43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9048" y="2064258"/>
            <a:ext cx="5458968" cy="272948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1"/>
          <p:cNvSpPr txBox="1"/>
          <p:nvPr/>
        </p:nvSpPr>
        <p:spPr>
          <a:xfrm>
            <a:off x="7305369" y="4871883"/>
            <a:ext cx="434094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https://www.maminka.cz/clanek/miminko-se-jeste-neotaci-na-brisko-co-radi-fyzioterapeutka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2"/>
          <p:cNvSpPr txBox="1"/>
          <p:nvPr>
            <p:ph type="title"/>
          </p:nvPr>
        </p:nvSpPr>
        <p:spPr>
          <a:xfrm>
            <a:off x="6739128" y="638089"/>
            <a:ext cx="4818888" cy="1476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6-7m na zádech</a:t>
            </a:r>
            <a:endParaRPr sz="5400"/>
          </a:p>
        </p:txBody>
      </p:sp>
      <p:pic>
        <p:nvPicPr>
          <p:cNvPr descr="Obsah obrázku interiér, zeď, osoba, ležící&#10;&#10;Popis se vygeneroval automaticky." id="438" name="Google Shape;43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936" y="1757191"/>
            <a:ext cx="5458968" cy="334361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2"/>
          <p:cNvSpPr/>
          <p:nvPr/>
        </p:nvSpPr>
        <p:spPr>
          <a:xfrm>
            <a:off x="6739128" y="2372868"/>
            <a:ext cx="3255095" cy="18288"/>
          </a:xfrm>
          <a:custGeom>
            <a:rect b="b" l="l" r="r" t="t"/>
            <a:pathLst>
              <a:path extrusionOk="0" fill="none" h="18288" w="3255095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extrusionOk="0" h="18288" w="3255095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2"/>
          <p:cNvSpPr txBox="1"/>
          <p:nvPr>
            <p:ph idx="1" type="body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cs-CZ" sz="2200"/>
              <a:t>Rovnováha hlubokých flexorů a extenzorů krku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lang="cs-CZ" sz="2200"/>
              <a:t>DKK </a:t>
            </a:r>
            <a:r>
              <a:rPr lang="cs-CZ" sz="2200"/>
              <a:t>– max. flexe v kyčelních kloubech, zevní rotace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Svede </a:t>
            </a:r>
            <a:r>
              <a:rPr b="1" lang="cs-CZ" sz="2200"/>
              <a:t>nadzvednout sacrum </a:t>
            </a:r>
            <a:r>
              <a:rPr lang="cs-CZ" sz="2200"/>
              <a:t>nad podložku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Páteř napřímená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/>
              <a:t>Dosáhne až na </a:t>
            </a:r>
            <a:r>
              <a:rPr b="1" lang="cs-CZ" sz="2200"/>
              <a:t>chodidla</a:t>
            </a:r>
            <a:r>
              <a:rPr lang="cs-CZ" sz="2200"/>
              <a:t> (7m)</a:t>
            </a:r>
            <a:endParaRPr/>
          </a:p>
        </p:txBody>
      </p:sp>
      <p:sp>
        <p:nvSpPr>
          <p:cNvPr id="441" name="Google Shape;441;p42"/>
          <p:cNvSpPr txBox="1"/>
          <p:nvPr/>
        </p:nvSpPr>
        <p:spPr>
          <a:xfrm>
            <a:off x="631723" y="5166851"/>
            <a:ext cx="392307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https://www.vitalia.cz/galerie/cvicte-jako-mimina-vyvojova-kineziologie/#11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3"/>
          <p:cNvSpPr txBox="1"/>
          <p:nvPr>
            <p:ph type="title"/>
          </p:nvPr>
        </p:nvSpPr>
        <p:spPr>
          <a:xfrm>
            <a:off x="838199" y="97179"/>
            <a:ext cx="4571999" cy="1165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cs-CZ" sz="3600"/>
              <a:t>7m</a:t>
            </a:r>
            <a:endParaRPr/>
          </a:p>
        </p:txBody>
      </p:sp>
      <p:sp>
        <p:nvSpPr>
          <p:cNvPr id="448" name="Google Shape;448;p43"/>
          <p:cNvSpPr txBox="1"/>
          <p:nvPr>
            <p:ph idx="1" type="body"/>
          </p:nvPr>
        </p:nvSpPr>
        <p:spPr>
          <a:xfrm>
            <a:off x="653845" y="1489973"/>
            <a:ext cx="4940707" cy="4637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Souhra noha-ruka-oko-ústa </a:t>
            </a:r>
            <a:r>
              <a:rPr lang="cs-CZ" sz="2000"/>
              <a:t>- rozvoj izolovaného úchopu na DKK, zvedá DKK před obličej </a:t>
            </a:r>
            <a:r>
              <a:rPr b="1" lang="cs-CZ" sz="2000"/>
              <a:t>aktivitou břišních svalů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Obrat z břicha na záda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Na břiše </a:t>
            </a:r>
            <a:r>
              <a:rPr b="1" lang="cs-CZ" sz="2000"/>
              <a:t>symetrická opora o dlaně </a:t>
            </a:r>
            <a:r>
              <a:rPr lang="cs-CZ" sz="2000"/>
              <a:t>+ </a:t>
            </a:r>
            <a:r>
              <a:rPr b="1" lang="cs-CZ" sz="2000"/>
              <a:t>nákrok do 120°KYK </a:t>
            </a:r>
            <a:r>
              <a:rPr lang="cs-CZ" sz="2000"/>
              <a:t>-&gt; uvolnění 1 HK pro úchop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Může se objevit vzor </a:t>
            </a:r>
            <a:r>
              <a:rPr b="1" lang="cs-CZ" sz="2000"/>
              <a:t>tulenění </a:t>
            </a:r>
            <a:r>
              <a:rPr lang="cs-CZ" sz="2000"/>
              <a:t>(krátce na max 14 dní) = </a:t>
            </a:r>
            <a:r>
              <a:rPr b="1" lang="cs-CZ" sz="2000"/>
              <a:t>"plazení" </a:t>
            </a:r>
            <a:r>
              <a:rPr lang="cs-CZ" sz="2000"/>
              <a:t>jako voják, odraz od HKK, opora o 1 loket v rozsahu flexe do 120°, DKK většinou relaxované nebo minimálně aktivní, musí střídat strany (loket i případný nákrok DK) </a:t>
            </a:r>
            <a:r>
              <a:rPr lang="cs-CZ" sz="2000" u="sng">
                <a:solidFill>
                  <a:schemeClr val="hlink"/>
                </a:solidFill>
                <a:hlinkClick r:id="rId3"/>
              </a:rPr>
              <a:t>https://www.youtube.com/watch?v=8Ys_-vvP29Y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Postupně </a:t>
            </a:r>
            <a:r>
              <a:rPr b="1" lang="cs-CZ" sz="2000"/>
              <a:t>otočka z břicha do šikmého sedu</a:t>
            </a:r>
            <a:endParaRPr/>
          </a:p>
        </p:txBody>
      </p:sp>
      <p:pic>
        <p:nvPicPr>
          <p:cNvPr descr="Obsah obrázku interiér, postel, osoba, dítě&#10;&#10;Popis se vygeneroval automaticky." id="449" name="Google Shape;449;p43"/>
          <p:cNvPicPr preferRelativeResize="0"/>
          <p:nvPr/>
        </p:nvPicPr>
        <p:blipFill rotWithShape="1">
          <a:blip r:embed="rId4">
            <a:alphaModFix/>
          </a:blip>
          <a:srcRect b="103" l="12733" r="11233" t="0"/>
          <a:stretch/>
        </p:blipFill>
        <p:spPr>
          <a:xfrm>
            <a:off x="5944682" y="775863"/>
            <a:ext cx="6021246" cy="528058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3"/>
          <p:cNvSpPr/>
          <p:nvPr/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3"/>
          <p:cNvSpPr/>
          <p:nvPr/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3"/>
          <p:cNvSpPr txBox="1"/>
          <p:nvPr/>
        </p:nvSpPr>
        <p:spPr>
          <a:xfrm>
            <a:off x="7575755" y="6125496"/>
            <a:ext cx="407055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https://www.coresatin.cz/dite-pediatrie/spokojene-miminko-spokojena-mama/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4"/>
          <p:cNvSpPr txBox="1"/>
          <p:nvPr>
            <p:ph type="title"/>
          </p:nvPr>
        </p:nvSpPr>
        <p:spPr>
          <a:xfrm>
            <a:off x="572493" y="238539"/>
            <a:ext cx="11018520" cy="14344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7,5m - šikmý sed</a:t>
            </a:r>
            <a:endParaRPr sz="5400"/>
          </a:p>
        </p:txBody>
      </p:sp>
      <p:sp>
        <p:nvSpPr>
          <p:cNvPr id="459" name="Google Shape;459;p44"/>
          <p:cNvSpPr/>
          <p:nvPr/>
        </p:nvSpPr>
        <p:spPr>
          <a:xfrm>
            <a:off x="572493" y="1681544"/>
            <a:ext cx="10972800" cy="18288"/>
          </a:xfrm>
          <a:custGeom>
            <a:rect b="b" l="l" r="r" t="t"/>
            <a:pathLst>
              <a:path extrusionOk="0" fill="none" h="18288" w="1097280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extrusionOk="0" h="18288" w="1097280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4901"/>
            </a:schemeClr>
          </a:solidFill>
          <a:ln cap="rnd" cmpd="sng" w="44450">
            <a:solidFill>
              <a:schemeClr val="accent2">
                <a:alpha val="74901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4"/>
          <p:cNvSpPr txBox="1"/>
          <p:nvPr>
            <p:ph idx="1" type="body"/>
          </p:nvPr>
        </p:nvSpPr>
        <p:spPr>
          <a:xfrm>
            <a:off x="572493" y="2071315"/>
            <a:ext cx="6713552" cy="4548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V 7,5 m svede asi 50% dětí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Opora o loket/předloktí a pánev/stehno/koleno ipsilaterálně</a:t>
            </a:r>
            <a:endParaRPr b="1"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Dítě se zvedá ve </a:t>
            </a:r>
            <a:r>
              <a:rPr b="1" lang="cs-CZ" sz="2000"/>
              <a:t>frontální rovině </a:t>
            </a:r>
            <a:r>
              <a:rPr lang="cs-CZ" sz="2000"/>
              <a:t>- je dost stabilní, nutná motivace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Svrchní HK volná pro úchop, </a:t>
            </a:r>
            <a:r>
              <a:rPr lang="cs-CZ" sz="2000"/>
              <a:t>zvýšení rozsahu </a:t>
            </a:r>
            <a:r>
              <a:rPr b="1" lang="cs-CZ" sz="2000"/>
              <a:t>flexe až do 135°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Osa ramen a pánev téměř vodorovně</a:t>
            </a:r>
            <a:r>
              <a:rPr lang="cs-CZ" sz="2000"/>
              <a:t>, schopnost izolovaného pohybu pánve ve front. rovině (již od 4,5m), v terapii usilujeme spíše o rovinu bez sešikmení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Hlava v prodloužení páteře, napřímení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Opora loket/dlaň je závislá na poloze hlavy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Dítě je poprvé schopno zastavit pohyb v prostoru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Ke konci 7,5m </a:t>
            </a:r>
            <a:r>
              <a:rPr b="1" lang="cs-CZ" sz="2000"/>
              <a:t>pinzetový úchop </a:t>
            </a:r>
            <a:r>
              <a:rPr lang="cs-CZ" sz="2000"/>
              <a:t>- mezi bříšky - palec v opozici, </a:t>
            </a:r>
            <a:r>
              <a:rPr b="1" lang="cs-CZ" sz="2000"/>
              <a:t>počátek jemné motoriky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u="sng">
                <a:solidFill>
                  <a:schemeClr val="hlink"/>
                </a:solidFill>
                <a:hlinkClick r:id="rId3"/>
              </a:rPr>
              <a:t>https://www.youtube.com/watch?v=NQnXwR2XHeI</a:t>
            </a:r>
            <a:endParaRPr sz="2000"/>
          </a:p>
        </p:txBody>
      </p:sp>
      <p:pic>
        <p:nvPicPr>
          <p:cNvPr descr="Obsah obrázku dítě, osoba, interiér, toaleta&#10;&#10;Popis se vygeneroval automaticky." id="461" name="Google Shape;461;p44"/>
          <p:cNvPicPr preferRelativeResize="0"/>
          <p:nvPr/>
        </p:nvPicPr>
        <p:blipFill rotWithShape="1">
          <a:blip r:embed="rId4">
            <a:alphaModFix/>
          </a:blip>
          <a:srcRect b="3429" l="8802" r="1287" t="-3880"/>
          <a:stretch/>
        </p:blipFill>
        <p:spPr>
          <a:xfrm>
            <a:off x="7282368" y="2156388"/>
            <a:ext cx="4519303" cy="411497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4"/>
          <p:cNvSpPr txBox="1"/>
          <p:nvPr/>
        </p:nvSpPr>
        <p:spPr>
          <a:xfrm>
            <a:off x="7600335" y="6272980"/>
            <a:ext cx="44146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https://www.maminka.cz/clanek/zahodte-tabulky-a-vyckejte-az-se-dite-posadi-samo-vyplati-se-to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5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Volný sed (8-10m)</a:t>
            </a:r>
            <a:endParaRPr sz="4000"/>
          </a:p>
        </p:txBody>
      </p:sp>
      <p:sp>
        <p:nvSpPr>
          <p:cNvPr id="469" name="Google Shape;469;p45"/>
          <p:cNvSpPr txBox="1"/>
          <p:nvPr>
            <p:ph idx="1" type="body"/>
          </p:nvPr>
        </p:nvSpPr>
        <p:spPr>
          <a:xfrm>
            <a:off x="5066071" y="1592108"/>
            <a:ext cx="6856644" cy="47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 sz="2400"/>
              <a:t>Nezralý</a:t>
            </a:r>
            <a:r>
              <a:rPr lang="cs-CZ" sz="2400"/>
              <a:t> - zpočátku, může být infantilní kyfóza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 sz="2400"/>
              <a:t>Zralý</a:t>
            </a:r>
            <a:r>
              <a:rPr lang="cs-CZ" sz="2400"/>
              <a:t> - ThL napřímený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 sz="2400"/>
              <a:t>Do sedu se dítě dostává přes šikmý sed </a:t>
            </a:r>
            <a:r>
              <a:rPr lang="cs-CZ" sz="2400"/>
              <a:t>- překulení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cs-CZ" sz="2400"/>
              <a:t>1 DK je více pokrčená než druhá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Stabilní, </a:t>
            </a:r>
            <a:r>
              <a:rPr b="1" lang="cs-CZ" sz="2400"/>
              <a:t>opora o oba sedací hrboly</a:t>
            </a:r>
            <a:r>
              <a:rPr lang="cs-CZ" sz="2400"/>
              <a:t>, </a:t>
            </a:r>
            <a:r>
              <a:rPr b="1" lang="cs-CZ" sz="2400"/>
              <a:t>HKK volné pro manipulaci</a:t>
            </a:r>
            <a:r>
              <a:rPr lang="cs-CZ" sz="2400"/>
              <a:t> - klešťový úchop, různá pozice DKK (nutná variabilita), cylindrický tvar trupu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Dříve dítě neposazujeme!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/>
              <a:t>Po 8m je sed přechodová pozice pro lezení - šikmý sed – vertikalizaci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cs-CZ" sz="2400" u="sng">
                <a:solidFill>
                  <a:schemeClr val="hlink"/>
                </a:solidFill>
                <a:hlinkClick r:id="rId3"/>
              </a:rPr>
              <a:t>https://www.youtube.com/watch?v=zwS05IHpOmg</a:t>
            </a:r>
            <a:endParaRPr/>
          </a:p>
        </p:txBody>
      </p:sp>
      <p:pic>
        <p:nvPicPr>
          <p:cNvPr descr="Obsah obrázku plena, dítě&#10;&#10;Popis se vygeneroval automaticky." id="470" name="Google Shape;470;p45"/>
          <p:cNvPicPr preferRelativeResize="0"/>
          <p:nvPr/>
        </p:nvPicPr>
        <p:blipFill rotWithShape="1">
          <a:blip r:embed="rId4">
            <a:alphaModFix/>
          </a:blip>
          <a:srcRect b="4443" l="27888" r="8366" t="741"/>
          <a:stretch/>
        </p:blipFill>
        <p:spPr>
          <a:xfrm>
            <a:off x="709823" y="1855121"/>
            <a:ext cx="3933265" cy="419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5"/>
          <p:cNvSpPr txBox="1"/>
          <p:nvPr/>
        </p:nvSpPr>
        <p:spPr>
          <a:xfrm>
            <a:off x="644012" y="5941141"/>
            <a:ext cx="441468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https://www.maminka.cz/clanek/zahodte-tabulky-a-vyckejte-az-se-dite-posadi-samo-vyplati-se-to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6"/>
          <p:cNvSpPr txBox="1"/>
          <p:nvPr>
            <p:ph type="title"/>
          </p:nvPr>
        </p:nvSpPr>
        <p:spPr>
          <a:xfrm>
            <a:off x="550815" y="256046"/>
            <a:ext cx="5167185" cy="1680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Vysoký klek, Tripod</a:t>
            </a:r>
            <a:endParaRPr sz="4000"/>
          </a:p>
        </p:txBody>
      </p:sp>
      <p:sp>
        <p:nvSpPr>
          <p:cNvPr id="478" name="Google Shape;478;p46"/>
          <p:cNvSpPr txBox="1"/>
          <p:nvPr>
            <p:ph idx="1" type="body"/>
          </p:nvPr>
        </p:nvSpPr>
        <p:spPr>
          <a:xfrm>
            <a:off x="2830700" y="2147548"/>
            <a:ext cx="6305005" cy="42027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9m - vysoký klek</a:t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/>
              <a:t>Tripod: </a:t>
            </a:r>
            <a:r>
              <a:rPr lang="cs-CZ"/>
              <a:t>přechodová pozice - dítě může rychleji měnit oporu a polohu, většinou </a:t>
            </a:r>
            <a:r>
              <a:rPr b="1" lang="cs-CZ"/>
              <a:t>opora o 1dlaň + koleno ipsilat. DK </a:t>
            </a:r>
            <a:r>
              <a:rPr lang="cs-CZ"/>
              <a:t>+ </a:t>
            </a:r>
            <a:r>
              <a:rPr b="1" lang="cs-CZ"/>
              <a:t>plosku druhé DK, </a:t>
            </a:r>
            <a:r>
              <a:rPr lang="cs-CZ"/>
              <a:t>nutný dostatečný rozsah KYK</a:t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Tripod je přechod z / do: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šikmý sed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diferenciovaná poloha na 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lezení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vysoký klek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medvěd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/>
              <a:t>podélný sed</a:t>
            </a:r>
            <a:endParaRPr/>
          </a:p>
          <a:p>
            <a:pPr indent="-1301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</p:txBody>
      </p:sp>
      <p:pic>
        <p:nvPicPr>
          <p:cNvPr descr="Obsah obrázku osoba, interiér, patro, malé&#10;&#10;Popis se vygeneroval automaticky." id="479" name="Google Shape;4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562" y="1936565"/>
            <a:ext cx="2571057" cy="4202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dítě&#10;&#10;Popis se vygeneroval automaticky." id="480" name="Google Shape;480;p46"/>
          <p:cNvPicPr preferRelativeResize="0"/>
          <p:nvPr/>
        </p:nvPicPr>
        <p:blipFill rotWithShape="1">
          <a:blip r:embed="rId4">
            <a:alphaModFix/>
          </a:blip>
          <a:srcRect b="0" l="20255" r="0" t="0"/>
          <a:stretch/>
        </p:blipFill>
        <p:spPr>
          <a:xfrm>
            <a:off x="8984201" y="2065504"/>
            <a:ext cx="3098867" cy="3612824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6"/>
          <p:cNvSpPr txBox="1"/>
          <p:nvPr/>
        </p:nvSpPr>
        <p:spPr>
          <a:xfrm>
            <a:off x="268903" y="6350306"/>
            <a:ext cx="31559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https://www.spokonozka.cz/blog/potrebuje-dite-doma-backurky/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6"/>
          <p:cNvSpPr txBox="1"/>
          <p:nvPr/>
        </p:nvSpPr>
        <p:spPr>
          <a:xfrm>
            <a:off x="8534400" y="5683044"/>
            <a:ext cx="345603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https://www.vitalia.cz/galerie/cvicte-jako-mimina-vyvojova-kineziologie/#10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7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7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Lezení </a:t>
            </a:r>
            <a:endParaRPr/>
          </a:p>
        </p:txBody>
      </p:sp>
      <p:sp>
        <p:nvSpPr>
          <p:cNvPr id="489" name="Google Shape;489;p47"/>
          <p:cNvSpPr txBox="1"/>
          <p:nvPr>
            <p:ph idx="1" type="body"/>
          </p:nvPr>
        </p:nvSpPr>
        <p:spPr>
          <a:xfrm>
            <a:off x="838200" y="1825625"/>
            <a:ext cx="6714744" cy="43034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1. lokomoce </a:t>
            </a:r>
            <a:r>
              <a:rPr lang="cs-CZ" sz="2000"/>
              <a:t>– aktivace svalových souher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Nezralé lezení </a:t>
            </a:r>
            <a:r>
              <a:rPr lang="cs-CZ" sz="2000"/>
              <a:t>(8-10m): střídavé, většinou odlehčuje pouze 1 končetinu (2-3 body opory), noha v DF a everzi, na straně nákroku jde pánev kraniálně (lehce konvex LSp), hlava následuje nákročnou DK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Zralé: </a:t>
            </a:r>
            <a:r>
              <a:rPr lang="cs-CZ" sz="2000"/>
              <a:t>zkřížené, 2 body opory, noha v plantární flexi, není kraniální pohyb pánve a konvexita, holeň téměř v kontaktu s podložkou, minmální rotace pánve (cca 5°)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cs-CZ" sz="2000"/>
              <a:t>Přechod lezení - chůze </a:t>
            </a:r>
            <a:r>
              <a:rPr lang="cs-CZ" sz="2000"/>
              <a:t>= chůze do schodů po nohou a rukou, trup se blíží vertikále, 3 body opory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u="sng">
                <a:solidFill>
                  <a:schemeClr val="hlink"/>
                </a:solidFill>
                <a:hlinkClick r:id="rId3"/>
              </a:rPr>
              <a:t>https://www.youtube.com/watch?v=esKX7mblz30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 u="sng">
                <a:solidFill>
                  <a:schemeClr val="hlink"/>
                </a:solidFill>
                <a:hlinkClick r:id="rId4"/>
              </a:rPr>
              <a:t>https://www.youtube.com/watch?v=Wx4bXDOJTIA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Obsah obrázku dítě, osoba, interiér, batole&#10;&#10;Popis se vygeneroval automaticky." id="490" name="Google Shape;490;p47"/>
          <p:cNvPicPr preferRelativeResize="0"/>
          <p:nvPr/>
        </p:nvPicPr>
        <p:blipFill rotWithShape="1">
          <a:blip r:embed="rId5">
            <a:alphaModFix/>
          </a:blip>
          <a:srcRect b="0" l="1553" r="12958" t="0"/>
          <a:stretch/>
        </p:blipFill>
        <p:spPr>
          <a:xfrm>
            <a:off x="7374776" y="1719927"/>
            <a:ext cx="4525843" cy="353646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7"/>
          <p:cNvSpPr txBox="1"/>
          <p:nvPr/>
        </p:nvSpPr>
        <p:spPr>
          <a:xfrm>
            <a:off x="9320981" y="5265173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https://www.damynakole.cz/2020/04/cvicime-permanento-dil-iv-lezeni-neco-pro-svaly-i-mozkove-zavity/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8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Vertikalizace 8-10m</a:t>
            </a:r>
            <a:endParaRPr sz="5400"/>
          </a:p>
        </p:txBody>
      </p:sp>
      <p:pic>
        <p:nvPicPr>
          <p:cNvPr id="498" name="Google Shape;498;p48"/>
          <p:cNvPicPr preferRelativeResize="0"/>
          <p:nvPr/>
        </p:nvPicPr>
        <p:blipFill rotWithShape="1">
          <a:blip r:embed="rId3">
            <a:alphaModFix/>
          </a:blip>
          <a:srcRect b="0" l="12373" r="0" t="0"/>
          <a:stretch/>
        </p:blipFill>
        <p:spPr>
          <a:xfrm>
            <a:off x="1" y="10"/>
            <a:ext cx="4657344" cy="685799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99" name="Google Shape;499;p48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8"/>
          <p:cNvSpPr txBox="1"/>
          <p:nvPr>
            <p:ph idx="1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S využitím opory o nábytek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Nákrok DK, kontralat. HK vytahuje trup nahoru = u nezralého vzoru při pohybu nahoru není výrazné silové zapření o DKK, později více </a:t>
            </a:r>
            <a:r>
              <a:rPr b="1" lang="cs-CZ" sz="2000"/>
              <a:t>zatížení DKK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Ze </a:t>
            </a:r>
            <a:r>
              <a:rPr b="1" lang="cs-CZ" sz="2000"/>
              <a:t>začátku opora DK o špičku, </a:t>
            </a:r>
            <a:r>
              <a:rPr lang="cs-CZ" sz="2000"/>
              <a:t>při </a:t>
            </a:r>
            <a:r>
              <a:rPr b="1" lang="cs-CZ" sz="2000"/>
              <a:t>zralém vzoru již celá ploska, </a:t>
            </a:r>
            <a:r>
              <a:rPr lang="cs-CZ" sz="2000"/>
              <a:t>opora nohy v úrovni opřeného kolene kontralat. DK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Břišní svaly tah kraniálně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000"/>
              <a:t>Vzpřimuje se pánev nad femurem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/>
              <a:t>Vzor </a:t>
            </a:r>
            <a:r>
              <a:rPr b="1" lang="cs-CZ" sz="2000"/>
              <a:t>rytíř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000" u="sng">
                <a:solidFill>
                  <a:schemeClr val="hlink"/>
                </a:solidFill>
                <a:hlinkClick r:id="rId4"/>
              </a:rPr>
              <a:t>https://www.youtube.com/watch?v=jOIgR4o9Iu8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  <a:p>
            <a:pPr indent="-11112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</p:txBody>
      </p:sp>
      <p:sp>
        <p:nvSpPr>
          <p:cNvPr id="501" name="Google Shape;501;p48"/>
          <p:cNvSpPr txBox="1"/>
          <p:nvPr/>
        </p:nvSpPr>
        <p:spPr>
          <a:xfrm>
            <a:off x="1504335" y="6592528"/>
            <a:ext cx="350519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https://www.vojta.com/cs/vojtuv-princip/diagnostika-vojty/aspekty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9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Obcházení - chůze ve ftontální rovině, 10-11m</a:t>
            </a:r>
            <a:endParaRPr sz="4000"/>
          </a:p>
        </p:txBody>
      </p:sp>
      <p:sp>
        <p:nvSpPr>
          <p:cNvPr id="508" name="Google Shape;508;p49"/>
          <p:cNvSpPr txBox="1"/>
          <p:nvPr>
            <p:ph idx="1" type="body"/>
          </p:nvPr>
        </p:nvSpPr>
        <p:spPr>
          <a:xfrm>
            <a:off x="838200" y="1825625"/>
            <a:ext cx="6714744" cy="48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Tzv. boční chůze (Vojta, 2004)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Jedná se o </a:t>
            </a:r>
            <a:r>
              <a:rPr b="1" lang="cs-CZ" sz="2000"/>
              <a:t>kontravzor</a:t>
            </a:r>
            <a:r>
              <a:rPr lang="cs-CZ" sz="2000"/>
              <a:t> - obcházení nábytku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Do pohybu se více </a:t>
            </a:r>
            <a:r>
              <a:rPr b="1" lang="cs-CZ" sz="2000"/>
              <a:t>zapojují HKK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3 body opory ze začátku, později 2 </a:t>
            </a:r>
            <a:r>
              <a:rPr lang="cs-CZ" sz="2000"/>
              <a:t>- odlehčení kontralat. končetiny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Fyziologická valgozita hlezen v zátěži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Vyhaslý úchop. reflex DKK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Rozvoj </a:t>
            </a:r>
            <a:r>
              <a:rPr b="1" lang="cs-CZ" sz="2000"/>
              <a:t>propriocepce DKK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Začíná </a:t>
            </a:r>
            <a:r>
              <a:rPr b="1" lang="cs-CZ" sz="2000"/>
              <a:t>tvarování klenby nohy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Důležité pro </a:t>
            </a:r>
            <a:r>
              <a:rPr b="1" lang="cs-CZ" sz="2000"/>
              <a:t>stabilizaci pánve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cs-CZ" sz="2000"/>
              <a:t>Stoj s oporou + rotace trupu </a:t>
            </a:r>
            <a:r>
              <a:rPr lang="cs-CZ" sz="2000"/>
              <a:t>– objevuje se </a:t>
            </a:r>
            <a:r>
              <a:rPr b="1" lang="cs-CZ" sz="2000"/>
              <a:t>později,</a:t>
            </a:r>
            <a:r>
              <a:rPr lang="cs-CZ" sz="2000"/>
              <a:t> dítě odlehčí 1HK a rotuje se v prostoru, znak většího zatížení DKK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 u="sng">
                <a:solidFill>
                  <a:schemeClr val="hlink"/>
                </a:solidFill>
                <a:hlinkClick r:id="rId3"/>
              </a:rPr>
              <a:t>https://www.youtube.com/watch?v=J4l4XsO6pLY</a:t>
            </a:r>
            <a:endParaRPr/>
          </a:p>
        </p:txBody>
      </p:sp>
      <p:pic>
        <p:nvPicPr>
          <p:cNvPr descr="Obsah obrázku osoba, interiér, patro, dítě&#10;&#10;Popis se vygeneroval automaticky." id="509" name="Google Shape;509;p49"/>
          <p:cNvPicPr preferRelativeResize="0"/>
          <p:nvPr/>
        </p:nvPicPr>
        <p:blipFill rotWithShape="1">
          <a:blip r:embed="rId4">
            <a:alphaModFix/>
          </a:blip>
          <a:srcRect b="0" l="4071" r="4635" t="0"/>
          <a:stretch/>
        </p:blipFill>
        <p:spPr>
          <a:xfrm>
            <a:off x="7989293" y="1904282"/>
            <a:ext cx="3423093" cy="422480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9"/>
          <p:cNvSpPr txBox="1"/>
          <p:nvPr/>
        </p:nvSpPr>
        <p:spPr>
          <a:xfrm>
            <a:off x="8952271" y="6150076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https://www.momjunction.com/articles/when-do-babies-stand-up-age-ways-to-encourage_00669390/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Ontogeneze, vertikalizační proces</a:t>
            </a:r>
            <a:endParaRPr/>
          </a:p>
        </p:txBody>
      </p:sp>
      <p:sp>
        <p:nvSpPr>
          <p:cNvPr id="118" name="Google Shape;118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Posturální ontogeneze probíhá na podkladě zrání CNS: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neurogeneze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migrace neuroblastů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synaptogeneze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apoptóza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myelinizace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/>
              <a:t>zrání ≠ učení</a:t>
            </a:r>
            <a:endParaRPr/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 b="26989" l="28471" r="28495" t="26620"/>
          <a:stretch/>
        </p:blipFill>
        <p:spPr>
          <a:xfrm>
            <a:off x="7750821" y="3760710"/>
            <a:ext cx="4207398" cy="255119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7750821" y="6311900"/>
            <a:ext cx="433168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1050" u="none" cap="none" strike="noStrike">
                <a:solidFill>
                  <a:srgbClr val="484848"/>
                </a:solidFill>
                <a:latin typeface="Open Sans"/>
                <a:ea typeface="Open Sans"/>
                <a:cs typeface="Open Sans"/>
                <a:sym typeface="Open Sans"/>
              </a:rPr>
              <a:t>Kamala and Amala byli sourozenci, kteří od 1912-1920 žili s vlky. Na obrázku Kamala</a:t>
            </a:r>
            <a:endParaRPr b="0" i="0" sz="1050" u="none" cap="none" strike="noStrike">
              <a:solidFill>
                <a:srgbClr val="48484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0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0"/>
          <p:cNvSpPr txBox="1"/>
          <p:nvPr>
            <p:ph type="title"/>
          </p:nvPr>
        </p:nvSpPr>
        <p:spPr>
          <a:xfrm>
            <a:off x="838200" y="365125"/>
            <a:ext cx="10515600" cy="1306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cs-CZ" sz="4000"/>
              <a:t>Medvěd (cca 12m)</a:t>
            </a:r>
            <a:endParaRPr sz="4000"/>
          </a:p>
        </p:txBody>
      </p:sp>
      <p:sp>
        <p:nvSpPr>
          <p:cNvPr id="517" name="Google Shape;517;p50"/>
          <p:cNvSpPr txBox="1"/>
          <p:nvPr>
            <p:ph idx="1" type="body"/>
          </p:nvPr>
        </p:nvSpPr>
        <p:spPr>
          <a:xfrm>
            <a:off x="506361" y="1407754"/>
            <a:ext cx="5578451" cy="5212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Dostává se do plné </a:t>
            </a:r>
            <a:r>
              <a:rPr b="1" lang="cs-CZ" sz="2000"/>
              <a:t>flexe HKK v opoře, opora o předonoží - jediný vzor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Opěrná báze tvar </a:t>
            </a:r>
            <a:r>
              <a:rPr b="1" lang="cs-CZ" sz="2000"/>
              <a:t>obdélníku</a:t>
            </a:r>
            <a:r>
              <a:rPr lang="cs-CZ" sz="2000"/>
              <a:t> - předonoží DKK + opora o dlaně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Pánev v neutrále, napřímení páteře, UKŘ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Pokud ramena v lehké VR – v pořádku! </a:t>
            </a:r>
            <a:r>
              <a:rPr b="1" lang="cs-CZ" sz="2000"/>
              <a:t>K opoře VR patří</a:t>
            </a:r>
            <a:r>
              <a:rPr lang="cs-CZ" sz="2000"/>
              <a:t>, viz plánovaná hybnost Vojta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Chůze v medvědovi: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Kontralaterální vzor, 2 body opory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Nutný dosatečný rozsah KYK a 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Často dítě využívá, když je nepříjemný povrch (místo lezení po 4)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cs-CZ" sz="2000"/>
              <a:t>Fázická končetina do ZR, opěrná do lehké VR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 u="sng">
                <a:solidFill>
                  <a:schemeClr val="hlink"/>
                </a:solidFill>
                <a:hlinkClick r:id="rId3"/>
              </a:rPr>
              <a:t>https://www.youtube.com/watch?v=A4lZjHGfYaI</a:t>
            </a:r>
            <a:endParaRPr/>
          </a:p>
        </p:txBody>
      </p:sp>
      <p:pic>
        <p:nvPicPr>
          <p:cNvPr descr="Obsah obrázku osoba, interiér, malé, dítě&#10;&#10;Popis se vygeneroval automaticky." id="518" name="Google Shape;518;p50"/>
          <p:cNvPicPr preferRelativeResize="0"/>
          <p:nvPr/>
        </p:nvPicPr>
        <p:blipFill rotWithShape="1">
          <a:blip r:embed="rId4">
            <a:alphaModFix/>
          </a:blip>
          <a:srcRect b="2" l="2877" r="2" t="0"/>
          <a:stretch/>
        </p:blipFill>
        <p:spPr>
          <a:xfrm>
            <a:off x="6818112" y="1928862"/>
            <a:ext cx="4879816" cy="333990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0"/>
          <p:cNvSpPr txBox="1"/>
          <p:nvPr/>
        </p:nvSpPr>
        <p:spPr>
          <a:xfrm>
            <a:off x="8497529" y="5338915"/>
            <a:ext cx="318565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https://www.vojta.com/cs/vojtuv-princip/diagnostika-vojty/aspekty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"/>
          <p:cNvSpPr txBox="1"/>
          <p:nvPr>
            <p:ph type="title"/>
          </p:nvPr>
        </p:nvSpPr>
        <p:spPr>
          <a:xfrm>
            <a:off x="4965430" y="629266"/>
            <a:ext cx="6586491" cy="1676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Dřep (cca 12m) </a:t>
            </a:r>
            <a:endParaRPr sz="5400"/>
          </a:p>
        </p:txBody>
      </p:sp>
      <p:sp>
        <p:nvSpPr>
          <p:cNvPr id="525" name="Google Shape;525;p51"/>
          <p:cNvSpPr txBox="1"/>
          <p:nvPr>
            <p:ph idx="1" type="body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400"/>
              <a:t>Bez opory HKK </a:t>
            </a:r>
            <a:r>
              <a:rPr lang="cs-CZ" sz="2400"/>
              <a:t>se objevuje u dětí, které zvládnou </a:t>
            </a:r>
            <a:r>
              <a:rPr b="1" lang="cs-CZ" sz="2400"/>
              <a:t>zastavit chůzi v prostoru</a:t>
            </a:r>
            <a:r>
              <a:rPr lang="cs-CZ" sz="2400"/>
              <a:t>, s oporou o HKK již umí dříve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400"/>
              <a:t>Kolena nepřesahují </a:t>
            </a:r>
            <a:r>
              <a:rPr lang="cs-CZ" sz="2400"/>
              <a:t>přes špičky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400"/>
              <a:t>Nad rozsah pohybu více než 120° může být retroverze pánve </a:t>
            </a:r>
            <a:r>
              <a:rPr lang="cs-CZ" sz="2400"/>
              <a:t>- individuálně dle flexibility, úhlu krčku femuru, apod...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2400"/>
              <a:t>Opora o chodidla, páteř napřímená, hlava v prodloužení, HKK volné pro manipulaci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2400" u="sng">
                <a:solidFill>
                  <a:schemeClr val="hlink"/>
                </a:solidFill>
                <a:hlinkClick r:id="rId3"/>
              </a:rPr>
              <a:t>https://www.youtube.com/watch?v=mD1ZGUARlps</a:t>
            </a:r>
            <a:endParaRPr sz="2400"/>
          </a:p>
        </p:txBody>
      </p:sp>
      <p:pic>
        <p:nvPicPr>
          <p:cNvPr descr="Obsah obrázku osoba, interiér, papírnictví, dítě&#10;&#10;Popis se vygeneroval automaticky." id="526" name="Google Shape;526;p51"/>
          <p:cNvPicPr preferRelativeResize="0"/>
          <p:nvPr/>
        </p:nvPicPr>
        <p:blipFill rotWithShape="1">
          <a:blip r:embed="rId4">
            <a:alphaModFix/>
          </a:blip>
          <a:srcRect b="0" l="-3388" r="63655" t="0"/>
          <a:stretch/>
        </p:blipFill>
        <p:spPr>
          <a:xfrm>
            <a:off x="-393270" y="10"/>
            <a:ext cx="4759688" cy="6858058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1"/>
          <p:cNvSpPr txBox="1"/>
          <p:nvPr/>
        </p:nvSpPr>
        <p:spPr>
          <a:xfrm>
            <a:off x="2118852" y="6617109"/>
            <a:ext cx="27432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https://www.nicelybuiltfitness.com/fitness-articles-news/akh9nnttpzjtbwgn2t3k7spx5wwlzy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2"/>
          <p:cNvSpPr txBox="1"/>
          <p:nvPr>
            <p:ph type="title"/>
          </p:nvPr>
        </p:nvSpPr>
        <p:spPr>
          <a:xfrm>
            <a:off x="648930" y="37022"/>
            <a:ext cx="6586491" cy="1676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cs-CZ" sz="5400"/>
              <a:t>Chůze </a:t>
            </a:r>
            <a:endParaRPr sz="5400"/>
          </a:p>
        </p:txBody>
      </p:sp>
      <p:sp>
        <p:nvSpPr>
          <p:cNvPr id="533" name="Google Shape;533;p52"/>
          <p:cNvSpPr txBox="1"/>
          <p:nvPr>
            <p:ph idx="1" type="body"/>
          </p:nvPr>
        </p:nvSpPr>
        <p:spPr>
          <a:xfrm>
            <a:off x="639663" y="1374710"/>
            <a:ext cx="6586489" cy="5287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Počátek v 10-12m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Nejprve kroky od jednoho místa k druhému (typicky od maminky k tatínkovi a obráceně)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Důležitá motivace </a:t>
            </a:r>
            <a:r>
              <a:rPr lang="cs-CZ" sz="1800"/>
              <a:t>a jistota na DKK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Sociální bipedální lokomoce </a:t>
            </a:r>
            <a:r>
              <a:rPr lang="cs-CZ" sz="1800"/>
              <a:t>(12-14m) = dítě dokáže jít v prostoru, zastavit a zase se rozejít popř. změnit směr chůze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Z počátku dítě vyvažuje těžiště abdukcí paží a flexí loktů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Fyziologická anteverze </a:t>
            </a:r>
            <a:r>
              <a:rPr lang="cs-CZ" sz="1800"/>
              <a:t>pánve až do 3 let věku!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Široká báze,</a:t>
            </a:r>
            <a:r>
              <a:rPr lang="cs-CZ" sz="1800"/>
              <a:t> postupně se zužuje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Podélná klenba se vyvíjí do 3-4 let </a:t>
            </a:r>
            <a:r>
              <a:rPr lang="cs-CZ" sz="1800"/>
              <a:t>(NE vložky, výjimky: ortoped. vada, neurolog. porucha), </a:t>
            </a:r>
            <a:r>
              <a:rPr b="1" lang="cs-CZ" sz="1800"/>
              <a:t>klenba se vyvíjí se schopností stoje na 1DK, neutrálním postavením pánve a napřímením páteře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Z počátku může být nákrok nejprve na palec/patu/plošně celé chodidlo, </a:t>
            </a:r>
            <a:r>
              <a:rPr b="1" lang="cs-CZ" sz="1800"/>
              <a:t>kontakt paty </a:t>
            </a:r>
            <a:r>
              <a:rPr lang="cs-CZ" sz="1800"/>
              <a:t>(heel strike) </a:t>
            </a:r>
            <a:r>
              <a:rPr b="1" lang="cs-CZ" sz="1800"/>
              <a:t>se objevuje až po cca 4m samostatné chůze, po 2 letech už chceme vidět vždy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cs-CZ" sz="1800"/>
              <a:t>Idiopatická chůze po špičkách: </a:t>
            </a:r>
            <a:r>
              <a:rPr lang="cs-CZ" sz="1800"/>
              <a:t>často psychosomatika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/>
              <a:t>Dozrávání: 50% děti ve 14m, 90% dětí v 16m, po 18m 100% zdravých dětí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cs-CZ" sz="1800" u="sng">
                <a:solidFill>
                  <a:schemeClr val="hlink"/>
                </a:solidFill>
                <a:hlinkClick r:id="rId3"/>
              </a:rPr>
              <a:t>https://www.youtube.com/watch?v=O7j2UeKcK3s</a:t>
            </a:r>
            <a:endParaRPr/>
          </a:p>
          <a:p>
            <a:pPr indent="-1228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228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228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228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pic>
        <p:nvPicPr>
          <p:cNvPr descr="Obsah obrázku osoba, země, sport&#10;&#10;Popis se vygeneroval automaticky." id="534" name="Google Shape;534;p52"/>
          <p:cNvPicPr preferRelativeResize="0"/>
          <p:nvPr/>
        </p:nvPicPr>
        <p:blipFill rotWithShape="1">
          <a:blip r:embed="rId4">
            <a:alphaModFix/>
          </a:blip>
          <a:srcRect b="3" l="4904" r="11064" t="0"/>
          <a:stretch/>
        </p:blipFill>
        <p:spPr>
          <a:xfrm>
            <a:off x="7556409" y="640082"/>
            <a:ext cx="3995928" cy="557783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2"/>
          <p:cNvSpPr txBox="1"/>
          <p:nvPr/>
        </p:nvSpPr>
        <p:spPr>
          <a:xfrm>
            <a:off x="8804275" y="6224588"/>
            <a:ext cx="2743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https://kids.britannica.com/students/assembly/view/233380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06" l="0" r="-109" t="24209"/>
          <a:stretch/>
        </p:blipFill>
        <p:spPr>
          <a:xfrm>
            <a:off x="490142" y="32591"/>
            <a:ext cx="11211730" cy="678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54"/>
          <p:cNvSpPr/>
          <p:nvPr/>
        </p:nvSpPr>
        <p:spPr>
          <a:xfrm>
            <a:off x="409710" y="1022350"/>
            <a:ext cx="709612" cy="2095501"/>
          </a:xfrm>
          <a:custGeom>
            <a:rect b="b" l="l" r="r" t="t"/>
            <a:pathLst>
              <a:path extrusionOk="0" h="1363" w="447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54"/>
          <p:cNvSpPr/>
          <p:nvPr/>
        </p:nvSpPr>
        <p:spPr>
          <a:xfrm>
            <a:off x="409710" y="837744"/>
            <a:ext cx="403225" cy="1705431"/>
          </a:xfrm>
          <a:custGeom>
            <a:rect b="b" l="l" r="r" t="t"/>
            <a:pathLst>
              <a:path extrusionOk="0" h="1109" w="254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4"/>
          <p:cNvSpPr/>
          <p:nvPr/>
        </p:nvSpPr>
        <p:spPr>
          <a:xfrm>
            <a:off x="644660" y="640894"/>
            <a:ext cx="168275" cy="1713195"/>
          </a:xfrm>
          <a:custGeom>
            <a:rect b="b" l="l" r="r" t="t"/>
            <a:pathLst>
              <a:path extrusionOk="0" h="1114" w="106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4"/>
          <p:cNvSpPr/>
          <p:nvPr/>
        </p:nvSpPr>
        <p:spPr>
          <a:xfrm>
            <a:off x="7348538" y="635716"/>
            <a:ext cx="328612" cy="1742360"/>
          </a:xfrm>
          <a:custGeom>
            <a:rect b="b" l="l" r="r" t="t"/>
            <a:pathLst>
              <a:path extrusionOk="0" h="1114" w="207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4"/>
          <p:cNvSpPr/>
          <p:nvPr/>
        </p:nvSpPr>
        <p:spPr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4"/>
          <p:cNvSpPr txBox="1"/>
          <p:nvPr>
            <p:ph type="title"/>
          </p:nvPr>
        </p:nvSpPr>
        <p:spPr>
          <a:xfrm>
            <a:off x="964760" y="804328"/>
            <a:ext cx="6091312" cy="1205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4000"/>
              <a:buFont typeface="Calibri"/>
              <a:buNone/>
            </a:pPr>
            <a:r>
              <a:rPr lang="cs-CZ" sz="4000">
                <a:solidFill>
                  <a:srgbClr val="FEFFFF"/>
                </a:solidFill>
              </a:rPr>
              <a:t>Zdroje</a:t>
            </a:r>
            <a:endParaRPr sz="4000">
              <a:solidFill>
                <a:srgbClr val="FEFFFF"/>
              </a:solidFill>
            </a:endParaRPr>
          </a:p>
        </p:txBody>
      </p:sp>
      <p:sp>
        <p:nvSpPr>
          <p:cNvPr id="552" name="Google Shape;552;p54"/>
          <p:cNvSpPr txBox="1"/>
          <p:nvPr>
            <p:ph idx="1" type="body"/>
          </p:nvPr>
        </p:nvSpPr>
        <p:spPr>
          <a:xfrm>
            <a:off x="1282189" y="2494450"/>
            <a:ext cx="5773883" cy="3563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Materiály z kurzů DNS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KOLÁŘ, Pavel, 2009. Rehabilitace v klinické praxi. Praha: Galén. ISBN 978-80-7262-657-1.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VOJTA, Václav a Annegret PETERS, 2010. Vojtův princip: svalové souhry v reflexní lokomoci a motorické ontogenezi. Praha: Grada. ISBN 978-80-247-2710-3.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/>
              <a:t>SKALIČKOVÁ-KOVÁČIKOVÁ, Věra, 2017. Diagnostika a fyzioterapie hybných poruch dle Vojty. Olomouc: RL-CORPUS, s.r.o. ISBN 978-80-270-2292-2.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3"/>
              </a:rPr>
              <a:t>https://pubmed.ncbi.nlm.nih.gov/20966209/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4"/>
              </a:rPr>
              <a:t>http://www.rl-corpus.cz/vojtuv-princip/vyvojova-kineziologie/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5"/>
              </a:rPr>
              <a:t>https://www.wikiskripta.eu/w/Psychomotorický_vývoj_d%C3%ADtěte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6"/>
              </a:rPr>
              <a:t>https://www.solen.cz/pdfs/ped/2004/06/07.pdf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7"/>
              </a:rPr>
              <a:t>https://www.rehabps.com/DATA/Motol_in.pdf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8"/>
              </a:rPr>
              <a:t>https://www.solen.cz/pdfs/ped/2007/05/03.pdf</a:t>
            </a:r>
            <a:endParaRPr sz="1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s-CZ" sz="1200" u="sng">
                <a:solidFill>
                  <a:schemeClr val="hlink"/>
                </a:solidFill>
                <a:hlinkClick r:id="rId9"/>
              </a:rPr>
              <a:t>https://www.wikiskripta.eu/w/Neuromotorický_vývoj_d%C3%ADtěte</a:t>
            </a:r>
            <a:endParaRPr sz="1200"/>
          </a:p>
        </p:txBody>
      </p:sp>
      <p:pic>
        <p:nvPicPr>
          <p:cNvPr descr="Obsah obrázku text, osoba, interiér, dítě&#10;&#10;Popis se vygeneroval automaticky." id="553" name="Google Shape;553;p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24706" y="871306"/>
            <a:ext cx="3343407" cy="223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21182" y="3118006"/>
            <a:ext cx="3470308" cy="347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Posturální ontogeneze – psychomotorický vývoj</a:t>
            </a:r>
            <a:endParaRPr/>
          </a:p>
        </p:txBody>
      </p:sp>
      <p:sp>
        <p:nvSpPr>
          <p:cNvPr id="126" name="Google Shape;126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geneticky podmíněný, druhově specifický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automatický, nejedná se o proces učení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stimulem je </a:t>
            </a:r>
            <a:r>
              <a:rPr b="1" lang="cs-CZ"/>
              <a:t>emoční motivace </a:t>
            </a:r>
            <a:r>
              <a:rPr lang="cs-CZ"/>
              <a:t>na podkladě </a:t>
            </a:r>
            <a:r>
              <a:rPr b="1" lang="cs-CZ"/>
              <a:t>vnějších podnětů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nejintenzivnější vývoj v prvních 12 M, pokračuje do 4R, končí v 6R (mozeček – jemná motorika)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každý vývojový stupeň je obsažen ve vyšším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Vývojová kineziologie – proč v terapii dospělých?</a:t>
            </a:r>
            <a:endParaRPr/>
          </a:p>
        </p:txBody>
      </p:sp>
      <p:sp>
        <p:nvSpPr>
          <p:cNvPr id="132" name="Google Shape;132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pomáhá diagnostikovat problém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ukazuje, co je fyziologické, jak vypadá centrovaný segment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využíváme polohy a svalové souhry k terapii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800"/>
              <a:buChar char="•"/>
            </a:pPr>
            <a:r>
              <a:rPr b="1" lang="cs-CZ">
                <a:solidFill>
                  <a:srgbClr val="2E75B5"/>
                </a:solidFill>
              </a:rPr>
              <a:t>„mozek nezná svaly, mozek zná pohyby“ </a:t>
            </a:r>
            <a:r>
              <a:rPr lang="cs-CZ">
                <a:solidFill>
                  <a:srgbClr val="2E75B5"/>
                </a:solidFill>
              </a:rPr>
              <a:t>– terapie v pohybových vzorcích je tak daleko více stimulující a efektivnější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svaly mohou být silné ve fázické funkci (otevřený řetězec), zatímco ve funkci opěrné (posturální – uzavřený řetězec) mohou být velice oslabené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kvalita pohybu je vždy závislá na kvalitě koordinace mezi svaly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Vývojová kineziologie = posturální ontogeneza</a:t>
            </a:r>
            <a:endParaRPr/>
          </a:p>
        </p:txBody>
      </p:sp>
      <p:sp>
        <p:nvSpPr>
          <p:cNvPr id="138" name="Google Shape;138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dítě se rodí se s fyziologickým tělíčkem (pokud nemá nějakou vrozenou deformitu)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na podkladu poškození motorických programů v mozku (nejčastěji ischemie vznikající při porodu) dochází k chybnému řízení pohybů při zrání CNS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800"/>
              <a:buChar char="•"/>
            </a:pPr>
            <a:r>
              <a:rPr b="1" lang="cs-CZ">
                <a:solidFill>
                  <a:srgbClr val="2E75B5"/>
                </a:solidFill>
              </a:rPr>
              <a:t>„funkce formuje orgán“ </a:t>
            </a:r>
            <a:r>
              <a:rPr lang="cs-CZ"/>
              <a:t>– proto se původně fyziologické tělíčko postupně deformuje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cs-CZ"/>
              <a:t>obraz DMO se stanovuje až v roce života – do té doby hovoříme o CKP (centrální koordinační poruše)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/>
          <p:nvPr/>
        </p:nvSpPr>
        <p:spPr>
          <a:xfrm>
            <a:off x="263352" y="6195219"/>
            <a:ext cx="120253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s-CZ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Vlevo fyziologicky se vyvíjející dítě, vpravo těžce postižené dítě. S přibývajícím věkem se budou rozdíly ještě více zvýrazňovat. </a:t>
            </a:r>
            <a:endParaRPr/>
          </a:p>
        </p:txBody>
      </p:sp>
      <p:pic>
        <p:nvPicPr>
          <p:cNvPr id="145" name="Google Shape;145;p9" title="2 Month Old Typical &amp; Atypical Motor Development Side by Side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66" y="1494352"/>
            <a:ext cx="5159061" cy="386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title="6 Month Old Baby Typical &amp; Atypical Development Side by Side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1624" y="1494352"/>
            <a:ext cx="6377619" cy="386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2022-02-05T12:46:51Z</dcterms:created>
  <dc:creator>Aleš Pospíšil</dc:creator>
</cp:coreProperties>
</file>