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Pedagog</a:t>
            </a:r>
            <a:br>
              <a:rPr lang="cs-CZ" alt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B1F87A-47EE-4C1C-A98D-DCD5C39DEE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CE12D4-C98C-4171-989F-BB9D9904C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183F71D-C382-44CD-90EC-AE037089F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4153"/>
            <a:ext cx="10933200" cy="5636029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2. Kompetence dle zaměření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altLang="cs-CZ" sz="3200" b="1" dirty="0"/>
              <a:t>a) kompetence </a:t>
            </a:r>
            <a:r>
              <a:rPr lang="cs-CZ" altLang="cs-CZ" sz="3200" b="1" dirty="0">
                <a:solidFill>
                  <a:srgbClr val="FF0000"/>
                </a:solidFill>
              </a:rPr>
              <a:t>k vlastní edukaci</a:t>
            </a:r>
            <a:r>
              <a:rPr lang="cs-CZ" altLang="cs-CZ" sz="3200" dirty="0"/>
              <a:t>: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/>
              <a:t>znalost oboru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 err="1"/>
              <a:t>psychopedagogická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</a:t>
            </a:r>
            <a:br>
              <a:rPr lang="cs-CZ" altLang="cs-CZ" sz="3200" b="1" dirty="0"/>
            </a:br>
            <a:r>
              <a:rPr lang="cs-CZ" altLang="cs-CZ" sz="3200" dirty="0"/>
              <a:t>projektování a realizace postupů podněcujících učení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/>
              <a:t>komunikativní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(verbální i nonverbální)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/>
              <a:t>diagnostická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= určení stavu: </a:t>
            </a:r>
            <a:br>
              <a:rPr lang="cs-CZ" altLang="cs-CZ" sz="3200" dirty="0"/>
            </a:br>
            <a:r>
              <a:rPr lang="cs-CZ" altLang="cs-CZ" sz="3200" dirty="0"/>
              <a:t>- vědomostí, dovedností, … </a:t>
            </a:r>
            <a:r>
              <a:rPr lang="cs-CZ" altLang="cs-CZ" sz="3200" b="1" dirty="0">
                <a:solidFill>
                  <a:srgbClr val="0000DC"/>
                </a:solidFill>
              </a:rPr>
              <a:t>prekoncepcí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stylů učení</a:t>
            </a:r>
            <a:br>
              <a:rPr lang="cs-CZ" altLang="cs-CZ" sz="3200" dirty="0"/>
            </a:br>
            <a:r>
              <a:rPr lang="cs-CZ" altLang="cs-CZ" sz="3200" dirty="0"/>
              <a:t>- vztahů = klima sociální skupiny</a:t>
            </a:r>
            <a:br>
              <a:rPr lang="cs-CZ" altLang="cs-CZ" sz="3200" dirty="0"/>
            </a:br>
            <a:r>
              <a:rPr lang="cs-CZ" altLang="cs-CZ" sz="3200" dirty="0"/>
              <a:t>- sociálního, ekonomického, kulturního ad. zázemí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352080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0854AA-606D-4B87-A4AA-E576866FED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1C92DD-7976-4975-ACCD-C5A7B4B17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3EBE8E1-378D-45FA-9E3F-A1107FF22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3411"/>
            <a:ext cx="10753200" cy="5166589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2. Kompetence dle zaměření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b) </a:t>
            </a:r>
            <a:r>
              <a:rPr lang="cs-CZ" altLang="cs-CZ" sz="3200" b="1" dirty="0">
                <a:solidFill>
                  <a:srgbClr val="FF0000"/>
                </a:solidFill>
              </a:rPr>
              <a:t>osobnostní</a:t>
            </a:r>
            <a:r>
              <a:rPr lang="cs-CZ" altLang="cs-CZ" sz="3200" b="1" dirty="0"/>
              <a:t> kompetence: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odpovědnost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flexibilita (pružnost chování)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empatie (schopnost vcítit se do pocitů druhé osoby) 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autenticita (hodnověrnost)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dovednost akceptovat sebe i druhé 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...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9665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575D62-D6E8-4780-AA2C-C12CF6BBC6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C9CA8F-D6E6-4D62-8CE9-F7E7D841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35FC23-677B-4C70-AFE1-E63DC26D8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4029"/>
            <a:ext cx="10753200" cy="5163971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2. Kompetence dle zaměření</a:t>
            </a:r>
            <a:endParaRPr lang="cs-CZ" sz="3200" dirty="0"/>
          </a:p>
          <a:p>
            <a:pPr>
              <a:lnSpc>
                <a:spcPct val="110000"/>
              </a:lnSpc>
              <a:buNone/>
              <a:defRPr/>
            </a:pPr>
            <a:r>
              <a:rPr lang="cs-CZ" altLang="cs-CZ" sz="3200" b="1" dirty="0"/>
              <a:t>c) </a:t>
            </a:r>
            <a:r>
              <a:rPr lang="cs-CZ" altLang="cs-CZ" sz="3200" b="1" dirty="0">
                <a:solidFill>
                  <a:srgbClr val="FF0000"/>
                </a:solidFill>
              </a:rPr>
              <a:t>rozvíjející</a:t>
            </a:r>
            <a:r>
              <a:rPr lang="cs-CZ" altLang="cs-CZ" sz="3200" b="1" dirty="0"/>
              <a:t> kompetence</a:t>
            </a:r>
            <a:r>
              <a:rPr lang="cs-CZ" altLang="cs-CZ" sz="3200" dirty="0"/>
              <a:t>: 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/>
              <a:t>adaptivní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= orientovat se ve změnách </a:t>
            </a:r>
            <a:br>
              <a:rPr lang="cs-CZ" altLang="cs-CZ" sz="3200" dirty="0"/>
            </a:br>
            <a:r>
              <a:rPr lang="cs-CZ" altLang="cs-CZ" sz="3200" dirty="0"/>
              <a:t>a orientovat v nich druhé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/>
              <a:t>informační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</a:t>
            </a:r>
            <a:br>
              <a:rPr lang="cs-CZ" altLang="cs-CZ" sz="3200" b="1" dirty="0"/>
            </a:br>
            <a:r>
              <a:rPr lang="cs-CZ" altLang="cs-CZ" sz="3200" dirty="0"/>
              <a:t>zvládnutí moderních informačních technologií 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/>
              <a:t>výzkumná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</a:t>
            </a:r>
            <a:br>
              <a:rPr lang="cs-CZ" altLang="cs-CZ" sz="3200" b="1" dirty="0"/>
            </a:br>
            <a:r>
              <a:rPr lang="cs-CZ" altLang="cs-CZ" sz="3200" dirty="0"/>
              <a:t>zkoumat a řešit problémy (akční výzkum)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 err="1"/>
              <a:t>sebereflektivní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= zamýšlet se nad svou činností, projektovat změny v této 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77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30705D-A6C8-46AA-9F85-3957C9FC2F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DBDD414-1E05-4151-9B7A-7F82F091DA74}"/>
              </a:ext>
            </a:extLst>
          </p:cNvPr>
          <p:cNvSpPr/>
          <p:nvPr/>
        </p:nvSpPr>
        <p:spPr>
          <a:xfrm>
            <a:off x="2750038" y="357053"/>
            <a:ext cx="69509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000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edukačního procesu</a:t>
            </a:r>
            <a:endParaRPr lang="cs-CZ" sz="4000" b="1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AA6D9E09-54EB-4FE5-9F69-620545C98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071" y="2511221"/>
            <a:ext cx="3401401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rgbClr val="FF0000"/>
                </a:solidFill>
              </a:rPr>
              <a:t>pedagog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 err="1">
                <a:solidFill>
                  <a:srgbClr val="FF0000"/>
                </a:solidFill>
              </a:rPr>
              <a:t>edukátor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929F3FFD-1AED-42ED-9667-289E422A2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060" y="2584246"/>
            <a:ext cx="3644004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edukant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vychovávaný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CECDE518-F426-4B91-9C35-873A0940C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003" y="4168572"/>
            <a:ext cx="3030086" cy="129698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podmínky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29AE5D9C-4702-4A4A-BD91-300FFB1EB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160" y="4168571"/>
            <a:ext cx="3146979" cy="12953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prostředky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01DCDE11-056A-4579-BDD5-20C0659779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4795" y="3053348"/>
            <a:ext cx="1838099" cy="768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97AB871F-E01F-469F-BE29-D16DF5A65F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49078" y="2439784"/>
            <a:ext cx="0" cy="28082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7914C892-10D5-46E3-8A35-C0A375035F2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69223" y="1865108"/>
            <a:ext cx="7921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4">
            <a:extLst>
              <a:ext uri="{FF2B5EF4-FFF2-40B4-BE49-F238E27FC236}">
                <a16:creationId xmlns:a16="http://schemas.microsoft.com/office/drawing/2014/main" id="{2DA8EEAA-707F-4F39-97C4-0B254B4FFB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12029" y="3733597"/>
            <a:ext cx="367545" cy="506708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1BE8242B-2D71-493A-B61A-BD96A90D66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7207" y="2368345"/>
            <a:ext cx="861427" cy="16510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17230621-6839-4917-BE42-E74A3ECEE0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896" y="4744834"/>
            <a:ext cx="1232364" cy="53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4D9A3DEB-A8C4-474D-B7C7-3B42D97E3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92069" y="3741691"/>
            <a:ext cx="270178" cy="4268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E50D88B0-D3A1-446C-9F0B-79C75C440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9360" y="2368346"/>
            <a:ext cx="792162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FB641C3B-0150-4BEA-9975-6A1AE78816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197" y="330338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5317AB23-B5D6-43EE-9AC0-F30A5C7D6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4549" y="3303384"/>
            <a:ext cx="2236510" cy="981606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Oval 24">
            <a:extLst>
              <a:ext uri="{FF2B5EF4-FFF2-40B4-BE49-F238E27FC236}">
                <a16:creationId xmlns:a16="http://schemas.microsoft.com/office/drawing/2014/main" id="{E1CECD7E-FACE-4F52-81F4-7582CD053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11" y="1064939"/>
            <a:ext cx="3727328" cy="122237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cíl</a:t>
            </a:r>
            <a:r>
              <a:rPr lang="cs-CZ" altLang="cs-CZ" sz="3200" dirty="0">
                <a:solidFill>
                  <a:schemeClr val="bg1"/>
                </a:solidFill>
              </a:rPr>
              <a:t> </a:t>
            </a: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(určuje obsah)</a:t>
            </a: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C8D8E33E-35DF-4485-8E68-DF78EBC6D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8" y="5248071"/>
            <a:ext cx="22365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 dirty="0">
                <a:solidFill>
                  <a:srgbClr val="FF0000"/>
                </a:solidFill>
              </a:rPr>
              <a:t>efekty</a:t>
            </a:r>
            <a:br>
              <a:rPr lang="cs-CZ" altLang="cs-CZ" sz="4000" b="1" dirty="0">
                <a:solidFill>
                  <a:srgbClr val="FF0000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edukace</a:t>
            </a:r>
          </a:p>
        </p:txBody>
      </p:sp>
      <p:sp>
        <p:nvSpPr>
          <p:cNvPr id="21" name="Line 27">
            <a:extLst>
              <a:ext uri="{FF2B5EF4-FFF2-40B4-BE49-F238E27FC236}">
                <a16:creationId xmlns:a16="http://schemas.microsoft.com/office/drawing/2014/main" id="{87292B10-4688-407F-B54F-BFC1C02294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22269" y="1967468"/>
            <a:ext cx="649287" cy="431800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89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358D46-562F-4B44-BAE0-A54F3B590A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EE186-F8B2-4F0D-8662-53377544B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24FE02-B596-4CAF-9572-947940D6C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30978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dirty="0"/>
              <a:t>Mimořádně náročná, tvůrčí a odpovědná role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Pedagog</a:t>
            </a:r>
            <a:r>
              <a:rPr lang="cs-CZ" altLang="cs-CZ" sz="3200" dirty="0"/>
              <a:t> =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praktik</a:t>
            </a:r>
            <a:r>
              <a:rPr lang="cs-CZ" altLang="cs-CZ" sz="3200" dirty="0"/>
              <a:t> = </a:t>
            </a:r>
            <a:r>
              <a:rPr lang="cs-CZ" altLang="cs-CZ" sz="3200" dirty="0" err="1"/>
              <a:t>edukátor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0000DC"/>
                </a:solidFill>
              </a:rPr>
              <a:t>sociální</a:t>
            </a:r>
            <a:r>
              <a:rPr lang="cs-CZ" altLang="cs-CZ" sz="3200" dirty="0"/>
              <a:t> „</a:t>
            </a:r>
            <a:r>
              <a:rPr lang="cs-CZ" altLang="cs-CZ" sz="3200" b="1" dirty="0">
                <a:solidFill>
                  <a:srgbClr val="FF0000"/>
                </a:solidFill>
              </a:rPr>
              <a:t>pomáhající</a:t>
            </a:r>
            <a:r>
              <a:rPr lang="cs-CZ" altLang="cs-CZ" sz="3200" b="1" dirty="0"/>
              <a:t> profese</a:t>
            </a:r>
            <a:r>
              <a:rPr lang="cs-CZ" altLang="cs-CZ" sz="3200" dirty="0"/>
              <a:t>“, doprovázející na cestě životem </a:t>
            </a:r>
            <a:br>
              <a:rPr lang="cs-CZ" altLang="cs-CZ" sz="3200" dirty="0"/>
            </a:br>
            <a:r>
              <a:rPr lang="cs-CZ" altLang="cs-CZ" sz="3200" dirty="0"/>
              <a:t>(pedagogický pracovník ad.)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teoretik</a:t>
            </a:r>
            <a:r>
              <a:rPr lang="cs-CZ" altLang="cs-CZ" sz="3200" dirty="0"/>
              <a:t> = vědec (výzkumný pracovník)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přiblížení a propojení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akční výzkum</a:t>
            </a:r>
          </a:p>
        </p:txBody>
      </p:sp>
    </p:spTree>
    <p:extLst>
      <p:ext uri="{BB962C8B-B14F-4D97-AF65-F5344CB8AC3E}">
        <p14:creationId xmlns:p14="http://schemas.microsoft.com/office/powerpoint/2010/main" val="13861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FBF4D2-E356-4C9C-A361-0B0F8BE0A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1EF33A-CD0F-4AB9-BF81-6966E4861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AAFD081-23B3-4F5C-9C1B-020FE8709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0753200" cy="4764960"/>
          </a:xfrm>
        </p:spPr>
        <p:txBody>
          <a:bodyPr/>
          <a:lstStyle/>
          <a:p>
            <a:pPr>
              <a:lnSpc>
                <a:spcPts val="4000"/>
              </a:lnSpc>
              <a:buNone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Funkce</a:t>
            </a:r>
            <a:r>
              <a:rPr lang="cs-CZ" altLang="cs-CZ" sz="3200" b="1" dirty="0"/>
              <a:t>: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řídící</a:t>
            </a:r>
            <a:r>
              <a:rPr lang="cs-CZ" altLang="cs-CZ" sz="3200" dirty="0"/>
              <a:t> – iniciátor 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organizační</a:t>
            </a:r>
            <a:r>
              <a:rPr lang="cs-CZ" altLang="cs-CZ" sz="3200" dirty="0"/>
              <a:t> – dle míry autonomie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koncepční</a:t>
            </a:r>
            <a:r>
              <a:rPr lang="cs-CZ" altLang="cs-CZ" sz="3200" dirty="0"/>
              <a:t> – volba cílů, obsahu, … (trenér)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výkonná</a:t>
            </a:r>
            <a:r>
              <a:rPr lang="cs-CZ" altLang="cs-CZ" sz="3200" dirty="0"/>
              <a:t> (pomocí forem, metod, prostředků)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diagnostická</a:t>
            </a:r>
            <a:r>
              <a:rPr lang="cs-CZ" altLang="cs-CZ" sz="3200" dirty="0"/>
              <a:t> (vstup – průběh – výstup)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evaluační</a:t>
            </a:r>
            <a:r>
              <a:rPr lang="cs-CZ" altLang="cs-CZ" sz="3200" dirty="0"/>
              <a:t> (hodnocení edukačních procesů)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výzkumná</a:t>
            </a:r>
            <a:r>
              <a:rPr lang="cs-CZ" altLang="cs-CZ" sz="3200" dirty="0"/>
              <a:t> (v akčním výzkumu)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104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5838B7-F382-4185-94E4-7291853CB7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6E0C21-381E-4B38-8654-969A18A11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6282"/>
            <a:ext cx="10753200" cy="451576"/>
          </a:xfrm>
        </p:spPr>
        <p:txBody>
          <a:bodyPr/>
          <a:lstStyle/>
          <a:p>
            <a:r>
              <a:rPr lang="cs-CZ" altLang="cs-CZ" dirty="0"/>
              <a:t>Pedagogický pracovník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3A79FEC-0539-4105-A3A1-D0F98B212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60612"/>
            <a:ext cx="10753200" cy="5619388"/>
          </a:xfrm>
        </p:spPr>
        <p:txBody>
          <a:bodyPr/>
          <a:lstStyle/>
          <a:p>
            <a:pPr>
              <a:lnSpc>
                <a:spcPts val="3400"/>
              </a:lnSpc>
              <a:buNone/>
              <a:defRPr/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zaměstnanec</a:t>
            </a:r>
            <a:r>
              <a:rPr lang="cs-CZ" altLang="cs-CZ" sz="3200" b="1" dirty="0"/>
              <a:t> </a:t>
            </a:r>
            <a:r>
              <a:rPr lang="cs-CZ" altLang="cs-CZ" sz="3200" dirty="0"/>
              <a:t>konající </a:t>
            </a:r>
            <a:r>
              <a:rPr lang="cs-CZ" altLang="cs-CZ" sz="3200" b="1" dirty="0">
                <a:solidFill>
                  <a:srgbClr val="FF0000"/>
                </a:solidFill>
              </a:rPr>
              <a:t>přímou pedagogickou činnost</a:t>
            </a:r>
          </a:p>
          <a:p>
            <a:pPr>
              <a:lnSpc>
                <a:spcPts val="3400"/>
              </a:lnSpc>
              <a:buNone/>
              <a:defRPr/>
            </a:pPr>
            <a:r>
              <a:rPr lang="cs-CZ" altLang="cs-CZ" sz="3200" i="1" dirty="0"/>
              <a:t>Zákon o pedagogických pracovnících </a:t>
            </a:r>
            <a:r>
              <a:rPr lang="cs-CZ" altLang="cs-CZ" sz="3200" dirty="0"/>
              <a:t>(2005, 2016):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učitel (MŠ, ZŠ, SŠ, VOŠ, ZUŠ)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pedagog v zařízení pro další vzdělávání PP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vychovatel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speciální pedagog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psycholog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 volného času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asistent pedagoga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trenér</a:t>
            </a:r>
            <a:r>
              <a:rPr lang="cs-CZ" altLang="cs-CZ" sz="3200" dirty="0"/>
              <a:t> (min. maturita + trenérská 2 nebo B)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metodik prevence v PPP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vedoucí pedagogický pracovník</a:t>
            </a:r>
          </a:p>
          <a:p>
            <a:pPr>
              <a:lnSpc>
                <a:spcPts val="3400"/>
              </a:lnSpc>
              <a:buNone/>
              <a:defRPr/>
            </a:pPr>
            <a:r>
              <a:rPr lang="cs-CZ" altLang="cs-CZ" sz="3200" dirty="0"/>
              <a:t>Stálá diskuse, novely – vymezení a doplnění</a:t>
            </a:r>
          </a:p>
        </p:txBody>
      </p:sp>
    </p:spTree>
    <p:extLst>
      <p:ext uri="{BB962C8B-B14F-4D97-AF65-F5344CB8AC3E}">
        <p14:creationId xmlns:p14="http://schemas.microsoft.com/office/powerpoint/2010/main" val="3891362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EECC8A-C708-4F9A-B02F-D30628257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2452B2-15FE-480A-BC32-D3A9E369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7EF09A-E560-4036-8C7D-8B7479EC9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46909"/>
            <a:ext cx="10753200" cy="511687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Požadavky</a:t>
            </a:r>
            <a:r>
              <a:rPr lang="cs-CZ" altLang="cs-CZ" sz="3200" b="1" dirty="0"/>
              <a:t>: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hodnotová orientace </a:t>
            </a:r>
            <a:r>
              <a:rPr lang="cs-CZ" altLang="cs-CZ" sz="3200" dirty="0"/>
              <a:t>– tolerance, objektivnost, pluralismus, sebeúcta, autenticita, demokratičnost, …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vzdělání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všeobecné = kulturní, sportovní, politický, … </a:t>
            </a:r>
            <a:r>
              <a:rPr lang="cs-CZ" altLang="cs-CZ" sz="3200" b="1" dirty="0">
                <a:solidFill>
                  <a:srgbClr val="0000DC"/>
                </a:solidFill>
              </a:rPr>
              <a:t>rozhled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odborné = teoretické + praktické ve „své“ oblasti </a:t>
            </a:r>
            <a:br>
              <a:rPr lang="cs-CZ" altLang="cs-CZ" sz="3200" dirty="0"/>
            </a:br>
            <a:r>
              <a:rPr lang="cs-CZ" altLang="cs-CZ" sz="3200" dirty="0"/>
              <a:t>- pedagogicko-psychologické = teoretické + praktické 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rysy osobnosti </a:t>
            </a:r>
            <a:r>
              <a:rPr lang="cs-CZ" altLang="cs-CZ" sz="3200" dirty="0"/>
              <a:t>– kreativita, optimismus, takt, klid, zaujetí, spravedlnost, zásadový morální postoj, humor, …</a:t>
            </a:r>
          </a:p>
        </p:txBody>
      </p:sp>
    </p:spTree>
    <p:extLst>
      <p:ext uri="{BB962C8B-B14F-4D97-AF65-F5344CB8AC3E}">
        <p14:creationId xmlns:p14="http://schemas.microsoft.com/office/powerpoint/2010/main" val="1506146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F9B24F-B5DB-4779-82B8-BF3BDF3F27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42827C-A8E5-4FE3-AE65-9C8EDCDE0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4DD440-0711-450A-96CA-9A8E518A0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3164"/>
            <a:ext cx="10753200" cy="4418836"/>
          </a:xfrm>
        </p:spPr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Požadavky</a:t>
            </a:r>
            <a:r>
              <a:rPr lang="cs-CZ" altLang="cs-CZ" sz="3200" b="1" dirty="0">
                <a:solidFill>
                  <a:srgbClr val="FF0000"/>
                </a:solidFill>
              </a:rPr>
              <a:t> + PEDAGOGICKÁ ODPOVĚDNOST </a:t>
            </a:r>
            <a:r>
              <a:rPr lang="cs-CZ" altLang="cs-CZ" sz="3200" b="1" dirty="0"/>
              <a:t>= </a:t>
            </a:r>
          </a:p>
          <a:p>
            <a:pPr>
              <a:lnSpc>
                <a:spcPct val="150000"/>
              </a:lnSpc>
              <a:defRPr/>
            </a:pPr>
            <a:r>
              <a:rPr lang="cs-CZ" altLang="cs-CZ" sz="3200" dirty="0"/>
              <a:t>vědomí odpovědnosti </a:t>
            </a:r>
            <a:r>
              <a:rPr lang="cs-CZ" altLang="cs-CZ" sz="3200" b="1" dirty="0">
                <a:solidFill>
                  <a:srgbClr val="0000DC"/>
                </a:solidFill>
              </a:rPr>
              <a:t>vůči vychovávaným</a:t>
            </a:r>
          </a:p>
          <a:p>
            <a:pPr>
              <a:lnSpc>
                <a:spcPct val="150000"/>
              </a:lnSpc>
              <a:defRPr/>
            </a:pPr>
            <a:r>
              <a:rPr lang="cs-CZ" altLang="cs-CZ" sz="3200" dirty="0"/>
              <a:t>úsilí o maximální </a:t>
            </a:r>
            <a:r>
              <a:rPr lang="cs-CZ" altLang="cs-CZ" sz="3200" b="1" dirty="0">
                <a:solidFill>
                  <a:srgbClr val="0000DC"/>
                </a:solidFill>
              </a:rPr>
              <a:t>eliminování rizik</a:t>
            </a:r>
          </a:p>
          <a:p>
            <a:pPr>
              <a:lnSpc>
                <a:spcPct val="150000"/>
              </a:lnSpc>
              <a:defRPr/>
            </a:pPr>
            <a:r>
              <a:rPr lang="cs-CZ" altLang="cs-CZ" sz="3200" dirty="0"/>
              <a:t>podpora </a:t>
            </a:r>
            <a:r>
              <a:rPr lang="cs-CZ" altLang="cs-CZ" sz="3200" b="1" dirty="0">
                <a:solidFill>
                  <a:srgbClr val="0000DC"/>
                </a:solidFill>
              </a:rPr>
              <a:t>vzájemné odpovědnosti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všech zúčastněných i participujících </a:t>
            </a:r>
            <a:br>
              <a:rPr lang="cs-CZ" altLang="cs-CZ" sz="3200" dirty="0"/>
            </a:br>
            <a:r>
              <a:rPr lang="cs-CZ" altLang="cs-CZ" sz="3200" dirty="0"/>
              <a:t>(= + vedení instituce, rodiče, kolegové, ...)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90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EA025-4CC4-46BA-BE9B-B2A05A3277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022DFA-5931-4977-9ECA-197C2ADE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B19C4D-719D-4FF2-B148-8B4B4B39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9418"/>
            <a:ext cx="10753200" cy="425258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Požadavky</a:t>
            </a:r>
            <a:r>
              <a:rPr lang="cs-CZ" altLang="cs-CZ" sz="3200" b="1" dirty="0">
                <a:solidFill>
                  <a:srgbClr val="FF0000"/>
                </a:solidFill>
              </a:rPr>
              <a:t> + kompetence (pedagogické) = </a:t>
            </a:r>
            <a:r>
              <a:rPr lang="cs-CZ" altLang="cs-CZ" sz="3200" b="1" dirty="0"/>
              <a:t>souhrn </a:t>
            </a:r>
            <a:r>
              <a:rPr lang="cs-CZ" altLang="cs-CZ" sz="3200" b="1" dirty="0">
                <a:solidFill>
                  <a:srgbClr val="FF0000"/>
                </a:solidFill>
              </a:rPr>
              <a:t>způsobilostí</a:t>
            </a:r>
            <a:r>
              <a:rPr lang="cs-CZ" altLang="cs-CZ" sz="3200" b="1" dirty="0"/>
              <a:t> pedagoga</a:t>
            </a:r>
            <a:r>
              <a:rPr lang="cs-CZ" altLang="cs-CZ" sz="3200" dirty="0"/>
              <a:t>, aby mohl efektivně pracovat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Druhy </a:t>
            </a:r>
            <a:r>
              <a:rPr lang="cs-CZ" altLang="cs-CZ" sz="3200" dirty="0"/>
              <a:t>kompetencí: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AutoNum type="arabicPeriod"/>
              <a:defRPr/>
            </a:pPr>
            <a:r>
              <a:rPr lang="cs-CZ" altLang="cs-CZ" sz="3200" b="1" dirty="0"/>
              <a:t>dle </a:t>
            </a:r>
            <a:r>
              <a:rPr lang="cs-CZ" altLang="cs-CZ" sz="3200" b="1" dirty="0">
                <a:solidFill>
                  <a:srgbClr val="0000DC"/>
                </a:solidFill>
              </a:rPr>
              <a:t>geneze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AutoNum type="arabicPeriod"/>
              <a:defRPr/>
            </a:pPr>
            <a:r>
              <a:rPr lang="cs-CZ" altLang="cs-CZ" sz="3200" b="1"/>
              <a:t>dle </a:t>
            </a:r>
            <a:r>
              <a:rPr lang="cs-CZ" altLang="cs-CZ" sz="3200" b="1">
                <a:solidFill>
                  <a:srgbClr val="0000DC"/>
                </a:solidFill>
              </a:rPr>
              <a:t>zaměření</a:t>
            </a:r>
            <a:endParaRPr lang="cs-CZ" altLang="cs-CZ" sz="3200" b="1" dirty="0">
              <a:solidFill>
                <a:srgbClr val="0000DC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738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0A126F-CD95-442A-A10B-B23157A2A3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83ED34-987E-47D8-84B5-8E81F3C81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9B4BA41-C349-46A6-838B-0F5113224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9913"/>
            <a:ext cx="10753200" cy="4758087"/>
          </a:xfrm>
        </p:spPr>
        <p:txBody>
          <a:bodyPr/>
          <a:lstStyle/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1. Kompetence dle geneze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/>
              <a:t>a) </a:t>
            </a:r>
            <a:r>
              <a:rPr lang="cs-CZ" altLang="cs-CZ" sz="3200" b="1" dirty="0">
                <a:solidFill>
                  <a:srgbClr val="FF0000"/>
                </a:solidFill>
              </a:rPr>
              <a:t>vrozené</a:t>
            </a:r>
            <a:r>
              <a:rPr lang="cs-CZ" altLang="cs-CZ" sz="3200" dirty="0"/>
              <a:t> </a:t>
            </a:r>
            <a:r>
              <a:rPr lang="cs-CZ" altLang="cs-CZ" sz="3200" b="1" dirty="0"/>
              <a:t>způsobilosti</a:t>
            </a:r>
            <a:r>
              <a:rPr lang="cs-CZ" altLang="cs-CZ" sz="3200" dirty="0"/>
              <a:t> = </a:t>
            </a:r>
            <a:br>
              <a:rPr lang="cs-CZ" altLang="cs-CZ" sz="3200" dirty="0"/>
            </a:br>
            <a:r>
              <a:rPr lang="cs-CZ" altLang="cs-CZ" sz="3200" dirty="0"/>
              <a:t>   schopnosti, pedagogické nadání </a:t>
            </a:r>
            <a:br>
              <a:rPr lang="cs-CZ" altLang="cs-CZ" sz="3200" dirty="0"/>
            </a:br>
            <a:r>
              <a:rPr lang="cs-CZ" altLang="cs-CZ" sz="3200" dirty="0"/>
              <a:t>   („učitel, vychovatel, trenér, … od narození“)</a:t>
            </a:r>
            <a:endParaRPr lang="cs-CZ" altLang="cs-CZ" sz="3200" b="1" dirty="0"/>
          </a:p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/>
              <a:t>b) </a:t>
            </a:r>
            <a:r>
              <a:rPr lang="cs-CZ" altLang="cs-CZ" sz="3200" b="1" dirty="0">
                <a:solidFill>
                  <a:srgbClr val="FF0000"/>
                </a:solidFill>
              </a:rPr>
              <a:t>získávané</a:t>
            </a:r>
            <a:r>
              <a:rPr lang="cs-CZ" altLang="cs-CZ" sz="3200" dirty="0"/>
              <a:t> </a:t>
            </a:r>
            <a:r>
              <a:rPr lang="cs-CZ" altLang="cs-CZ" sz="3200" b="1" dirty="0"/>
              <a:t>způsobilosti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   pedagogické vědomosti, dovednosti, zkušenosti, …</a:t>
            </a:r>
            <a:br>
              <a:rPr lang="cs-CZ" altLang="cs-CZ" sz="3200" dirty="0"/>
            </a:br>
            <a:r>
              <a:rPr lang="cs-CZ" altLang="cs-CZ" sz="3200" dirty="0"/>
              <a:t>   získávané </a:t>
            </a:r>
            <a:r>
              <a:rPr lang="cs-CZ" altLang="cs-CZ" sz="3200" b="1" dirty="0"/>
              <a:t>praxí</a:t>
            </a:r>
            <a:r>
              <a:rPr lang="cs-CZ" altLang="cs-CZ" sz="3200" dirty="0"/>
              <a:t>, </a:t>
            </a:r>
            <a:r>
              <a:rPr lang="cs-CZ" altLang="cs-CZ" sz="3200" b="1" dirty="0"/>
              <a:t>studiem</a:t>
            </a:r>
            <a:r>
              <a:rPr lang="cs-CZ" altLang="cs-CZ" sz="3200" dirty="0"/>
              <a:t>, </a:t>
            </a:r>
            <a:r>
              <a:rPr lang="cs-CZ" altLang="cs-CZ" sz="3200" b="1" dirty="0">
                <a:solidFill>
                  <a:srgbClr val="0000DC"/>
                </a:solidFill>
              </a:rPr>
              <a:t>sebereflexí</a:t>
            </a:r>
            <a:r>
              <a:rPr lang="cs-CZ" altLang="cs-CZ" sz="3200" dirty="0"/>
              <a:t>, ...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/>
              <a:t>Optimální = </a:t>
            </a:r>
            <a:r>
              <a:rPr lang="cs-CZ" altLang="cs-CZ" sz="3200" b="1" dirty="0">
                <a:solidFill>
                  <a:srgbClr val="FF0000"/>
                </a:solidFill>
              </a:rPr>
              <a:t>propojení</a:t>
            </a:r>
          </a:p>
        </p:txBody>
      </p:sp>
    </p:spTree>
    <p:extLst>
      <p:ext uri="{BB962C8B-B14F-4D97-AF65-F5344CB8AC3E}">
        <p14:creationId xmlns:p14="http://schemas.microsoft.com/office/powerpoint/2010/main" val="273335640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109</TotalTime>
  <Words>568</Words>
  <Application>Microsoft Office PowerPoint</Application>
  <PresentationFormat>Širokoúhlá obrazovka</PresentationFormat>
  <Paragraphs>93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Pedagog </vt:lpstr>
      <vt:lpstr>Prezentace aplikace PowerPoint</vt:lpstr>
      <vt:lpstr>Pedagog – edukátor</vt:lpstr>
      <vt:lpstr>Pedagog – edukátor</vt:lpstr>
      <vt:lpstr>Pedagogický pracovník</vt:lpstr>
      <vt:lpstr>Pedagog – edukátor</vt:lpstr>
      <vt:lpstr>Pedagog – edukátor</vt:lpstr>
      <vt:lpstr>Pedagog – edukátor</vt:lpstr>
      <vt:lpstr>Kompetence pedagoga</vt:lpstr>
      <vt:lpstr>Kompetence pedagoga</vt:lpstr>
      <vt:lpstr>Kompetence pedagoga</vt:lpstr>
      <vt:lpstr>Kompetence pedagoga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14</cp:revision>
  <cp:lastPrinted>1601-01-01T00:00:00Z</cp:lastPrinted>
  <dcterms:created xsi:type="dcterms:W3CDTF">2020-10-05T06:18:46Z</dcterms:created>
  <dcterms:modified xsi:type="dcterms:W3CDTF">2023-01-26T14:20:41Z</dcterms:modified>
</cp:coreProperties>
</file>