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925782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3416676"/>
            <a:ext cx="11361600" cy="2211790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Demokratický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A. Komenský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Utilitaristický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Locke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1D232-0AC9-4627-8BA2-02FF3EE28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E75CDC-7F77-41BB-B5E3-A012689B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07B0E0-806C-433A-A376-A5AB0EF4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32766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Jan Amos KOMENSKÝ (1592–1670)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světový věhlas – </a:t>
            </a:r>
            <a:r>
              <a:rPr lang="cs-CZ" sz="3200" b="1" dirty="0" err="1">
                <a:solidFill>
                  <a:srgbClr val="0000DC"/>
                </a:solidFill>
              </a:rPr>
              <a:t>Comenius</a:t>
            </a:r>
            <a:r>
              <a:rPr lang="cs-CZ" sz="3200" dirty="0"/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komeniologie </a:t>
            </a:r>
            <a:r>
              <a:rPr lang="cs-CZ" sz="3200" dirty="0"/>
              <a:t>= výzkum díla a CV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světové citace + </a:t>
            </a:r>
            <a:r>
              <a:rPr lang="cs-CZ" sz="3200" b="1" dirty="0">
                <a:solidFill>
                  <a:srgbClr val="0000DC"/>
                </a:solidFill>
              </a:rPr>
              <a:t>ovlivnění praxe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vliv na pedagogiku, didaktiku,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filosofii, teologii, lingvistiku, </a:t>
            </a:r>
            <a:br>
              <a:rPr lang="cs-CZ" sz="3200" dirty="0"/>
            </a:br>
            <a:r>
              <a:rPr lang="cs-CZ" sz="3200" dirty="0"/>
              <a:t>bohemistiku, hudbu, …</a:t>
            </a:r>
          </a:p>
          <a:p>
            <a:endParaRPr 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2054AB3B-9B97-4E55-A264-5F3109EFF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50" y="1504335"/>
            <a:ext cx="335121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81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5BF9D-AC71-439E-9799-9B6812ACD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61DCB-B0DB-4EFF-9FDB-D22AED99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EC0351-FA89-4A88-910B-6DD4A99A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05"/>
            <a:ext cx="10753200" cy="4654195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altLang="cs-CZ" b="1" dirty="0"/>
              <a:t>Životní mezníky (</a:t>
            </a:r>
            <a:r>
              <a:rPr lang="cs-CZ" altLang="cs-CZ" b="1" dirty="0">
                <a:solidFill>
                  <a:srgbClr val="0000DC"/>
                </a:solidFill>
              </a:rPr>
              <a:t>nejen</a:t>
            </a:r>
            <a:r>
              <a:rPr lang="cs-CZ" altLang="cs-CZ" b="1" dirty="0"/>
              <a:t>) Komenského: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*</a:t>
            </a:r>
            <a:r>
              <a:rPr lang="cs-CZ" altLang="cs-CZ" dirty="0">
                <a:cs typeface="Times New Roman" panose="02020603050405020304" pitchFamily="18" charset="0"/>
              </a:rPr>
              <a:t> 1592 okolí Uh. Brodu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dětství, studia, učitel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1620 – Bílá Hora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pronásledování a skrývání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1628 – exil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Lešno, Anglie, Švédsko, Uhry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1648 – konec </a:t>
            </a:r>
            <a:r>
              <a:rPr lang="cs-CZ" altLang="cs-CZ" dirty="0" err="1">
                <a:cs typeface="Times New Roman" panose="02020603050405020304" pitchFamily="18" charset="0"/>
              </a:rPr>
              <a:t>30leté</a:t>
            </a:r>
            <a:r>
              <a:rPr lang="cs-CZ" altLang="cs-CZ" dirty="0">
                <a:cs typeface="Times New Roman" panose="02020603050405020304" pitchFamily="18" charset="0"/>
              </a:rPr>
              <a:t> války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Holandsko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†</a:t>
            </a:r>
            <a:r>
              <a:rPr lang="cs-CZ" altLang="cs-CZ" dirty="0">
                <a:cs typeface="Times New Roman" panose="02020603050405020304" pitchFamily="18" charset="0"/>
              </a:rPr>
              <a:t> 1670</a:t>
            </a:r>
            <a:endParaRPr lang="en-US" altLang="cs-CZ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B2D1B35C-6A46-46AB-8B8A-358870B3F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01" y="1483805"/>
            <a:ext cx="3155233" cy="374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66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E3C650-6F19-4E4C-8904-05F17D880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158A6-5DA7-452E-8724-A0787230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36F9B2-1027-4809-9066-9D64CB77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Hlavní </a:t>
            </a:r>
            <a:r>
              <a:rPr lang="cs-CZ" altLang="cs-CZ" b="1" dirty="0">
                <a:solidFill>
                  <a:srgbClr val="0000DC"/>
                </a:solidFill>
              </a:rPr>
              <a:t>pedagogické </a:t>
            </a:r>
            <a:r>
              <a:rPr lang="cs-CZ" altLang="cs-CZ" b="1" dirty="0"/>
              <a:t>spisy Komenského: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Didaktika velká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Informatorium školy mateřské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 err="1"/>
              <a:t>Vševýchova</a:t>
            </a:r>
            <a:endParaRPr lang="cs-CZ" altLang="cs-CZ" dirty="0"/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Brána jazyků otevřená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Svět v obrazech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Škola hrou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…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C819F549-9A73-49A5-817A-307EB6027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67" y="2104621"/>
            <a:ext cx="2958468" cy="351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62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43815-1FFF-4ED2-B03F-D7088C2DF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3E2EB-A568-477F-A0C0-A56F8DD9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2EA2F2-662C-4CA6-B1C0-A97EB38F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6852"/>
            <a:ext cx="10753200" cy="512314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dirty="0"/>
              <a:t>Základní </a:t>
            </a:r>
            <a:r>
              <a:rPr lang="cs-CZ" altLang="cs-CZ" b="1" dirty="0">
                <a:solidFill>
                  <a:srgbClr val="0000DC"/>
                </a:solidFill>
              </a:rPr>
              <a:t>rysy edukace </a:t>
            </a:r>
            <a:r>
              <a:rPr lang="cs-CZ" altLang="cs-CZ" b="1" dirty="0"/>
              <a:t>Komenského:</a:t>
            </a:r>
            <a:endParaRPr lang="cs-CZ" b="1" dirty="0"/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demokratismus = edukace pro všechny, </a:t>
            </a:r>
            <a:br>
              <a:rPr lang="cs-CZ" altLang="cs-CZ" dirty="0"/>
            </a:br>
            <a:r>
              <a:rPr lang="cs-CZ" altLang="cs-CZ" dirty="0"/>
              <a:t>rovnost šancí na vzdělání, gender, …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humanismus – škola = dílna lidskosti, </a:t>
            </a:r>
            <a:br>
              <a:rPr lang="cs-CZ" altLang="cs-CZ" dirty="0"/>
            </a:br>
            <a:r>
              <a:rPr lang="cs-CZ" altLang="cs-CZ" dirty="0"/>
              <a:t>úcta, integrace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realismus – výchova pro život </a:t>
            </a:r>
            <a:br>
              <a:rPr lang="cs-CZ" altLang="cs-CZ" dirty="0"/>
            </a:br>
            <a:r>
              <a:rPr lang="cs-CZ" altLang="cs-CZ" dirty="0"/>
              <a:t>(viz např. pojetí MŠ, Orbis pictus)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encyklopedismus – vše podstatné, </a:t>
            </a:r>
            <a:br>
              <a:rPr lang="cs-CZ" altLang="cs-CZ" dirty="0"/>
            </a:br>
            <a:r>
              <a:rPr lang="cs-CZ" altLang="cs-CZ" dirty="0"/>
              <a:t>všeobecné vzdělání, hledání národního kurikula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optimismus – možnosti edukace a vychovávaných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permanentní edukace = škola zrození … škola smrti </a:t>
            </a:r>
            <a:br>
              <a:rPr lang="cs-CZ" altLang="cs-CZ" dirty="0"/>
            </a:br>
            <a:r>
              <a:rPr lang="cs-CZ" altLang="cs-CZ" dirty="0"/>
              <a:t>(6 + 6 + 6 + 6 + ………..…)</a:t>
            </a:r>
          </a:p>
        </p:txBody>
      </p:sp>
      <p:pic>
        <p:nvPicPr>
          <p:cNvPr id="6" name="Picture 5" descr="comenius">
            <a:extLst>
              <a:ext uri="{FF2B5EF4-FFF2-40B4-BE49-F238E27FC236}">
                <a16:creationId xmlns:a16="http://schemas.microsoft.com/office/drawing/2014/main" id="{D84B7825-1327-4893-9CE7-AEFB9426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411" y="1489587"/>
            <a:ext cx="2631977" cy="3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67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59F85C-5693-46CD-8066-49FC75435E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E1C421-AE51-49C1-AFE3-FE4BCBF9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0CCBA0-4D5E-437E-ABFE-07681FD2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2523"/>
            <a:ext cx="10753200" cy="464547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John Locke (1632–1704)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domácí lékař a vychovatel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1693 spis </a:t>
            </a:r>
            <a:r>
              <a:rPr lang="cs-CZ" altLang="cs-CZ" sz="3200" b="1" i="1" dirty="0"/>
              <a:t>Myšlenky o výchově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individuální výchova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soukromý vychovatel</a:t>
            </a:r>
            <a:br>
              <a:rPr lang="cs-CZ" altLang="cs-CZ" sz="3200" dirty="0"/>
            </a:br>
            <a:r>
              <a:rPr lang="cs-CZ" altLang="cs-CZ" sz="3200" dirty="0"/>
              <a:t>(přísnost </a:t>
            </a:r>
            <a:r>
              <a:rPr lang="cs-CZ" altLang="cs-CZ" sz="3200" dirty="0">
                <a:cs typeface="Times New Roman" panose="02020603050405020304" pitchFamily="18" charset="0"/>
              </a:rPr>
              <a:t>→ postupně přítel)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>
                <a:cs typeface="Times New Roman" panose="02020603050405020304" pitchFamily="18" charset="0"/>
              </a:rPr>
              <a:t>výchova mladých úspěšných gentlemanů</a:t>
            </a:r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F2F971D1-052B-4EB0-8ECC-9E23ECAA4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8" y="1492523"/>
            <a:ext cx="2786582" cy="417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21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36D8E-2B89-411D-89F6-BFE641AA0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8197A3-8CB2-4636-88B0-1DBE374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8B699D0C-D53D-4AB7-8A3D-5DF89B9F72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056" y="1408300"/>
            <a:ext cx="2477295" cy="370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92EC3DCC-7462-4A29-A114-7AC4D11EEFD8}"/>
              </a:ext>
            </a:extLst>
          </p:cNvPr>
          <p:cNvSpPr txBox="1">
            <a:spLocks/>
          </p:cNvSpPr>
          <p:nvPr/>
        </p:nvSpPr>
        <p:spPr>
          <a:xfrm>
            <a:off x="719400" y="1408300"/>
            <a:ext cx="10753200" cy="48197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</a:rPr>
              <a:t>Rysy edukace </a:t>
            </a:r>
            <a:r>
              <a:rPr lang="cs-CZ" altLang="cs-CZ" sz="3200" b="1" kern="0" dirty="0"/>
              <a:t>Locka: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priorita = tělesná výchova</a:t>
            </a:r>
            <a:br>
              <a:rPr lang="cs-CZ" altLang="cs-CZ" sz="3200" dirty="0"/>
            </a:br>
            <a:r>
              <a:rPr lang="cs-CZ" altLang="cs-CZ" sz="3200" dirty="0"/>
              <a:t>(+ otužování, hygiena, vhodná strava,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mravní výchova – sebeovládání (gentleman)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rozumová + jazyková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utilitarismus = co je užitečné?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</a:t>
            </a:r>
            <a:br>
              <a:rPr lang="cs-CZ" altLang="cs-CZ" sz="3200" dirty="0"/>
            </a:br>
            <a:r>
              <a:rPr lang="cs-CZ" altLang="cs-CZ" sz="3200" dirty="0"/>
              <a:t>zaměřené na život (VB, USA)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význam sportu (zdatnosti) </a:t>
            </a:r>
            <a:r>
              <a:rPr lang="cs-CZ" altLang="cs-CZ" sz="3200" dirty="0"/>
              <a:t>= úspěch v životě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altLang="cs-CZ" sz="3200" b="1" kern="0" dirty="0"/>
          </a:p>
        </p:txBody>
      </p:sp>
    </p:spTree>
    <p:extLst>
      <p:ext uri="{BB962C8B-B14F-4D97-AF65-F5344CB8AC3E}">
        <p14:creationId xmlns:p14="http://schemas.microsoft.com/office/powerpoint/2010/main" val="17211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968EAD-00C7-462A-8696-AB1F194C6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DE641B-1F44-4BFF-ACCB-DE868751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7255"/>
            <a:ext cx="10753200" cy="451576"/>
          </a:xfrm>
        </p:spPr>
        <p:txBody>
          <a:bodyPr/>
          <a:lstStyle/>
          <a:p>
            <a:r>
              <a:rPr lang="cs-CZ" altLang="cs-CZ" dirty="0"/>
              <a:t>Komparace modelů: Komenský X Locke</a:t>
            </a:r>
            <a:endParaRPr lang="cs-CZ" dirty="0"/>
          </a:p>
        </p:txBody>
      </p:sp>
      <p:pic>
        <p:nvPicPr>
          <p:cNvPr id="6" name="Picture 5" descr="JAKRembrandt">
            <a:extLst>
              <a:ext uri="{FF2B5EF4-FFF2-40B4-BE49-F238E27FC236}">
                <a16:creationId xmlns:a16="http://schemas.microsoft.com/office/drawing/2014/main" id="{F72EE7CB-F31F-4D2A-A506-E0CEF91F5C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89" y="994355"/>
            <a:ext cx="272788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ocke">
            <a:extLst>
              <a:ext uri="{FF2B5EF4-FFF2-40B4-BE49-F238E27FC236}">
                <a16:creationId xmlns:a16="http://schemas.microsoft.com/office/drawing/2014/main" id="{53858844-9CE3-423A-9BDA-2E4D55DDE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03" y="994355"/>
            <a:ext cx="150801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8A0CDA2-33C1-4E44-AA7A-E86CEFC1F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90362"/>
              </p:ext>
            </p:extLst>
          </p:nvPr>
        </p:nvGraphicFramePr>
        <p:xfrm>
          <a:off x="720001" y="3095795"/>
          <a:ext cx="11167200" cy="2917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677">
                  <a:extLst>
                    <a:ext uri="{9D8B030D-6E8A-4147-A177-3AD203B41FA5}">
                      <a16:colId xmlns:a16="http://schemas.microsoft.com/office/drawing/2014/main" val="631796301"/>
                    </a:ext>
                  </a:extLst>
                </a:gridCol>
                <a:gridCol w="4498051">
                  <a:extLst>
                    <a:ext uri="{9D8B030D-6E8A-4147-A177-3AD203B41FA5}">
                      <a16:colId xmlns:a16="http://schemas.microsoft.com/office/drawing/2014/main" val="3287115053"/>
                    </a:ext>
                  </a:extLst>
                </a:gridCol>
                <a:gridCol w="3765472">
                  <a:extLst>
                    <a:ext uri="{9D8B030D-6E8A-4147-A177-3AD203B41FA5}">
                      <a16:colId xmlns:a16="http://schemas.microsoft.com/office/drawing/2014/main" val="1843195897"/>
                    </a:ext>
                  </a:extLst>
                </a:gridCol>
              </a:tblGrid>
              <a:tr h="657631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KOMENSKÝ (1592–1670)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LOCKE (1632–1704)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506364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obsah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encyklopedismus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utilitarismus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61248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forma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školní hromadná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individuální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27779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účastníci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všichni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gentlemani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45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1835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49</TotalTime>
  <Words>367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Vybrané historické  edukační modely I</vt:lpstr>
      <vt:lpstr>Demokratický edukační model – Komenský</vt:lpstr>
      <vt:lpstr>Demokratický edukační model – Komenský</vt:lpstr>
      <vt:lpstr>Demokratický edukační model – Komenský</vt:lpstr>
      <vt:lpstr>Demokratický edukační model – Komenský</vt:lpstr>
      <vt:lpstr>Utilitaristický edukační model – Locke</vt:lpstr>
      <vt:lpstr>Utilitaristický edukační model – Locke</vt:lpstr>
      <vt:lpstr>Komparace modelů: Komenský X Locke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11</cp:revision>
  <cp:lastPrinted>2020-10-12T12:13:04Z</cp:lastPrinted>
  <dcterms:created xsi:type="dcterms:W3CDTF">2020-10-05T06:18:46Z</dcterms:created>
  <dcterms:modified xsi:type="dcterms:W3CDTF">2023-01-26T14:16:01Z</dcterms:modified>
</cp:coreProperties>
</file>