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170616"/>
            <a:ext cx="11361600" cy="219750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altLang="cs-CZ" dirty="0"/>
              <a:t>Struktura pedagogiky</a:t>
            </a:r>
            <a:br>
              <a:rPr lang="cs-CZ" altLang="cs-CZ" dirty="0"/>
            </a:br>
            <a:r>
              <a:rPr lang="cs-CZ" altLang="cs-CZ" dirty="0"/>
              <a:t>Význam pedagogických disciplín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1CF9ED-57D2-4014-AC89-F070AA2EFE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230DCA-479D-4F7D-9683-8E2C26705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3593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a sport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6972C6-B569-4D64-8D41-3A947F49B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77154"/>
            <a:ext cx="10753200" cy="5316070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altLang="cs-CZ" sz="3200" b="1" dirty="0"/>
              <a:t>pedagogika volného času = </a:t>
            </a:r>
            <a:r>
              <a:rPr lang="cs-CZ" altLang="cs-CZ" sz="3200" dirty="0"/>
              <a:t>pedagogické zhodnocení volného času – </a:t>
            </a:r>
            <a:r>
              <a:rPr lang="cs-CZ" altLang="cs-CZ" sz="3200" b="1" dirty="0">
                <a:solidFill>
                  <a:srgbClr val="0000DC"/>
                </a:solidFill>
              </a:rPr>
              <a:t>sportem</a:t>
            </a:r>
            <a:r>
              <a:rPr lang="cs-CZ" altLang="cs-CZ" sz="3200" dirty="0"/>
              <a:t>, uměním, …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(zážitková pedagogika ) –</a:t>
            </a:r>
            <a:br>
              <a:rPr lang="cs-CZ" altLang="cs-CZ" sz="3200" dirty="0"/>
            </a:b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sportovních </a:t>
            </a:r>
            <a:r>
              <a:rPr lang="cs-CZ" altLang="cs-CZ" sz="3200" dirty="0"/>
              <a:t>a pohybových </a:t>
            </a:r>
            <a:r>
              <a:rPr lang="cs-CZ" altLang="cs-CZ" sz="3200" b="1" dirty="0">
                <a:solidFill>
                  <a:srgbClr val="0000DC"/>
                </a:solidFill>
              </a:rPr>
              <a:t>aktivit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← v rámci </a:t>
            </a:r>
            <a:r>
              <a:rPr lang="cs-CZ" altLang="cs-CZ" sz="3200" dirty="0" err="1"/>
              <a:t>kinantropologie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věd o sportu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oborové didaktiky – </a:t>
            </a:r>
            <a:r>
              <a:rPr lang="cs-CZ" altLang="cs-CZ" sz="3200" dirty="0"/>
              <a:t>didaktika </a:t>
            </a:r>
            <a:r>
              <a:rPr lang="cs-CZ" altLang="cs-CZ" sz="3200" b="1" dirty="0">
                <a:solidFill>
                  <a:srgbClr val="0000DC"/>
                </a:solidFill>
              </a:rPr>
              <a:t>tělesné výchovy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metodiky – </a:t>
            </a:r>
            <a:r>
              <a:rPr lang="cs-CZ" altLang="cs-CZ" sz="3200" dirty="0"/>
              <a:t>teorie vyučování konkrétním předmětům, </a:t>
            </a:r>
            <a:r>
              <a:rPr lang="cs-CZ" altLang="cs-CZ" sz="3200" b="1" dirty="0">
                <a:solidFill>
                  <a:srgbClr val="0000DC"/>
                </a:solidFill>
              </a:rPr>
              <a:t>sportům</a:t>
            </a:r>
            <a:r>
              <a:rPr lang="cs-CZ" altLang="cs-CZ" sz="3200"/>
              <a:t>, …</a:t>
            </a:r>
            <a:endParaRPr lang="cs-CZ" altLang="cs-CZ" sz="3200" dirty="0"/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dirty="0"/>
              <a:t>Aktuální </a:t>
            </a:r>
            <a:r>
              <a:rPr lang="cs-CZ" altLang="cs-CZ" sz="3200" b="1" dirty="0"/>
              <a:t>úkol</a:t>
            </a:r>
            <a:r>
              <a:rPr lang="cs-CZ" altLang="cs-CZ" sz="3200" dirty="0"/>
              <a:t> – najít si „</a:t>
            </a:r>
            <a:r>
              <a:rPr lang="cs-CZ" altLang="cs-CZ" sz="3200" b="1" dirty="0">
                <a:solidFill>
                  <a:srgbClr val="0000DC"/>
                </a:solidFill>
              </a:rPr>
              <a:t>svoji</a:t>
            </a:r>
            <a:r>
              <a:rPr lang="cs-CZ" altLang="cs-CZ" sz="3200" dirty="0"/>
              <a:t>“ pedagogickou </a:t>
            </a:r>
            <a:r>
              <a:rPr lang="cs-CZ" altLang="cs-CZ" sz="3200" b="1" dirty="0">
                <a:solidFill>
                  <a:srgbClr val="0000DC"/>
                </a:solidFill>
              </a:rPr>
              <a:t>disciplínu</a:t>
            </a:r>
          </a:p>
          <a:p>
            <a:pPr>
              <a:lnSpc>
                <a:spcPts val="4000"/>
              </a:lnSpc>
            </a:pPr>
            <a:endParaRPr lang="cs-CZ" altLang="cs-CZ" sz="3200" dirty="0"/>
          </a:p>
          <a:p>
            <a:pPr>
              <a:lnSpc>
                <a:spcPts val="4000"/>
              </a:lnSpc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9014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CDEFFE-2CBE-4B73-8072-A04EF8EF0C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979DC7-F7C8-4F28-B194-9224F72FB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Rozvoj poznání = vznik věd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04E7C8-82EF-452F-80B4-35E463AEA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4377"/>
            <a:ext cx="10753200" cy="4963624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původně </a:t>
            </a:r>
            <a:r>
              <a:rPr lang="cs-CZ" altLang="cs-CZ" sz="3200" b="1" dirty="0">
                <a:solidFill>
                  <a:srgbClr val="0000DC"/>
                </a:solidFill>
              </a:rPr>
              <a:t>filosofie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řec</a:t>
            </a:r>
            <a:r>
              <a:rPr lang="cs-CZ" altLang="cs-CZ" sz="3200" dirty="0"/>
              <a:t>. </a:t>
            </a:r>
            <a:r>
              <a:rPr lang="cs-CZ" altLang="cs-CZ" sz="3200" i="1" dirty="0" err="1"/>
              <a:t>filein</a:t>
            </a:r>
            <a:r>
              <a:rPr lang="cs-CZ" altLang="cs-CZ" sz="3200" i="1" dirty="0"/>
              <a:t> </a:t>
            </a:r>
            <a:r>
              <a:rPr lang="cs-CZ" altLang="cs-CZ" sz="3200" dirty="0"/>
              <a:t>= mít rád + </a:t>
            </a:r>
            <a:r>
              <a:rPr lang="cs-CZ" altLang="cs-CZ" sz="3200" i="1" dirty="0" err="1"/>
              <a:t>sofía</a:t>
            </a:r>
            <a:r>
              <a:rPr lang="cs-CZ" altLang="cs-CZ" sz="3200" i="1" dirty="0"/>
              <a:t> </a:t>
            </a:r>
            <a:r>
              <a:rPr lang="cs-CZ" altLang="cs-CZ" sz="3200" dirty="0"/>
              <a:t>= moudrost) = </a:t>
            </a:r>
            <a:r>
              <a:rPr lang="cs-CZ" altLang="cs-CZ" sz="3200" b="1" dirty="0"/>
              <a:t>hledání poznání </a:t>
            </a:r>
            <a:r>
              <a:rPr lang="cs-CZ" altLang="cs-CZ" sz="3200" dirty="0"/>
              <a:t>+ </a:t>
            </a:r>
            <a:r>
              <a:rPr lang="cs-CZ" altLang="cs-CZ" sz="3200" b="1" dirty="0"/>
              <a:t>dobrého života </a:t>
            </a:r>
            <a:r>
              <a:rPr lang="cs-CZ" altLang="cs-CZ" sz="3200" dirty="0"/>
              <a:t>= veškeré poznání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starověk – osamostatňování </a:t>
            </a:r>
            <a:r>
              <a:rPr lang="cs-CZ" altLang="cs-CZ" sz="3200" dirty="0"/>
              <a:t>přírodních věd</a:t>
            </a:r>
            <a:br>
              <a:rPr lang="cs-CZ" altLang="cs-CZ" sz="3200" dirty="0"/>
            </a:br>
            <a:r>
              <a:rPr lang="cs-CZ" altLang="cs-CZ" sz="3200" dirty="0"/>
              <a:t>(matematika, astronomie, medicína, ...)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vyčleňování </a:t>
            </a:r>
            <a:r>
              <a:rPr lang="cs-CZ" altLang="cs-CZ" sz="3200" b="1" dirty="0">
                <a:solidFill>
                  <a:srgbClr val="0000DC"/>
                </a:solidFill>
              </a:rPr>
              <a:t>sociálních věd </a:t>
            </a:r>
            <a:r>
              <a:rPr lang="cs-CZ" altLang="cs-CZ" sz="3200" dirty="0"/>
              <a:t>– 19. st. (sociologie – </a:t>
            </a:r>
            <a:r>
              <a:rPr lang="cs-CZ" altLang="cs-CZ" sz="3200" dirty="0" err="1"/>
              <a:t>Comte</a:t>
            </a:r>
            <a:r>
              <a:rPr lang="cs-CZ" altLang="cs-CZ" sz="3200" dirty="0"/>
              <a:t>, </a:t>
            </a:r>
            <a:r>
              <a:rPr lang="cs-CZ" altLang="cs-CZ" sz="3200" b="1" dirty="0"/>
              <a:t>pedagogika </a:t>
            </a:r>
            <a:r>
              <a:rPr lang="cs-CZ" altLang="cs-CZ" sz="3200" dirty="0"/>
              <a:t>– Herbart, psychologie – 1879 </a:t>
            </a:r>
            <a:r>
              <a:rPr lang="cs-CZ" altLang="cs-CZ" sz="3200" dirty="0" err="1"/>
              <a:t>Wundt</a:t>
            </a:r>
            <a:r>
              <a:rPr lang="cs-CZ" altLang="cs-CZ" sz="3200" dirty="0"/>
              <a:t>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vznik nových vědeckých </a:t>
            </a:r>
            <a:r>
              <a:rPr lang="cs-CZ" altLang="cs-CZ" sz="3200" b="1" dirty="0"/>
              <a:t>subdisciplín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rozvoj </a:t>
            </a:r>
            <a:r>
              <a:rPr lang="cs-CZ" altLang="cs-CZ" sz="3200" b="1" dirty="0"/>
              <a:t>mezioborových disciplín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výzkum </a:t>
            </a:r>
            <a:r>
              <a:rPr lang="cs-CZ" altLang="cs-CZ" sz="3200" b="1" dirty="0"/>
              <a:t>komplexních problémů</a:t>
            </a:r>
          </a:p>
        </p:txBody>
      </p:sp>
    </p:spTree>
    <p:extLst>
      <p:ext uri="{BB962C8B-B14F-4D97-AF65-F5344CB8AC3E}">
        <p14:creationId xmlns:p14="http://schemas.microsoft.com/office/powerpoint/2010/main" val="266987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D3258-098F-464E-9E27-2C831ED493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EC086C-305A-419F-8154-524ABB12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pedagogického vědění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21E92E-EA0D-44E0-BDC2-9839EA46A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63329"/>
            <a:ext cx="10753200" cy="4268671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názory na edukaci </a:t>
            </a:r>
            <a:r>
              <a:rPr lang="cs-CZ" sz="3200" dirty="0"/>
              <a:t>= klasická </a:t>
            </a:r>
            <a:r>
              <a:rPr lang="cs-CZ" sz="3200" b="1" dirty="0">
                <a:solidFill>
                  <a:srgbClr val="0000DC"/>
                </a:solidFill>
              </a:rPr>
              <a:t>součást filozofie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rozvoj </a:t>
            </a:r>
            <a:r>
              <a:rPr lang="cs-CZ" sz="3200" b="1" dirty="0"/>
              <a:t>normativních </a:t>
            </a:r>
            <a:r>
              <a:rPr lang="cs-CZ" sz="3200" dirty="0"/>
              <a:t>pedagogických </a:t>
            </a:r>
            <a:r>
              <a:rPr lang="cs-CZ" sz="3200" b="1" dirty="0"/>
              <a:t>koncepcí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vznik sociálních věd – 19. století – sociologie, psychologie, pedagogika, …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začátek 20. století – </a:t>
            </a:r>
            <a:r>
              <a:rPr lang="cs-CZ" sz="3200" b="1" dirty="0">
                <a:solidFill>
                  <a:srgbClr val="0000DC"/>
                </a:solidFill>
              </a:rPr>
              <a:t>vznik pedagogických výzkumů </a:t>
            </a:r>
            <a:r>
              <a:rPr lang="cs-CZ" sz="3200" dirty="0"/>
              <a:t>= „moderní“ empirické pedagogiky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20. století – </a:t>
            </a:r>
            <a:r>
              <a:rPr lang="cs-CZ" sz="3200" b="1" dirty="0"/>
              <a:t>rozvoj pedagogických subdisciplín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35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6ACF96-D7FE-4B31-9BD7-0BE89ED99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186CC8-5135-4588-B4DF-D5B204E2D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Historická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47CA7D-9D1C-4858-A3AB-19488638F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75765"/>
            <a:ext cx="11086518" cy="5062235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cs-CZ" altLang="cs-CZ" sz="3200" b="1" dirty="0"/>
              <a:t>Dějiny pedagogiky, výchovy a školy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historického výzkumu</a:t>
            </a:r>
            <a:r>
              <a:rPr lang="cs-CZ" altLang="cs-CZ" sz="3200" dirty="0"/>
              <a:t> → komplexní obraz o: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vývoji </a:t>
            </a:r>
            <a:r>
              <a:rPr lang="cs-CZ" altLang="cs-CZ" sz="3200" dirty="0"/>
              <a:t>edukace a edukačních zařízení  (= </a:t>
            </a:r>
            <a:r>
              <a:rPr lang="cs-CZ" altLang="cs-CZ" sz="3200" b="1" dirty="0">
                <a:solidFill>
                  <a:srgbClr val="0000DC"/>
                </a:solidFill>
              </a:rPr>
              <a:t>praxe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o </a:t>
            </a:r>
            <a:r>
              <a:rPr lang="cs-CZ" altLang="cs-CZ" sz="3200" b="1" dirty="0">
                <a:solidFill>
                  <a:srgbClr val="0000DC"/>
                </a:solidFill>
              </a:rPr>
              <a:t>genezi</a:t>
            </a:r>
            <a:r>
              <a:rPr lang="cs-CZ" altLang="cs-CZ" sz="3200" dirty="0"/>
              <a:t> pedagogické </a:t>
            </a:r>
            <a:r>
              <a:rPr lang="cs-CZ" altLang="cs-CZ" sz="3200" b="1" dirty="0">
                <a:solidFill>
                  <a:srgbClr val="0000DC"/>
                </a:solidFill>
              </a:rPr>
              <a:t>teorie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</a:t>
            </a:r>
            <a:r>
              <a:rPr lang="cs-CZ" altLang="cs-CZ" sz="3200" b="1" dirty="0"/>
              <a:t> přístup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spolupráce s historií, filozofií, dějinami </a:t>
            </a:r>
            <a:r>
              <a:rPr lang="cs-CZ" altLang="cs-CZ" sz="3200" b="1" dirty="0">
                <a:solidFill>
                  <a:srgbClr val="0000DC"/>
                </a:solidFill>
              </a:rPr>
              <a:t>sportu</a:t>
            </a:r>
            <a:r>
              <a:rPr lang="cs-CZ" altLang="cs-CZ" sz="3200" dirty="0"/>
              <a:t>, techniky, …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všeobecné dějiny výchovy a pedagogiky</a:t>
            </a:r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národní dějiny výchovy a pedagogiky</a:t>
            </a:r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dějiny školství </a:t>
            </a:r>
            <a:r>
              <a:rPr lang="cs-CZ" altLang="cs-CZ" sz="3200" dirty="0"/>
              <a:t>(všeobecné a národní) 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516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71867F-93E9-42AF-A600-CA8AE696B9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A8874C-9A41-434E-9D60-6F6754F66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39318"/>
            <a:ext cx="10753200" cy="451576"/>
          </a:xfrm>
        </p:spPr>
        <p:txBody>
          <a:bodyPr/>
          <a:lstStyle/>
          <a:p>
            <a:r>
              <a:rPr lang="cs-CZ" altLang="cs-CZ" dirty="0"/>
              <a:t>Komparativní a obecná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3CC975-592F-4535-9D73-B8689B3DF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6424"/>
            <a:ext cx="10753200" cy="4415576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komparativní</a:t>
            </a:r>
            <a:r>
              <a:rPr lang="cs-CZ" altLang="cs-CZ" sz="3200" b="1" dirty="0"/>
              <a:t> (srovnávací) </a:t>
            </a:r>
            <a:r>
              <a:rPr lang="cs-CZ" altLang="cs-CZ" sz="3200" b="1" dirty="0">
                <a:solidFill>
                  <a:srgbClr val="0000DC"/>
                </a:solidFill>
              </a:rPr>
              <a:t>pedagogika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srovnávací analýza edukačních (hl. školských) systémů 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obecná pedagogika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systematizace a interpretaci základních pedagogických jevů a zákonitostí: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i="1" dirty="0"/>
              <a:t>metodologická část</a:t>
            </a:r>
            <a:r>
              <a:rPr lang="cs-CZ" altLang="cs-CZ" sz="3200" dirty="0"/>
              <a:t> – vymezení pedagogiky jako vědy,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výzkum </a:t>
            </a:r>
            <a:r>
              <a:rPr lang="cs-CZ" altLang="cs-CZ" sz="3200" dirty="0"/>
              <a:t>v pedagogice (teoretický + </a:t>
            </a:r>
            <a:r>
              <a:rPr lang="cs-CZ" altLang="cs-CZ" sz="3200" b="1" dirty="0">
                <a:solidFill>
                  <a:srgbClr val="0000DC"/>
                </a:solidFill>
              </a:rPr>
              <a:t>empirický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i="1" dirty="0"/>
              <a:t>všeobecná teorie edukace</a:t>
            </a:r>
            <a:r>
              <a:rPr lang="cs-CZ" altLang="cs-CZ" sz="3200" dirty="0"/>
              <a:t> – základní  pedagogické kategorie – definice, pojmy, vztahy, … = </a:t>
            </a:r>
            <a:r>
              <a:rPr lang="cs-CZ" altLang="cs-CZ" sz="3200" b="1" dirty="0">
                <a:solidFill>
                  <a:srgbClr val="0000DC"/>
                </a:solidFill>
              </a:rPr>
              <a:t>teorie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59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483178-4972-44B2-8ECF-29AE5A0EDE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9097D6-10D7-4714-A65A-3473689B5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13059"/>
            <a:ext cx="10753200" cy="451576"/>
          </a:xfrm>
        </p:spPr>
        <p:txBody>
          <a:bodyPr/>
          <a:lstStyle/>
          <a:p>
            <a:r>
              <a:rPr lang="cs-CZ" altLang="cs-CZ" dirty="0"/>
              <a:t>Didaktika, teorie výchov, …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112502-A621-43DB-996C-2F9A8F24E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13013"/>
            <a:ext cx="11176165" cy="50471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didaktika</a:t>
            </a:r>
            <a:r>
              <a:rPr lang="cs-CZ" altLang="cs-CZ" sz="3200" b="1" dirty="0"/>
              <a:t> = teorie vzdělávání </a:t>
            </a:r>
            <a:r>
              <a:rPr lang="cs-CZ" altLang="cs-CZ" sz="3200" dirty="0"/>
              <a:t>(a vyučování)</a:t>
            </a:r>
            <a:br>
              <a:rPr lang="cs-CZ" altLang="cs-CZ" sz="3200" dirty="0"/>
            </a:br>
            <a:r>
              <a:rPr lang="cs-CZ" altLang="cs-CZ" sz="3200" dirty="0"/>
              <a:t>- obecná didaktika</a:t>
            </a:r>
            <a:br>
              <a:rPr lang="cs-CZ" altLang="cs-CZ" sz="3200" dirty="0"/>
            </a:br>
            <a:r>
              <a:rPr lang="cs-CZ" altLang="cs-CZ" sz="3200" dirty="0"/>
              <a:t>- speciální didaktiky </a:t>
            </a:r>
            <a:r>
              <a:rPr lang="cs-CZ" sz="3200" dirty="0"/>
              <a:t>= specifické zaměření (věk, obor, škola)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teorie výchov</a:t>
            </a:r>
            <a:r>
              <a:rPr lang="cs-CZ" altLang="cs-CZ" sz="3200" b="1" dirty="0"/>
              <a:t> =</a:t>
            </a:r>
            <a:r>
              <a:rPr lang="cs-CZ" altLang="cs-CZ" sz="3200" dirty="0"/>
              <a:t> cíle + úkoly + obsah + metody + formy: </a:t>
            </a:r>
            <a:br>
              <a:rPr lang="cs-CZ" altLang="cs-CZ" sz="3200" dirty="0"/>
            </a:br>
            <a:r>
              <a:rPr lang="cs-CZ" altLang="cs-CZ" sz="3200" dirty="0"/>
              <a:t>- výchovy jazykové a vědecké</a:t>
            </a:r>
            <a:br>
              <a:rPr lang="cs-CZ" altLang="cs-CZ" sz="3200" dirty="0"/>
            </a:br>
            <a:r>
              <a:rPr lang="cs-CZ" altLang="cs-CZ" sz="3200" dirty="0"/>
              <a:t>- výchovy mravní</a:t>
            </a:r>
            <a:br>
              <a:rPr lang="cs-CZ" altLang="cs-CZ" sz="3200" dirty="0"/>
            </a:br>
            <a:r>
              <a:rPr lang="cs-CZ" altLang="cs-CZ" sz="3200" dirty="0"/>
              <a:t>- výchovy estetické</a:t>
            </a:r>
            <a:br>
              <a:rPr lang="cs-CZ" altLang="cs-CZ" sz="3200" dirty="0"/>
            </a:br>
            <a:r>
              <a:rPr lang="cs-CZ" altLang="cs-CZ" sz="3200" dirty="0"/>
              <a:t>- výchovy tělesné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pedagogický management = </a:t>
            </a:r>
            <a:r>
              <a:rPr lang="cs-CZ" altLang="cs-CZ" sz="3200" dirty="0"/>
              <a:t>řízení edukačních institucí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7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49FE8-FC45-4591-9268-21D8A64E20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5788D9-8F6D-4C68-B49A-A5229B4F6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87906" cy="451576"/>
          </a:xfrm>
        </p:spPr>
        <p:txBody>
          <a:bodyPr/>
          <a:lstStyle/>
          <a:p>
            <a:r>
              <a:rPr lang="cs-CZ" altLang="cs-CZ" dirty="0"/>
              <a:t>Disciplíny podle věku, institucí, organizací …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10BD741-CD9D-4336-857B-5FB7EE57F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7107"/>
            <a:ext cx="10753200" cy="4455458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altLang="cs-CZ" sz="3200" b="1" dirty="0"/>
              <a:t>předškolní pedagogika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školní pedagogika </a:t>
            </a:r>
            <a:br>
              <a:rPr lang="cs-CZ" altLang="cs-CZ" sz="3200" b="1" dirty="0"/>
            </a:br>
            <a:r>
              <a:rPr lang="cs-CZ" altLang="cs-CZ" sz="3200" dirty="0"/>
              <a:t>- primární školy</a:t>
            </a:r>
            <a:br>
              <a:rPr lang="cs-CZ" altLang="cs-CZ" sz="3200" dirty="0"/>
            </a:br>
            <a:r>
              <a:rPr lang="cs-CZ" altLang="cs-CZ" sz="3200" dirty="0"/>
              <a:t>- sekundární školy</a:t>
            </a:r>
            <a:br>
              <a:rPr lang="cs-CZ" altLang="cs-CZ" sz="3200" dirty="0"/>
            </a:br>
            <a:r>
              <a:rPr lang="cs-CZ" altLang="cs-CZ" sz="3200" dirty="0"/>
              <a:t>- všeobecně vzdělávacích škol </a:t>
            </a:r>
            <a:br>
              <a:rPr lang="cs-CZ" altLang="cs-CZ" sz="3200" dirty="0"/>
            </a:br>
            <a:r>
              <a:rPr lang="cs-CZ" altLang="cs-CZ" sz="3200" dirty="0"/>
              <a:t>- odborných škol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>
              <a:lnSpc>
                <a:spcPts val="4000"/>
              </a:lnSpc>
            </a:pPr>
            <a:r>
              <a:rPr lang="cs-CZ" altLang="cs-CZ" sz="3200" b="1" dirty="0"/>
              <a:t>vysokoškolská pedagogika</a:t>
            </a:r>
            <a:r>
              <a:rPr lang="cs-CZ" altLang="cs-CZ" sz="32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4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26DBE4-F918-4B86-A292-5CC4EFE935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7E1AED-67F3-4000-AE0C-4826DF487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77953"/>
            <a:ext cx="11032729" cy="451576"/>
          </a:xfrm>
        </p:spPr>
        <p:txBody>
          <a:bodyPr/>
          <a:lstStyle/>
          <a:p>
            <a:r>
              <a:rPr lang="cs-CZ" altLang="cs-CZ" dirty="0"/>
              <a:t>Disciplíny podle věku, institucí, organizací …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074223F-537F-4F95-9B90-DABE4FE2E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46093"/>
            <a:ext cx="10753200" cy="48319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andragogika</a:t>
            </a:r>
            <a:r>
              <a:rPr lang="cs-CZ" altLang="cs-CZ" sz="3200" dirty="0"/>
              <a:t> – pedagogika (vzdělávání) dospělých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gerontopedagogika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geragogika</a:t>
            </a:r>
            <a:r>
              <a:rPr lang="cs-CZ" altLang="cs-CZ" sz="3200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rodinná </a:t>
            </a:r>
            <a:r>
              <a:rPr lang="cs-CZ" altLang="cs-CZ" sz="3200" b="1" dirty="0"/>
              <a:t>pedagogika </a:t>
            </a:r>
            <a:r>
              <a:rPr lang="cs-CZ" altLang="cs-CZ" sz="3200" dirty="0"/>
              <a:t>(sportovní a PA v rodině,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kulturní pedagogika</a:t>
            </a:r>
            <a:br>
              <a:rPr lang="cs-CZ" altLang="cs-CZ" sz="3200" b="1" dirty="0"/>
            </a:br>
            <a:r>
              <a:rPr lang="cs-CZ" altLang="cs-CZ" sz="3200" dirty="0"/>
              <a:t>(např. muzejní pedagogika, </a:t>
            </a:r>
            <a:r>
              <a:rPr lang="cs-CZ" altLang="cs-CZ" sz="3200" dirty="0" err="1"/>
              <a:t>bibliopedagogika</a:t>
            </a:r>
            <a:r>
              <a:rPr lang="cs-CZ" altLang="cs-CZ" sz="3200" dirty="0"/>
              <a:t>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sociální pedagogika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výchovné vlivy sociálních podmínek, resocializace – využívání </a:t>
            </a:r>
            <a:r>
              <a:rPr lang="cs-CZ" altLang="cs-CZ" sz="3200" b="1" dirty="0">
                <a:solidFill>
                  <a:srgbClr val="0000DC"/>
                </a:solidFill>
              </a:rPr>
              <a:t>sportu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pedagogická etnografie – </a:t>
            </a:r>
            <a:r>
              <a:rPr lang="cs-CZ" altLang="cs-CZ" sz="3200" dirty="0"/>
              <a:t>popis a výklad pedagogického prostředí, život účastníků pedagogického procesu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26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71BC1D-D58A-4CEF-9929-4D4E7F051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4A19A8-B053-4CD7-946A-749BC95E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Speciální pedagogika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26FE2F-777B-441D-8E88-168431E35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50259"/>
            <a:ext cx="10753200" cy="52777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altLang="cs-CZ" sz="3200" dirty="0"/>
              <a:t>edukace jedinců se </a:t>
            </a:r>
            <a:r>
              <a:rPr lang="cs-CZ" altLang="cs-CZ" sz="3200" b="1" dirty="0">
                <a:solidFill>
                  <a:srgbClr val="0000DC"/>
                </a:solidFill>
              </a:rPr>
              <a:t>speciálními potřebami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zdravotní </a:t>
            </a:r>
            <a:r>
              <a:rPr lang="cs-CZ" altLang="cs-CZ" sz="3200" b="1" dirty="0"/>
              <a:t>znevýhodnění </a:t>
            </a:r>
            <a:r>
              <a:rPr lang="cs-CZ" altLang="cs-CZ" sz="3200" dirty="0"/>
              <a:t>+ </a:t>
            </a:r>
            <a:r>
              <a:rPr lang="cs-CZ" altLang="cs-CZ" sz="3200" b="1" dirty="0"/>
              <a:t>postižení</a:t>
            </a:r>
            <a:r>
              <a:rPr lang="cs-CZ" altLang="cs-CZ" sz="3200" dirty="0"/>
              <a:t>, poruchy učení, … + sociální znevýhodnění + </a:t>
            </a:r>
            <a:r>
              <a:rPr lang="cs-CZ" altLang="cs-CZ" sz="3200" b="1" dirty="0"/>
              <a:t>nadaní</a:t>
            </a:r>
            <a:r>
              <a:rPr lang="cs-CZ" altLang="cs-CZ" sz="3200" dirty="0"/>
              <a:t>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oftalmopedie</a:t>
            </a:r>
            <a:r>
              <a:rPr lang="cs-CZ" altLang="cs-CZ" sz="3200" dirty="0"/>
              <a:t> – zrakové postižení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logopedie</a:t>
            </a:r>
            <a:r>
              <a:rPr lang="cs-CZ" altLang="cs-CZ" sz="3200" dirty="0"/>
              <a:t> – vady komunikace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surdopedie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sluchové postižení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psychopedie</a:t>
            </a:r>
            <a:r>
              <a:rPr lang="cs-CZ" altLang="cs-CZ" sz="3200" dirty="0"/>
              <a:t> – mentální postižení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etopedie</a:t>
            </a:r>
            <a:r>
              <a:rPr lang="cs-CZ" altLang="cs-CZ" sz="3200" dirty="0"/>
              <a:t> – obtížně vychovatelní jedinci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somatopedie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poruchy hybnosti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75313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323</TotalTime>
  <Words>565</Words>
  <Application>Microsoft Office PowerPoint</Application>
  <PresentationFormat>Širokoúhlá obrazovka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Struktura pedagogiky Význam pedagogických disciplín</vt:lpstr>
      <vt:lpstr>Rozvoj poznání = vznik věd</vt:lpstr>
      <vt:lpstr>Rozvoj pedagogického vědění</vt:lpstr>
      <vt:lpstr>Historická pedagogika</vt:lpstr>
      <vt:lpstr>Komparativní a obecná pedagogika</vt:lpstr>
      <vt:lpstr>Didaktika, teorie výchov, …</vt:lpstr>
      <vt:lpstr>Disciplíny podle věku, institucí, organizací … </vt:lpstr>
      <vt:lpstr>Disciplíny podle věku, institucí, organizací … </vt:lpstr>
      <vt:lpstr>Speciální pedagogika </vt:lpstr>
      <vt:lpstr>Pedagogika a sport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28</cp:revision>
  <cp:lastPrinted>2020-10-23T06:59:02Z</cp:lastPrinted>
  <dcterms:created xsi:type="dcterms:W3CDTF">2020-10-05T06:18:46Z</dcterms:created>
  <dcterms:modified xsi:type="dcterms:W3CDTF">2023-01-26T14:17:27Z</dcterms:modified>
</cp:coreProperties>
</file>