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6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8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5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91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0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3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2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1D44-5036-45C5-BAEB-451B70575464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polohy celého těla, jejichž hlavním znakem je spočinutí na základně koleny nebo jedním kolenem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3600400" cy="268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0928"/>
            <a:ext cx="1743075" cy="302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921" y="2813976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04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Rozdělení </a:t>
            </a:r>
            <a:r>
              <a:rPr lang="cs-CZ" b="1" dirty="0"/>
              <a:t>kleků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Podle opory o základnu</a:t>
            </a:r>
          </a:p>
          <a:p>
            <a:pPr lvl="0"/>
            <a:r>
              <a:rPr lang="cs-CZ" b="1" dirty="0"/>
              <a:t>kleky </a:t>
            </a:r>
            <a:r>
              <a:rPr lang="cs-CZ" b="1" dirty="0" smtClean="0"/>
              <a:t>obounož</a:t>
            </a:r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pPr lvl="0"/>
            <a:r>
              <a:rPr lang="cs-CZ" b="1" dirty="0"/>
              <a:t>kleky jednonož</a:t>
            </a:r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65" y="4712240"/>
            <a:ext cx="2295525" cy="1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583" y="2420888"/>
            <a:ext cx="2706216" cy="179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95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</a:t>
            </a:r>
            <a:r>
              <a:rPr lang="cs-CZ" b="1" dirty="0" smtClean="0"/>
              <a:t>kleků obounož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Podle oddálení nohou a rozložení váhy těla</a:t>
            </a:r>
            <a:endParaRPr lang="cs-CZ" sz="1400" b="1" dirty="0">
              <a:solidFill>
                <a:srgbClr val="FF0000"/>
              </a:solidFill>
            </a:endParaRPr>
          </a:p>
          <a:p>
            <a:r>
              <a:rPr lang="cs-CZ" b="1" dirty="0" smtClean="0"/>
              <a:t>„</a:t>
            </a:r>
            <a:r>
              <a:rPr lang="cs-CZ" b="1" strike="sngStrike" dirty="0" smtClean="0"/>
              <a:t>snožné</a:t>
            </a:r>
            <a:r>
              <a:rPr lang="cs-CZ" b="1" dirty="0" smtClean="0"/>
              <a:t>“</a:t>
            </a:r>
            <a:r>
              <a:rPr lang="cs-CZ" dirty="0" smtClean="0"/>
              <a:t> </a:t>
            </a:r>
            <a:r>
              <a:rPr lang="cs-CZ" dirty="0"/>
              <a:t>– nohy spojeny, váha je rozložena na obou </a:t>
            </a:r>
            <a:r>
              <a:rPr lang="cs-CZ" dirty="0" smtClean="0"/>
              <a:t>končetinách</a:t>
            </a:r>
          </a:p>
          <a:p>
            <a:pPr marL="0" lvl="0" indent="0">
              <a:buNone/>
            </a:pPr>
            <a:r>
              <a:rPr lang="cs-CZ" dirty="0" smtClean="0"/>
              <a:t>  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sz="2400" i="1" u="sng" dirty="0" smtClean="0"/>
              <a:t>klek, připažit</a:t>
            </a:r>
          </a:p>
          <a:p>
            <a:pPr marL="0" lvl="0" indent="0">
              <a:buNone/>
            </a:pPr>
            <a:endParaRPr lang="cs-CZ" sz="2400" i="1" u="sng" dirty="0"/>
          </a:p>
          <a:p>
            <a:pPr marL="0" lvl="0" indent="0">
              <a:buNone/>
            </a:pPr>
            <a:endParaRPr lang="cs-CZ" sz="2400" i="1" u="sng" dirty="0" smtClean="0"/>
          </a:p>
          <a:p>
            <a:pPr lvl="0"/>
            <a:endParaRPr lang="cs-CZ" sz="1000" b="1" dirty="0" smtClean="0"/>
          </a:p>
          <a:p>
            <a:pPr lvl="0"/>
            <a:r>
              <a:rPr lang="cs-CZ" b="1" dirty="0" smtClean="0"/>
              <a:t>rozkročné </a:t>
            </a:r>
            <a:r>
              <a:rPr lang="cs-CZ" dirty="0" smtClean="0"/>
              <a:t>- </a:t>
            </a:r>
            <a:r>
              <a:rPr lang="cs-CZ" dirty="0"/>
              <a:t>nohy jsou oddáleny, váha </a:t>
            </a:r>
            <a:r>
              <a:rPr lang="cs-CZ" dirty="0" smtClean="0"/>
              <a:t>je rozložena </a:t>
            </a:r>
            <a:r>
              <a:rPr lang="cs-CZ" dirty="0"/>
              <a:t>na obou </a:t>
            </a:r>
            <a:r>
              <a:rPr lang="cs-CZ" dirty="0" smtClean="0"/>
              <a:t>končetinách rovnoměrně</a:t>
            </a: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sz="2400" b="1" dirty="0"/>
          </a:p>
          <a:p>
            <a:pPr marL="0" lvl="0" indent="0">
              <a:buNone/>
            </a:pPr>
            <a:r>
              <a:rPr lang="cs-CZ" sz="2400" i="1" u="sng" dirty="0" smtClean="0"/>
              <a:t>klek rozkročný, upažit</a:t>
            </a:r>
          </a:p>
          <a:p>
            <a:pPr marL="0" lvl="0" indent="0">
              <a:buNone/>
            </a:pPr>
            <a:endParaRPr lang="cs-CZ" sz="2400" i="1" u="sng" dirty="0" smtClean="0"/>
          </a:p>
          <a:p>
            <a:pPr marL="0" lvl="0" indent="0">
              <a:buNone/>
            </a:pPr>
            <a:endParaRPr lang="cs-CZ" sz="2400" i="1" u="sng" dirty="0"/>
          </a:p>
          <a:p>
            <a:pPr marL="0" lvl="0" indent="0">
              <a:buNone/>
            </a:pPr>
            <a:r>
              <a:rPr lang="cs-CZ" sz="2400" i="1" dirty="0" smtClean="0"/>
              <a:t>		</a:t>
            </a:r>
            <a:r>
              <a:rPr lang="cs-CZ" sz="2400" i="1" u="sng" dirty="0" smtClean="0"/>
              <a:t>klek rozkročný L vpřed, připažit </a:t>
            </a:r>
            <a:endParaRPr lang="cs-CZ" sz="2400" i="1" u="sng" dirty="0" smtClean="0"/>
          </a:p>
          <a:p>
            <a:pPr marL="0" lvl="0" indent="0">
              <a:buNone/>
            </a:pPr>
            <a:endParaRPr lang="cs-CZ" sz="2400" b="1" dirty="0"/>
          </a:p>
          <a:p>
            <a:pPr marL="0" lvl="0" indent="0">
              <a:buNone/>
            </a:pPr>
            <a:endParaRPr lang="cs-CZ" sz="2400" b="1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2458141"/>
            <a:ext cx="1944216" cy="144532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4674985"/>
            <a:ext cx="1615580" cy="1280271"/>
          </a:xfrm>
          <a:prstGeom prst="rect">
            <a:avLst/>
          </a:prstGeom>
        </p:spPr>
      </p:pic>
      <p:pic>
        <p:nvPicPr>
          <p:cNvPr id="10" name="Obrázek 9"/>
          <p:cNvPicPr/>
          <p:nvPr/>
        </p:nvPicPr>
        <p:blipFill rotWithShape="1">
          <a:blip r:embed="rId4"/>
          <a:srcRect l="62956"/>
          <a:stretch/>
        </p:blipFill>
        <p:spPr bwMode="auto">
          <a:xfrm>
            <a:off x="5527564" y="5460573"/>
            <a:ext cx="1225550" cy="12807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773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</a:t>
            </a:r>
            <a:r>
              <a:rPr lang="cs-CZ" b="1" dirty="0" smtClean="0"/>
              <a:t>kleků jednonož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„</a:t>
            </a:r>
            <a:r>
              <a:rPr lang="cs-CZ" b="1" dirty="0" smtClean="0"/>
              <a:t>normální</a:t>
            </a:r>
            <a:r>
              <a:rPr lang="cs-CZ" dirty="0" smtClean="0"/>
              <a:t>“– </a:t>
            </a:r>
            <a:r>
              <a:rPr lang="cs-CZ" dirty="0"/>
              <a:t>váha převážně na klečící noze, druhá je pokrčena a na základně spočívá celým </a:t>
            </a:r>
            <a:r>
              <a:rPr lang="cs-CZ" dirty="0" smtClean="0"/>
              <a:t>chodidlem </a:t>
            </a:r>
          </a:p>
          <a:p>
            <a:pPr lvl="0"/>
            <a:endParaRPr lang="cs-CZ" sz="800" dirty="0" smtClean="0"/>
          </a:p>
          <a:p>
            <a:pPr lvl="0"/>
            <a:r>
              <a:rPr lang="cs-CZ" b="1" dirty="0" smtClean="0"/>
              <a:t>nožné </a:t>
            </a:r>
            <a:r>
              <a:rPr lang="cs-CZ" dirty="0"/>
              <a:t>– váha převážně na klečící noze, druhá noha je napjata a o základnu se opírá částí </a:t>
            </a:r>
            <a:r>
              <a:rPr lang="cs-CZ" dirty="0" smtClean="0"/>
              <a:t>chodidla </a:t>
            </a:r>
          </a:p>
          <a:p>
            <a:pPr lvl="0"/>
            <a:endParaRPr lang="cs-CZ" sz="800" dirty="0" smtClean="0"/>
          </a:p>
          <a:p>
            <a:pPr lvl="0"/>
            <a:endParaRPr lang="cs-CZ" sz="800" b="1" dirty="0" smtClean="0"/>
          </a:p>
          <a:p>
            <a:pPr lvl="0"/>
            <a:endParaRPr lang="cs-CZ" sz="800" b="1" dirty="0" smtClean="0"/>
          </a:p>
          <a:p>
            <a:pPr lvl="0"/>
            <a:r>
              <a:rPr lang="cs-CZ" b="1" dirty="0" smtClean="0"/>
              <a:t>rovnovážné </a:t>
            </a:r>
            <a:r>
              <a:rPr lang="cs-CZ" dirty="0"/>
              <a:t>– váha je na klečící noze, druhá je od základny oddálená</a:t>
            </a:r>
            <a:endParaRPr lang="cs-CZ" sz="1050" dirty="0"/>
          </a:p>
          <a:p>
            <a:endParaRPr lang="cs-CZ" dirty="0"/>
          </a:p>
        </p:txBody>
      </p:sp>
      <p:pic>
        <p:nvPicPr>
          <p:cNvPr id="4" name="Obrázek 3" descr="C:\Users\8367\AppData\Local\Microsoft\Windows\INetCache\Content.MSO\3F721FC7.tmp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177"/>
          <a:stretch/>
        </p:blipFill>
        <p:spPr bwMode="auto">
          <a:xfrm>
            <a:off x="4499992" y="2204864"/>
            <a:ext cx="1152128" cy="1022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 descr="C:\Users\8367\AppData\Local\Microsoft\Windows\INetCache\Content.MSO\BA63E46D.tmp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1" t="-1242"/>
          <a:stretch/>
        </p:blipFill>
        <p:spPr bwMode="auto">
          <a:xfrm>
            <a:off x="3275856" y="4014440"/>
            <a:ext cx="3371850" cy="1035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5519731"/>
            <a:ext cx="1731414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3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Podle úhlového vztahu mezi stehnem a bércem</a:t>
            </a:r>
            <a:endParaRPr lang="cs-CZ" sz="1400" b="1" dirty="0">
              <a:solidFill>
                <a:srgbClr val="FF0000"/>
              </a:solidFill>
            </a:endParaRPr>
          </a:p>
          <a:p>
            <a:pPr lvl="4"/>
            <a:endParaRPr lang="cs-CZ" sz="3600" b="1" dirty="0" smtClean="0"/>
          </a:p>
          <a:p>
            <a:pPr lvl="4"/>
            <a:r>
              <a:rPr lang="cs-CZ" sz="3600" b="1" strike="sngStrike" dirty="0" smtClean="0"/>
              <a:t>zpříma</a:t>
            </a:r>
            <a:endParaRPr lang="cs-CZ" sz="3600" strike="sngStrike" dirty="0"/>
          </a:p>
          <a:p>
            <a:pPr lvl="4"/>
            <a:r>
              <a:rPr lang="cs-CZ" sz="3600" b="1" dirty="0"/>
              <a:t>skrčmo</a:t>
            </a:r>
            <a:endParaRPr lang="cs-CZ" sz="3600" dirty="0"/>
          </a:p>
          <a:p>
            <a:pPr lvl="4"/>
            <a:r>
              <a:rPr lang="cs-CZ" sz="3600" b="1" dirty="0"/>
              <a:t>sedmo</a:t>
            </a:r>
            <a:endParaRPr lang="cs-CZ" sz="3600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090010"/>
            <a:ext cx="3096345" cy="205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4365104"/>
            <a:ext cx="3096345" cy="205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36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popisu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Základní poloha     Typ kleku       Bližší upřesnění</a:t>
            </a:r>
          </a:p>
          <a:p>
            <a:pPr marL="0" indent="0">
              <a:buNone/>
            </a:pPr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Klek                             (</a:t>
            </a:r>
            <a:r>
              <a:rPr lang="cs-CZ" b="1" strike="sngStrike" dirty="0" smtClean="0"/>
              <a:t>zpříma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b="1" dirty="0" smtClean="0"/>
              <a:t>Klek 			       únožný 	 pravou/levou</a:t>
            </a:r>
          </a:p>
          <a:p>
            <a:pPr marL="0" indent="0">
              <a:buNone/>
            </a:pPr>
            <a:r>
              <a:rPr lang="cs-CZ" b="1" dirty="0" smtClean="0"/>
              <a:t>Klek 			       na pravé</a:t>
            </a:r>
          </a:p>
          <a:p>
            <a:pPr marL="0" indent="0">
              <a:buNone/>
            </a:pPr>
            <a:r>
              <a:rPr lang="cs-CZ" b="1" dirty="0" smtClean="0"/>
              <a:t>Klek                             přednožný     levou/pravou</a:t>
            </a:r>
          </a:p>
          <a:p>
            <a:pPr marL="0" indent="0">
              <a:buNone/>
            </a:pPr>
            <a:r>
              <a:rPr lang="cs-CZ" b="1" dirty="0" smtClean="0"/>
              <a:t>Klek                             sedmo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512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Náklon</a:t>
            </a:r>
            <a:r>
              <a:rPr lang="cs-CZ" dirty="0"/>
              <a:t> – univerzální název pro mírně šikmou nebo šikmou polohu těla vzhledem k základně.</a:t>
            </a:r>
          </a:p>
          <a:p>
            <a:pPr marL="0" indent="0">
              <a:buNone/>
            </a:pPr>
            <a:r>
              <a:rPr lang="cs-CZ" dirty="0"/>
              <a:t>	- vzad, vpřed, vlevo, vpravo </a:t>
            </a:r>
            <a:r>
              <a:rPr lang="cs-CZ" dirty="0" smtClean="0"/>
              <a:t>…….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kleku náklon – vpřed  X  vzad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4293096"/>
            <a:ext cx="1743075" cy="234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9097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214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KLEKY</vt:lpstr>
      <vt:lpstr> Rozdělení kleků </vt:lpstr>
      <vt:lpstr>Rozdělení kleků obounož</vt:lpstr>
      <vt:lpstr>Rozdělení kleků jednonož</vt:lpstr>
      <vt:lpstr>Rozdělení kleků</vt:lpstr>
      <vt:lpstr>KLEKY</vt:lpstr>
      <vt:lpstr>KLEKY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KLEKY</dc:title>
  <dc:creator>vaculikova</dc:creator>
  <cp:lastModifiedBy>Uživatel systému Windows</cp:lastModifiedBy>
  <cp:revision>14</cp:revision>
  <dcterms:created xsi:type="dcterms:W3CDTF">2016-10-09T19:30:57Z</dcterms:created>
  <dcterms:modified xsi:type="dcterms:W3CDTF">2020-10-25T20:47:47Z</dcterms:modified>
</cp:coreProperties>
</file>