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4" r:id="rId2"/>
    <p:sldId id="296" r:id="rId3"/>
    <p:sldId id="283" r:id="rId4"/>
    <p:sldId id="284" r:id="rId5"/>
    <p:sldId id="285" r:id="rId6"/>
    <p:sldId id="286" r:id="rId7"/>
    <p:sldId id="288" r:id="rId8"/>
    <p:sldId id="260" r:id="rId9"/>
    <p:sldId id="275" r:id="rId10"/>
    <p:sldId id="289" r:id="rId11"/>
    <p:sldId id="291" r:id="rId12"/>
    <p:sldId id="292" r:id="rId13"/>
    <p:sldId id="293" r:id="rId14"/>
    <p:sldId id="277" r:id="rId15"/>
    <p:sldId id="280" r:id="rId16"/>
    <p:sldId id="294" r:id="rId17"/>
    <p:sldId id="295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0" autoAdjust="0"/>
    <p:restoredTop sz="86364" autoAdjust="0"/>
  </p:normalViewPr>
  <p:slideViewPr>
    <p:cSldViewPr>
      <p:cViewPr varScale="1">
        <p:scale>
          <a:sx n="59" d="100"/>
          <a:sy n="59" d="100"/>
        </p:scale>
        <p:origin x="82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2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68F92-91C0-4DE7-87AE-E983BA14F97B}" type="datetimeFigureOut">
              <a:rPr lang="cs-CZ" smtClean="0"/>
              <a:t>25.10.2020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A17623-CA14-4ED7-B8B9-86A68B702C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7060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17623-CA14-4ED7-B8B9-86A68B702C09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7089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17623-CA14-4ED7-B8B9-86A68B702C09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2199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17623-CA14-4ED7-B8B9-86A68B702C09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9650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D1D44-5036-45C5-BAEB-451B70575464}" type="datetimeFigureOut">
              <a:rPr lang="cs-CZ" smtClean="0"/>
              <a:t>25.10.2020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453CD-2F73-423A-87F9-2C2103C3C9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8956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D1D44-5036-45C5-BAEB-451B70575464}" type="datetimeFigureOut">
              <a:rPr lang="cs-CZ" smtClean="0"/>
              <a:t>25.10.2020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453CD-2F73-423A-87F9-2C2103C3C9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3601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D1D44-5036-45C5-BAEB-451B70575464}" type="datetimeFigureOut">
              <a:rPr lang="cs-CZ" smtClean="0"/>
              <a:t>25.10.2020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453CD-2F73-423A-87F9-2C2103C3C9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6880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D1D44-5036-45C5-BAEB-451B70575464}" type="datetimeFigureOut">
              <a:rPr lang="cs-CZ" smtClean="0"/>
              <a:t>25.10.2020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453CD-2F73-423A-87F9-2C2103C3C9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3573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D1D44-5036-45C5-BAEB-451B70575464}" type="datetimeFigureOut">
              <a:rPr lang="cs-CZ" smtClean="0"/>
              <a:t>25.10.2020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453CD-2F73-423A-87F9-2C2103C3C9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3058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D1D44-5036-45C5-BAEB-451B70575464}" type="datetimeFigureOut">
              <a:rPr lang="cs-CZ" smtClean="0"/>
              <a:t>25.10.2020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453CD-2F73-423A-87F9-2C2103C3C9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9918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D1D44-5036-45C5-BAEB-451B70575464}" type="datetimeFigureOut">
              <a:rPr lang="cs-CZ" smtClean="0"/>
              <a:t>25.10.2020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453CD-2F73-423A-87F9-2C2103C3C9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7604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D1D44-5036-45C5-BAEB-451B70575464}" type="datetimeFigureOut">
              <a:rPr lang="cs-CZ" smtClean="0"/>
              <a:t>25.10.2020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453CD-2F73-423A-87F9-2C2103C3C9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4238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D1D44-5036-45C5-BAEB-451B70575464}" type="datetimeFigureOut">
              <a:rPr lang="cs-CZ" smtClean="0"/>
              <a:t>25.10.2020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453CD-2F73-423A-87F9-2C2103C3C9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5486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D1D44-5036-45C5-BAEB-451B70575464}" type="datetimeFigureOut">
              <a:rPr lang="cs-CZ" smtClean="0"/>
              <a:t>25.10.2020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453CD-2F73-423A-87F9-2C2103C3C9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8726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D1D44-5036-45C5-BAEB-451B70575464}" type="datetimeFigureOut">
              <a:rPr lang="cs-CZ" smtClean="0"/>
              <a:t>25.10.2020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453CD-2F73-423A-87F9-2C2103C3C9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453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D1D44-5036-45C5-BAEB-451B70575464}" type="datetimeFigureOut">
              <a:rPr lang="cs-CZ" smtClean="0"/>
              <a:t>25.10.2020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453CD-2F73-423A-87F9-2C2103C3C9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4249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b="1" dirty="0"/>
              <a:t>PODPORY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4929411"/>
          </a:xfrm>
        </p:spPr>
        <p:txBody>
          <a:bodyPr/>
          <a:lstStyle/>
          <a:p>
            <a:r>
              <a:rPr lang="cs-CZ" dirty="0"/>
              <a:t>polohy celého těla, při nichž se o základnu opíráme </a:t>
            </a:r>
            <a:r>
              <a:rPr lang="cs-CZ" b="1" dirty="0"/>
              <a:t>pouze pažemi</a:t>
            </a:r>
            <a:r>
              <a:rPr lang="cs-CZ" dirty="0"/>
              <a:t>, popř. jejich částmi                    </a:t>
            </a:r>
          </a:p>
          <a:p>
            <a:pPr marL="0" indent="0">
              <a:buNone/>
            </a:pPr>
            <a:r>
              <a:rPr lang="cs-CZ" dirty="0"/>
              <a:t>    </a:t>
            </a:r>
            <a:r>
              <a:rPr lang="cs-CZ" b="1" dirty="0">
                <a:solidFill>
                  <a:srgbClr val="FF0000"/>
                </a:solidFill>
              </a:rPr>
              <a:t>podpory</a:t>
            </a:r>
            <a:r>
              <a:rPr lang="cs-CZ" b="1" dirty="0"/>
              <a:t> </a:t>
            </a:r>
            <a:r>
              <a:rPr lang="cs-CZ" b="1" dirty="0">
                <a:solidFill>
                  <a:srgbClr val="FF0000"/>
                </a:solidFill>
              </a:rPr>
              <a:t>prosté</a:t>
            </a:r>
            <a:r>
              <a:rPr lang="cs-CZ" b="1" dirty="0"/>
              <a:t> </a:t>
            </a:r>
            <a:endParaRPr lang="cs-CZ" b="1" dirty="0" smtClean="0"/>
          </a:p>
          <a:p>
            <a:pPr marL="0" indent="0">
              <a:buNone/>
            </a:pPr>
            <a:r>
              <a:rPr lang="cs-CZ" dirty="0" smtClean="0"/>
              <a:t>   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4857403"/>
          </a:xfrm>
        </p:spPr>
        <p:txBody>
          <a:bodyPr/>
          <a:lstStyle/>
          <a:p>
            <a:r>
              <a:rPr lang="cs-CZ" dirty="0"/>
              <a:t>polohy celého těla, při nichž se o základnu opíráme pouze </a:t>
            </a:r>
            <a:r>
              <a:rPr lang="cs-CZ" b="1" dirty="0"/>
              <a:t>pažemi</a:t>
            </a:r>
            <a:r>
              <a:rPr lang="cs-CZ" dirty="0"/>
              <a:t>, popř. jejich částmi </a:t>
            </a:r>
            <a:r>
              <a:rPr lang="cs-CZ" b="1" dirty="0"/>
              <a:t>a jinou částí těla         </a:t>
            </a:r>
            <a:r>
              <a:rPr lang="cs-CZ" b="1" dirty="0">
                <a:solidFill>
                  <a:srgbClr val="FF0000"/>
                </a:solidFill>
              </a:rPr>
              <a:t>podpory</a:t>
            </a:r>
            <a:r>
              <a:rPr lang="cs-CZ" b="1" dirty="0"/>
              <a:t> </a:t>
            </a:r>
            <a:r>
              <a:rPr lang="cs-CZ" b="1" dirty="0" smtClean="0">
                <a:solidFill>
                  <a:srgbClr val="FF0000"/>
                </a:solidFill>
              </a:rPr>
              <a:t>smíšené</a:t>
            </a:r>
            <a:endParaRPr lang="cs-CZ" dirty="0"/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573393"/>
            <a:ext cx="1944216" cy="2590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936133"/>
            <a:ext cx="3096344" cy="2319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5089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SCHÉMA POPISU PODPORŮ</a:t>
            </a:r>
            <a:br>
              <a:rPr lang="cs-CZ" dirty="0" smtClean="0"/>
            </a:br>
            <a:r>
              <a:rPr lang="cs-CZ" dirty="0" smtClean="0">
                <a:solidFill>
                  <a:srgbClr val="FF0000"/>
                </a:solidFill>
              </a:rPr>
              <a:t>vycházejících z postojů</a:t>
            </a:r>
            <a:endParaRPr lang="cs-CZ" dirty="0">
              <a:solidFill>
                <a:srgbClr val="FF0000"/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2191806"/>
              </p:ext>
            </p:extLst>
          </p:nvPr>
        </p:nvGraphicFramePr>
        <p:xfrm>
          <a:off x="683568" y="1916832"/>
          <a:ext cx="7632845" cy="37444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61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82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47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68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68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44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Mírný       →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VZPOR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KLIK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PODPOR NA PŘEDLOKTÍCH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(vpředu</a:t>
                      </a:r>
                      <a:r>
                        <a:rPr lang="cs-CZ" sz="1800" dirty="0">
                          <a:effectLst/>
                        </a:rPr>
                        <a:t>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vzadu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vpravo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vlevo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STOJMO</a:t>
                      </a:r>
                      <a:endParaRPr lang="cs-CZ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PODŘEPMO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DŘEPMO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VÝPONMO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(</a:t>
                      </a:r>
                      <a:r>
                        <a:rPr lang="cs-CZ" sz="1800" dirty="0">
                          <a:effectLst/>
                        </a:rPr>
                        <a:t>snožný)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rozkročný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přednožný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zánožný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únožný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2403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SCHÉMA POPISU PODPORŮ</a:t>
            </a:r>
            <a:br>
              <a:rPr lang="cs-CZ" dirty="0"/>
            </a:br>
            <a:r>
              <a:rPr lang="cs-CZ" dirty="0">
                <a:solidFill>
                  <a:srgbClr val="FF0000"/>
                </a:solidFill>
              </a:rPr>
              <a:t>vycházejících z </a:t>
            </a:r>
            <a:r>
              <a:rPr lang="cs-CZ" dirty="0" smtClean="0">
                <a:solidFill>
                  <a:srgbClr val="FF0000"/>
                </a:solidFill>
              </a:rPr>
              <a:t>kleků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2392812"/>
              </p:ext>
            </p:extLst>
          </p:nvPr>
        </p:nvGraphicFramePr>
        <p:xfrm>
          <a:off x="323528" y="1700808"/>
          <a:ext cx="8568953" cy="46085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2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73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39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74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0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241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6085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Mírný       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VZPOR</a:t>
                      </a:r>
                      <a:endParaRPr lang="cs-CZ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KLIK</a:t>
                      </a:r>
                      <a:endParaRPr lang="cs-CZ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PODPOR </a:t>
                      </a:r>
                      <a:r>
                        <a:rPr lang="cs-CZ" sz="1600" dirty="0">
                          <a:effectLst/>
                        </a:rPr>
                        <a:t>NA PŘEDLOKTÍCH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(</a:t>
                      </a:r>
                      <a:r>
                        <a:rPr lang="cs-CZ" sz="1600" dirty="0">
                          <a:effectLst/>
                        </a:rPr>
                        <a:t>vpředu)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vzadu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vpravo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vlevo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                   </a:t>
                      </a:r>
                      <a:r>
                        <a:rPr lang="cs-CZ" sz="1600" dirty="0" smtClean="0">
                          <a:effectLst/>
                        </a:rPr>
                        <a:t>             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                    (zpříma)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r>
                        <a:rPr lang="cs-CZ" sz="1600" dirty="0" smtClean="0">
                          <a:effectLst/>
                        </a:rPr>
                        <a:t>      </a:t>
                      </a:r>
                      <a:endParaRPr lang="cs-CZ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KLEČMO   </a:t>
                      </a:r>
                      <a:r>
                        <a:rPr lang="cs-CZ" sz="1600" dirty="0" smtClean="0">
                          <a:effectLst/>
                        </a:rPr>
                        <a:t>  skrčmo </a:t>
                      </a:r>
                      <a:endParaRPr lang="cs-CZ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    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                   </a:t>
                      </a:r>
                      <a:r>
                        <a:rPr lang="cs-CZ" sz="1600" dirty="0" smtClean="0">
                          <a:effectLst/>
                        </a:rPr>
                        <a:t>  sedmo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(</a:t>
                      </a:r>
                      <a:r>
                        <a:rPr lang="cs-CZ" sz="1600" dirty="0">
                          <a:effectLst/>
                        </a:rPr>
                        <a:t>snožný)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rozkročný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přednožný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zánožný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únožný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ohnutě</a:t>
                      </a:r>
                      <a:endParaRPr lang="cs-CZ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prohnutě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endParaRPr lang="cs-CZ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ruce poblíž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ruce </a:t>
                      </a:r>
                      <a:r>
                        <a:rPr lang="cs-CZ" sz="1600" dirty="0" err="1">
                          <a:effectLst/>
                        </a:rPr>
                        <a:t>podál</a:t>
                      </a:r>
                      <a:endParaRPr lang="cs-CZ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ruce </a:t>
                      </a:r>
                      <a:r>
                        <a:rPr lang="cs-CZ" sz="1600" dirty="0" err="1">
                          <a:effectLst/>
                        </a:rPr>
                        <a:t>skřižmo</a:t>
                      </a:r>
                      <a:endParaRPr lang="cs-CZ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na pěstech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na prstech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9630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SCHÉMA POPISU PODPORŮ</a:t>
            </a:r>
            <a:br>
              <a:rPr lang="cs-CZ" dirty="0"/>
            </a:br>
            <a:r>
              <a:rPr lang="cs-CZ" dirty="0">
                <a:solidFill>
                  <a:srgbClr val="FF0000"/>
                </a:solidFill>
              </a:rPr>
              <a:t>vycházejících </a:t>
            </a:r>
            <a:r>
              <a:rPr lang="cs-CZ" dirty="0" smtClean="0">
                <a:solidFill>
                  <a:srgbClr val="FF0000"/>
                </a:solidFill>
              </a:rPr>
              <a:t>ze sedů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8281848"/>
              </p:ext>
            </p:extLst>
          </p:nvPr>
        </p:nvGraphicFramePr>
        <p:xfrm>
          <a:off x="251520" y="1772816"/>
          <a:ext cx="8280919" cy="45365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4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77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98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02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69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255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365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8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Mírný       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8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VZPOR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KLIK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PODPOR NA PŘEDLOKTÍCH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8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(vpředu)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vzadu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vpravo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vlevo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SEDMO</a:t>
                      </a:r>
                      <a:endParaRPr lang="cs-CZ" sz="18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(snožný)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roznožný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effectLst/>
                        </a:rPr>
                        <a:t>skřižný</a:t>
                      </a:r>
                      <a:r>
                        <a:rPr lang="cs-CZ" sz="1800" dirty="0">
                          <a:effectLst/>
                        </a:rPr>
                        <a:t> P/L přes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8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skrčmo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effectLst/>
                        </a:rPr>
                        <a:t>pokrčmo</a:t>
                      </a:r>
                      <a:endParaRPr lang="cs-CZ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8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přednožný P/L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únožný P/L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079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SCHÉMA POPISU PODPORŮ</a:t>
            </a:r>
            <a:br>
              <a:rPr lang="cs-CZ" dirty="0"/>
            </a:br>
            <a:r>
              <a:rPr lang="cs-CZ" dirty="0">
                <a:solidFill>
                  <a:srgbClr val="FF0000"/>
                </a:solidFill>
              </a:rPr>
              <a:t>vycházejících </a:t>
            </a:r>
            <a:r>
              <a:rPr lang="cs-CZ" dirty="0" smtClean="0">
                <a:solidFill>
                  <a:srgbClr val="FF0000"/>
                </a:solidFill>
              </a:rPr>
              <a:t>z lehů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sz="1900" dirty="0"/>
              <a:t>Termín </a:t>
            </a:r>
            <a:r>
              <a:rPr lang="cs-CZ" sz="1900" b="1" dirty="0"/>
              <a:t>vysazeně</a:t>
            </a:r>
            <a:r>
              <a:rPr lang="cs-CZ" sz="1900" dirty="0"/>
              <a:t> – trup svírá s nohama tupý až pravý úhel</a:t>
            </a:r>
          </a:p>
          <a:p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2957716"/>
              </p:ext>
            </p:extLst>
          </p:nvPr>
        </p:nvGraphicFramePr>
        <p:xfrm>
          <a:off x="899593" y="1700808"/>
          <a:ext cx="7899027" cy="38164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61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46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164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Mírný       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VZPOR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KLIK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PODPOR NA PŘEDLOKTÍCH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(vpředu)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vzadu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vpravo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vlevo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    </a:t>
                      </a:r>
                      <a:endParaRPr lang="cs-CZ" sz="18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               </a:t>
                      </a:r>
                      <a:endParaRPr lang="cs-CZ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LEŽMO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    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                   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(snožný)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roznožný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effectLst/>
                        </a:rPr>
                        <a:t>skřižný</a:t>
                      </a:r>
                      <a:r>
                        <a:rPr lang="cs-CZ" sz="1800" dirty="0">
                          <a:effectLst/>
                        </a:rPr>
                        <a:t> P/L přes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vysazeně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prohnutě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3495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Příklady podporů</a:t>
            </a:r>
            <a:endParaRPr lang="cs-CZ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700808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612" y="3789040"/>
            <a:ext cx="27813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591" y="3933056"/>
            <a:ext cx="26003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916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podporů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768212"/>
            <a:ext cx="25336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846717"/>
            <a:ext cx="27051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26289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586" y="3822904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253" y="1781301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1322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podporů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132856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72816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15" y="4077072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801151"/>
            <a:ext cx="222885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4892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podporů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2276872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846" y="2132856"/>
            <a:ext cx="2478050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221088"/>
            <a:ext cx="30099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2596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Podpory smíšené  - název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92187"/>
            <a:ext cx="461885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Druhá část názvu označuje, o </a:t>
            </a:r>
            <a:r>
              <a:rPr lang="cs-CZ" dirty="0"/>
              <a:t>kterou další část se tělo opírá o základnu</a:t>
            </a:r>
          </a:p>
          <a:p>
            <a:pPr marL="0" indent="0">
              <a:buNone/>
            </a:pPr>
            <a:r>
              <a:rPr lang="cs-CZ" dirty="0" smtClean="0"/>
              <a:t>(př. </a:t>
            </a:r>
            <a:r>
              <a:rPr lang="cs-CZ" dirty="0" err="1" smtClean="0"/>
              <a:t>stojmo</a:t>
            </a:r>
            <a:r>
              <a:rPr lang="cs-CZ" dirty="0" smtClean="0"/>
              <a:t>, ležmo, sedmo, klečmo……..)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koncovka   </a:t>
            </a:r>
            <a:r>
              <a:rPr lang="cs-CZ" b="1" dirty="0" smtClean="0"/>
              <a:t>-</a:t>
            </a:r>
            <a:r>
              <a:rPr lang="cs-CZ" b="1" dirty="0" err="1" smtClean="0"/>
              <a:t>mo</a:t>
            </a:r>
            <a:r>
              <a:rPr lang="cs-CZ" b="1" dirty="0" smtClean="0"/>
              <a:t> </a:t>
            </a:r>
            <a:r>
              <a:rPr lang="cs-CZ" dirty="0" smtClean="0"/>
              <a:t>se přidává k označení konkrétní polohy celého těla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508104" y="1600200"/>
            <a:ext cx="3178696" cy="4525963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dirty="0" err="1"/>
              <a:t>s</a:t>
            </a:r>
            <a:r>
              <a:rPr lang="cs-CZ" dirty="0" err="1" smtClean="0"/>
              <a:t>toj</a:t>
            </a:r>
            <a:r>
              <a:rPr lang="cs-CZ" b="1" dirty="0" err="1" smtClean="0">
                <a:solidFill>
                  <a:srgbClr val="FF0000"/>
                </a:solidFill>
              </a:rPr>
              <a:t>mo</a:t>
            </a:r>
            <a:endParaRPr lang="cs-CZ" b="1" dirty="0" smtClean="0">
              <a:solidFill>
                <a:srgbClr val="FF0000"/>
              </a:solidFill>
            </a:endParaRPr>
          </a:p>
          <a:p>
            <a:r>
              <a:rPr lang="cs-CZ" dirty="0" err="1" smtClean="0"/>
              <a:t>podřep</a:t>
            </a:r>
            <a:r>
              <a:rPr lang="cs-CZ" b="1" dirty="0" err="1" smtClean="0">
                <a:solidFill>
                  <a:srgbClr val="FF0000"/>
                </a:solidFill>
              </a:rPr>
              <a:t>mo</a:t>
            </a:r>
            <a:endParaRPr lang="cs-CZ" b="1" dirty="0" smtClean="0">
              <a:solidFill>
                <a:srgbClr val="FF0000"/>
              </a:solidFill>
            </a:endParaRPr>
          </a:p>
          <a:p>
            <a:r>
              <a:rPr lang="cs-CZ" dirty="0" err="1"/>
              <a:t>d</a:t>
            </a:r>
            <a:r>
              <a:rPr lang="cs-CZ" dirty="0" err="1" smtClean="0"/>
              <a:t>řep</a:t>
            </a:r>
            <a:r>
              <a:rPr lang="cs-CZ" b="1" dirty="0" err="1" smtClean="0">
                <a:solidFill>
                  <a:srgbClr val="FF0000"/>
                </a:solidFill>
              </a:rPr>
              <a:t>mo</a:t>
            </a:r>
            <a:endParaRPr lang="cs-CZ" b="1" dirty="0" smtClean="0">
              <a:solidFill>
                <a:srgbClr val="FF0000"/>
              </a:solidFill>
            </a:endParaRPr>
          </a:p>
          <a:p>
            <a:r>
              <a:rPr lang="cs-CZ" dirty="0"/>
              <a:t>k</a:t>
            </a:r>
            <a:r>
              <a:rPr lang="cs-CZ" dirty="0" smtClean="0"/>
              <a:t>leč</a:t>
            </a:r>
            <a:r>
              <a:rPr lang="cs-CZ" b="1" dirty="0" smtClean="0">
                <a:solidFill>
                  <a:srgbClr val="FF0000"/>
                </a:solidFill>
              </a:rPr>
              <a:t>mo</a:t>
            </a:r>
          </a:p>
          <a:p>
            <a:r>
              <a:rPr lang="cs-CZ" dirty="0"/>
              <a:t>s</a:t>
            </a:r>
            <a:r>
              <a:rPr lang="cs-CZ" dirty="0" smtClean="0"/>
              <a:t>ed</a:t>
            </a:r>
            <a:r>
              <a:rPr lang="cs-CZ" b="1" dirty="0" smtClean="0">
                <a:solidFill>
                  <a:srgbClr val="FF0000"/>
                </a:solidFill>
              </a:rPr>
              <a:t>mo</a:t>
            </a:r>
          </a:p>
          <a:p>
            <a:r>
              <a:rPr lang="cs-CZ" dirty="0" smtClean="0"/>
              <a:t>lež</a:t>
            </a:r>
            <a:r>
              <a:rPr lang="cs-CZ" b="1" dirty="0" smtClean="0">
                <a:solidFill>
                  <a:srgbClr val="FF0000"/>
                </a:solidFill>
              </a:rPr>
              <a:t>mo</a:t>
            </a:r>
          </a:p>
          <a:p>
            <a:endParaRPr lang="cs-CZ" b="1" dirty="0" smtClean="0">
              <a:solidFill>
                <a:srgbClr val="FF0000"/>
              </a:solidFill>
            </a:endParaRPr>
          </a:p>
          <a:p>
            <a:endParaRPr lang="cs-CZ" dirty="0"/>
          </a:p>
        </p:txBody>
      </p:sp>
      <p:sp>
        <p:nvSpPr>
          <p:cNvPr id="5" name="Šipka doprava 4"/>
          <p:cNvSpPr/>
          <p:nvPr/>
        </p:nvSpPr>
        <p:spPr>
          <a:xfrm>
            <a:off x="277180" y="4437112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7531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5976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Dělení </a:t>
            </a:r>
            <a:r>
              <a:rPr lang="cs-CZ" b="1" dirty="0" smtClean="0"/>
              <a:t>podporů smíšených</a:t>
            </a:r>
            <a:r>
              <a:rPr lang="cs-CZ" dirty="0"/>
              <a:t/>
            </a:r>
            <a:br>
              <a:rPr lang="cs-CZ" dirty="0"/>
            </a:br>
            <a:r>
              <a:rPr lang="cs-CZ" sz="3600" dirty="0">
                <a:solidFill>
                  <a:srgbClr val="FF0000"/>
                </a:solidFill>
              </a:rPr>
              <a:t>Podle </a:t>
            </a:r>
            <a:r>
              <a:rPr lang="cs-CZ" sz="3600" dirty="0" smtClean="0">
                <a:solidFill>
                  <a:srgbClr val="FF0000"/>
                </a:solidFill>
              </a:rPr>
              <a:t>části paže a úhlu v loketním kloubu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85000" lnSpcReduction="20000"/>
          </a:bodyPr>
          <a:lstStyle/>
          <a:p>
            <a:endParaRPr lang="cs-CZ" b="1" dirty="0"/>
          </a:p>
          <a:p>
            <a:r>
              <a:rPr lang="cs-CZ" b="1" dirty="0"/>
              <a:t>VZPORY</a:t>
            </a:r>
            <a:r>
              <a:rPr lang="cs-CZ" dirty="0"/>
              <a:t> – paže jsou napjaty, </a:t>
            </a:r>
          </a:p>
          <a:p>
            <a:pPr marL="0" indent="0">
              <a:buNone/>
            </a:pPr>
            <a:r>
              <a:rPr lang="cs-CZ" dirty="0"/>
              <a:t>     podložky se dotýkají dlaně</a:t>
            </a:r>
          </a:p>
          <a:p>
            <a:endParaRPr lang="cs-CZ" dirty="0"/>
          </a:p>
          <a:p>
            <a:endParaRPr lang="cs-CZ" dirty="0"/>
          </a:p>
          <a:p>
            <a:r>
              <a:rPr lang="cs-CZ" b="1" dirty="0"/>
              <a:t>PODPORY</a:t>
            </a:r>
            <a:r>
              <a:rPr lang="cs-CZ" dirty="0"/>
              <a:t>  na předloktích</a:t>
            </a:r>
          </a:p>
          <a:p>
            <a:pPr marL="0" indent="0">
              <a:buNone/>
            </a:pPr>
            <a:r>
              <a:rPr lang="cs-CZ" dirty="0"/>
              <a:t>                        na loktech</a:t>
            </a:r>
          </a:p>
          <a:p>
            <a:pPr marL="0" indent="0">
              <a:buNone/>
            </a:pPr>
            <a:r>
              <a:rPr lang="cs-CZ" dirty="0"/>
              <a:t>                        na pažích 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b="1" dirty="0"/>
              <a:t>KLIKY</a:t>
            </a:r>
            <a:r>
              <a:rPr lang="cs-CZ" dirty="0"/>
              <a:t> – paže jsou pokrčeny </a:t>
            </a:r>
          </a:p>
          <a:p>
            <a:pPr marL="0" indent="0">
              <a:buNone/>
            </a:pPr>
            <a:r>
              <a:rPr lang="cs-CZ" dirty="0"/>
              <a:t>                  (mírný klik)</a:t>
            </a:r>
          </a:p>
          <a:p>
            <a:pPr marL="0" indent="0">
              <a:buNone/>
            </a:pPr>
            <a:r>
              <a:rPr lang="cs-CZ" dirty="0"/>
              <a:t>                  paže jsou skrčeny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12776"/>
            <a:ext cx="27559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429000"/>
            <a:ext cx="2768600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896" y="5445224"/>
            <a:ext cx="3670300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4978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Dělení </a:t>
            </a:r>
            <a:r>
              <a:rPr lang="cs-CZ" b="1" dirty="0" smtClean="0"/>
              <a:t>podporů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3600" dirty="0" smtClean="0">
                <a:solidFill>
                  <a:srgbClr val="FF0000"/>
                </a:solidFill>
              </a:rPr>
              <a:t>Podle místa </a:t>
            </a:r>
            <a:r>
              <a:rPr lang="cs-CZ" sz="3600" dirty="0">
                <a:solidFill>
                  <a:srgbClr val="FF0000"/>
                </a:solidFill>
              </a:rPr>
              <a:t>opory paží vzhledem k poloze těla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484784"/>
            <a:ext cx="8229600" cy="5256584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Podpory</a:t>
            </a:r>
            <a:r>
              <a:rPr lang="cs-CZ" b="1" dirty="0"/>
              <a:t> vpředu </a:t>
            </a:r>
            <a:r>
              <a:rPr lang="cs-CZ" dirty="0" smtClean="0"/>
              <a:t>–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paže </a:t>
            </a:r>
            <a:r>
              <a:rPr lang="cs-CZ" dirty="0"/>
              <a:t>se opírají před </a:t>
            </a:r>
            <a:r>
              <a:rPr lang="cs-CZ" dirty="0" smtClean="0"/>
              <a:t>tělem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</a:t>
            </a:r>
            <a:r>
              <a:rPr lang="cs-CZ" dirty="0"/>
              <a:t>(obvyklé – v popisu se neuvádí</a:t>
            </a:r>
            <a:r>
              <a:rPr lang="cs-CZ" dirty="0" smtClean="0"/>
              <a:t>)</a:t>
            </a:r>
          </a:p>
          <a:p>
            <a:endParaRPr lang="cs-CZ" dirty="0"/>
          </a:p>
          <a:p>
            <a:r>
              <a:rPr lang="cs-CZ" dirty="0" smtClean="0"/>
              <a:t>Podpory </a:t>
            </a:r>
            <a:r>
              <a:rPr lang="cs-CZ" b="1" dirty="0"/>
              <a:t>vzadu</a:t>
            </a:r>
            <a:r>
              <a:rPr lang="cs-CZ" dirty="0"/>
              <a:t> </a:t>
            </a:r>
            <a:r>
              <a:rPr lang="cs-CZ" dirty="0" smtClean="0"/>
              <a:t>-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paže </a:t>
            </a:r>
            <a:r>
              <a:rPr lang="cs-CZ" dirty="0"/>
              <a:t>se opírají za tělem</a:t>
            </a:r>
          </a:p>
          <a:p>
            <a:endParaRPr lang="cs-CZ" dirty="0" smtClean="0"/>
          </a:p>
          <a:p>
            <a:r>
              <a:rPr lang="cs-CZ" dirty="0" smtClean="0"/>
              <a:t>Podpory </a:t>
            </a:r>
            <a:r>
              <a:rPr lang="cs-CZ" b="1" dirty="0"/>
              <a:t>vpravo/vlevo</a:t>
            </a:r>
            <a:r>
              <a:rPr lang="cs-CZ" dirty="0"/>
              <a:t> </a:t>
            </a:r>
            <a:r>
              <a:rPr lang="cs-CZ" dirty="0" smtClean="0"/>
              <a:t>–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paže </a:t>
            </a:r>
            <a:r>
              <a:rPr lang="cs-CZ" dirty="0"/>
              <a:t>se opírají o základnu 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na </a:t>
            </a:r>
            <a:r>
              <a:rPr lang="cs-CZ" dirty="0"/>
              <a:t>uvedené straně těla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663" y="3271098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437134"/>
            <a:ext cx="2331859" cy="1746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5320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cs-CZ" b="1" dirty="0" smtClean="0"/>
              <a:t>Dělení podporů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908720"/>
            <a:ext cx="8784976" cy="5569353"/>
          </a:xfrm>
        </p:spPr>
        <p:txBody>
          <a:bodyPr/>
          <a:lstStyle/>
          <a:p>
            <a:r>
              <a:rPr lang="cs-CZ" b="1" dirty="0" smtClean="0"/>
              <a:t>Na obou pažích </a:t>
            </a:r>
            <a:r>
              <a:rPr lang="cs-CZ" dirty="0" smtClean="0"/>
              <a:t>(v popise se neuvádí)</a:t>
            </a:r>
          </a:p>
          <a:p>
            <a:pPr marL="0" indent="0">
              <a:buNone/>
            </a:pPr>
            <a:r>
              <a:rPr lang="cs-CZ" dirty="0" smtClean="0"/>
              <a:t>					</a:t>
            </a:r>
            <a:r>
              <a:rPr lang="cs-CZ" sz="2000" dirty="0" smtClean="0"/>
              <a:t>- vzpor ležmo</a:t>
            </a:r>
          </a:p>
          <a:p>
            <a:pPr marL="0" indent="0">
              <a:buNone/>
            </a:pPr>
            <a:r>
              <a:rPr lang="cs-CZ" sz="2000" dirty="0" smtClean="0"/>
              <a:t>					- mírný klik ležmo</a:t>
            </a:r>
          </a:p>
          <a:p>
            <a:pPr marL="0" indent="0">
              <a:buNone/>
            </a:pPr>
            <a:r>
              <a:rPr lang="cs-CZ" sz="2000" dirty="0"/>
              <a:t>	</a:t>
            </a:r>
            <a:r>
              <a:rPr lang="cs-CZ" sz="2000" dirty="0" smtClean="0"/>
              <a:t>				- klik ležmo</a:t>
            </a:r>
          </a:p>
          <a:p>
            <a:endParaRPr lang="cs-CZ" b="1" dirty="0" smtClean="0"/>
          </a:p>
          <a:p>
            <a:r>
              <a:rPr lang="cs-CZ" b="1" dirty="0" smtClean="0"/>
              <a:t>Na jedné paži </a:t>
            </a:r>
            <a:r>
              <a:rPr lang="cs-CZ" dirty="0" smtClean="0"/>
              <a:t>– uvádí se, která paže je v kontaktu se základnou   		</a:t>
            </a:r>
            <a:r>
              <a:rPr lang="cs-CZ" dirty="0"/>
              <a:t>	</a:t>
            </a:r>
            <a:r>
              <a:rPr lang="cs-CZ" dirty="0" smtClean="0"/>
              <a:t>			 	 </a:t>
            </a:r>
            <a:r>
              <a:rPr lang="cs-CZ" sz="2000" dirty="0" smtClean="0"/>
              <a:t>vzpor ležmo na P     	              podpor na L předloktí vlevo ležmo</a:t>
            </a:r>
          </a:p>
          <a:p>
            <a:pPr marL="0" indent="0">
              <a:buNone/>
            </a:pPr>
            <a:r>
              <a:rPr lang="cs-CZ" dirty="0" smtClean="0"/>
              <a:t>								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844698"/>
            <a:ext cx="2549395" cy="1909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873564"/>
            <a:ext cx="26289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" y="1484784"/>
            <a:ext cx="3785326" cy="1640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0255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Upřesnění popisu podporů</a:t>
            </a:r>
            <a:br>
              <a:rPr lang="cs-CZ" b="1" dirty="0" smtClean="0"/>
            </a:br>
            <a:r>
              <a:rPr lang="cs-CZ" sz="3600" b="1" dirty="0" smtClean="0">
                <a:solidFill>
                  <a:srgbClr val="FF0000"/>
                </a:solidFill>
              </a:rPr>
              <a:t>Podle polohy rukou </a:t>
            </a:r>
            <a:r>
              <a:rPr lang="cs-CZ" sz="3100" dirty="0" smtClean="0"/>
              <a:t>(vzpory, kliky)</a:t>
            </a:r>
            <a:endParaRPr lang="cs-CZ" sz="31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r>
              <a:rPr lang="cs-CZ" dirty="0" smtClean="0"/>
              <a:t>Na </a:t>
            </a:r>
            <a:r>
              <a:rPr lang="cs-CZ" strike="sngStrike" dirty="0" smtClean="0"/>
              <a:t>šířku ramen</a:t>
            </a:r>
            <a:r>
              <a:rPr lang="cs-CZ" dirty="0" smtClean="0"/>
              <a:t>  – neuvádí se</a:t>
            </a:r>
          </a:p>
          <a:p>
            <a:r>
              <a:rPr lang="cs-CZ" dirty="0"/>
              <a:t>r</a:t>
            </a:r>
            <a:r>
              <a:rPr lang="cs-CZ" dirty="0" smtClean="0"/>
              <a:t>uce u sebe</a:t>
            </a:r>
          </a:p>
          <a:p>
            <a:r>
              <a:rPr lang="cs-CZ" dirty="0"/>
              <a:t>r</a:t>
            </a:r>
            <a:r>
              <a:rPr lang="cs-CZ" dirty="0" smtClean="0"/>
              <a:t>uce poblíž</a:t>
            </a:r>
          </a:p>
          <a:p>
            <a:r>
              <a:rPr lang="cs-CZ" dirty="0"/>
              <a:t>r</a:t>
            </a:r>
            <a:r>
              <a:rPr lang="cs-CZ" dirty="0" smtClean="0"/>
              <a:t>uce </a:t>
            </a:r>
            <a:r>
              <a:rPr lang="cs-CZ" dirty="0" err="1" smtClean="0"/>
              <a:t>podál</a:t>
            </a:r>
            <a:endParaRPr lang="cs-CZ" dirty="0" smtClean="0"/>
          </a:p>
          <a:p>
            <a:r>
              <a:rPr lang="cs-CZ" dirty="0"/>
              <a:t>r</a:t>
            </a:r>
            <a:r>
              <a:rPr lang="cs-CZ" dirty="0" smtClean="0"/>
              <a:t>uce </a:t>
            </a:r>
            <a:r>
              <a:rPr lang="cs-CZ" dirty="0" err="1" smtClean="0"/>
              <a:t>skřižmo</a:t>
            </a:r>
            <a:r>
              <a:rPr lang="cs-CZ" dirty="0" smtClean="0"/>
              <a:t> </a:t>
            </a:r>
          </a:p>
          <a:p>
            <a:r>
              <a:rPr lang="cs-CZ" dirty="0" smtClean="0"/>
              <a:t>na prstech</a:t>
            </a:r>
          </a:p>
          <a:p>
            <a:r>
              <a:rPr lang="cs-CZ" dirty="0"/>
              <a:t>n</a:t>
            </a:r>
            <a:r>
              <a:rPr lang="cs-CZ" dirty="0" smtClean="0"/>
              <a:t>a pěstech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307" y="2106697"/>
            <a:ext cx="27051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720" y="3999319"/>
            <a:ext cx="2533495" cy="168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480" y="3999319"/>
            <a:ext cx="280987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8705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Upřesnění popisu </a:t>
            </a:r>
            <a:r>
              <a:rPr lang="cs-CZ" b="1" dirty="0" smtClean="0"/>
              <a:t>podporů</a:t>
            </a:r>
            <a:br>
              <a:rPr lang="cs-CZ" b="1" dirty="0" smtClean="0"/>
            </a:br>
            <a:r>
              <a:rPr lang="cs-CZ" sz="3600" b="1" dirty="0" smtClean="0">
                <a:solidFill>
                  <a:srgbClr val="FF0000"/>
                </a:solidFill>
              </a:rPr>
              <a:t>Podle polohy páteře, pánve</a:t>
            </a:r>
            <a:endParaRPr lang="cs-CZ" sz="36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Dle polohy páteře</a:t>
            </a:r>
          </a:p>
          <a:p>
            <a:r>
              <a:rPr lang="cs-CZ" dirty="0"/>
              <a:t>o</a:t>
            </a:r>
            <a:r>
              <a:rPr lang="cs-CZ" dirty="0" smtClean="0"/>
              <a:t>hnutě</a:t>
            </a:r>
          </a:p>
          <a:p>
            <a:r>
              <a:rPr lang="cs-CZ" dirty="0"/>
              <a:t>p</a:t>
            </a:r>
            <a:r>
              <a:rPr lang="cs-CZ" dirty="0" smtClean="0"/>
              <a:t>rohnutě</a:t>
            </a:r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Dle polohy pánve </a:t>
            </a:r>
            <a:r>
              <a:rPr lang="cs-CZ" dirty="0" smtClean="0"/>
              <a:t>(podpory, vzpory ležmo)</a:t>
            </a:r>
          </a:p>
          <a:p>
            <a:r>
              <a:rPr lang="cs-CZ" dirty="0" smtClean="0"/>
              <a:t>vysazeně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355850"/>
            <a:ext cx="285273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081212"/>
            <a:ext cx="2016224" cy="2022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653136"/>
            <a:ext cx="3230563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221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37"/>
            <a:ext cx="8229600" cy="612751"/>
          </a:xfrm>
        </p:spPr>
        <p:txBody>
          <a:bodyPr>
            <a:normAutofit fontScale="90000"/>
          </a:bodyPr>
          <a:lstStyle/>
          <a:p>
            <a:pPr lvl="4" algn="ctr"/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2800" b="1" dirty="0" smtClean="0"/>
              <a:t>Podpory smíšené – schéma tvorby popisu</a:t>
            </a:r>
            <a:endParaRPr lang="cs-CZ" sz="2800" dirty="0"/>
          </a:p>
        </p:txBody>
      </p:sp>
      <p:graphicFrame>
        <p:nvGraphicFramePr>
          <p:cNvPr id="3" name="Zástupný symbol pro obsah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5179905"/>
              </p:ext>
            </p:extLst>
          </p:nvPr>
        </p:nvGraphicFramePr>
        <p:xfrm>
          <a:off x="683568" y="764704"/>
          <a:ext cx="8136903" cy="60815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41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8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36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41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59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61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43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97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95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Bližší označení míry polohy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Označení opory paží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V případě opory jedné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Místo opory vůči tělu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Označení další opory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8175" algn="l"/>
                        </a:tabLst>
                      </a:pPr>
                      <a:r>
                        <a:rPr lang="cs-CZ" sz="1100" dirty="0">
                          <a:effectLst/>
                        </a:rPr>
                        <a:t>	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Další tvorba názvu podle předcházejících cvičebních druhů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Poloha pánve a páteře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Poloha rukou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43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chemeClr val="tx1"/>
                          </a:solidFill>
                          <a:effectLst/>
                        </a:rPr>
                        <a:t>Mírný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VZPOR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 </a:t>
                      </a:r>
                      <a:endParaRPr lang="cs-CZ" sz="1400" b="1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KLIK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 </a:t>
                      </a:r>
                      <a:endParaRPr lang="cs-CZ" sz="1400" b="1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PODPOR NA PŘEDLOKTÍCH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 </a:t>
                      </a:r>
                      <a:endParaRPr lang="cs-CZ" sz="1400" b="1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PODPOR NA LOKTECH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 </a:t>
                      </a:r>
                      <a:endParaRPr lang="cs-CZ" sz="1400" b="1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PODPRO NA PAŽÍCH</a:t>
                      </a:r>
                      <a:endParaRPr lang="cs-CZ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na levé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na pravé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(</a:t>
                      </a:r>
                      <a:r>
                        <a:rPr lang="cs-CZ" sz="1400" strike="sngStrike" dirty="0">
                          <a:effectLst/>
                        </a:rPr>
                        <a:t>vpředu</a:t>
                      </a:r>
                      <a:r>
                        <a:rPr lang="cs-CZ" sz="1400" dirty="0">
                          <a:effectLst/>
                        </a:rPr>
                        <a:t>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vzadu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vlevo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vpravo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b="1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effectLst/>
                        </a:rPr>
                        <a:t>STOJMO</a:t>
                      </a:r>
                      <a:endParaRPr lang="cs-CZ" sz="14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PODŘEPMO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DŘEPMO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VÝPONMO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KLEČMO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effectLst/>
                        </a:rPr>
                        <a:t>SEDMO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cs-CZ" sz="1400" b="1" dirty="0" smtClean="0">
                          <a:effectLst/>
                        </a:rPr>
                        <a:t>LEŽMO </a:t>
                      </a:r>
                      <a:endParaRPr lang="cs-CZ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(</a:t>
                      </a:r>
                      <a:r>
                        <a:rPr lang="cs-CZ" sz="1400" b="1" strike="sngStrike" dirty="0">
                          <a:effectLst/>
                        </a:rPr>
                        <a:t>rovně</a:t>
                      </a:r>
                      <a:r>
                        <a:rPr lang="cs-CZ" sz="1400" dirty="0">
                          <a:effectLst/>
                        </a:rPr>
                        <a:t>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vysazeně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(u </a:t>
                      </a:r>
                      <a:r>
                        <a:rPr lang="cs-CZ" sz="1400" dirty="0" err="1">
                          <a:effectLst/>
                        </a:rPr>
                        <a:t>podp</a:t>
                      </a:r>
                      <a:r>
                        <a:rPr lang="cs-CZ" sz="1400" dirty="0">
                          <a:effectLst/>
                        </a:rPr>
                        <a:t>. ležmo)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ohnutě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(u </a:t>
                      </a:r>
                      <a:r>
                        <a:rPr lang="cs-CZ" sz="1400" dirty="0" err="1">
                          <a:effectLst/>
                        </a:rPr>
                        <a:t>podp</a:t>
                      </a:r>
                      <a:r>
                        <a:rPr lang="cs-CZ" sz="1400" dirty="0">
                          <a:effectLst/>
                        </a:rPr>
                        <a:t>. ležmo, klečmo)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prohnutě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(u </a:t>
                      </a:r>
                      <a:r>
                        <a:rPr lang="cs-CZ" sz="1400" dirty="0" err="1">
                          <a:effectLst/>
                        </a:rPr>
                        <a:t>podp</a:t>
                      </a:r>
                      <a:r>
                        <a:rPr lang="cs-CZ" sz="1400" dirty="0">
                          <a:effectLst/>
                        </a:rPr>
                        <a:t>. ležmo, klečmo)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ruce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u sebe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ruce poblíž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ruce </a:t>
                      </a:r>
                      <a:r>
                        <a:rPr lang="cs-CZ" sz="1400" dirty="0" err="1">
                          <a:effectLst/>
                        </a:rPr>
                        <a:t>podál</a:t>
                      </a:r>
                      <a:endParaRPr lang="cs-CZ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ruce </a:t>
                      </a:r>
                      <a:r>
                        <a:rPr lang="cs-CZ" sz="1400" dirty="0" err="1">
                          <a:effectLst/>
                        </a:rPr>
                        <a:t>skřižmo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320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	Část názvu týkající se polohy paží 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r>
                        <a:rPr lang="cs-CZ" sz="1100" dirty="0" smtClean="0">
                          <a:effectLst/>
                        </a:rPr>
                        <a:t>část názvu týkající  se další polohy těla 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AutoShape 9" descr="Výsledek obrázku pro sed skr&amp;ccaron;m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3039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PODPORY - NÁZEV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složen ze dvou částí:</a:t>
            </a:r>
          </a:p>
          <a:p>
            <a:pPr marL="514350" indent="-514350">
              <a:buAutoNum type="arabicPeriod"/>
            </a:pPr>
            <a:r>
              <a:rPr lang="cs-CZ" b="1" dirty="0" smtClean="0"/>
              <a:t>část</a:t>
            </a:r>
            <a:r>
              <a:rPr lang="cs-CZ" dirty="0" smtClean="0"/>
              <a:t> vyjadřuje: </a:t>
            </a:r>
          </a:p>
          <a:p>
            <a:pPr>
              <a:buFontTx/>
              <a:buChar char="-"/>
            </a:pPr>
            <a:r>
              <a:rPr lang="cs-CZ" dirty="0" smtClean="0"/>
              <a:t>zda se jedná o </a:t>
            </a:r>
            <a:r>
              <a:rPr lang="cs-CZ" b="1" dirty="0" smtClean="0">
                <a:solidFill>
                  <a:srgbClr val="00B050"/>
                </a:solidFill>
              </a:rPr>
              <a:t>podpor na jedné paži </a:t>
            </a:r>
            <a:r>
              <a:rPr lang="cs-CZ" dirty="0" smtClean="0"/>
              <a:t>(např. vzpor na levé/pravé), nebo </a:t>
            </a:r>
            <a:r>
              <a:rPr lang="cs-CZ" b="1" strike="sngStrike" dirty="0" smtClean="0">
                <a:solidFill>
                  <a:srgbClr val="00B050"/>
                </a:solidFill>
              </a:rPr>
              <a:t>na obou pažích </a:t>
            </a:r>
            <a:r>
              <a:rPr lang="cs-CZ" dirty="0" smtClean="0"/>
              <a:t>(v popise se neuvádí), </a:t>
            </a:r>
          </a:p>
          <a:p>
            <a:pPr>
              <a:buFontTx/>
              <a:buChar char="-"/>
            </a:pPr>
            <a:r>
              <a:rPr lang="cs-CZ" b="1" dirty="0" smtClean="0">
                <a:solidFill>
                  <a:srgbClr val="FFC000"/>
                </a:solidFill>
              </a:rPr>
              <a:t>o kterou část paže jde </a:t>
            </a:r>
            <a:r>
              <a:rPr lang="cs-CZ" dirty="0" smtClean="0"/>
              <a:t>(na předloktích, na loktech ….) </a:t>
            </a:r>
          </a:p>
          <a:p>
            <a:pPr>
              <a:buFontTx/>
              <a:buChar char="-"/>
            </a:pPr>
            <a:r>
              <a:rPr lang="cs-CZ" dirty="0" smtClean="0"/>
              <a:t>v </a:t>
            </a:r>
            <a:r>
              <a:rPr lang="cs-CZ" b="1" dirty="0" smtClean="0">
                <a:solidFill>
                  <a:srgbClr val="FF0000"/>
                </a:solidFill>
              </a:rPr>
              <a:t>podporech na rukou</a:t>
            </a:r>
            <a:r>
              <a:rPr lang="cs-CZ" dirty="0" smtClean="0"/>
              <a:t> tato část vyjadřuje, jestli je paže </a:t>
            </a:r>
            <a:r>
              <a:rPr lang="cs-CZ" b="1" dirty="0" smtClean="0">
                <a:solidFill>
                  <a:srgbClr val="FF0000"/>
                </a:solidFill>
              </a:rPr>
              <a:t>napnuta, skrčena nebo pokrčena </a:t>
            </a:r>
            <a:r>
              <a:rPr lang="cs-CZ" dirty="0" smtClean="0"/>
              <a:t>(vzpor, podpor, klik).</a:t>
            </a:r>
          </a:p>
          <a:p>
            <a:pPr marL="0" indent="0">
              <a:buNone/>
            </a:pPr>
            <a:endParaRPr lang="cs-CZ" dirty="0"/>
          </a:p>
          <a:p>
            <a:pPr marL="514350" indent="-514350"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306772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1175</TotalTime>
  <Words>851</Words>
  <Application>Microsoft Office PowerPoint</Application>
  <PresentationFormat>Předvádění na obrazovce (4:3)</PresentationFormat>
  <Paragraphs>418</Paragraphs>
  <Slides>17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Motiv systému Office</vt:lpstr>
      <vt:lpstr>PODPORY</vt:lpstr>
      <vt:lpstr>Podpory smíšené  - název</vt:lpstr>
      <vt:lpstr>Dělení podporů smíšených Podle části paže a úhlu v loketním kloubu</vt:lpstr>
      <vt:lpstr>Dělení podporů Podle místa opory paží vzhledem k poloze těla</vt:lpstr>
      <vt:lpstr>Dělení podporů</vt:lpstr>
      <vt:lpstr>Upřesnění popisu podporů Podle polohy rukou (vzpory, kliky)</vt:lpstr>
      <vt:lpstr>Upřesnění popisu podporů Podle polohy páteře, pánve</vt:lpstr>
      <vt:lpstr> Podpory smíšené – schéma tvorby popisu</vt:lpstr>
      <vt:lpstr>PODPORY - NÁZEV</vt:lpstr>
      <vt:lpstr>SCHÉMA POPISU PODPORŮ vycházejících z postojů</vt:lpstr>
      <vt:lpstr>SCHÉMA POPISU PODPORŮ vycházejících z kleků</vt:lpstr>
      <vt:lpstr>SCHÉMA POPISU PODPORŮ vycházejících ze sedů</vt:lpstr>
      <vt:lpstr>SCHÉMA POPISU PODPORŮ vycházejících z lehů</vt:lpstr>
      <vt:lpstr>Příklady podporů</vt:lpstr>
      <vt:lpstr>Příklady podporů</vt:lpstr>
      <vt:lpstr>Příklady podporů</vt:lpstr>
      <vt:lpstr>Příklady podporů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KLEKY</dc:title>
  <dc:creator>vaculikova</dc:creator>
  <cp:lastModifiedBy>Uživatel systému Windows</cp:lastModifiedBy>
  <cp:revision>65</cp:revision>
  <dcterms:created xsi:type="dcterms:W3CDTF">2016-10-09T19:30:57Z</dcterms:created>
  <dcterms:modified xsi:type="dcterms:W3CDTF">2020-10-25T21:14:20Z</dcterms:modified>
</cp:coreProperties>
</file>