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4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  <p:sldMasterId id="2147483779" r:id="rId3"/>
    <p:sldMasterId id="2147483798" r:id="rId4"/>
    <p:sldMasterId id="2147483895" r:id="rId5"/>
  </p:sldMasterIdLst>
  <p:notesMasterIdLst>
    <p:notesMasterId r:id="rId18"/>
  </p:notesMasterIdLst>
  <p:handoutMasterIdLst>
    <p:handoutMasterId r:id="rId19"/>
  </p:handoutMasterIdLst>
  <p:sldIdLst>
    <p:sldId id="256" r:id="rId6"/>
    <p:sldId id="294" r:id="rId7"/>
    <p:sldId id="298" r:id="rId8"/>
    <p:sldId id="296" r:id="rId9"/>
    <p:sldId id="295" r:id="rId10"/>
    <p:sldId id="297" r:id="rId11"/>
    <p:sldId id="306" r:id="rId12"/>
    <p:sldId id="299" r:id="rId13"/>
    <p:sldId id="273" r:id="rId14"/>
    <p:sldId id="261" r:id="rId15"/>
    <p:sldId id="271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157" d="100"/>
          <a:sy n="157" d="100"/>
        </p:scale>
        <p:origin x="3600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597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546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373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0658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1725752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93623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6891978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5136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70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6057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307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01413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68199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0132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86181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7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80718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26547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99610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20543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0773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1259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28.03.2023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1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156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364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5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100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157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614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133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776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2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30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395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043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9807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97757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3552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0969148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3050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265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994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996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9561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6982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045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25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683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477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87011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7425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9047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4329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1853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7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56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3252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478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6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55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54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8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501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6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212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6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94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856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14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6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64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26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4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1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79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image" Target="../media/image1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2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7" r:id="rId41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28.03.2023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11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78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1">
          <a:blip r:embed="rId2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6173808" cy="2895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619672" y="299695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Bezpečnost v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Jak na internet – bezpečnost počítače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Síla hesla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www.antivirovecentrum.cz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www.eset.cz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Firewall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E-mailová etiketa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20687" y="548680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"To jsme rádi, že jsme se k vám dovolali. Nám program pořád píše, že nemá zapnutou tiskárnu. Co s tím máme dělat?„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"A máte ji zapnutou?„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"No nemáme." 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464296"/>
            <a:ext cx="8229600" cy="4853136"/>
          </a:xfrm>
        </p:spPr>
        <p:txBody>
          <a:bodyPr>
            <a:normAutofit/>
          </a:bodyPr>
          <a:lstStyle/>
          <a:p>
            <a:r>
              <a:rPr lang="cs-CZ" sz="2000" dirty="0"/>
              <a:t>škodlivý software = </a:t>
            </a:r>
            <a:r>
              <a:rPr lang="cs-CZ" sz="2000" dirty="0" err="1"/>
              <a:t>malware</a:t>
            </a:r>
            <a:r>
              <a:rPr lang="cs-CZ" sz="2000" dirty="0"/>
              <a:t> </a:t>
            </a:r>
          </a:p>
          <a:p>
            <a:r>
              <a:rPr lang="cs-CZ" sz="2000" dirty="0"/>
              <a:t>bezpečnost počítačových sítí – firewall,</a:t>
            </a:r>
          </a:p>
          <a:p>
            <a:r>
              <a:rPr lang="cs-CZ" sz="2000" dirty="0"/>
              <a:t>bezpečné používání internetu,</a:t>
            </a:r>
          </a:p>
          <a:p>
            <a:r>
              <a:rPr lang="cs-CZ" sz="2000" dirty="0"/>
              <a:t>nebezpečí v komunikaci (on-line, e-mail),</a:t>
            </a:r>
          </a:p>
          <a:p>
            <a:r>
              <a:rPr lang="cs-CZ" sz="2000" dirty="0"/>
              <a:t>nebezpečí na sociálních sítích,</a:t>
            </a:r>
          </a:p>
          <a:p>
            <a:r>
              <a:rPr lang="cs-CZ" sz="2000" dirty="0"/>
              <a:t>bezpečná hesla,</a:t>
            </a:r>
          </a:p>
          <a:p>
            <a:r>
              <a:rPr lang="cs-CZ" sz="2000" dirty="0"/>
              <a:t>bezpečná správa dat.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bezpečnosti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2362199"/>
            <a:ext cx="6852578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Počítačové viry (</a:t>
            </a:r>
            <a:r>
              <a:rPr lang="cs-CZ" sz="2000" dirty="0" err="1"/>
              <a:t>boot</a:t>
            </a:r>
            <a:r>
              <a:rPr lang="cs-CZ" sz="2000" dirty="0"/>
              <a:t>, souborové, rezidentní)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Trojské koně (</a:t>
            </a:r>
            <a:r>
              <a:rPr lang="cs-CZ" sz="2000" dirty="0" err="1"/>
              <a:t>password-stealing</a:t>
            </a:r>
            <a:r>
              <a:rPr lang="cs-CZ" sz="2000" dirty="0"/>
              <a:t>, destruktivní, </a:t>
            </a:r>
            <a:r>
              <a:rPr lang="cs-CZ" sz="2000" dirty="0" err="1"/>
              <a:t>trojan</a:t>
            </a:r>
            <a:r>
              <a:rPr lang="cs-CZ" sz="2000" dirty="0"/>
              <a:t> </a:t>
            </a:r>
            <a:r>
              <a:rPr lang="cs-CZ" sz="2000" dirty="0" err="1"/>
              <a:t>downloader</a:t>
            </a:r>
            <a:r>
              <a:rPr lang="cs-CZ" sz="2000" dirty="0"/>
              <a:t>, </a:t>
            </a:r>
            <a:r>
              <a:rPr lang="cs-CZ" sz="2000" dirty="0" err="1"/>
              <a:t>backdoor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 err="1"/>
              <a:t>Spyware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 err="1"/>
              <a:t>Adware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Malware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9317" y="2269670"/>
            <a:ext cx="6852578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odděluje provoz mezi dvěma sítěmi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definuje pravidla toku informací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důležitý bezpečností prvek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monitorují veškeré dění v síti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Integrovaný přímo ve Windows nebo jako samostatný program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332037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Falešné webové stránky = </a:t>
            </a:r>
            <a:r>
              <a:rPr lang="cs-CZ" sz="2000" dirty="0" err="1">
                <a:effectLst/>
              </a:rPr>
              <a:t>spoofing</a:t>
            </a:r>
            <a:endParaRPr lang="cs-CZ" sz="20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E-mail (spam, </a:t>
            </a:r>
            <a:r>
              <a:rPr lang="cs-CZ" sz="2000" dirty="0" err="1">
                <a:effectLst/>
              </a:rPr>
              <a:t>phishing</a:t>
            </a:r>
            <a:r>
              <a:rPr lang="cs-CZ" sz="2000" dirty="0">
                <a:effectLst/>
              </a:rPr>
              <a:t>, </a:t>
            </a:r>
            <a:r>
              <a:rPr lang="cs-CZ" sz="2000" dirty="0" err="1">
                <a:effectLst/>
              </a:rPr>
              <a:t>hoax</a:t>
            </a:r>
            <a:r>
              <a:rPr lang="cs-CZ" sz="2000" dirty="0">
                <a:effectLst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Ztráta soukromí ?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Sociální sítě</a:t>
            </a:r>
          </a:p>
          <a:p>
            <a:pPr>
              <a:lnSpc>
                <a:spcPct val="150000"/>
              </a:lnSpc>
            </a:pPr>
            <a:r>
              <a:rPr lang="cs-CZ" sz="2000" dirty="0" err="1">
                <a:effectLst/>
              </a:rPr>
              <a:t>Kyberšikana</a:t>
            </a:r>
            <a:endParaRPr lang="cs-CZ" sz="2000" dirty="0"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online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8" y="2348880"/>
            <a:ext cx="7606356" cy="4925144"/>
          </a:xfrm>
        </p:spPr>
        <p:txBody>
          <a:bodyPr>
            <a:normAutofit/>
          </a:bodyPr>
          <a:lstStyle/>
          <a:p>
            <a:r>
              <a:rPr lang="cs-CZ" sz="2000" dirty="0"/>
              <a:t>Kontrola nad svým počítačem a nad tím, kdo jej používá.</a:t>
            </a:r>
          </a:p>
          <a:p>
            <a:r>
              <a:rPr lang="cs-CZ" sz="2000" dirty="0"/>
              <a:t>Vždy prověřit veškerá média (DVD, CD, </a:t>
            </a:r>
            <a:r>
              <a:rPr lang="cs-CZ" sz="2000" dirty="0" err="1"/>
              <a:t>flash</a:t>
            </a:r>
            <a:r>
              <a:rPr lang="cs-CZ" sz="2000" dirty="0"/>
              <a:t> disk) před použitím.</a:t>
            </a:r>
          </a:p>
          <a:p>
            <a:r>
              <a:rPr lang="cs-CZ" sz="2000" dirty="0"/>
              <a:t>Neotvírat nevyžádanou poštu ani nepožadovanou přílohu.</a:t>
            </a:r>
          </a:p>
          <a:p>
            <a:r>
              <a:rPr lang="cs-CZ" sz="2000" dirty="0"/>
              <a:t>Nainstalovat vhodný antivirový program a průběžně provádět aktualizaci.</a:t>
            </a:r>
          </a:p>
          <a:p>
            <a:r>
              <a:rPr lang="cs-CZ" sz="2000" dirty="0"/>
              <a:t>Při přístupu na Internet je nutno mít firewall.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antiviru</a:t>
            </a:r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204864"/>
            <a:ext cx="7606359" cy="4925144"/>
          </a:xfrm>
        </p:spPr>
        <p:txBody>
          <a:bodyPr>
            <a:normAutofit/>
          </a:bodyPr>
          <a:lstStyle/>
          <a:p>
            <a:r>
              <a:rPr lang="cs-CZ" sz="2000" dirty="0"/>
              <a:t>Pravidelně zálohovat data uložená v počítači.</a:t>
            </a:r>
          </a:p>
          <a:p>
            <a:r>
              <a:rPr lang="cs-CZ" sz="2000" dirty="0"/>
              <a:t>Pravidelně aktualizovat systém – záplaty (Windows).</a:t>
            </a:r>
          </a:p>
          <a:p>
            <a:r>
              <a:rPr lang="cs-CZ" sz="2000" dirty="0"/>
              <a:t>Změnit internetový prohlížeč (Internet Explorer nahradit jiným prohlížečem, které jsou více odolné proti útokům z internetu).</a:t>
            </a:r>
          </a:p>
          <a:p>
            <a:r>
              <a:rPr lang="cs-CZ" sz="2000" dirty="0"/>
              <a:t>Opatrně přistupovat k aplikacím na internetu.</a:t>
            </a:r>
          </a:p>
          <a:p>
            <a:r>
              <a:rPr lang="cs-CZ" sz="2000" dirty="0"/>
              <a:t>Používat doplňující antispamový, </a:t>
            </a:r>
            <a:r>
              <a:rPr lang="cs-CZ" sz="2000" dirty="0" err="1"/>
              <a:t>antispyware</a:t>
            </a:r>
            <a:r>
              <a:rPr lang="cs-CZ" sz="2000" dirty="0"/>
              <a:t> a </a:t>
            </a:r>
            <a:r>
              <a:rPr lang="cs-CZ" sz="2000" dirty="0" err="1"/>
              <a:t>antiadware</a:t>
            </a:r>
            <a:r>
              <a:rPr lang="cs-CZ" sz="2000" dirty="0"/>
              <a:t> SW.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antiviru</a:t>
            </a:r>
          </a:p>
        </p:txBody>
      </p:sp>
    </p:spTree>
    <p:extLst>
      <p:ext uri="{BB962C8B-B14F-4D97-AF65-F5344CB8AC3E}">
        <p14:creationId xmlns:p14="http://schemas.microsoft.com/office/powerpoint/2010/main" val="16161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8" y="2276872"/>
            <a:ext cx="7678364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dirty="0"/>
              <a:t>Bezpečné heslo neuhodnutelné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Ideálně: délka 10, velká a malá písmena, číslice, speciální znak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Využijte generátor hesel nebo složeninu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Vždy jiné heslo !!!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Zálohujte…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Hesla a data</a:t>
            </a:r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7.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2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tiv2" id="{FA3B3B61-7982-4A94-B25C-87F3D3587380}" vid="{CF9F6FE2-D24A-40A6-B97B-F66E8B03AF02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328</Words>
  <Application>Microsoft Office PowerPoint</Application>
  <PresentationFormat>Předvádění na obrazovce (4:3)</PresentationFormat>
  <Paragraphs>61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Segoe Condensed</vt:lpstr>
      <vt:lpstr>Segoe UI</vt:lpstr>
      <vt:lpstr>Segoe UI Light</vt:lpstr>
      <vt:lpstr>Wingdings</vt:lpstr>
      <vt:lpstr>Theme1</vt:lpstr>
      <vt:lpstr>Motiv2</vt:lpstr>
      <vt:lpstr>Motiv Office</vt:lpstr>
      <vt:lpstr>1_Theme1</vt:lpstr>
      <vt:lpstr>Motiv1</vt:lpstr>
      <vt:lpstr>Mgr. Petr Zaoral</vt:lpstr>
      <vt:lpstr>Koncepce bezpečnosti</vt:lpstr>
      <vt:lpstr>Malware </vt:lpstr>
      <vt:lpstr>Firewall</vt:lpstr>
      <vt:lpstr>Rizika online</vt:lpstr>
      <vt:lpstr>Desatero antiviru</vt:lpstr>
      <vt:lpstr>Desatero antiviru</vt:lpstr>
      <vt:lpstr>Hesla a data</vt:lpstr>
      <vt:lpstr>7. cvičení</vt:lpstr>
      <vt:lpstr>Prezentace aplikace PowerPoint</vt:lpstr>
      <vt:lpstr>"To jsme rádi, že jsme se k vám dovolali. Nám program pořád píše, že nemá zapnutou tiskárnu. Co s tím máme dělat?„  "A máte ji zapnutou?„  "No nemáme." 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2023-03-28T21:49:48Z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