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10" r:id="rId3"/>
    <p:sldId id="268" r:id="rId4"/>
    <p:sldId id="270" r:id="rId5"/>
    <p:sldId id="309" r:id="rId6"/>
    <p:sldId id="311" r:id="rId7"/>
    <p:sldId id="312" r:id="rId8"/>
    <p:sldId id="271" r:id="rId9"/>
    <p:sldId id="314" r:id="rId10"/>
    <p:sldId id="303" r:id="rId11"/>
    <p:sldId id="308" r:id="rId12"/>
    <p:sldId id="272" r:id="rId13"/>
    <p:sldId id="273" r:id="rId14"/>
    <p:sldId id="274" r:id="rId15"/>
    <p:sldId id="275" r:id="rId16"/>
    <p:sldId id="277" r:id="rId17"/>
    <p:sldId id="276" r:id="rId18"/>
    <p:sldId id="313" r:id="rId19"/>
    <p:sldId id="258" r:id="rId20"/>
  </p:sldIdLst>
  <p:sldSz cx="9144000" cy="6858000" type="screen4x3"/>
  <p:notesSz cx="6858000" cy="9144000"/>
  <p:custDataLst>
    <p:tags r:id="rId2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53C-6A7A-4B75-9832-53443D71DE2A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4453C-6A7A-4B75-9832-53443D71DE2A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8DD3-5842-4CBE-959D-F6D83DEA5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ps.muni.cz/impact/zaklady-sociologie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8695" y="908720"/>
            <a:ext cx="7166610" cy="2678906"/>
          </a:xfrm>
        </p:spPr>
        <p:txBody>
          <a:bodyPr anchor="ctr">
            <a:normAutofit/>
          </a:bodyPr>
          <a:lstStyle/>
          <a:p>
            <a:r>
              <a:rPr lang="cs-CZ" b="1" dirty="0"/>
              <a:t>Kultura projevu a akademické psaní 6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43651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+mj-lt"/>
                <a:ea typeface="+mj-ea"/>
                <a:cs typeface="+mj-cs"/>
              </a:rPr>
              <a:t>Kultura jako fenomén</a:t>
            </a:r>
          </a:p>
        </p:txBody>
      </p:sp>
    </p:spTree>
    <p:extLst>
      <p:ext uri="{BB962C8B-B14F-4D97-AF65-F5344CB8AC3E}">
        <p14:creationId xmlns:p14="http://schemas.microsoft.com/office/powerpoint/2010/main" val="2036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464" y="6030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Šestnáct „českých divů světa“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E35E0A3-4150-45AB-ABD0-A2641964C155}"/>
              </a:ext>
            </a:extLst>
          </p:cNvPr>
          <p:cNvSpPr txBox="1"/>
          <p:nvPr/>
        </p:nvSpPr>
        <p:spPr>
          <a:xfrm>
            <a:off x="413464" y="6249907"/>
            <a:ext cx="6551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/>
              <a:t>zdroj: https://www.unesco-czech.cz/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43376"/>
            <a:ext cx="7030431" cy="425826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220072" y="6480740"/>
            <a:ext cx="7236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https://www.unesco-czech.cz/unesco-pamatky/</a:t>
            </a:r>
          </a:p>
        </p:txBody>
      </p:sp>
    </p:spTree>
    <p:extLst>
      <p:ext uri="{BB962C8B-B14F-4D97-AF65-F5344CB8AC3E}">
        <p14:creationId xmlns:p14="http://schemas.microsoft.com/office/powerpoint/2010/main" val="41087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97778-67F5-4A7B-A859-131CB2D6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5817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/>
              <a:t>Nehmotné kulturní dědictví</a:t>
            </a:r>
            <a:br>
              <a:rPr lang="cs-CZ" sz="3600" dirty="0"/>
            </a:br>
            <a:r>
              <a:rPr lang="cs-CZ" sz="3600" dirty="0" smtClean="0"/>
              <a:t>8 </a:t>
            </a:r>
            <a:r>
              <a:rPr lang="cs-CZ" sz="3600" dirty="0"/>
              <a:t>památek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23075" y="2387803"/>
            <a:ext cx="73448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Slovácký </a:t>
            </a:r>
            <a:r>
              <a:rPr lang="cs-CZ" dirty="0" smtClean="0"/>
              <a:t>Verbuňk </a:t>
            </a:r>
            <a:r>
              <a:rPr lang="cs-CZ" i="1" dirty="0"/>
              <a:t>(na Seznam UNESCO zapsáno v roce 2005)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Masopust </a:t>
            </a:r>
            <a:r>
              <a:rPr lang="cs-CZ" i="1" dirty="0"/>
              <a:t>(na Seznam UNESCO zapsáno v roce 2010) </a:t>
            </a:r>
          </a:p>
          <a:p>
            <a:pPr>
              <a:lnSpc>
                <a:spcPct val="150000"/>
              </a:lnSpc>
            </a:pPr>
            <a:r>
              <a:rPr lang="cs-CZ" dirty="0"/>
              <a:t>Sokolnictví </a:t>
            </a:r>
            <a:r>
              <a:rPr lang="cs-CZ" i="1" dirty="0"/>
              <a:t>(na Seznam UNESCO zapsáno v roce 2010) </a:t>
            </a:r>
          </a:p>
          <a:p>
            <a:pPr>
              <a:lnSpc>
                <a:spcPct val="150000"/>
              </a:lnSpc>
            </a:pPr>
            <a:r>
              <a:rPr lang="cs-CZ" dirty="0"/>
              <a:t>Jízda králů </a:t>
            </a:r>
            <a:r>
              <a:rPr lang="cs-CZ" i="1" dirty="0"/>
              <a:t>(na Seznam UNESCO zapsáno v roce 2011) </a:t>
            </a:r>
          </a:p>
          <a:p>
            <a:pPr>
              <a:lnSpc>
                <a:spcPct val="150000"/>
              </a:lnSpc>
            </a:pPr>
            <a:r>
              <a:rPr lang="cs-CZ" dirty="0"/>
              <a:t>Loutkářství </a:t>
            </a:r>
            <a:r>
              <a:rPr lang="cs-CZ" i="1" dirty="0"/>
              <a:t>(na Seznam UNESCO zapsáno v roce 2016)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Modrotisk </a:t>
            </a:r>
            <a:r>
              <a:rPr lang="cs-CZ" i="1" dirty="0"/>
              <a:t>(na Seznam UNESCO zapsáno v roce 2018) </a:t>
            </a:r>
          </a:p>
          <a:p>
            <a:pPr>
              <a:lnSpc>
                <a:spcPct val="150000"/>
              </a:lnSpc>
            </a:pPr>
            <a:r>
              <a:rPr lang="cs-CZ" dirty="0"/>
              <a:t>Foukané vánoční </a:t>
            </a:r>
            <a:r>
              <a:rPr lang="cs-CZ" dirty="0" smtClean="0"/>
              <a:t>ozdoby </a:t>
            </a:r>
            <a:r>
              <a:rPr lang="cs-CZ" i="1" dirty="0"/>
              <a:t>(na Seznam UNESCO zapsáno v roce 2020</a:t>
            </a:r>
            <a:r>
              <a:rPr lang="cs-CZ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Vorařství </a:t>
            </a:r>
            <a:r>
              <a:rPr lang="cs-CZ" i="1" dirty="0"/>
              <a:t>(na Seznam UNESCO zapsáno v roce </a:t>
            </a:r>
            <a:r>
              <a:rPr lang="cs-CZ" i="1" dirty="0" smtClean="0"/>
              <a:t>2022) </a:t>
            </a:r>
            <a:endParaRPr lang="cs-CZ" i="1" dirty="0"/>
          </a:p>
          <a:p>
            <a:pPr>
              <a:lnSpc>
                <a:spcPct val="150000"/>
              </a:lnSpc>
            </a:pPr>
            <a:r>
              <a:rPr lang="cs-CZ" i="1" dirty="0" smtClean="0"/>
              <a:t> </a:t>
            </a:r>
            <a:endParaRPr lang="cs-CZ" i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E35E0A3-4150-45AB-ABD0-A2641964C155}"/>
              </a:ext>
            </a:extLst>
          </p:cNvPr>
          <p:cNvSpPr txBox="1"/>
          <p:nvPr/>
        </p:nvSpPr>
        <p:spPr>
          <a:xfrm>
            <a:off x="1519670" y="6249871"/>
            <a:ext cx="6551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/>
              <a:t>zdroj: </a:t>
            </a:r>
            <a:r>
              <a:rPr lang="cs-CZ" b="1" dirty="0"/>
              <a:t>https://www.unesco-czech.cz/unesco-pamatky-nehmotne/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7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7030A0"/>
                </a:solidFill>
              </a:rPr>
              <a:t>Kultura - civilizace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88255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rgbClr val="C00000"/>
                </a:solidFill>
              </a:rPr>
              <a:t>Kulturní dědictví </a:t>
            </a:r>
            <a:r>
              <a:rPr lang="cs-CZ" dirty="0"/>
              <a:t>– ta část kultury, která byla předána jako osvědčená dalším pokolením.</a:t>
            </a:r>
          </a:p>
          <a:p>
            <a:pPr>
              <a:lnSpc>
                <a:spcPct val="150000"/>
              </a:lnSpc>
            </a:pPr>
            <a:endParaRPr lang="cs-CZ" sz="1900" dirty="0"/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C00000"/>
                </a:solidFill>
              </a:rPr>
              <a:t>Civilizace </a:t>
            </a:r>
            <a:r>
              <a:rPr lang="cs-CZ" dirty="0"/>
              <a:t>– racionalizace a intelektualizace lidského života zejména v oblasti technologií.</a:t>
            </a:r>
          </a:p>
          <a:p>
            <a:pPr>
              <a:lnSpc>
                <a:spcPct val="150000"/>
              </a:lnSpc>
            </a:pPr>
            <a:endParaRPr lang="cs-CZ" sz="1900" dirty="0"/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C00000"/>
                </a:solidFill>
              </a:rPr>
              <a:t>Civilizovaný</a:t>
            </a:r>
            <a:r>
              <a:rPr lang="cs-CZ" dirty="0"/>
              <a:t> znamená být formovaný společností.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C00000"/>
                </a:solidFill>
              </a:rPr>
              <a:t>Kulturní univerzálie </a:t>
            </a:r>
            <a:r>
              <a:rPr lang="cs-CZ" dirty="0"/>
              <a:t>– uctívání tělesné krásy, kalendář, systém výživy, stravovací zvyklosti, pohřby, mýty, rodiny, vlastnická práva, náboženství,sexuální regulativa, obchod, návštěvy.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7030A0"/>
                </a:solidFill>
              </a:rPr>
              <a:t>Kulturní komponenty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83162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Tradice </a:t>
            </a:r>
            <a:r>
              <a:rPr lang="cs-CZ" sz="3600" dirty="0"/>
              <a:t>– výrazem toho, co přetrvává, nemění se, co je spojeno s minulostí, funguje jako výraz toho, na čem lidé lpí. Báze </a:t>
            </a:r>
            <a:r>
              <a:rPr lang="cs-CZ" sz="3600" i="1" dirty="0"/>
              <a:t>tradiční společnosti zemědělské civilizace.</a:t>
            </a:r>
            <a:endParaRPr lang="cs-CZ" sz="3600" dirty="0"/>
          </a:p>
          <a:p>
            <a:endParaRPr lang="cs-CZ" sz="3600" dirty="0">
              <a:solidFill>
                <a:srgbClr val="C00000"/>
              </a:solidFill>
            </a:endParaRPr>
          </a:p>
          <a:p>
            <a:r>
              <a:rPr lang="cs-CZ" sz="3600" dirty="0">
                <a:solidFill>
                  <a:srgbClr val="C00000"/>
                </a:solidFill>
              </a:rPr>
              <a:t>Inovace </a:t>
            </a:r>
            <a:r>
              <a:rPr lang="cs-CZ" sz="3600" dirty="0"/>
              <a:t>– proces uvádění nových kulturních idejí či objektů, vytváření nové formy existence (kopí, auto, PC, internet,demokracie) </a:t>
            </a:r>
            <a:r>
              <a:rPr lang="cs-CZ" sz="3600" i="1" dirty="0"/>
              <a:t>Báze moderní a postmoderní společnosti vědění a informačních technologií.</a:t>
            </a:r>
          </a:p>
          <a:p>
            <a:endParaRPr lang="cs-CZ" sz="3600" dirty="0">
              <a:solidFill>
                <a:srgbClr val="C00000"/>
              </a:solidFill>
            </a:endParaRPr>
          </a:p>
          <a:p>
            <a:r>
              <a:rPr lang="cs-CZ" sz="3600" dirty="0">
                <a:solidFill>
                  <a:srgbClr val="C00000"/>
                </a:solidFill>
              </a:rPr>
              <a:t>Kulturní element </a:t>
            </a:r>
            <a:r>
              <a:rPr lang="cs-CZ" sz="3600" dirty="0"/>
              <a:t>– předmět či ideje symbolizující klíčovou úlohu v určitých oblastech života (šíp, motyka, parní stroj, mobil).</a:t>
            </a:r>
          </a:p>
          <a:p>
            <a:endParaRPr lang="cs-CZ" sz="3600" dirty="0">
              <a:solidFill>
                <a:srgbClr val="C00000"/>
              </a:solidFill>
            </a:endParaRPr>
          </a:p>
          <a:p>
            <a:r>
              <a:rPr lang="cs-CZ" sz="3600" dirty="0">
                <a:solidFill>
                  <a:srgbClr val="C00000"/>
                </a:solidFill>
              </a:rPr>
              <a:t>Kulturní komplex </a:t>
            </a:r>
            <a:r>
              <a:rPr lang="cs-CZ" sz="3600" dirty="0"/>
              <a:t>– širší systém předmětů či idejí seskupených kolem kulturního elementu. </a:t>
            </a:r>
          </a:p>
          <a:p>
            <a:endParaRPr lang="cs-CZ" sz="3600" dirty="0">
              <a:solidFill>
                <a:srgbClr val="C00000"/>
              </a:solidFill>
            </a:endParaRPr>
          </a:p>
          <a:p>
            <a:r>
              <a:rPr lang="cs-CZ" sz="3600" dirty="0">
                <a:solidFill>
                  <a:srgbClr val="C00000"/>
                </a:solidFill>
              </a:rPr>
              <a:t>Kulturní integrace – </a:t>
            </a:r>
            <a:r>
              <a:rPr lang="cs-CZ" sz="3600" dirty="0"/>
              <a:t>proces přibližování různých kultur.</a:t>
            </a:r>
          </a:p>
          <a:p>
            <a:endParaRPr lang="cs-CZ" sz="3600" dirty="0">
              <a:solidFill>
                <a:srgbClr val="C00000"/>
              </a:solidFill>
            </a:endParaRPr>
          </a:p>
          <a:p>
            <a:r>
              <a:rPr lang="cs-CZ" sz="3600" dirty="0">
                <a:solidFill>
                  <a:srgbClr val="C00000"/>
                </a:solidFill>
              </a:rPr>
              <a:t>Kulturní variace - </a:t>
            </a:r>
            <a:r>
              <a:rPr lang="cs-CZ" sz="3600" dirty="0"/>
              <a:t>důraz na svébytnost každé  kultury.</a:t>
            </a:r>
            <a:endParaRPr lang="cs-CZ" sz="3600" dirty="0">
              <a:solidFill>
                <a:srgbClr val="C0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7030A0"/>
                </a:solidFill>
              </a:rPr>
              <a:t>Subkultura vs. kontrakultura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831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cs-CZ" sz="3000" dirty="0">
                <a:solidFill>
                  <a:srgbClr val="C00000"/>
                </a:solidFill>
              </a:rPr>
              <a:t>Subkultura </a:t>
            </a:r>
            <a:r>
              <a:rPr lang="cs-CZ" sz="3000" dirty="0"/>
              <a:t>– sdílení odlišných hodnot, morálních vzorů, zvyků, životních stylů (mládež, senioři, bezdomovci).</a:t>
            </a:r>
          </a:p>
          <a:p>
            <a:pPr>
              <a:lnSpc>
                <a:spcPct val="160000"/>
              </a:lnSpc>
            </a:pPr>
            <a:r>
              <a:rPr lang="cs-CZ" sz="3000" dirty="0">
                <a:solidFill>
                  <a:srgbClr val="C00000"/>
                </a:solidFill>
              </a:rPr>
              <a:t>Kontrakultura </a:t>
            </a:r>
            <a:r>
              <a:rPr lang="cs-CZ" sz="3000" dirty="0"/>
              <a:t>– programové odmítání dominantních kulturních hodnot, orientace na alternativní životní styl (oblékání, stravování, volný čas).</a:t>
            </a:r>
          </a:p>
          <a:p>
            <a:pPr marL="0" indent="0">
              <a:lnSpc>
                <a:spcPct val="160000"/>
              </a:lnSpc>
              <a:buNone/>
            </a:pPr>
            <a:endParaRPr lang="cs-CZ" sz="3000" dirty="0"/>
          </a:p>
          <a:p>
            <a:pPr>
              <a:lnSpc>
                <a:spcPct val="160000"/>
              </a:lnSpc>
            </a:pPr>
            <a:r>
              <a:rPr lang="cs-CZ" sz="3000" dirty="0">
                <a:solidFill>
                  <a:srgbClr val="C00000"/>
                </a:solidFill>
              </a:rPr>
              <a:t>Kulturní relativismus </a:t>
            </a:r>
            <a:r>
              <a:rPr lang="cs-CZ" sz="3000" dirty="0"/>
              <a:t>– důraz na potřebu vcítění se do hodnot odlišné kultury.</a:t>
            </a:r>
          </a:p>
          <a:p>
            <a:pPr>
              <a:lnSpc>
                <a:spcPct val="160000"/>
              </a:lnSpc>
            </a:pPr>
            <a:r>
              <a:rPr lang="cs-CZ" sz="3000" dirty="0">
                <a:solidFill>
                  <a:srgbClr val="C00000"/>
                </a:solidFill>
              </a:rPr>
              <a:t>Etnocentrismus</a:t>
            </a:r>
            <a:r>
              <a:rPr lang="cs-CZ" sz="3000" dirty="0"/>
              <a:t> – vlastní kultura chápána jako nadřazená ostatním.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7030A0"/>
                </a:solidFill>
              </a:rPr>
              <a:t/>
            </a:r>
            <a:br>
              <a:rPr lang="cs-CZ" sz="3600" dirty="0">
                <a:solidFill>
                  <a:srgbClr val="7030A0"/>
                </a:solidFill>
              </a:rPr>
            </a:br>
            <a:r>
              <a:rPr lang="cs-CZ" sz="3600" dirty="0">
                <a:solidFill>
                  <a:srgbClr val="7030A0"/>
                </a:solidFill>
              </a:rPr>
              <a:t>Kultura</a:t>
            </a:r>
            <a:br>
              <a:rPr lang="cs-CZ" sz="3600" dirty="0">
                <a:solidFill>
                  <a:srgbClr val="7030A0"/>
                </a:solidFill>
              </a:rPr>
            </a:br>
            <a:r>
              <a:rPr lang="cs-CZ" sz="3600" dirty="0">
                <a:solidFill>
                  <a:srgbClr val="7030A0"/>
                </a:solidFill>
              </a:rPr>
              <a:t>Životní styl – životní způsob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</a:rPr>
              <a:t>Životní způsob </a:t>
            </a:r>
            <a:r>
              <a:rPr lang="cs-CZ" sz="2800" dirty="0"/>
              <a:t>– ustálenost životních praktik               v různých sférách lidské existence (agrární, průmyslový…).</a:t>
            </a:r>
          </a:p>
          <a:p>
            <a:endParaRPr lang="cs-CZ" sz="2800" dirty="0">
              <a:solidFill>
                <a:srgbClr val="C00000"/>
              </a:solidFill>
            </a:endParaRPr>
          </a:p>
          <a:p>
            <a:r>
              <a:rPr lang="cs-CZ" sz="2800" dirty="0">
                <a:solidFill>
                  <a:srgbClr val="C00000"/>
                </a:solidFill>
              </a:rPr>
              <a:t>Životní styl </a:t>
            </a:r>
            <a:r>
              <a:rPr lang="cs-CZ" sz="2800" dirty="0"/>
              <a:t>– specifický typ chování jedince nebo skupiny s trvalým zvláštním a odlišitelným jednáním, způsoby, zvyky a sklony (mládež, sportovci, vegetariáni, </a:t>
            </a:r>
            <a:r>
              <a:rPr lang="cs-CZ" sz="2800" dirty="0" err="1"/>
              <a:t>vitariáni</a:t>
            </a:r>
            <a:r>
              <a:rPr lang="cs-CZ" sz="2800" dirty="0"/>
              <a:t>…).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7030A0"/>
                </a:solidFill>
              </a:rPr>
              <a:t>Společenská pozice vs. role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600" dirty="0">
                <a:solidFill>
                  <a:srgbClr val="C00000"/>
                </a:solidFill>
              </a:rPr>
              <a:t>Společenská pozice </a:t>
            </a:r>
            <a:r>
              <a:rPr lang="cs-CZ" sz="2600" dirty="0"/>
              <a:t>(sociální status, sociální postavení) -  postavení jedince ve společenské struktuře, sociální identita jedince v dané skupině nebo společnosti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sz="2600" dirty="0"/>
              <a:t>Sociální pozice (status)</a:t>
            </a:r>
          </a:p>
          <a:p>
            <a:pPr lvl="1"/>
            <a:r>
              <a:rPr lang="cs-CZ" sz="2200" dirty="0"/>
              <a:t>vrozený </a:t>
            </a:r>
          </a:p>
          <a:p>
            <a:pPr lvl="1"/>
            <a:r>
              <a:rPr lang="cs-CZ" sz="2200" dirty="0"/>
              <a:t>získaný</a:t>
            </a:r>
          </a:p>
          <a:p>
            <a:pPr lvl="2"/>
            <a:r>
              <a:rPr lang="cs-CZ" sz="1800" dirty="0" err="1"/>
              <a:t>askriptivní</a:t>
            </a:r>
            <a:r>
              <a:rPr lang="cs-CZ" sz="1800" dirty="0"/>
              <a:t> (připsaný)</a:t>
            </a:r>
          </a:p>
          <a:p>
            <a:pPr lvl="2"/>
            <a:r>
              <a:rPr lang="cs-CZ" sz="1800" dirty="0"/>
              <a:t>dosažený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>
                <a:solidFill>
                  <a:srgbClr val="C00000"/>
                </a:solidFill>
              </a:rPr>
              <a:t>Společenská role </a:t>
            </a:r>
            <a:r>
              <a:rPr lang="cs-CZ" sz="2600" dirty="0"/>
              <a:t>– je spojována s určitými vzory chování, které vyplývají z individuální příslušnosti ke konkrétním skupinám – chování, které se od nás v dané situaci očekává. Jedinci jednají jako herci na divadle v různých rolích.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7030A0"/>
                </a:solidFill>
              </a:rPr>
              <a:t>Socializace – výchova - vzdělání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cs-CZ" sz="2800" b="1" dirty="0">
                <a:solidFill>
                  <a:srgbClr val="C00000"/>
                </a:solidFill>
              </a:rPr>
              <a:t>Socializace</a:t>
            </a:r>
            <a:r>
              <a:rPr lang="cs-CZ" sz="2800" dirty="0">
                <a:solidFill>
                  <a:srgbClr val="C00000"/>
                </a:solidFill>
              </a:rPr>
              <a:t> </a:t>
            </a:r>
            <a:r>
              <a:rPr lang="cs-CZ" sz="2800" dirty="0"/>
              <a:t>– osvojování si hodnot, postojů, norem, zvyků a jednání přiměřené dané kultuře. Přizpůsobení společnosti a standardizace hodnotové orientace (</a:t>
            </a:r>
            <a:r>
              <a:rPr lang="cs-CZ" sz="2800" i="1" dirty="0">
                <a:solidFill>
                  <a:srgbClr val="C00000"/>
                </a:solidFill>
              </a:rPr>
              <a:t>resocializace, zpětná socializa</a:t>
            </a:r>
            <a:r>
              <a:rPr lang="cs-CZ" sz="2800" dirty="0">
                <a:solidFill>
                  <a:srgbClr val="C00000"/>
                </a:solidFill>
              </a:rPr>
              <a:t>ce</a:t>
            </a:r>
            <a:r>
              <a:rPr lang="cs-CZ" sz="2800" dirty="0"/>
              <a:t>).</a:t>
            </a:r>
          </a:p>
          <a:p>
            <a:pPr>
              <a:lnSpc>
                <a:spcPct val="170000"/>
              </a:lnSpc>
            </a:pPr>
            <a:r>
              <a:rPr lang="cs-CZ" sz="2800" dirty="0">
                <a:solidFill>
                  <a:srgbClr val="C00000"/>
                </a:solidFill>
              </a:rPr>
              <a:t>Akulturace </a:t>
            </a:r>
            <a:r>
              <a:rPr lang="cs-CZ" sz="2800" dirty="0"/>
              <a:t>– přijímání  a prolínání různých kulturních a sociálních procesů.</a:t>
            </a:r>
          </a:p>
          <a:p>
            <a:pPr>
              <a:lnSpc>
                <a:spcPct val="170000"/>
              </a:lnSpc>
            </a:pPr>
            <a:r>
              <a:rPr lang="cs-CZ" sz="2800" dirty="0">
                <a:solidFill>
                  <a:srgbClr val="C00000"/>
                </a:solidFill>
              </a:rPr>
              <a:t>Výchova </a:t>
            </a:r>
            <a:r>
              <a:rPr lang="cs-CZ" sz="2800" dirty="0"/>
              <a:t>– záměrné ovlivňování socializačních procesů v souladu se společensky přijímanými normami a hodnotami a učení se společenským rolím.</a:t>
            </a:r>
          </a:p>
          <a:p>
            <a:pPr>
              <a:lnSpc>
                <a:spcPct val="170000"/>
              </a:lnSpc>
            </a:pPr>
            <a:r>
              <a:rPr lang="cs-CZ" sz="2800" dirty="0">
                <a:solidFill>
                  <a:srgbClr val="C00000"/>
                </a:solidFill>
              </a:rPr>
              <a:t>Vzdělávání </a:t>
            </a:r>
            <a:r>
              <a:rPr lang="cs-CZ" sz="2800" dirty="0"/>
              <a:t>– proces vštěpování znalostí a dovedností nezbytných pro hraní profesních, občanských a rodinných rolí.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458A2-BF7E-4933-BF6C-B1E3FD9B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7030A0"/>
                </a:solidFill>
              </a:rPr>
              <a:t>Co je kulturní, co je nekulturní?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14C72F-66E5-45D0-A37B-08DE0A43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636912"/>
            <a:ext cx="7859216" cy="34892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Kdy, kde, proč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400" dirty="0"/>
              <a:t>Různá východiska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/>
              <a:t>Různá historická </a:t>
            </a:r>
            <a:r>
              <a:rPr lang="cs-CZ" sz="2400" dirty="0" smtClean="0"/>
              <a:t>zkušenost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„Konspirační teorie“ </a:t>
            </a:r>
          </a:p>
          <a:p>
            <a:pPr marL="0" indent="0">
              <a:buNone/>
            </a:pPr>
            <a:r>
              <a:rPr lang="cs-CZ" sz="2400" i="1" dirty="0"/>
              <a:t>– rizika a nebezpečí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Diskuse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64249"/>
            <a:ext cx="2398762" cy="34502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Zaoblený obdélník 4"/>
          <p:cNvSpPr/>
          <p:nvPr/>
        </p:nvSpPr>
        <p:spPr>
          <a:xfrm>
            <a:off x="6036461" y="5562495"/>
            <a:ext cx="239876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Geopolitické teorie</a:t>
            </a:r>
          </a:p>
        </p:txBody>
      </p:sp>
    </p:spTree>
    <p:extLst>
      <p:ext uri="{BB962C8B-B14F-4D97-AF65-F5344CB8AC3E}">
        <p14:creationId xmlns:p14="http://schemas.microsoft.com/office/powerpoint/2010/main" val="14476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Základní použitá a doporučená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r>
              <a:rPr lang="pl-PL" sz="2400" dirty="0"/>
              <a:t>Sekot, A. (2006). </a:t>
            </a:r>
            <a:r>
              <a:rPr lang="pl-PL" sz="2400" i="1" dirty="0" smtClean="0"/>
              <a:t>Sociologie </a:t>
            </a:r>
            <a:r>
              <a:rPr lang="pl-PL" sz="2400" i="1" dirty="0"/>
              <a:t>v kostce.</a:t>
            </a:r>
            <a:r>
              <a:rPr lang="pl-PL" sz="2400" dirty="0"/>
              <a:t> </a:t>
            </a:r>
            <a:r>
              <a:rPr lang="pl-PL" sz="2400" dirty="0" smtClean="0"/>
              <a:t>Brno</a:t>
            </a:r>
            <a:r>
              <a:rPr lang="pl-PL" sz="2400" dirty="0"/>
              <a:t>, Czech Republic: Paido. </a:t>
            </a:r>
          </a:p>
          <a:p>
            <a:endParaRPr lang="pl-PL" sz="2400" dirty="0"/>
          </a:p>
          <a:p>
            <a:r>
              <a:rPr lang="cs-CZ" sz="2400" dirty="0">
                <a:hlinkClick r:id="rId3"/>
              </a:rPr>
              <a:t>http://www.fsps.muni.cz/impact/zaklady-sociologie/</a:t>
            </a:r>
            <a:endParaRPr lang="cs-CZ" sz="2400" dirty="0"/>
          </a:p>
        </p:txBody>
      </p:sp>
      <p:pic>
        <p:nvPicPr>
          <p:cNvPr id="1025" name="HTMLOption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DefaultOcx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Option2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Text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171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Option3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Option4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Option5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Text2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171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Option6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Option7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HTMLOption8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Text3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171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HTMLOption9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HTMLOption10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HTMLOption1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HTMLText4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171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HTMLOption12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HTMLOption13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HTMLOption14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HTMLText5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171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HTMLOption15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HTMLOption16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HTMLOption17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HTMLText6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171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6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13DF59-9BF3-4387-ACB8-C0A4ED12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908720"/>
            <a:ext cx="7715200" cy="521744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Kultura jako fenomén</a:t>
            </a:r>
          </a:p>
          <a:p>
            <a:pPr marL="0" indent="0" algn="ctr">
              <a:buNone/>
            </a:pP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Kultura a kulturnost (pojmová základna)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Kultura a sport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Materiální a duchovní kultura (kulturní 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dědictví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–UNESCO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Kultura a </a:t>
            </a:r>
            <a:r>
              <a:rPr lang="cs-CZ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civilizace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komponenty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ubkultury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způsob (styl, </a:t>
            </a:r>
            <a:r>
              <a:rPr lang="cs-CZ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</a:t>
            </a:r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role, </a:t>
            </a:r>
            <a:r>
              <a:rPr lang="cs-CZ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</a:t>
            </a:r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pozice)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Prvek 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socializace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 je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kulturní/nekulturní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5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Pojmová neuchopitelnost kultury: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400" dirty="0"/>
              <a:t>Všechny </a:t>
            </a:r>
            <a:r>
              <a:rPr lang="cs-CZ" sz="2400" i="1" dirty="0">
                <a:solidFill>
                  <a:srgbClr val="C00000"/>
                </a:solidFill>
              </a:rPr>
              <a:t>způsoby myšlení</a:t>
            </a:r>
            <a:r>
              <a:rPr lang="cs-CZ" sz="2400" dirty="0"/>
              <a:t>, </a:t>
            </a:r>
            <a:r>
              <a:rPr lang="cs-CZ" sz="2400" i="1" dirty="0"/>
              <a:t>chování, vztahů, komunikací</a:t>
            </a:r>
            <a:r>
              <a:rPr lang="cs-CZ" sz="2400" dirty="0"/>
              <a:t>, předávaných z generace na generaci prostřednictvím jazyka a dalších způsobů komunikace,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včetně </a:t>
            </a:r>
            <a:r>
              <a:rPr lang="cs-CZ" sz="2400" dirty="0"/>
              <a:t>gest, malování, psaní, architektury, hudby, módy, </a:t>
            </a:r>
            <a:r>
              <a:rPr lang="cs-CZ" sz="2400" i="1" dirty="0">
                <a:solidFill>
                  <a:srgbClr val="00B050"/>
                </a:solidFill>
              </a:rPr>
              <a:t>stravování</a:t>
            </a:r>
            <a:r>
              <a:rPr lang="cs-CZ" sz="2400" dirty="0">
                <a:solidFill>
                  <a:srgbClr val="00B050"/>
                </a:solidFill>
              </a:rPr>
              <a:t>,</a:t>
            </a:r>
            <a:r>
              <a:rPr lang="cs-CZ" sz="2400" dirty="0"/>
              <a:t> dopravy atd.</a:t>
            </a:r>
          </a:p>
          <a:p>
            <a:endParaRPr lang="cs-CZ" sz="1400" dirty="0"/>
          </a:p>
          <a:p>
            <a:r>
              <a:rPr lang="cs-CZ" sz="2400" dirty="0"/>
              <a:t>Kultura </a:t>
            </a:r>
            <a:r>
              <a:rPr lang="cs-CZ" dirty="0"/>
              <a:t>– </a:t>
            </a:r>
            <a:r>
              <a:rPr lang="cs-CZ" sz="2400" dirty="0"/>
              <a:t>cesta, kterou se společnost ubírá ve jménu obvyklých způsobů řešení svých záležitostí.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Je </a:t>
            </a:r>
            <a:r>
              <a:rPr lang="cs-CZ" sz="2400" dirty="0"/>
              <a:t>tím co nás </a:t>
            </a:r>
            <a:r>
              <a:rPr lang="cs-CZ" sz="2400" i="1" dirty="0">
                <a:solidFill>
                  <a:srgbClr val="C00000"/>
                </a:solidFill>
              </a:rPr>
              <a:t>odlišuje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/>
              <a:t>od světa fauny a flóry.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Kultura - pojmová základna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sz="2900" dirty="0"/>
              <a:t>Normy, hodnoty, myšlenky a způsoby </a:t>
            </a:r>
            <a:r>
              <a:rPr lang="cs-CZ" sz="2900" i="1" dirty="0">
                <a:solidFill>
                  <a:srgbClr val="C00000"/>
                </a:solidFill>
              </a:rPr>
              <a:t>řešení </a:t>
            </a:r>
            <a:r>
              <a:rPr lang="cs-CZ" sz="2900" dirty="0"/>
              <a:t>záležitostí určité společnosti.</a:t>
            </a:r>
          </a:p>
          <a:p>
            <a:pPr>
              <a:lnSpc>
                <a:spcPct val="150000"/>
              </a:lnSpc>
            </a:pPr>
            <a:endParaRPr lang="cs-CZ" sz="2900" dirty="0"/>
          </a:p>
          <a:p>
            <a:pPr>
              <a:lnSpc>
                <a:spcPct val="150000"/>
              </a:lnSpc>
            </a:pPr>
            <a:r>
              <a:rPr lang="cs-CZ" sz="2900" dirty="0"/>
              <a:t>Všechny prostředky </a:t>
            </a:r>
            <a:r>
              <a:rPr lang="cs-CZ" sz="2900" i="1" dirty="0">
                <a:solidFill>
                  <a:srgbClr val="C00000"/>
                </a:solidFill>
              </a:rPr>
              <a:t>komunikace</a:t>
            </a:r>
            <a:r>
              <a:rPr lang="cs-CZ" sz="2900" dirty="0"/>
              <a:t>, umění, materiální věci a objekty, které společnost sdílí.</a:t>
            </a:r>
          </a:p>
          <a:p>
            <a:pPr>
              <a:lnSpc>
                <a:spcPct val="150000"/>
              </a:lnSpc>
            </a:pPr>
            <a:endParaRPr lang="cs-CZ" sz="2900" dirty="0"/>
          </a:p>
          <a:p>
            <a:pPr>
              <a:lnSpc>
                <a:spcPct val="150000"/>
              </a:lnSpc>
            </a:pPr>
            <a:r>
              <a:rPr lang="cs-CZ" sz="2900" i="1" dirty="0">
                <a:solidFill>
                  <a:srgbClr val="C00000"/>
                </a:solidFill>
              </a:rPr>
              <a:t>Kultivace </a:t>
            </a:r>
            <a:r>
              <a:rPr lang="cs-CZ" sz="2900" dirty="0"/>
              <a:t>myšlení, civilizace a vzdělávání společnosti.</a:t>
            </a:r>
          </a:p>
          <a:p>
            <a:pPr>
              <a:lnSpc>
                <a:spcPct val="150000"/>
              </a:lnSpc>
            </a:pPr>
            <a:endParaRPr lang="cs-CZ" sz="2900" dirty="0"/>
          </a:p>
          <a:p>
            <a:pPr>
              <a:lnSpc>
                <a:spcPct val="150000"/>
              </a:lnSpc>
            </a:pPr>
            <a:r>
              <a:rPr lang="cs-CZ" sz="2900" i="1" dirty="0">
                <a:solidFill>
                  <a:srgbClr val="C00000"/>
                </a:solidFill>
              </a:rPr>
              <a:t>Způsoby života </a:t>
            </a:r>
            <a:r>
              <a:rPr lang="cs-CZ" sz="2900" dirty="0"/>
              <a:t>sdílené určitou skupinou (kupř. romská kultura).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900" dirty="0"/>
          </a:p>
          <a:p>
            <a:pPr>
              <a:lnSpc>
                <a:spcPct val="150000"/>
              </a:lnSpc>
            </a:pPr>
            <a:r>
              <a:rPr lang="cs-CZ" sz="2900" dirty="0"/>
              <a:t>Postupy, vytvářející ve společnosti </a:t>
            </a:r>
            <a:r>
              <a:rPr lang="cs-CZ" sz="2900" i="1" dirty="0">
                <a:solidFill>
                  <a:srgbClr val="C00000"/>
                </a:solidFill>
              </a:rPr>
              <a:t>významy </a:t>
            </a:r>
            <a:r>
              <a:rPr lang="cs-CZ" sz="2900" dirty="0"/>
              <a:t>(komunikace, kódování apod.).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Kultura a sport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Kultura – příroda – sport</a:t>
            </a:r>
          </a:p>
          <a:p>
            <a:endParaRPr lang="cs-CZ" dirty="0"/>
          </a:p>
          <a:p>
            <a:r>
              <a:rPr lang="cs-CZ" dirty="0"/>
              <a:t>Kulturní rozměr sportu</a:t>
            </a:r>
          </a:p>
          <a:p>
            <a:endParaRPr lang="cs-CZ" dirty="0"/>
          </a:p>
          <a:p>
            <a:pPr lvl="1"/>
            <a:r>
              <a:rPr lang="cs-CZ" dirty="0"/>
              <a:t> aktivní přístup ke sportu – environmentální otázky, sportovní kultura (fair play, sbližování národů …)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 pasivní přístup ke sportu (fanouškovská kultura)</a:t>
            </a:r>
          </a:p>
        </p:txBody>
      </p:sp>
    </p:spTree>
    <p:extLst>
      <p:ext uri="{BB962C8B-B14F-4D97-AF65-F5344CB8AC3E}">
        <p14:creationId xmlns:p14="http://schemas.microsoft.com/office/powerpoint/2010/main" val="39064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&#10;&#10;Popis byl vytvořen automaticky">
            <a:extLst>
              <a:ext uri="{FF2B5EF4-FFF2-40B4-BE49-F238E27FC236}">
                <a16:creationId xmlns:a16="http://schemas.microsoft.com/office/drawing/2014/main" id="{A0259CC5-D3E5-45F2-9F09-39EF584EF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973815" cy="2797771"/>
          </a:xfrm>
        </p:spPr>
      </p:pic>
      <p:pic>
        <p:nvPicPr>
          <p:cNvPr id="6" name="Zástupný obsah 4" descr="Obsah obrázku osoba, sport, muž, bití&#10;&#10;Popis byl vytvořen automaticky">
            <a:extLst>
              <a:ext uri="{FF2B5EF4-FFF2-40B4-BE49-F238E27FC236}">
                <a16:creationId xmlns:a16="http://schemas.microsoft.com/office/drawing/2014/main" id="{EE82250C-54B4-437B-A6E6-FD0AF6A96E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26032"/>
            <a:ext cx="4976553" cy="27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osoba, lidé, dav, strop&#10;&#10;Popis byl vytvořen automaticky">
            <a:extLst>
              <a:ext uri="{FF2B5EF4-FFF2-40B4-BE49-F238E27FC236}">
                <a16:creationId xmlns:a16="http://schemas.microsoft.com/office/drawing/2014/main" id="{4F4F5B0C-09A1-4389-A960-CF773851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7337"/>
            <a:ext cx="5184575" cy="2918414"/>
          </a:xfrm>
          <a:prstGeom prst="rect">
            <a:avLst/>
          </a:prstGeom>
        </p:spPr>
      </p:pic>
      <p:pic>
        <p:nvPicPr>
          <p:cNvPr id="11" name="Obrázek 10" descr="Obsah obrázku obloha&#10;&#10;Popis byl vytvořen automaticky">
            <a:extLst>
              <a:ext uri="{FF2B5EF4-FFF2-40B4-BE49-F238E27FC236}">
                <a16:creationId xmlns:a16="http://schemas.microsoft.com/office/drawing/2014/main" id="{84C75DB6-671B-4585-82CA-8CD812604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3622250"/>
            <a:ext cx="5184575" cy="29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Kultura – historický odkaz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Kultura je produktem sociálního života mnoha generací</a:t>
            </a:r>
            <a:r>
              <a:rPr lang="cs-CZ" sz="2400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7030A0"/>
                </a:solidFill>
              </a:rPr>
              <a:t>Materiální -</a:t>
            </a:r>
            <a:r>
              <a:rPr lang="cs-CZ" sz="2000" dirty="0"/>
              <a:t> vyšší, zejména technický stupeň společenské organizace, soubor výtvorů uspokojující materiální potřeby (pracovní nástroje, bydlení, oděv, komunikace)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7030A0"/>
                </a:solidFill>
              </a:rPr>
              <a:t>Duchovní </a:t>
            </a:r>
            <a:r>
              <a:rPr lang="cs-CZ" sz="2000" dirty="0"/>
              <a:t>– produkty snah po ideálech krásna, dobra, pravdy, spravedlnosti: zvyky, ideje, systém víry, obyčeje, symboly.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cs-CZ" dirty="0"/>
              <a:t>Materiální a duchovní 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Konkrétní příklad:</a:t>
            </a:r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3600" dirty="0"/>
              <a:t>České památky </a:t>
            </a:r>
            <a:r>
              <a:rPr lang="cs-CZ" sz="3600" dirty="0" smtClean="0"/>
              <a:t>UNESCO</a:t>
            </a:r>
          </a:p>
          <a:p>
            <a:pPr marL="0" indent="0" algn="ctr">
              <a:buNone/>
            </a:pPr>
            <a:endParaRPr lang="cs-CZ" sz="3600" dirty="0" smtClean="0"/>
          </a:p>
          <a:p>
            <a:pPr marL="0" indent="0" algn="ctr">
              <a:buNone/>
            </a:pPr>
            <a:r>
              <a:rPr lang="cs-CZ" sz="3600" b="1" dirty="0" smtClean="0">
                <a:solidFill>
                  <a:srgbClr val="FF0000"/>
                </a:solidFill>
              </a:rPr>
              <a:t>Kolik jich dáme dohromady?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6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f4006b04-f37e-4830-be58-a1ba0aad9e63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954</Words>
  <Application>Microsoft Office PowerPoint</Application>
  <PresentationFormat>Předvádění na obrazovce (4:3)</PresentationFormat>
  <Paragraphs>128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Motiv sady Office</vt:lpstr>
      <vt:lpstr>Kultura projevu a akademické psaní 6</vt:lpstr>
      <vt:lpstr>Prezentace aplikace PowerPoint</vt:lpstr>
      <vt:lpstr>Kultura</vt:lpstr>
      <vt:lpstr>Kultura - pojmová základna</vt:lpstr>
      <vt:lpstr>Kultura a sport </vt:lpstr>
      <vt:lpstr>Prezentace aplikace PowerPoint</vt:lpstr>
      <vt:lpstr>Prezentace aplikace PowerPoint</vt:lpstr>
      <vt:lpstr>Kultura – historický odkaz</vt:lpstr>
      <vt:lpstr>Materiální a duchovní kultura</vt:lpstr>
      <vt:lpstr>Šestnáct „českých divů světa“ </vt:lpstr>
      <vt:lpstr>Nehmotné kulturní dědictví 8 památek</vt:lpstr>
      <vt:lpstr>Kultura - civilizace</vt:lpstr>
      <vt:lpstr>Kulturní komponenty</vt:lpstr>
      <vt:lpstr>Subkultura vs. kontrakultura</vt:lpstr>
      <vt:lpstr> Kultura Životní styl – životní způsob</vt:lpstr>
      <vt:lpstr>Společenská pozice vs. role</vt:lpstr>
      <vt:lpstr>Socializace – výchova - vzdělání</vt:lpstr>
      <vt:lpstr>Co je kulturní, co je nekulturní?</vt:lpstr>
      <vt:lpstr>Základní použitá a doporučená literatura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Aplikované společenské vědy</dc:title>
  <dc:creator>Your User Name</dc:creator>
  <cp:lastModifiedBy>Emanuel Hurych</cp:lastModifiedBy>
  <cp:revision>62</cp:revision>
  <dcterms:created xsi:type="dcterms:W3CDTF">2014-01-14T09:44:16Z</dcterms:created>
  <dcterms:modified xsi:type="dcterms:W3CDTF">2023-03-20T10:38:04Z</dcterms:modified>
</cp:coreProperties>
</file>