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94" r:id="rId3"/>
    <p:sldId id="293" r:id="rId4"/>
    <p:sldId id="295" r:id="rId5"/>
    <p:sldId id="310" r:id="rId6"/>
    <p:sldId id="306" r:id="rId7"/>
    <p:sldId id="271" r:id="rId8"/>
    <p:sldId id="298" r:id="rId9"/>
    <p:sldId id="272" r:id="rId10"/>
    <p:sldId id="299" r:id="rId11"/>
    <p:sldId id="276" r:id="rId12"/>
    <p:sldId id="261" r:id="rId13"/>
    <p:sldId id="283" r:id="rId14"/>
    <p:sldId id="300" r:id="rId15"/>
    <p:sldId id="263" r:id="rId16"/>
    <p:sldId id="274" r:id="rId17"/>
    <p:sldId id="275" r:id="rId18"/>
    <p:sldId id="264" r:id="rId19"/>
    <p:sldId id="265" r:id="rId20"/>
    <p:sldId id="266" r:id="rId21"/>
    <p:sldId id="278" r:id="rId22"/>
    <p:sldId id="289" r:id="rId23"/>
    <p:sldId id="267" r:id="rId24"/>
    <p:sldId id="290" r:id="rId25"/>
    <p:sldId id="268" r:id="rId26"/>
    <p:sldId id="269" r:id="rId27"/>
    <p:sldId id="292" r:id="rId28"/>
    <p:sldId id="284" r:id="rId29"/>
    <p:sldId id="296" r:id="rId30"/>
    <p:sldId id="260" r:id="rId31"/>
    <p:sldId id="259" r:id="rId32"/>
    <p:sldId id="308" r:id="rId33"/>
    <p:sldId id="286" r:id="rId34"/>
    <p:sldId id="305" r:id="rId35"/>
    <p:sldId id="311" r:id="rId36"/>
    <p:sldId id="287" r:id="rId37"/>
    <p:sldId id="307" r:id="rId38"/>
    <p:sldId id="288" r:id="rId3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FF"/>
    <a:srgbClr val="DDEA3A"/>
    <a:srgbClr val="6699FF"/>
    <a:srgbClr val="23CB27"/>
    <a:srgbClr val="66FF66"/>
    <a:srgbClr val="FF66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0A768-02E1-444C-A3E5-A1EF1EB31E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656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3023D-232B-4D62-B0B6-4230087539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622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B25AC-8A09-4312-A51D-8467042EA4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04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71109-3F60-45D0-8B06-EB4EC8F9AB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553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054C1-F23F-400B-839B-D82ED02BC3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793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A63AF-742D-4F5D-8DA2-4F4546CBAF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916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2D18-0264-404D-8486-E3A569796F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090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6372B-8C83-4A25-AC24-C5D79CCF76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540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6880-EA9C-4CA7-A50E-A4B67B613D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230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F54F8-A3B5-42EA-AFAF-F67FAEADCEC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146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6FD6B-12E3-4501-AD59-A8D8BDA439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945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D9E28185-5B46-403A-9601-CEA16823324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9600" b="1">
                <a:solidFill>
                  <a:srgbClr val="FF66CC"/>
                </a:solidFill>
                <a:latin typeface="Monotype Corsiva" pitchFamily="66" charset="0"/>
              </a:rPr>
              <a:t>Matematizace – problém?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437063"/>
            <a:ext cx="5640388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000" dirty="0"/>
              <a:t>Přednáška:    Doc. PhDr. Martin </a:t>
            </a:r>
            <a:r>
              <a:rPr lang="cs-CZ" sz="2000" dirty="0" err="1"/>
              <a:t>Hemelík</a:t>
            </a:r>
            <a:r>
              <a:rPr lang="cs-CZ" sz="2000" dirty="0"/>
              <a:t>, CSc.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cs-CZ" sz="20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800" dirty="0">
                <a:solidFill>
                  <a:srgbClr val="FFFF00"/>
                </a:solidFill>
              </a:rPr>
              <a:t>Projekt Výzkum, Vývoj, Vysočina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cs-CZ" sz="2800" dirty="0">
              <a:solidFill>
                <a:srgbClr val="FFFF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1500" b="1" dirty="0">
                <a:solidFill>
                  <a:srgbClr val="00FF00"/>
                </a:solidFill>
              </a:rPr>
              <a:t>září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300" b="1" dirty="0">
                <a:solidFill>
                  <a:srgbClr val="FF99FF"/>
                </a:solidFill>
                <a:latin typeface="Arial" charset="0"/>
              </a:rPr>
              <a:t>Isaac Newton</a:t>
            </a:r>
            <a:r>
              <a:rPr lang="cs-CZ" sz="5300" dirty="0">
                <a:latin typeface="Arial" charset="0"/>
              </a:rPr>
              <a:t> </a:t>
            </a:r>
            <a:r>
              <a:rPr lang="cs-CZ" sz="3800" dirty="0">
                <a:latin typeface="Arial" charset="0"/>
              </a:rPr>
              <a:t>– završitel první fázi procesu matematizace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4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>
                <a:latin typeface="Arial" panose="020B0604020202020204" pitchFamily="34" charset="0"/>
              </a:rPr>
              <a:t>Joseph-Louis Lagrange o Newtonovi prohlásil: </a:t>
            </a:r>
            <a:r>
              <a:rPr lang="cs-CZ" altLang="cs-CZ" sz="2400" i="1" smtClean="0">
                <a:solidFill>
                  <a:srgbClr val="FF9900"/>
                </a:solidFill>
                <a:latin typeface="Arial" panose="020B0604020202020204" pitchFamily="34" charset="0"/>
              </a:rPr>
              <a:t>Newton byl nejen největším, ale také nejšťastnějším mezi všemi učenci, neboť věda o světě, v němž žijeme, může být jen jednou vytvořena, a Newton ji vytvořil.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>
                <a:latin typeface="Arial" panose="020B0604020202020204" pitchFamily="34" charset="0"/>
              </a:rPr>
              <a:t> Newton rázně provedl osudový krok – </a:t>
            </a:r>
            <a:r>
              <a:rPr lang="cs-CZ" altLang="cs-CZ" sz="2400" b="1" smtClean="0">
                <a:solidFill>
                  <a:srgbClr val="66FF66"/>
                </a:solidFill>
                <a:latin typeface="Arial" panose="020B0604020202020204" pitchFamily="34" charset="0"/>
              </a:rPr>
              <a:t>vložil reálný svět do klasického eukleidovského geometrického prostoru a doplnil ho o další ideality, jako ideální hmotu a její hustotu, pohyb, síly atd</a:t>
            </a:r>
            <a:r>
              <a:rPr lang="cs-CZ" altLang="cs-CZ" sz="240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>
                <a:latin typeface="Arial" panose="020B0604020202020204" pitchFamily="34" charset="0"/>
              </a:rPr>
              <a:t>Geometrie se stala vědou o reálném světě. Do jeho poznání byla posléze zapojena veškerá matematika, včetně infinitesimálního počtu a pravděpodobnostního kalkulu.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30099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852738"/>
            <a:ext cx="3540125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31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68638"/>
            <a:ext cx="3248025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b="1" dirty="0">
                <a:solidFill>
                  <a:srgbClr val="00FF00"/>
                </a:solidFill>
              </a:rPr>
              <a:t>Problém matematizace –</a:t>
            </a:r>
            <a:r>
              <a:rPr lang="cs-CZ" sz="3800" dirty="0"/>
              <a:t> </a:t>
            </a:r>
            <a:br>
              <a:rPr lang="cs-CZ" sz="3800" dirty="0"/>
            </a:br>
            <a:r>
              <a:rPr lang="cs-CZ" sz="3800" dirty="0"/>
              <a:t>Kdy to všechno začalo, aneb delší expozice: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>
                <a:solidFill>
                  <a:srgbClr val="FF99FF"/>
                </a:solidFill>
                <a:latin typeface="Arial" panose="020B0604020202020204" pitchFamily="34" charset="0"/>
              </a:rPr>
              <a:t>Historici vědy i vědci samotní se vcelku shodují na tom, že c</a:t>
            </a:r>
            <a:r>
              <a:rPr lang="cs-CZ" altLang="cs-CZ" sz="2400" b="1" smtClean="0">
                <a:solidFill>
                  <a:srgbClr val="FF99FF"/>
                </a:solidFill>
              </a:rPr>
              <a:t>hronologicky i věcně byla rozhodujícím obdobím následující etapa rozvoje lidského vědění: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smtClean="0">
              <a:solidFill>
                <a:srgbClr val="FF99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b="1" smtClean="0">
                <a:solidFill>
                  <a:srgbClr val="FF9900"/>
                </a:solidFill>
              </a:rPr>
              <a:t>Vznik a rozvoj </a:t>
            </a:r>
            <a:r>
              <a:rPr lang="cs-CZ" altLang="cs-CZ" b="1" smtClean="0">
                <a:solidFill>
                  <a:srgbClr val="FF0066"/>
                </a:solidFill>
              </a:rPr>
              <a:t>matematizující přírodovědy</a:t>
            </a:r>
            <a:r>
              <a:rPr lang="cs-CZ" altLang="cs-CZ" b="1" smtClean="0">
                <a:solidFill>
                  <a:srgbClr val="FF9900"/>
                </a:solidFill>
              </a:rPr>
              <a:t> na počátku novověku – tj. během 16. a 17. století</a:t>
            </a:r>
          </a:p>
          <a:p>
            <a:pPr eaLnBrk="1" hangingPunct="1">
              <a:lnSpc>
                <a:spcPct val="80000"/>
              </a:lnSpc>
            </a:pPr>
            <a:endParaRPr lang="cs-CZ" altLang="cs-CZ" b="1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b="1" smtClean="0"/>
              <a:t>Základní vývojová linie: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smtClean="0">
                <a:solidFill>
                  <a:srgbClr val="FFFF00"/>
                </a:solidFill>
              </a:rPr>
              <a:t>   Koperník-Galilei-Kepler-Newton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latin typeface="Arial" panose="020B0604020202020204" pitchFamily="34" charset="0"/>
              </a:rPr>
              <a:t>D</a:t>
            </a:r>
            <a:r>
              <a:rPr lang="cs-CZ" altLang="cs-CZ" b="1" smtClean="0"/>
              <a:t>ůležitá </a:t>
            </a:r>
            <a:r>
              <a:rPr lang="cs-CZ" altLang="cs-CZ" b="1" smtClean="0">
                <a:latin typeface="Arial" panose="020B0604020202020204" pitchFamily="34" charset="0"/>
              </a:rPr>
              <a:t>doplňující </a:t>
            </a:r>
            <a:r>
              <a:rPr lang="cs-CZ" altLang="cs-CZ" b="1" smtClean="0"/>
              <a:t>poznámka:</a:t>
            </a:r>
          </a:p>
        </p:txBody>
      </p:sp>
      <p:sp>
        <p:nvSpPr>
          <p:cNvPr id="14339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3200" smtClean="0"/>
              <a:t>Filosofické reflexe:</a:t>
            </a:r>
          </a:p>
        </p:txBody>
      </p:sp>
      <p:sp>
        <p:nvSpPr>
          <p:cNvPr id="14340" name="Rectangl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1E92B"/>
                </a:solidFill>
              </a:rPr>
              <a:t>E. Husserl</a:t>
            </a:r>
            <a:r>
              <a:rPr lang="cs-CZ" altLang="cs-CZ" sz="3600" smtClean="0"/>
              <a:t>: </a:t>
            </a:r>
            <a:r>
              <a:rPr lang="cs-CZ" altLang="cs-CZ" sz="3600" i="1" smtClean="0">
                <a:solidFill>
                  <a:srgbClr val="FFC000"/>
                </a:solidFill>
              </a:rPr>
              <a:t>Krize evropských věd a transcendentální fenomenologie</a:t>
            </a:r>
          </a:p>
          <a:p>
            <a:pPr eaLnBrk="1" hangingPunct="1"/>
            <a:r>
              <a:rPr lang="cs-CZ" altLang="cs-CZ" smtClean="0"/>
              <a:t>Jedna z pronikavých analýz problému matematizace.</a:t>
            </a:r>
          </a:p>
        </p:txBody>
      </p:sp>
      <p:sp>
        <p:nvSpPr>
          <p:cNvPr id="14341" name="Zástupný symbol pro text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altLang="cs-CZ" sz="3200" smtClean="0"/>
              <a:t>Základní téma:</a:t>
            </a:r>
          </a:p>
        </p:txBody>
      </p:sp>
      <p:sp>
        <p:nvSpPr>
          <p:cNvPr id="14342" name="Rectangle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66FF66"/>
                </a:solidFill>
              </a:rPr>
              <a:t>Problém vztahu mezi vědou a tzv. přirozeným světem.</a:t>
            </a:r>
          </a:p>
          <a:p>
            <a:pPr eaLnBrk="1" hangingPunct="1"/>
            <a:r>
              <a:rPr lang="cs-CZ" altLang="cs-CZ" b="1" smtClean="0">
                <a:solidFill>
                  <a:srgbClr val="66FF66"/>
                </a:solidFill>
              </a:rPr>
              <a:t>reakce na velice rychlý a dynamický rozvoj matematizovaných disciplín, zejména fyziky.</a:t>
            </a:r>
          </a:p>
          <a:p>
            <a:pPr eaLnBrk="1" hangingPunct="1"/>
            <a:r>
              <a:rPr lang="cs-CZ" altLang="cs-CZ" b="1" smtClean="0">
                <a:solidFill>
                  <a:srgbClr val="66FF66"/>
                </a:solidFill>
              </a:rPr>
              <a:t>Reakce na snahu uplatnit v maximální míře scientistní přístup.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 případné zájemce: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latin typeface="Arial" panose="020B0604020202020204" pitchFamily="34" charset="0"/>
              </a:rPr>
              <a:t>I v našich končinách jsou filosofové, matematici, fyzici apod., kteří se těmto otázkám intenzivně věnují: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latin typeface="Arial" panose="020B0604020202020204" pitchFamily="34" charset="0"/>
              </a:rPr>
              <a:t>Například </a:t>
            </a:r>
            <a:r>
              <a:rPr lang="cs-CZ" altLang="cs-CZ" sz="2800" b="1" smtClean="0">
                <a:solidFill>
                  <a:srgbClr val="FF66FF"/>
                </a:solidFill>
                <a:latin typeface="Arial" panose="020B0604020202020204" pitchFamily="34" charset="0"/>
              </a:rPr>
              <a:t>Petr Vopěnka</a:t>
            </a:r>
            <a:r>
              <a:rPr lang="cs-CZ" altLang="cs-CZ" sz="2800" smtClean="0">
                <a:latin typeface="Arial" panose="020B0604020202020204" pitchFamily="34" charset="0"/>
              </a:rPr>
              <a:t> (poslední práce z letošního roku </a:t>
            </a:r>
            <a:r>
              <a:rPr lang="cs-CZ" altLang="cs-CZ" sz="2800" i="1" smtClean="0">
                <a:latin typeface="Arial" panose="020B0604020202020204" pitchFamily="34" charset="0"/>
              </a:rPr>
              <a:t>Hádání v hospodě /27 filosofických disputací/ </a:t>
            </a:r>
            <a:r>
              <a:rPr lang="cs-CZ" altLang="cs-CZ" sz="2800" smtClean="0">
                <a:latin typeface="Arial" panose="020B0604020202020204" pitchFamily="34" charset="0"/>
              </a:rPr>
              <a:t>), </a:t>
            </a:r>
            <a:r>
              <a:rPr lang="cs-CZ" altLang="cs-CZ" sz="2800" b="1" smtClean="0">
                <a:solidFill>
                  <a:srgbClr val="FF66FF"/>
                </a:solidFill>
                <a:latin typeface="Arial" panose="020B0604020202020204" pitchFamily="34" charset="0"/>
              </a:rPr>
              <a:t>Jiří Fiala</a:t>
            </a:r>
            <a:r>
              <a:rPr lang="cs-CZ" altLang="cs-CZ" sz="2800" smtClean="0">
                <a:latin typeface="Arial" panose="020B0604020202020204" pitchFamily="34" charset="0"/>
              </a:rPr>
              <a:t>, </a:t>
            </a:r>
            <a:r>
              <a:rPr lang="cs-CZ" altLang="cs-CZ" sz="2800" b="1" smtClean="0">
                <a:solidFill>
                  <a:srgbClr val="FF66FF"/>
                </a:solidFill>
                <a:latin typeface="Arial" panose="020B0604020202020204" pitchFamily="34" charset="0"/>
              </a:rPr>
              <a:t>Ladislav Kvasz, B. Velický, A. Matoušek, K. Trlifajová</a:t>
            </a:r>
            <a:r>
              <a:rPr lang="cs-CZ" altLang="cs-CZ" sz="2800" smtClean="0">
                <a:latin typeface="Arial" panose="020B0604020202020204" pitchFamily="34" charset="0"/>
              </a:rPr>
              <a:t> a řada dalších.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latin typeface="Arial" panose="020B0604020202020204" pitchFamily="34" charset="0"/>
              </a:rPr>
              <a:t>Zajímavá publikace – </a:t>
            </a:r>
            <a:r>
              <a:rPr lang="cs-CZ" altLang="cs-CZ" sz="2800" i="1" smtClean="0">
                <a:solidFill>
                  <a:srgbClr val="FFFF00"/>
                </a:solidFill>
                <a:latin typeface="Arial" panose="020B0604020202020204" pitchFamily="34" charset="0"/>
              </a:rPr>
              <a:t>Spor o matematizaci světa (eds. P. Kůrka, A. Matoušek aj</a:t>
            </a:r>
            <a:r>
              <a:rPr lang="cs-CZ" altLang="cs-CZ" sz="2800" smtClean="0">
                <a:latin typeface="Arial" panose="020B0604020202020204" pitchFamily="34" charset="0"/>
              </a:rPr>
              <a:t>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b="1">
                <a:solidFill>
                  <a:srgbClr val="F7B5B3"/>
                </a:solidFill>
              </a:rPr>
              <a:t>Mikuláš Koperník</a:t>
            </a:r>
            <a:r>
              <a:rPr lang="cs-CZ" sz="3800" b="1">
                <a:solidFill>
                  <a:srgbClr val="F7B5B3"/>
                </a:solidFill>
                <a:latin typeface="Arial" charset="0"/>
              </a:rPr>
              <a:t> a počátky novověké vědy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Je třeba si uvědomit vztah mezi „</a:t>
            </a:r>
            <a:r>
              <a:rPr lang="cs-CZ" altLang="cs-CZ" sz="2400" b="1" dirty="0" err="1">
                <a:solidFill>
                  <a:srgbClr val="66FF66"/>
                </a:solidFill>
              </a:rPr>
              <a:t>fysikos</a:t>
            </a:r>
            <a:r>
              <a:rPr lang="cs-CZ" altLang="cs-CZ" sz="2400" dirty="0"/>
              <a:t>“ a „</a:t>
            </a:r>
            <a:r>
              <a:rPr lang="cs-CZ" altLang="cs-CZ" sz="2400" b="1" dirty="0" err="1">
                <a:solidFill>
                  <a:srgbClr val="66FF66"/>
                </a:solidFill>
              </a:rPr>
              <a:t>mathematikos</a:t>
            </a:r>
            <a:r>
              <a:rPr lang="cs-CZ" altLang="cs-CZ" sz="2400" dirty="0"/>
              <a:t>“ v řecké tradici (</a:t>
            </a:r>
            <a:r>
              <a:rPr lang="cs-CZ" altLang="cs-CZ" sz="2400" b="1" dirty="0"/>
              <a:t>Aristoteles ze </a:t>
            </a:r>
            <a:r>
              <a:rPr lang="cs-CZ" altLang="cs-CZ" sz="2400" b="1" dirty="0" err="1"/>
              <a:t>Stageiry</a:t>
            </a:r>
            <a:r>
              <a:rPr lang="cs-CZ" altLang="cs-CZ" sz="2400" dirty="0"/>
              <a:t> vs. </a:t>
            </a:r>
            <a:r>
              <a:rPr lang="cs-CZ" altLang="cs-CZ" sz="2400" b="1" dirty="0" err="1"/>
              <a:t>Klaudios</a:t>
            </a:r>
            <a:r>
              <a:rPr lang="cs-CZ" altLang="cs-CZ" sz="2400" b="1" dirty="0"/>
              <a:t> Ptolemaios</a:t>
            </a:r>
            <a:r>
              <a:rPr lang="cs-CZ" altLang="cs-CZ" sz="2400" dirty="0"/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„</a:t>
            </a:r>
            <a:r>
              <a:rPr lang="cs-CZ" altLang="cs-CZ" sz="2400" b="1" dirty="0" err="1">
                <a:solidFill>
                  <a:srgbClr val="FFFF00"/>
                </a:solidFill>
              </a:rPr>
              <a:t>Fysikos</a:t>
            </a:r>
            <a:r>
              <a:rPr lang="cs-CZ" altLang="cs-CZ" sz="2400" dirty="0"/>
              <a:t>“ = vysvětluje přírodu a její uspořádání z vyšších příčin. </a:t>
            </a:r>
            <a:r>
              <a:rPr lang="cs-CZ" altLang="cs-CZ" sz="2400" b="1" dirty="0">
                <a:solidFill>
                  <a:srgbClr val="FF6600"/>
                </a:solidFill>
              </a:rPr>
              <a:t>Snaží se jí porozumět, pochopit, intuitivně proniknout k oněm příčinám, jež nemají bezprostředně vnímatelnou povahu</a:t>
            </a:r>
            <a:r>
              <a:rPr lang="cs-CZ" altLang="cs-CZ" sz="2400" b="1" dirty="0">
                <a:solidFill>
                  <a:srgbClr val="CCFF66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>
              <a:solidFill>
                <a:srgbClr val="CCFF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„</a:t>
            </a:r>
            <a:r>
              <a:rPr lang="cs-CZ" altLang="cs-CZ" sz="2400" b="1" dirty="0" err="1">
                <a:solidFill>
                  <a:srgbClr val="FFFF00"/>
                </a:solidFill>
              </a:rPr>
              <a:t>Mathematikos</a:t>
            </a:r>
            <a:r>
              <a:rPr lang="cs-CZ" altLang="cs-CZ" sz="2400" dirty="0"/>
              <a:t>“ = má nalézt prostředky k takovému </a:t>
            </a:r>
            <a:r>
              <a:rPr lang="cs-CZ" altLang="cs-CZ" sz="2400" b="1" dirty="0">
                <a:solidFill>
                  <a:srgbClr val="FF9900"/>
                </a:solidFill>
              </a:rPr>
              <a:t>výpočtu (=číselné charakteristice jevů), který bude souhlasit s pozorovanými jevy (</a:t>
            </a:r>
            <a:r>
              <a:rPr lang="cs-CZ" altLang="cs-CZ" sz="2400" b="1" dirty="0" err="1">
                <a:solidFill>
                  <a:srgbClr val="FF9900"/>
                </a:solidFill>
              </a:rPr>
              <a:t>sozein</a:t>
            </a:r>
            <a:r>
              <a:rPr lang="cs-CZ" altLang="cs-CZ" sz="2400" b="1" dirty="0">
                <a:solidFill>
                  <a:srgbClr val="FF9900"/>
                </a:solidFill>
              </a:rPr>
              <a:t> ta </a:t>
            </a:r>
            <a:r>
              <a:rPr lang="cs-CZ" altLang="cs-CZ" sz="2400" b="1" dirty="0" err="1">
                <a:solidFill>
                  <a:srgbClr val="FF9900"/>
                </a:solidFill>
              </a:rPr>
              <a:t>fainomena</a:t>
            </a:r>
            <a:r>
              <a:rPr lang="cs-CZ" altLang="cs-CZ" sz="2400" b="1" dirty="0">
                <a:solidFill>
                  <a:srgbClr val="FF9900"/>
                </a:solidFill>
              </a:rPr>
              <a:t> = </a:t>
            </a:r>
            <a:r>
              <a:rPr lang="cs-CZ" altLang="cs-CZ" sz="2400" b="1" dirty="0" err="1">
                <a:solidFill>
                  <a:srgbClr val="FF9900"/>
                </a:solidFill>
              </a:rPr>
              <a:t>salvare</a:t>
            </a:r>
            <a:r>
              <a:rPr lang="cs-CZ" altLang="cs-CZ" sz="2400" b="1" dirty="0">
                <a:solidFill>
                  <a:srgbClr val="FF9900"/>
                </a:solidFill>
              </a:rPr>
              <a:t> </a:t>
            </a:r>
            <a:r>
              <a:rPr lang="cs-CZ" altLang="cs-CZ" sz="2400" b="1" dirty="0" err="1">
                <a:solidFill>
                  <a:srgbClr val="FF9900"/>
                </a:solidFill>
              </a:rPr>
              <a:t>apparentia</a:t>
            </a:r>
            <a:r>
              <a:rPr lang="cs-CZ" altLang="cs-CZ" sz="2400" b="1" dirty="0">
                <a:solidFill>
                  <a:srgbClr val="FF9900"/>
                </a:solidFill>
              </a:rPr>
              <a:t> = zachránit jevy)</a:t>
            </a:r>
            <a:r>
              <a:rPr lang="cs-CZ" altLang="cs-CZ" sz="2400" dirty="0"/>
              <a:t> a nic dalšího z toho nevyvozovat. </a:t>
            </a:r>
            <a:r>
              <a:rPr lang="cs-CZ" altLang="cs-CZ" sz="2400" dirty="0">
                <a:latin typeface="Arial" panose="020B0604020202020204" pitchFamily="34" charset="0"/>
              </a:rPr>
              <a:t>Ostatně matematika (geometrie) byla v zásadě vědou o idealitách.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(</a:t>
            </a:r>
            <a:r>
              <a:rPr lang="cs-CZ" altLang="cs-CZ" sz="2400" i="1" dirty="0">
                <a:solidFill>
                  <a:srgbClr val="FF99FF"/>
                </a:solidFill>
                <a:latin typeface="Arial" panose="020B0604020202020204" pitchFamily="34" charset="0"/>
              </a:rPr>
              <a:t>Antická geometrie = vědění uloupené antickým bohům</a:t>
            </a:r>
            <a:r>
              <a:rPr lang="cs-CZ" altLang="cs-CZ" sz="2400" dirty="0">
                <a:latin typeface="Arial" panose="020B0604020202020204" pitchFamily="34" charset="0"/>
              </a:rPr>
              <a:t>.)</a:t>
            </a:r>
            <a:r>
              <a:rPr lang="cs-CZ" altLang="cs-CZ" sz="24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Klaudios Ptolemaios</a:t>
            </a:r>
          </a:p>
        </p:txBody>
      </p:sp>
      <p:sp>
        <p:nvSpPr>
          <p:cNvPr id="17411" name="Rectangle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30725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7412" name="Rectangle 6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0662" cy="4530725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3779837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1125538"/>
            <a:ext cx="3335337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Mikuláš Koperník</a:t>
            </a:r>
          </a:p>
        </p:txBody>
      </p:sp>
      <p:sp>
        <p:nvSpPr>
          <p:cNvPr id="18435" name="Rectangle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30725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8436" name="Rectangle 6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0662" cy="4530725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140200" cy="3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05038"/>
            <a:ext cx="3416300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CFF66"/>
                </a:solidFill>
              </a:rPr>
              <a:t>Koperníkův revoluční obrat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Koperník nepoužil matematický aparát jako Ptolemaios (</a:t>
            </a:r>
            <a:r>
              <a:rPr lang="cs-CZ" altLang="cs-CZ" sz="2800" b="1" smtClean="0"/>
              <a:t>Megalé syntaxis mathematiké </a:t>
            </a:r>
            <a:r>
              <a:rPr lang="cs-CZ" altLang="cs-CZ" sz="2800" smtClean="0"/>
              <a:t>/</a:t>
            </a:r>
            <a:r>
              <a:rPr lang="el-GR" altLang="cs-CZ" sz="2800" smtClean="0">
                <a:solidFill>
                  <a:srgbClr val="FFFF00"/>
                </a:solidFill>
              </a:rPr>
              <a:t>Μεγαλέ</a:t>
            </a:r>
            <a:r>
              <a:rPr lang="cs-CZ" altLang="cs-CZ" sz="2800" smtClean="0">
                <a:solidFill>
                  <a:srgbClr val="FFFF00"/>
                </a:solidFill>
              </a:rPr>
              <a:t> Σύνταξις Μαθηματικὴ</a:t>
            </a:r>
            <a:r>
              <a:rPr lang="cs-CZ" altLang="cs-CZ" sz="2800" smtClean="0"/>
              <a:t>/ = </a:t>
            </a:r>
            <a:r>
              <a:rPr lang="cs-CZ" altLang="cs-CZ" sz="2800" b="1" smtClean="0">
                <a:solidFill>
                  <a:srgbClr val="FF9900"/>
                </a:solidFill>
              </a:rPr>
              <a:t>Velká matematická skladba</a:t>
            </a:r>
            <a:r>
              <a:rPr lang="cs-CZ" altLang="cs-CZ" sz="2800" smtClean="0"/>
              <a:t>, tj. účelný a užitečný matematický </a:t>
            </a:r>
            <a:r>
              <a:rPr lang="cs-CZ" altLang="cs-CZ" sz="2800" smtClean="0">
                <a:latin typeface="Arial" panose="020B0604020202020204" pitchFamily="34" charset="0"/>
              </a:rPr>
              <a:t>/geometrický/ </a:t>
            </a:r>
            <a:r>
              <a:rPr lang="cs-CZ" altLang="cs-CZ" sz="2800" smtClean="0"/>
              <a:t>nástroj, nikoli pravda o přírodních dějích.)</a:t>
            </a:r>
          </a:p>
          <a:p>
            <a:pPr eaLnBrk="1" hangingPunct="1"/>
            <a:r>
              <a:rPr lang="cs-CZ" altLang="cs-CZ" sz="2800" smtClean="0"/>
              <a:t>Koperník chce matematicky </a:t>
            </a:r>
            <a:r>
              <a:rPr lang="cs-CZ" altLang="cs-CZ" sz="2800" b="1" smtClean="0">
                <a:solidFill>
                  <a:srgbClr val="6CE66F"/>
                </a:solidFill>
              </a:rPr>
              <a:t>popsat reálné fyzikální, resp. astronomické procesy.</a:t>
            </a:r>
          </a:p>
          <a:p>
            <a:pPr eaLnBrk="1" hangingPunct="1"/>
            <a:r>
              <a:rPr lang="cs-CZ" altLang="cs-CZ" sz="2800" b="1" smtClean="0">
                <a:solidFill>
                  <a:srgbClr val="FF66FF"/>
                </a:solidFill>
              </a:rPr>
              <a:t>Matematický aparát má vypovídat pravdu o světě samém.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Vložená poznámka 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Koperníkovi se to však </a:t>
            </a:r>
            <a:r>
              <a:rPr lang="cs-CZ" altLang="cs-CZ" sz="2800" b="1" smtClean="0">
                <a:solidFill>
                  <a:srgbClr val="FF66FF"/>
                </a:solidFill>
              </a:rPr>
              <a:t>nepodařilo</a:t>
            </a:r>
            <a:r>
              <a:rPr lang="cs-CZ" altLang="cs-CZ" sz="2800" smtClean="0"/>
              <a:t> zcela. Uplatnění matematického aparátu k výkladu pohybu nebeských těles se z Koperníkových předpokladů </a:t>
            </a:r>
            <a:r>
              <a:rPr lang="cs-CZ" altLang="cs-CZ" sz="2800" smtClean="0">
                <a:latin typeface="Arial" panose="020B0604020202020204" pitchFamily="34" charset="0"/>
              </a:rPr>
              <a:t>(zejména předpokladu kruhové oběžné dráhy) </a:t>
            </a:r>
            <a:r>
              <a:rPr lang="cs-CZ" altLang="cs-CZ" sz="2800" smtClean="0"/>
              <a:t>nemohlo podařit. Musel proto v jistých směrech postupovat podobně jako Ptolemaios.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50938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66FF66"/>
                </a:solidFill>
              </a:rPr>
              <a:t>Matematizace</a:t>
            </a:r>
            <a:r>
              <a:rPr lang="cs-CZ" altLang="cs-CZ" sz="4000" smtClean="0"/>
              <a:t> </a:t>
            </a:r>
            <a:r>
              <a:rPr lang="cs-CZ" altLang="cs-CZ" sz="4000" b="1" smtClean="0">
                <a:solidFill>
                  <a:srgbClr val="66FF66"/>
                </a:solidFill>
                <a:latin typeface="Arial" panose="020B0604020202020204" pitchFamily="34" charset="0"/>
              </a:rPr>
              <a:t>I:</a:t>
            </a:r>
            <a:br>
              <a:rPr lang="cs-CZ" altLang="cs-CZ" sz="4000" b="1" smtClean="0">
                <a:solidFill>
                  <a:srgbClr val="66FF66"/>
                </a:solidFill>
                <a:latin typeface="Arial" panose="020B0604020202020204" pitchFamily="34" charset="0"/>
              </a:rPr>
            </a:br>
            <a:endParaRPr lang="cs-CZ" altLang="cs-CZ" sz="3800" smtClean="0"/>
          </a:p>
        </p:txBody>
      </p:sp>
      <p:sp>
        <p:nvSpPr>
          <p:cNvPr id="3075" name="Rectangle 4"/>
          <p:cNvSpPr>
            <a:spLocks noGrp="1"/>
          </p:cNvSpPr>
          <p:nvPr>
            <p:ph sz="half" idx="1"/>
          </p:nvPr>
        </p:nvSpPr>
        <p:spPr>
          <a:xfrm>
            <a:off x="250825" y="2060575"/>
            <a:ext cx="4321175" cy="4065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= proces, který žáci uplatňují při řešení problémů reálného života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= schopnost žáků efektivně analyzovat, uvažovat a sdělovat myšlenky, když řeší matematické problémy a interpretují jejich řešení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  <p:sp>
        <p:nvSpPr>
          <p:cNvPr id="3076" name="Rectangle 5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5688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cs-CZ" altLang="cs-CZ" sz="2000" i="1" smtClean="0">
                <a:solidFill>
                  <a:srgbClr val="FF99FF"/>
                </a:solidFill>
              </a:rPr>
              <a:t>Matematizace v pěti krocích: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sz="2000" smtClean="0"/>
              <a:t>přistoupení k reálnému problému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sz="2000" smtClean="0"/>
              <a:t>uspořádání problému pomocí matematických pojmů a určení jeho matematické podstaty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sz="2000" smtClean="0"/>
              <a:t>zobecnění a formalizace – převedení na matematický problém = matematický model reálné situace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sz="2000" smtClean="0"/>
              <a:t>řešení matematického problému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cs-CZ" altLang="cs-CZ" sz="2000" smtClean="0"/>
              <a:t>smysl matematického řešení a určení mezí jeho platnosti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Johannes Kepler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>
                <a:latin typeface="Arial" panose="020B0604020202020204" pitchFamily="34" charset="0"/>
              </a:rPr>
              <a:t>Z</a:t>
            </a:r>
            <a:r>
              <a:rPr lang="cs-CZ" altLang="cs-CZ" sz="2000" smtClean="0"/>
              <a:t>ákladní Koperníkovu intenci </a:t>
            </a:r>
            <a:r>
              <a:rPr lang="cs-CZ" altLang="cs-CZ" sz="1800" smtClean="0">
                <a:latin typeface="Arial" panose="020B0604020202020204" pitchFamily="34" charset="0"/>
              </a:rPr>
              <a:t>začal naplňovat</a:t>
            </a:r>
            <a:r>
              <a:rPr lang="cs-CZ" altLang="cs-CZ" sz="1800" smtClean="0"/>
              <a:t> </a:t>
            </a:r>
            <a:r>
              <a:rPr lang="cs-CZ" altLang="cs-CZ" sz="1800" smtClean="0">
                <a:latin typeface="Arial" panose="020B0604020202020204" pitchFamily="34" charset="0"/>
              </a:rPr>
              <a:t>Johannes Kepler.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K nalezení principů, podle kterých je organizována příroda (oběh nebeských těles), už použil jednoznačně </a:t>
            </a:r>
            <a:r>
              <a:rPr lang="cs-CZ" altLang="cs-CZ" sz="2000" b="1" smtClean="0">
                <a:solidFill>
                  <a:srgbClr val="FF99FF"/>
                </a:solidFill>
              </a:rPr>
              <a:t>ideu matematické dokonalosti</a:t>
            </a:r>
            <a:r>
              <a:rPr lang="cs-CZ" altLang="cs-CZ" sz="2000" smtClean="0"/>
              <a:t> (elegance). Podařilo se mu tak nalézt harmonii a symetrii, kterou nebylo možno induktivně odhalit z pouhé observace.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600" smtClean="0"/>
              <a:t>Nejprve se pokusil využít staré </a:t>
            </a:r>
            <a:r>
              <a:rPr lang="cs-CZ" altLang="cs-CZ" sz="1600" b="1" smtClean="0">
                <a:solidFill>
                  <a:srgbClr val="FF9900"/>
                </a:solidFill>
              </a:rPr>
              <a:t>platónské ideje matematické (geometrické) struktury universa</a:t>
            </a:r>
            <a:r>
              <a:rPr lang="cs-CZ" altLang="cs-CZ" sz="1600" smtClean="0"/>
              <a:t>.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600" smtClean="0"/>
              <a:t>Později už použil čistě geometrické konstrukce, kterou ovšem považoval za konstrukci samotného reálného světa.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600" smtClean="0"/>
              <a:t>Tak vznikají Keplerovy zákony postavené na myšlence eliptické dráhy nebeských těles.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600" b="1" smtClean="0">
                <a:solidFill>
                  <a:srgbClr val="FFFF00"/>
                </a:solidFill>
              </a:rPr>
              <a:t>Matematická teorie</a:t>
            </a:r>
            <a:r>
              <a:rPr lang="cs-CZ" altLang="cs-CZ" sz="1600" smtClean="0"/>
              <a:t> (teorie kuželoseček) umožnila fyzikální výklad planetárního systému.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/>
              <a:t>Dokonalá (platónská) tělesa - </a:t>
            </a:r>
            <a:br>
              <a:rPr lang="cs-CZ" sz="3800"/>
            </a:br>
            <a:r>
              <a:rPr lang="cs-CZ" sz="3800"/>
              <a:t>základní geometrické tvary v universu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616902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3555" name="Rectangl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3556" name="Rectangl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Zobrazení oběžné dráhy z Keplerova spisu </a:t>
            </a:r>
            <a:r>
              <a:rPr lang="cs-CZ" altLang="cs-CZ" b="1" i="1" smtClean="0">
                <a:solidFill>
                  <a:srgbClr val="23CB27"/>
                </a:solidFill>
              </a:rPr>
              <a:t>Astronomia nova</a:t>
            </a:r>
            <a:r>
              <a:rPr lang="cs-CZ" altLang="cs-CZ" b="1" i="1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444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13100"/>
            <a:ext cx="2201862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Galileo Galilei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Ukažme na známém příkladu volného pádu, v jakém smyslu mění Galileo svůj pohledna fyzikální skutečnost proti běžné zkušenosti</a:t>
            </a:r>
            <a:r>
              <a:rPr lang="cs-CZ" altLang="cs-CZ" sz="2400" smtClean="0">
                <a:latin typeface="Arial" panose="020B0604020202020204" pitchFamily="34" charset="0"/>
              </a:rPr>
              <a:t>. Jeho přístup překračuje do té doby používanou matematizaci v tom smyslu, že za základní prostředek poznání reálného světa začne považovat </a:t>
            </a:r>
            <a:r>
              <a:rPr lang="cs-CZ" altLang="cs-CZ" sz="2400" b="1" smtClean="0">
                <a:solidFill>
                  <a:srgbClr val="FF66FF"/>
                </a:solidFill>
                <a:latin typeface="Arial" panose="020B0604020202020204" pitchFamily="34" charset="0"/>
              </a:rPr>
              <a:t>myšlenkový experiment</a:t>
            </a:r>
            <a:r>
              <a:rPr lang="cs-CZ" altLang="cs-CZ" sz="240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„</a:t>
            </a:r>
            <a:r>
              <a:rPr lang="cs-CZ" altLang="cs-CZ" sz="2400" b="1" i="1" smtClean="0">
                <a:solidFill>
                  <a:srgbClr val="F7F707"/>
                </a:solidFill>
              </a:rPr>
              <a:t>Mobile super planum horizontale projectum mente concipio omni secluso impedimento</a:t>
            </a:r>
            <a:r>
              <a:rPr lang="cs-CZ" altLang="cs-CZ" sz="2400" b="1" smtClean="0">
                <a:solidFill>
                  <a:srgbClr val="F7F707"/>
                </a:solidFill>
              </a:rPr>
              <a:t>....“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>
                <a:solidFill>
                  <a:srgbClr val="FF9900"/>
                </a:solidFill>
              </a:rPr>
              <a:t>„Myslím si v duchu pohyblivé těleso, které nemá žádnou překážku ve svém pohybu...“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To je „myšlené“ a nikoli skutečné těleso !!!</a:t>
            </a:r>
            <a:r>
              <a:rPr lang="cs-CZ" altLang="cs-CZ" sz="2400" smtClean="0">
                <a:latin typeface="Arial" panose="020B0604020202020204" pitchFamily="34" charset="0"/>
              </a:rPr>
              <a:t> Pro takové těleso platí například Galileio zákon volného pádu, který však v přírodě neplatí. (Zde v bezprostřední empirii platí Aristotelovy principy.)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5603" name="Rectangl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5604" name="Rectangl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eaLnBrk="1" hangingPunct="1"/>
            <a:r>
              <a:rPr lang="cs-CZ" altLang="cs-CZ" sz="2400" smtClean="0"/>
              <a:t>Legendární demonstrace</a:t>
            </a:r>
            <a:r>
              <a:rPr lang="cs-CZ" altLang="cs-CZ" sz="2400" smtClean="0">
                <a:latin typeface="Arial" panose="020B0604020202020204" pitchFamily="34" charset="0"/>
              </a:rPr>
              <a:t>, kterou snad provedli představitelé učené církevní společnosti, aby předvedli neplatnost </a:t>
            </a:r>
            <a:r>
              <a:rPr lang="cs-CZ" altLang="cs-CZ" sz="2400" smtClean="0"/>
              <a:t>Galileova principu volného pádu – pokusy s dělovými koulemi vrhanými ze šikmé věže zvonice v Pise</a:t>
            </a:r>
            <a:r>
              <a:rPr lang="cs-CZ" altLang="cs-CZ" sz="2400" smtClean="0">
                <a:latin typeface="Arial" panose="020B0604020202020204" pitchFamily="34" charset="0"/>
              </a:rPr>
              <a:t>.</a:t>
            </a:r>
            <a:r>
              <a:rPr lang="cs-CZ" altLang="cs-CZ" sz="2400" smtClean="0"/>
              <a:t> 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9116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>
                <a:latin typeface="Arial" charset="0"/>
              </a:rPr>
              <a:t>Jeden z hlavních principů novověké vědy: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Východiskem je nějaké určení </a:t>
            </a:r>
            <a:r>
              <a:rPr lang="cs-CZ" altLang="cs-CZ" sz="2800" smtClean="0">
                <a:latin typeface="Arial" panose="020B0604020202020204" pitchFamily="34" charset="0"/>
              </a:rPr>
              <a:t>nikoli přírodního empirického, nýbrž </a:t>
            </a:r>
            <a:r>
              <a:rPr lang="cs-CZ" altLang="cs-CZ" sz="2800" b="1" smtClean="0">
                <a:solidFill>
                  <a:srgbClr val="00FF00"/>
                </a:solidFill>
                <a:latin typeface="Arial" panose="020B0604020202020204" pitchFamily="34" charset="0"/>
              </a:rPr>
              <a:t>ideálního </a:t>
            </a:r>
            <a:r>
              <a:rPr lang="cs-CZ" altLang="cs-CZ" sz="2800" b="1" smtClean="0">
                <a:solidFill>
                  <a:srgbClr val="00FF00"/>
                </a:solidFill>
              </a:rPr>
              <a:t>tělesa</a:t>
            </a:r>
            <a:r>
              <a:rPr lang="cs-CZ" altLang="cs-CZ" sz="2800" smtClean="0"/>
              <a:t> – tím je vytyčen půdorys, který je </a:t>
            </a:r>
            <a:r>
              <a:rPr lang="cs-CZ" altLang="cs-CZ" sz="2800" b="1" smtClean="0">
                <a:solidFill>
                  <a:srgbClr val="FFFF00"/>
                </a:solidFill>
              </a:rPr>
              <a:t>mathématem</a:t>
            </a:r>
            <a:r>
              <a:rPr lang="cs-CZ" altLang="cs-CZ" sz="2800" smtClean="0"/>
              <a:t> – tj. předem určeným rozvrhem, skrze který poznáváme věci. (</a:t>
            </a:r>
            <a:r>
              <a:rPr lang="cs-CZ" altLang="cs-CZ" sz="2800" b="1" smtClean="0">
                <a:solidFill>
                  <a:srgbClr val="FF9900"/>
                </a:solidFill>
              </a:rPr>
              <a:t>Mathésis</a:t>
            </a:r>
            <a:r>
              <a:rPr lang="cs-CZ" altLang="cs-CZ" sz="2800" smtClean="0"/>
              <a:t> – zároveň nauka o tomto rozvrhu. Proto hledání univerzálního rozvrhu – </a:t>
            </a:r>
            <a:r>
              <a:rPr lang="cs-CZ" altLang="cs-CZ" sz="2800" b="1" smtClean="0">
                <a:solidFill>
                  <a:srgbClr val="FF9900"/>
                </a:solidFill>
              </a:rPr>
              <a:t>mathesis universalis</a:t>
            </a:r>
            <a:r>
              <a:rPr lang="cs-CZ" altLang="cs-CZ" sz="2800" smtClean="0"/>
              <a:t>.)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 tomto smyslu je prioritní </a:t>
            </a:r>
            <a:r>
              <a:rPr lang="cs-CZ" altLang="cs-CZ" sz="2800" b="1" smtClean="0">
                <a:solidFill>
                  <a:srgbClr val="FF9900"/>
                </a:solidFill>
              </a:rPr>
              <a:t>matematično</a:t>
            </a:r>
            <a:r>
              <a:rPr lang="cs-CZ" altLang="cs-CZ" sz="2800" smtClean="0"/>
              <a:t> = tj. onen </a:t>
            </a:r>
            <a:r>
              <a:rPr lang="cs-CZ" altLang="cs-CZ" sz="2800" b="1" smtClean="0">
                <a:solidFill>
                  <a:srgbClr val="00FF00"/>
                </a:solidFill>
              </a:rPr>
              <a:t>rozvrh</a:t>
            </a:r>
            <a:r>
              <a:rPr lang="cs-CZ" altLang="cs-CZ" sz="2800" b="1" smtClean="0">
                <a:solidFill>
                  <a:srgbClr val="00FF00"/>
                </a:solidFill>
                <a:latin typeface="Arial" panose="020B0604020202020204" pitchFamily="34" charset="0"/>
              </a:rPr>
              <a:t> ve smyslu reálného světa vloženého do klasického eukleidovského geometrického prostoru</a:t>
            </a:r>
            <a:r>
              <a:rPr lang="cs-CZ" altLang="cs-CZ" sz="2800" b="1" smtClean="0">
                <a:solidFill>
                  <a:srgbClr val="00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FF00"/>
                </a:solidFill>
              </a:rPr>
              <a:t>Isaac Newton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Dokončil základní myšlenkové procesy Keplerovy a Galileiho.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Proces přechodu od slovního popisu k matematizaci.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B. Kanitscheider:</a:t>
            </a:r>
            <a:r>
              <a:rPr lang="cs-CZ" altLang="cs-CZ" sz="2800" smtClean="0">
                <a:latin typeface="Arial" panose="020B0604020202020204" pitchFamily="34" charset="0"/>
              </a:rPr>
              <a:t> cit. dílo, str.117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„ (Newtonem provedené) </a:t>
            </a:r>
            <a:r>
              <a:rPr lang="cs-CZ" altLang="cs-CZ" sz="2800" b="1" i="1" smtClean="0">
                <a:solidFill>
                  <a:srgbClr val="FF9900"/>
                </a:solidFill>
              </a:rPr>
              <a:t>Rozšíření zákonů gravitace na všechna materiální tělesa se stalo nástrojem nesmírné účinnosti, neboť bylo možno pojednat pohyby ve vesmíru matematicky</a:t>
            </a:r>
            <a:r>
              <a:rPr lang="cs-CZ" altLang="cs-CZ" sz="2800" smtClean="0"/>
              <a:t>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00"/>
                </a:solidFill>
              </a:rPr>
              <a:t>Co to znamenalo?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Matematický aparát je už přímo užíván k rozkrývání přírodních struktur a zákonitostí jejich pohybu.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I. Kant: „</a:t>
            </a:r>
            <a:r>
              <a:rPr lang="cs-CZ" altLang="cs-CZ" sz="2800" b="1" i="1" smtClean="0">
                <a:solidFill>
                  <a:srgbClr val="FF9900"/>
                </a:solidFill>
              </a:rPr>
              <a:t>V každé teorii o přírodě je tolik vědy, kolik je v ní matematiky</a:t>
            </a:r>
            <a:r>
              <a:rPr lang="cs-CZ" altLang="cs-CZ" sz="2800" smtClean="0"/>
              <a:t>.“ (Metaphysische Anfangsgründe der Naturwissenschaften /Vorrede/ 1786)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A to přesto, že matematický aparát v sobě skrývá mnohé neujasněné předpoklady – kupříkladu nekonečně malé veličiny v infinitesimálním počtu.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 čemu vlastně došlo?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Během 17. a 18. století se proti sobě postavily dvě linie vědy: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A) </a:t>
            </a:r>
            <a:r>
              <a:rPr lang="cs-CZ" altLang="cs-CZ" sz="2800" b="1" smtClean="0">
                <a:solidFill>
                  <a:srgbClr val="66FF66"/>
                </a:solidFill>
              </a:rPr>
              <a:t>vědy tzv. chápající (intuitivní)</a:t>
            </a:r>
            <a:r>
              <a:rPr lang="cs-CZ" altLang="cs-CZ" sz="2800" smtClean="0"/>
              <a:t> – pokračování řecké tradice Pythagory a jiných – Descartes, Huyghens, Leibniz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B) </a:t>
            </a:r>
            <a:r>
              <a:rPr lang="cs-CZ" altLang="cs-CZ" sz="2800" b="1" smtClean="0">
                <a:solidFill>
                  <a:srgbClr val="66FF66"/>
                </a:solidFill>
              </a:rPr>
              <a:t>vědy tzv. matematické (kontraintuitivní)</a:t>
            </a:r>
            <a:r>
              <a:rPr lang="cs-CZ" altLang="cs-CZ" sz="2800" smtClean="0"/>
              <a:t> – nová přírodověda – Galilei, Kepler, Newton, d´Alembert aj.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rgbClr val="CCCC00"/>
                </a:solidFill>
              </a:rPr>
              <a:t>Výsledkem jejich střetu bylo, že intuitivní vědy se staly nepřesvědčivými (obsahovaly kontradikce), kdežto matematizující vědy slavily triumf.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Znovu připomeňme schema matematizace</a:t>
            </a:r>
            <a:r>
              <a:rPr lang="cs-CZ">
                <a:latin typeface="Arial" charset="0"/>
              </a:rPr>
              <a:t> I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0" y="1728788"/>
            <a:ext cx="55245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E8F721"/>
                </a:solidFill>
              </a:rPr>
              <a:t>Matematizace</a:t>
            </a:r>
            <a:r>
              <a:rPr lang="cs-CZ" altLang="cs-CZ" b="1" smtClean="0">
                <a:solidFill>
                  <a:srgbClr val="E8F721"/>
                </a:solidFill>
                <a:latin typeface="Arial" panose="020B0604020202020204" pitchFamily="34" charset="0"/>
              </a:rPr>
              <a:t> I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964612" cy="51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Postupná </a:t>
            </a:r>
            <a:r>
              <a:rPr lang="cs-CZ" altLang="cs-CZ" smtClean="0"/>
              <a:t>matematizace věd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263525" y="1598613"/>
            <a:ext cx="7386638" cy="5259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rgbClr val="DDEA3A"/>
                </a:solidFill>
              </a:rPr>
              <a:t>Plná matematizace</a:t>
            </a:r>
            <a:r>
              <a:rPr lang="cs-CZ" altLang="cs-CZ" sz="2800" smtClean="0"/>
              <a:t>: teoretická fyzika, astrofyzika, fyzika elementárních částic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rgbClr val="DDEA3A"/>
                </a:solidFill>
              </a:rPr>
              <a:t>Dílčí matematizace</a:t>
            </a:r>
            <a:r>
              <a:rPr lang="cs-CZ" altLang="cs-CZ" sz="2800" smtClean="0"/>
              <a:t>: meteorologie, geologie, geofyzika, fyzikální krystalografie, fyzikální chemie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rgbClr val="DDEA3A"/>
                </a:solidFill>
              </a:rPr>
              <a:t>pokusy o matematizaci</a:t>
            </a:r>
            <a:r>
              <a:rPr lang="cs-CZ" altLang="cs-CZ" sz="2800" smtClean="0"/>
              <a:t>: biologie, ekonomie, sociologie, ?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>
                <a:solidFill>
                  <a:srgbClr val="11E92B"/>
                </a:solidFill>
              </a:rPr>
              <a:t>Max Tegmark</a:t>
            </a:r>
            <a:r>
              <a:rPr lang="cs-CZ" altLang="cs-CZ" sz="3800" smtClean="0">
                <a:solidFill>
                  <a:srgbClr val="11E92B"/>
                </a:solidFill>
                <a:latin typeface="Arial" panose="020B0604020202020204" pitchFamily="34" charset="0"/>
              </a:rPr>
              <a:t> </a:t>
            </a:r>
            <a:br>
              <a:rPr lang="cs-CZ" altLang="cs-CZ" sz="3800" smtClean="0">
                <a:solidFill>
                  <a:srgbClr val="11E92B"/>
                </a:solidFill>
                <a:latin typeface="Arial" panose="020B0604020202020204" pitchFamily="34" charset="0"/>
              </a:rPr>
            </a:br>
            <a:r>
              <a:rPr lang="cs-CZ" altLang="cs-CZ" sz="2400" smtClean="0">
                <a:latin typeface="Arial" panose="020B0604020202020204" pitchFamily="34" charset="0"/>
              </a:rPr>
              <a:t>(</a:t>
            </a:r>
            <a:r>
              <a:rPr lang="cs-CZ" altLang="cs-CZ" sz="2400" smtClean="0">
                <a:latin typeface="Arial" panose="020B0604020202020204" pitchFamily="34" charset="0"/>
                <a:sym typeface="Wingdings" panose="05000000000000000000" pitchFamily="2" charset="2"/>
              </a:rPr>
              <a:t>citováno dle </a:t>
            </a:r>
            <a:r>
              <a:rPr lang="cs-CZ" altLang="cs-CZ" sz="2400" i="1" smtClean="0">
                <a:latin typeface="Arial" panose="020B0604020202020204" pitchFamily="34" charset="0"/>
                <a:sym typeface="Wingdings" panose="05000000000000000000" pitchFamily="2" charset="2"/>
              </a:rPr>
              <a:t>Spor o matematizaci světa</a:t>
            </a:r>
            <a:r>
              <a:rPr lang="cs-CZ" altLang="cs-CZ" sz="2400" smtClean="0">
                <a:latin typeface="Arial" panose="020B0604020202020204" pitchFamily="34" charset="0"/>
                <a:sym typeface="Wingdings" panose="05000000000000000000" pitchFamily="2" charset="2"/>
              </a:rPr>
              <a:t>, str.33 a 43)</a:t>
            </a:r>
            <a:endParaRPr lang="cs-CZ" altLang="cs-CZ" sz="2400" smtClean="0">
              <a:latin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i="1" smtClean="0">
                <a:solidFill>
                  <a:srgbClr val="F1B51F"/>
                </a:solidFill>
                <a:latin typeface="Arial" panose="020B0604020202020204" pitchFamily="34" charset="0"/>
              </a:rPr>
              <a:t>„</a:t>
            </a:r>
            <a:r>
              <a:rPr lang="cs-CZ" altLang="cs-CZ" sz="2800" b="1" i="1" smtClean="0">
                <a:solidFill>
                  <a:srgbClr val="F1B51F"/>
                </a:solidFill>
              </a:rPr>
              <a:t>Věříte-li ve vnější realitu nezávislou na člověku, pak musíte také věřit v to, co nazývám hypotézou matematického universa: že naše fyzická realita je matematická struktura. Jinými slovy, žijeme v gigantickém matematickém objektu ... Všechno v našem světě je čistě matematické – včetně vás.</a:t>
            </a:r>
            <a:r>
              <a:rPr lang="cs-CZ" altLang="cs-CZ" sz="2800" b="1" i="1" smtClean="0">
                <a:solidFill>
                  <a:srgbClr val="F1B51F"/>
                </a:solidFill>
                <a:latin typeface="Arial" panose="020B0604020202020204" pitchFamily="34" charset="0"/>
              </a:rPr>
              <a:t>“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b="1" i="1" smtClean="0">
              <a:solidFill>
                <a:srgbClr val="F1B51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latin typeface="Arial" panose="020B0604020202020204" pitchFamily="34" charset="0"/>
              </a:rPr>
              <a:t>Dokonce ve vztahu k úvahám o povaze světa vyslovuje kategorický požadavek: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 smtClean="0">
                <a:solidFill>
                  <a:srgbClr val="F1B51F"/>
                </a:solidFill>
                <a:latin typeface="Arial" panose="020B0604020202020204" pitchFamily="34" charset="0"/>
              </a:rPr>
              <a:t>    </a:t>
            </a:r>
            <a:r>
              <a:rPr lang="cs-CZ" altLang="cs-CZ" sz="2800" b="1" i="1" smtClean="0">
                <a:solidFill>
                  <a:srgbClr val="F1B51F"/>
                </a:solidFill>
                <a:latin typeface="Arial" panose="020B0604020202020204" pitchFamily="34" charset="0"/>
              </a:rPr>
              <a:t>„Shut up and calculate!“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Malý komentář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Co lze „vypočítat“?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>
                <a:latin typeface="Arial" panose="020B0604020202020204" pitchFamily="34" charset="0"/>
              </a:rPr>
              <a:t>   </a:t>
            </a:r>
            <a:r>
              <a:rPr lang="cs-CZ" altLang="cs-CZ" b="1" smtClean="0">
                <a:solidFill>
                  <a:srgbClr val="00FF00"/>
                </a:solidFill>
                <a:latin typeface="Arial" panose="020B0604020202020204" pitchFamily="34" charset="0"/>
              </a:rPr>
              <a:t>- co se může stát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smtClean="0">
                <a:solidFill>
                  <a:srgbClr val="00FF00"/>
                </a:solidFill>
                <a:latin typeface="Arial" panose="020B0604020202020204" pitchFamily="34" charset="0"/>
              </a:rPr>
              <a:t>   - co se stane nutně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smtClean="0">
                <a:solidFill>
                  <a:srgbClr val="00FF00"/>
                </a:solidFill>
                <a:latin typeface="Arial" panose="020B0604020202020204" pitchFamily="34" charset="0"/>
              </a:rPr>
              <a:t>   - co se nemůže stát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smtClean="0">
                <a:solidFill>
                  <a:srgbClr val="00FF00"/>
                </a:solidFill>
                <a:latin typeface="Arial" panose="020B0604020202020204" pitchFamily="34" charset="0"/>
              </a:rPr>
              <a:t>   - co se nutně nestane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>
                <a:latin typeface="Arial" panose="020B0604020202020204" pitchFamily="34" charset="0"/>
              </a:rPr>
              <a:t>   Avšak další otázky po předpokladech a smyslu vždy tyto výpočty přesahují!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Stejně tak silná jsou opoziční stanoviska: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Typické stanovisko:</a:t>
            </a:r>
          </a:p>
          <a:p>
            <a:pPr eaLnBrk="1" hangingPunct="1"/>
            <a:r>
              <a:rPr lang="cs-CZ" altLang="cs-CZ" sz="2800" smtClean="0"/>
              <a:t>Tzv. exaktní (přírodní) vědy </a:t>
            </a:r>
            <a:r>
              <a:rPr lang="cs-CZ" altLang="cs-CZ" sz="2800" smtClean="0">
                <a:latin typeface="Arial" panose="020B0604020202020204" pitchFamily="34" charset="0"/>
              </a:rPr>
              <a:t>snad </a:t>
            </a:r>
            <a:r>
              <a:rPr lang="cs-CZ" altLang="cs-CZ" sz="2800" smtClean="0"/>
              <a:t>lze úspěšně matematizovat. Avšak </a:t>
            </a:r>
            <a:r>
              <a:rPr lang="cs-CZ" altLang="cs-CZ" sz="2800" smtClean="0">
                <a:latin typeface="Arial" panose="020B0604020202020204" pitchFamily="34" charset="0"/>
              </a:rPr>
              <a:t>i </a:t>
            </a:r>
            <a:r>
              <a:rPr lang="cs-CZ" altLang="cs-CZ" sz="2800" smtClean="0"/>
              <a:t>v oblasti </a:t>
            </a:r>
            <a:r>
              <a:rPr lang="cs-CZ" altLang="cs-CZ" sz="2800" smtClean="0">
                <a:latin typeface="Arial" panose="020B0604020202020204" pitchFamily="34" charset="0"/>
              </a:rPr>
              <a:t>biologie není situace nijak snadná.</a:t>
            </a:r>
          </a:p>
          <a:p>
            <a:pPr eaLnBrk="1" hangingPunct="1"/>
            <a:r>
              <a:rPr lang="cs-CZ" altLang="cs-CZ" sz="2800" smtClean="0">
                <a:latin typeface="Arial" panose="020B0604020202020204" pitchFamily="34" charset="0"/>
              </a:rPr>
              <a:t>„</a:t>
            </a:r>
            <a:r>
              <a:rPr lang="cs-CZ" altLang="cs-CZ" sz="2800" i="1" smtClean="0">
                <a:solidFill>
                  <a:srgbClr val="FFFF00"/>
                </a:solidFill>
                <a:latin typeface="Arial" panose="020B0604020202020204" pitchFamily="34" charset="0"/>
              </a:rPr>
              <a:t>Je jen jedna věc , která je nepochopitelnější než nepochopitelná efektivnost matematiky ve fyzice, a to je nepochopitelná neefektivnost matematiky v biologii.“ </a:t>
            </a:r>
          </a:p>
          <a:p>
            <a:pPr eaLnBrk="1" hangingPunct="1"/>
            <a:r>
              <a:rPr lang="cs-CZ" altLang="cs-CZ" sz="2000" smtClean="0">
                <a:latin typeface="Arial" panose="020B0604020202020204" pitchFamily="34" charset="0"/>
              </a:rPr>
              <a:t>(výrok matematika Israela Gelfanda, cit. dle </a:t>
            </a:r>
            <a:r>
              <a:rPr lang="cs-CZ" altLang="cs-CZ" sz="2000" i="1" smtClean="0">
                <a:latin typeface="Arial" panose="020B0604020202020204" pitchFamily="34" charset="0"/>
              </a:rPr>
              <a:t>Spor o matematizaci světa</a:t>
            </a:r>
            <a:r>
              <a:rPr lang="cs-CZ" altLang="cs-CZ" sz="2000" smtClean="0">
                <a:latin typeface="Arial" panose="020B0604020202020204" pitchFamily="34" charset="0"/>
              </a:rPr>
              <a:t>, str. 30)</a:t>
            </a:r>
            <a:endParaRPr lang="cs-CZ" altLang="cs-CZ" sz="2800" b="1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V oblasti </a:t>
            </a:r>
            <a:r>
              <a:rPr lang="cs-CZ" altLang="cs-CZ" smtClean="0"/>
              <a:t>tzv. společenských věd (ekonomie, sociologie, politologie apod.)</a:t>
            </a:r>
            <a:r>
              <a:rPr lang="cs-CZ" altLang="cs-CZ" smtClean="0">
                <a:latin typeface="Arial" panose="020B0604020202020204" pitchFamily="34" charset="0"/>
              </a:rPr>
              <a:t> je pak namítáno, že</a:t>
            </a:r>
            <a:r>
              <a:rPr lang="cs-CZ" altLang="cs-CZ" smtClean="0"/>
              <a:t> je </a:t>
            </a:r>
            <a:r>
              <a:rPr lang="cs-CZ" altLang="cs-CZ" b="1" smtClean="0">
                <a:solidFill>
                  <a:srgbClr val="00FF00"/>
                </a:solidFill>
              </a:rPr>
              <a:t>předmět zkoumání natolik složitý fenomén, že nelze dosáhnout dokonale přesného popisu či zachycení, a proto také není možno „matematizovat“.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Vložený </a:t>
            </a:r>
            <a:r>
              <a:rPr lang="cs-CZ" dirty="0" smtClean="0">
                <a:solidFill>
                  <a:schemeClr val="bg1"/>
                </a:solidFill>
              </a:rPr>
              <a:t>Umělá inteligence </a:t>
            </a:r>
            <a:r>
              <a:rPr lang="cs-CZ" dirty="0" smtClean="0"/>
              <a:t>E.H.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/>
          <a:lstStyle/>
          <a:p>
            <a:pPr marL="0" indent="0" algn="ctr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dirty="0" err="1" smtClean="0">
                <a:solidFill>
                  <a:schemeClr val="bg1"/>
                </a:solidFill>
              </a:rPr>
              <a:t>Stuart</a:t>
            </a:r>
            <a:r>
              <a:rPr lang="cs-CZ" dirty="0" smtClean="0">
                <a:solidFill>
                  <a:schemeClr val="bg1"/>
                </a:solidFill>
              </a:rPr>
              <a:t> Russell</a:t>
            </a:r>
          </a:p>
          <a:p>
            <a:pPr algn="ctr"/>
            <a:endParaRPr lang="cs-C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3600" i="1" dirty="0" smtClean="0">
                <a:solidFill>
                  <a:schemeClr val="bg1"/>
                </a:solidFill>
              </a:rPr>
              <a:t>Jako člověk</a:t>
            </a:r>
          </a:p>
          <a:p>
            <a:pPr algn="ctr"/>
            <a:endParaRPr lang="cs-C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Praha: Argo, 2021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588224" y="5589240"/>
            <a:ext cx="20517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Vložený snímek E.H.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1750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4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Závěr: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solidFill>
                  <a:srgbClr val="FFFF00"/>
                </a:solidFill>
              </a:rPr>
              <a:t>Z mého hlediska je matematizace problémem v tom smyslu, je-li považována za nástroj umožňující dosahovat jednoznačného a bezpečného poznání ve všech oblastech lidského vědění.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Přikláním se k názoru L. Kvasze, který říká</a:t>
            </a:r>
            <a:r>
              <a:rPr lang="cs-CZ" altLang="cs-CZ" sz="1800" smtClean="0">
                <a:latin typeface="Arial" panose="020B0604020202020204" pitchFamily="34" charset="0"/>
              </a:rPr>
              <a:t> (cit. dle </a:t>
            </a:r>
            <a:r>
              <a:rPr lang="cs-CZ" altLang="cs-CZ" sz="1800" i="1" smtClean="0">
                <a:latin typeface="Arial" panose="020B0604020202020204" pitchFamily="34" charset="0"/>
              </a:rPr>
              <a:t>Mysl, inteligence, život</a:t>
            </a:r>
            <a:r>
              <a:rPr lang="cs-CZ" altLang="cs-CZ" sz="1800" smtClean="0">
                <a:latin typeface="Arial" panose="020B0604020202020204" pitchFamily="34" charset="0"/>
              </a:rPr>
              <a:t>, 2012, str.108)</a:t>
            </a:r>
            <a:r>
              <a:rPr lang="cs-CZ" altLang="cs-CZ" sz="1800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>
                <a:solidFill>
                  <a:srgbClr val="00FF00"/>
                </a:solidFill>
              </a:rPr>
              <a:t>Smyslem matematizace není v prvé řadě poskytnout jednoznačné poznání. To je vedlejší produkt. Smyslem je v prvé řadě odhalit kontradikce v našem intuitivním, konceptuálním porozumění. Toto poznání nemůže být matematizací nahrazeno, ale může být účinným nástrojem jeho kritického posouzení.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Můj dodatek: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cs-CZ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</a:rPr>
              <a:t>Pěstujme a obstarávejme matematizaci I, neboť ta náramně přispívá k obecné kultivaci myšlení.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cs-CZ" sz="2800" dirty="0">
                <a:solidFill>
                  <a:srgbClr val="FFC000"/>
                </a:solidFill>
                <a:latin typeface="Arial" charset="0"/>
              </a:rPr>
              <a:t>V případě matematizace II ji v oblasti poznávání našeho světa pomocí vědeckých metod a postupů používejme, případně na ni spoléhejme jako na účinný nástroj, ale nestavme ji na piedestal nezpochybnitelnosti, neboť i ona má své předpoklady a  hlubší problematické jádro, které by mělo být vždy zohledňováno.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cs-CZ" altLang="cs-CZ" smtClean="0"/>
          </a:p>
          <a:p>
            <a:pPr algn="ctr" eaLnBrk="1" hangingPunct="1"/>
            <a:endParaRPr lang="cs-CZ" altLang="cs-CZ" smtClean="0"/>
          </a:p>
          <a:p>
            <a:pPr algn="ctr" eaLnBrk="1" hangingPunct="1"/>
            <a:endParaRPr lang="cs-CZ" altLang="cs-CZ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Děkuji za pozornost.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66FF"/>
                </a:solidFill>
              </a:rPr>
              <a:t>Problém matematizace?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2400" smtClean="0"/>
              <a:t>Chápeme-li matematizaci ve </a:t>
            </a:r>
            <a:r>
              <a:rPr lang="cs-CZ" altLang="cs-CZ" sz="2400" b="1" smtClean="0">
                <a:solidFill>
                  <a:srgbClr val="E8F721"/>
                </a:solidFill>
              </a:rPr>
              <a:t>výše uvedeném smyslu</a:t>
            </a:r>
            <a:r>
              <a:rPr lang="cs-CZ" altLang="cs-CZ" sz="2400" smtClean="0"/>
              <a:t> </a:t>
            </a:r>
            <a:r>
              <a:rPr lang="cs-CZ" altLang="cs-CZ" sz="2400" smtClean="0">
                <a:latin typeface="Arial" panose="020B0604020202020204" pitchFamily="34" charset="0"/>
              </a:rPr>
              <a:t>(</a:t>
            </a:r>
            <a:r>
              <a:rPr lang="cs-CZ" altLang="cs-CZ" sz="2800" b="1" smtClean="0">
                <a:solidFill>
                  <a:srgbClr val="66FF66"/>
                </a:solidFill>
                <a:latin typeface="Arial" panose="020B0604020202020204" pitchFamily="34" charset="0"/>
              </a:rPr>
              <a:t>matematizace I</a:t>
            </a:r>
            <a:r>
              <a:rPr lang="cs-CZ" altLang="cs-CZ" sz="2400" smtClean="0">
                <a:latin typeface="Arial" panose="020B0604020202020204" pitchFamily="34" charset="0"/>
              </a:rPr>
              <a:t>) </a:t>
            </a:r>
            <a:r>
              <a:rPr lang="cs-CZ" altLang="cs-CZ" sz="2400" smtClean="0"/>
              <a:t>a ve vztahu k uplatnění matematiky v rozmanitých elementárních situacích každodenního života (jakožto projevy matematické gramotnosti), nemůže vyvolávat </a:t>
            </a:r>
            <a:r>
              <a:rPr lang="cs-CZ" altLang="cs-CZ" sz="2400" b="1" smtClean="0">
                <a:solidFill>
                  <a:srgbClr val="E8F721"/>
                </a:solidFill>
              </a:rPr>
              <a:t>žádné</a:t>
            </a:r>
            <a:r>
              <a:rPr lang="cs-CZ" altLang="cs-CZ" sz="2400" smtClean="0"/>
              <a:t> výrazné </a:t>
            </a:r>
            <a:r>
              <a:rPr lang="cs-CZ" altLang="cs-CZ" sz="2400" b="1" smtClean="0">
                <a:solidFill>
                  <a:srgbClr val="E8F721"/>
                </a:solidFill>
              </a:rPr>
              <a:t>problémy</a:t>
            </a:r>
            <a:r>
              <a:rPr lang="cs-CZ" altLang="cs-CZ" sz="2400" b="1" smtClean="0">
                <a:solidFill>
                  <a:srgbClr val="E8F72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400" smtClean="0">
                <a:latin typeface="Arial" panose="020B0604020202020204" pitchFamily="34" charset="0"/>
              </a:rPr>
              <a:t>neboť zde není redukce a převod na matematický model na škodu, nýbrž k užitku</a:t>
            </a:r>
            <a:r>
              <a:rPr lang="cs-CZ" altLang="cs-CZ" sz="2000" smtClean="0"/>
              <a:t>. </a:t>
            </a:r>
            <a:r>
              <a:rPr lang="cs-CZ" altLang="cs-CZ" sz="2400" smtClean="0"/>
              <a:t>(Problémem se zde stává spíše nedostatek oné matematické gramotnosti.)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66FF"/>
                </a:solidFill>
              </a:rPr>
              <a:t>Problém matematizace?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2400" smtClean="0"/>
              <a:t>Je-li však cyklus matematizace pochopen jako základní schéma lidského poznání vůbec</a:t>
            </a:r>
            <a:r>
              <a:rPr lang="cs-CZ" altLang="cs-CZ" sz="2400" smtClean="0">
                <a:latin typeface="Arial" panose="020B0604020202020204" pitchFamily="34" charset="0"/>
              </a:rPr>
              <a:t> (</a:t>
            </a:r>
            <a:r>
              <a:rPr lang="cs-CZ" altLang="cs-CZ" sz="2800" b="1" smtClean="0">
                <a:solidFill>
                  <a:srgbClr val="66FF66"/>
                </a:solidFill>
                <a:latin typeface="Arial" panose="020B0604020202020204" pitchFamily="34" charset="0"/>
              </a:rPr>
              <a:t>matematizace II</a:t>
            </a:r>
            <a:r>
              <a:rPr lang="cs-CZ" altLang="cs-CZ" sz="2400" smtClean="0">
                <a:latin typeface="Arial" panose="020B0604020202020204" pitchFamily="34" charset="0"/>
              </a:rPr>
              <a:t>)</a:t>
            </a:r>
            <a:r>
              <a:rPr lang="cs-CZ" altLang="cs-CZ" sz="2400" smtClean="0"/>
              <a:t>, které může být, je, anebo dokonce musí být uplatněno vždy a všude</a:t>
            </a:r>
            <a:r>
              <a:rPr lang="cs-CZ" altLang="cs-CZ" sz="2400" smtClean="0">
                <a:latin typeface="Arial" panose="020B0604020202020204" pitchFamily="34" charset="0"/>
              </a:rPr>
              <a:t> (tj. je třeba matematizovat nejen prostor a čas, resp. prostoročas, ale i další entity)</a:t>
            </a:r>
            <a:r>
              <a:rPr lang="cs-CZ" altLang="cs-CZ" sz="2400" smtClean="0"/>
              <a:t> – takový přístup musí nutně vyvolávat mnoho otázek a vzbuzovat řadu pochybností, tj. </a:t>
            </a:r>
            <a:r>
              <a:rPr lang="cs-CZ" altLang="cs-CZ" sz="2400" b="1" smtClean="0">
                <a:solidFill>
                  <a:srgbClr val="66FF66"/>
                </a:solidFill>
              </a:rPr>
              <a:t>stává se problémem</a:t>
            </a:r>
            <a:r>
              <a:rPr lang="cs-CZ" altLang="cs-CZ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39825"/>
          </a:xfrm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Předběžná poznámka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latin typeface="Arial" panose="020B0604020202020204" pitchFamily="34" charset="0"/>
              </a:rPr>
              <a:t>Matematizace II – většinou bývá charakterizována jako </a:t>
            </a:r>
            <a:r>
              <a:rPr lang="cs-CZ" altLang="cs-CZ" sz="2800" b="1" smtClean="0">
                <a:solidFill>
                  <a:srgbClr val="FFFF00"/>
                </a:solidFill>
                <a:latin typeface="Arial" panose="020B0604020202020204" pitchFamily="34" charset="0"/>
              </a:rPr>
              <a:t>třístupňový proces</a:t>
            </a:r>
            <a:r>
              <a:rPr lang="cs-CZ" altLang="cs-CZ" sz="2800" smtClean="0">
                <a:latin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rgbClr val="FF9900"/>
                </a:solidFill>
                <a:latin typeface="Arial" panose="020B0604020202020204" pitchFamily="34" charset="0"/>
              </a:rPr>
              <a:t>I. stupeň</a:t>
            </a:r>
            <a:r>
              <a:rPr lang="cs-CZ" altLang="cs-CZ" sz="2800" smtClean="0">
                <a:latin typeface="Arial" panose="020B0604020202020204" pitchFamily="34" charset="0"/>
              </a:rPr>
              <a:t> = formulační, tj. jevy z kontextu přirozeného světa jsou vyjádřeny v řeči matematiky (např. v řeči rovnic)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rgbClr val="FF9900"/>
                </a:solidFill>
                <a:latin typeface="Arial" panose="020B0604020202020204" pitchFamily="34" charset="0"/>
              </a:rPr>
              <a:t>II. stupeň</a:t>
            </a:r>
            <a:r>
              <a:rPr lang="cs-CZ" altLang="cs-CZ" sz="2800" smtClean="0">
                <a:latin typeface="Arial" panose="020B0604020202020204" pitchFamily="34" charset="0"/>
              </a:rPr>
              <a:t> = řešení matematické, tj. řešení rovnic jakožto matematických objektů (očištěných od fyzikálního kontextu) dávající nové důsledky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rgbClr val="FF9900"/>
                </a:solidFill>
                <a:latin typeface="Arial" panose="020B0604020202020204" pitchFamily="34" charset="0"/>
              </a:rPr>
              <a:t>III. stupeň</a:t>
            </a:r>
            <a:r>
              <a:rPr lang="cs-CZ" altLang="cs-CZ" sz="2800" smtClean="0">
                <a:latin typeface="Arial" panose="020B0604020202020204" pitchFamily="34" charset="0"/>
              </a:rPr>
              <a:t> = generalizace a extrapolace důsledků plynoucích z matematických struktur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b="1" dirty="0">
                <a:solidFill>
                  <a:srgbClr val="FF0000"/>
                </a:solidFill>
              </a:rPr>
              <a:t>Nástup matematizace – počátek novověku</a:t>
            </a:r>
            <a:br>
              <a:rPr lang="cs-CZ" sz="3800" b="1" dirty="0">
                <a:solidFill>
                  <a:srgbClr val="FF0000"/>
                </a:solidFill>
              </a:rPr>
            </a:br>
            <a:r>
              <a:rPr lang="cs-CZ" sz="3100" dirty="0"/>
              <a:t>(k</a:t>
            </a:r>
            <a:r>
              <a:rPr lang="cs-CZ" sz="3100" b="1" dirty="0"/>
              <a:t>rátká expozice)</a:t>
            </a:r>
          </a:p>
        </p:txBody>
      </p:sp>
      <p:sp>
        <p:nvSpPr>
          <p:cNvPr id="8195" name="Rectangle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30725"/>
          </a:xfrm>
        </p:spPr>
        <p:txBody>
          <a:bodyPr/>
          <a:lstStyle/>
          <a:p>
            <a:pPr eaLnBrk="1" hangingPunct="1"/>
            <a:r>
              <a:rPr lang="cs-CZ" altLang="cs-CZ" sz="2400" b="1" i="1" smtClean="0">
                <a:solidFill>
                  <a:srgbClr val="FFFF00"/>
                </a:solidFill>
              </a:rPr>
              <a:t>Galileo Galilei:  </a:t>
            </a:r>
            <a:endParaRPr lang="cs-CZ" altLang="cs-CZ" sz="2400" b="1" i="1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smtClean="0">
                <a:solidFill>
                  <a:srgbClr val="FFFF00"/>
                </a:solidFill>
                <a:latin typeface="Arial" panose="020B0604020202020204" pitchFamily="34" charset="0"/>
              </a:rPr>
              <a:t>    </a:t>
            </a:r>
            <a:r>
              <a:rPr lang="cs-CZ" altLang="cs-CZ" sz="2400" b="1" i="1" smtClean="0">
                <a:solidFill>
                  <a:srgbClr val="FFFF00"/>
                </a:solidFill>
              </a:rPr>
              <a:t>Il Saggiatore 1623</a:t>
            </a:r>
          </a:p>
          <a:p>
            <a:pPr eaLnBrk="1" hangingPunct="1"/>
            <a:r>
              <a:rPr lang="cs-CZ" altLang="cs-CZ" b="1" i="1" smtClean="0"/>
              <a:t>...egli e scritto in lingua matematica, e i caratteri son triangli, cerchi, ed altre figure geometriche.....</a:t>
            </a:r>
          </a:p>
        </p:txBody>
      </p:sp>
      <p:sp>
        <p:nvSpPr>
          <p:cNvPr id="8196" name="Rectangle 6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0662" cy="4530725"/>
          </a:xfrm>
        </p:spPr>
        <p:txBody>
          <a:bodyPr/>
          <a:lstStyle/>
          <a:p>
            <a:pPr eaLnBrk="1" hangingPunct="1"/>
            <a:r>
              <a:rPr lang="cs-CZ" altLang="cs-CZ" sz="2400" b="1" i="1" smtClean="0">
                <a:solidFill>
                  <a:srgbClr val="FFFF00"/>
                </a:solidFill>
                <a:latin typeface="Arial" panose="020B0604020202020204" pitchFamily="34" charset="0"/>
              </a:rPr>
              <a:t>Galileo </a:t>
            </a:r>
            <a:r>
              <a:rPr lang="cs-CZ" altLang="cs-CZ" sz="2400" b="1" i="1" smtClean="0">
                <a:solidFill>
                  <a:srgbClr val="FFFF00"/>
                </a:solidFill>
              </a:rPr>
              <a:t>Galilei: </a:t>
            </a:r>
            <a:endParaRPr lang="cs-CZ" altLang="cs-CZ" sz="2400" b="1" i="1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smtClean="0">
                <a:solidFill>
                  <a:srgbClr val="FFFF00"/>
                </a:solidFill>
                <a:latin typeface="Arial" panose="020B0604020202020204" pitchFamily="34" charset="0"/>
              </a:rPr>
              <a:t>    </a:t>
            </a:r>
            <a:r>
              <a:rPr lang="cs-CZ" altLang="cs-CZ" sz="2000" b="1" i="1" smtClean="0">
                <a:solidFill>
                  <a:srgbClr val="FFFF00"/>
                </a:solidFill>
              </a:rPr>
              <a:t>Ten, kdo váží zlato 1623</a:t>
            </a:r>
          </a:p>
          <a:p>
            <a:pPr eaLnBrk="1" hangingPunct="1"/>
            <a:r>
              <a:rPr lang="cs-CZ" altLang="cs-CZ" b="1" smtClean="0"/>
              <a:t>...</a:t>
            </a:r>
            <a:r>
              <a:rPr lang="cs-CZ" altLang="cs-CZ" sz="2000" b="1" smtClean="0">
                <a:latin typeface="Arial" panose="020B0604020202020204" pitchFamily="34" charset="0"/>
              </a:rPr>
              <a:t>/kniha přírody/ </a:t>
            </a:r>
            <a:r>
              <a:rPr lang="cs-CZ" altLang="cs-CZ" b="1" smtClean="0"/>
              <a:t>je psána jazykem matematiky, jehož písmeny jsou trojúhelníky, kruhy a jiné geometrické útvary ....</a:t>
            </a:r>
          </a:p>
          <a:p>
            <a:pPr eaLnBrk="1" hangingPunct="1"/>
            <a:endParaRPr lang="cs-CZ" alt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00"/>
                </a:solidFill>
                <a:latin typeface="Arial" panose="020B0604020202020204" pitchFamily="34" charset="0"/>
              </a:rPr>
              <a:t>Co to znamená?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latin typeface="Arial" panose="020B0604020202020204" pitchFamily="34" charset="0"/>
              </a:rPr>
              <a:t>Klasický geometrický prostor se stal prostorem reálného světa. </a:t>
            </a:r>
            <a:r>
              <a:rPr lang="cs-CZ" altLang="cs-CZ" sz="2800" b="1" smtClean="0">
                <a:solidFill>
                  <a:srgbClr val="FFFF00"/>
                </a:solidFill>
                <a:latin typeface="Arial" panose="020B0604020202020204" pitchFamily="34" charset="0"/>
              </a:rPr>
              <a:t>Geometrie</a:t>
            </a:r>
            <a:r>
              <a:rPr lang="cs-CZ" altLang="cs-CZ" sz="2800" smtClean="0">
                <a:latin typeface="Arial" panose="020B0604020202020204" pitchFamily="34" charset="0"/>
              </a:rPr>
              <a:t> přestala být čistým ideálním věděním (věděním o ideálním světě – tak bylo toto vědění chápáno ve starověkém Řecku), stala se přímo </a:t>
            </a:r>
            <a:r>
              <a:rPr lang="cs-CZ" altLang="cs-CZ" sz="2800" b="1" smtClean="0">
                <a:solidFill>
                  <a:srgbClr val="FFFF00"/>
                </a:solidFill>
                <a:latin typeface="Arial" panose="020B0604020202020204" pitchFamily="34" charset="0"/>
              </a:rPr>
              <a:t>věděním (vědou) o reálném světě, tj. vědou přírodní</a:t>
            </a:r>
            <a:r>
              <a:rPr lang="cs-CZ" altLang="cs-CZ" sz="280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rgbClr val="FF99FF"/>
                </a:solidFill>
                <a:latin typeface="Arial" panose="020B0604020202020204" pitchFamily="34" charset="0"/>
              </a:rPr>
              <a:t>Do reálného světa vstoupily ideální geometrické objekty – body, přímky, kružnice atd</a:t>
            </a:r>
            <a:r>
              <a:rPr lang="cs-CZ" altLang="cs-CZ" sz="2800" smtClean="0">
                <a:latin typeface="Arial" panose="020B0604020202020204" pitchFamily="34" charset="0"/>
              </a:rPr>
              <a:t>. Ne vždy jako reálné objekty, ale přinejmenším jako místa v reálném prostoru.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>
                <a:solidFill>
                  <a:srgbClr val="FF9900"/>
                </a:solidFill>
              </a:rPr>
              <a:t>Johannes Kepler</a:t>
            </a:r>
            <a:r>
              <a:rPr lang="cs-CZ" altLang="cs-CZ" sz="3800" smtClean="0">
                <a:solidFill>
                  <a:srgbClr val="FFFF00"/>
                </a:solidFill>
              </a:rPr>
              <a:t> – </a:t>
            </a:r>
            <a:r>
              <a:rPr lang="cs-CZ" altLang="cs-CZ" sz="2400" smtClean="0">
                <a:solidFill>
                  <a:srgbClr val="FFFF00"/>
                </a:solidFill>
              </a:rPr>
              <a:t>pokračovatel Galileiho</a:t>
            </a:r>
            <a:r>
              <a:rPr lang="cs-CZ" altLang="cs-CZ" sz="2400" smtClean="0">
                <a:solidFill>
                  <a:srgbClr val="FFFF00"/>
                </a:solidFill>
                <a:latin typeface="Arial" panose="020B0604020202020204" pitchFamily="34" charset="0"/>
              </a:rPr>
              <a:t> vyjádřil tuto proměnu ještě lapidárněji: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cs-CZ" sz="40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4400" b="1" i="1" dirty="0" err="1">
                <a:solidFill>
                  <a:srgbClr val="FFC000"/>
                </a:solidFill>
              </a:rPr>
              <a:t>Ubi</a:t>
            </a:r>
            <a:r>
              <a:rPr lang="cs-CZ" sz="4400" b="1" i="1" dirty="0">
                <a:solidFill>
                  <a:srgbClr val="FFC000"/>
                </a:solidFill>
              </a:rPr>
              <a:t> natura, </a:t>
            </a:r>
            <a:r>
              <a:rPr lang="cs-CZ" sz="4400" b="1" i="1" dirty="0" err="1">
                <a:solidFill>
                  <a:srgbClr val="FFC000"/>
                </a:solidFill>
              </a:rPr>
              <a:t>ibi</a:t>
            </a:r>
            <a:r>
              <a:rPr lang="cs-CZ" sz="4400" b="1" i="1" dirty="0">
                <a:solidFill>
                  <a:srgbClr val="FFC000"/>
                </a:solidFill>
              </a:rPr>
              <a:t> </a:t>
            </a:r>
            <a:r>
              <a:rPr lang="cs-CZ" sz="4400" b="1" i="1" dirty="0" err="1">
                <a:solidFill>
                  <a:srgbClr val="FFC000"/>
                </a:solidFill>
              </a:rPr>
              <a:t>geometria</a:t>
            </a:r>
            <a:r>
              <a:rPr lang="cs-CZ" sz="4400" b="1" i="1" dirty="0">
                <a:solidFill>
                  <a:srgbClr val="FFC000"/>
                </a:solidFill>
              </a:rPr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b="1" i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4400" dirty="0"/>
              <a:t>(Kde je příroda, tam je geometrie.)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b="1" i="1" dirty="0"/>
          </a:p>
        </p:txBody>
      </p:sp>
      <p:sp>
        <p:nvSpPr>
          <p:cNvPr id="10244" name="Rectangle 6"/>
          <p:cNvSpPr>
            <a:spLocks noGrp="1"/>
          </p:cNvSpPr>
          <p:nvPr>
            <p:ph sz="half" idx="4294967295"/>
          </p:nvPr>
        </p:nvSpPr>
        <p:spPr>
          <a:xfrm>
            <a:off x="5526088" y="1628775"/>
            <a:ext cx="3617912" cy="4497388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endParaRPr lang="cs-CZ" altLang="cs-CZ" sz="4000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2053</Words>
  <Application>Microsoft Office PowerPoint</Application>
  <PresentationFormat>Předvádění na obrazovce (4:3)</PresentationFormat>
  <Paragraphs>167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Monotype Corsiva</vt:lpstr>
      <vt:lpstr>Tahoma</vt:lpstr>
      <vt:lpstr>Wingdings</vt:lpstr>
      <vt:lpstr>Motiv systému Office</vt:lpstr>
      <vt:lpstr>Matematizace – problém?</vt:lpstr>
      <vt:lpstr>Matematizace I: </vt:lpstr>
      <vt:lpstr>Matematizace I</vt:lpstr>
      <vt:lpstr>Problém matematizace?</vt:lpstr>
      <vt:lpstr>Problém matematizace?</vt:lpstr>
      <vt:lpstr>Předběžná poznámka</vt:lpstr>
      <vt:lpstr>Nástup matematizace – počátek novověku (krátká expozice)</vt:lpstr>
      <vt:lpstr>Co to znamená?</vt:lpstr>
      <vt:lpstr>Johannes Kepler – pokračovatel Galileiho vyjádřil tuto proměnu ještě lapidárněji:</vt:lpstr>
      <vt:lpstr>Isaac Newton – završitel první fázi procesu matematizace </vt:lpstr>
      <vt:lpstr>Prezentace aplikace PowerPoint</vt:lpstr>
      <vt:lpstr>Problém matematizace –  Kdy to všechno začalo, aneb delší expozice:</vt:lpstr>
      <vt:lpstr>Důležitá doplňující poznámka:</vt:lpstr>
      <vt:lpstr>Pro případné zájemce:</vt:lpstr>
      <vt:lpstr>Mikuláš Koperník a počátky novověké vědy</vt:lpstr>
      <vt:lpstr>Klaudios Ptolemaios</vt:lpstr>
      <vt:lpstr>Mikuláš Koperník</vt:lpstr>
      <vt:lpstr>Koperníkův revoluční obrat</vt:lpstr>
      <vt:lpstr>Vložená poznámka </vt:lpstr>
      <vt:lpstr>Johannes Kepler</vt:lpstr>
      <vt:lpstr>Dokonalá (platónská) tělesa -  základní geometrické tvary v universu</vt:lpstr>
      <vt:lpstr>Prezentace aplikace PowerPoint</vt:lpstr>
      <vt:lpstr>Galileo Galilei</vt:lpstr>
      <vt:lpstr>Prezentace aplikace PowerPoint</vt:lpstr>
      <vt:lpstr>Jeden z hlavních principů novověké vědy:</vt:lpstr>
      <vt:lpstr>Isaac Newton</vt:lpstr>
      <vt:lpstr>Co to znamenalo?</vt:lpstr>
      <vt:lpstr>K čemu vlastně došlo?</vt:lpstr>
      <vt:lpstr>Znovu připomeňme schema matematizace I</vt:lpstr>
      <vt:lpstr>Postupná matematizace věd</vt:lpstr>
      <vt:lpstr>Max Tegmark  (citováno dle Spor o matematizaci světa, str.33 a 43)</vt:lpstr>
      <vt:lpstr>Malý komentář</vt:lpstr>
      <vt:lpstr>Stejně tak silná jsou opoziční stanoviska:</vt:lpstr>
      <vt:lpstr>Prezentace aplikace PowerPoint</vt:lpstr>
      <vt:lpstr>Vložený Umělá inteligence E.H.</vt:lpstr>
      <vt:lpstr>Závěr:</vt:lpstr>
      <vt:lpstr>Můj dodatek: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Matematizace světa – problém?</dc:title>
  <dc:creator>martin HEMELÍK</dc:creator>
  <cp:lastModifiedBy>Emanuel Hurych</cp:lastModifiedBy>
  <cp:revision>37</cp:revision>
  <dcterms:created xsi:type="dcterms:W3CDTF">2013-04-12T07:16:19Z</dcterms:created>
  <dcterms:modified xsi:type="dcterms:W3CDTF">2023-03-28T07:41:29Z</dcterms:modified>
</cp:coreProperties>
</file>