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ZaEiOh3Wu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363492"/>
            <a:ext cx="11361600" cy="248747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DC"/>
                </a:solidFill>
              </a:rPr>
              <a:t>Didaktické prostředky</a:t>
            </a:r>
            <a:br>
              <a:rPr lang="cs-CZ" dirty="0">
                <a:solidFill>
                  <a:srgbClr val="0000DC"/>
                </a:solidFill>
              </a:rPr>
            </a:br>
            <a:br>
              <a:rPr lang="cs-CZ" dirty="0">
                <a:solidFill>
                  <a:srgbClr val="0000DC"/>
                </a:solidFill>
              </a:rPr>
            </a:br>
            <a:r>
              <a:rPr lang="cs-CZ" sz="3600" b="0" dirty="0">
                <a:solidFill>
                  <a:srgbClr val="0000D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Jak nám moderní technologie pomáhají? – YouTube</a:t>
            </a:r>
            <a:endParaRPr lang="sk-SK" sz="36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4D42E5-175F-4930-B4DB-859CDD9D7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D9F5C2-F773-48DD-ADBE-F19EAE3EE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87526"/>
            <a:ext cx="10501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1D1D8C-F6A9-4BF6-9245-FBB498D1F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635" y="1286359"/>
            <a:ext cx="11474824" cy="454564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vychází z </a:t>
            </a:r>
            <a:r>
              <a:rPr lang="cs-CZ" sz="3200" b="1" dirty="0">
                <a:solidFill>
                  <a:srgbClr val="0000DC"/>
                </a:solidFill>
              </a:rPr>
              <a:t>behaviorálního pojetí učení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podnět → reakce → zpětná vazba → pozitivní posilování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předpoklad = podrobná </a:t>
            </a:r>
            <a:r>
              <a:rPr lang="cs-CZ" sz="3200" b="1" dirty="0">
                <a:solidFill>
                  <a:srgbClr val="0000DC"/>
                </a:solidFill>
              </a:rPr>
              <a:t>analýza obsahu učiva </a:t>
            </a:r>
            <a:r>
              <a:rPr lang="cs-CZ" sz="3200" dirty="0"/>
              <a:t>a procesů jeho osvojování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principy platné i pro současnost </a:t>
            </a:r>
            <a:r>
              <a:rPr lang="cs-CZ" sz="3200" dirty="0"/>
              <a:t>= od „zmatené“ knihy = programovaná učebnice → vyučovací stroj → výukový SW</a:t>
            </a:r>
          </a:p>
        </p:txBody>
      </p:sp>
    </p:spTree>
    <p:extLst>
      <p:ext uri="{BB962C8B-B14F-4D97-AF65-F5344CB8AC3E}">
        <p14:creationId xmlns:p14="http://schemas.microsoft.com/office/powerpoint/2010/main" val="4178738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A4E05A-187D-4380-B708-E6932C30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21D655-5A2B-42E8-992E-E2FBBCA9E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A11D40-7C2E-4A39-BDD4-554451C9C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66800"/>
            <a:ext cx="11427882" cy="4765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Programované učení </a:t>
            </a:r>
            <a:r>
              <a:rPr lang="cs-CZ" sz="3200" b="1" dirty="0">
                <a:solidFill>
                  <a:srgbClr val="0000DC"/>
                </a:solidFill>
              </a:rPr>
              <a:t>– základní koncepce: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lineární program </a:t>
            </a:r>
            <a:r>
              <a:rPr lang="cs-CZ" sz="3200" dirty="0"/>
              <a:t>(1954 – </a:t>
            </a:r>
            <a:r>
              <a:rPr lang="cs-CZ" sz="3200" dirty="0" err="1"/>
              <a:t>Skinner</a:t>
            </a:r>
            <a:r>
              <a:rPr lang="cs-CZ" sz="3200" dirty="0"/>
              <a:t> – řízení učební činnosti) =</a:t>
            </a:r>
            <a:br>
              <a:rPr lang="cs-CZ" sz="3200" dirty="0"/>
            </a:br>
            <a:r>
              <a:rPr lang="cs-CZ" sz="3200" dirty="0"/>
              <a:t>učivo rozčleněno na drobné a snadné kroky → otázka → odpověď → otázka → odpověď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větvený program </a:t>
            </a:r>
            <a:r>
              <a:rPr lang="cs-CZ" sz="3200" dirty="0"/>
              <a:t>(1960 – </a:t>
            </a:r>
            <a:r>
              <a:rPr lang="cs-CZ" sz="3200" dirty="0" err="1"/>
              <a:t>Crowder</a:t>
            </a:r>
            <a:r>
              <a:rPr lang="cs-CZ" sz="3200" dirty="0"/>
              <a:t>) = hlavní linie + </a:t>
            </a:r>
            <a:br>
              <a:rPr lang="cs-CZ" sz="3200" dirty="0"/>
            </a:br>
            <a:r>
              <a:rPr lang="cs-CZ" sz="3200" dirty="0"/>
              <a:t>další větve → zrychlený postup X chyba = návrat 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adaptivní řízení</a:t>
            </a:r>
            <a:r>
              <a:rPr lang="cs-CZ" sz="3200" dirty="0"/>
              <a:t> – </a:t>
            </a:r>
            <a:br>
              <a:rPr lang="cs-CZ" sz="3200" dirty="0"/>
            </a:br>
            <a:r>
              <a:rPr lang="cs-CZ" sz="3200" dirty="0"/>
              <a:t>interakce mezi učebním programem a uživatelem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831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E6B919-41F9-43E8-AA7D-EEF8E0124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AB2B9D-9AA7-4E3B-BCC3-0C9DAACDA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7D7F630-141B-4E7C-9F8B-E795619F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066800"/>
            <a:ext cx="11589741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 </a:t>
            </a:r>
            <a:r>
              <a:rPr lang="cs-CZ" sz="3200" b="1" dirty="0">
                <a:solidFill>
                  <a:srgbClr val="0000DC"/>
                </a:solidFill>
              </a:rPr>
              <a:t>a jejich funkce: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motivační</a:t>
            </a:r>
            <a:r>
              <a:rPr lang="cs-CZ" sz="3200" dirty="0"/>
              <a:t> = podpora zájmu o učivo, propojení s realitou,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informační </a:t>
            </a:r>
            <a:r>
              <a:rPr lang="cs-CZ" sz="3200" dirty="0"/>
              <a:t>= rozšíření, doplnění, ilustrování, … slovních informací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demonstrační</a:t>
            </a:r>
            <a:r>
              <a:rPr lang="cs-CZ" sz="3200" dirty="0"/>
              <a:t> = předvedení, názorné doložení problému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transformační</a:t>
            </a:r>
            <a:r>
              <a:rPr lang="cs-CZ" sz="3200" dirty="0"/>
              <a:t> = zjednodušení, názorné vysvětlení, … učiva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aplikační</a:t>
            </a:r>
            <a:r>
              <a:rPr lang="cs-CZ" sz="3200" dirty="0"/>
              <a:t> = ukázka využití teorie v praxi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simulační</a:t>
            </a:r>
            <a:r>
              <a:rPr lang="cs-CZ" sz="3200" dirty="0"/>
              <a:t> = modelování („předstírání“, …) reálných jevů,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44704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4B62F9-530B-44CB-9E1A-1E9290845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BA3DA-3791-4587-AA8E-073399071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679B6C-C965-4E27-A388-FE698CEF4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4047"/>
            <a:ext cx="11373600" cy="500230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zprostředkovatel didaktické informace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Možné dělení: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statická média </a:t>
            </a:r>
            <a:r>
              <a:rPr lang="cs-CZ" sz="3200" dirty="0"/>
              <a:t>= text, nepohyblivý obraz – např. </a:t>
            </a:r>
            <a:br>
              <a:rPr lang="cs-CZ" sz="3200" dirty="0"/>
            </a:br>
            <a:r>
              <a:rPr lang="cs-CZ" sz="3200" dirty="0"/>
              <a:t>zpětný projektor, diaprojektor, interaktivní tabule, čtečky knih, dataprojektor, chytré telefony, … → ICT → HW + SW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pro </a:t>
            </a:r>
            <a:r>
              <a:rPr lang="cs-CZ" sz="3200" b="1" dirty="0">
                <a:solidFill>
                  <a:srgbClr val="F01928"/>
                </a:solidFill>
              </a:rPr>
              <a:t>dynamická média </a:t>
            </a:r>
            <a:r>
              <a:rPr lang="cs-CZ" sz="3200" dirty="0"/>
              <a:t>= zvuk, pohyblivý obraz – např. magnetofon, filmový projektor, MP3 přehrávač, dataprojektor, TV přenos, chytré telefony, … → ICT → HW + SW</a:t>
            </a:r>
          </a:p>
        </p:txBody>
      </p:sp>
    </p:spTree>
    <p:extLst>
      <p:ext uri="{BB962C8B-B14F-4D97-AF65-F5344CB8AC3E}">
        <p14:creationId xmlns:p14="http://schemas.microsoft.com/office/powerpoint/2010/main" val="3886111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D24860-1315-4977-A862-8054E7BDAC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A9A923-7CFE-45DA-A1D7-166D5C8B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6A104C3-197D-4FEA-8974-22D621420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0212"/>
            <a:ext cx="10753200" cy="436178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E. Didaktická technika </a:t>
            </a:r>
            <a:r>
              <a:rPr lang="cs-CZ" sz="3200" b="1" dirty="0"/>
              <a:t>– pokračování </a:t>
            </a:r>
            <a:endParaRPr lang="cs-CZ" sz="3200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digitalizace vědění </a:t>
            </a:r>
            <a:r>
              <a:rPr lang="cs-CZ" sz="3200" dirty="0"/>
              <a:t>(kultury) → „sloučení“ a úzké propojení materiálních a nemateriálních didaktických prostředků – didaktická technika = ICT = HW + SW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současnost = </a:t>
            </a:r>
            <a:r>
              <a:rPr lang="cs-CZ" sz="3200" b="1" dirty="0">
                <a:solidFill>
                  <a:srgbClr val="0000DC"/>
                </a:solidFill>
              </a:rPr>
              <a:t>přehlcení </a:t>
            </a:r>
            <a:r>
              <a:rPr lang="cs-CZ" sz="3200" b="1">
                <a:solidFill>
                  <a:srgbClr val="0000DC"/>
                </a:solidFill>
              </a:rPr>
              <a:t>digitalizovaným obsahem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návrat materiálních (reálných) didaktických prostředků, lidského přímého setkávání = slov, gest, …, </a:t>
            </a:r>
            <a:br>
              <a:rPr lang="cs-CZ" sz="3200" dirty="0"/>
            </a:br>
            <a:r>
              <a:rPr lang="cs-CZ" sz="3200" dirty="0"/>
              <a:t>sociálních kontaktů, … → </a:t>
            </a:r>
            <a:r>
              <a:rPr lang="cs-CZ" sz="3200" b="1" dirty="0">
                <a:solidFill>
                  <a:srgbClr val="F01928"/>
                </a:solidFill>
              </a:rPr>
              <a:t>učení = </a:t>
            </a:r>
            <a:r>
              <a:rPr lang="cs-CZ" sz="3200" b="1">
                <a:solidFill>
                  <a:srgbClr val="F01928"/>
                </a:solidFill>
              </a:rPr>
              <a:t>sociální proces </a:t>
            </a:r>
            <a:endParaRPr lang="cs-CZ" sz="3200" b="1" dirty="0">
              <a:solidFill>
                <a:srgbClr val="F01928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711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183CD5-302C-4D54-B084-EF3F3FA48F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601318-9566-4CEF-AEC2-03D47C406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4C4AA50-B31A-4732-9BEC-1E1962CE1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Edukační prostředky </a:t>
            </a:r>
            <a:r>
              <a:rPr lang="cs-CZ" sz="3200" dirty="0"/>
              <a:t>= vše, co pomáhá k uskutečnění edukačních (výchovně-vzdělávacích) cílů →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didaktický prostředky </a:t>
            </a:r>
            <a:r>
              <a:rPr lang="cs-CZ" sz="3200" dirty="0"/>
              <a:t>= vše, co pomáhá k naplnění cílů </a:t>
            </a:r>
            <a:r>
              <a:rPr lang="cs-CZ" sz="3200" b="1" dirty="0">
                <a:solidFill>
                  <a:srgbClr val="FF0000"/>
                </a:solidFill>
              </a:rPr>
              <a:t>vzdělávání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i="1" dirty="0">
                <a:solidFill>
                  <a:srgbClr val="F01928"/>
                </a:solidFill>
              </a:rPr>
              <a:t>„všechny předměty a jevy, které zajišťují, podmiňují </a:t>
            </a:r>
            <a:br>
              <a:rPr lang="cs-CZ" sz="3200" i="1" dirty="0">
                <a:solidFill>
                  <a:srgbClr val="F01928"/>
                </a:solidFill>
              </a:rPr>
            </a:br>
            <a:r>
              <a:rPr lang="cs-CZ" sz="3200" i="1" dirty="0">
                <a:solidFill>
                  <a:srgbClr val="F01928"/>
                </a:solidFill>
              </a:rPr>
              <a:t>a zefektivňují výuku“ </a:t>
            </a:r>
            <a:r>
              <a:rPr lang="cs-CZ" sz="3200" dirty="0"/>
              <a:t>(</a:t>
            </a:r>
            <a:r>
              <a:rPr lang="cs-CZ" sz="3200" dirty="0" err="1"/>
              <a:t>PEN</a:t>
            </a:r>
            <a:r>
              <a:rPr lang="cs-CZ" sz="3200" dirty="0"/>
              <a:t>, s. 258)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827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44D89-74ED-4645-A866-6078F81EBB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46EA0C-3D78-4C60-AFD6-EBCCA447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Didaktické prostředky – dělení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C0337C8-47E4-4420-BFE7-207FF3304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dirty="0"/>
              <a:t>Základní </a:t>
            </a:r>
            <a:r>
              <a:rPr lang="cs-CZ" sz="3200" b="1" dirty="0">
                <a:solidFill>
                  <a:srgbClr val="0000DC"/>
                </a:solidFill>
              </a:rPr>
              <a:t>dělení didaktických prostředků: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nemateriální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nehmotné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didaktické formy, metody a principy, obsah vzdělávání, informační systémy, SW, … sloužící vzdělávacím cílům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01928"/>
                </a:solidFill>
              </a:rPr>
              <a:t>materiální</a:t>
            </a:r>
            <a:r>
              <a:rPr lang="cs-CZ" sz="3200" b="1" dirty="0">
                <a:solidFill>
                  <a:srgbClr val="0000DC"/>
                </a:solidFill>
              </a:rPr>
              <a:t> = hmotné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zařízení učeben, didaktické pomůcky a technika, HW, … sloužící vzdělávacím cílům </a:t>
            </a:r>
          </a:p>
        </p:txBody>
      </p:sp>
    </p:spTree>
    <p:extLst>
      <p:ext uri="{BB962C8B-B14F-4D97-AF65-F5344CB8AC3E}">
        <p14:creationId xmlns:p14="http://schemas.microsoft.com/office/powerpoint/2010/main" val="4152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5B44A2-8639-44BC-9DED-BDB46A7D5D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C382DD-C7EA-40EB-9A62-D93DAB78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67251D8-A3B3-4612-A80B-6FE28317E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5844"/>
            <a:ext cx="10753200" cy="44061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materiální didaktické prostředky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F01928"/>
                </a:solidFill>
              </a:rPr>
              <a:t>stále se rozrůstající soubor hmotných prvků (viz HW) prolínajících se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s rozvojem nehmotných elementů (viz SW)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/>
              <a:t>← </a:t>
            </a:r>
            <a:r>
              <a:rPr lang="cs-CZ" sz="3200" dirty="0"/>
              <a:t>rozvoj IT, 5D technologií, …) – přehled např.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Jan Chromý: </a:t>
            </a:r>
            <a:r>
              <a:rPr lang="cs-CZ" sz="3200" i="1" dirty="0"/>
              <a:t>Materiální didaktické prostředky v informační společnosti</a:t>
            </a:r>
            <a:r>
              <a:rPr lang="cs-CZ" sz="3200" dirty="0"/>
              <a:t>. Praha: Verbum, 2011. 208 s.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Jiří Nikl: </a:t>
            </a:r>
            <a:r>
              <a:rPr lang="cs-CZ" sz="3200" i="1" dirty="0"/>
              <a:t>Didaktické aspekty technických výukových prostředků</a:t>
            </a:r>
            <a:r>
              <a:rPr lang="cs-CZ" sz="3200" dirty="0"/>
              <a:t>. Liberec. TU. 2002. 63 s.</a:t>
            </a:r>
          </a:p>
        </p:txBody>
      </p:sp>
    </p:spTree>
    <p:extLst>
      <p:ext uri="{BB962C8B-B14F-4D97-AF65-F5344CB8AC3E}">
        <p14:creationId xmlns:p14="http://schemas.microsoft.com/office/powerpoint/2010/main" val="623528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5C872D-203D-4591-ABEF-F282BE2914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110D9C-32CA-41C0-A569-46BCD7A1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AAD5E3-85E9-411E-A820-AB2ED43A9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0088"/>
            <a:ext cx="10753200" cy="43519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Materiální didaktické prostředky </a:t>
            </a:r>
            <a:r>
              <a:rPr lang="cs-CZ" sz="3200" dirty="0"/>
              <a:t>= hmotné objekty </a:t>
            </a:r>
            <a:br>
              <a:rPr lang="cs-CZ" sz="3200" dirty="0"/>
            </a:br>
            <a:r>
              <a:rPr lang="cs-CZ" sz="3200" dirty="0"/>
              <a:t>a předměty, které </a:t>
            </a:r>
            <a:r>
              <a:rPr lang="cs-CZ" sz="3200" b="1" dirty="0">
                <a:solidFill>
                  <a:srgbClr val="F01928"/>
                </a:solidFill>
              </a:rPr>
              <a:t>zefektivňují proces vzdělávání</a:t>
            </a:r>
          </a:p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dělení</a:t>
            </a:r>
            <a:r>
              <a:rPr 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vzdělávací instituce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jejich vybavení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učební pomůcky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73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FB5AD1-2D34-45A1-A885-FEE1BF95D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70406F-55C5-4CF4-8328-4FCB37F2F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132FFD-833F-460C-84F4-D1F99079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509933" cy="520511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A. Vzdělávací </a:t>
            </a:r>
            <a:r>
              <a:rPr lang="cs-CZ" sz="3200" b="1" dirty="0"/>
              <a:t>(výukové) </a:t>
            </a:r>
            <a:r>
              <a:rPr lang="cs-CZ" sz="3200" b="1" dirty="0">
                <a:solidFill>
                  <a:srgbClr val="F01928"/>
                </a:solidFill>
              </a:rPr>
              <a:t>prostory</a:t>
            </a:r>
            <a:r>
              <a:rPr lang="cs-CZ" sz="3200" dirty="0"/>
              <a:t> =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slouží k didaktickým účelům </a:t>
            </a:r>
            <a:r>
              <a:rPr lang="cs-CZ" sz="3200" dirty="0"/>
              <a:t>v různých institucích: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vzdělávacích </a:t>
            </a:r>
            <a:r>
              <a:rPr lang="cs-CZ" sz="3200" dirty="0"/>
              <a:t>(ve školách, …) – učebny, tělocvičny, dílny, laboratoře, přednáškové sály,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vědeckých </a:t>
            </a:r>
            <a:r>
              <a:rPr lang="cs-CZ" sz="3200" dirty="0"/>
              <a:t>– např. </a:t>
            </a:r>
            <a:r>
              <a:rPr lang="cs-CZ" sz="3200" dirty="0" err="1"/>
              <a:t>CEITEC</a:t>
            </a:r>
            <a:r>
              <a:rPr lang="cs-CZ" sz="3200" dirty="0"/>
              <a:t> – vzdělávání odborníků, mládeže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sportovních </a:t>
            </a:r>
            <a:r>
              <a:rPr lang="cs-CZ" sz="3200" dirty="0"/>
              <a:t>– sportoviště, speciální prostory,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kulturních </a:t>
            </a:r>
            <a:r>
              <a:rPr lang="cs-CZ" sz="3200" dirty="0"/>
              <a:t>– knihovny, muzea, galerie, kina – filmové kluby, divadla, ZOO, … – tradiční prostory + didakticky upravené místnosti (viz dětská muzea, tradice britských muzeí,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200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675F4B-F3A7-4CF6-8B14-E274AD83CD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CAC90B-4C64-4192-80ED-46F82B4A2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F54095D-7F79-461D-8A05-1BFD33D0D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3593"/>
            <a:ext cx="10753200" cy="470440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B. Vybavení </a:t>
            </a:r>
            <a:r>
              <a:rPr lang="cs-CZ" sz="3200" b="1" dirty="0"/>
              <a:t>(zařízení) </a:t>
            </a:r>
            <a:r>
              <a:rPr lang="cs-CZ" sz="3200" b="1" dirty="0">
                <a:solidFill>
                  <a:srgbClr val="F01928"/>
                </a:solidFill>
              </a:rPr>
              <a:t>vzdělávacích prostor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nábytek, osvětlení, dekorace, … (didaktické pomůcky </a:t>
            </a:r>
            <a:br>
              <a:rPr lang="cs-CZ" sz="3200" dirty="0"/>
            </a:br>
            <a:r>
              <a:rPr lang="cs-CZ" sz="3200" dirty="0"/>
              <a:t>a didaktická technika – řazeny zvlášť) </a:t>
            </a:r>
            <a:r>
              <a:rPr lang="cs-CZ" sz="3200" b="1" dirty="0"/>
              <a:t> </a:t>
            </a: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C. „Osobní“ potřeby účastníků vzdělávání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 err="1"/>
              <a:t>edukátorů</a:t>
            </a:r>
            <a:r>
              <a:rPr lang="cs-CZ" sz="3200" dirty="0"/>
              <a:t> a </a:t>
            </a:r>
            <a:r>
              <a:rPr lang="cs-CZ" sz="3200" dirty="0" err="1"/>
              <a:t>edukantů</a:t>
            </a:r>
            <a:r>
              <a:rPr lang="cs-CZ" sz="3200" dirty="0"/>
              <a:t> – např.: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psací potřeby, poznámkové bloky,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chytré telefony – kalkulačky, poznámky, … další funkce = didaktická technika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74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5FEBA94-CE06-48E0-A944-277B35B34C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F48473-240F-466A-A490-7396B367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D3EB531-DB55-4EF1-9C81-56BA45BC4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38386"/>
            <a:ext cx="11383059" cy="50292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endParaRPr 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médium</a:t>
            </a:r>
            <a:r>
              <a:rPr lang="cs-CZ" sz="3200" dirty="0"/>
              <a:t> (nositel, prostředek, nosič)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didaktické informace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demonstrační funkce – provázejí celou historii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Příklady didaktických pomůcek: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skutečné předměty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modely (statické a dynamické)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zobrazení (statická i dynamická projekce)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tištěné materiály – knihy, učebnice, slovníky, příručky, časopisy, mapy, pracovní listy, studijní opory,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7924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BA5872-E284-4D61-8461-BC8209B231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D729A8-AB84-48F7-AB52-41533965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Materiální didaktické prostředky – 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1615A78-D97D-4381-A255-C029E660E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0895"/>
            <a:ext cx="11533180" cy="5339166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D. Didaktické </a:t>
            </a:r>
            <a:r>
              <a:rPr lang="cs-CZ" sz="3200" b="1" dirty="0"/>
              <a:t>(učební) </a:t>
            </a:r>
            <a:r>
              <a:rPr lang="cs-CZ" sz="3200" b="1" dirty="0">
                <a:solidFill>
                  <a:srgbClr val="F01928"/>
                </a:solidFill>
              </a:rPr>
              <a:t>pomůcky</a:t>
            </a:r>
            <a:r>
              <a:rPr lang="cs-CZ" sz="3200" b="1" dirty="0"/>
              <a:t> – pokračování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zvukové pomůcky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dotykové pomůcky (např. slepecké písmo)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elektronické materiály – postupná </a:t>
            </a:r>
            <a:r>
              <a:rPr lang="cs-CZ" sz="3200" b="1" dirty="0">
                <a:solidFill>
                  <a:srgbClr val="F01928"/>
                </a:solidFill>
              </a:rPr>
              <a:t>digitalizace a zpřístupnění komplexní kultury </a:t>
            </a:r>
            <a:r>
              <a:rPr lang="cs-CZ" sz="3200" dirty="0"/>
              <a:t>– nejen literatury (vědecké, beletrie, … = knihovny = digitalizace), ale i dalších oblastí – např. </a:t>
            </a:r>
            <a:br>
              <a:rPr lang="cs-CZ" sz="3200" dirty="0"/>
            </a:br>
            <a:r>
              <a:rPr lang="cs-CZ" sz="3200" dirty="0"/>
              <a:t>virtuální muzea, … ↔ internet, kyberprostor – </a:t>
            </a:r>
            <a:r>
              <a:rPr lang="cs-CZ" sz="3200" b="1" dirty="0">
                <a:solidFill>
                  <a:srgbClr val="F01928"/>
                </a:solidFill>
              </a:rPr>
              <a:t>využívání + aktivní rozšiřování </a:t>
            </a:r>
            <a:r>
              <a:rPr lang="cs-CZ" sz="3200" dirty="0"/>
              <a:t>→ nutnost informační gramotnosti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výukové programy ← </a:t>
            </a:r>
            <a:r>
              <a:rPr lang="cs-CZ" sz="3200" b="1" dirty="0">
                <a:solidFill>
                  <a:srgbClr val="0000DC"/>
                </a:solidFill>
              </a:rPr>
              <a:t>programované učení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59777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138</TotalTime>
  <Words>904</Words>
  <Application>Microsoft Office PowerPoint</Application>
  <PresentationFormat>Širokoúhlá obrazovka</PresentationFormat>
  <Paragraphs>91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Didaktické prostředky  Jak nám moderní technologie pomáhají? – YouTube</vt:lpstr>
      <vt:lpstr>Didaktické prostředky – vymezení </vt:lpstr>
      <vt:lpstr>Didaktické prostředky – dělení </vt:lpstr>
      <vt:lpstr>Materiální didaktické prostředky</vt:lpstr>
      <vt:lpstr>Materiální didaktické prostředky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  <vt:lpstr>Materiální didaktické prostředky – dělení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21</cp:revision>
  <cp:lastPrinted>2020-12-09T06:25:47Z</cp:lastPrinted>
  <dcterms:created xsi:type="dcterms:W3CDTF">2020-10-05T06:18:46Z</dcterms:created>
  <dcterms:modified xsi:type="dcterms:W3CDTF">2023-01-26T13:02:52Z</dcterms:modified>
</cp:coreProperties>
</file>