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3" r:id="rId4"/>
    <p:sldId id="277" r:id="rId5"/>
    <p:sldId id="258" r:id="rId6"/>
    <p:sldId id="274" r:id="rId7"/>
    <p:sldId id="259" r:id="rId8"/>
    <p:sldId id="263" r:id="rId9"/>
    <p:sldId id="260" r:id="rId10"/>
    <p:sldId id="261" r:id="rId11"/>
    <p:sldId id="262" r:id="rId12"/>
    <p:sldId id="275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gISqU3QrRHEdv/ISPuIJUxhE5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22c06655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122c06655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122c06655b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13499fe90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13499fe90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113499fe901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3499fe90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3499fe901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113499fe901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716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3499fe901_1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113499fe901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3499fe901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3499fe901_1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113499fe901_1_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3499fe901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3499fe901_2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113499fe901_2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cs-CZ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Fyziologie Zátěže</a:t>
            </a:r>
            <a:br>
              <a:rPr lang="cs-CZ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Úvodní hodina</a:t>
            </a:r>
            <a:br>
              <a:rPr lang="cs-CZ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cs-CZ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Homeostáza, stres, reakce, adaptace, faktory sportovního výkonu</a:t>
            </a:r>
            <a:br>
              <a:rPr lang="cs-CZ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Mgr. Vojtěch Grün</a:t>
            </a:r>
            <a:endParaRPr dirty="0"/>
          </a:p>
        </p:txBody>
      </p:sp>
      <p:sp>
        <p:nvSpPr>
          <p:cNvPr id="91" name="Google Shape;91;p1"/>
          <p:cNvSpPr/>
          <p:nvPr/>
        </p:nvSpPr>
        <p:spPr>
          <a:xfrm>
            <a:off x="5510370" y="851517"/>
            <a:ext cx="6184806" cy="5154967"/>
          </a:xfrm>
          <a:custGeom>
            <a:avLst/>
            <a:gdLst/>
            <a:ahLst/>
            <a:cxnLst/>
            <a:rect l="l" t="t" r="r" b="b"/>
            <a:pathLst>
              <a:path w="6184806" h="5154967" extrusionOk="0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rgbClr val="7F7F7F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1503" y="2129307"/>
            <a:ext cx="3217333" cy="321733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940560" y="5811520"/>
            <a:ext cx="8646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bp4051							Jaro 2023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3499fe901_1_202"/>
          <p:cNvSpPr txBox="1">
            <a:spLocks noGrp="1"/>
          </p:cNvSpPr>
          <p:nvPr>
            <p:ph type="title"/>
          </p:nvPr>
        </p:nvSpPr>
        <p:spPr>
          <a:xfrm>
            <a:off x="838200" y="704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dirty="0"/>
              <a:t>Příklady homeostatické kontroly</a:t>
            </a:r>
            <a:endParaRPr sz="4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/>
              <a:t>Cirkulační a metabolické funkce hormonů</a:t>
            </a:r>
            <a:endParaRPr sz="4600" dirty="0"/>
          </a:p>
        </p:txBody>
      </p:sp>
      <p:sp>
        <p:nvSpPr>
          <p:cNvPr id="149" name="Google Shape;149;g113499fe901_1_202"/>
          <p:cNvSpPr txBox="1">
            <a:spLocks noGrp="1"/>
          </p:cNvSpPr>
          <p:nvPr>
            <p:ph type="body" idx="1"/>
          </p:nvPr>
        </p:nvSpPr>
        <p:spPr>
          <a:xfrm>
            <a:off x="251676" y="1396150"/>
            <a:ext cx="6695424" cy="539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44625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402"/>
              <a:buChar char="•"/>
            </a:pPr>
            <a:r>
              <a:rPr lang="cs-CZ" sz="3401" dirty="0"/>
              <a:t>Regulace krevní glukosy</a:t>
            </a:r>
            <a:endParaRPr sz="3401" dirty="0"/>
          </a:p>
          <a:p>
            <a:pPr marL="91440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401" dirty="0"/>
          </a:p>
          <a:p>
            <a:pPr marL="457200" lvl="0" indent="-444625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402"/>
              <a:buChar char="•"/>
            </a:pPr>
            <a:r>
              <a:rPr lang="cs-CZ" sz="3401" dirty="0"/>
              <a:t>Regulace krevního tlaku</a:t>
            </a:r>
            <a:endParaRPr sz="3401" dirty="0"/>
          </a:p>
          <a:p>
            <a:pPr marL="91440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401" dirty="0"/>
          </a:p>
          <a:p>
            <a:pPr marL="457200" lvl="0" indent="-444625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402"/>
              <a:buChar char="•"/>
            </a:pPr>
            <a:r>
              <a:rPr lang="cs-CZ" sz="3401" dirty="0"/>
              <a:t>Regulace respiračních plynů </a:t>
            </a:r>
            <a:endParaRPr sz="3401" dirty="0"/>
          </a:p>
          <a:p>
            <a:pPr marL="45720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3401" dirty="0"/>
              <a:t>(nedostatek O</a:t>
            </a:r>
            <a:r>
              <a:rPr lang="cs-CZ" sz="3401" baseline="-25000" dirty="0"/>
              <a:t>2</a:t>
            </a:r>
            <a:r>
              <a:rPr lang="cs-CZ" sz="3401" dirty="0"/>
              <a:t>, nadbytek CO</a:t>
            </a:r>
            <a:r>
              <a:rPr lang="cs-CZ" sz="3401" baseline="-25000" dirty="0"/>
              <a:t>2</a:t>
            </a:r>
            <a:r>
              <a:rPr lang="cs-CZ" sz="3401" dirty="0"/>
              <a:t>)</a:t>
            </a:r>
          </a:p>
          <a:p>
            <a:pPr marL="45720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401" dirty="0"/>
          </a:p>
          <a:p>
            <a:pPr marL="457200" lvl="0" indent="-444625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402"/>
              <a:buChar char="•"/>
            </a:pPr>
            <a:r>
              <a:rPr lang="cs-CZ" sz="3401" dirty="0"/>
              <a:t>Regulace tělesné teploty</a:t>
            </a:r>
            <a:endParaRPr sz="3401" dirty="0"/>
          </a:p>
          <a:p>
            <a:pPr marL="45720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401" dirty="0"/>
          </a:p>
          <a:p>
            <a:pPr marL="457200" lvl="0" indent="-444625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402"/>
              <a:buChar char="•"/>
            </a:pPr>
            <a:r>
              <a:rPr lang="cs-CZ" sz="3401" dirty="0"/>
              <a:t>Regulace pH</a:t>
            </a:r>
            <a:endParaRPr sz="3401" dirty="0"/>
          </a:p>
          <a:p>
            <a:pPr marL="45720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401" dirty="0"/>
          </a:p>
          <a:p>
            <a:pPr marL="457200" lvl="0" indent="-444625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402"/>
              <a:buChar char="•"/>
            </a:pPr>
            <a:r>
              <a:rPr lang="cs-CZ" sz="3401" dirty="0"/>
              <a:t>Regulace volných radikálů</a:t>
            </a:r>
            <a:endParaRPr sz="2457" dirty="0"/>
          </a:p>
        </p:txBody>
      </p:sp>
      <p:pic>
        <p:nvPicPr>
          <p:cNvPr id="150" name="Google Shape;150;g113499fe901_1_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7250" y="1669850"/>
            <a:ext cx="4993074" cy="41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113499fe901_1_202"/>
          <p:cNvSpPr txBox="1"/>
          <p:nvPr/>
        </p:nvSpPr>
        <p:spPr>
          <a:xfrm>
            <a:off x="7126288" y="5956200"/>
            <a:ext cx="4635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>
                <a:latin typeface="Calibri"/>
                <a:ea typeface="Calibri"/>
                <a:cs typeface="Calibri"/>
                <a:sym typeface="Calibri"/>
              </a:rPr>
              <a:t>Obr. Příklad regulace krevní glukosy insulinem (Powers, Howley 2007)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3499fe901_2_1"/>
          <p:cNvSpPr txBox="1">
            <a:spLocks noGrp="1"/>
          </p:cNvSpPr>
          <p:nvPr>
            <p:ph type="title"/>
          </p:nvPr>
        </p:nvSpPr>
        <p:spPr>
          <a:xfrm>
            <a:off x="254000" y="1939925"/>
            <a:ext cx="4539300" cy="2530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</a:t>
            </a:r>
            <a:r>
              <a:rPr lang="cs-CZ" sz="4200"/>
              <a:t>egulace krevního tlaku</a:t>
            </a:r>
            <a:endParaRPr sz="4200"/>
          </a:p>
        </p:txBody>
      </p:sp>
      <p:sp>
        <p:nvSpPr>
          <p:cNvPr id="158" name="Google Shape;158;g113499fe901_2_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g113499fe901_2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3299" y="392025"/>
            <a:ext cx="6585799" cy="607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A0CFE-B300-4563-A016-B8E29556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intenzity stresorů na výkonnost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1ACBEC-7533-4B2A-9640-FEB817977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FE34C-0D79-4C86-8C54-A77161CDD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96" y="1890498"/>
            <a:ext cx="5792008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6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8CA69A4-6986-47F3-951E-83DDDF877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434" y="-98659"/>
            <a:ext cx="4821134" cy="7055318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C1176FB-9B35-4D1C-8703-045D5FF4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59" y="305748"/>
            <a:ext cx="4921332" cy="1534927"/>
          </a:xfrm>
        </p:spPr>
        <p:txBody>
          <a:bodyPr/>
          <a:lstStyle/>
          <a:p>
            <a:r>
              <a:rPr lang="cs-CZ" dirty="0"/>
              <a:t>Reakce organizmu na stresor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Biologické kontrolní systémy těla - reakce na stres</a:t>
            </a:r>
            <a:endParaRPr/>
          </a:p>
        </p:txBody>
      </p:sp>
      <p:sp>
        <p:nvSpPr>
          <p:cNvPr id="205" name="Google Shape;20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Lidské tělo má stovky různých kontrolních systémů.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Jedním z jejich hlavních úkolů je regulovat řadu fyziologických proměnných pro udržení stálého vnitřního prostředí.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Nejsložitější z těchto kontrolních systémů sídlí přímo v buňkách samotných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Tyto buněčné kontrolní systémy regulují buněčnou aktivitu jako štěpení, nebo syntézu bílkovin, energetickou produkci, udržování adekvátních zásob živin, termoregulaci, TK a další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Téměř všechny orgánové systémy pomáhají udržovat homeostázu (Power, Howley 2007)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3499fe901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Reakce na zátěž</a:t>
            </a:r>
            <a:endParaRPr/>
          </a:p>
        </p:txBody>
      </p:sp>
      <p:sp>
        <p:nvSpPr>
          <p:cNvPr id="221" name="Google Shape;221;g113499fe901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Zátěž v našem těle vyvolává změny - </a:t>
            </a:r>
            <a:r>
              <a:rPr lang="cs-CZ" b="1"/>
              <a:t>Akutní</a:t>
            </a:r>
            <a:r>
              <a:rPr lang="cs-CZ"/>
              <a:t> a </a:t>
            </a:r>
            <a:r>
              <a:rPr lang="cs-CZ" b="1"/>
              <a:t>Chronické</a:t>
            </a:r>
            <a:r>
              <a:rPr lang="cs-CZ"/>
              <a:t> -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b="1"/>
              <a:t>Akutní (reakce) - odpověď na jednorázovou zátěž např.           SF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b="1"/>
              <a:t>Chronické (Adaptace) - adaptace při opakováné zátěži             SF</a:t>
            </a:r>
            <a:endParaRPr b="1"/>
          </a:p>
        </p:txBody>
      </p:sp>
      <p:sp>
        <p:nvSpPr>
          <p:cNvPr id="222" name="Google Shape;222;g113499fe901_1_0"/>
          <p:cNvSpPr/>
          <p:nvPr/>
        </p:nvSpPr>
        <p:spPr>
          <a:xfrm>
            <a:off x="9093200" y="2590800"/>
            <a:ext cx="558900" cy="7113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 </a:t>
            </a:r>
            <a:endParaRPr/>
          </a:p>
        </p:txBody>
      </p:sp>
      <p:sp>
        <p:nvSpPr>
          <p:cNvPr id="223" name="Google Shape;223;g113499fe901_1_0"/>
          <p:cNvSpPr/>
          <p:nvPr/>
        </p:nvSpPr>
        <p:spPr>
          <a:xfrm>
            <a:off x="9093200" y="3810000"/>
            <a:ext cx="558900" cy="711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3499fe901_1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200"/>
              <a:t>Adaptace na pohybové zatížení (zátěž - diskuse)</a:t>
            </a:r>
            <a:endParaRPr sz="4200"/>
          </a:p>
        </p:txBody>
      </p:sp>
      <p:sp>
        <p:nvSpPr>
          <p:cNvPr id="230" name="Google Shape;230;g113499fe901_1_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62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Adaptace Nervosvalová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Adaptace Kardiorespirační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Adaptace Neuroendokrinní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Adaptace vnitřního prostředí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Adaptace organizmu na zevní prostředí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g113499fe901_1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2225" y="1825625"/>
            <a:ext cx="3508425" cy="345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113499fe901_1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8700" y="1690825"/>
            <a:ext cx="2403525" cy="3991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87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3"/>
          <p:cNvSpPr txBox="1"/>
          <p:nvPr/>
        </p:nvSpPr>
        <p:spPr>
          <a:xfrm>
            <a:off x="8981440" y="629920"/>
            <a:ext cx="2011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Limitující faktory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cs-CZ" sz="5200"/>
              <a:t>Zápočtové požadavky,ZK</a:t>
            </a:r>
            <a:endParaRPr/>
          </a:p>
        </p:txBody>
      </p:sp>
      <p:grpSp>
        <p:nvGrpSpPr>
          <p:cNvPr id="100" name="Google Shape;100;p2"/>
          <p:cNvGrpSpPr/>
          <p:nvPr/>
        </p:nvGrpSpPr>
        <p:grpSpPr>
          <a:xfrm>
            <a:off x="701040" y="2277920"/>
            <a:ext cx="11277600" cy="3324510"/>
            <a:chOff x="0" y="753920"/>
            <a:chExt cx="11277600" cy="3324510"/>
          </a:xfrm>
        </p:grpSpPr>
        <p:sp>
          <p:nvSpPr>
            <p:cNvPr id="101" name="Google Shape;101;p2"/>
            <p:cNvSpPr/>
            <p:nvPr/>
          </p:nvSpPr>
          <p:spPr>
            <a:xfrm>
              <a:off x="0" y="753920"/>
              <a:ext cx="11277600" cy="503685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24588" y="778508"/>
              <a:ext cx="11228424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cs-CZ" sz="21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DOCHÁZKA</a:t>
              </a:r>
              <a:r>
                <a:rPr lang="cs-CZ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povolené 2 absence, v případě více absencí individuální domluva, omlouvat se předem!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0" y="1318085"/>
              <a:ext cx="11277600" cy="503685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24588" y="1342673"/>
              <a:ext cx="11228424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cs-CZ" sz="21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AKTIVITA V HODINĚ</a:t>
              </a:r>
              <a:r>
                <a:rPr lang="cs-CZ" sz="2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aktivity, vyplňování tabulek, pracovní listy, práce ve skupině……</a:t>
              </a:r>
              <a:endParaRPr sz="2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0" y="1882250"/>
              <a:ext cx="11277600" cy="503685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24588" y="1906838"/>
              <a:ext cx="11228424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cs-CZ" sz="21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PRACOVNÍ LISTY</a:t>
              </a:r>
              <a:r>
                <a:rPr lang="cs-CZ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APLIKACE FYZIOLOGIE DO SPORTOVNÍCH DISCIPLÍN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0" y="3010580"/>
              <a:ext cx="11277600" cy="503685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24588" y="3035168"/>
              <a:ext cx="11228424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cs-CZ" sz="21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ZKOUŠKA</a:t>
              </a:r>
              <a:r>
                <a:rPr lang="cs-CZ" sz="2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(MUDr. Kapounková): 3 OKRUHY</a:t>
              </a:r>
              <a:endParaRPr sz="2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0" y="3574745"/>
              <a:ext cx="11277600" cy="503685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24588" y="3599333"/>
              <a:ext cx="11228424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cs-CZ" sz="21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Pozn. </a:t>
              </a:r>
              <a:r>
                <a:rPr lang="cs-CZ" sz="2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 případě karanténních opatření MS Teams online výuka</a:t>
              </a:r>
              <a:endParaRPr sz="2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Fyziologie Zátěže Jaro 2023 (Grün)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8">
            <a:extLst>
              <a:ext uri="{FF2B5EF4-FFF2-40B4-BE49-F238E27FC236}">
                <a16:creationId xmlns:a16="http://schemas.microsoft.com/office/drawing/2014/main" id="{F3F285A2-6DA8-4F6B-AA10-F5AC11DBA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28605"/>
              </p:ext>
            </p:extLst>
          </p:nvPr>
        </p:nvGraphicFramePr>
        <p:xfrm>
          <a:off x="273133" y="300642"/>
          <a:ext cx="11804072" cy="644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2036">
                  <a:extLst>
                    <a:ext uri="{9D8B030D-6E8A-4147-A177-3AD203B41FA5}">
                      <a16:colId xmlns:a16="http://schemas.microsoft.com/office/drawing/2014/main" val="3005671198"/>
                    </a:ext>
                  </a:extLst>
                </a:gridCol>
                <a:gridCol w="5902036">
                  <a:extLst>
                    <a:ext uri="{9D8B030D-6E8A-4147-A177-3AD203B41FA5}">
                      <a16:colId xmlns:a16="http://schemas.microsoft.com/office/drawing/2014/main" val="2457464893"/>
                    </a:ext>
                  </a:extLst>
                </a:gridCol>
              </a:tblGrid>
              <a:tr h="443941">
                <a:tc>
                  <a:txBody>
                    <a:bodyPr/>
                    <a:lstStyle/>
                    <a:p>
                      <a:r>
                        <a:rPr lang="cs-CZ" dirty="0"/>
                        <a:t>SYLABUS - seminář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422996"/>
                  </a:ext>
                </a:extLst>
              </a:tr>
              <a:tr h="106545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ÚVOD, ZÁPOČTOVÉ POŽADAVKY HOMEOSTÁZA, STRES/REAKCE/ADAPTACE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FAKTORY SPORTOVNÍHO VÝKONU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APLIKACE FYZIOLOGIE DO EXPLOZIVNÍCH SPORTŮ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65940"/>
                  </a:ext>
                </a:extLst>
              </a:tr>
              <a:tr h="754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ŘÍZENÍ MOTORIKY A NERVOSVALOVÁ ADAPTACE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APLIKACE FYZIOLOGIE DO RYCHLOSTÍCH A SILOVĚ VYTRVALOSTNÍCH SPORTŮ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2070"/>
                  </a:ext>
                </a:extLst>
              </a:tr>
              <a:tr h="1065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HORMONY + VYLUČOVÁNÍ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APLIKACE FYZIOLOGIE DO RYCHLOSTNĚ-VYTRVALOSTNÍCH A VYTRVALOSTNÍCH SPORTŮ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 vysokou intenzitou)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32801"/>
                  </a:ext>
                </a:extLst>
              </a:tr>
              <a:tr h="106545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 ADAPTACE</a:t>
                      </a:r>
                      <a:r>
                        <a:rPr lang="cs-CZ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efekt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superkompenzace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ADAPTACE METABOLISMU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APLIKACE FYZIOLOGIE DO INTERMITENTNÍCH SPORTŮ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APLIKACE FYZIOLOGIE DO ESTETICKO-KOORDINAČNÍCH SPORTŮ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939316"/>
                  </a:ext>
                </a:extLst>
              </a:tr>
              <a:tr h="754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ADAPTACE KARDIORESPIRAČNÍHO SYSTÉMU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MONITORING A TESTOVÁNÍ VE SPORTU</a:t>
                      </a:r>
                    </a:p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Anaerobní testy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886975"/>
                  </a:ext>
                </a:extLst>
              </a:tr>
              <a:tr h="754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TRÉNINK + PŘETRÉNOVÁNÍ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MONITORING A TESTOVÁNÍ VE SPORTU – aerobní testy (</a:t>
                      </a:r>
                      <a:r>
                        <a:rPr lang="cs-CZ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spiroergometrie</a:t>
                      </a:r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57529"/>
                  </a:ext>
                </a:extLst>
              </a:tr>
              <a:tr h="540128">
                <a:tc>
                  <a:txBody>
                    <a:bodyPr/>
                    <a:lstStyle/>
                    <a:p>
                      <a:endParaRPr lang="cs-CZ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Opakování, kontrola zápočtových požadavků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836629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F49145E1-C051-4283-A344-1C768E70BEE6}"/>
              </a:ext>
            </a:extLst>
          </p:cNvPr>
          <p:cNvSpPr txBox="1"/>
          <p:nvPr/>
        </p:nvSpPr>
        <p:spPr>
          <a:xfrm>
            <a:off x="3048990" y="3278081"/>
            <a:ext cx="6097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dirty="0">
                <a:effectLst/>
              </a:rPr>
              <a:t> 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BA9C234-4B31-4728-BDE3-1E3886E46189}"/>
              </a:ext>
            </a:extLst>
          </p:cNvPr>
          <p:cNvSpPr txBox="1"/>
          <p:nvPr/>
        </p:nvSpPr>
        <p:spPr>
          <a:xfrm>
            <a:off x="3048990" y="3278081"/>
            <a:ext cx="6097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dirty="0">
                <a:effectLst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68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B8EC73C1-928D-4CF2-AB5F-58CB79F03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7713" y="260350"/>
            <a:ext cx="1871663" cy="584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i="1">
                <a:solidFill>
                  <a:srgbClr val="CC66FF"/>
                </a:solidFill>
                <a:latin typeface="Agency FB" panose="020B0503020202020204" pitchFamily="34" charset="0"/>
              </a:rPr>
              <a:t>LITERATURA 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674BC661-8F11-46B6-8B6E-1A9266705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719" y="995543"/>
            <a:ext cx="10608083" cy="591193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FF0000"/>
                </a:solidFill>
              </a:rPr>
              <a:t>Bernaciková, M. – Kapounková, K. – Novotný, J. a kol. </a:t>
            </a:r>
            <a:r>
              <a:rPr lang="cs-CZ" altLang="cs-CZ" sz="2000" i="1" dirty="0">
                <a:solidFill>
                  <a:srgbClr val="FF0000"/>
                </a:solidFill>
              </a:rPr>
              <a:t>Fyziologie sportovních disciplín</a:t>
            </a:r>
            <a:r>
              <a:rPr lang="cs-CZ" altLang="cs-CZ" sz="2000" dirty="0">
                <a:solidFill>
                  <a:srgbClr val="FF0000"/>
                </a:solidFill>
              </a:rPr>
              <a:t>. </a:t>
            </a:r>
            <a:r>
              <a:rPr lang="cs-CZ" altLang="cs-CZ" sz="2000" dirty="0" err="1">
                <a:solidFill>
                  <a:srgbClr val="FF0000"/>
                </a:solidFill>
              </a:rPr>
              <a:t>Elportál</a:t>
            </a:r>
            <a:r>
              <a:rPr lang="cs-CZ" altLang="cs-CZ" sz="2000" dirty="0">
                <a:solidFill>
                  <a:srgbClr val="FF0000"/>
                </a:solidFill>
              </a:rPr>
              <a:t>. 2011.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err="1"/>
              <a:t>Grasgruber</a:t>
            </a:r>
            <a:r>
              <a:rPr lang="cs-CZ" altLang="cs-CZ" sz="2000" dirty="0"/>
              <a:t>, P. – Cacek, Jan. </a:t>
            </a:r>
            <a:r>
              <a:rPr lang="cs-CZ" altLang="cs-CZ" sz="2000" i="1" dirty="0"/>
              <a:t>Sportovní geny</a:t>
            </a:r>
            <a:r>
              <a:rPr lang="cs-CZ" altLang="cs-CZ" sz="2000" dirty="0"/>
              <a:t>. Brno: </a:t>
            </a:r>
            <a:r>
              <a:rPr lang="cs-CZ" altLang="cs-CZ" sz="2000" dirty="0" err="1"/>
              <a:t>Computer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Press</a:t>
            </a:r>
            <a:r>
              <a:rPr lang="cs-CZ" altLang="cs-CZ" sz="2000" dirty="0"/>
              <a:t>, a.s., 2008.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FF0000"/>
                </a:solidFill>
              </a:rPr>
              <a:t>Havlíčková, L. </a:t>
            </a:r>
            <a:r>
              <a:rPr lang="cs-CZ" altLang="cs-CZ" sz="2000" i="1" dirty="0">
                <a:solidFill>
                  <a:srgbClr val="FF0000"/>
                </a:solidFill>
              </a:rPr>
              <a:t>Fyziologie tělesné zátěže I.</a:t>
            </a:r>
            <a:r>
              <a:rPr lang="cs-CZ" altLang="cs-CZ" sz="2000" dirty="0">
                <a:solidFill>
                  <a:srgbClr val="FF0000"/>
                </a:solidFill>
              </a:rPr>
              <a:t> Praha: Karolinum, 2003.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Havlíčková, L. a kol.: </a:t>
            </a:r>
            <a:r>
              <a:rPr lang="cs-CZ" altLang="cs-CZ" sz="2000" i="1" dirty="0"/>
              <a:t>Fyziologie tělesné zátěže II: Speciální část – 1. díl.</a:t>
            </a:r>
            <a:r>
              <a:rPr lang="cs-CZ" altLang="cs-CZ" sz="2000" dirty="0"/>
              <a:t> Praha: Univerzita Karlova, 1993.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err="1"/>
              <a:t>Melichna</a:t>
            </a:r>
            <a:r>
              <a:rPr lang="cs-CZ" altLang="cs-CZ" sz="2000" dirty="0"/>
              <a:t>, J. a kol.: </a:t>
            </a:r>
            <a:r>
              <a:rPr lang="cs-CZ" altLang="cs-CZ" sz="2000" i="1" dirty="0"/>
              <a:t>Fyziologie tělesné zátěže II: Speciální část – 2. díl.</a:t>
            </a:r>
            <a:r>
              <a:rPr lang="cs-CZ" altLang="cs-CZ" sz="2000" dirty="0"/>
              <a:t> Praha: Univerzita Karlova, 1995.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Heller, J. a kol.: </a:t>
            </a:r>
            <a:r>
              <a:rPr lang="cs-CZ" altLang="cs-CZ" sz="2000" i="1" dirty="0"/>
              <a:t>Fyziologie tělesné zátěže II: Speciální část – 3. díl.</a:t>
            </a:r>
            <a:r>
              <a:rPr lang="cs-CZ" altLang="cs-CZ" sz="2000" dirty="0"/>
              <a:t> Praha: Univerzita Karlova, 1996.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Máček, M. – </a:t>
            </a:r>
            <a:r>
              <a:rPr lang="cs-CZ" altLang="cs-CZ" sz="2000" dirty="0" err="1"/>
              <a:t>Radvanský</a:t>
            </a:r>
            <a:r>
              <a:rPr lang="cs-CZ" altLang="cs-CZ" sz="2000" dirty="0"/>
              <a:t>, J. </a:t>
            </a:r>
            <a:r>
              <a:rPr lang="cs-CZ" altLang="cs-CZ" sz="2000" i="1" dirty="0"/>
              <a:t>Fyziologie a klinické aspekty pohybové aktivity</a:t>
            </a:r>
            <a:r>
              <a:rPr lang="cs-CZ" altLang="cs-CZ" sz="2000" dirty="0"/>
              <a:t>. Praha: </a:t>
            </a:r>
            <a:r>
              <a:rPr lang="cs-CZ" altLang="cs-CZ" sz="2000" dirty="0" err="1"/>
              <a:t>Galen</a:t>
            </a:r>
            <a:r>
              <a:rPr lang="cs-CZ" altLang="cs-CZ" sz="2000" dirty="0"/>
              <a:t>, 2011.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</p:txBody>
      </p:sp>
      <p:sp>
        <p:nvSpPr>
          <p:cNvPr id="5124" name="Line 6">
            <a:extLst>
              <a:ext uri="{FF2B5EF4-FFF2-40B4-BE49-F238E27FC236}">
                <a16:creationId xmlns:a16="http://schemas.microsoft.com/office/drawing/2014/main" id="{DBFD7275-7335-4C0F-A755-ADBAD1D3B5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850" y="0"/>
            <a:ext cx="0" cy="685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5" name="Line 7">
            <a:extLst>
              <a:ext uri="{FF2B5EF4-FFF2-40B4-BE49-F238E27FC236}">
                <a16:creationId xmlns:a16="http://schemas.microsoft.com/office/drawing/2014/main" id="{807C9B42-4A3C-41C8-B6CB-92F0B7095B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287" y="0"/>
            <a:ext cx="0" cy="6858000"/>
          </a:xfrm>
          <a:prstGeom prst="line">
            <a:avLst/>
          </a:prstGeom>
          <a:noFill/>
          <a:ln w="762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Základní pojmy </a:t>
            </a:r>
            <a:endParaRPr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838200" y="2333297"/>
            <a:ext cx="4619621" cy="384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Homeostáza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Stres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Reakce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Adaptace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121" name="Google Shape;121;p3" descr="Obsah obrázku tráva, exteriér, silnice&#10;&#10;Popis byl vytvořen automaticky"/>
          <p:cNvPicPr preferRelativeResize="0"/>
          <p:nvPr/>
        </p:nvPicPr>
        <p:blipFill rotWithShape="1">
          <a:blip r:embed="rId3">
            <a:alphaModFix/>
          </a:blip>
          <a:srcRect r="2" b="770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9;p3">
            <a:extLst>
              <a:ext uri="{FF2B5EF4-FFF2-40B4-BE49-F238E27FC236}">
                <a16:creationId xmlns:a16="http://schemas.microsoft.com/office/drawing/2014/main" id="{6D8A7D88-D1BB-4EC3-99A2-A7FFBD00DD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Vztah stresové reakce a adaptace</a:t>
            </a:r>
            <a:endParaRPr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8280CF9-6B12-4303-B4C7-2BBA0FF28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76" y="2898268"/>
            <a:ext cx="9678047" cy="35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7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3499fe901_1_106"/>
          <p:cNvSpPr txBox="1"/>
          <p:nvPr/>
        </p:nvSpPr>
        <p:spPr>
          <a:xfrm>
            <a:off x="0" y="0"/>
            <a:ext cx="12192000" cy="12447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cs-CZ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HOMEOSTÁZA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cs-CZ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(dynamická rovnováha)</a:t>
            </a:r>
            <a:endParaRPr/>
          </a:p>
        </p:txBody>
      </p:sp>
      <p:pic>
        <p:nvPicPr>
          <p:cNvPr id="128" name="Google Shape;128;g113499fe901_1_106" descr="kids_run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5358" y="1936000"/>
            <a:ext cx="3168650" cy="210978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13499fe901_1_106"/>
          <p:cNvSpPr txBox="1"/>
          <p:nvPr/>
        </p:nvSpPr>
        <p:spPr>
          <a:xfrm>
            <a:off x="4176183" y="1412875"/>
            <a:ext cx="3361200" cy="400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ZÁTĚŽ</a:t>
            </a:r>
            <a:endParaRPr/>
          </a:p>
        </p:txBody>
      </p:sp>
      <p:sp>
        <p:nvSpPr>
          <p:cNvPr id="130" name="Google Shape;130;g113499fe901_1_106"/>
          <p:cNvSpPr txBox="1"/>
          <p:nvPr/>
        </p:nvSpPr>
        <p:spPr>
          <a:xfrm>
            <a:off x="239183" y="3995737"/>
            <a:ext cx="4563600" cy="400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narušení HOMEOSTÁZY</a:t>
            </a:r>
            <a:endParaRPr/>
          </a:p>
        </p:txBody>
      </p:sp>
      <p:cxnSp>
        <p:nvCxnSpPr>
          <p:cNvPr id="131" name="Google Shape;131;g113499fe901_1_106"/>
          <p:cNvCxnSpPr/>
          <p:nvPr/>
        </p:nvCxnSpPr>
        <p:spPr>
          <a:xfrm flipH="1">
            <a:off x="2831833" y="3078162"/>
            <a:ext cx="766500" cy="792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2" name="Google Shape;132;g113499fe901_1_106"/>
          <p:cNvCxnSpPr/>
          <p:nvPr/>
        </p:nvCxnSpPr>
        <p:spPr>
          <a:xfrm rot="10800000" flipH="1">
            <a:off x="5141383" y="4168700"/>
            <a:ext cx="960900" cy="9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33" name="Google Shape;133;g113499fe901_1_106"/>
          <p:cNvSpPr txBox="1"/>
          <p:nvPr/>
        </p:nvSpPr>
        <p:spPr>
          <a:xfrm>
            <a:off x="1081625" y="4460875"/>
            <a:ext cx="2878800" cy="1323600"/>
          </a:xfrm>
          <a:prstGeom prst="rect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- nedostatek O</a:t>
            </a:r>
            <a:r>
              <a:rPr lang="cs-CZ" sz="2000" b="1" i="0" u="none" strike="noStrike" cap="none" baseline="-250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- nadbytek CO</a:t>
            </a:r>
            <a:r>
              <a:rPr lang="cs-CZ" sz="2000" b="1" i="0" u="none" strike="noStrike" cap="none" baseline="-250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- změny pH</a:t>
            </a:r>
            <a:endParaRPr sz="2000" b="1" i="0" u="none" strike="noStrike" cap="none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000"/>
              <a:buFont typeface="Arial"/>
              <a:buNone/>
            </a:pPr>
            <a:r>
              <a:rPr lang="cs-CZ" sz="2000" b="1">
                <a:solidFill>
                  <a:srgbClr val="CC3300"/>
                </a:solidFill>
              </a:rPr>
              <a:t>- nízká glykémie</a:t>
            </a:r>
            <a:endParaRPr sz="2000" b="1">
              <a:solidFill>
                <a:srgbClr val="CC3300"/>
              </a:solidFill>
            </a:endParaRPr>
          </a:p>
        </p:txBody>
      </p:sp>
      <p:sp>
        <p:nvSpPr>
          <p:cNvPr id="134" name="Google Shape;134;g113499fe901_1_106"/>
          <p:cNvSpPr txBox="1"/>
          <p:nvPr/>
        </p:nvSpPr>
        <p:spPr>
          <a:xfrm>
            <a:off x="6472767" y="3973512"/>
            <a:ext cx="5183700" cy="400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REGULACE HOMEOSTÁZY</a:t>
            </a:r>
            <a:endParaRPr/>
          </a:p>
        </p:txBody>
      </p:sp>
      <p:sp>
        <p:nvSpPr>
          <p:cNvPr id="135" name="Google Shape;135;g113499fe901_1_106"/>
          <p:cNvSpPr txBox="1"/>
          <p:nvPr/>
        </p:nvSpPr>
        <p:spPr>
          <a:xfrm>
            <a:off x="5615516" y="4460875"/>
            <a:ext cx="6335100" cy="2247300"/>
          </a:xfrm>
          <a:prstGeom prst="rect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- přísun energetických živin, O</a:t>
            </a:r>
            <a:r>
              <a:rPr lang="cs-CZ" sz="2000" b="1" i="0" u="none" strike="noStrike" cap="none" baseline="-250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cs-CZ" sz="2000" b="1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- přísun hormonů, protilátek</a:t>
            </a:r>
            <a:endParaRPr sz="2000" b="1" i="0" u="none" strike="noStrike" cap="none" baseline="-2500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- odvod zplodin metabolismu, CO</a:t>
            </a:r>
            <a:r>
              <a:rPr lang="cs-CZ" sz="2000" b="1" i="0" u="none" strike="noStrike" cap="none" baseline="-250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- stabilitu objemu tělesných tekutin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- stabilitu koncentrace organických a anorganických látek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- stabilitu teploty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Homeostáza / Stres</a:t>
            </a:r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b="1" dirty="0"/>
              <a:t>Homeostáza</a:t>
            </a:r>
            <a:r>
              <a:rPr lang="cs-CZ" dirty="0"/>
              <a:t> je jistá dynamická rovnováha vnitřního prostředí a je podmínkou biologické existence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Stupeň změny rovnováhy vnitřního prostředí se obecně označuje jako </a:t>
            </a:r>
            <a:r>
              <a:rPr lang="cs-CZ" b="1" dirty="0"/>
              <a:t>stres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Stres při určité intenzitě (velikosti) vychyluje různé orgánové funkce a narušuje </a:t>
            </a:r>
            <a:r>
              <a:rPr lang="cs-CZ" b="1" dirty="0"/>
              <a:t>homeostázu</a:t>
            </a:r>
            <a:r>
              <a:rPr lang="cs-CZ" dirty="0"/>
              <a:t>. Při dlouhodobém a opakovaném působení podnětů (stresorů) přestává být pro organismus účelné na tyto podněty reagovat, ale naopak může být účelnější se těmto podnětům přizpůsobit, </a:t>
            </a:r>
            <a:r>
              <a:rPr lang="cs-CZ" b="1" dirty="0"/>
              <a:t>neboli adaptovat se</a:t>
            </a:r>
            <a:r>
              <a:rPr lang="cs-CZ" dirty="0"/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Ve sportovním tréninku tyto stresové podněty označujeme jako </a:t>
            </a:r>
            <a:r>
              <a:rPr lang="cs-CZ" b="1" dirty="0"/>
              <a:t>zatížení</a:t>
            </a:r>
            <a:r>
              <a:rPr lang="cs-CZ" dirty="0"/>
              <a:t> (</a:t>
            </a:r>
            <a:r>
              <a:rPr lang="cs-CZ" dirty="0" err="1"/>
              <a:t>Perič</a:t>
            </a:r>
            <a:r>
              <a:rPr lang="cs-CZ" dirty="0"/>
              <a:t>, Dovalil, 2010)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4231" y="440267"/>
            <a:ext cx="10243537" cy="537785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/>
          <p:nvPr/>
        </p:nvSpPr>
        <p:spPr>
          <a:xfrm>
            <a:off x="6390640" y="5923280"/>
            <a:ext cx="51104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Zdroj: https://microbenotes.com/homeostasis/#homeostasis-definition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738</Words>
  <Application>Microsoft Office PowerPoint</Application>
  <PresentationFormat>Širokoúhlá obrazovka</PresentationFormat>
  <Paragraphs>121</Paragraphs>
  <Slides>17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Agency FB</vt:lpstr>
      <vt:lpstr>Arial</vt:lpstr>
      <vt:lpstr>Calibri</vt:lpstr>
      <vt:lpstr>Motiv Office</vt:lpstr>
      <vt:lpstr>Fyziologie Zátěže Úvodní hodina  Homeostáza, stres, reakce, adaptace, faktory sportovního výkonu </vt:lpstr>
      <vt:lpstr>Zápočtové požadavky,ZK</vt:lpstr>
      <vt:lpstr>Prezentace aplikace PowerPoint</vt:lpstr>
      <vt:lpstr>Prezentace aplikace PowerPoint</vt:lpstr>
      <vt:lpstr>Základní pojmy </vt:lpstr>
      <vt:lpstr>Vztah stresové reakce a adaptace</vt:lpstr>
      <vt:lpstr>Prezentace aplikace PowerPoint</vt:lpstr>
      <vt:lpstr>Homeostáza / Stres</vt:lpstr>
      <vt:lpstr>Prezentace aplikace PowerPoint</vt:lpstr>
      <vt:lpstr>Příklady homeostatické kontroly Cirkulační a metabolické funkce hormonů</vt:lpstr>
      <vt:lpstr>Regulace krevního tlaku</vt:lpstr>
      <vt:lpstr>Vliv intenzity stresorů na výkonnost</vt:lpstr>
      <vt:lpstr>Reakce organizmu na stresor</vt:lpstr>
      <vt:lpstr>Biologické kontrolní systémy těla - reakce na stres</vt:lpstr>
      <vt:lpstr>Reakce na zátěž</vt:lpstr>
      <vt:lpstr>Adaptace na pohybové zatížení (zátěž - diskuse)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Zátěže Úvodní hodina  Homeostáza, stres, reakce, adaptace, faktory sportovního výkonu</dc:title>
  <dc:creator>Aleš Řehoř</dc:creator>
  <cp:lastModifiedBy>Vojtěch Grün</cp:lastModifiedBy>
  <cp:revision>9</cp:revision>
  <dcterms:created xsi:type="dcterms:W3CDTF">2022-01-28T10:56:29Z</dcterms:created>
  <dcterms:modified xsi:type="dcterms:W3CDTF">2023-02-13T12:48:44Z</dcterms:modified>
</cp:coreProperties>
</file>