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pw2dm4KL2NOniDbrzEo+rUKcB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381C6-8514-41DD-85C8-39806D41E10F}" v="3" dt="2023-04-03T10:50:54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Grün" userId="03b6c2b2-2532-4f1c-baa8-c71d40bcceef" providerId="ADAL" clId="{0C4381C6-8514-41DD-85C8-39806D41E10F}"/>
    <pc:docChg chg="undo custSel addSld delSld modSld">
      <pc:chgData name="Vojtěch Grün" userId="03b6c2b2-2532-4f1c-baa8-c71d40bcceef" providerId="ADAL" clId="{0C4381C6-8514-41DD-85C8-39806D41E10F}" dt="2023-04-03T11:01:25.993" v="826" actId="20577"/>
      <pc:docMkLst>
        <pc:docMk/>
      </pc:docMkLst>
      <pc:sldChg chg="modSp mod">
        <pc:chgData name="Vojtěch Grün" userId="03b6c2b2-2532-4f1c-baa8-c71d40bcceef" providerId="ADAL" clId="{0C4381C6-8514-41DD-85C8-39806D41E10F}" dt="2023-04-03T10:47:29.144" v="309" actId="20577"/>
        <pc:sldMkLst>
          <pc:docMk/>
          <pc:sldMk cId="0" sldId="263"/>
        </pc:sldMkLst>
        <pc:spChg chg="mod">
          <ac:chgData name="Vojtěch Grün" userId="03b6c2b2-2532-4f1c-baa8-c71d40bcceef" providerId="ADAL" clId="{0C4381C6-8514-41DD-85C8-39806D41E10F}" dt="2023-04-03T10:47:29.144" v="309" actId="20577"/>
          <ac:spMkLst>
            <pc:docMk/>
            <pc:sldMk cId="0" sldId="263"/>
            <ac:spMk id="177" creationId="{00000000-0000-0000-0000-000000000000}"/>
          </ac:spMkLst>
        </pc:spChg>
        <pc:spChg chg="mod">
          <ac:chgData name="Vojtěch Grün" userId="03b6c2b2-2532-4f1c-baa8-c71d40bcceef" providerId="ADAL" clId="{0C4381C6-8514-41DD-85C8-39806D41E10F}" dt="2023-04-03T10:47:08.478" v="296" actId="20577"/>
          <ac:spMkLst>
            <pc:docMk/>
            <pc:sldMk cId="0" sldId="263"/>
            <ac:spMk id="178" creationId="{00000000-0000-0000-0000-000000000000}"/>
          </ac:spMkLst>
        </pc:spChg>
      </pc:sldChg>
      <pc:sldChg chg="modNotes">
        <pc:chgData name="Vojtěch Grün" userId="03b6c2b2-2532-4f1c-baa8-c71d40bcceef" providerId="ADAL" clId="{0C4381C6-8514-41DD-85C8-39806D41E10F}" dt="2023-04-03T09:09:11.503" v="0"/>
        <pc:sldMkLst>
          <pc:docMk/>
          <pc:sldMk cId="0" sldId="268"/>
        </pc:sldMkLst>
      </pc:sldChg>
      <pc:sldChg chg="modSp new mod">
        <pc:chgData name="Vojtěch Grün" userId="03b6c2b2-2532-4f1c-baa8-c71d40bcceef" providerId="ADAL" clId="{0C4381C6-8514-41DD-85C8-39806D41E10F}" dt="2023-04-03T11:01:25.993" v="826" actId="20577"/>
        <pc:sldMkLst>
          <pc:docMk/>
          <pc:sldMk cId="2304534578" sldId="273"/>
        </pc:sldMkLst>
        <pc:spChg chg="mod">
          <ac:chgData name="Vojtěch Grün" userId="03b6c2b2-2532-4f1c-baa8-c71d40bcceef" providerId="ADAL" clId="{0C4381C6-8514-41DD-85C8-39806D41E10F}" dt="2023-04-03T09:36:38.308" v="19" actId="20577"/>
          <ac:spMkLst>
            <pc:docMk/>
            <pc:sldMk cId="2304534578" sldId="273"/>
            <ac:spMk id="2" creationId="{9C2E5054-E44E-7E62-C7D2-D6C6D00D8F10}"/>
          </ac:spMkLst>
        </pc:spChg>
        <pc:spChg chg="mod">
          <ac:chgData name="Vojtěch Grün" userId="03b6c2b2-2532-4f1c-baa8-c71d40bcceef" providerId="ADAL" clId="{0C4381C6-8514-41DD-85C8-39806D41E10F}" dt="2023-04-03T11:01:25.993" v="826" actId="20577"/>
          <ac:spMkLst>
            <pc:docMk/>
            <pc:sldMk cId="2304534578" sldId="273"/>
            <ac:spMk id="3" creationId="{98EFE4A4-58CA-DBAE-03B0-FF05A537C163}"/>
          </ac:spMkLst>
        </pc:spChg>
      </pc:sldChg>
      <pc:sldChg chg="modSp new del mod">
        <pc:chgData name="Vojtěch Grün" userId="03b6c2b2-2532-4f1c-baa8-c71d40bcceef" providerId="ADAL" clId="{0C4381C6-8514-41DD-85C8-39806D41E10F}" dt="2023-04-03T10:48:24.737" v="327" actId="47"/>
        <pc:sldMkLst>
          <pc:docMk/>
          <pc:sldMk cId="700436427" sldId="274"/>
        </pc:sldMkLst>
        <pc:spChg chg="mod">
          <ac:chgData name="Vojtěch Grün" userId="03b6c2b2-2532-4f1c-baa8-c71d40bcceef" providerId="ADAL" clId="{0C4381C6-8514-41DD-85C8-39806D41E10F}" dt="2023-04-03T10:48:01.439" v="325"/>
          <ac:spMkLst>
            <pc:docMk/>
            <pc:sldMk cId="700436427" sldId="274"/>
            <ac:spMk id="2" creationId="{F0F15987-2652-2541-AB6E-B4F8C180F843}"/>
          </ac:spMkLst>
        </pc:spChg>
      </pc:sldChg>
      <pc:sldChg chg="modSp add mod setBg">
        <pc:chgData name="Vojtěch Grün" userId="03b6c2b2-2532-4f1c-baa8-c71d40bcceef" providerId="ADAL" clId="{0C4381C6-8514-41DD-85C8-39806D41E10F}" dt="2023-04-03T10:56:43.679" v="635" actId="20577"/>
        <pc:sldMkLst>
          <pc:docMk/>
          <pc:sldMk cId="3001270513" sldId="275"/>
        </pc:sldMkLst>
        <pc:spChg chg="mod">
          <ac:chgData name="Vojtěch Grün" userId="03b6c2b2-2532-4f1c-baa8-c71d40bcceef" providerId="ADAL" clId="{0C4381C6-8514-41DD-85C8-39806D41E10F}" dt="2023-04-03T10:48:35.715" v="331" actId="20577"/>
          <ac:spMkLst>
            <pc:docMk/>
            <pc:sldMk cId="3001270513" sldId="275"/>
            <ac:spMk id="177" creationId="{00000000-0000-0000-0000-000000000000}"/>
          </ac:spMkLst>
        </pc:spChg>
        <pc:spChg chg="mod">
          <ac:chgData name="Vojtěch Grün" userId="03b6c2b2-2532-4f1c-baa8-c71d40bcceef" providerId="ADAL" clId="{0C4381C6-8514-41DD-85C8-39806D41E10F}" dt="2023-04-03T10:56:43.679" v="635" actId="20577"/>
          <ac:spMkLst>
            <pc:docMk/>
            <pc:sldMk cId="3001270513" sldId="275"/>
            <ac:spMk id="178" creationId="{00000000-0000-0000-0000-000000000000}"/>
          </ac:spMkLst>
        </pc:spChg>
      </pc:sldChg>
      <pc:sldChg chg="add del setBg">
        <pc:chgData name="Vojtěch Grün" userId="03b6c2b2-2532-4f1c-baa8-c71d40bcceef" providerId="ADAL" clId="{0C4381C6-8514-41DD-85C8-39806D41E10F}" dt="2023-04-03T10:51:03.086" v="451" actId="47"/>
        <pc:sldMkLst>
          <pc:docMk/>
          <pc:sldMk cId="2929072398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jta\OneDrive%20-%20MUNI\Plocha\moje%20z&#225;t&#283;&#382;&#225;ky\CPET__Grun_Vojt&#283;ch_2018.11.12_11.17.38_.xm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Spotřeba O2 a CO2 během zátěže (L/min)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MetasoftStudio!$D$151</c:f>
              <c:strCache>
                <c:ptCount val="1"/>
                <c:pt idx="0">
                  <c:v>V'O2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MetasoftStudio!$D$153:$D$243</c:f>
              <c:numCache>
                <c:formatCode>0.000</c:formatCode>
                <c:ptCount val="91"/>
                <c:pt idx="0">
                  <c:v>0.28831166978349598</c:v>
                </c:pt>
                <c:pt idx="1">
                  <c:v>0.33767090582709902</c:v>
                </c:pt>
                <c:pt idx="2">
                  <c:v>0.33374887934184599</c:v>
                </c:pt>
                <c:pt idx="3">
                  <c:v>0.41756175901536902</c:v>
                </c:pt>
                <c:pt idx="4">
                  <c:v>0.64714311496349797</c:v>
                </c:pt>
                <c:pt idx="5">
                  <c:v>0.97561779494961598</c:v>
                </c:pt>
                <c:pt idx="6">
                  <c:v>0.901250873733345</c:v>
                </c:pt>
                <c:pt idx="7">
                  <c:v>1.45597999228949</c:v>
                </c:pt>
                <c:pt idx="8">
                  <c:v>1.79815139120728</c:v>
                </c:pt>
                <c:pt idx="9">
                  <c:v>2.0999993264641401</c:v>
                </c:pt>
                <c:pt idx="10">
                  <c:v>2.3212716860304501</c:v>
                </c:pt>
                <c:pt idx="11">
                  <c:v>2.36325382552356</c:v>
                </c:pt>
                <c:pt idx="12">
                  <c:v>2.4517913251152299</c:v>
                </c:pt>
                <c:pt idx="13">
                  <c:v>2.3576946747484602</c:v>
                </c:pt>
                <c:pt idx="14">
                  <c:v>2.29221093490776</c:v>
                </c:pt>
                <c:pt idx="15">
                  <c:v>2.4664919937189298</c:v>
                </c:pt>
                <c:pt idx="16">
                  <c:v>2.4407722384729298</c:v>
                </c:pt>
                <c:pt idx="17">
                  <c:v>2.3793524896840599</c:v>
                </c:pt>
                <c:pt idx="18">
                  <c:v>2.5716549979018399</c:v>
                </c:pt>
                <c:pt idx="19">
                  <c:v>2.3095548186303598</c:v>
                </c:pt>
                <c:pt idx="20">
                  <c:v>2.3286328861949701</c:v>
                </c:pt>
                <c:pt idx="21">
                  <c:v>2.4058824422463498</c:v>
                </c:pt>
                <c:pt idx="22">
                  <c:v>2.4189835075280302</c:v>
                </c:pt>
                <c:pt idx="23">
                  <c:v>2.38020249959881</c:v>
                </c:pt>
                <c:pt idx="24">
                  <c:v>2.4403146932647699</c:v>
                </c:pt>
                <c:pt idx="25">
                  <c:v>2.26255918733413</c:v>
                </c:pt>
                <c:pt idx="26">
                  <c:v>2.1926745534344199</c:v>
                </c:pt>
                <c:pt idx="27">
                  <c:v>2.1428596976084</c:v>
                </c:pt>
                <c:pt idx="28">
                  <c:v>2.47294155034287</c:v>
                </c:pt>
                <c:pt idx="29">
                  <c:v>2.5760285738678799</c:v>
                </c:pt>
                <c:pt idx="30">
                  <c:v>2.1327060201706498</c:v>
                </c:pt>
                <c:pt idx="31">
                  <c:v>2.5049794949739801</c:v>
                </c:pt>
                <c:pt idx="32">
                  <c:v>2.3623320611408398</c:v>
                </c:pt>
                <c:pt idx="33">
                  <c:v>2.4183015240359298</c:v>
                </c:pt>
                <c:pt idx="34">
                  <c:v>2.2522178180599899</c:v>
                </c:pt>
                <c:pt idx="35">
                  <c:v>2.2782857671679202</c:v>
                </c:pt>
                <c:pt idx="36">
                  <c:v>2.2634786379743299</c:v>
                </c:pt>
                <c:pt idx="37">
                  <c:v>2.3741186735905799</c:v>
                </c:pt>
                <c:pt idx="38">
                  <c:v>2.3132858596716002</c:v>
                </c:pt>
                <c:pt idx="39">
                  <c:v>2.56595479582298</c:v>
                </c:pt>
                <c:pt idx="40">
                  <c:v>2.5535332329185598</c:v>
                </c:pt>
                <c:pt idx="41">
                  <c:v>2.56260475963989</c:v>
                </c:pt>
                <c:pt idx="42">
                  <c:v>2.5226718872048401</c:v>
                </c:pt>
                <c:pt idx="43">
                  <c:v>2.49462351142469</c:v>
                </c:pt>
                <c:pt idx="44">
                  <c:v>2.64671892270652</c:v>
                </c:pt>
                <c:pt idx="45">
                  <c:v>2.6177947760838198</c:v>
                </c:pt>
                <c:pt idx="46">
                  <c:v>2.6254451443773501</c:v>
                </c:pt>
                <c:pt idx="47">
                  <c:v>2.8475764130601</c:v>
                </c:pt>
                <c:pt idx="48">
                  <c:v>2.7847574344098098</c:v>
                </c:pt>
                <c:pt idx="49">
                  <c:v>2.7578901255703099</c:v>
                </c:pt>
                <c:pt idx="50">
                  <c:v>3.0045620550819101</c:v>
                </c:pt>
                <c:pt idx="51">
                  <c:v>2.8859761779462998</c:v>
                </c:pt>
                <c:pt idx="52">
                  <c:v>2.8489314295073598</c:v>
                </c:pt>
                <c:pt idx="53">
                  <c:v>3.0590093415295398</c:v>
                </c:pt>
                <c:pt idx="54">
                  <c:v>2.8538082243597001</c:v>
                </c:pt>
                <c:pt idx="55">
                  <c:v>3.19043127648643</c:v>
                </c:pt>
                <c:pt idx="56">
                  <c:v>3.0144728862049801</c:v>
                </c:pt>
                <c:pt idx="57">
                  <c:v>3.25735322003715</c:v>
                </c:pt>
                <c:pt idx="58">
                  <c:v>3.3332659240475899</c:v>
                </c:pt>
                <c:pt idx="59">
                  <c:v>3.35201196932185</c:v>
                </c:pt>
                <c:pt idx="60">
                  <c:v>3.1963361287175802</c:v>
                </c:pt>
                <c:pt idx="61">
                  <c:v>3.3798500707800301</c:v>
                </c:pt>
                <c:pt idx="62">
                  <c:v>3.50984798201746</c:v>
                </c:pt>
                <c:pt idx="63">
                  <c:v>3.3812148662442101</c:v>
                </c:pt>
                <c:pt idx="64">
                  <c:v>3.5150321040900101</c:v>
                </c:pt>
                <c:pt idx="65">
                  <c:v>3.5532199118235299</c:v>
                </c:pt>
                <c:pt idx="66">
                  <c:v>3.7172900775756501</c:v>
                </c:pt>
                <c:pt idx="67">
                  <c:v>3.6454065808046798</c:v>
                </c:pt>
                <c:pt idx="68">
                  <c:v>3.7117814817113901</c:v>
                </c:pt>
                <c:pt idx="69">
                  <c:v>3.6692485846045999</c:v>
                </c:pt>
                <c:pt idx="70">
                  <c:v>3.6612536717980402</c:v>
                </c:pt>
                <c:pt idx="71">
                  <c:v>3.8068419377420999</c:v>
                </c:pt>
                <c:pt idx="72">
                  <c:v>3.81591853006528</c:v>
                </c:pt>
                <c:pt idx="73">
                  <c:v>3.8361742392835501</c:v>
                </c:pt>
                <c:pt idx="74">
                  <c:v>3.8297721462046499</c:v>
                </c:pt>
                <c:pt idx="75">
                  <c:v>3.9959138067306701</c:v>
                </c:pt>
                <c:pt idx="76">
                  <c:v>3.9654148698918901</c:v>
                </c:pt>
                <c:pt idx="77">
                  <c:v>4.03493290162075</c:v>
                </c:pt>
                <c:pt idx="78">
                  <c:v>4.0161160609895399</c:v>
                </c:pt>
                <c:pt idx="79">
                  <c:v>3.9985411909941</c:v>
                </c:pt>
                <c:pt idx="80">
                  <c:v>4.0215425095198096</c:v>
                </c:pt>
                <c:pt idx="81">
                  <c:v>3.9984183071753301</c:v>
                </c:pt>
                <c:pt idx="82">
                  <c:v>4.1316690828703901</c:v>
                </c:pt>
                <c:pt idx="83">
                  <c:v>4.1107314663701997</c:v>
                </c:pt>
                <c:pt idx="84">
                  <c:v>4.1852134174658699</c:v>
                </c:pt>
                <c:pt idx="85">
                  <c:v>4.14326797280048</c:v>
                </c:pt>
                <c:pt idx="86">
                  <c:v>4.2149738633706502</c:v>
                </c:pt>
                <c:pt idx="87">
                  <c:v>4.0278865789932796</c:v>
                </c:pt>
                <c:pt idx="88">
                  <c:v>4.0934233206333701</c:v>
                </c:pt>
                <c:pt idx="89">
                  <c:v>3.7298779119616601</c:v>
                </c:pt>
                <c:pt idx="90">
                  <c:v>3.2530476668160802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B3-46ED-A9B4-3BA4B409EB84}"/>
            </c:ext>
          </c:extLst>
        </c:ser>
        <c:ser>
          <c:idx val="1"/>
          <c:order val="1"/>
          <c:tx>
            <c:strRef>
              <c:f>MetasoftStudio!$AL$151</c:f>
              <c:strCache>
                <c:ptCount val="1"/>
                <c:pt idx="0">
                  <c:v>V'CO2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MetasoftStudio!$AL$153:$AL$243</c:f>
              <c:numCache>
                <c:formatCode>0.000</c:formatCode>
                <c:ptCount val="91"/>
                <c:pt idx="0">
                  <c:v>0.252753037747248</c:v>
                </c:pt>
                <c:pt idx="1">
                  <c:v>0.29168648883063802</c:v>
                </c:pt>
                <c:pt idx="2">
                  <c:v>0.28359662634605298</c:v>
                </c:pt>
                <c:pt idx="3">
                  <c:v>0.344328806925076</c:v>
                </c:pt>
                <c:pt idx="4">
                  <c:v>0.54588984979677002</c:v>
                </c:pt>
                <c:pt idx="5">
                  <c:v>0.90660440259277697</c:v>
                </c:pt>
                <c:pt idx="6">
                  <c:v>0.81687029981590398</c:v>
                </c:pt>
                <c:pt idx="7">
                  <c:v>1.15927925874282</c:v>
                </c:pt>
                <c:pt idx="8">
                  <c:v>1.22127968566685</c:v>
                </c:pt>
                <c:pt idx="9">
                  <c:v>1.49760586634979</c:v>
                </c:pt>
                <c:pt idx="10">
                  <c:v>1.73747630782162</c:v>
                </c:pt>
                <c:pt idx="11">
                  <c:v>1.8761626034382699</c:v>
                </c:pt>
                <c:pt idx="12">
                  <c:v>2.09179717398256</c:v>
                </c:pt>
                <c:pt idx="13">
                  <c:v>2.0318100224670501</c:v>
                </c:pt>
                <c:pt idx="14">
                  <c:v>2.02821476945544</c:v>
                </c:pt>
                <c:pt idx="15">
                  <c:v>2.18408497575337</c:v>
                </c:pt>
                <c:pt idx="16">
                  <c:v>2.21474560725756</c:v>
                </c:pt>
                <c:pt idx="17">
                  <c:v>2.1925598654829401</c:v>
                </c:pt>
                <c:pt idx="18">
                  <c:v>2.3091207842762702</c:v>
                </c:pt>
                <c:pt idx="19">
                  <c:v>2.1281385898468801</c:v>
                </c:pt>
                <c:pt idx="20">
                  <c:v>2.09668606738953</c:v>
                </c:pt>
                <c:pt idx="21">
                  <c:v>2.2528992627828099</c:v>
                </c:pt>
                <c:pt idx="22">
                  <c:v>2.2628463806771002</c:v>
                </c:pt>
                <c:pt idx="23">
                  <c:v>2.1610799464047701</c:v>
                </c:pt>
                <c:pt idx="24">
                  <c:v>2.2476625002245001</c:v>
                </c:pt>
                <c:pt idx="25">
                  <c:v>2.1161959903840502</c:v>
                </c:pt>
                <c:pt idx="26">
                  <c:v>1.95135567572788</c:v>
                </c:pt>
                <c:pt idx="27">
                  <c:v>1.9225320385040401</c:v>
                </c:pt>
                <c:pt idx="28">
                  <c:v>2.1473002279881102</c:v>
                </c:pt>
                <c:pt idx="29">
                  <c:v>2.3415371024018401</c:v>
                </c:pt>
                <c:pt idx="30">
                  <c:v>1.97988416073524</c:v>
                </c:pt>
                <c:pt idx="31">
                  <c:v>2.3557687227166699</c:v>
                </c:pt>
                <c:pt idx="32">
                  <c:v>2.2964820827158898</c:v>
                </c:pt>
                <c:pt idx="33">
                  <c:v>2.29943833271231</c:v>
                </c:pt>
                <c:pt idx="34">
                  <c:v>2.1813089738019098</c:v>
                </c:pt>
                <c:pt idx="35">
                  <c:v>2.17522315885941</c:v>
                </c:pt>
                <c:pt idx="36">
                  <c:v>2.1040730723674401</c:v>
                </c:pt>
                <c:pt idx="37">
                  <c:v>2.2142405149676798</c:v>
                </c:pt>
                <c:pt idx="38">
                  <c:v>2.0857131341872202</c:v>
                </c:pt>
                <c:pt idx="39">
                  <c:v>2.3869132379885101</c:v>
                </c:pt>
                <c:pt idx="40">
                  <c:v>2.3376830404889</c:v>
                </c:pt>
                <c:pt idx="41">
                  <c:v>2.4061538808478402</c:v>
                </c:pt>
                <c:pt idx="42">
                  <c:v>2.4251001342036602</c:v>
                </c:pt>
                <c:pt idx="43">
                  <c:v>2.3891581612241302</c:v>
                </c:pt>
                <c:pt idx="44">
                  <c:v>2.4699770544948798</c:v>
                </c:pt>
                <c:pt idx="45">
                  <c:v>2.4697974324656902</c:v>
                </c:pt>
                <c:pt idx="46">
                  <c:v>2.4213763040154901</c:v>
                </c:pt>
                <c:pt idx="47">
                  <c:v>2.5932081652052799</c:v>
                </c:pt>
                <c:pt idx="48">
                  <c:v>2.6156953273806698</c:v>
                </c:pt>
                <c:pt idx="49">
                  <c:v>2.59169221934975</c:v>
                </c:pt>
                <c:pt idx="50">
                  <c:v>2.8456205708178599</c:v>
                </c:pt>
                <c:pt idx="51">
                  <c:v>2.8602848973573498</c:v>
                </c:pt>
                <c:pt idx="52">
                  <c:v>2.7201906805159699</c:v>
                </c:pt>
                <c:pt idx="53">
                  <c:v>2.9571964330014402</c:v>
                </c:pt>
                <c:pt idx="54">
                  <c:v>2.8010794466376598</c:v>
                </c:pt>
                <c:pt idx="55">
                  <c:v>3.0487520429280499</c:v>
                </c:pt>
                <c:pt idx="56">
                  <c:v>2.84690981604821</c:v>
                </c:pt>
                <c:pt idx="57">
                  <c:v>3.09994512590765</c:v>
                </c:pt>
                <c:pt idx="58">
                  <c:v>3.2441898258214099</c:v>
                </c:pt>
                <c:pt idx="59">
                  <c:v>3.3463393839441902</c:v>
                </c:pt>
                <c:pt idx="60">
                  <c:v>3.1500821587878498</c:v>
                </c:pt>
                <c:pt idx="61">
                  <c:v>3.30087016001205</c:v>
                </c:pt>
                <c:pt idx="62">
                  <c:v>3.6292135798864602</c:v>
                </c:pt>
                <c:pt idx="63">
                  <c:v>3.4436340631509301</c:v>
                </c:pt>
                <c:pt idx="64">
                  <c:v>3.5203025395150198</c:v>
                </c:pt>
                <c:pt idx="65">
                  <c:v>3.5512101576191002</c:v>
                </c:pt>
                <c:pt idx="66">
                  <c:v>3.7827844007871998</c:v>
                </c:pt>
                <c:pt idx="67">
                  <c:v>3.72840868793919</c:v>
                </c:pt>
                <c:pt idx="68">
                  <c:v>3.86341523625399</c:v>
                </c:pt>
                <c:pt idx="69">
                  <c:v>3.8226847917706199</c:v>
                </c:pt>
                <c:pt idx="70">
                  <c:v>3.97228026601673</c:v>
                </c:pt>
                <c:pt idx="71">
                  <c:v>4.1584812172835202</c:v>
                </c:pt>
                <c:pt idx="72">
                  <c:v>4.1740610427069003</c:v>
                </c:pt>
                <c:pt idx="73">
                  <c:v>4.2373469613977299</c:v>
                </c:pt>
                <c:pt idx="74">
                  <c:v>4.2145293453621004</c:v>
                </c:pt>
                <c:pt idx="75">
                  <c:v>4.3811027057671597</c:v>
                </c:pt>
                <c:pt idx="76">
                  <c:v>4.4131381796172597</c:v>
                </c:pt>
                <c:pt idx="77">
                  <c:v>4.5216683284421304</c:v>
                </c:pt>
                <c:pt idx="78">
                  <c:v>4.4745510791252601</c:v>
                </c:pt>
                <c:pt idx="79">
                  <c:v>4.5907630439742997</c:v>
                </c:pt>
                <c:pt idx="80">
                  <c:v>4.6276904033112602</c:v>
                </c:pt>
                <c:pt idx="81">
                  <c:v>4.69715221531973</c:v>
                </c:pt>
                <c:pt idx="82">
                  <c:v>4.8633021087695898</c:v>
                </c:pt>
                <c:pt idx="83">
                  <c:v>4.9475034970497003</c:v>
                </c:pt>
                <c:pt idx="84">
                  <c:v>5.1396901167810398</c:v>
                </c:pt>
                <c:pt idx="85">
                  <c:v>5.1048805525232002</c:v>
                </c:pt>
                <c:pt idx="86">
                  <c:v>5.2152894797648104</c:v>
                </c:pt>
                <c:pt idx="87">
                  <c:v>4.9733468010781303</c:v>
                </c:pt>
                <c:pt idx="88">
                  <c:v>5.1200459631671196</c:v>
                </c:pt>
                <c:pt idx="89">
                  <c:v>4.8134124830132103</c:v>
                </c:pt>
                <c:pt idx="90">
                  <c:v>4.2753118894990401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3-46ED-A9B4-3BA4B409E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6032200"/>
        <c:axId val="606038104"/>
      </c:lineChart>
      <c:catAx>
        <c:axId val="606032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6038104"/>
        <c:crosses val="autoZero"/>
        <c:auto val="1"/>
        <c:lblAlgn val="ctr"/>
        <c:lblOffset val="100"/>
        <c:noMultiLvlLbl val="0"/>
      </c:catAx>
      <c:valAx>
        <c:axId val="60603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6032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84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-1"/>
            <a:ext cx="12191695" cy="68520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Respirační systém</a:t>
            </a:r>
            <a:endParaRPr sz="4000">
              <a:solidFill>
                <a:schemeClr val="dk2"/>
              </a:solidFill>
            </a:endParaRPr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cs-CZ" sz="2000">
                <a:solidFill>
                  <a:schemeClr val="dk2"/>
                </a:solidFill>
              </a:rPr>
              <a:t>Základní pojmy, reakce na zátěž a adaptace</a:t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88" name="Google Shape;88;p1" descr="Plí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 extrusionOk="0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ln>
            <a:noFill/>
          </a:ln>
        </p:spPr>
      </p:pic>
      <p:grpSp>
        <p:nvGrpSpPr>
          <p:cNvPr id="89" name="Google Shape;89;p1"/>
          <p:cNvGrpSpPr/>
          <p:nvPr/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90" name="Google Shape;90;p1"/>
            <p:cNvSpPr/>
            <p:nvPr/>
          </p:nvSpPr>
          <p:spPr>
            <a:xfrm flipH="1">
              <a:off x="305" y="34854"/>
              <a:ext cx="6028697" cy="6817170"/>
            </a:xfrm>
            <a:custGeom>
              <a:avLst/>
              <a:gdLst/>
              <a:ahLst/>
              <a:cxnLst/>
              <a:rect l="l" t="t" r="r" b="b"/>
              <a:pathLst>
                <a:path w="6028697" h="6817170" extrusionOk="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 flipH="1">
              <a:off x="305" y="1"/>
              <a:ext cx="6165116" cy="6858001"/>
            </a:xfrm>
            <a:custGeom>
              <a:avLst/>
              <a:gdLst/>
              <a:ahLst/>
              <a:cxnLst/>
              <a:rect l="l" t="t" r="r" b="b"/>
              <a:pathLst>
                <a:path w="6264586" h="6858001" extrusionOk="0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flipH="1">
              <a:off x="305" y="-5977"/>
              <a:ext cx="6238675" cy="6858001"/>
            </a:xfrm>
            <a:custGeom>
              <a:avLst/>
              <a:gdLst/>
              <a:ahLst/>
              <a:cxnLst/>
              <a:rect l="l" t="t" r="r" b="b"/>
              <a:pathLst>
                <a:path w="6264586" h="6858001" extrusionOk="0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8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73" name="Google Shape;173;p8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 dirty="0">
                <a:solidFill>
                  <a:schemeClr val="dk2"/>
                </a:solidFill>
              </a:rPr>
              <a:t>Transport CO₂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527343" y="804672"/>
            <a:ext cx="5866081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Navázaný na hemoglobin (</a:t>
            </a:r>
            <a:r>
              <a:rPr lang="cs-CZ" dirty="0" err="1"/>
              <a:t>karbaminohemoglobin</a:t>
            </a:r>
            <a:r>
              <a:rPr lang="cs-CZ" dirty="0"/>
              <a:t>)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Rozpuštěný v plasmě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Jako </a:t>
            </a:r>
            <a:r>
              <a:rPr lang="cs-CZ" dirty="0" err="1"/>
              <a:t>bikarbonové</a:t>
            </a:r>
            <a:r>
              <a:rPr lang="cs-CZ" dirty="0"/>
              <a:t> ionty (60-70 % CO₂ v krvi) – výsledek katalýzy CO₂ a H₂O na </a:t>
            </a:r>
            <a:r>
              <a:rPr lang="cs-CZ" dirty="0" err="1"/>
              <a:t>kys</a:t>
            </a:r>
            <a:r>
              <a:rPr lang="cs-CZ" dirty="0"/>
              <a:t>. uhličitou (H₂CO3 – velmi nestabilní) a ztráty vodíkového iontu (HCO3)</a:t>
            </a:r>
          </a:p>
        </p:txBody>
      </p:sp>
    </p:spTree>
    <p:extLst>
      <p:ext uri="{BB962C8B-B14F-4D97-AF65-F5344CB8AC3E}">
        <p14:creationId xmlns:p14="http://schemas.microsoft.com/office/powerpoint/2010/main" val="300127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2" name="Google Shape;192;p10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93" name="Google Shape;193;p10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0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Poměr respirační výměny (RER)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98" name="Google Shape;198;p10"/>
          <p:cNvSpPr txBox="1">
            <a:spLocks noGrp="1"/>
          </p:cNvSpPr>
          <p:nvPr>
            <p:ph type="body" idx="1"/>
          </p:nvPr>
        </p:nvSpPr>
        <p:spPr>
          <a:xfrm>
            <a:off x="5833724" y="804672"/>
            <a:ext cx="5559700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Poměr mezi přijatým O₂ a vydechnutým CO₂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 klidu kolem 0,75-0,85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Zvyšuje se během rostoucí zátěže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 maximu vyšší jak 1,15 (až 1,3)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11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06" name="Google Shape;206;p11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1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VO₂max vs. VO₂peak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11" name="Google Shape;211;p11"/>
          <p:cNvSpPr txBox="1">
            <a:spLocks noGrp="1"/>
          </p:cNvSpPr>
          <p:nvPr>
            <p:ph type="body" idx="1"/>
          </p:nvPr>
        </p:nvSpPr>
        <p:spPr>
          <a:xfrm>
            <a:off x="5595582" y="804672"/>
            <a:ext cx="5797842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VO₂ lineárně narůstá během zvyšující se intenzity</a:t>
            </a:r>
            <a:endParaRPr sz="2400">
              <a:solidFill>
                <a:schemeClr val="dk2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Pokud testovaný nedosáhne tzv. Plateau stavu (steady state) a RER není alespoň 1,1 nejedná se o maximální spotřebu kyslíku, ale jde o VO₂peak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8" name="Google Shape;218;p12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19" name="Google Shape;219;p12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2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2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2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12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Ventilační prahy (VT1 a VT2)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24" name="Google Shape;224;p12"/>
          <p:cNvSpPr txBox="1">
            <a:spLocks noGrp="1"/>
          </p:cNvSpPr>
          <p:nvPr>
            <p:ph type="body" idx="1"/>
          </p:nvPr>
        </p:nvSpPr>
        <p:spPr>
          <a:xfrm>
            <a:off x="5390866" y="804672"/>
            <a:ext cx="6002558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VT1 – bod, kdy organismus nedokáže metabolicky zajistit dostatek E pouze aerobně a zapojuje se i anaerobní systém – </a:t>
            </a:r>
            <a:endParaRPr sz="2400">
              <a:solidFill>
                <a:schemeClr val="dk2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VT2 – bod, od kdy je energie pro svaly převážně z glukózy, převážně anaerobním způsobem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</a:pPr>
            <a:r>
              <a:rPr lang="cs-CZ" sz="2000">
                <a:solidFill>
                  <a:schemeClr val="dk2"/>
                </a:solidFill>
              </a:rPr>
              <a:t>Bod, kde se porušuje linearita O₂ a spotřeba roste exponenciálně, ale CO₂ se dál nezvyšuje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231" name="Google Shape;231;p13"/>
          <p:cNvGraphicFramePr/>
          <p:nvPr/>
        </p:nvGraphicFramePr>
        <p:xfrm>
          <a:off x="838199" y="365125"/>
          <a:ext cx="10515599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4"/>
          <p:cNvGrpSpPr/>
          <p:nvPr/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39" name="Google Shape;239;p14"/>
            <p:cNvSpPr/>
            <p:nvPr/>
          </p:nvSpPr>
          <p:spPr>
            <a:xfrm>
              <a:off x="-19220" y="116610"/>
              <a:ext cx="5535001" cy="6250127"/>
            </a:xfrm>
            <a:custGeom>
              <a:avLst/>
              <a:gdLst/>
              <a:ahLst/>
              <a:cxnLst/>
              <a:rect l="l" t="t" r="r" b="b"/>
              <a:pathLst>
                <a:path w="5535001" h="6250127" extrusionOk="0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-19221" y="176241"/>
              <a:ext cx="5646908" cy="6130481"/>
            </a:xfrm>
            <a:custGeom>
              <a:avLst/>
              <a:gdLst/>
              <a:ahLst/>
              <a:cxnLst/>
              <a:rect l="l" t="t" r="r" b="b"/>
              <a:pathLst>
                <a:path w="5646908" h="6130481" extrusionOk="0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-19221" y="176241"/>
              <a:ext cx="5517522" cy="6130481"/>
            </a:xfrm>
            <a:custGeom>
              <a:avLst/>
              <a:gdLst/>
              <a:ahLst/>
              <a:cxnLst/>
              <a:rect l="l" t="t" r="r" b="b"/>
              <a:pathLst>
                <a:path w="5517522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-19220" y="176241"/>
              <a:ext cx="5517475" cy="6130481"/>
            </a:xfrm>
            <a:custGeom>
              <a:avLst/>
              <a:gdLst/>
              <a:ahLst/>
              <a:cxnLst/>
              <a:rect l="l" t="t" r="r" b="b"/>
              <a:pathLst>
                <a:path w="5517475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-19221" y="0"/>
              <a:ext cx="5646974" cy="6483075"/>
            </a:xfrm>
            <a:custGeom>
              <a:avLst/>
              <a:gdLst/>
              <a:ahLst/>
              <a:cxnLst/>
              <a:rect l="l" t="t" r="r" b="b"/>
              <a:pathLst>
                <a:path w="5646974" h="6483075" extrusionOk="0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4" name="Google Shape;244;p14"/>
          <p:cNvSpPr txBox="1"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Respirační adaptace</a:t>
            </a:r>
            <a:endParaRPr sz="4000">
              <a:solidFill>
                <a:schemeClr val="dk2"/>
              </a:solidFill>
            </a:endParaRPr>
          </a:p>
        </p:txBody>
      </p:sp>
      <p:grpSp>
        <p:nvGrpSpPr>
          <p:cNvPr id="245" name="Google Shape;245;p14"/>
          <p:cNvGrpSpPr/>
          <p:nvPr/>
        </p:nvGrpSpPr>
        <p:grpSpPr>
          <a:xfrm>
            <a:off x="6091238" y="1281179"/>
            <a:ext cx="5115491" cy="4296765"/>
            <a:chOff x="0" y="325526"/>
            <a:chExt cx="5115491" cy="4296765"/>
          </a:xfrm>
        </p:grpSpPr>
        <p:sp>
          <p:nvSpPr>
            <p:cNvPr id="246" name="Google Shape;246;p14"/>
            <p:cNvSpPr/>
            <p:nvPr/>
          </p:nvSpPr>
          <p:spPr>
            <a:xfrm>
              <a:off x="0" y="325526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 txBox="1"/>
            <p:nvPr/>
          </p:nvSpPr>
          <p:spPr>
            <a:xfrm>
              <a:off x="32967" y="358493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plicní ventilace při zatížení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0" y="1049813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53C1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 txBox="1"/>
            <p:nvPr/>
          </p:nvSpPr>
          <p:spPr>
            <a:xfrm>
              <a:off x="32967" y="1082780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plicní difuze během zatížení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0" y="1774101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EC7A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 txBox="1"/>
            <p:nvPr/>
          </p:nvSpPr>
          <p:spPr>
            <a:xfrm>
              <a:off x="32967" y="1807068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spotřeby kyslíku během maximální zátěže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0" y="2498388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9C07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 txBox="1"/>
            <p:nvPr/>
          </p:nvSpPr>
          <p:spPr>
            <a:xfrm>
              <a:off x="32967" y="2531355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Snížení spotřeby kyslíku do relativně submaximálního zatížení (zlepšení ekonomiky pohybu)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0" y="3222676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9B84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 txBox="1"/>
            <p:nvPr/>
          </p:nvSpPr>
          <p:spPr>
            <a:xfrm>
              <a:off x="32967" y="3255643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Klidová spotřeba kyslíku se nemění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0" y="3946964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 txBox="1"/>
            <p:nvPr/>
          </p:nvSpPr>
          <p:spPr>
            <a:xfrm>
              <a:off x="32967" y="3979931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Klidová DF se snižuje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5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4" name="Google Shape;264;p15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65" name="Google Shape;265;p15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9" name="Google Shape;269;p15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Posun prahů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70" name="Google Shape;270;p15"/>
          <p:cNvSpPr txBox="1">
            <a:spLocks noGrp="1"/>
          </p:cNvSpPr>
          <p:nvPr>
            <p:ph type="body" idx="1"/>
          </p:nvPr>
        </p:nvSpPr>
        <p:spPr>
          <a:xfrm>
            <a:off x="5500048" y="804672"/>
            <a:ext cx="5893376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VT1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>
                <a:solidFill>
                  <a:schemeClr val="dk2"/>
                </a:solidFill>
              </a:rPr>
              <a:t>Vytrvalostní trénink na nízké a střední intenzitě (nepřevyšující VT2) posouvá VT1 směrem nahoru (např. ze 140 t/min na 150 t/min, případně z 60 % maxima na 70 % maxima)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VT2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>
                <a:solidFill>
                  <a:schemeClr val="dk2"/>
                </a:solidFill>
              </a:rPr>
              <a:t>Trénink submaximální – maximální intenzity (kolem VT2 a vyšší) posouvá VT2 také nahoru (např. z 80 % maxima na 90-95 % maxima)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6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6"/>
          <p:cNvSpPr/>
          <p:nvPr/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16"/>
          <p:cNvGrpSpPr/>
          <p:nvPr/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78" name="Google Shape;278;p16"/>
            <p:cNvSpPr/>
            <p:nvPr/>
          </p:nvSpPr>
          <p:spPr>
            <a:xfrm>
              <a:off x="-19220" y="116610"/>
              <a:ext cx="5535001" cy="6250127"/>
            </a:xfrm>
            <a:custGeom>
              <a:avLst/>
              <a:gdLst/>
              <a:ahLst/>
              <a:cxnLst/>
              <a:rect l="l" t="t" r="r" b="b"/>
              <a:pathLst>
                <a:path w="5535001" h="6250127" extrusionOk="0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-19221" y="176241"/>
              <a:ext cx="5646908" cy="6130481"/>
            </a:xfrm>
            <a:custGeom>
              <a:avLst/>
              <a:gdLst/>
              <a:ahLst/>
              <a:cxnLst/>
              <a:rect l="l" t="t" r="r" b="b"/>
              <a:pathLst>
                <a:path w="5646908" h="6130481" extrusionOk="0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-19221" y="176241"/>
              <a:ext cx="5517522" cy="6130481"/>
            </a:xfrm>
            <a:custGeom>
              <a:avLst/>
              <a:gdLst/>
              <a:ahLst/>
              <a:cxnLst/>
              <a:rect l="l" t="t" r="r" b="b"/>
              <a:pathLst>
                <a:path w="5517522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-19220" y="176241"/>
              <a:ext cx="5517475" cy="6130481"/>
            </a:xfrm>
            <a:custGeom>
              <a:avLst/>
              <a:gdLst/>
              <a:ahLst/>
              <a:cxnLst/>
              <a:rect l="l" t="t" r="r" b="b"/>
              <a:pathLst>
                <a:path w="5517475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-19221" y="0"/>
              <a:ext cx="5646974" cy="6483075"/>
            </a:xfrm>
            <a:custGeom>
              <a:avLst/>
              <a:gdLst/>
              <a:ahLst/>
              <a:cxnLst/>
              <a:rect l="l" t="t" r="r" b="b"/>
              <a:pathLst>
                <a:path w="5646974" h="6483075" extrusionOk="0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3" name="Google Shape;283;p16"/>
          <p:cNvSpPr txBox="1"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Ekonomika pohybu</a:t>
            </a:r>
            <a:endParaRPr sz="4000">
              <a:solidFill>
                <a:schemeClr val="dk2"/>
              </a:solidFill>
            </a:endParaRPr>
          </a:p>
        </p:txBody>
      </p:sp>
      <p:grpSp>
        <p:nvGrpSpPr>
          <p:cNvPr id="284" name="Google Shape;284;p16"/>
          <p:cNvGrpSpPr/>
          <p:nvPr/>
        </p:nvGrpSpPr>
        <p:grpSpPr>
          <a:xfrm>
            <a:off x="6091238" y="1490512"/>
            <a:ext cx="5115491" cy="3878099"/>
            <a:chOff x="0" y="534859"/>
            <a:chExt cx="5115491" cy="3878099"/>
          </a:xfrm>
        </p:grpSpPr>
        <p:sp>
          <p:nvSpPr>
            <p:cNvPr id="285" name="Google Shape;285;p16"/>
            <p:cNvSpPr/>
            <p:nvPr/>
          </p:nvSpPr>
          <p:spPr>
            <a:xfrm>
              <a:off x="0" y="53485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6"/>
            <p:cNvSpPr txBox="1"/>
            <p:nvPr/>
          </p:nvSpPr>
          <p:spPr>
            <a:xfrm>
              <a:off x="60199" y="59505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Určuje se při konstantní rychlosti ze spotřeby kyslíku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0" y="185731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6"/>
            <p:cNvSpPr txBox="1"/>
            <p:nvPr/>
          </p:nvSpPr>
          <p:spPr>
            <a:xfrm>
              <a:off x="60199" y="191751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Čím nižší spotřeba na dané rychlosti, tím lepší ekonomika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0" y="317977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60199" y="323997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Vhodné porovnání intraindividuálně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96" name="Google Shape;29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97" name="Google Shape;29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4212" y="862012"/>
            <a:ext cx="5743575" cy="513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E5054-E44E-7E62-C7D2-D6C6D00D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EFE4A4-58CA-DBAE-03B0-FF05A537C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Jaký je rozdíl mezi vnitřním (interním) a vnějším (externím) dýcháním?</a:t>
            </a:r>
          </a:p>
          <a:p>
            <a:r>
              <a:rPr lang="cs-CZ" dirty="0"/>
              <a:t>Jak je kyslík a oxid uhličitý transportován?</a:t>
            </a:r>
          </a:p>
          <a:p>
            <a:r>
              <a:rPr lang="cs-CZ" dirty="0"/>
              <a:t>Jaká je saturace krve za běžných podmínek a čím se může měnit?</a:t>
            </a:r>
          </a:p>
          <a:p>
            <a:r>
              <a:rPr lang="cs-CZ" dirty="0"/>
              <a:t>Jak je řízeno dýchaní?</a:t>
            </a:r>
          </a:p>
          <a:p>
            <a:endParaRPr lang="cs-CZ" dirty="0"/>
          </a:p>
          <a:p>
            <a:r>
              <a:rPr lang="cs-CZ" dirty="0"/>
              <a:t>„NĚCO NAVÍC“ – jak se lišila příčina úmrtí ve středověku oběšením pokud byl uzel oprátky </a:t>
            </a:r>
            <a:r>
              <a:rPr lang="cs-CZ"/>
              <a:t>vzadu nebo vepředu?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3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 - opakování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Dodávka O2 tkáním a zbavení se CO2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 dechový cyklus = nádech (inspirium) + výdech (expirium)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9" name="Google Shape;99;p2" descr="dýchání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3381" y="803232"/>
            <a:ext cx="7940419" cy="5955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3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07" name="Google Shape;107;p3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219118" y="1243013"/>
            <a:ext cx="473385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Dechová frekvence (DF)</a:t>
            </a:r>
            <a:br>
              <a:rPr lang="cs-CZ" sz="3600">
                <a:solidFill>
                  <a:schemeClr val="dk2"/>
                </a:solidFill>
              </a:rPr>
            </a:br>
            <a:r>
              <a:rPr lang="cs-CZ" sz="3600">
                <a:solidFill>
                  <a:schemeClr val="dk2"/>
                </a:solidFill>
              </a:rPr>
              <a:t>Breathing frequency (BF)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5691116" y="804672"/>
            <a:ext cx="5702308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DF = počet dechů za minutu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DF v klidu cca 16/min (vytrvalostně trénovaní cca 10)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Nízká intenzita zatížení 20-30/min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Střední intenzita zatížení 30-40/min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Submaximální/maximální intenzita zatížení 50-60/min</a:t>
            </a:r>
            <a:endParaRPr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9" name="Google Shape;119;p4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20" name="Google Shape;120;p4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316522" y="1233869"/>
            <a:ext cx="4157003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Dechový objem (DO)</a:t>
            </a:r>
            <a:br>
              <a:rPr lang="cs-CZ" sz="3600">
                <a:solidFill>
                  <a:schemeClr val="dk2"/>
                </a:solidFill>
              </a:rPr>
            </a:br>
            <a:r>
              <a:rPr lang="cs-CZ" sz="3600">
                <a:solidFill>
                  <a:schemeClr val="dk2"/>
                </a:solidFill>
              </a:rPr>
              <a:t>Tidal volume (VT)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1"/>
          </p:nvPr>
        </p:nvSpPr>
        <p:spPr>
          <a:xfrm>
            <a:off x="5349922" y="804672"/>
            <a:ext cx="6043502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DO(v litrech) je objem vzduchu, který nadechneme (vydechneme) při jednom nádechu (výdechu)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DO klid = 0,5 l (1 l u vytrvalostně trénovaných)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Nízká intenzita zatížení = 1-1,5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Střední intenzita zatížení = 1,5-2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Submaximální – max. intenzita zatížení = 2-3 l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2" name="Google Shape;132;p5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3" name="Google Shape;133;p5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Minutová ventilace (V</a:t>
            </a:r>
            <a:r>
              <a:rPr lang="cs-CZ" sz="3600" i="1" baseline="-25000">
                <a:solidFill>
                  <a:schemeClr val="dk2"/>
                </a:solidFill>
              </a:rPr>
              <a:t>E</a:t>
            </a:r>
            <a:r>
              <a:rPr lang="cs-CZ" sz="3600">
                <a:solidFill>
                  <a:schemeClr val="dk2"/>
                </a:solidFill>
              </a:rPr>
              <a:t>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1"/>
          </p:nvPr>
        </p:nvSpPr>
        <p:spPr>
          <a:xfrm>
            <a:off x="5677469" y="804672"/>
            <a:ext cx="5715955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i="1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je objem vzduchu, který prodýcháme během 1 min (VE=DO*DF)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klid = 8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lehká intenzita zatížení = 40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střední intenzita zatížení = 80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max. intenzita zatížení = 120l (180l u vytrvalostně trénovaných)</a:t>
            </a:r>
            <a:endParaRPr sz="2400">
              <a:solidFill>
                <a:schemeClr val="dk2"/>
              </a:solidFill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Spotřeba kyslíku (VO₂)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804672" y="2421683"/>
            <a:ext cx="5013567" cy="3353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Objem kyslíku spotřebovaného při PA za minutu na 1 kg hmotnosti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VO₂max = maximální spotřeba kyslíku (ml/kg/min)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Ovlivněno geneticky, věkem a vytrvalostním tréninkem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Průměrné VO₂max mužů cca 40 a žen 35 ml/kg/min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Vytrvalci až 80-90 ml/kg/min</a:t>
            </a:r>
            <a:endParaRPr sz="2400">
              <a:solidFill>
                <a:schemeClr val="dk2"/>
              </a:solidFill>
            </a:endParaRPr>
          </a:p>
        </p:txBody>
      </p:sp>
      <p:grpSp>
        <p:nvGrpSpPr>
          <p:cNvPr id="147" name="Google Shape;147;p6"/>
          <p:cNvGrpSpPr/>
          <p:nvPr/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8" name="Google Shape;148;p6"/>
            <p:cNvSpPr/>
            <p:nvPr/>
          </p:nvSpPr>
          <p:spPr>
            <a:xfrm>
              <a:off x="5818240" y="-1"/>
              <a:ext cx="6373761" cy="6874714"/>
            </a:xfrm>
            <a:custGeom>
              <a:avLst/>
              <a:gdLst/>
              <a:ahLst/>
              <a:cxnLst/>
              <a:rect l="l" t="t" r="r" b="b"/>
              <a:pathLst>
                <a:path w="6373761" h="6874714" extrusionOk="0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5865276" y="313387"/>
              <a:ext cx="6326724" cy="6561326"/>
            </a:xfrm>
            <a:custGeom>
              <a:avLst/>
              <a:gdLst/>
              <a:ahLst/>
              <a:cxnLst/>
              <a:rect l="l" t="t" r="r" b="b"/>
              <a:pathLst>
                <a:path w="6326724" h="6561326" extrusionOk="0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/>
              <a:ahLst/>
              <a:cxnLst/>
              <a:rect l="l" t="t" r="r" b="b"/>
              <a:pathLst>
                <a:path w="6321679" h="6521594" extrusionOk="0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/>
              <a:ahLst/>
              <a:cxnLst/>
              <a:rect l="l" t="t" r="r" b="b"/>
              <a:pathLst>
                <a:path w="6321679" h="6521594" extrusionOk="0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2" name="Google Shape;152;p6" descr="skenovat00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5963" y="207276"/>
            <a:ext cx="4462087" cy="6443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7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60" name="Google Shape;160;p7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Tepový kyslík VO₂/TF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5609230" y="577061"/>
            <a:ext cx="5784194" cy="545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Množství O₂ vypumpovaného během 1 systoly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Ovlivněno velikostí postavy, pohlavím a vytrvalostní zdatností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Maximální hodnoty často v submaximu nebo maximu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Muži nejvyšší průměrně kolem 16-18 ml, ženy 14-16 ml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Trénovaní (vytrvalostně) až 25-30 ml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8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73" name="Google Shape;173;p8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 dirty="0">
                <a:solidFill>
                  <a:schemeClr val="dk2"/>
                </a:solidFill>
              </a:rPr>
              <a:t>Saturace a transport O₂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527343" y="804672"/>
            <a:ext cx="5866081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 molekula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na sebe váže 4 molekuly O₂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Saturace v klidu &gt;98 %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obsahuje 1,34 ml O₂</a:t>
            </a:r>
            <a:endParaRPr sz="2400" dirty="0">
              <a:solidFill>
                <a:schemeClr val="dk2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100 ml krve obsahuje cca 14-18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(muži) a 12-16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(ženy)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 rostoucí acidózou a teplotou klesá saturace O₂ v krvi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 přibývající intenzitou klesá saturace O₂ ve svalu (převaha anaerobní glykolýzy)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Nedostatek železa -&gt; anémie -&gt; snížení transportní kapacity O₂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84" name="Google Shape;184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4850" y="1690688"/>
            <a:ext cx="5152420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9960" y="1546226"/>
            <a:ext cx="539115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789</Words>
  <Application>Microsoft Office PowerPoint</Application>
  <PresentationFormat>Širokoúhlá obrazovka</PresentationFormat>
  <Paragraphs>84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Office</vt:lpstr>
      <vt:lpstr>Respirační systém</vt:lpstr>
      <vt:lpstr>Základ - opakování</vt:lpstr>
      <vt:lpstr>Dechová frekvence (DF) Breathing frequency (BF)</vt:lpstr>
      <vt:lpstr>Dechový objem (DO) Tidal volume (VT)</vt:lpstr>
      <vt:lpstr>Minutová ventilace (VE)</vt:lpstr>
      <vt:lpstr>Spotřeba kyslíku (VO₂)</vt:lpstr>
      <vt:lpstr>Tepový kyslík VO₂/TF</vt:lpstr>
      <vt:lpstr>Saturace a transport O₂</vt:lpstr>
      <vt:lpstr>Prezentace aplikace PowerPoint</vt:lpstr>
      <vt:lpstr>Transport CO₂</vt:lpstr>
      <vt:lpstr>Poměr respirační výměny (RER)</vt:lpstr>
      <vt:lpstr>VO₂max vs. VO₂peak</vt:lpstr>
      <vt:lpstr>Ventilační prahy (VT1 a VT2)</vt:lpstr>
      <vt:lpstr>Prezentace aplikace PowerPoint</vt:lpstr>
      <vt:lpstr>Respirační adaptace</vt:lpstr>
      <vt:lpstr>Posun prahů</vt:lpstr>
      <vt:lpstr>Ekonomika pohybu</vt:lpstr>
      <vt:lpstr>Prezentace aplikace PowerPoint</vt:lpstr>
      <vt:lpstr>Otázky k diskuzi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Respirační systém</dc:title>
  <dc:creator>Vojtěch Grün</dc:creator>
  <cp:lastModifiedBy>Vojtěch Grün</cp:lastModifiedBy>
  <cp:revision>1</cp:revision>
  <dcterms:created xsi:type="dcterms:W3CDTF">2022-03-18T09:42:52Z</dcterms:created>
  <dcterms:modified xsi:type="dcterms:W3CDTF">2023-04-03T11:01:26Z</dcterms:modified>
</cp:coreProperties>
</file>