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B8AE584-9303-4566-AC3C-21A6D8BF68F4}">
          <p14:sldIdLst>
            <p14:sldId id="256"/>
            <p14:sldId id="257"/>
          </p14:sldIdLst>
        </p14:section>
        <p14:section name="Oddíl bez názvu" id="{5BB8CEC1-3148-43D4-9C2F-B9FE4EBA5AE9}">
          <p14:sldIdLst>
            <p14:sldId id="263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204C5-C270-4622-9BE1-E3E8D6CC375D}" v="165" dt="2021-03-18T08:52:58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ďa Martincová" userId="6d517cb63ec1d579" providerId="LiveId" clId="{338204C5-C270-4622-9BE1-E3E8D6CC375D}"/>
    <pc:docChg chg="undo custSel addSld delSld modSld modSection">
      <pc:chgData name="Anďa Martincová" userId="6d517cb63ec1d579" providerId="LiveId" clId="{338204C5-C270-4622-9BE1-E3E8D6CC375D}" dt="2021-03-18T08:56:18.782" v="1999"/>
      <pc:docMkLst>
        <pc:docMk/>
      </pc:docMkLst>
      <pc:sldChg chg="modSp mod">
        <pc:chgData name="Anďa Martincová" userId="6d517cb63ec1d579" providerId="LiveId" clId="{338204C5-C270-4622-9BE1-E3E8D6CC375D}" dt="2021-03-18T08:56:18.782" v="1999"/>
        <pc:sldMkLst>
          <pc:docMk/>
          <pc:sldMk cId="2573415208" sldId="256"/>
        </pc:sldMkLst>
        <pc:spChg chg="mod">
          <ac:chgData name="Anďa Martincová" userId="6d517cb63ec1d579" providerId="LiveId" clId="{338204C5-C270-4622-9BE1-E3E8D6CC375D}" dt="2021-03-18T08:56:16.826" v="1998" actId="21"/>
          <ac:spMkLst>
            <pc:docMk/>
            <pc:sldMk cId="2573415208" sldId="256"/>
            <ac:spMk id="2" creationId="{50AEF291-2900-45D9-814C-00EB87105E76}"/>
          </ac:spMkLst>
        </pc:spChg>
        <pc:spChg chg="mod">
          <ac:chgData name="Anďa Martincová" userId="6d517cb63ec1d579" providerId="LiveId" clId="{338204C5-C270-4622-9BE1-E3E8D6CC375D}" dt="2021-03-18T08:56:18.782" v="1999"/>
          <ac:spMkLst>
            <pc:docMk/>
            <pc:sldMk cId="2573415208" sldId="256"/>
            <ac:spMk id="3" creationId="{B2B13180-7117-4A0D-AE9B-9C919A96ACD4}"/>
          </ac:spMkLst>
        </pc:spChg>
      </pc:sldChg>
      <pc:sldChg chg="del">
        <pc:chgData name="Anďa Martincová" userId="6d517cb63ec1d579" providerId="LiveId" clId="{338204C5-C270-4622-9BE1-E3E8D6CC375D}" dt="2021-03-18T08:06:12.561" v="0" actId="47"/>
        <pc:sldMkLst>
          <pc:docMk/>
          <pc:sldMk cId="948904220" sldId="264"/>
        </pc:sldMkLst>
      </pc:sldChg>
      <pc:sldChg chg="addSp delSp modSp new mod setBg">
        <pc:chgData name="Anďa Martincová" userId="6d517cb63ec1d579" providerId="LiveId" clId="{338204C5-C270-4622-9BE1-E3E8D6CC375D}" dt="2021-03-18T08:25:01.500" v="1185" actId="26606"/>
        <pc:sldMkLst>
          <pc:docMk/>
          <pc:sldMk cId="3357165552" sldId="264"/>
        </pc:sldMkLst>
        <pc:spChg chg="mod">
          <ac:chgData name="Anďa Martincová" userId="6d517cb63ec1d579" providerId="LiveId" clId="{338204C5-C270-4622-9BE1-E3E8D6CC375D}" dt="2021-03-18T08:25:01.500" v="1185" actId="26606"/>
          <ac:spMkLst>
            <pc:docMk/>
            <pc:sldMk cId="3357165552" sldId="264"/>
            <ac:spMk id="2" creationId="{DA127B7C-9984-4900-942C-180EAFF6EEB1}"/>
          </ac:spMkLst>
        </pc:spChg>
        <pc:spChg chg="mod ord">
          <ac:chgData name="Anďa Martincová" userId="6d517cb63ec1d579" providerId="LiveId" clId="{338204C5-C270-4622-9BE1-E3E8D6CC375D}" dt="2021-03-18T08:25:01.500" v="1185" actId="26606"/>
          <ac:spMkLst>
            <pc:docMk/>
            <pc:sldMk cId="3357165552" sldId="264"/>
            <ac:spMk id="3" creationId="{FE747FFD-44E8-4D60-962B-9332FD3E06A8}"/>
          </ac:spMkLst>
        </pc:spChg>
        <pc:spChg chg="add del">
          <ac:chgData name="Anďa Martincová" userId="6d517cb63ec1d579" providerId="LiveId" clId="{338204C5-C270-4622-9BE1-E3E8D6CC375D}" dt="2021-03-18T08:25:01.500" v="1185" actId="26606"/>
          <ac:spMkLst>
            <pc:docMk/>
            <pc:sldMk cId="3357165552" sldId="264"/>
            <ac:spMk id="71" creationId="{C33BF9DD-8A45-4EEE-B231-0A14D322E5F9}"/>
          </ac:spMkLst>
        </pc:spChg>
        <pc:spChg chg="add del">
          <ac:chgData name="Anďa Martincová" userId="6d517cb63ec1d579" providerId="LiveId" clId="{338204C5-C270-4622-9BE1-E3E8D6CC375D}" dt="2021-03-18T08:25:01.500" v="1185" actId="26606"/>
          <ac:spMkLst>
            <pc:docMk/>
            <pc:sldMk cId="3357165552" sldId="264"/>
            <ac:spMk id="75" creationId="{D5FBCAC9-BD8B-4F3B-AD74-EF37D4211349}"/>
          </ac:spMkLst>
        </pc:spChg>
        <pc:spChg chg="add del">
          <ac:chgData name="Anďa Martincová" userId="6d517cb63ec1d579" providerId="LiveId" clId="{338204C5-C270-4622-9BE1-E3E8D6CC375D}" dt="2021-03-18T08:25:01.500" v="1185" actId="26606"/>
          <ac:spMkLst>
            <pc:docMk/>
            <pc:sldMk cId="3357165552" sldId="264"/>
            <ac:spMk id="77" creationId="{9556C5A8-AD7E-4CE7-87BE-9EA3B5E1786F}"/>
          </ac:spMkLst>
        </pc:spChg>
        <pc:picChg chg="add mod">
          <ac:chgData name="Anďa Martincová" userId="6d517cb63ec1d579" providerId="LiveId" clId="{338204C5-C270-4622-9BE1-E3E8D6CC375D}" dt="2021-03-18T08:25:01.500" v="1185" actId="26606"/>
          <ac:picMkLst>
            <pc:docMk/>
            <pc:sldMk cId="3357165552" sldId="264"/>
            <ac:picMk id="1026" creationId="{7B1289E8-237E-4A3A-B60F-A6013809A86B}"/>
          </ac:picMkLst>
        </pc:picChg>
        <pc:cxnChg chg="add del">
          <ac:chgData name="Anďa Martincová" userId="6d517cb63ec1d579" providerId="LiveId" clId="{338204C5-C270-4622-9BE1-E3E8D6CC375D}" dt="2021-03-18T08:25:01.500" v="1185" actId="26606"/>
          <ac:cxnSpMkLst>
            <pc:docMk/>
            <pc:sldMk cId="3357165552" sldId="264"/>
            <ac:cxnSpMk id="73" creationId="{9020DCC9-F851-4562-BB20-1AB3C51BFD08}"/>
          </ac:cxnSpMkLst>
        </pc:cxnChg>
      </pc:sldChg>
      <pc:sldChg chg="addSp delSp modSp new mod setBg">
        <pc:chgData name="Anďa Martincová" userId="6d517cb63ec1d579" providerId="LiveId" clId="{338204C5-C270-4622-9BE1-E3E8D6CC375D}" dt="2021-03-18T08:28:40.480" v="1447" actId="1076"/>
        <pc:sldMkLst>
          <pc:docMk/>
          <pc:sldMk cId="751999518" sldId="265"/>
        </pc:sldMkLst>
        <pc:spChg chg="mod">
          <ac:chgData name="Anďa Martincová" userId="6d517cb63ec1d579" providerId="LiveId" clId="{338204C5-C270-4622-9BE1-E3E8D6CC375D}" dt="2021-03-18T08:25:06.913" v="1186" actId="26606"/>
          <ac:spMkLst>
            <pc:docMk/>
            <pc:sldMk cId="751999518" sldId="265"/>
            <ac:spMk id="2" creationId="{16458ABC-E624-44C5-9FCD-3B47E1AE93FA}"/>
          </ac:spMkLst>
        </pc:spChg>
        <pc:spChg chg="mod ord">
          <ac:chgData name="Anďa Martincová" userId="6d517cb63ec1d579" providerId="LiveId" clId="{338204C5-C270-4622-9BE1-E3E8D6CC375D}" dt="2021-03-18T08:28:36.339" v="1446" actId="20577"/>
          <ac:spMkLst>
            <pc:docMk/>
            <pc:sldMk cId="751999518" sldId="265"/>
            <ac:spMk id="3" creationId="{F6AAB046-4F10-4592-BF28-A34CFAE157C5}"/>
          </ac:spMkLst>
        </pc:spChg>
        <pc:spChg chg="add del">
          <ac:chgData name="Anďa Martincová" userId="6d517cb63ec1d579" providerId="LiveId" clId="{338204C5-C270-4622-9BE1-E3E8D6CC375D}" dt="2021-03-18T08:25:06.913" v="1186" actId="26606"/>
          <ac:spMkLst>
            <pc:docMk/>
            <pc:sldMk cId="751999518" sldId="265"/>
            <ac:spMk id="71" creationId="{311973C2-EB8B-452A-A698-4A252FD3AE28}"/>
          </ac:spMkLst>
        </pc:spChg>
        <pc:spChg chg="add del">
          <ac:chgData name="Anďa Martincová" userId="6d517cb63ec1d579" providerId="LiveId" clId="{338204C5-C270-4622-9BE1-E3E8D6CC375D}" dt="2021-03-18T08:25:06.913" v="1186" actId="26606"/>
          <ac:spMkLst>
            <pc:docMk/>
            <pc:sldMk cId="751999518" sldId="265"/>
            <ac:spMk id="73" creationId="{10162E77-11AD-44A7-84EC-40C59EEFBD2E}"/>
          </ac:spMkLst>
        </pc:spChg>
        <pc:picChg chg="add mod">
          <ac:chgData name="Anďa Martincová" userId="6d517cb63ec1d579" providerId="LiveId" clId="{338204C5-C270-4622-9BE1-E3E8D6CC375D}" dt="2021-03-18T08:28:40.480" v="1447" actId="1076"/>
          <ac:picMkLst>
            <pc:docMk/>
            <pc:sldMk cId="751999518" sldId="265"/>
            <ac:picMk id="4" creationId="{17843BE8-52C0-469E-8880-053D41406AB6}"/>
          </ac:picMkLst>
        </pc:picChg>
        <pc:picChg chg="add mod">
          <ac:chgData name="Anďa Martincová" userId="6d517cb63ec1d579" providerId="LiveId" clId="{338204C5-C270-4622-9BE1-E3E8D6CC375D}" dt="2021-03-18T08:27:53.835" v="1240" actId="1076"/>
          <ac:picMkLst>
            <pc:docMk/>
            <pc:sldMk cId="751999518" sldId="265"/>
            <ac:picMk id="2050" creationId="{4EA1AC62-550C-410B-88A9-55495D07CE74}"/>
          </ac:picMkLst>
        </pc:picChg>
        <pc:cxnChg chg="add del">
          <ac:chgData name="Anďa Martincová" userId="6d517cb63ec1d579" providerId="LiveId" clId="{338204C5-C270-4622-9BE1-E3E8D6CC375D}" dt="2021-03-18T08:25:06.913" v="1186" actId="26606"/>
          <ac:cxnSpMkLst>
            <pc:docMk/>
            <pc:sldMk cId="751999518" sldId="265"/>
            <ac:cxnSpMk id="75" creationId="{5AB158E9-1B40-4CD6-95F0-95CA11DF7B7A}"/>
          </ac:cxnSpMkLst>
        </pc:cxnChg>
      </pc:sldChg>
      <pc:sldChg chg="addSp modSp new mod modAnim">
        <pc:chgData name="Anďa Martincová" userId="6d517cb63ec1d579" providerId="LiveId" clId="{338204C5-C270-4622-9BE1-E3E8D6CC375D}" dt="2021-03-18T08:44:46.895" v="1671" actId="20577"/>
        <pc:sldMkLst>
          <pc:docMk/>
          <pc:sldMk cId="700220532" sldId="266"/>
        </pc:sldMkLst>
        <pc:spChg chg="mod">
          <ac:chgData name="Anďa Martincová" userId="6d517cb63ec1d579" providerId="LiveId" clId="{338204C5-C270-4622-9BE1-E3E8D6CC375D}" dt="2021-03-18T08:06:47.876" v="37" actId="20577"/>
          <ac:spMkLst>
            <pc:docMk/>
            <pc:sldMk cId="700220532" sldId="266"/>
            <ac:spMk id="2" creationId="{B1CC77C0-3261-4FC3-84B4-78E52B5D3AD7}"/>
          </ac:spMkLst>
        </pc:spChg>
        <pc:spChg chg="mod">
          <ac:chgData name="Anďa Martincová" userId="6d517cb63ec1d579" providerId="LiveId" clId="{338204C5-C270-4622-9BE1-E3E8D6CC375D}" dt="2021-03-18T08:44:46.895" v="1671" actId="20577"/>
          <ac:spMkLst>
            <pc:docMk/>
            <pc:sldMk cId="700220532" sldId="266"/>
            <ac:spMk id="3" creationId="{C72D9BAF-CB86-461A-B6B1-1480EC8DEB11}"/>
          </ac:spMkLst>
        </pc:spChg>
        <pc:picChg chg="add mod">
          <ac:chgData name="Anďa Martincová" userId="6d517cb63ec1d579" providerId="LiveId" clId="{338204C5-C270-4622-9BE1-E3E8D6CC375D}" dt="2021-03-18T08:35:58.449" v="1452" actId="1076"/>
          <ac:picMkLst>
            <pc:docMk/>
            <pc:sldMk cId="700220532" sldId="266"/>
            <ac:picMk id="4" creationId="{F1ED0D78-D7FF-44BA-A54C-56EEDFE7173F}"/>
          </ac:picMkLst>
        </pc:picChg>
        <pc:picChg chg="add mod">
          <ac:chgData name="Anďa Martincová" userId="6d517cb63ec1d579" providerId="LiveId" clId="{338204C5-C270-4622-9BE1-E3E8D6CC375D}" dt="2021-03-18T08:40:49.918" v="1515" actId="1076"/>
          <ac:picMkLst>
            <pc:docMk/>
            <pc:sldMk cId="700220532" sldId="266"/>
            <ac:picMk id="5" creationId="{CB561576-ADBB-4D35-A27A-620C5F46B746}"/>
          </ac:picMkLst>
        </pc:picChg>
      </pc:sldChg>
      <pc:sldChg chg="addSp modSp new mod">
        <pc:chgData name="Anďa Martincová" userId="6d517cb63ec1d579" providerId="LiveId" clId="{338204C5-C270-4622-9BE1-E3E8D6CC375D}" dt="2021-03-18T08:53:09.904" v="1992" actId="1076"/>
        <pc:sldMkLst>
          <pc:docMk/>
          <pc:sldMk cId="2681911080" sldId="267"/>
        </pc:sldMkLst>
        <pc:spChg chg="mod">
          <ac:chgData name="Anďa Martincová" userId="6d517cb63ec1d579" providerId="LiveId" clId="{338204C5-C270-4622-9BE1-E3E8D6CC375D}" dt="2021-03-18T08:07:02.900" v="46" actId="20577"/>
          <ac:spMkLst>
            <pc:docMk/>
            <pc:sldMk cId="2681911080" sldId="267"/>
            <ac:spMk id="2" creationId="{4385543D-6008-4A61-AF78-75CD87F95205}"/>
          </ac:spMkLst>
        </pc:spChg>
        <pc:spChg chg="mod">
          <ac:chgData name="Anďa Martincová" userId="6d517cb63ec1d579" providerId="LiveId" clId="{338204C5-C270-4622-9BE1-E3E8D6CC375D}" dt="2021-03-18T08:52:31.121" v="1987" actId="27636"/>
          <ac:spMkLst>
            <pc:docMk/>
            <pc:sldMk cId="2681911080" sldId="267"/>
            <ac:spMk id="3" creationId="{3F39E034-410B-43FC-B6E9-B7E15C715A44}"/>
          </ac:spMkLst>
        </pc:spChg>
        <pc:picChg chg="add mod">
          <ac:chgData name="Anďa Martincová" userId="6d517cb63ec1d579" providerId="LiveId" clId="{338204C5-C270-4622-9BE1-E3E8D6CC375D}" dt="2021-03-18T08:53:09.904" v="1992" actId="1076"/>
          <ac:picMkLst>
            <pc:docMk/>
            <pc:sldMk cId="2681911080" sldId="267"/>
            <ac:picMk id="4" creationId="{968AA034-D21F-4749-855B-4A73241A94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3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02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4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74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55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75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7F389A-84DF-4467-9C8C-3D2D046B403E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D2E30A-673D-4705-9F3D-A65494B724C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s.muni.cz/do/rect/el/estud/fsps/js16/metodika_biatlon/web/pages/02-03-04-flow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I_DClTDwwRY&amp;ab_channel=BKbyBarbaraKle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EF291-2900-45D9-814C-00EB87105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Programy s využitím netradičního náčiní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B13180-7117-4A0D-AE9B-9C919A96A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/>
              <a:t>bp2230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41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C77C0-3261-4FC3-84B4-78E52B5D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FLOWTONIC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D9BAF-CB86-461A-B6B1-1480EC8D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>
            <a:normAutofit/>
          </a:bodyPr>
          <a:lstStyle/>
          <a:p>
            <a:r>
              <a:rPr lang="cs-CZ" dirty="0"/>
              <a:t>- rozvoj silových schopností a flexibility</a:t>
            </a:r>
          </a:p>
          <a:p>
            <a:r>
              <a:rPr lang="cs-CZ" dirty="0"/>
              <a:t>- dva a více disků o průměru 26cm</a:t>
            </a:r>
          </a:p>
          <a:p>
            <a:r>
              <a:rPr lang="cs-CZ" dirty="0"/>
              <a:t>- materiál nylon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600" dirty="0"/>
              <a:t>Ukázka:</a:t>
            </a:r>
          </a:p>
          <a:p>
            <a:r>
              <a:rPr lang="cs-CZ" sz="1800" dirty="0">
                <a:hlinkClick r:id="rId2"/>
              </a:rPr>
              <a:t>https://is.muni.cz/do/rect/el/estud/fsps/js16/metodika_biatlon/web/pages/02-03-04-flowin.html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  <a:p>
            <a:pPr marL="6816725" indent="-5384800"/>
            <a:r>
              <a:rPr lang="cs-CZ" sz="1200" i="1" dirty="0" err="1"/>
              <a:t>Zdroj:www.vybavenifitness.cz</a:t>
            </a:r>
            <a:endParaRPr lang="cs-CZ" sz="12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ED0D78-D7FF-44BA-A54C-56EEDFE71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529" y="1949788"/>
            <a:ext cx="3348191" cy="34709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B561576-ADBB-4D35-A27A-620C5F46B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982" y="2234577"/>
            <a:ext cx="6506218" cy="35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5543D-6008-4A61-AF78-75CD87F9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FLEXIBAR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9E034-410B-43FC-B6E9-B7E15C71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- původem rehabilitační náčiní - stabilizace trupu a páteře</a:t>
            </a:r>
          </a:p>
          <a:p>
            <a:r>
              <a:rPr lang="cs-CZ" dirty="0"/>
              <a:t>- cílem je rozkmitat tyč a udržet ji v tomto pohybu co nejdéle</a:t>
            </a:r>
          </a:p>
          <a:p>
            <a:r>
              <a:rPr lang="cs-CZ" dirty="0"/>
              <a:t>- dochází ke zlepšení koordinace a rovnováhy</a:t>
            </a:r>
          </a:p>
          <a:p>
            <a:r>
              <a:rPr lang="cs-CZ" dirty="0"/>
              <a:t>- vlastnosti – dosažení velké frekvence kmitů – posílení HSSP</a:t>
            </a:r>
          </a:p>
          <a:p>
            <a:r>
              <a:rPr lang="cs-CZ" dirty="0"/>
              <a:t>- důraz kladen na koordinaci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endParaRPr lang="cs-CZ" dirty="0"/>
          </a:p>
          <a:p>
            <a:r>
              <a:rPr lang="cs-CZ" dirty="0"/>
              <a:t>Ukázka:</a:t>
            </a:r>
          </a:p>
          <a:p>
            <a:r>
              <a:rPr lang="cs-CZ" dirty="0">
                <a:hlinkClick r:id="rId2"/>
              </a:rPr>
              <a:t>https://www.youtube.com/watch?v=I_DClTDwwRY&amp;ab_channel=BKbyBarbaraKlein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8AA034-D21F-4749-855B-4A73241A9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311" y="1193364"/>
            <a:ext cx="3927277" cy="39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D3AE-CBA9-4C01-82B6-545000B6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Balanční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80BA5-F1E4-46CB-B9CC-52AAA662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 - ↑ aktivita HSS </a:t>
            </a:r>
          </a:p>
          <a:p>
            <a:r>
              <a:rPr lang="cs-CZ" sz="2400" dirty="0"/>
              <a:t>- ↑ efektivita pohybů</a:t>
            </a:r>
          </a:p>
          <a:p>
            <a:r>
              <a:rPr lang="cs-CZ" sz="2400" dirty="0"/>
              <a:t>- rozvoj statické a dynamické rovnováhy</a:t>
            </a:r>
          </a:p>
          <a:p>
            <a:r>
              <a:rPr lang="cs-CZ" sz="2400" dirty="0"/>
              <a:t>- kompenzace statického přetěžování</a:t>
            </a:r>
          </a:p>
          <a:p>
            <a:r>
              <a:rPr lang="cs-CZ" sz="2400" dirty="0"/>
              <a:t>- podpora centrace kloubů</a:t>
            </a:r>
          </a:p>
          <a:p>
            <a:r>
              <a:rPr lang="cs-CZ" sz="2400" dirty="0"/>
              <a:t>- prevence akutních i chronických zranění </a:t>
            </a:r>
          </a:p>
          <a:p>
            <a:r>
              <a:rPr lang="cs-CZ" sz="2400" dirty="0"/>
              <a:t>- cviky provádět v obuvi nebo na boso?</a:t>
            </a:r>
          </a:p>
          <a:p>
            <a:pPr marL="384048" lvl="2" indent="0">
              <a:buNone/>
            </a:pPr>
            <a:endParaRPr lang="cs-CZ" dirty="0"/>
          </a:p>
          <a:p>
            <a:pPr marL="6278563" indent="-6278563"/>
            <a:r>
              <a:rPr lang="cs-CZ" sz="1000" i="1" dirty="0"/>
              <a:t>Zdroj: https://fyzioterapie.utvs.cvut.cz/document/show/id/252/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D0F0DF-B27D-43C2-8955-8949EEFA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920" y="122402"/>
            <a:ext cx="1656080" cy="10384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5D55D69-6BBC-4CDE-9326-0CBE2AA2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586" y="1845734"/>
            <a:ext cx="3338494" cy="33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C87D9-D456-45F5-B1E9-9A2C4A20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6BB7B-EC66-41FA-AE55-2AE04CBD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4586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- z angl. názvu '</a:t>
            </a: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Sides</a:t>
            </a:r>
            <a:r>
              <a:rPr lang="cs-CZ" sz="2400" dirty="0"/>
              <a:t> Up´</a:t>
            </a:r>
          </a:p>
          <a:p>
            <a:r>
              <a:rPr lang="cs-CZ" sz="2400" dirty="0"/>
              <a:t>- průměrné rozměry průměr 63cm/výška 22cm</a:t>
            </a:r>
          </a:p>
          <a:p>
            <a:r>
              <a:rPr lang="cs-CZ" sz="2400" dirty="0"/>
              <a:t>- zásada cvičení – kvalita nad kvantitou</a:t>
            </a:r>
          </a:p>
          <a:p>
            <a:r>
              <a:rPr lang="cs-CZ" sz="2400" dirty="0"/>
              <a:t>- KI poruchy rovnováhy</a:t>
            </a:r>
          </a:p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br>
              <a:rPr lang="cs-CZ" dirty="0"/>
            </a:br>
            <a:endParaRPr lang="cs-CZ" dirty="0"/>
          </a:p>
          <a:p>
            <a:endParaRPr lang="cs-CZ" sz="1400" i="1" dirty="0"/>
          </a:p>
          <a:p>
            <a:endParaRPr lang="cs-CZ" sz="1400" i="1" dirty="0"/>
          </a:p>
          <a:p>
            <a:r>
              <a:rPr lang="cs-CZ" sz="1400" i="1" dirty="0"/>
              <a:t>                                                                                  			Zdroj: https://www.e-sportshop.cz/cz/bosu-pro-balance-trainer.html</a:t>
            </a:r>
            <a:endParaRPr lang="cs-CZ" i="1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D1B3C54-9DCE-41C1-B96B-4B3ACB5A6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8" b="16319"/>
          <a:stretch/>
        </p:blipFill>
        <p:spPr>
          <a:xfrm>
            <a:off x="6500298" y="1966224"/>
            <a:ext cx="2605459" cy="1786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DB4718-994E-4893-8169-1D8FABCF4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69" b="24889"/>
          <a:stretch/>
        </p:blipFill>
        <p:spPr>
          <a:xfrm>
            <a:off x="9188872" y="1986565"/>
            <a:ext cx="2767816" cy="12743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605EE3-03E2-4BB2-B0F9-4BCDAF575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74"/>
          <a:stretch/>
        </p:blipFill>
        <p:spPr>
          <a:xfrm>
            <a:off x="7762696" y="3597096"/>
            <a:ext cx="2686122" cy="24074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FF89A3C-A0BF-467D-AE8F-95A5C6973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920" y="122402"/>
            <a:ext cx="1656080" cy="10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FC4E5-7273-459F-8712-2218D25F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GYMNASTICKÝ MÍČ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AA3F9-FD7E-43A2-AB09-F9F5AD29B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90480" cy="4219786"/>
          </a:xfrm>
        </p:spPr>
        <p:txBody>
          <a:bodyPr>
            <a:normAutofit/>
          </a:bodyPr>
          <a:lstStyle/>
          <a:p>
            <a:pPr marL="355600" indent="-92075"/>
            <a:r>
              <a:rPr lang="cs-CZ" dirty="0"/>
              <a:t>=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Gymnastik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Soffball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Big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Push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Reha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Physio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Pezzi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Body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Swiss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atd.</a:t>
            </a:r>
          </a:p>
          <a:p>
            <a:pPr marL="355600" indent="-92075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- optimální velikost míče vzhledem k výšce postavy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55600" indent="-92075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  <a:p>
            <a:pPr marL="555625" lvl="1" indent="4737100">
              <a:buNone/>
            </a:pPr>
            <a:r>
              <a:rPr lang="cs-CZ" sz="1100" i="1" dirty="0"/>
              <a:t>Zdroj: https://www.fsps.muni.cz/inovace-RVS/kurzy/gymnastika/pomucky_mic.html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A2DA207-045E-4C4B-BEA6-DF358310A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79789"/>
              </p:ext>
            </p:extLst>
          </p:nvPr>
        </p:nvGraphicFramePr>
        <p:xfrm>
          <a:off x="1943032" y="3159760"/>
          <a:ext cx="4249488" cy="1625600"/>
        </p:xfrm>
        <a:graphic>
          <a:graphicData uri="http://schemas.openxmlformats.org/drawingml/2006/table">
            <a:tbl>
              <a:tblPr/>
              <a:tblGrid>
                <a:gridCol w="1416496">
                  <a:extLst>
                    <a:ext uri="{9D8B030D-6E8A-4147-A177-3AD203B41FA5}">
                      <a16:colId xmlns:a16="http://schemas.microsoft.com/office/drawing/2014/main" val="1067494757"/>
                    </a:ext>
                  </a:extLst>
                </a:gridCol>
                <a:gridCol w="1416496">
                  <a:extLst>
                    <a:ext uri="{9D8B030D-6E8A-4147-A177-3AD203B41FA5}">
                      <a16:colId xmlns:a16="http://schemas.microsoft.com/office/drawing/2014/main" val="2702514741"/>
                    </a:ext>
                  </a:extLst>
                </a:gridCol>
                <a:gridCol w="1416496">
                  <a:extLst>
                    <a:ext uri="{9D8B030D-6E8A-4147-A177-3AD203B41FA5}">
                      <a16:colId xmlns:a16="http://schemas.microsoft.com/office/drawing/2014/main" val="3545987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výška v cm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průměr míče v cm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obvod míče v cm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483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135-160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55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173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297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160-180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65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204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64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180 a více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75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236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466359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EEA9B3E4-7BCA-4B8B-802C-7160B2F21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084" y="3159760"/>
            <a:ext cx="3541115" cy="23415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80EFC1-10DB-4E43-8D43-82870DEE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920" y="122402"/>
            <a:ext cx="1656080" cy="10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58658-E88D-45D1-A901-F129294E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OVERBAL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C41D3-574C-4E17-861F-C3299699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- vyvinut primárně pro dechová cvičení a pro využití ve fyzioterapii</a:t>
            </a:r>
          </a:p>
          <a:p>
            <a:r>
              <a:rPr lang="cs-CZ" dirty="0"/>
              <a:t>- nosnost až 200kg</a:t>
            </a:r>
          </a:p>
          <a:p>
            <a:r>
              <a:rPr lang="cs-CZ" dirty="0"/>
              <a:t>Využití:</a:t>
            </a:r>
          </a:p>
          <a:p>
            <a:r>
              <a:rPr lang="cs-CZ" dirty="0"/>
              <a:t>- průpravné hry</a:t>
            </a:r>
          </a:p>
          <a:p>
            <a:r>
              <a:rPr lang="cs-CZ" dirty="0"/>
              <a:t>- dechová cvičení</a:t>
            </a:r>
          </a:p>
          <a:p>
            <a:r>
              <a:rPr lang="cs-CZ" dirty="0"/>
              <a:t>- sálové aktivity</a:t>
            </a:r>
          </a:p>
          <a:p>
            <a:r>
              <a:rPr lang="cs-CZ" dirty="0"/>
              <a:t>- vodní aktivity</a:t>
            </a:r>
          </a:p>
          <a:p>
            <a:r>
              <a:rPr lang="cs-CZ" dirty="0"/>
              <a:t>- psychomotorika</a:t>
            </a:r>
          </a:p>
          <a:p>
            <a:r>
              <a:rPr lang="cs-CZ" dirty="0"/>
              <a:t>- pomůcka k podložení zad</a:t>
            </a:r>
          </a:p>
          <a:p>
            <a:pPr marL="90488" indent="5653088"/>
            <a:r>
              <a:rPr lang="cs-CZ" sz="1400" i="1" dirty="0"/>
              <a:t>Zdroj: https://www.eureko.cz/rehabilitace-a-fitness/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5E3A37-BE46-4F42-B6D3-AE24A2C3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803" y="2299060"/>
            <a:ext cx="3217820" cy="32178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73BBD4-D893-4C26-8B40-B7D78697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920" y="122402"/>
            <a:ext cx="1656080" cy="10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2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1DA0F-0947-4817-8250-8AF9CC72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THERABAND, DYNABAND, RUBBERBAND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0D6CA-B576-4754-B08F-BD1410DA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 </a:t>
            </a:r>
            <a:r>
              <a:rPr lang="cs-CZ" sz="2400" dirty="0"/>
              <a:t>izometrické nebo izotonické posilování svalů a protahování</a:t>
            </a:r>
          </a:p>
          <a:p>
            <a:r>
              <a:rPr lang="cs-CZ" sz="2400" dirty="0"/>
              <a:t>Využití:</a:t>
            </a:r>
          </a:p>
          <a:p>
            <a:r>
              <a:rPr lang="cs-CZ" sz="2400" dirty="0"/>
              <a:t>- rehabilitace</a:t>
            </a:r>
          </a:p>
          <a:p>
            <a:r>
              <a:rPr lang="cs-CZ" sz="2400" dirty="0"/>
              <a:t>- sálové lekce</a:t>
            </a:r>
          </a:p>
          <a:p>
            <a:r>
              <a:rPr lang="cs-CZ" sz="2400" dirty="0"/>
              <a:t>- domácí cvičení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01168" lvl="1" indent="0">
              <a:buNone/>
            </a:pPr>
            <a:r>
              <a:rPr lang="cs-CZ" sz="1200" i="1" dirty="0"/>
              <a:t>                                                                                  			   Zdroj: https://www.torf-ziegler.com/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52D685-2319-497F-A3B3-F8BC324E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601" y="2793682"/>
            <a:ext cx="1960599" cy="19605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23B85F-6C9E-4C99-95D4-61B77A59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57" y="2433205"/>
            <a:ext cx="2681555" cy="26815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9F7B0A-B51E-4C6D-99CA-F863E6816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920" y="122402"/>
            <a:ext cx="1656080" cy="10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6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D6B53-412F-4005-BB57-36032660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ROLLER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26F67-432E-46A6-83D1-A87BA413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7533"/>
          </a:xfrm>
        </p:spPr>
        <p:txBody>
          <a:bodyPr/>
          <a:lstStyle/>
          <a:p>
            <a:r>
              <a:rPr lang="cs-CZ" dirty="0"/>
              <a:t>- válce se mohou lišit různou délkou a tvrdostí</a:t>
            </a:r>
          </a:p>
          <a:p>
            <a:r>
              <a:rPr lang="cs-CZ" b="1" dirty="0"/>
              <a:t>Využití:</a:t>
            </a:r>
          </a:p>
          <a:p>
            <a:r>
              <a:rPr lang="cs-CZ" dirty="0"/>
              <a:t>- masáž </a:t>
            </a:r>
            <a:r>
              <a:rPr lang="cs-CZ" dirty="0" err="1"/>
              <a:t>fasciální</a:t>
            </a:r>
            <a:r>
              <a:rPr lang="cs-CZ" dirty="0"/>
              <a:t> sítě =„válečkování, rolování“ – neprovádět denně, ale 2-3x týdně</a:t>
            </a:r>
          </a:p>
          <a:p>
            <a:r>
              <a:rPr lang="cs-CZ" dirty="0"/>
              <a:t>- protažení</a:t>
            </a:r>
          </a:p>
          <a:p>
            <a:r>
              <a:rPr lang="cs-CZ" dirty="0"/>
              <a:t>- posilování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		 </a:t>
            </a:r>
            <a:r>
              <a:rPr lang="cs-CZ" sz="1200" i="1" dirty="0"/>
              <a:t>Zdroj: https://www.e-sportshop.cz/                                                                                                  Zdroj: https://www.e-sportshop.cz/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7AB838-5514-4890-A9F7-76711557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480" y="178229"/>
            <a:ext cx="1656080" cy="10384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BF596E8-DBF3-4A77-A1AE-25A8402D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78" y="3537306"/>
            <a:ext cx="3471699" cy="23317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63199-D9BF-4523-B486-69335EF4C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70" y="3222733"/>
            <a:ext cx="3343941" cy="27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27B7C-9984-4900-942C-180EAFF6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ZÁVĚSNÝ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747FFD-44E8-4D60-962B-9332FD3E0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>
            <a:normAutofit/>
          </a:bodyPr>
          <a:lstStyle/>
          <a:p>
            <a:r>
              <a:rPr lang="cs-CZ"/>
              <a:t>- rozvoj silových, rovnováhových schopností a flexibility</a:t>
            </a:r>
          </a:p>
          <a:p>
            <a:r>
              <a:rPr lang="cs-CZ"/>
              <a:t>- rozvoj úrovně nervosvalové koordinace</a:t>
            </a:r>
          </a:p>
          <a:p>
            <a:r>
              <a:rPr lang="cs-CZ"/>
              <a:t>- souhra svalů celého těla</a:t>
            </a:r>
          </a:p>
          <a:p>
            <a:r>
              <a:rPr lang="cs-CZ"/>
              <a:t>- dochází k zapojení téměř všech svalových skupin</a:t>
            </a:r>
          </a:p>
          <a:p>
            <a:r>
              <a:rPr lang="cs-CZ"/>
              <a:t>- komplexní pohyb ve více rovinách</a:t>
            </a:r>
          </a:p>
          <a:p>
            <a:r>
              <a:rPr lang="cs-CZ"/>
              <a:t>- variace obtížnosti</a:t>
            </a:r>
          </a:p>
          <a:p>
            <a:r>
              <a:rPr lang="cs-CZ"/>
              <a:t>- správná technika!!!</a:t>
            </a:r>
          </a:p>
          <a:p>
            <a:r>
              <a:rPr lang="cs-CZ"/>
              <a:t>- nosnost 150 – 160 kg</a:t>
            </a:r>
          </a:p>
          <a:p>
            <a:r>
              <a:rPr lang="cs-CZ" sz="1200" i="1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200" i="1"/>
              <a:t>                                                                                                                                                                                                                                                           Zdroj:www.aktin.cz</a:t>
            </a:r>
            <a:endParaRPr lang="cs-CZ" sz="1200" i="1" dirty="0"/>
          </a:p>
        </p:txBody>
      </p:sp>
      <p:pic>
        <p:nvPicPr>
          <p:cNvPr id="1026" name="Picture 2" descr="Yate GTX závěsný posilovací systém">
            <a:extLst>
              <a:ext uri="{FF2B5EF4-FFF2-40B4-BE49-F238E27FC236}">
                <a16:creationId xmlns:a16="http://schemas.microsoft.com/office/drawing/2014/main" id="{7B1289E8-237E-4A3A-B60F-A6013809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45" y="286603"/>
            <a:ext cx="1804035" cy="5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6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58ABC-E624-44C5-9FCD-3B47E1AE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KETTLEBELL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AB046-4F10-4592-BF28-A34CFAE1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3695"/>
          </a:xfrm>
        </p:spPr>
        <p:txBody>
          <a:bodyPr/>
          <a:lstStyle/>
          <a:p>
            <a:r>
              <a:rPr lang="cs-CZ" dirty="0"/>
              <a:t>-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rozvoj dynamické síly a silové vytrvalosti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- zapojení stabilizačních svalů – lepší koordinace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cs-CZ" dirty="0"/>
              <a:t>původ z Ruska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336800" indent="-2336800"/>
            <a:r>
              <a:rPr lang="cs-CZ" sz="1200" i="1" dirty="0" err="1"/>
              <a:t>Zdroj:www.fit-pro.cz</a:t>
            </a:r>
            <a:r>
              <a:rPr lang="cs-CZ" sz="1200" i="1" dirty="0"/>
              <a:t>                                                                                  </a:t>
            </a:r>
            <a:r>
              <a:rPr lang="cs-CZ" sz="1200" i="1" dirty="0" err="1"/>
              <a:t>Zdroj:https</a:t>
            </a:r>
            <a:r>
              <a:rPr lang="cs-CZ" sz="1200" i="1" dirty="0"/>
              <a:t>://www.fitnessposilovna.cz/crossfit-cviky/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Kettlebell, 12 kg, matný | FIT-PRO.cz">
            <a:extLst>
              <a:ext uri="{FF2B5EF4-FFF2-40B4-BE49-F238E27FC236}">
                <a16:creationId xmlns:a16="http://schemas.microsoft.com/office/drawing/2014/main" id="{4EA1AC62-550C-410B-88A9-55495D07C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8"/>
          <a:stretch/>
        </p:blipFill>
        <p:spPr bwMode="auto">
          <a:xfrm>
            <a:off x="2763748" y="3123131"/>
            <a:ext cx="2909995" cy="26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7843BE8-52C0-469E-8880-053D4140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996" y="2576366"/>
            <a:ext cx="4639768" cy="31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9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5AC8AF"/>
      </a:accent1>
      <a:accent2>
        <a:srgbClr val="5AC8A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587</Words>
  <Application>Microsoft Office PowerPoint</Application>
  <PresentationFormat>Širokoúhlá obrazovka</PresentationFormat>
  <Paragraphs>110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Retrospektiva</vt:lpstr>
      <vt:lpstr>Programy s využitím netradičního náčiní </vt:lpstr>
      <vt:lpstr>Balanční cvičení</vt:lpstr>
      <vt:lpstr>BOSU</vt:lpstr>
      <vt:lpstr>GYMNASTICKÝ MÍČ</vt:lpstr>
      <vt:lpstr>OVERBAL</vt:lpstr>
      <vt:lpstr>THERABAND, DYNABAND, RUBBERBAND</vt:lpstr>
      <vt:lpstr>ROLLER</vt:lpstr>
      <vt:lpstr>ZÁVĚSNÝ SYSTÉM</vt:lpstr>
      <vt:lpstr>KETTLEBELL</vt:lpstr>
      <vt:lpstr>FLOWTONIC</vt:lpstr>
      <vt:lpstr>FLEXIBAR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Anďa Martincová</dc:creator>
  <cp:lastModifiedBy>Anďa Martincová</cp:lastModifiedBy>
  <cp:revision>12</cp:revision>
  <dcterms:created xsi:type="dcterms:W3CDTF">2021-03-05T09:27:35Z</dcterms:created>
  <dcterms:modified xsi:type="dcterms:W3CDTF">2021-03-18T08:56:21Z</dcterms:modified>
</cp:coreProperties>
</file>