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388" r:id="rId3"/>
    <p:sldId id="384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9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93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4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1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knihydobrovsky.cz/kniha/regulace-metabolismu-zakladnich-zivin-u-cloveka-676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lekarskeknihy.cz/produkt/102277-fyziologie-vyzivy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vyzivaspol.cz/" TargetMode="External"/><Relationship Id="rId3" Type="http://schemas.openxmlformats.org/officeDocument/2006/relationships/hyperlink" Target="https://www.fzv.cz/" TargetMode="External"/><Relationship Id="rId7" Type="http://schemas.openxmlformats.org/officeDocument/2006/relationships/hyperlink" Target="https://www.who.int/news-room/fact-sheets/detail/healthy-diet" TargetMode="External"/><Relationship Id="rId12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s://www.cambridge.org/core/journals/british-journal-of-nutrition" TargetMode="External"/><Relationship Id="rId5" Type="http://schemas.openxmlformats.org/officeDocument/2006/relationships/hyperlink" Target="https://www.hsph.harvard.edu/nutritionsource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multimedia.efsa.europa.eu/drvs/index.htm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5533C6B-7AAB-40E2-8254-61BE3972A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205104" cy="1646302"/>
          </a:xfrm>
        </p:spPr>
        <p:txBody>
          <a:bodyPr anchor="t"/>
          <a:lstStyle/>
          <a:p>
            <a:pPr algn="l"/>
            <a:r>
              <a:rPr lang="cs-CZ" dirty="0"/>
              <a:t>Opora </a:t>
            </a:r>
            <a:r>
              <a:rPr lang="cs-CZ"/>
              <a:t>pro semináře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456D8FC-85B4-4B9C-8748-3B7996FAE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Zdroje ke studiu</a:t>
            </a:r>
          </a:p>
        </p:txBody>
      </p:sp>
    </p:spTree>
    <p:extLst>
      <p:ext uri="{BB962C8B-B14F-4D97-AF65-F5344CB8AC3E}">
        <p14:creationId xmlns:p14="http://schemas.microsoft.com/office/powerpoint/2010/main" val="26761532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výživy a základy výživy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/>
          <a:lstStyle/>
          <a:p>
            <a:r>
              <a:rPr lang="cs-CZ" dirty="0"/>
              <a:t>Milan Holeček - Regulace metabolismu základních živin u člověka</a:t>
            </a:r>
          </a:p>
          <a:p>
            <a:r>
              <a:rPr lang="cs-CZ" dirty="0"/>
              <a:t>Iva Klimešová – Fyziologie výživy</a:t>
            </a:r>
          </a:p>
          <a:p>
            <a:r>
              <a:rPr lang="cs-CZ" dirty="0"/>
              <a:t>Heinrich </a:t>
            </a:r>
            <a:r>
              <a:rPr lang="cs-CZ" dirty="0" err="1"/>
              <a:t>Kasper</a:t>
            </a:r>
            <a:r>
              <a:rPr lang="cs-CZ" dirty="0"/>
              <a:t> – Výživa v medicíně a dietetika</a:t>
            </a:r>
          </a:p>
        </p:txBody>
      </p:sp>
      <p:pic>
        <p:nvPicPr>
          <p:cNvPr id="8" name="Obrázek 7" descr="Obsah obrázku text&#10;&#10;Popis byl vytvořen automaticky">
            <a:hlinkClick r:id="rId2"/>
            <a:extLst>
              <a:ext uri="{FF2B5EF4-FFF2-40B4-BE49-F238E27FC236}">
                <a16:creationId xmlns:a16="http://schemas.microsoft.com/office/drawing/2014/main" id="{46CD486C-2057-4B03-8320-F6B5513E1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0" y="2954738"/>
            <a:ext cx="2285145" cy="3240000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39B9B164-E9B5-45B3-AECA-9F087CA33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00" y="2954738"/>
            <a:ext cx="2295547" cy="3240000"/>
          </a:xfrm>
          <a:prstGeom prst="rect">
            <a:avLst/>
          </a:prstGeom>
        </p:spPr>
      </p:pic>
      <p:pic>
        <p:nvPicPr>
          <p:cNvPr id="6" name="Obrázek 5" descr="Obsah obrázku text, nádoba, válec, kbelík&#10;&#10;Popis byl vytvořen automaticky">
            <a:extLst>
              <a:ext uri="{FF2B5EF4-FFF2-40B4-BE49-F238E27FC236}">
                <a16:creationId xmlns:a16="http://schemas.microsoft.com/office/drawing/2014/main" id="{086FD953-FB8D-9353-074A-21FE86684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2" y="2954738"/>
            <a:ext cx="231704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1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poskytují renomované organizace zaměřené na výživu (Společnost pro výživu, Fórum zdravé výživy aj.), univerzity (Harvard, Cambridge aj.), světové a kontinentální organizace (WHO, EFSA aj.).</a:t>
            </a:r>
          </a:p>
          <a:p>
            <a:r>
              <a:rPr lang="cs-CZ" dirty="0"/>
              <a:t>Skvělé informace poskytují i nutriční publikace orientované na populaci konkrétního státu – V České republice například publikace DACH.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CE1A5C-2005-449E-AA26-0F9F2411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" r="900" b="1074"/>
          <a:stretch/>
        </p:blipFill>
        <p:spPr>
          <a:xfrm>
            <a:off x="9953719" y="2590986"/>
            <a:ext cx="1884220" cy="2627049"/>
          </a:xfrm>
          <a:prstGeom prst="rect">
            <a:avLst/>
          </a:prstGeom>
        </p:spPr>
      </p:pic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4C0793F7-6473-4448-9DAA-4D7869CF1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1" y="5432268"/>
            <a:ext cx="1745673" cy="124427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hlinkClick r:id="rId5"/>
            <a:extLst>
              <a:ext uri="{FF2B5EF4-FFF2-40B4-BE49-F238E27FC236}">
                <a16:creationId xmlns:a16="http://schemas.microsoft.com/office/drawing/2014/main" id="{644FB915-DE99-4D96-A453-753A6A15A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22" y="5420551"/>
            <a:ext cx="2364997" cy="1241623"/>
          </a:xfrm>
          <a:prstGeom prst="rect">
            <a:avLst/>
          </a:prstGeom>
        </p:spPr>
      </p:pic>
      <p:pic>
        <p:nvPicPr>
          <p:cNvPr id="12" name="Obrázek 11">
            <a:hlinkClick r:id="rId7"/>
            <a:extLst>
              <a:ext uri="{FF2B5EF4-FFF2-40B4-BE49-F238E27FC236}">
                <a16:creationId xmlns:a16="http://schemas.microsoft.com/office/drawing/2014/main" id="{46879010-1D0C-4626-B968-6D660240C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72" y="5426837"/>
            <a:ext cx="2364997" cy="1330311"/>
          </a:xfrm>
          <a:prstGeom prst="rect">
            <a:avLst/>
          </a:prstGeom>
        </p:spPr>
      </p:pic>
      <p:pic>
        <p:nvPicPr>
          <p:cNvPr id="14" name="Obrázek 13">
            <a:hlinkClick r:id="rId9"/>
            <a:extLst>
              <a:ext uri="{FF2B5EF4-FFF2-40B4-BE49-F238E27FC236}">
                <a16:creationId xmlns:a16="http://schemas.microsoft.com/office/drawing/2014/main" id="{D463F01A-6355-4DE7-93C1-5A68C47CA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47" y="5546754"/>
            <a:ext cx="1884219" cy="98921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hlinkClick r:id="rId11"/>
            <a:extLst>
              <a:ext uri="{FF2B5EF4-FFF2-40B4-BE49-F238E27FC236}">
                <a16:creationId xmlns:a16="http://schemas.microsoft.com/office/drawing/2014/main" id="{E64E0C31-D71A-43D1-8E9A-AD6E31127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5697"/>
          <a:stretch/>
        </p:blipFill>
        <p:spPr>
          <a:xfrm>
            <a:off x="4688097" y="5850384"/>
            <a:ext cx="2364997" cy="529433"/>
          </a:xfrm>
          <a:prstGeom prst="rect">
            <a:avLst/>
          </a:prstGeom>
        </p:spPr>
      </p:pic>
      <p:pic>
        <p:nvPicPr>
          <p:cNvPr id="1026" name="Picture 2" descr="Společnost pro výživu updated... - Společnost pro výživu">
            <a:hlinkClick r:id="rId13"/>
            <a:extLst>
              <a:ext uri="{FF2B5EF4-FFF2-40B4-BE49-F238E27FC236}">
                <a16:creationId xmlns:a16="http://schemas.microsoft.com/office/drawing/2014/main" id="{7E5ECB9A-9881-4508-A6EC-4FDAD21E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36" y="3866337"/>
            <a:ext cx="1330311" cy="13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314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97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Fazeta</vt:lpstr>
      <vt:lpstr>Opora pro semináře</vt:lpstr>
      <vt:lpstr>Fyziologie výživy a základy výživy Odborná opora</vt:lpstr>
      <vt:lpstr>Stravovací doporučení Odborná opora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Opora pro seminář č. 3</dc:title>
  <dc:creator>Tomáš Hlinský</dc:creator>
  <cp:lastModifiedBy>Tomáš Hlinský</cp:lastModifiedBy>
  <cp:revision>14</cp:revision>
  <dcterms:created xsi:type="dcterms:W3CDTF">2021-11-12T09:47:36Z</dcterms:created>
  <dcterms:modified xsi:type="dcterms:W3CDTF">2023-05-16T16:53:42Z</dcterms:modified>
</cp:coreProperties>
</file>