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4" r:id="rId6"/>
    <p:sldId id="259" r:id="rId7"/>
    <p:sldId id="260" r:id="rId8"/>
    <p:sldId id="261" r:id="rId9"/>
    <p:sldId id="262" r:id="rId10"/>
    <p:sldId id="265" r:id="rId11"/>
    <p:sldId id="267" r:id="rId12"/>
    <p:sldId id="268" r:id="rId13"/>
    <p:sldId id="269" r:id="rId14"/>
    <p:sldId id="266" r:id="rId15"/>
    <p:sldId id="270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81A0-D10B-4101-8D7E-7580297B80AE}" type="datetimeFigureOut">
              <a:rPr lang="cs-CZ" smtClean="0"/>
              <a:pPr/>
              <a:t>02.04.2023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DA85-11BC-427B-97FD-C30BADAFFB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81A0-D10B-4101-8D7E-7580297B80AE}" type="datetimeFigureOut">
              <a:rPr lang="cs-CZ" smtClean="0"/>
              <a:pPr/>
              <a:t>02.04.2023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DA85-11BC-427B-97FD-C30BADAFFB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81A0-D10B-4101-8D7E-7580297B80AE}" type="datetimeFigureOut">
              <a:rPr lang="cs-CZ" smtClean="0"/>
              <a:pPr/>
              <a:t>02.04.2023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DA85-11BC-427B-97FD-C30BADAFFB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81A0-D10B-4101-8D7E-7580297B80AE}" type="datetimeFigureOut">
              <a:rPr lang="cs-CZ" smtClean="0"/>
              <a:pPr/>
              <a:t>02.04.2023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DA85-11BC-427B-97FD-C30BADAFFB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81A0-D10B-4101-8D7E-7580297B80AE}" type="datetimeFigureOut">
              <a:rPr lang="cs-CZ" smtClean="0"/>
              <a:pPr/>
              <a:t>02.04.2023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DA85-11BC-427B-97FD-C30BADAFFB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81A0-D10B-4101-8D7E-7580297B80AE}" type="datetimeFigureOut">
              <a:rPr lang="cs-CZ" smtClean="0"/>
              <a:pPr/>
              <a:t>02.04.2023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DA85-11BC-427B-97FD-C30BADAFFB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81A0-D10B-4101-8D7E-7580297B80AE}" type="datetimeFigureOut">
              <a:rPr lang="cs-CZ" smtClean="0"/>
              <a:pPr/>
              <a:t>02.04.2023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DA85-11BC-427B-97FD-C30BADAFFB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81A0-D10B-4101-8D7E-7580297B80AE}" type="datetimeFigureOut">
              <a:rPr lang="cs-CZ" smtClean="0"/>
              <a:pPr/>
              <a:t>02.04.2023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DA85-11BC-427B-97FD-C30BADAFFB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81A0-D10B-4101-8D7E-7580297B80AE}" type="datetimeFigureOut">
              <a:rPr lang="cs-CZ" smtClean="0"/>
              <a:pPr/>
              <a:t>02.04.2023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DA85-11BC-427B-97FD-C30BADAFFB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81A0-D10B-4101-8D7E-7580297B80AE}" type="datetimeFigureOut">
              <a:rPr lang="cs-CZ" smtClean="0"/>
              <a:pPr/>
              <a:t>02.04.2023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DA85-11BC-427B-97FD-C30BADAFFB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81A0-D10B-4101-8D7E-7580297B80AE}" type="datetimeFigureOut">
              <a:rPr lang="cs-CZ" smtClean="0"/>
              <a:pPr/>
              <a:t>02.04.2023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DA85-11BC-427B-97FD-C30BADAFFB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181A0-D10B-4101-8D7E-7580297B80AE}" type="datetimeFigureOut">
              <a:rPr lang="cs-CZ" smtClean="0"/>
              <a:pPr/>
              <a:t>02.04.2023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ADA85-11BC-427B-97FD-C30BADAFFB2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BOBATH </a:t>
            </a:r>
            <a:r>
              <a:rPr lang="cs-CZ" dirty="0" smtClean="0"/>
              <a:t>KONCEPT</a:t>
            </a:r>
            <a:br>
              <a:rPr lang="cs-CZ" dirty="0" smtClean="0"/>
            </a:br>
            <a:r>
              <a:rPr lang="cs-CZ" dirty="0" smtClean="0"/>
              <a:t>Propedeutika </a:t>
            </a:r>
            <a:r>
              <a:rPr lang="cs-CZ" smtClean="0"/>
              <a:t>v rehabilitaci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Mgr.Sabina</a:t>
            </a:r>
            <a:r>
              <a:rPr lang="cs-CZ" dirty="0" smtClean="0"/>
              <a:t> Bartošová</a:t>
            </a:r>
            <a:endParaRPr lang="cs-CZ" dirty="0"/>
          </a:p>
        </p:txBody>
      </p:sp>
      <p:pic>
        <p:nvPicPr>
          <p:cNvPr id="4" name="Obrázek 3" descr="bob 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5" y="0"/>
            <a:ext cx="2376264" cy="25649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ZÁSADY V TERAPII DOSPĚLÝCH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maximální snaha o systematické zlepšování funkce paretické strany: vše umístěno na straně paretické 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m</a:t>
            </a:r>
            <a:r>
              <a:rPr lang="cs-CZ" dirty="0" smtClean="0"/>
              <a:t>aximální eliminace kompenzace ztracené hybné funkce pomocí zdravé strany 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č</a:t>
            </a:r>
            <a:r>
              <a:rPr lang="cs-CZ" dirty="0" smtClean="0"/>
              <a:t>innosti schopen či neschopen vykonávat, nalézt kompenzaci jen v menší míře či vhodnějším způsobem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pracovat se </a:t>
            </a:r>
            <a:r>
              <a:rPr lang="cs-CZ" dirty="0" err="1" smtClean="0"/>
              <a:t>spasticitou</a:t>
            </a:r>
            <a:r>
              <a:rPr lang="cs-CZ" dirty="0" smtClean="0"/>
              <a:t>, poruchami svalového tonu (brání normálním účelným pohybům), lépe prevence masových pohybových reakcí a nežádoucích asociovaných pohybů (obojí přispívá k rozvoji </a:t>
            </a:r>
            <a:r>
              <a:rPr lang="cs-CZ" dirty="0" err="1" smtClean="0"/>
              <a:t>spasticity</a:t>
            </a:r>
            <a:r>
              <a:rPr lang="cs-CZ" dirty="0" smtClean="0"/>
              <a:t>) 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d</a:t>
            </a:r>
            <a:r>
              <a:rPr lang="cs-CZ" dirty="0" smtClean="0"/>
              <a:t>ůležitým aspektem ROVNOVÁŽNÉ REAKCE (= tzv. oporové reakce paže a ruky): stimulace a facilitace přenosem váhy a některých pohybových činností na postiženou stranu, tedy utváření úplného a správného tělesného schématu paretické strany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bobath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25" y="1853406"/>
            <a:ext cx="7143750" cy="40195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bobath-concep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5567" y="1600200"/>
            <a:ext cx="6812866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bobathjp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844824"/>
            <a:ext cx="4392488" cy="424847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ZÁSADY TERAPIE U DĚTÍ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/>
              <a:t>r</a:t>
            </a:r>
            <a:r>
              <a:rPr lang="cs-CZ" dirty="0" smtClean="0"/>
              <a:t>odina je součástí </a:t>
            </a:r>
            <a:r>
              <a:rPr lang="cs-CZ" dirty="0" err="1" smtClean="0"/>
              <a:t>multidisciplinárního</a:t>
            </a:r>
            <a:r>
              <a:rPr lang="cs-CZ" dirty="0" smtClean="0"/>
              <a:t> týmu (viz níže) a je nutné, aby dostala veškeré informace, prognózu pacienta a mohla se podílet na stanovení reálných cílů pro pacienta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nácvik </a:t>
            </a:r>
            <a:r>
              <a:rPr lang="cs-CZ" dirty="0" err="1" smtClean="0"/>
              <a:t>handlingu</a:t>
            </a:r>
            <a:r>
              <a:rPr lang="cs-CZ" dirty="0" smtClean="0"/>
              <a:t> při běžné manipulaci s dítětem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navázání pozitivního kontaktu s dítětem 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využití hry</a:t>
            </a:r>
          </a:p>
          <a:p>
            <a:pPr>
              <a:buFont typeface="Wingdings" pitchFamily="2" charset="2"/>
              <a:buChar char="Ø"/>
            </a:pP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bobath d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916832"/>
            <a:ext cx="5112567" cy="388843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bobath dě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600200"/>
            <a:ext cx="3816424" cy="478112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548680"/>
            <a:ext cx="8229600" cy="5577483"/>
          </a:xfrm>
        </p:spPr>
        <p:txBody>
          <a:bodyPr>
            <a:normAutofit/>
          </a:bodyPr>
          <a:lstStyle/>
          <a:p>
            <a:r>
              <a:rPr lang="cs-CZ" dirty="0" err="1"/>
              <a:t>Bobath</a:t>
            </a:r>
            <a:r>
              <a:rPr lang="cs-CZ" dirty="0"/>
              <a:t> </a:t>
            </a:r>
            <a:r>
              <a:rPr lang="cs-CZ" dirty="0" smtClean="0"/>
              <a:t>koncept (</a:t>
            </a:r>
            <a:r>
              <a:rPr lang="cs-CZ" dirty="0" err="1" smtClean="0"/>
              <a:t>Neurodevelopmental</a:t>
            </a:r>
            <a:r>
              <a:rPr lang="cs-CZ" dirty="0" smtClean="0"/>
              <a:t> </a:t>
            </a:r>
            <a:r>
              <a:rPr lang="cs-CZ" dirty="0" err="1" smtClean="0"/>
              <a:t>treatment</a:t>
            </a:r>
            <a:r>
              <a:rPr lang="cs-CZ" dirty="0" smtClean="0"/>
              <a:t> – NDT) </a:t>
            </a:r>
            <a:r>
              <a:rPr lang="cs-CZ" dirty="0"/>
              <a:t>je nejčastěji využívaným konceptem v rehabilitaci pacientů s hemiplegií po cévní mozkové příhodě. Byl vyvinut Karlem a Bertou </a:t>
            </a:r>
            <a:r>
              <a:rPr lang="cs-CZ" dirty="0" err="1"/>
              <a:t>Bobathovými</a:t>
            </a:r>
            <a:r>
              <a:rPr lang="cs-CZ" dirty="0"/>
              <a:t> v padesátých letech minulého století na </a:t>
            </a:r>
            <a:r>
              <a:rPr lang="cs-CZ" dirty="0" err="1"/>
              <a:t>neurovědeckých</a:t>
            </a:r>
            <a:r>
              <a:rPr lang="cs-CZ" dirty="0"/>
              <a:t> poznatcích té </a:t>
            </a:r>
            <a:r>
              <a:rPr lang="cs-CZ" dirty="0" smtClean="0"/>
              <a:t>doby.Od </a:t>
            </a:r>
            <a:r>
              <a:rPr lang="cs-CZ" dirty="0"/>
              <a:t>roku 1996 působí asociace </a:t>
            </a:r>
            <a:r>
              <a:rPr lang="cs-CZ" dirty="0" err="1"/>
              <a:t>Bobath</a:t>
            </a:r>
            <a:r>
              <a:rPr lang="cs-CZ" dirty="0"/>
              <a:t> </a:t>
            </a:r>
            <a:r>
              <a:rPr lang="cs-CZ" dirty="0" err="1"/>
              <a:t>Instructors</a:t>
            </a:r>
            <a:r>
              <a:rPr lang="cs-CZ" dirty="0"/>
              <a:t> </a:t>
            </a:r>
            <a:r>
              <a:rPr lang="cs-CZ" dirty="0" err="1"/>
              <a:t>Trainig</a:t>
            </a:r>
            <a:r>
              <a:rPr lang="cs-CZ" dirty="0"/>
              <a:t> </a:t>
            </a:r>
            <a:r>
              <a:rPr lang="cs-CZ" dirty="0" err="1"/>
              <a:t>Association</a:t>
            </a:r>
            <a:r>
              <a:rPr lang="cs-CZ" dirty="0"/>
              <a:t> (IBITA), která průběžně aktualizuje a zveřejňuje nové teoretické předpoklady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centrální poruchy hybnosti u dětí 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p</a:t>
            </a:r>
            <a:r>
              <a:rPr lang="cs-CZ" dirty="0" smtClean="0"/>
              <a:t>oruchy centrálního </a:t>
            </a:r>
            <a:r>
              <a:rPr lang="cs-CZ" dirty="0" err="1" smtClean="0"/>
              <a:t>motoneuronu</a:t>
            </a:r>
            <a:r>
              <a:rPr lang="cs-CZ" dirty="0" smtClean="0"/>
              <a:t> u dospělých: 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h</a:t>
            </a:r>
            <a:r>
              <a:rPr lang="cs-CZ" dirty="0" smtClean="0"/>
              <a:t>emiplegie (CMP) </a:t>
            </a:r>
          </a:p>
          <a:p>
            <a:pPr>
              <a:buFont typeface="Wingdings" pitchFamily="2" charset="2"/>
              <a:buChar char="Ø"/>
            </a:pPr>
            <a:r>
              <a:rPr lang="cs-CZ" dirty="0" err="1"/>
              <a:t>s</a:t>
            </a:r>
            <a:r>
              <a:rPr lang="cs-CZ" dirty="0" err="1" smtClean="0"/>
              <a:t>clerosis</a:t>
            </a:r>
            <a:r>
              <a:rPr lang="cs-CZ" dirty="0" smtClean="0"/>
              <a:t> multiplex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TEORETICKÝ ZÁKLAD KONCEPTU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dirty="0" smtClean="0">
                <a:solidFill>
                  <a:schemeClr val="tx2"/>
                </a:solidFill>
              </a:rPr>
              <a:t>mechanismus centrální posturální kontroly</a:t>
            </a:r>
            <a:r>
              <a:rPr lang="cs-CZ" dirty="0" smtClean="0"/>
              <a:t>:  řada dynamických posturálních reakcí sledující společný cíl - udržet rovnováhu a přizpůsobit </a:t>
            </a:r>
            <a:r>
              <a:rPr lang="cs-CZ" dirty="0" err="1" smtClean="0"/>
              <a:t>posturu</a:t>
            </a:r>
            <a:r>
              <a:rPr lang="cs-CZ" dirty="0" smtClean="0"/>
              <a:t> před pohybem, během pohybu a po jeho dokončení</a:t>
            </a:r>
          </a:p>
          <a:p>
            <a:pPr>
              <a:buFontTx/>
              <a:buChar char="-"/>
            </a:pPr>
            <a:r>
              <a:rPr lang="cs-CZ" dirty="0" smtClean="0"/>
              <a:t>automatické reakce: </a:t>
            </a:r>
            <a:r>
              <a:rPr lang="cs-CZ" dirty="0" err="1" smtClean="0"/>
              <a:t>vzpřimovací</a:t>
            </a:r>
            <a:r>
              <a:rPr lang="cs-CZ" dirty="0" smtClean="0"/>
              <a:t>, rovnovážné, obranné, dítěte se postupně vyvíjejí - postupná kontrola </a:t>
            </a:r>
            <a:r>
              <a:rPr lang="cs-CZ" dirty="0" err="1" smtClean="0"/>
              <a:t>postury</a:t>
            </a:r>
            <a:r>
              <a:rPr lang="cs-CZ" dirty="0" smtClean="0"/>
              <a:t> ve vztahu k okolí (prostoru, gravitaci, povrchu...)</a:t>
            </a:r>
          </a:p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schemeClr val="tx2"/>
                </a:solidFill>
              </a:rPr>
              <a:t>m</a:t>
            </a:r>
            <a:r>
              <a:rPr lang="cs-CZ" dirty="0" smtClean="0">
                <a:solidFill>
                  <a:schemeClr val="tx2"/>
                </a:solidFill>
              </a:rPr>
              <a:t>otorické chování člověka</a:t>
            </a:r>
            <a:r>
              <a:rPr lang="cs-CZ" dirty="0" smtClean="0"/>
              <a:t>: vykonání určitého úkolu - CÍLE, NE jednotlivých komponent.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620688"/>
            <a:ext cx="8229600" cy="5505475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cs-CZ" dirty="0"/>
              <a:t>o</a:t>
            </a:r>
            <a:r>
              <a:rPr lang="cs-CZ" dirty="0" smtClean="0"/>
              <a:t>ptimalizace svalového tonu 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s</a:t>
            </a:r>
            <a:r>
              <a:rPr lang="cs-CZ" dirty="0" smtClean="0"/>
              <a:t>timulace ke zlepšení vnímání polohy, žádoucího zvýšení svalového tonu: klíčové body kontroly = segmenty, z kterých může terapeut ovlivňovat svalový tonus: hlava-šíje, pletenec pažní, pletenec pánevní 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z</a:t>
            </a:r>
            <a:r>
              <a:rPr lang="cs-CZ" dirty="0" smtClean="0"/>
              <a:t>efektivnění kompenzačních strategií k provedení funkčních aktivit (v mnoha variantách)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a</a:t>
            </a:r>
            <a:r>
              <a:rPr lang="cs-CZ" dirty="0" smtClean="0"/>
              <a:t>utomatické balanční reakce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v</a:t>
            </a:r>
            <a:r>
              <a:rPr lang="cs-CZ" dirty="0" smtClean="0"/>
              <a:t>yužití principů motorického učení (princip variability a adaptability)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764704"/>
            <a:ext cx="8229600" cy="5361459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24 hodinový přístup vyžadující spolupráci </a:t>
            </a:r>
            <a:r>
              <a:rPr lang="cs-CZ" dirty="0" err="1" smtClean="0"/>
              <a:t>interprofesionálního</a:t>
            </a:r>
            <a:r>
              <a:rPr lang="cs-CZ" dirty="0" smtClean="0"/>
              <a:t> týmu 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FEEDFORWARD 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v</a:t>
            </a:r>
            <a:r>
              <a:rPr lang="cs-CZ" dirty="0" smtClean="0"/>
              <a:t>yužívá polohování, zatěžování, inhibici reflexů a senzorické facilitace 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vyhýbá se patologickým vzorcům-flekčním na HKK - extenčním na DKK 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s</a:t>
            </a:r>
            <a:r>
              <a:rPr lang="cs-CZ" dirty="0" smtClean="0"/>
              <a:t>naha o co největší stimulaci CNS k rozvíjení tvorby nových neuronových sítí a náhradních center v mozku + využití plasticity mozku 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c</a:t>
            </a:r>
            <a:r>
              <a:rPr lang="cs-CZ" dirty="0" smtClean="0"/>
              <a:t>ílem konceptu je obnova či zachování funkčních schopností a dovedností pacienta (normální pohyb a tím i normální funkce). </a:t>
            </a:r>
            <a:endParaRPr lang="cs-CZ" dirty="0"/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normální pohyb je interakce mnoha procesů (motorické, percepční, kognitivní) mezi individuem, úkolem a prostředím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s</a:t>
            </a:r>
            <a:r>
              <a:rPr lang="cs-CZ" dirty="0" smtClean="0"/>
              <a:t>naha maximálně využít potenciálu daného konkrétního jedince (nikdy ne kvalita nad funkcí!) 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cílem terapie je optimalizace funkce zlepšením posturální kontroly a selektivního pohybu s využitím facilitace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c</a:t>
            </a:r>
            <a:r>
              <a:rPr lang="cs-CZ" dirty="0" smtClean="0"/>
              <a:t>o nejvíce a nejkvalitněji využít kompenzační strategie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VYŠETŘENÍ A STANOVENÍ CÍLŮ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/>
              <a:t> s</a:t>
            </a:r>
            <a:r>
              <a:rPr lang="cs-CZ" dirty="0" smtClean="0"/>
              <a:t>tanovení hlavního problému 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s</a:t>
            </a:r>
            <a:r>
              <a:rPr lang="cs-CZ" dirty="0" smtClean="0"/>
              <a:t>tanovení cíle: S.M.A.R.T. ve spolupráci s klientem a jeho rodinou - specifický, měřitelný, dosažitelný, </a:t>
            </a:r>
            <a:r>
              <a:rPr lang="cs-CZ" dirty="0"/>
              <a:t>r</a:t>
            </a:r>
            <a:r>
              <a:rPr lang="cs-CZ" dirty="0" smtClean="0"/>
              <a:t>ealistický, časově           ohraničený 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z</a:t>
            </a:r>
            <a:r>
              <a:rPr lang="cs-CZ" dirty="0" smtClean="0"/>
              <a:t>hodnocení a vyhodnocování efektu terapie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VYUŽÍVANÉ TERAPEUTICKÉ PRVKY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PLACING: = je automatická schopnost pacienta sledovat a udržovat pohyb, který provádí terapeut s končetinou či trupem (+ vyšetření a terapie posturálních reakcí: schopnost udržet končetinu proti gravitaci,svalová síla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HOLDING: = zastavení pohybu v určitém okamžiku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GUIDING: = vedení pacienta normálním pohybem dávající pacientovi vjem normálního pohybu, způsob aktivního učení 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HANDLING: = způsob držení, využití terapeutových rukou – tzv. </a:t>
            </a:r>
            <a:r>
              <a:rPr lang="cs-CZ" dirty="0" err="1" smtClean="0"/>
              <a:t>alignment</a:t>
            </a:r>
            <a:r>
              <a:rPr lang="cs-CZ" dirty="0" smtClean="0"/>
              <a:t>: seřazení segmentů vůči sobě: vždy </a:t>
            </a:r>
            <a:r>
              <a:rPr lang="cs-CZ" dirty="0" err="1" smtClean="0"/>
              <a:t>facilitovat</a:t>
            </a:r>
            <a:r>
              <a:rPr lang="cs-CZ" dirty="0" smtClean="0"/>
              <a:t> tam, kde má pacient největší problém 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ZEVNÍ OPORA: = pasivní opora usnadňující pohyb, . ortéza, opora o stůl, či aktivní opora, kupř. tělo terapeuta jako opora (pacientovi umožní provést pohyb ekonomičtěji)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620688"/>
            <a:ext cx="8229600" cy="5505475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STUPNĚ VOLNOSTI: snížit či zvýšit dle schopností pacienta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DYNAMICKÁ STABILITA a APROXIMACE: tlak do kloubu spojený s pohybem = zlepšení </a:t>
            </a:r>
            <a:r>
              <a:rPr lang="cs-CZ" dirty="0" err="1" smtClean="0"/>
              <a:t>propriocepce</a:t>
            </a:r>
            <a:r>
              <a:rPr lang="cs-CZ" dirty="0" smtClean="0"/>
              <a:t> i tonu  S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STIMULACE SOMATOSENZORICKÝCH VSTUPŮ: </a:t>
            </a:r>
          </a:p>
          <a:p>
            <a:pPr>
              <a:buFontTx/>
              <a:buChar char="-"/>
            </a:pPr>
            <a:r>
              <a:rPr lang="cs-CZ" dirty="0" smtClean="0"/>
              <a:t>aproximace: = optimalizace svalového tonu,</a:t>
            </a:r>
          </a:p>
          <a:p>
            <a:pPr>
              <a:buFontTx/>
              <a:buChar char="-"/>
            </a:pPr>
            <a:r>
              <a:rPr lang="cs-CZ" dirty="0" err="1" smtClean="0"/>
              <a:t>propriocepce</a:t>
            </a:r>
            <a:r>
              <a:rPr lang="cs-CZ" dirty="0" smtClean="0"/>
              <a:t> </a:t>
            </a:r>
          </a:p>
          <a:p>
            <a:pPr>
              <a:buFontTx/>
              <a:buChar char="-"/>
            </a:pPr>
            <a:r>
              <a:rPr lang="cs-CZ" dirty="0"/>
              <a:t>t</a:t>
            </a:r>
            <a:r>
              <a:rPr lang="cs-CZ" dirty="0" smtClean="0"/>
              <a:t>rakce: = většinou </a:t>
            </a:r>
            <a:r>
              <a:rPr lang="cs-CZ" dirty="0" err="1" smtClean="0"/>
              <a:t>facilituje</a:t>
            </a:r>
            <a:r>
              <a:rPr lang="cs-CZ" dirty="0" smtClean="0"/>
              <a:t> </a:t>
            </a:r>
            <a:r>
              <a:rPr lang="cs-CZ" dirty="0" err="1" smtClean="0"/>
              <a:t>Flx</a:t>
            </a:r>
            <a:r>
              <a:rPr lang="cs-CZ" dirty="0" smtClean="0"/>
              <a:t>-</a:t>
            </a:r>
            <a:r>
              <a:rPr lang="cs-CZ" dirty="0" err="1" smtClean="0"/>
              <a:t>ory</a:t>
            </a:r>
            <a:r>
              <a:rPr lang="cs-CZ" dirty="0" smtClean="0"/>
              <a:t>, proto spíše sporadicky </a:t>
            </a:r>
          </a:p>
          <a:p>
            <a:pPr>
              <a:buFontTx/>
              <a:buChar char="-"/>
            </a:pPr>
            <a:r>
              <a:rPr lang="cs-CZ" dirty="0" err="1"/>
              <a:t>t</a:t>
            </a:r>
            <a:r>
              <a:rPr lang="cs-CZ" dirty="0" err="1" smtClean="0"/>
              <a:t>apping</a:t>
            </a:r>
            <a:r>
              <a:rPr lang="cs-CZ" dirty="0" smtClean="0"/>
              <a:t>: = krátké rychlé tahy,poklepy nad svalem, který je oslabený 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KLÍČOVÉ BODY KONTROLY: místa na těle pacienta či jednotlivé tělesné segmenty, na kterých můžeme normalizovat svalový tonus a provedení normálního pohybu (nastavovat zejm. proximální segmenty: RAK, KYK, hlava..., později </a:t>
            </a:r>
            <a:r>
              <a:rPr lang="cs-CZ" dirty="0" err="1" smtClean="0"/>
              <a:t>akrum</a:t>
            </a:r>
            <a:r>
              <a:rPr lang="cs-CZ" dirty="0" smtClean="0"/>
              <a:t>) 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VYUŽITÍ CKC: jednodušší (než OKC) z hlediska kontroly pohybu-OKC nutná kvalitní kontrola dynamické stability proximálních částí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763</Words>
  <Application>Microsoft Office PowerPoint</Application>
  <PresentationFormat>Předvádění na obrazovce (4:3)</PresentationFormat>
  <Paragraphs>57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BOBATH KONCEPT Propedeutika v rehabilitaci</vt:lpstr>
      <vt:lpstr>Snímek 2</vt:lpstr>
      <vt:lpstr>INDIKACE</vt:lpstr>
      <vt:lpstr>TEORETICKÝ ZÁKLAD KONCEPTU</vt:lpstr>
      <vt:lpstr>Snímek 5</vt:lpstr>
      <vt:lpstr>Snímek 6</vt:lpstr>
      <vt:lpstr>VYŠETŘENÍ A STANOVENÍ CÍLŮ</vt:lpstr>
      <vt:lpstr>VYUŽÍVANÉ TERAPEUTICKÉ PRVKY</vt:lpstr>
      <vt:lpstr>Snímek 9</vt:lpstr>
      <vt:lpstr>ZÁSADY V TERAPII DOSPĚLÝCH</vt:lpstr>
      <vt:lpstr>Snímek 11</vt:lpstr>
      <vt:lpstr>Snímek 12</vt:lpstr>
      <vt:lpstr>Snímek 13</vt:lpstr>
      <vt:lpstr>ZÁSADY TERAPIE U DĚTÍ</vt:lpstr>
      <vt:lpstr>Snímek 15</vt:lpstr>
      <vt:lpstr>Snímek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BOBATH KONCEPT</dc:title>
  <dc:creator>sabina</dc:creator>
  <cp:lastModifiedBy>sabina</cp:lastModifiedBy>
  <cp:revision>2</cp:revision>
  <dcterms:created xsi:type="dcterms:W3CDTF">2023-04-02T20:29:47Z</dcterms:created>
  <dcterms:modified xsi:type="dcterms:W3CDTF">2023-04-02T21:52:02Z</dcterms:modified>
</cp:coreProperties>
</file>