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07" autoAdjust="0"/>
  </p:normalViewPr>
  <p:slideViewPr>
    <p:cSldViewPr>
      <p:cViewPr>
        <p:scale>
          <a:sx n="75" d="100"/>
          <a:sy n="75" d="100"/>
        </p:scale>
        <p:origin x="-1236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4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83E7-AD69-467B-A02D-9CE451132AAA}" type="datetimeFigureOut">
              <a:rPr lang="cs-CZ" smtClean="0"/>
              <a:pPr/>
              <a:t>24.04.2023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430C-3379-4643-98ED-89B78594C6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83E7-AD69-467B-A02D-9CE451132AAA}" type="datetimeFigureOut">
              <a:rPr lang="cs-CZ" smtClean="0"/>
              <a:pPr/>
              <a:t>24.04.2023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430C-3379-4643-98ED-89B78594C6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83E7-AD69-467B-A02D-9CE451132AAA}" type="datetimeFigureOut">
              <a:rPr lang="cs-CZ" smtClean="0"/>
              <a:pPr/>
              <a:t>24.04.2023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430C-3379-4643-98ED-89B78594C6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83E7-AD69-467B-A02D-9CE451132AAA}" type="datetimeFigureOut">
              <a:rPr lang="cs-CZ" smtClean="0"/>
              <a:pPr/>
              <a:t>24.04.2023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430C-3379-4643-98ED-89B78594C6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83E7-AD69-467B-A02D-9CE451132AAA}" type="datetimeFigureOut">
              <a:rPr lang="cs-CZ" smtClean="0"/>
              <a:pPr/>
              <a:t>24.04.2023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430C-3379-4643-98ED-89B78594C6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83E7-AD69-467B-A02D-9CE451132AAA}" type="datetimeFigureOut">
              <a:rPr lang="cs-CZ" smtClean="0"/>
              <a:pPr/>
              <a:t>24.04.2023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430C-3379-4643-98ED-89B78594C6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83E7-AD69-467B-A02D-9CE451132AAA}" type="datetimeFigureOut">
              <a:rPr lang="cs-CZ" smtClean="0"/>
              <a:pPr/>
              <a:t>24.04.2023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430C-3379-4643-98ED-89B78594C6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83E7-AD69-467B-A02D-9CE451132AAA}" type="datetimeFigureOut">
              <a:rPr lang="cs-CZ" smtClean="0"/>
              <a:pPr/>
              <a:t>24.04.2023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430C-3379-4643-98ED-89B78594C6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83E7-AD69-467B-A02D-9CE451132AAA}" type="datetimeFigureOut">
              <a:rPr lang="cs-CZ" smtClean="0"/>
              <a:pPr/>
              <a:t>24.04.2023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430C-3379-4643-98ED-89B78594C6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83E7-AD69-467B-A02D-9CE451132AAA}" type="datetimeFigureOut">
              <a:rPr lang="cs-CZ" smtClean="0"/>
              <a:pPr/>
              <a:t>24.04.2023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430C-3379-4643-98ED-89B78594C6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83E7-AD69-467B-A02D-9CE451132AAA}" type="datetimeFigureOut">
              <a:rPr lang="cs-CZ" smtClean="0"/>
              <a:pPr/>
              <a:t>24.04.2023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430C-3379-4643-98ED-89B78594C6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283E7-AD69-467B-A02D-9CE451132AAA}" type="datetimeFigureOut">
              <a:rPr lang="cs-CZ" smtClean="0"/>
              <a:pPr/>
              <a:t>24.04.2023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F430C-3379-4643-98ED-89B78594C63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Brügger</a:t>
            </a:r>
            <a:r>
              <a:rPr lang="cs-CZ" dirty="0" smtClean="0"/>
              <a:t> koncept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err="1" smtClean="0"/>
              <a:t>Diagnosticko</a:t>
            </a:r>
            <a:r>
              <a:rPr lang="cs-CZ" dirty="0" smtClean="0"/>
              <a:t> a terapeutický koncept vyvinutý dr. Aloisem </a:t>
            </a:r>
            <a:r>
              <a:rPr lang="cs-CZ" dirty="0" err="1" smtClean="0"/>
              <a:t>Brüggerem</a:t>
            </a:r>
            <a:r>
              <a:rPr lang="cs-CZ" dirty="0" smtClean="0"/>
              <a:t> 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Působením patologicky změněné aferentní signalizace dochází v pohybové soustavě ke vzniku reflektorických ochranných mechanismů (tzv. </a:t>
            </a:r>
            <a:r>
              <a:rPr lang="cs-CZ" dirty="0" err="1" smtClean="0"/>
              <a:t>nociceptivní</a:t>
            </a:r>
            <a:r>
              <a:rPr lang="cs-CZ" dirty="0" smtClean="0"/>
              <a:t> </a:t>
            </a:r>
            <a:r>
              <a:rPr lang="cs-CZ" dirty="0" err="1" smtClean="0"/>
              <a:t>somatomotorický</a:t>
            </a:r>
            <a:r>
              <a:rPr lang="cs-CZ" dirty="0" smtClean="0"/>
              <a:t> blokující efekt).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Cíl terapie- eliminace patologicky změněných aferentních signalizací, snaha o dosažení vzpřímeného držení těla.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548680"/>
            <a:ext cx="8229600" cy="557748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indikace</a:t>
            </a:r>
          </a:p>
          <a:p>
            <a:pPr>
              <a:buFontTx/>
              <a:buChar char="-"/>
            </a:pPr>
            <a:r>
              <a:rPr lang="cs-CZ" dirty="0" smtClean="0"/>
              <a:t>pacienti s chybnými pohybovými návyky </a:t>
            </a:r>
          </a:p>
          <a:p>
            <a:pPr>
              <a:buFontTx/>
              <a:buChar char="-"/>
            </a:pPr>
            <a:r>
              <a:rPr lang="cs-CZ" dirty="0" smtClean="0"/>
              <a:t>pacienti se strukturálními poruchami s přetrvávajícími neekonomickými pohybovými návyky</a:t>
            </a:r>
          </a:p>
          <a:p>
            <a:pPr>
              <a:buFontTx/>
              <a:buChar char="-"/>
            </a:pPr>
            <a:r>
              <a:rPr lang="cs-CZ" dirty="0" smtClean="0"/>
              <a:t>pacienti ohroženi statickým či dynamickým přetěžováním pohybového ústrojí </a:t>
            </a:r>
            <a:endParaRPr lang="cs-CZ" dirty="0"/>
          </a:p>
          <a:p>
            <a:pPr>
              <a:buFontTx/>
              <a:buChar char="-"/>
            </a:pPr>
            <a:r>
              <a:rPr lang="cs-CZ" dirty="0" err="1" smtClean="0"/>
              <a:t>hypermobilní</a:t>
            </a:r>
            <a:r>
              <a:rPr lang="cs-CZ" dirty="0" smtClean="0"/>
              <a:t> jedinci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64704"/>
            <a:ext cx="8229600" cy="5361459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kontraindikace</a:t>
            </a:r>
          </a:p>
          <a:p>
            <a:pPr>
              <a:buFontTx/>
              <a:buChar char="-"/>
            </a:pPr>
            <a:r>
              <a:rPr lang="cs-CZ" dirty="0" smtClean="0"/>
              <a:t>pacienti s akutními bolestmi 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oruchy CNS, kdy je ovlivněno řízení hybnosti (RS,…) </a:t>
            </a:r>
          </a:p>
          <a:p>
            <a:pPr>
              <a:buFontTx/>
              <a:buChar char="-"/>
            </a:pPr>
            <a:r>
              <a:rPr lang="cs-CZ" dirty="0"/>
              <a:t>a</a:t>
            </a:r>
            <a:r>
              <a:rPr lang="cs-CZ" dirty="0" smtClean="0"/>
              <a:t>ktivně nespolupracující jedinci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692696"/>
            <a:ext cx="8229600" cy="543346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principy školy zad</a:t>
            </a:r>
          </a:p>
          <a:p>
            <a:pPr>
              <a:buFontTx/>
              <a:buChar char="-"/>
            </a:pPr>
            <a:r>
              <a:rPr lang="cs-CZ" dirty="0" smtClean="0"/>
              <a:t>e</a:t>
            </a:r>
            <a:r>
              <a:rPr lang="cs-CZ" dirty="0" smtClean="0"/>
              <a:t>dukace </a:t>
            </a:r>
            <a:r>
              <a:rPr lang="cs-CZ" dirty="0" smtClean="0"/>
              <a:t>optimalizace pohybu (</a:t>
            </a:r>
            <a:r>
              <a:rPr lang="cs-CZ" dirty="0" smtClean="0"/>
              <a:t>ekonomičnost pohybu</a:t>
            </a:r>
            <a:r>
              <a:rPr lang="cs-CZ" dirty="0" smtClean="0"/>
              <a:t>) </a:t>
            </a:r>
          </a:p>
          <a:p>
            <a:pPr>
              <a:buFontTx/>
              <a:buChar char="-"/>
            </a:pPr>
            <a:r>
              <a:rPr lang="cs-CZ" dirty="0"/>
              <a:t>e</a:t>
            </a:r>
            <a:r>
              <a:rPr lang="cs-CZ" dirty="0" smtClean="0"/>
              <a:t>dukace správných poloh </a:t>
            </a:r>
          </a:p>
          <a:p>
            <a:pPr>
              <a:buFontTx/>
              <a:buChar char="-"/>
            </a:pPr>
            <a:r>
              <a:rPr lang="cs-CZ" dirty="0" smtClean="0"/>
              <a:t>dobré vstupní informace k provedení </a:t>
            </a:r>
            <a:r>
              <a:rPr lang="cs-CZ" dirty="0" smtClean="0"/>
              <a:t>kvalitního </a:t>
            </a:r>
            <a:r>
              <a:rPr lang="cs-CZ" dirty="0" smtClean="0"/>
              <a:t>pohybu 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utnost svalové koordinace a dobré řízení mozkem (nižší svalová unavitelnost, lepší aktivní relaxace, menší </a:t>
            </a:r>
            <a:r>
              <a:rPr lang="cs-CZ" dirty="0" err="1" smtClean="0"/>
              <a:t>nocicepce</a:t>
            </a:r>
            <a:r>
              <a:rPr lang="cs-CZ" dirty="0" smtClean="0"/>
              <a:t> )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260648"/>
            <a:ext cx="8229600" cy="586551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/>
              <a:t>O</a:t>
            </a:r>
            <a:r>
              <a:rPr lang="cs-CZ" dirty="0" smtClean="0"/>
              <a:t>ptimalizace pohybu </a:t>
            </a:r>
          </a:p>
          <a:p>
            <a:pPr>
              <a:buFontTx/>
              <a:buChar char="-"/>
            </a:pPr>
            <a:r>
              <a:rPr lang="cs-CZ" dirty="0" smtClean="0"/>
              <a:t>pohyb vykonávaný tak, abychom udrželi zatížení organismu v mezích, kdy toto zatížení nepovede k jeho trvalému poškození = ekonomizace zatěžování v kloubně svalové jednotce </a:t>
            </a:r>
          </a:p>
          <a:p>
            <a:pPr>
              <a:buFontTx/>
              <a:buChar char="-"/>
            </a:pPr>
            <a:r>
              <a:rPr lang="cs-CZ" dirty="0" smtClean="0"/>
              <a:t>ekonomizace  pohybu </a:t>
            </a:r>
            <a:r>
              <a:rPr lang="cs-CZ" dirty="0" smtClean="0"/>
              <a:t>nebo</a:t>
            </a:r>
            <a:r>
              <a:rPr lang="cs-CZ" dirty="0" smtClean="0"/>
              <a:t> </a:t>
            </a:r>
            <a:r>
              <a:rPr lang="cs-CZ" dirty="0" smtClean="0"/>
              <a:t>statické zátěžové polohy 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yhýbat se opakovaným stereotypním pohybům: dochází ke svalové únavě a poškození hybného systému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iniciálně protažení zkrácených svalů </a:t>
            </a:r>
          </a:p>
          <a:p>
            <a:pPr>
              <a:buFontTx/>
              <a:buChar char="-"/>
            </a:pPr>
            <a:r>
              <a:rPr lang="cs-CZ" dirty="0"/>
              <a:t>m</a:t>
            </a:r>
            <a:r>
              <a:rPr lang="cs-CZ" dirty="0" smtClean="0"/>
              <a:t>írný sklon sedací plochy vpřed (klopení pánve vpřed - prodloužení </a:t>
            </a:r>
            <a:r>
              <a:rPr lang="cs-CZ" dirty="0" err="1" smtClean="0"/>
              <a:t>sternosymfyziární</a:t>
            </a:r>
            <a:r>
              <a:rPr lang="cs-CZ" dirty="0" smtClean="0"/>
              <a:t> distance, protažení břišních svalů + břišní dýchání) </a:t>
            </a:r>
          </a:p>
          <a:p>
            <a:pPr>
              <a:buFontTx/>
              <a:buChar char="-"/>
            </a:pPr>
            <a:r>
              <a:rPr lang="cs-CZ" dirty="0"/>
              <a:t>k</a:t>
            </a:r>
            <a:r>
              <a:rPr lang="cs-CZ" dirty="0" smtClean="0"/>
              <a:t>louby kyčelní výše než klouby kolenní 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aty pod koleny </a:t>
            </a:r>
          </a:p>
          <a:p>
            <a:pPr>
              <a:buFontTx/>
              <a:buChar char="-"/>
            </a:pPr>
            <a:r>
              <a:rPr lang="cs-CZ" dirty="0"/>
              <a:t>a</a:t>
            </a:r>
            <a:r>
              <a:rPr lang="cs-CZ" dirty="0" smtClean="0"/>
              <a:t>bdukce v kyčlích 45 ° </a:t>
            </a:r>
          </a:p>
          <a:p>
            <a:pPr>
              <a:buFontTx/>
              <a:buChar char="-"/>
            </a:pPr>
            <a:r>
              <a:rPr lang="cs-CZ" dirty="0"/>
              <a:t>o</a:t>
            </a:r>
            <a:r>
              <a:rPr lang="cs-CZ" dirty="0" smtClean="0"/>
              <a:t>sa chodidel v ose stehen </a:t>
            </a:r>
          </a:p>
          <a:p>
            <a:pPr>
              <a:buFontTx/>
              <a:buChar char="-"/>
            </a:pPr>
            <a:r>
              <a:rPr lang="cs-CZ" dirty="0"/>
              <a:t>k</a:t>
            </a:r>
            <a:r>
              <a:rPr lang="cs-CZ" dirty="0" smtClean="0"/>
              <a:t>orekce postavení hlavy </a:t>
            </a:r>
          </a:p>
          <a:p>
            <a:pPr>
              <a:buFontTx/>
              <a:buChar char="-"/>
            </a:pPr>
            <a:r>
              <a:rPr lang="cs-CZ" dirty="0" smtClean="0"/>
              <a:t>držení RAK do lehké ZR </a:t>
            </a:r>
          </a:p>
          <a:p>
            <a:pPr>
              <a:buFontTx/>
              <a:buChar char="-"/>
            </a:pPr>
            <a:r>
              <a:rPr lang="cs-CZ" dirty="0" smtClean="0"/>
              <a:t>dynamicky měnit postavení pánve, protažení šíje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548680"/>
            <a:ext cx="8229600" cy="557748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Biomechanika zatížení </a:t>
            </a:r>
          </a:p>
          <a:p>
            <a:pPr marL="514350" indent="-514350">
              <a:buAutoNum type="arabicParenR"/>
            </a:pPr>
            <a:r>
              <a:rPr lang="cs-CZ" dirty="0" smtClean="0"/>
              <a:t>v ose – vzniká zátěží v ose páteře tlakem a tahem, na ploténku je to rovnoměrně rozložené (nehrozí poškození). Síla je rovnoměrně rozložena.</a:t>
            </a:r>
          </a:p>
          <a:p>
            <a:pPr marL="514350" indent="-514350">
              <a:buNone/>
            </a:pPr>
            <a:r>
              <a:rPr lang="cs-CZ" dirty="0" smtClean="0"/>
              <a:t>2) v ohybu – je škodlivější, protože tlak není všude stejný. Asymetrickým zatěžováním vzniká škodlivé napětí v ohybu s možným poškozením struktur.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4294967295"/>
          </p:nvPr>
        </p:nvSpPr>
        <p:spPr>
          <a:xfrm>
            <a:off x="0" y="620688"/>
            <a:ext cx="8229600" cy="5505475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cs-CZ" dirty="0" smtClean="0"/>
              <a:t>Optimalizace zatížení</a:t>
            </a:r>
          </a:p>
          <a:p>
            <a:pPr marL="514350" indent="-514350">
              <a:buAutoNum type="arabicParenR"/>
            </a:pPr>
            <a:r>
              <a:rPr lang="cs-CZ" dirty="0" smtClean="0"/>
              <a:t>stejné zatížení na druhé straně (např. nákup do 2 tašek) </a:t>
            </a:r>
          </a:p>
          <a:p>
            <a:pPr marL="514350" indent="-514350">
              <a:buAutoNum type="arabicParenR"/>
            </a:pPr>
            <a:r>
              <a:rPr lang="cs-CZ" dirty="0" smtClean="0"/>
              <a:t>vyvážení tahem na druhé straně (např. vzpřímení trupu aktivací svalů vzpřimovačů trupu) </a:t>
            </a:r>
          </a:p>
          <a:p>
            <a:pPr marL="514350" indent="-514350">
              <a:buNone/>
            </a:pPr>
            <a:r>
              <a:rPr lang="cs-CZ" dirty="0" smtClean="0"/>
              <a:t>3) </a:t>
            </a:r>
            <a:r>
              <a:rPr lang="cs-CZ" dirty="0" smtClean="0"/>
              <a:t> podepřením </a:t>
            </a:r>
            <a:r>
              <a:rPr lang="cs-CZ" dirty="0" smtClean="0"/>
              <a:t>zatížené strany (např. podepřením hlavy při práci vsedě, podepřením rukou o stehno při práci v předklonu na zahrádce, podepřením jednou rukou o okraj vany při jejím čištění </a:t>
            </a:r>
            <a:r>
              <a:rPr lang="cs-CZ" dirty="0" err="1" smtClean="0"/>
              <a:t>apod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new_big_5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50" y="571500"/>
            <a:ext cx="8572500" cy="5715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ergonomie-spravny-sed-400-837290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1543050"/>
            <a:ext cx="3810000" cy="37719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723px-Sed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88640"/>
            <a:ext cx="2707760" cy="2260848"/>
          </a:xfrm>
          <a:prstGeom prst="rect">
            <a:avLst/>
          </a:prstGeom>
        </p:spPr>
      </p:pic>
      <p:pic>
        <p:nvPicPr>
          <p:cNvPr id="3" name="Obrázek 2" descr="300px-Leze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2276872"/>
            <a:ext cx="2905472" cy="2035660"/>
          </a:xfrm>
          <a:prstGeom prst="rect">
            <a:avLst/>
          </a:prstGeom>
        </p:spPr>
      </p:pic>
      <p:pic>
        <p:nvPicPr>
          <p:cNvPr id="4" name="Obrázek 3" descr="300px-Sta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12160" y="4221088"/>
            <a:ext cx="2736304" cy="223224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36712"/>
            <a:ext cx="8229600" cy="5289451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Vzpřímené držení těla dle </a:t>
            </a:r>
            <a:r>
              <a:rPr lang="cs-CZ" dirty="0" err="1" smtClean="0"/>
              <a:t>Bruggera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Přítomnost </a:t>
            </a:r>
            <a:r>
              <a:rPr lang="cs-CZ" dirty="0" err="1" smtClean="0"/>
              <a:t>thoracolumbální</a:t>
            </a:r>
            <a:r>
              <a:rPr lang="cs-CZ" dirty="0" smtClean="0"/>
              <a:t> </a:t>
            </a:r>
            <a:r>
              <a:rPr lang="cs-CZ" dirty="0" smtClean="0"/>
              <a:t>lordózy od os </a:t>
            </a:r>
            <a:r>
              <a:rPr lang="cs-CZ" dirty="0" err="1" smtClean="0"/>
              <a:t>sacrum</a:t>
            </a:r>
            <a:r>
              <a:rPr lang="cs-CZ" dirty="0" smtClean="0"/>
              <a:t> po Th5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globální pohybový vzor</a:t>
            </a:r>
          </a:p>
          <a:p>
            <a:pPr>
              <a:buFontTx/>
              <a:buChar char="-"/>
            </a:pPr>
            <a:r>
              <a:rPr lang="cs-CZ" dirty="0" smtClean="0"/>
              <a:t>protiklad </a:t>
            </a:r>
            <a:r>
              <a:rPr lang="cs-CZ" dirty="0" err="1" smtClean="0"/>
              <a:t>sternosymfyzálního</a:t>
            </a:r>
            <a:r>
              <a:rPr lang="cs-CZ" dirty="0" smtClean="0"/>
              <a:t> zátěžového držení</a:t>
            </a:r>
          </a:p>
          <a:p>
            <a:pPr>
              <a:buFontTx/>
              <a:buChar char="-"/>
            </a:pPr>
            <a:r>
              <a:rPr lang="cs-CZ" dirty="0"/>
              <a:t>h</a:t>
            </a:r>
            <a:r>
              <a:rPr lang="cs-CZ" dirty="0" smtClean="0"/>
              <a:t>armonické protažení 2 proti sobě jdoucích lordotických úseků: </a:t>
            </a:r>
            <a:r>
              <a:rPr lang="cs-CZ" dirty="0" err="1" smtClean="0"/>
              <a:t>thoracolumbálního</a:t>
            </a:r>
            <a:r>
              <a:rPr lang="cs-CZ" dirty="0" smtClean="0"/>
              <a:t> (od </a:t>
            </a:r>
            <a:r>
              <a:rPr lang="cs-CZ" dirty="0" err="1" smtClean="0"/>
              <a:t>sacra</a:t>
            </a:r>
            <a:r>
              <a:rPr lang="cs-CZ" dirty="0" smtClean="0"/>
              <a:t> po Th5) a </a:t>
            </a:r>
            <a:r>
              <a:rPr lang="cs-CZ" dirty="0" err="1" smtClean="0"/>
              <a:t>cervicokraniálního</a:t>
            </a:r>
            <a:r>
              <a:rPr lang="cs-CZ" dirty="0" smtClean="0"/>
              <a:t> (od Th5 kraniálně) </a:t>
            </a:r>
          </a:p>
          <a:p>
            <a:pPr>
              <a:buFontTx/>
              <a:buChar char="-"/>
            </a:pPr>
            <a:r>
              <a:rPr lang="cs-CZ" dirty="0"/>
              <a:t>t</a:t>
            </a:r>
            <a:r>
              <a:rPr lang="cs-CZ" dirty="0" smtClean="0"/>
              <a:t>zv. velká diagonální smyčka (6 skupin svalů): svaly zvedající hrudník, </a:t>
            </a:r>
            <a:r>
              <a:rPr lang="cs-CZ" dirty="0" err="1" smtClean="0"/>
              <a:t>ZRory</a:t>
            </a:r>
            <a:r>
              <a:rPr lang="cs-CZ" dirty="0" smtClean="0"/>
              <a:t> RAK, fixátory lopatky, břišní svaly, </a:t>
            </a:r>
            <a:r>
              <a:rPr lang="cs-CZ" dirty="0" err="1" smtClean="0"/>
              <a:t>svaly</a:t>
            </a:r>
            <a:r>
              <a:rPr lang="cs-CZ" dirty="0" smtClean="0"/>
              <a:t> klopící pánev vpřed, funkční třmen nohy</a:t>
            </a:r>
          </a:p>
          <a:p>
            <a:pPr>
              <a:buFontTx/>
              <a:buChar char="-"/>
            </a:pPr>
            <a:r>
              <a:rPr lang="cs-CZ" dirty="0" smtClean="0"/>
              <a:t>svalové smyčky ve vzájemné kooperaci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istockphoto-1457631446-612x6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908720"/>
            <a:ext cx="6120680" cy="5184576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13649448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0"/>
            <a:ext cx="6696743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36712"/>
            <a:ext cx="8229600" cy="5289451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Využití v diagnostice</a:t>
            </a:r>
          </a:p>
          <a:p>
            <a:pPr marL="914400" lvl="1" indent="-514350">
              <a:lnSpc>
                <a:spcPct val="150000"/>
              </a:lnSpc>
              <a:buNone/>
            </a:pPr>
            <a:r>
              <a:rPr lang="cs-CZ" sz="2400" dirty="0" smtClean="0"/>
              <a:t>- </a:t>
            </a:r>
            <a:r>
              <a:rPr lang="pt-BR" sz="2400" dirty="0" smtClean="0"/>
              <a:t>z</a:t>
            </a:r>
            <a:r>
              <a:rPr lang="cs-CZ" sz="2400" dirty="0" smtClean="0"/>
              <a:t> </a:t>
            </a:r>
            <a:r>
              <a:rPr lang="pt-BR" sz="2400" dirty="0" smtClean="0"/>
              <a:t>h o d n o c e n </a:t>
            </a:r>
            <a:r>
              <a:rPr lang="pt-BR" sz="2400" dirty="0" smtClean="0"/>
              <a:t>í</a:t>
            </a:r>
            <a:r>
              <a:rPr lang="cs-CZ" sz="2400" dirty="0" smtClean="0"/>
              <a:t> </a:t>
            </a:r>
            <a:r>
              <a:rPr lang="pt-BR" sz="2400" dirty="0" smtClean="0"/>
              <a:t> </a:t>
            </a:r>
            <a:r>
              <a:rPr lang="pt-BR" sz="2400" dirty="0" smtClean="0"/>
              <a:t>p a t o l o g i c k ý c h </a:t>
            </a:r>
            <a:endParaRPr lang="cs-CZ" sz="2400" dirty="0" smtClean="0"/>
          </a:p>
          <a:p>
            <a:pPr marL="914400" lvl="1" indent="-514350">
              <a:lnSpc>
                <a:spcPct val="150000"/>
              </a:lnSpc>
              <a:buNone/>
            </a:pPr>
            <a:r>
              <a:rPr lang="cs-CZ" sz="2400" dirty="0" smtClean="0"/>
              <a:t>    </a:t>
            </a:r>
            <a:r>
              <a:rPr lang="pt-BR" sz="2400" dirty="0" smtClean="0"/>
              <a:t>a f e r e n t n í c </a:t>
            </a:r>
            <a:r>
              <a:rPr lang="pt-BR" sz="2400" dirty="0" smtClean="0"/>
              <a:t>h</a:t>
            </a:r>
            <a:r>
              <a:rPr lang="cs-CZ" sz="2400" dirty="0" smtClean="0"/>
              <a:t> </a:t>
            </a:r>
            <a:r>
              <a:rPr lang="pt-BR" sz="2400" dirty="0" smtClean="0"/>
              <a:t> </a:t>
            </a:r>
            <a:r>
              <a:rPr lang="pt-BR" sz="2400" dirty="0" smtClean="0"/>
              <a:t>v l i v ů </a:t>
            </a:r>
            <a:endParaRPr lang="cs-CZ" sz="2400" dirty="0" smtClean="0"/>
          </a:p>
          <a:p>
            <a:pPr marL="914400" lvl="1" indent="-514350">
              <a:lnSpc>
                <a:spcPct val="150000"/>
              </a:lnSpc>
              <a:buNone/>
            </a:pPr>
            <a:r>
              <a:rPr lang="cs-CZ" sz="2400" dirty="0" smtClean="0"/>
              <a:t> - </a:t>
            </a:r>
            <a:r>
              <a:rPr lang="pt-BR" sz="2400" dirty="0" smtClean="0"/>
              <a:t>u r č e n í </a:t>
            </a:r>
            <a:r>
              <a:rPr lang="cs-CZ" sz="2400" dirty="0" smtClean="0"/>
              <a:t> </a:t>
            </a:r>
            <a:r>
              <a:rPr lang="pt-BR" sz="2400" dirty="0" smtClean="0"/>
              <a:t>t z v . r u š i v ý c h </a:t>
            </a:r>
            <a:r>
              <a:rPr lang="cs-CZ" sz="2400" dirty="0" smtClean="0"/>
              <a:t> </a:t>
            </a:r>
            <a:r>
              <a:rPr lang="pt-BR" sz="2400" dirty="0" smtClean="0"/>
              <a:t>f </a:t>
            </a:r>
            <a:r>
              <a:rPr lang="pt-BR" sz="2400" dirty="0" smtClean="0"/>
              <a:t>a k t o r ů</a:t>
            </a:r>
            <a:endParaRPr lang="cs-CZ" sz="2400" dirty="0" smtClean="0"/>
          </a:p>
          <a:p>
            <a:pPr marL="914400" lvl="1" indent="-51435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/>
              <a:t>důkladná anamnéza</a:t>
            </a:r>
          </a:p>
          <a:p>
            <a:pPr marL="914400" lvl="1" indent="-51435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/>
              <a:t>hodnocení habituálního držení těla</a:t>
            </a:r>
          </a:p>
          <a:p>
            <a:pPr marL="914400" lvl="1" indent="-51435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/>
              <a:t>hodnocení korigovaného držení</a:t>
            </a:r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Terapie</a:t>
            </a:r>
          </a:p>
          <a:p>
            <a:pPr>
              <a:buFontTx/>
              <a:buChar char="-"/>
            </a:pPr>
            <a:r>
              <a:rPr lang="cs-CZ" dirty="0" smtClean="0"/>
              <a:t>korekce držení těla </a:t>
            </a:r>
          </a:p>
          <a:p>
            <a:pPr>
              <a:buFontTx/>
              <a:buChar char="-"/>
            </a:pPr>
            <a:r>
              <a:rPr lang="cs-CZ" dirty="0" smtClean="0"/>
              <a:t>pasivní terapeutické postupy </a:t>
            </a:r>
          </a:p>
          <a:p>
            <a:pPr>
              <a:buNone/>
            </a:pPr>
            <a:r>
              <a:rPr lang="cs-CZ" dirty="0" smtClean="0"/>
              <a:t>    - horká role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- neurologické kontrakční postupy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a</a:t>
            </a:r>
            <a:r>
              <a:rPr lang="cs-CZ" dirty="0" smtClean="0"/>
              <a:t>ktivní terapeutické postupy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- </a:t>
            </a:r>
            <a:r>
              <a:rPr lang="cs-CZ" dirty="0" err="1" smtClean="0"/>
              <a:t>agisticko</a:t>
            </a:r>
            <a:r>
              <a:rPr lang="cs-CZ" dirty="0" smtClean="0"/>
              <a:t>-excentrické kontrakční postupy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- cvičení s </a:t>
            </a:r>
            <a:r>
              <a:rPr lang="cs-CZ" dirty="0" err="1" smtClean="0"/>
              <a:t>therabandem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- </a:t>
            </a:r>
            <a:r>
              <a:rPr lang="cs-CZ" dirty="0" err="1" smtClean="0"/>
              <a:t>activities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daily</a:t>
            </a:r>
            <a:r>
              <a:rPr lang="cs-CZ" dirty="0" smtClean="0"/>
              <a:t> </a:t>
            </a:r>
            <a:r>
              <a:rPr lang="cs-CZ" dirty="0" err="1" smtClean="0"/>
              <a:t>living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- základní (aktivní) cviky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- terapeutická chůze dle </a:t>
            </a:r>
            <a:r>
              <a:rPr lang="cs-CZ" dirty="0" err="1" smtClean="0"/>
              <a:t>Brüggera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260648"/>
            <a:ext cx="8229600" cy="586551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Přípravná opatření </a:t>
            </a:r>
          </a:p>
          <a:p>
            <a:pPr>
              <a:buFontTx/>
              <a:buChar char="-"/>
            </a:pPr>
            <a:r>
              <a:rPr lang="cs-CZ" dirty="0" smtClean="0"/>
              <a:t>polohování ve vzpřímeném držení těla + speciální tepelné aplikátory </a:t>
            </a:r>
            <a:r>
              <a:rPr lang="cs-CZ" dirty="0" err="1" smtClean="0"/>
              <a:t>fango</a:t>
            </a:r>
            <a:r>
              <a:rPr lang="cs-CZ" dirty="0" smtClean="0"/>
              <a:t> obklady</a:t>
            </a:r>
          </a:p>
          <a:p>
            <a:pPr>
              <a:buFontTx/>
              <a:buChar char="-"/>
            </a:pPr>
            <a:r>
              <a:rPr lang="cs-CZ" dirty="0" smtClean="0"/>
              <a:t>obklady kladené na klíčové oblasti</a:t>
            </a:r>
          </a:p>
          <a:p>
            <a:pPr>
              <a:buNone/>
            </a:pPr>
            <a:r>
              <a:rPr lang="cs-CZ" dirty="0" smtClean="0"/>
              <a:t>• </a:t>
            </a:r>
            <a:r>
              <a:rPr lang="cs-CZ" dirty="0" err="1" smtClean="0"/>
              <a:t>sternokostální</a:t>
            </a:r>
            <a:r>
              <a:rPr lang="cs-CZ" dirty="0" smtClean="0"/>
              <a:t> skloubení </a:t>
            </a:r>
          </a:p>
          <a:p>
            <a:pPr>
              <a:buNone/>
            </a:pPr>
            <a:r>
              <a:rPr lang="cs-CZ" dirty="0" smtClean="0"/>
              <a:t>• extenzory šíje </a:t>
            </a:r>
          </a:p>
          <a:p>
            <a:pPr>
              <a:buNone/>
            </a:pPr>
            <a:r>
              <a:rPr lang="cs-CZ" dirty="0" smtClean="0"/>
              <a:t>• bederní páteř </a:t>
            </a:r>
          </a:p>
          <a:p>
            <a:pPr>
              <a:buNone/>
            </a:pPr>
            <a:r>
              <a:rPr lang="cs-CZ" dirty="0" smtClean="0"/>
              <a:t>• oblast symfýzy </a:t>
            </a:r>
          </a:p>
          <a:p>
            <a:pPr>
              <a:buNone/>
            </a:pPr>
            <a:r>
              <a:rPr lang="cs-CZ" dirty="0" smtClean="0"/>
              <a:t>• adduktory stehen </a:t>
            </a:r>
          </a:p>
          <a:p>
            <a:pPr>
              <a:buFontTx/>
              <a:buChar char="-"/>
            </a:pPr>
            <a:r>
              <a:rPr lang="cs-CZ" dirty="0" smtClean="0"/>
              <a:t>zejména relaxační účinek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476672"/>
            <a:ext cx="8229600" cy="5649491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/>
              <a:t>n</a:t>
            </a:r>
            <a:r>
              <a:rPr lang="cs-CZ" dirty="0" smtClean="0"/>
              <a:t>eurologické kontrakční postupy: rychlé, chvějivé pohyby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AEK: pro zlepšení funkčního svalového synergismu agonistů a antagonistů 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c</a:t>
            </a:r>
            <a:r>
              <a:rPr lang="cs-CZ" dirty="0" smtClean="0"/>
              <a:t>vičení s </a:t>
            </a:r>
            <a:r>
              <a:rPr lang="cs-CZ" dirty="0" err="1" smtClean="0"/>
              <a:t>therabandem</a:t>
            </a:r>
            <a:r>
              <a:rPr lang="cs-CZ" dirty="0" smtClean="0"/>
              <a:t>: forma </a:t>
            </a:r>
            <a:r>
              <a:rPr lang="cs-CZ" dirty="0" err="1" smtClean="0"/>
              <a:t>autoterapie</a:t>
            </a:r>
            <a:r>
              <a:rPr lang="cs-CZ" dirty="0" smtClean="0"/>
              <a:t>, střídavá excentrická a koncentrická kontrakce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ADL: nácvik všedních denních činností s integrací SDT 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t</a:t>
            </a:r>
            <a:r>
              <a:rPr lang="cs-CZ" dirty="0" smtClean="0"/>
              <a:t>erapeutická chůze dle </a:t>
            </a:r>
            <a:r>
              <a:rPr lang="cs-CZ" dirty="0" err="1" smtClean="0"/>
              <a:t>Brüggera</a:t>
            </a:r>
            <a:r>
              <a:rPr lang="cs-CZ" dirty="0" smtClean="0"/>
              <a:t>: ovlivnění globálních pohybových vzorců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16632"/>
            <a:ext cx="8229600" cy="600953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Výchozí poloha </a:t>
            </a:r>
          </a:p>
          <a:p>
            <a:pPr>
              <a:buFontTx/>
              <a:buChar char="-"/>
            </a:pPr>
            <a:r>
              <a:rPr lang="cs-CZ" dirty="0" smtClean="0"/>
              <a:t>pohodlný sed s rukama volně podél těla 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avinutí </a:t>
            </a:r>
            <a:r>
              <a:rPr lang="cs-CZ" dirty="0" err="1" smtClean="0"/>
              <a:t>Therabandu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posadit se na střed </a:t>
            </a:r>
            <a:r>
              <a:rPr lang="cs-CZ" dirty="0" err="1" smtClean="0"/>
              <a:t>Therabandu</a:t>
            </a:r>
            <a:endParaRPr lang="cs-CZ" b="1" dirty="0" smtClean="0"/>
          </a:p>
          <a:p>
            <a:pPr>
              <a:buFontTx/>
              <a:buChar char="-"/>
            </a:pPr>
            <a:r>
              <a:rPr lang="cs-CZ" dirty="0"/>
              <a:t>u</a:t>
            </a:r>
            <a:r>
              <a:rPr lang="cs-CZ" dirty="0" smtClean="0"/>
              <a:t>chopit konce </a:t>
            </a:r>
            <a:r>
              <a:rPr lang="cs-CZ" dirty="0" err="1" smtClean="0"/>
              <a:t>Therabandu</a:t>
            </a:r>
            <a:r>
              <a:rPr lang="cs-CZ" dirty="0" smtClean="0"/>
              <a:t> a překřížit na zádech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ruhy </a:t>
            </a:r>
            <a:r>
              <a:rPr lang="cs-CZ" dirty="0" err="1" smtClean="0"/>
              <a:t>Therabandu</a:t>
            </a:r>
            <a:r>
              <a:rPr lang="cs-CZ" dirty="0" smtClean="0"/>
              <a:t> dále položit přes ramena</a:t>
            </a:r>
          </a:p>
          <a:p>
            <a:pPr>
              <a:buFontTx/>
              <a:buChar char="-"/>
            </a:pPr>
            <a:r>
              <a:rPr lang="cs-CZ" dirty="0" err="1" smtClean="0"/>
              <a:t>Theraband</a:t>
            </a:r>
            <a:r>
              <a:rPr lang="cs-CZ" dirty="0" smtClean="0"/>
              <a:t> překřížit na hrudníku ve výši hrudní kosti uvést do lehkého tahu vpřed a dolů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akonec </a:t>
            </a:r>
            <a:r>
              <a:rPr lang="cs-CZ" dirty="0" err="1" smtClean="0"/>
              <a:t>Theraband</a:t>
            </a:r>
            <a:r>
              <a:rPr lang="cs-CZ" dirty="0" smtClean="0"/>
              <a:t> zafixovat tím, že se volné konce vloží pod stehna a přisednout je</a:t>
            </a:r>
          </a:p>
          <a:p>
            <a:pPr>
              <a:buFontTx/>
              <a:buChar char="-"/>
            </a:pPr>
            <a:r>
              <a:rPr lang="cs-CZ" dirty="0" err="1"/>
              <a:t>t</a:t>
            </a:r>
            <a:r>
              <a:rPr lang="cs-CZ" dirty="0" err="1" smtClean="0"/>
              <a:t>heraband</a:t>
            </a:r>
            <a:r>
              <a:rPr lang="cs-CZ" dirty="0" smtClean="0"/>
              <a:t> vyvolává lehký tah na trup ve směru ohnutí vpřed</a:t>
            </a:r>
            <a:endParaRPr lang="cs-CZ" dirty="0"/>
          </a:p>
        </p:txBody>
      </p:sp>
      <p:pic>
        <p:nvPicPr>
          <p:cNvPr id="4" name="Obrázek 3" descr="bruger ex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404664"/>
            <a:ext cx="3347864" cy="1685801"/>
          </a:xfrm>
          <a:prstGeom prst="rect">
            <a:avLst/>
          </a:prstGeom>
        </p:spPr>
      </p:pic>
      <p:pic>
        <p:nvPicPr>
          <p:cNvPr id="5" name="Obrázek 4" descr="s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7944" y="260648"/>
            <a:ext cx="3960440" cy="191578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64704"/>
            <a:ext cx="8229600" cy="536145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Konečná poloha </a:t>
            </a:r>
          </a:p>
          <a:p>
            <a:pPr>
              <a:buFontTx/>
              <a:buChar char="-"/>
            </a:pPr>
            <a:r>
              <a:rPr lang="cs-CZ" dirty="0" smtClean="0"/>
              <a:t>napřímit se proti odporu </a:t>
            </a:r>
            <a:r>
              <a:rPr lang="cs-CZ" dirty="0" err="1" smtClean="0"/>
              <a:t>Therabandu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l</a:t>
            </a:r>
            <a:r>
              <a:rPr lang="cs-CZ" dirty="0" smtClean="0"/>
              <a:t>ehce naklopit pánev vpřed (sed na sedacích hrbolech)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apřímit se v oblasti hrudníku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ohodlně a stabilně roznožit dolní končetiny, tak aby bérce směřovali kolmo k zemi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nažit se udržet </a:t>
            </a:r>
            <a:r>
              <a:rPr lang="cs-CZ" dirty="0" err="1" smtClean="0"/>
              <a:t>tříbodou</a:t>
            </a:r>
            <a:r>
              <a:rPr lang="cs-CZ" dirty="0" smtClean="0"/>
              <a:t> oporu (pata, palcový a malíkový kloub)- udržet několik minut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ovolit trup ze vzpřímeného do pohodlného sedu.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ŠKOLA ZAD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preventivní koncept boje s bolestí v pohybové soustavě objasňuje vznik bolestí v hybné soustavě systematizuje metody, které mají od obtíží pomoci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popisuje zásady chování se ke svému tělu v nejčastějších denních situacích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popisuje vhodné x nevhodné zátěžové polohy doporučuje vhodné cvičení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minimalizování a prevenci algické symptomatologie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c</a:t>
            </a:r>
            <a:r>
              <a:rPr lang="cs-CZ" dirty="0" smtClean="0"/>
              <a:t>ílem je edukace optimalizace pohybu v různých zátěžových situacích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838</Words>
  <Application>Microsoft Office PowerPoint</Application>
  <PresentationFormat>Předvádění na obrazovce (4:3)</PresentationFormat>
  <Paragraphs>107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sady Office</vt:lpstr>
      <vt:lpstr>Brügger koncept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ŠKOLA ZAD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Brügger koncept</dc:title>
  <dc:creator>sabina</dc:creator>
  <cp:lastModifiedBy>sabina</cp:lastModifiedBy>
  <cp:revision>2</cp:revision>
  <dcterms:created xsi:type="dcterms:W3CDTF">2023-04-23T13:44:43Z</dcterms:created>
  <dcterms:modified xsi:type="dcterms:W3CDTF">2023-04-24T10:11:01Z</dcterms:modified>
</cp:coreProperties>
</file>