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34A19-F1CE-4236-AD18-56690B2FD2A6}" type="datetimeFigureOut">
              <a:rPr lang="cs-CZ" smtClean="0"/>
              <a:t>12.03.2023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53AD-7D40-4DB9-91CF-D0D7AA1591F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Klinická propedeutika 2</a:t>
            </a:r>
            <a:br>
              <a:rPr lang="cs-CZ" dirty="0" smtClean="0"/>
            </a:br>
            <a:r>
              <a:rPr lang="cs-CZ" dirty="0" err="1" smtClean="0"/>
              <a:t>Propriceptivní</a:t>
            </a:r>
            <a:r>
              <a:rPr lang="cs-CZ" dirty="0" smtClean="0"/>
              <a:t> Neuromuskulární Facilitace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Sabina Bartošová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PNF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Definice:</a:t>
            </a:r>
          </a:p>
          <a:p>
            <a:pPr>
              <a:buFont typeface="Wingdings" pitchFamily="2" charset="2"/>
              <a:buNone/>
            </a:pPr>
            <a:r>
              <a:rPr lang="cs-CZ" dirty="0" smtClean="0"/>
              <a:t>   Metoda urychlující reakci nervosvalového aparátu pomocí proprioceptivních orgánů, kdy jejich aktivací se dosáhne stimulace málo dráždivých </a:t>
            </a:r>
            <a:r>
              <a:rPr lang="cs-CZ" dirty="0" err="1" smtClean="0"/>
              <a:t>motoneuronů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PNF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cílené ovlivňování aktivity </a:t>
            </a:r>
            <a:r>
              <a:rPr lang="cs-CZ" dirty="0" err="1" smtClean="0"/>
              <a:t>motoneuronů</a:t>
            </a:r>
            <a:r>
              <a:rPr lang="cs-CZ" dirty="0" smtClean="0"/>
              <a:t> předních rohů míšních prostřednictvím: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 lvl="1"/>
            <a:r>
              <a:rPr lang="cs-CZ" dirty="0" smtClean="0"/>
              <a:t> aferentních impulzů ze svalových, šlachových a kloubních proprioreceptorů </a:t>
            </a:r>
          </a:p>
          <a:p>
            <a:pPr lvl="1"/>
            <a:r>
              <a:rPr lang="cs-CZ" dirty="0" smtClean="0"/>
              <a:t> eferentních impulsů z mozkových center, které mj. reagují na aferentní impulsy z taktilních, zrakových a sluchových </a:t>
            </a:r>
            <a:r>
              <a:rPr lang="cs-CZ" dirty="0" err="1" smtClean="0"/>
              <a:t>exteroceptorů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PNF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600" dirty="0" smtClean="0"/>
              <a:t>PNF vzor je tří-složkový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 důraz na rotační, spirální komponentu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2 diagonály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každá diagonála 2 vzorce – antagonistický vztah</a:t>
            </a:r>
          </a:p>
          <a:p>
            <a:pPr lvl="2">
              <a:lnSpc>
                <a:spcPct val="90000"/>
              </a:lnSpc>
            </a:pPr>
            <a:r>
              <a:rPr lang="cs-CZ" sz="2100" dirty="0" smtClean="0"/>
              <a:t>optimální svalové vzorce stanoveny dle anatomie, palpace, polohy, ve které jsou jednotlivé svalové partie v maximálním protažení</a:t>
            </a:r>
          </a:p>
          <a:p>
            <a:pPr lvl="1">
              <a:lnSpc>
                <a:spcPct val="90000"/>
              </a:lnSpc>
            </a:pPr>
            <a:r>
              <a:rPr lang="cs-CZ" sz="2200" dirty="0" smtClean="0"/>
              <a:t>iniciální pohybová komponenta = rotace</a:t>
            </a:r>
          </a:p>
          <a:p>
            <a:pPr lvl="1">
              <a:lnSpc>
                <a:spcPct val="90000"/>
              </a:lnSpc>
            </a:pPr>
            <a:r>
              <a:rPr lang="cs-CZ" sz="2200" dirty="0" err="1" smtClean="0"/>
              <a:t>distoproximální</a:t>
            </a:r>
            <a:r>
              <a:rPr lang="cs-CZ" sz="2200" dirty="0" smtClean="0"/>
              <a:t> časový sled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Reciproční 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50000"/>
              <a:buNone/>
            </a:pPr>
            <a:r>
              <a:rPr lang="cs-CZ" dirty="0" smtClean="0"/>
              <a:t>- k</a:t>
            </a:r>
            <a:r>
              <a:rPr lang="cs-CZ" dirty="0" smtClean="0"/>
              <a:t>ontrakce svalu je spojena se současnou inhibicí jeho antagonistů. </a:t>
            </a:r>
          </a:p>
          <a:p>
            <a:pPr>
              <a:buSzPct val="150000"/>
              <a:buFontTx/>
              <a:buChar char="-"/>
            </a:pPr>
            <a:r>
              <a:rPr lang="cs-CZ" dirty="0" smtClean="0"/>
              <a:t>nutná ke koordinaci pohybu</a:t>
            </a:r>
          </a:p>
          <a:p>
            <a:pPr>
              <a:buSzPct val="150000"/>
              <a:buNone/>
            </a:pPr>
            <a:r>
              <a:rPr lang="cs-CZ" dirty="0" smtClean="0"/>
              <a:t>-   zlepšení fyziologických podmínek (excitability) pro aktivaci agonistických svalů pomocí předřazené (předcházející) kontrakce příslušných antagonistů.</a:t>
            </a:r>
          </a:p>
          <a:p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= po kontrakci antagonisty je agonista výkonnější</a:t>
            </a:r>
          </a:p>
          <a:p>
            <a:pPr>
              <a:buSzPct val="150000"/>
              <a:buNone/>
            </a:pPr>
            <a:endParaRPr lang="cs-CZ" dirty="0" smtClean="0"/>
          </a:p>
          <a:p>
            <a:pPr>
              <a:buSzPct val="15000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Iradiace podráždění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- rozšíření a zvětšení síly odpovědi.</a:t>
            </a:r>
          </a:p>
          <a:p>
            <a:pPr>
              <a:buFont typeface="Wingdings" pitchFamily="2" charset="2"/>
              <a:buNone/>
            </a:pPr>
            <a:r>
              <a:rPr lang="cs-CZ" dirty="0" smtClean="0"/>
              <a:t>- o</a:t>
            </a:r>
            <a:r>
              <a:rPr lang="cs-CZ" dirty="0" smtClean="0"/>
              <a:t>dpovědí může být excitace nebo inhibice</a:t>
            </a:r>
          </a:p>
          <a:p>
            <a:pPr>
              <a:buFont typeface="Wingdings" pitchFamily="2" charset="2"/>
              <a:buNone/>
            </a:pPr>
            <a:r>
              <a:rPr lang="cs-CZ" dirty="0" smtClean="0"/>
              <a:t>(</a:t>
            </a:r>
            <a:r>
              <a:rPr lang="cs-CZ" dirty="0" err="1" smtClean="0"/>
              <a:t>postfacilitační</a:t>
            </a:r>
            <a:r>
              <a:rPr lang="cs-CZ" dirty="0" smtClean="0"/>
              <a:t> inhibice)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r>
              <a:rPr lang="cs-CZ" b="1" dirty="0" smtClean="0"/>
              <a:t>Časová sumace</a:t>
            </a:r>
            <a:endParaRPr lang="cs-CZ" b="1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následek slabých impulsů v krátké době po sobě jdoucích se kombinuje a působí excitaci</a:t>
            </a:r>
          </a:p>
          <a:p>
            <a:pPr>
              <a:lnSpc>
                <a:spcPct val="90000"/>
              </a:lnSpc>
              <a:buNone/>
            </a:pPr>
            <a:r>
              <a:rPr lang="cs-CZ" b="1" dirty="0" smtClean="0"/>
              <a:t>Prostorová sumace</a:t>
            </a:r>
            <a:r>
              <a:rPr lang="cs-CZ" b="1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slabé impulsy současně z různých míst těla provokují excitaci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			Oba typy sumací se ke zvýšení 			aktivity mohou kombinovat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provádění PNF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 terapie jednotlivých částí těla musí být podřízena tréninku celého pacienta</a:t>
            </a:r>
          </a:p>
          <a:p>
            <a:r>
              <a:rPr lang="cs-CZ" dirty="0" smtClean="0"/>
              <a:t> program musí být v optimální intenzitě, měnit terapeutické postupy, střídat výchozí polohy</a:t>
            </a:r>
          </a:p>
          <a:p>
            <a:r>
              <a:rPr lang="cs-CZ" dirty="0" smtClean="0"/>
              <a:t> terapeut motivuje pacienta ke spolupráci</a:t>
            </a:r>
          </a:p>
          <a:p>
            <a:r>
              <a:rPr lang="cs-CZ" dirty="0" smtClean="0"/>
              <a:t> mobilizace nevyužitých rezerv CNS v oblasti řízení motorických funkcí</a:t>
            </a:r>
          </a:p>
          <a:p>
            <a:r>
              <a:rPr lang="cs-CZ" dirty="0" smtClean="0"/>
              <a:t> vychází z jednoduchých pohybů, které odpovídají aktuálním motorickým schopnostem pacienta a které jsou součástí přirozené pohybové aktivity</a:t>
            </a:r>
          </a:p>
          <a:p>
            <a:r>
              <a:rPr lang="cs-CZ" smtClean="0"/>
              <a:t> terapie musí být funkční, přizpůsobená běžným denním činnostem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286</Words>
  <Application>Microsoft Office PowerPoint</Application>
  <PresentationFormat>Předvádění na obrazovce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Klinická propedeutika 2 Propriceptivní Neuromuskulární Facilitace</vt:lpstr>
      <vt:lpstr>PNF</vt:lpstr>
      <vt:lpstr>PNF</vt:lpstr>
      <vt:lpstr>PNF</vt:lpstr>
      <vt:lpstr>Reciproční inhibice</vt:lpstr>
      <vt:lpstr>Iradiace podráždění</vt:lpstr>
      <vt:lpstr>Snímek 7</vt:lpstr>
      <vt:lpstr>Zásady provádění PNF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Klinická propedeutika 2 Propriceptivní Neuromuskulární Facilitace</dc:title>
  <dc:creator>sabina</dc:creator>
  <cp:lastModifiedBy>sabina</cp:lastModifiedBy>
  <cp:revision>1</cp:revision>
  <dcterms:created xsi:type="dcterms:W3CDTF">2023-03-12T21:21:05Z</dcterms:created>
  <dcterms:modified xsi:type="dcterms:W3CDTF">2023-03-12T21:33:46Z</dcterms:modified>
</cp:coreProperties>
</file>