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2" r:id="rId9"/>
    <p:sldId id="271" r:id="rId10"/>
    <p:sldId id="264" r:id="rId11"/>
    <p:sldId id="265" r:id="rId12"/>
    <p:sldId id="266" r:id="rId13"/>
    <p:sldId id="267" r:id="rId14"/>
    <p:sldId id="276" r:id="rId15"/>
    <p:sldId id="269" r:id="rId16"/>
    <p:sldId id="277" r:id="rId17"/>
    <p:sldId id="270" r:id="rId18"/>
    <p:sldId id="278" r:id="rId19"/>
    <p:sldId id="273" r:id="rId20"/>
    <p:sldId id="279" r:id="rId21"/>
    <p:sldId id="268" r:id="rId22"/>
    <p:sldId id="274" r:id="rId23"/>
    <p:sldId id="280" r:id="rId24"/>
    <p:sldId id="275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9265C-B9E6-4887-BAA8-7502A895797D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AF929-18A8-40A3-8E40-37CCF356AF0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AF929-18A8-40A3-8E40-37CCF356AF0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0695-566B-47F1-8B68-1071A73A9C27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Propedeutika a základy fyzioterapie </a:t>
            </a:r>
            <a:br>
              <a:rPr lang="cs-CZ" dirty="0" smtClean="0"/>
            </a:br>
            <a:r>
              <a:rPr lang="cs-CZ" dirty="0" smtClean="0"/>
              <a:t>KOMPENZAČNÍ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Mgr.Sabina</a:t>
            </a:r>
            <a:r>
              <a:rPr lang="cs-CZ" smtClean="0"/>
              <a:t> Bartošová</a:t>
            </a:r>
            <a:endParaRPr lang="cs-CZ" dirty="0"/>
          </a:p>
        </p:txBody>
      </p:sp>
      <p:pic>
        <p:nvPicPr>
          <p:cNvPr id="4" name="Obrázek 3" descr="KO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04664"/>
            <a:ext cx="2724150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svalu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nocicepce</a:t>
            </a:r>
            <a:r>
              <a:rPr lang="cs-CZ" b="1" dirty="0" smtClean="0"/>
              <a:t> </a:t>
            </a:r>
            <a:r>
              <a:rPr lang="cs-CZ" dirty="0" smtClean="0"/>
              <a:t> - reflexním přeprogramování</a:t>
            </a:r>
          </a:p>
          <a:p>
            <a:pPr>
              <a:buFontTx/>
              <a:buChar char="-"/>
            </a:pPr>
            <a:r>
              <a:rPr lang="cs-CZ" dirty="0" smtClean="0"/>
              <a:t>ovlivnění řazení motorické informace za účelem: </a:t>
            </a:r>
          </a:p>
          <a:p>
            <a:pPr>
              <a:buNone/>
            </a:pPr>
            <a:r>
              <a:rPr lang="cs-CZ" dirty="0" smtClean="0"/>
              <a:t> 1) omezení pohybu v segmentu</a:t>
            </a:r>
          </a:p>
          <a:p>
            <a:pPr>
              <a:buNone/>
            </a:pPr>
            <a:r>
              <a:rPr lang="cs-CZ" dirty="0" smtClean="0"/>
              <a:t> 2) reflexního útlumu </a:t>
            </a:r>
            <a:r>
              <a:rPr lang="cs-CZ" dirty="0" err="1" smtClean="0"/>
              <a:t>nocicepce</a:t>
            </a:r>
            <a:r>
              <a:rPr lang="cs-CZ" dirty="0" smtClean="0"/>
              <a:t> prostřednictvím zvýšené </a:t>
            </a:r>
            <a:r>
              <a:rPr lang="cs-CZ" dirty="0" err="1" smtClean="0"/>
              <a:t>mechanocepce</a:t>
            </a:r>
            <a:r>
              <a:rPr lang="cs-CZ" dirty="0" smtClean="0"/>
              <a:t>- vlivem zvýšeného napětí (</a:t>
            </a:r>
            <a:r>
              <a:rPr lang="cs-CZ" dirty="0" err="1" smtClean="0"/>
              <a:t>TrPs</a:t>
            </a:r>
            <a:r>
              <a:rPr lang="cs-CZ" dirty="0" smtClean="0"/>
              <a:t>) </a:t>
            </a:r>
          </a:p>
          <a:p>
            <a:pPr>
              <a:buNone/>
            </a:pPr>
            <a:r>
              <a:rPr lang="cs-CZ" dirty="0" smtClean="0"/>
              <a:t>- účast různých systémů (humorální, limbický aj.).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 oblasti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trukturální změny</a:t>
            </a:r>
          </a:p>
          <a:p>
            <a:pPr>
              <a:buNone/>
            </a:pPr>
            <a:r>
              <a:rPr lang="cs-CZ" dirty="0" smtClean="0"/>
              <a:t>-  degenerativní změny</a:t>
            </a:r>
          </a:p>
          <a:p>
            <a:pPr>
              <a:buFontTx/>
              <a:buChar char="-"/>
            </a:pPr>
            <a:r>
              <a:rPr lang="cs-CZ" dirty="0" smtClean="0"/>
              <a:t>zánětlivé změny</a:t>
            </a:r>
          </a:p>
          <a:p>
            <a:pPr>
              <a:buFontTx/>
              <a:buChar char="-"/>
            </a:pPr>
            <a:r>
              <a:rPr lang="cs-CZ" dirty="0" smtClean="0"/>
              <a:t>traumatické změny</a:t>
            </a:r>
          </a:p>
          <a:p>
            <a:r>
              <a:rPr lang="cs-CZ" b="1" dirty="0"/>
              <a:t>f</a:t>
            </a:r>
            <a:r>
              <a:rPr lang="cs-CZ" b="1" dirty="0" smtClean="0"/>
              <a:t>unkční změny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omezení kloubní pohyblivosti</a:t>
            </a:r>
          </a:p>
          <a:p>
            <a:pPr marL="514350" indent="-514350">
              <a:buAutoNum type="alphaLcParenR"/>
            </a:pPr>
            <a:r>
              <a:rPr lang="cs-CZ" dirty="0" smtClean="0"/>
              <a:t>kvantitativní – snížený rozsah kloubní pohyblivosti. Pohyby v kloubu jsou prováděny i omezovány podle určitého vzoru</a:t>
            </a:r>
          </a:p>
          <a:p>
            <a:pPr marL="514350" indent="-514350">
              <a:buNone/>
            </a:pPr>
            <a:r>
              <a:rPr lang="cs-CZ" dirty="0" smtClean="0"/>
              <a:t>b)      kvalitativní – vyjadřují zvýšený odpor během pohybu. Ten se projevuje jako bariéra při snaze o protažení a zvýšení rozsahu pohybu (aktivně i pasivně)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tx2"/>
                </a:solidFill>
              </a:rPr>
              <a:t>hypermobilita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/>
              <a:t>a) konstituční – postihuje celý kloubní systém. Je spojována se svalovou slabostí a inkoordinací - velký patogenní význam</a:t>
            </a:r>
          </a:p>
          <a:p>
            <a:pPr>
              <a:buNone/>
            </a:pPr>
            <a:r>
              <a:rPr lang="cs-CZ" dirty="0" smtClean="0"/>
              <a:t>b) patologická generalizovaná – objevuje se často u některých kongenitálních neurologických onemocnění. Typická je u mozečkových lézí</a:t>
            </a:r>
          </a:p>
          <a:p>
            <a:pPr>
              <a:buNone/>
            </a:pPr>
            <a:r>
              <a:rPr lang="cs-CZ" dirty="0" smtClean="0"/>
              <a:t>c) lokální patologická – je velmi často přítomna jako reflexní důsledek. Rozlišuje se na primární a sekundární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Kompenzační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ptimální souhra jednotlivých svalových skupin motor-hold a motor </a:t>
            </a:r>
            <a:r>
              <a:rPr lang="cs-CZ" dirty="0" err="1" smtClean="0"/>
              <a:t>move</a:t>
            </a:r>
            <a:r>
              <a:rPr lang="cs-CZ" dirty="0" smtClean="0"/>
              <a:t> systému je nezbytná ke kvalitním sportovním výkonům </a:t>
            </a:r>
          </a:p>
          <a:p>
            <a:r>
              <a:rPr lang="cs-CZ" dirty="0" smtClean="0"/>
              <a:t>podle specifického zaměření a převládajícího fyziologického účinku rozdělujeme kompenzační cvičení na: </a:t>
            </a:r>
          </a:p>
          <a:p>
            <a:pPr>
              <a:buNone/>
            </a:pPr>
            <a:r>
              <a:rPr lang="cs-CZ" dirty="0" smtClean="0"/>
              <a:t> a)uvolňovací</a:t>
            </a:r>
          </a:p>
          <a:p>
            <a:pPr>
              <a:buNone/>
            </a:pPr>
            <a:r>
              <a:rPr lang="cs-CZ" dirty="0" smtClean="0"/>
              <a:t> b)protahovací</a:t>
            </a:r>
          </a:p>
          <a:p>
            <a:pPr>
              <a:buNone/>
            </a:pPr>
            <a:r>
              <a:rPr lang="cs-CZ" dirty="0" smtClean="0"/>
              <a:t> c)posilovací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Uvolňovací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echanismy a účinky, ke kterým dochází při uvolňování: </a:t>
            </a:r>
          </a:p>
          <a:p>
            <a:pPr>
              <a:buFontTx/>
              <a:buChar char="-"/>
            </a:pPr>
            <a:r>
              <a:rPr lang="cs-CZ" dirty="0" smtClean="0"/>
              <a:t>zlepšení prokrvení a látkové výměny v kloubu</a:t>
            </a:r>
          </a:p>
          <a:p>
            <a:pPr>
              <a:buFontTx/>
              <a:buChar char="-"/>
            </a:pPr>
            <a:r>
              <a:rPr lang="cs-CZ" dirty="0" smtClean="0"/>
              <a:t>prohřátí kloubů následkem prokrvení</a:t>
            </a:r>
          </a:p>
          <a:p>
            <a:pPr>
              <a:buFontTx/>
              <a:buChar char="-"/>
            </a:pPr>
            <a:r>
              <a:rPr lang="cs-CZ" dirty="0" smtClean="0"/>
              <a:t>podpora tvorby </a:t>
            </a:r>
            <a:r>
              <a:rPr lang="cs-CZ" dirty="0" err="1" smtClean="0"/>
              <a:t>sinoviální</a:t>
            </a:r>
            <a:r>
              <a:rPr lang="cs-CZ" dirty="0" smtClean="0"/>
              <a:t> tekutiny a tím snížení tření na styčných plochách kloubu</a:t>
            </a:r>
          </a:p>
          <a:p>
            <a:pPr>
              <a:buFontTx/>
              <a:buChar char="-"/>
            </a:pPr>
            <a:r>
              <a:rPr lang="cs-CZ" dirty="0" smtClean="0"/>
              <a:t>napomáhání uvědomění si </a:t>
            </a:r>
            <a:r>
              <a:rPr lang="cs-CZ" dirty="0" err="1" smtClean="0"/>
              <a:t>polohocitu</a:t>
            </a:r>
            <a:r>
              <a:rPr lang="cs-CZ" dirty="0" smtClean="0"/>
              <a:t> při dráždění proprioreceptorů v oblasti kloubu –zvyšuje se tok informací do nervových center </a:t>
            </a:r>
          </a:p>
          <a:p>
            <a:pPr>
              <a:buFontTx/>
              <a:buChar char="-"/>
            </a:pPr>
            <a:r>
              <a:rPr lang="cs-CZ" dirty="0" smtClean="0"/>
              <a:t>nepřímé působení na okolní svalové skupiny a jejich reflexní uvolnění 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viky provádíme lehce a zvolna, všemi směry. Postupujeme od malého rozsahu kloubu při pohybu, postupně rozsah zvětšujeme až do krajních poloh, přitom s </a:t>
            </a:r>
            <a:r>
              <a:rPr lang="cs-CZ" dirty="0" err="1" smtClean="0"/>
              <a:t>vynaloţením</a:t>
            </a:r>
            <a:r>
              <a:rPr lang="cs-CZ" dirty="0" smtClean="0"/>
              <a:t> minimálního svalového úsilí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říklad uvolňovacího </a:t>
            </a:r>
            <a:r>
              <a:rPr lang="cs-CZ" dirty="0" err="1" smtClean="0"/>
              <a:t>cv.kroužky</a:t>
            </a:r>
            <a:r>
              <a:rPr lang="cs-CZ" dirty="0" smtClean="0"/>
              <a:t> v postupně se </a:t>
            </a:r>
            <a:r>
              <a:rPr lang="cs-CZ" dirty="0" err="1" smtClean="0"/>
              <a:t>zvětšujím</a:t>
            </a:r>
            <a:r>
              <a:rPr lang="cs-CZ" dirty="0" smtClean="0"/>
              <a:t> rozsahu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UVOLNOVACÍ CV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76872"/>
            <a:ext cx="3209925" cy="2857500"/>
          </a:xfrm>
        </p:spPr>
      </p:pic>
      <p:pic>
        <p:nvPicPr>
          <p:cNvPr id="5" name="Obrázek 4" descr="thumb_337x300_hrudni-pater-a-zebr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204864"/>
            <a:ext cx="3209925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Protahovací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44616"/>
          </a:xfrm>
        </p:spPr>
        <p:txBody>
          <a:bodyPr>
            <a:noAutofit/>
          </a:bodyPr>
          <a:lstStyle/>
          <a:p>
            <a:endParaRPr lang="cs-CZ" sz="1800" dirty="0" smtClean="0"/>
          </a:p>
          <a:p>
            <a:r>
              <a:rPr lang="cs-CZ" sz="2000" dirty="0" smtClean="0"/>
              <a:t>viz.prezentace o strečinku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didaktické zásady:</a:t>
            </a:r>
          </a:p>
          <a:p>
            <a:r>
              <a:rPr lang="cs-CZ" sz="2000" dirty="0" smtClean="0"/>
              <a:t>svalové skupiny protahovat po důkladném zahřátí organismu (min. 5-10 min se střední intenzitou TF kolem 50-60% </a:t>
            </a:r>
            <a:r>
              <a:rPr lang="cs-CZ" sz="2000" dirty="0" err="1" smtClean="0"/>
              <a:t>TFmax</a:t>
            </a:r>
            <a:r>
              <a:rPr lang="cs-CZ" sz="2000" dirty="0" smtClean="0"/>
              <a:t>) a následném uvolnění kloubů</a:t>
            </a:r>
          </a:p>
          <a:p>
            <a:r>
              <a:rPr lang="cs-CZ" sz="2000" dirty="0" smtClean="0"/>
              <a:t>protahovat se v „příjemných podmínkách“ – v teple a suchu (v místnosti nebo venku) a pohodlném oblečení</a:t>
            </a:r>
          </a:p>
          <a:p>
            <a:r>
              <a:rPr lang="cs-CZ" sz="2000" dirty="0" smtClean="0"/>
              <a:t>cvičení provádět pomalu a s vyloučením rychlých (švihových pohybů), </a:t>
            </a:r>
          </a:p>
          <a:p>
            <a:r>
              <a:rPr lang="cs-CZ" sz="2000" dirty="0" smtClean="0"/>
              <a:t>cvičení provádět přesně a cíleně na určitou oblast</a:t>
            </a:r>
          </a:p>
          <a:p>
            <a:r>
              <a:rPr lang="cs-CZ" sz="2000" dirty="0" smtClean="0"/>
              <a:t> zaujímat cvičební polohu pomalu, uvolněně, s max. soustředěním a koncentrací; cvičení volit ve stabilních polohách (leh, sed, klek), aby mohl být sval dokonale vědomě uvolněný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protahování pod volní kontrolou </a:t>
            </a:r>
          </a:p>
          <a:p>
            <a:r>
              <a:rPr lang="cs-CZ" sz="1800" dirty="0" smtClean="0"/>
              <a:t>při protahování se „nesmí jít přes bolest“ – protahuje se do „příjemné bolesti“,</a:t>
            </a:r>
          </a:p>
          <a:p>
            <a:endParaRPr lang="cs-CZ" sz="1800" dirty="0"/>
          </a:p>
          <a:p>
            <a:r>
              <a:rPr lang="cs-CZ" sz="1800" dirty="0" smtClean="0"/>
              <a:t>Pozn. </a:t>
            </a:r>
            <a:r>
              <a:rPr lang="cs-CZ" sz="1800" dirty="0"/>
              <a:t>p</a:t>
            </a:r>
            <a:r>
              <a:rPr lang="cs-CZ" sz="1800" dirty="0" smtClean="0"/>
              <a:t>rotahovací a uvolňovací cvičení lze </a:t>
            </a:r>
            <a:r>
              <a:rPr lang="cs-CZ" sz="1800" dirty="0" err="1" smtClean="0"/>
              <a:t>integspolečněrovat</a:t>
            </a:r>
            <a:r>
              <a:rPr lang="cs-CZ" sz="1800" dirty="0" smtClean="0"/>
              <a:t> do jednotlivých cviků  </a:t>
            </a:r>
            <a:endParaRPr 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TREČIN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47729" y="1600200"/>
            <a:ext cx="4648541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Posilovací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Posilovací cvičení se dělí na </a:t>
            </a:r>
          </a:p>
          <a:p>
            <a:pPr>
              <a:buNone/>
            </a:pPr>
            <a:r>
              <a:rPr lang="cs-CZ" dirty="0" smtClean="0"/>
              <a:t>1)statická (izometrická) </a:t>
            </a:r>
          </a:p>
          <a:p>
            <a:pPr>
              <a:buNone/>
            </a:pPr>
            <a:r>
              <a:rPr lang="cs-CZ" dirty="0" smtClean="0"/>
              <a:t>2)dynamická (</a:t>
            </a:r>
            <a:r>
              <a:rPr lang="cs-CZ" dirty="0" err="1" smtClean="0"/>
              <a:t>izokinetická</a:t>
            </a:r>
            <a:r>
              <a:rPr lang="cs-CZ" dirty="0" smtClean="0"/>
              <a:t>, izotonická)</a:t>
            </a:r>
          </a:p>
          <a:p>
            <a:pPr>
              <a:buNone/>
            </a:pPr>
            <a:r>
              <a:rPr lang="cs-CZ" dirty="0" smtClean="0"/>
              <a:t>- koncentrická a excentrická  </a:t>
            </a:r>
          </a:p>
          <a:p>
            <a:pPr>
              <a:buNone/>
            </a:pPr>
            <a:r>
              <a:rPr lang="cs-CZ" dirty="0" smtClean="0"/>
              <a:t>- rychlá a pomalá </a:t>
            </a:r>
          </a:p>
          <a:p>
            <a:pPr>
              <a:buNone/>
            </a:pPr>
            <a:r>
              <a:rPr lang="cs-CZ" dirty="0" smtClean="0"/>
              <a:t>- dynamická cvičení mají především sportovní, tréninkový charakter</a:t>
            </a:r>
          </a:p>
          <a:p>
            <a:pPr>
              <a:buNone/>
            </a:pPr>
            <a:r>
              <a:rPr lang="cs-CZ" dirty="0" smtClean="0"/>
              <a:t>- cviky se provádí v sériích (2-4) a zaměřují se buď na rozvoj absolutní síly, výbušné a rychlostní síly, nebo vytrvalostní síly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ZECH GET U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9477"/>
            <a:ext cx="8229600" cy="430740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>
              <a:buNone/>
            </a:pPr>
            <a:r>
              <a:rPr lang="cs-CZ" dirty="0" smtClean="0"/>
              <a:t>didaktické zásady:</a:t>
            </a:r>
          </a:p>
          <a:p>
            <a:r>
              <a:rPr lang="cs-CZ" dirty="0" smtClean="0"/>
              <a:t>před vlastním posilováním je nutné nejprve zpevnit oblast pánve a osový systém (HSS)</a:t>
            </a:r>
          </a:p>
          <a:p>
            <a:r>
              <a:rPr lang="cs-CZ" dirty="0" smtClean="0"/>
              <a:t>klidový svalový tonus oslabených skupin zvyšovat intenzivními déletrvajícími izometrickými kontrakcemi ve zkrácení (cca 20s). S přibývajícím „svalovým uvědoměním“ zařazovat cviky proti optimálnímu odporu – toto zvýšené napětí umožňuje optimální aktivaci do pohybu (např. podsazením pánve zvýšíme klidový tonus břišních a hýžďových svalů, což pozitivně ovlivní její fixaci a následně zkvalitní aktivaci svalů při pohybech do zanožení)</a:t>
            </a:r>
          </a:p>
          <a:p>
            <a:r>
              <a:rPr lang="cs-CZ" dirty="0" smtClean="0"/>
              <a:t>před posilováním uvolnit kloubní struktury a protáhnout antagonisty</a:t>
            </a:r>
          </a:p>
          <a:p>
            <a:r>
              <a:rPr lang="cs-CZ" dirty="0" smtClean="0"/>
              <a:t>volit jednoduché a snadné cviky s ohledem na individuální výkonnost, věk a stupeň pohybové vyspělosti</a:t>
            </a:r>
          </a:p>
          <a:p>
            <a:r>
              <a:rPr lang="cs-CZ" dirty="0" smtClean="0"/>
              <a:t>nepřímým ukazatelem vhodně zvolené zátěže při optimálním počtu opakování je přesnost provedení. U běžné populace je optimální počet opakování 8-12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Kompenzační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kompenzace = „</a:t>
            </a:r>
            <a:r>
              <a:rPr lang="cs-CZ" dirty="0" err="1" smtClean="0"/>
              <a:t>com</a:t>
            </a:r>
            <a:r>
              <a:rPr lang="cs-CZ" dirty="0" smtClean="0"/>
              <a:t>-</a:t>
            </a:r>
            <a:r>
              <a:rPr lang="cs-CZ" dirty="0" err="1" smtClean="0"/>
              <a:t>penso</a:t>
            </a:r>
            <a:r>
              <a:rPr lang="cs-CZ" dirty="0" smtClean="0"/>
              <a:t>“ – vyrovnávat</a:t>
            </a:r>
          </a:p>
          <a:p>
            <a:r>
              <a:rPr lang="cs-CZ" dirty="0"/>
              <a:t>v</a:t>
            </a:r>
            <a:r>
              <a:rPr lang="cs-CZ" dirty="0" smtClean="0"/>
              <a:t>ariabilní soubor jednoduchých cviků, individuálně zacílených, prováděných přesným způsobem</a:t>
            </a:r>
          </a:p>
          <a:p>
            <a:r>
              <a:rPr lang="cs-CZ" dirty="0"/>
              <a:t>p</a:t>
            </a:r>
            <a:r>
              <a:rPr lang="cs-CZ" dirty="0" smtClean="0"/>
              <a:t>ohybový systém tvoří pojivová, svalová a nervová tkáň</a:t>
            </a:r>
          </a:p>
          <a:p>
            <a:r>
              <a:rPr lang="cs-CZ" dirty="0" smtClean="0"/>
              <a:t>poruchy pohybového aparátu - funkční a strukturální</a:t>
            </a:r>
          </a:p>
          <a:p>
            <a:r>
              <a:rPr lang="cs-CZ" dirty="0" smtClean="0"/>
              <a:t>porucha funkce je zároveň příčinou i důsledkem morfologických poruch pohybového systém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ns-princi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62" y="1409700"/>
            <a:ext cx="5857875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a kompenzace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     čím bohatší a častější je spontánní i řízená pohybová (sportovní) aktivita, tím přibývá pohybových zkušeností, jakéhosi „zásobníku pohybových programů“, který je zafixován v paměti a připraven při pohybové specializaci a motorickém učení. „Pestrost a optimální množství pohybového projevu v době dosud funkčně nezralé CNS (aferentní informace ze svalů, šlach a kloubů neprochází mozkovou kůrou a je tedy podkorová) zajišťuje korekci pohybového projevu s „procítěním“ a „zažitím“. Teprve kolem 5.-6. roku života lze optimální pohybovou průpravou úspěšně provádět pohyb vědomě a korigovat jeho kvalitu s využitím verbálního hodnocení jako zpětnovazebného prostředku. Uvedené období je nejdůležitější pro úpravu a fixaci základních pohybových stereotypů“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3-6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minimálně 60 minut pestré neorganizované aktivity střední intenzity každý den a to buď naráz, nebo během minimálně 10minutových chvilek (WHO,2006)</a:t>
            </a:r>
          </a:p>
          <a:p>
            <a:r>
              <a:rPr lang="cs-CZ" dirty="0" smtClean="0"/>
              <a:t>různorodost aktivit během týdne</a:t>
            </a:r>
          </a:p>
          <a:p>
            <a:endParaRPr lang="cs-CZ" dirty="0" smtClean="0"/>
          </a:p>
          <a:p>
            <a:r>
              <a:rPr lang="cs-CZ" dirty="0" smtClean="0"/>
              <a:t>aktivity, které jsou atraktivní, zábavné, bezpečné i pro předškolní děti </a:t>
            </a:r>
          </a:p>
          <a:p>
            <a:endParaRPr lang="cs-CZ" dirty="0" smtClean="0"/>
          </a:p>
          <a:p>
            <a:r>
              <a:rPr lang="cs-CZ" dirty="0" smtClean="0"/>
              <a:t>příležitost pro děti a dospělé k tomu, aby mohli být společně aktivní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OMPENZACE DĚ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4788000" cy="3367095"/>
          </a:xfrm>
        </p:spPr>
      </p:pic>
      <p:pic>
        <p:nvPicPr>
          <p:cNvPr id="5" name="Obrázek 4" descr="DNS BROU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717032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7-18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Věk 7-18 let</a:t>
            </a:r>
          </a:p>
          <a:p>
            <a:r>
              <a:rPr lang="cs-CZ" dirty="0" smtClean="0"/>
              <a:t>minimálně 60 minut pestré, alespoň střední intenzivní pohybové aktivity nebo sportu denně, a to naráz nebo v rámci 10minutových chvilek (WHO, 2006)</a:t>
            </a:r>
          </a:p>
          <a:p>
            <a:r>
              <a:rPr lang="cs-CZ" dirty="0" smtClean="0"/>
              <a:t>aktivity, které zlepšují zdraví kostí (zvýšení napětí v kostech –např. skákání), trénink svalové síly a mobility  minimálně 2x týdně, aktivity zvyšující fyzickou odolnost</a:t>
            </a:r>
          </a:p>
          <a:p>
            <a:r>
              <a:rPr lang="cs-CZ" dirty="0" smtClean="0"/>
              <a:t>děti mladší 10 let by se neměly soustředit omezeně na jednu sportovní disciplínu, ale trénovat především neorganizovaně a pestře činnostmi, které souvisí se hrou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16_kompenzacni-cviceni.jpg STARŠÍ DĚ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Poruchy v oblasti centrální regulace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poruchy pohybových stereotypů – provedení,fixace, schopnost přepracovat</a:t>
            </a:r>
          </a:p>
          <a:p>
            <a:r>
              <a:rPr lang="cs-CZ" dirty="0" smtClean="0"/>
              <a:t>poruchami jemné pohybové koordinace zahrnující nejen kortikální úroveň, ale všechny nižší úrovně řízení</a:t>
            </a:r>
          </a:p>
          <a:p>
            <a:r>
              <a:rPr lang="cs-CZ" dirty="0"/>
              <a:t>k</a:t>
            </a:r>
            <a:r>
              <a:rPr lang="cs-CZ" dirty="0" smtClean="0"/>
              <a:t>valitní pohybové stereotypy představují ekonomickou hybnost - ucelený řetězec podmíněných a nepodmíněných reflexů tvořící pohyb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 oblasti centrální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nepodmíněné reflexy </a:t>
            </a:r>
            <a:r>
              <a:rPr lang="cs-CZ" dirty="0" smtClean="0"/>
              <a:t>- funkčně hotové již při narození a jsou neměnné </a:t>
            </a:r>
          </a:p>
          <a:p>
            <a:r>
              <a:rPr lang="cs-CZ" b="1" dirty="0" smtClean="0"/>
              <a:t>podmíněné reflexy </a:t>
            </a:r>
            <a:r>
              <a:rPr lang="cs-CZ" dirty="0" smtClean="0"/>
              <a:t>vysoce individuální a závislé především na vnějším prostředí, ovlivnitelné a </a:t>
            </a:r>
            <a:r>
              <a:rPr lang="cs-CZ" dirty="0" err="1" smtClean="0"/>
              <a:t>přeprogramovatelné</a:t>
            </a:r>
            <a:r>
              <a:rPr lang="cs-CZ" dirty="0" smtClean="0"/>
              <a:t> (např. pohybová aktivita a informace podávané z proprioreceptorů)</a:t>
            </a:r>
          </a:p>
          <a:p>
            <a:r>
              <a:rPr lang="cs-CZ" b="1" dirty="0" smtClean="0"/>
              <a:t>pohybové stereotypy</a:t>
            </a:r>
            <a:r>
              <a:rPr lang="cs-CZ" dirty="0" smtClean="0"/>
              <a:t>-při stejném úkonu se aktivuje vždy stejná kombinace svalů, ve stejném sledu-při patologickém pohybovém vzorci - jednostranné přetěžování kloubních struktur- funkčních adaptační změny (zkrácené x ochablé svalstvo)</a:t>
            </a:r>
          </a:p>
          <a:p>
            <a:r>
              <a:rPr lang="cs-CZ" dirty="0"/>
              <a:t>z</a:t>
            </a:r>
            <a:r>
              <a:rPr lang="cs-CZ" dirty="0" smtClean="0"/>
              <a:t>krácený sval také na základě reciproční inhibice,</a:t>
            </a:r>
            <a:r>
              <a:rPr lang="cs-CZ" dirty="0" err="1" smtClean="0"/>
              <a:t>hypertonus</a:t>
            </a:r>
            <a:r>
              <a:rPr lang="cs-CZ" dirty="0" smtClean="0"/>
              <a:t> v agonistovi inhibuje antagonistu -snížením svalového tonu, snížením svalové síly, ochabnutím a změnou postavení ve stereotypu</a:t>
            </a:r>
          </a:p>
          <a:p>
            <a:r>
              <a:rPr lang="cs-CZ" dirty="0" smtClean="0"/>
              <a:t>nejsložitější sportovní aktivity jsou výsledkem složení nejjednodušších pohybů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 oblasti centrální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unkční poruchy vzniklé na základě poruch centrální regulace jsou velmi obtížně řešitelné. </a:t>
            </a:r>
            <a:r>
              <a:rPr lang="cs-CZ" b="1" dirty="0" smtClean="0"/>
              <a:t>Neovlivníme je, budeme-li izolovaně posilovat oslabené svalové skupiny. Musíme se zaměřit na oslovení CNS. 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 oblasti svalu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vlivem  vnitřního i vnějšího prostředí</a:t>
            </a:r>
          </a:p>
          <a:p>
            <a:r>
              <a:rPr lang="cs-CZ" dirty="0" smtClean="0"/>
              <a:t> vnitřní(endogenní) příčiny - z CNS, z periferních struktur (vazivo, klouby, vnitřní orgány aj.). </a:t>
            </a:r>
          </a:p>
          <a:p>
            <a:r>
              <a:rPr lang="cs-CZ" dirty="0"/>
              <a:t>v</a:t>
            </a:r>
            <a:r>
              <a:rPr lang="cs-CZ" dirty="0" smtClean="0"/>
              <a:t>nější v důsledku dlouhodobého přetěžování je svalový systém nucen k adaptaci, která je v konečném důsledku příčinou svalové nerovnováhy (svalové </a:t>
            </a:r>
            <a:r>
              <a:rPr lang="cs-CZ" dirty="0" err="1" smtClean="0"/>
              <a:t>dysbalance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 oblasti svalu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e</a:t>
            </a:r>
            <a:r>
              <a:rPr lang="cs-CZ" b="1" dirty="0" smtClean="0"/>
              <a:t>ndogenní vlivy </a:t>
            </a:r>
          </a:p>
          <a:p>
            <a:pPr>
              <a:buNone/>
            </a:pPr>
            <a:r>
              <a:rPr lang="cs-CZ" b="1" dirty="0" smtClean="0"/>
              <a:t>-</a:t>
            </a:r>
            <a:r>
              <a:rPr lang="cs-CZ" dirty="0" smtClean="0"/>
              <a:t> proprioceptivní</a:t>
            </a:r>
          </a:p>
          <a:p>
            <a:pPr>
              <a:buNone/>
            </a:pPr>
            <a:r>
              <a:rPr lang="cs-CZ" dirty="0" smtClean="0"/>
              <a:t>- exteroceptivní (kožní, optická, akustická a čichová)</a:t>
            </a:r>
          </a:p>
          <a:p>
            <a:pPr>
              <a:buNone/>
            </a:pPr>
            <a:r>
              <a:rPr lang="cs-CZ" dirty="0" smtClean="0"/>
              <a:t>- interoceptivní </a:t>
            </a:r>
            <a:r>
              <a:rPr lang="cs-CZ" dirty="0" err="1" smtClean="0"/>
              <a:t>aferentace</a:t>
            </a:r>
            <a:r>
              <a:rPr lang="cs-CZ" dirty="0" smtClean="0"/>
              <a:t> z vnitřních orgánů </a:t>
            </a:r>
          </a:p>
          <a:p>
            <a:pPr>
              <a:buNone/>
            </a:pPr>
            <a:r>
              <a:rPr lang="cs-CZ" dirty="0" smtClean="0"/>
              <a:t>- lokální strukturální nebo funkční porucha kdekoliv v organismu, na kterém je svalová funkce závislá -  abnormální </a:t>
            </a:r>
            <a:r>
              <a:rPr lang="cs-CZ" dirty="0" err="1" smtClean="0"/>
              <a:t>aferentace</a:t>
            </a:r>
            <a:r>
              <a:rPr lang="cs-CZ" dirty="0" smtClean="0"/>
              <a:t> -např. traumatická léze, degenerativní změna kloubu, orgánová porucha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svalu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nocicepce</a:t>
            </a:r>
            <a:r>
              <a:rPr lang="cs-CZ" b="1" dirty="0" smtClean="0"/>
              <a:t> </a:t>
            </a:r>
            <a:r>
              <a:rPr lang="cs-CZ" dirty="0" smtClean="0"/>
              <a:t> - reflexní přeprogramování</a:t>
            </a:r>
          </a:p>
          <a:p>
            <a:pPr>
              <a:buFontTx/>
              <a:buChar char="-"/>
            </a:pPr>
            <a:r>
              <a:rPr lang="cs-CZ" dirty="0" smtClean="0"/>
              <a:t>ovlivnění řazení motorické informace za účelem: </a:t>
            </a:r>
          </a:p>
          <a:p>
            <a:pPr>
              <a:buNone/>
            </a:pPr>
            <a:r>
              <a:rPr lang="cs-CZ" dirty="0" smtClean="0"/>
              <a:t> 1) omezení pohybu v segmentu</a:t>
            </a:r>
          </a:p>
          <a:p>
            <a:pPr>
              <a:buNone/>
            </a:pPr>
            <a:r>
              <a:rPr lang="cs-CZ" dirty="0" smtClean="0"/>
              <a:t> 2) reflexního útlumu </a:t>
            </a:r>
            <a:r>
              <a:rPr lang="cs-CZ" dirty="0" err="1" smtClean="0"/>
              <a:t>nocicepce</a:t>
            </a:r>
            <a:r>
              <a:rPr lang="cs-CZ" dirty="0" smtClean="0"/>
              <a:t> prostřednictvím zvýšené </a:t>
            </a:r>
            <a:r>
              <a:rPr lang="cs-CZ" dirty="0" err="1" smtClean="0"/>
              <a:t>mechanocepce</a:t>
            </a:r>
            <a:r>
              <a:rPr lang="cs-CZ" dirty="0" smtClean="0"/>
              <a:t>- vlivem zvýšeného napětí (</a:t>
            </a:r>
            <a:r>
              <a:rPr lang="cs-CZ" dirty="0" err="1" smtClean="0"/>
              <a:t>TrPs</a:t>
            </a:r>
            <a:r>
              <a:rPr lang="cs-CZ" dirty="0" smtClean="0"/>
              <a:t>) </a:t>
            </a:r>
          </a:p>
          <a:p>
            <a:pPr>
              <a:buNone/>
            </a:pPr>
            <a:r>
              <a:rPr lang="cs-CZ" dirty="0" smtClean="0"/>
              <a:t>- účast různých systémů (humorální, limbický aj.).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659735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vnější exogenní vlivy </a:t>
            </a:r>
            <a:r>
              <a:rPr lang="cs-CZ" dirty="0" smtClean="0"/>
              <a:t>- adaptační mechanismy na vlivy vnějšího prostředí - dvojího druhu 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-INAKTIVITA</a:t>
            </a:r>
          </a:p>
          <a:p>
            <a:pPr>
              <a:buNone/>
            </a:pPr>
            <a:r>
              <a:rPr lang="cs-CZ" dirty="0" smtClean="0"/>
              <a:t>-JEDNOSTRANNÁ ZÁTĚŽ NEBO NADMĚRNÁ ZÁTĚŽ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-útlum- svaly s tendencí k ochabování – svaly </a:t>
            </a:r>
            <a:r>
              <a:rPr lang="cs-CZ" dirty="0" err="1" smtClean="0">
                <a:solidFill>
                  <a:schemeClr val="tx2"/>
                </a:solidFill>
              </a:rPr>
              <a:t>fázické</a:t>
            </a:r>
            <a:r>
              <a:rPr lang="cs-CZ" dirty="0" smtClean="0">
                <a:solidFill>
                  <a:schemeClr val="tx2"/>
                </a:solidFill>
              </a:rPr>
              <a:t> –</a:t>
            </a:r>
            <a:r>
              <a:rPr lang="cs-CZ" dirty="0" err="1" smtClean="0">
                <a:solidFill>
                  <a:schemeClr val="tx2"/>
                </a:solidFill>
              </a:rPr>
              <a:t>glykolitycké</a:t>
            </a:r>
            <a:r>
              <a:rPr lang="cs-CZ" dirty="0" smtClean="0">
                <a:solidFill>
                  <a:schemeClr val="tx2"/>
                </a:solidFill>
              </a:rPr>
              <a:t>-</a:t>
            </a:r>
            <a:r>
              <a:rPr lang="cs-CZ" dirty="0" err="1" smtClean="0">
                <a:solidFill>
                  <a:schemeClr val="tx2"/>
                </a:solidFill>
              </a:rPr>
              <a:t>move</a:t>
            </a:r>
            <a:r>
              <a:rPr lang="cs-CZ" dirty="0" smtClean="0">
                <a:solidFill>
                  <a:schemeClr val="tx2"/>
                </a:solidFill>
              </a:rPr>
              <a:t> princip</a:t>
            </a:r>
          </a:p>
          <a:p>
            <a:pPr>
              <a:buFontTx/>
              <a:buChar char="-"/>
            </a:pPr>
            <a:r>
              <a:rPr lang="cs-CZ" dirty="0" smtClean="0"/>
              <a:t>převaha bílých svalových vláken- </a:t>
            </a:r>
          </a:p>
          <a:p>
            <a:pPr>
              <a:buFontTx/>
              <a:buChar char="-"/>
            </a:pPr>
            <a:r>
              <a:rPr lang="cs-CZ" dirty="0" smtClean="0"/>
              <a:t>inervovány převážně velkými </a:t>
            </a:r>
            <a:r>
              <a:rPr lang="el-GR" dirty="0" smtClean="0"/>
              <a:t>α</a:t>
            </a:r>
            <a:r>
              <a:rPr lang="cs-CZ" dirty="0" smtClean="0"/>
              <a:t>-</a:t>
            </a:r>
            <a:r>
              <a:rPr lang="cs-CZ" dirty="0" err="1" smtClean="0"/>
              <a:t>motoneurony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rychlá reakce na podněty</a:t>
            </a:r>
          </a:p>
          <a:p>
            <a:pPr>
              <a:buFontTx/>
              <a:buChar char="-"/>
            </a:pPr>
            <a:r>
              <a:rPr lang="cs-CZ" dirty="0" smtClean="0"/>
              <a:t>rychleji unavitelnost </a:t>
            </a:r>
          </a:p>
          <a:p>
            <a:pPr>
              <a:buFontTx/>
              <a:buChar char="-"/>
            </a:pPr>
            <a:r>
              <a:rPr lang="cs-CZ" dirty="0" smtClean="0"/>
              <a:t>horší regenerační schopnost</a:t>
            </a:r>
          </a:p>
          <a:p>
            <a:pPr>
              <a:buFontTx/>
              <a:buChar char="-"/>
            </a:pPr>
            <a:r>
              <a:rPr lang="cs-CZ" dirty="0" smtClean="0"/>
              <a:t>v praxi měřitelná složka (motorické testy) 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smtClean="0">
                <a:solidFill>
                  <a:schemeClr val="tx2"/>
                </a:solidFill>
              </a:rPr>
              <a:t>zkrácení – svaly tonické (posturální)-</a:t>
            </a:r>
            <a:r>
              <a:rPr lang="cs-CZ" dirty="0" err="1" smtClean="0">
                <a:solidFill>
                  <a:schemeClr val="tx2"/>
                </a:solidFill>
              </a:rPr>
              <a:t>oxygenní</a:t>
            </a:r>
            <a:r>
              <a:rPr lang="cs-CZ" dirty="0" smtClean="0">
                <a:solidFill>
                  <a:schemeClr val="tx2"/>
                </a:solidFill>
              </a:rPr>
              <a:t>-hold-princip</a:t>
            </a:r>
          </a:p>
          <a:p>
            <a:pPr>
              <a:buFontTx/>
              <a:buChar char="-"/>
            </a:pPr>
            <a:r>
              <a:rPr lang="cs-CZ" dirty="0" smtClean="0"/>
              <a:t>tendence k nadměrnému zvyšování klidového napětí- </a:t>
            </a:r>
            <a:r>
              <a:rPr lang="cs-CZ" dirty="0" err="1" smtClean="0"/>
              <a:t>hypertonu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převažují nad svaly </a:t>
            </a:r>
            <a:r>
              <a:rPr lang="cs-CZ" dirty="0" err="1" smtClean="0"/>
              <a:t>fázickými</a:t>
            </a:r>
            <a:r>
              <a:rPr lang="cs-CZ" dirty="0" smtClean="0"/>
              <a:t> a nahrazují je v jejich funkci</a:t>
            </a:r>
          </a:p>
          <a:p>
            <a:pPr>
              <a:buFontTx/>
              <a:buChar char="-"/>
            </a:pPr>
            <a:r>
              <a:rPr lang="cs-CZ" dirty="0" smtClean="0"/>
              <a:t>mají převahu červených vláken, inervovaných malými </a:t>
            </a:r>
            <a:r>
              <a:rPr lang="el-GR" dirty="0" smtClean="0"/>
              <a:t>α-</a:t>
            </a:r>
            <a:r>
              <a:rPr lang="cs-CZ" dirty="0" err="1" smtClean="0"/>
              <a:t>motoneurony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FÁZICKÉ A POSTURÁLNÍ SV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492896"/>
            <a:ext cx="3240360" cy="2304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1388</Words>
  <Application>Microsoft Office PowerPoint</Application>
  <PresentationFormat>Předvádění na obrazovce (4:3)</PresentationFormat>
  <Paragraphs>177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Propedeutika a základy fyzioterapie  KOMPENZAČNÍ CVIČENÍ</vt:lpstr>
      <vt:lpstr>Kompenzační cvičení</vt:lpstr>
      <vt:lpstr>Poruchy v oblasti centrální regulace</vt:lpstr>
      <vt:lpstr>Poruchy v oblasti centrální regulace</vt:lpstr>
      <vt:lpstr>Poruchy v oblasti centrální regulace</vt:lpstr>
      <vt:lpstr>Poruchy v oblasti svalu</vt:lpstr>
      <vt:lpstr>Poruchy v oblasti svalu</vt:lpstr>
      <vt:lpstr>Poruchy svalu</vt:lpstr>
      <vt:lpstr>Snímek 9</vt:lpstr>
      <vt:lpstr>Poruchy svalu</vt:lpstr>
      <vt:lpstr>Poruchy v oblasti kloubu</vt:lpstr>
      <vt:lpstr>Kompenzační cvičení</vt:lpstr>
      <vt:lpstr>Uvolňovací cvičení</vt:lpstr>
      <vt:lpstr>Snímek 14</vt:lpstr>
      <vt:lpstr>Protahovací cvičení</vt:lpstr>
      <vt:lpstr>Snímek 16</vt:lpstr>
      <vt:lpstr>Posilovací cvičení</vt:lpstr>
      <vt:lpstr>Snímek 18</vt:lpstr>
      <vt:lpstr> </vt:lpstr>
      <vt:lpstr>Snímek 20</vt:lpstr>
      <vt:lpstr>Děti a kompenzace</vt:lpstr>
      <vt:lpstr>3-6 let</vt:lpstr>
      <vt:lpstr>Snímek 23</vt:lpstr>
      <vt:lpstr>7-18 let</vt:lpstr>
      <vt:lpstr>Snímek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Propedeutika a základy fyzioterapie  KOMPENZAČNÍ CVIČENÍ</dc:title>
  <dc:creator>sabina</dc:creator>
  <cp:lastModifiedBy>sabina</cp:lastModifiedBy>
  <cp:revision>4</cp:revision>
  <dcterms:created xsi:type="dcterms:W3CDTF">2023-02-19T18:17:10Z</dcterms:created>
  <dcterms:modified xsi:type="dcterms:W3CDTF">2023-02-21T21:50:13Z</dcterms:modified>
</cp:coreProperties>
</file>