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  <p:sldId id="263" r:id="rId9"/>
    <p:sldId id="267" r:id="rId10"/>
    <p:sldId id="265" r:id="rId11"/>
    <p:sldId id="266" r:id="rId12"/>
    <p:sldId id="264" r:id="rId13"/>
    <p:sldId id="268" r:id="rId14"/>
    <p:sldId id="269" r:id="rId15"/>
    <p:sldId id="270" r:id="rId16"/>
    <p:sldId id="271" r:id="rId17"/>
    <p:sldId id="273" r:id="rId18"/>
    <p:sldId id="276" r:id="rId19"/>
    <p:sldId id="275" r:id="rId20"/>
    <p:sldId id="272" r:id="rId21"/>
    <p:sldId id="274" r:id="rId22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4853" autoAdjust="0"/>
    <p:restoredTop sz="94660"/>
  </p:normalViewPr>
  <p:slideViewPr>
    <p:cSldViewPr>
      <p:cViewPr varScale="1">
        <p:scale>
          <a:sx n="68" d="100"/>
          <a:sy n="68" d="100"/>
        </p:scale>
        <p:origin x="-14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B26F525-4A3D-4C56-A8C5-5C32F708F968}" type="datetimeFigureOut">
              <a:rPr lang="cs-CZ" smtClean="0"/>
              <a:pPr/>
              <a:t>27.04.2023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6BD821-0A96-45BC-A798-974141347D03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0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FYZIOTERAPIE PO TEP KOLENNÍHO KLOUBU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cs-CZ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229600" cy="593752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ambulantní péče- důkladná anamnéza-kdy,typ TEP,bolest, úraz ano/ne, RA?....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b="1" dirty="0" err="1" smtClean="0"/>
              <a:t>aspekce</a:t>
            </a:r>
            <a:r>
              <a:rPr lang="cs-CZ" dirty="0" smtClean="0"/>
              <a:t>- osa končetiny, kresba kolene –otok?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svalová trofika, stoj,chůze</a:t>
            </a:r>
          </a:p>
          <a:p>
            <a:pPr>
              <a:buNone/>
            </a:pPr>
            <a:r>
              <a:rPr lang="cs-CZ" dirty="0" smtClean="0"/>
              <a:t>-  </a:t>
            </a:r>
            <a:r>
              <a:rPr lang="cs-CZ" b="1" dirty="0" smtClean="0"/>
              <a:t>palpace</a:t>
            </a:r>
            <a:r>
              <a:rPr lang="cs-CZ" dirty="0" smtClean="0"/>
              <a:t>- měkké tkáně, jizva, otok- </a:t>
            </a:r>
            <a:r>
              <a:rPr lang="cs-CZ" dirty="0" err="1" smtClean="0"/>
              <a:t>Ballottement</a:t>
            </a:r>
            <a:r>
              <a:rPr lang="cs-CZ" dirty="0" smtClean="0"/>
              <a:t> př.</a:t>
            </a:r>
          </a:p>
          <a:p>
            <a:pPr>
              <a:buFontTx/>
              <a:buChar char="-"/>
            </a:pPr>
            <a:r>
              <a:rPr lang="cs-CZ" b="1" dirty="0" smtClean="0"/>
              <a:t>vyšetření hybnosti  </a:t>
            </a:r>
            <a:r>
              <a:rPr lang="cs-CZ" dirty="0" smtClean="0"/>
              <a:t>pasivní pohyb flexe-extenze, testy na stabilitu KOK</a:t>
            </a:r>
          </a:p>
          <a:p>
            <a:pPr>
              <a:buFontTx/>
              <a:buChar char="-"/>
            </a:pPr>
            <a:r>
              <a:rPr lang="cs-CZ" dirty="0" smtClean="0"/>
              <a:t>aktivní pohyby goniometrie+svalový test</a:t>
            </a:r>
            <a:endParaRPr lang="cs-CZ" b="1" dirty="0" smtClean="0"/>
          </a:p>
          <a:p>
            <a:pPr>
              <a:buNone/>
            </a:pPr>
            <a:r>
              <a:rPr lang="cs-CZ" dirty="0"/>
              <a:t> </a:t>
            </a:r>
            <a:endParaRPr lang="cs-CZ" dirty="0" smtClean="0"/>
          </a:p>
          <a:p>
            <a:endParaRPr lang="cs-CZ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229600" cy="6126163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Fyzioterapie v ambulantní péči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- TMT-</a:t>
            </a:r>
            <a:r>
              <a:rPr lang="cs-CZ" dirty="0" err="1" smtClean="0"/>
              <a:t>míčkování</a:t>
            </a:r>
            <a:r>
              <a:rPr lang="cs-CZ" dirty="0" smtClean="0"/>
              <a:t>, šetrná mobilizace pately, ošetření hlavičky fibuly, ošetření nohy-plantární fascie,mobilizace kloubů nohy</a:t>
            </a:r>
          </a:p>
          <a:p>
            <a:pPr>
              <a:buFontTx/>
              <a:buChar char="-"/>
            </a:pPr>
            <a:r>
              <a:rPr lang="cs-CZ" dirty="0" smtClean="0"/>
              <a:t>centrace KOK, zařazení končetiny do globálních svalových řetězců, zhodnocení a úprava zatížení končetin, stereotypu chůze</a:t>
            </a:r>
          </a:p>
          <a:p>
            <a:pPr>
              <a:buFontTx/>
              <a:buChar char="-"/>
            </a:pPr>
            <a:r>
              <a:rPr lang="cs-CZ" dirty="0" smtClean="0"/>
              <a:t>doporučené sportovní aktivity- plavání,jízda na kole,běžky</a:t>
            </a:r>
          </a:p>
          <a:p>
            <a:pPr>
              <a:buFontTx/>
              <a:buChar char="-"/>
            </a:pPr>
            <a:r>
              <a:rPr lang="cs-CZ" dirty="0" smtClean="0"/>
              <a:t>nevhodné - klek, hluboký dřep, poskoky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  </a:t>
            </a:r>
            <a:endParaRPr lang="cs-CZ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cs-CZ" dirty="0" smtClean="0"/>
              <a:t>FYZIOTERAPIE PO TEP KYČELNÍHO KLOUBU</a:t>
            </a:r>
            <a:endParaRPr lang="cs-CZ" dirty="0"/>
          </a:p>
        </p:txBody>
      </p:sp>
      <p:pic>
        <p:nvPicPr>
          <p:cNvPr id="4" name="Zástupný symbol pro obsah 3" descr="endoproteza-bedroveho-klbu.jp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457200" y="2536837"/>
            <a:ext cx="8229600" cy="2652688"/>
          </a:xfr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sz="half" idx="4294967295"/>
          </p:nvPr>
        </p:nvSpPr>
        <p:spPr>
          <a:xfrm>
            <a:off x="0" y="620688"/>
            <a:ext cx="4860032" cy="6120680"/>
          </a:xfrm>
        </p:spPr>
        <p:txBody>
          <a:bodyPr>
            <a:normAutofit fontScale="850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Totální endoprotéza kyčelního kloubu (</a:t>
            </a:r>
            <a:r>
              <a:rPr lang="cs-CZ" dirty="0" err="1" smtClean="0"/>
              <a:t>aloplastika</a:t>
            </a:r>
            <a:r>
              <a:rPr lang="cs-CZ" dirty="0" smtClean="0"/>
              <a:t>)- resekuje se hlavice a krček kosti stehenní- následně se speciální frézou opracuje jamka kyčelního kloubu, čímž vznikne lůžko do kterého se fixuje acetabulární (jamková) komponenta TEP- po fixaci jamky se vyfrézuje dřeňová dutina kosti stehenní, kam se implantuje dřík, na který se nasadí hlavička a endoprotéza se zakloubí. Je třeba vyzkoušet stabilitu kloubu, aby byla endoprotéza stabilní.</a:t>
            </a:r>
            <a:endParaRPr lang="cs-CZ" dirty="0"/>
          </a:p>
        </p:txBody>
      </p:sp>
      <p:pic>
        <p:nvPicPr>
          <p:cNvPr id="4" name="Obrázek 3" descr="endoproteza-kycle-03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292080" y="2348880"/>
            <a:ext cx="2381250" cy="3362325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229600" cy="666936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Indikace</a:t>
            </a:r>
          </a:p>
          <a:p>
            <a:pPr>
              <a:buNone/>
            </a:pPr>
            <a:r>
              <a:rPr lang="cs-CZ" dirty="0" smtClean="0"/>
              <a:t> -  primární koxartrózy</a:t>
            </a:r>
          </a:p>
          <a:p>
            <a:pPr>
              <a:buNone/>
            </a:pPr>
            <a:r>
              <a:rPr lang="cs-CZ" dirty="0" smtClean="0"/>
              <a:t> -  druhotné koxartrózy u vrozených vad a získaných vad a u idiopatických nekróz hlavice</a:t>
            </a:r>
          </a:p>
          <a:p>
            <a:pPr>
              <a:buNone/>
            </a:pPr>
            <a:r>
              <a:rPr lang="cs-CZ" dirty="0" smtClean="0"/>
              <a:t> -  stavy zánětlivé i </a:t>
            </a:r>
            <a:r>
              <a:rPr lang="cs-CZ" dirty="0" err="1" smtClean="0"/>
              <a:t>pozánětlivé</a:t>
            </a:r>
            <a:r>
              <a:rPr lang="cs-CZ" dirty="0" smtClean="0"/>
              <a:t>, revmatoidní artritida, m. </a:t>
            </a:r>
            <a:r>
              <a:rPr lang="cs-CZ" dirty="0" err="1" smtClean="0"/>
              <a:t>Bechtěrev</a:t>
            </a:r>
            <a:r>
              <a:rPr lang="cs-CZ" dirty="0" smtClean="0"/>
              <a:t>, stavy po specifických koxitidách a </a:t>
            </a:r>
            <a:r>
              <a:rPr lang="cs-CZ" dirty="0" err="1" smtClean="0"/>
              <a:t>protruze</a:t>
            </a:r>
            <a:r>
              <a:rPr lang="cs-CZ" dirty="0" smtClean="0"/>
              <a:t> </a:t>
            </a:r>
            <a:r>
              <a:rPr lang="cs-CZ" dirty="0" err="1" smtClean="0"/>
              <a:t>acetabula</a:t>
            </a:r>
            <a:endParaRPr lang="cs-CZ" dirty="0" smtClean="0"/>
          </a:p>
          <a:p>
            <a:pPr>
              <a:buFontTx/>
              <a:buChar char="-"/>
            </a:pPr>
            <a:r>
              <a:rPr lang="cs-CZ" dirty="0" smtClean="0"/>
              <a:t>stavy po </a:t>
            </a:r>
            <a:r>
              <a:rPr lang="cs-CZ" dirty="0" err="1" smtClean="0"/>
              <a:t>rekonstručních</a:t>
            </a:r>
            <a:r>
              <a:rPr lang="cs-CZ" dirty="0" smtClean="0"/>
              <a:t> a paliativních operacích v oblasti kyčelního kloubu</a:t>
            </a:r>
          </a:p>
          <a:p>
            <a:pPr>
              <a:buFontTx/>
              <a:buChar char="-"/>
            </a:pPr>
            <a:r>
              <a:rPr lang="cs-CZ" dirty="0" smtClean="0"/>
              <a:t>poúrazové stavy (</a:t>
            </a:r>
            <a:r>
              <a:rPr lang="cs-CZ" dirty="0" err="1" smtClean="0"/>
              <a:t>pseudoartrózy</a:t>
            </a:r>
            <a:r>
              <a:rPr lang="cs-CZ" dirty="0" smtClean="0"/>
              <a:t> krčku femuru s nekrózou hlavice či bez ní, nekróza hlavice samostatná, zlomeniny </a:t>
            </a:r>
            <a:r>
              <a:rPr lang="cs-CZ" dirty="0" err="1" smtClean="0"/>
              <a:t>acetabula</a:t>
            </a:r>
            <a:r>
              <a:rPr lang="cs-CZ" dirty="0" smtClean="0"/>
              <a:t>)</a:t>
            </a:r>
          </a:p>
          <a:p>
            <a:pPr>
              <a:buFontTx/>
              <a:buChar char="-"/>
            </a:pPr>
            <a:r>
              <a:rPr lang="cs-CZ" dirty="0" err="1" smtClean="0"/>
              <a:t>artrodézy</a:t>
            </a:r>
            <a:r>
              <a:rPr lang="cs-CZ" dirty="0" smtClean="0"/>
              <a:t> a ankylózy kyčelního kloubu</a:t>
            </a:r>
          </a:p>
          <a:p>
            <a:pPr>
              <a:buFontTx/>
              <a:buChar char="-"/>
            </a:pPr>
            <a:r>
              <a:rPr lang="cs-CZ" dirty="0" smtClean="0"/>
              <a:t>kostní nádory</a:t>
            </a:r>
          </a:p>
          <a:p>
            <a:pPr>
              <a:buFont typeface="Wingdings" pitchFamily="2" charset="2"/>
              <a:buChar char="Ø"/>
            </a:pPr>
            <a:endParaRPr lang="cs-CZ" dirty="0" smtClean="0"/>
          </a:p>
          <a:p>
            <a:pPr>
              <a:buFontTx/>
              <a:buChar char="-"/>
            </a:pPr>
            <a:endParaRPr lang="cs-CZ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-36512" y="476672"/>
            <a:ext cx="8229600" cy="5649491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Kontraindikace-závažná interní onemocnění</a:t>
            </a:r>
          </a:p>
          <a:p>
            <a:pPr>
              <a:buFontTx/>
              <a:buChar char="-"/>
            </a:pPr>
            <a:r>
              <a:rPr lang="cs-CZ" dirty="0" smtClean="0"/>
              <a:t>chronická nebo neléčená infekce v organismu</a:t>
            </a:r>
          </a:p>
          <a:p>
            <a:pPr>
              <a:buFontTx/>
              <a:buChar char="-"/>
            </a:pPr>
            <a:r>
              <a:rPr lang="cs-CZ" dirty="0" smtClean="0"/>
              <a:t>neochota nebo nezpůsobilost nemocného k aktivní spolupráci při rehabilitaci</a:t>
            </a:r>
          </a:p>
          <a:p>
            <a:pPr>
              <a:buFontTx/>
              <a:buChar char="-"/>
            </a:pPr>
            <a:r>
              <a:rPr lang="cs-CZ" dirty="0" smtClean="0"/>
              <a:t>špatný psychický stav či malá naděje, že klient bude po operaci chodit</a:t>
            </a:r>
          </a:p>
          <a:p>
            <a:pPr>
              <a:buFontTx/>
              <a:buChar char="-"/>
            </a:pPr>
            <a:r>
              <a:rPr lang="cs-CZ" dirty="0" smtClean="0"/>
              <a:t>nadváha není kontraindikací k implantaci TEP, výrazně však zvyšuje riziko následných pooperačních komplikací</a:t>
            </a:r>
            <a:endParaRPr lang="cs-CZ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 Předoperační- nácvik extenze KYK</a:t>
            </a:r>
          </a:p>
          <a:p>
            <a:pPr>
              <a:buFontTx/>
              <a:buChar char="-"/>
            </a:pPr>
            <a:r>
              <a:rPr lang="cs-CZ" dirty="0" smtClean="0"/>
              <a:t>nácvik správného stereotypu chůze o berlích</a:t>
            </a:r>
          </a:p>
          <a:p>
            <a:pPr>
              <a:buFontTx/>
              <a:buChar char="-"/>
            </a:pPr>
            <a:r>
              <a:rPr lang="cs-CZ" dirty="0" smtClean="0"/>
              <a:t>zlepšení rozsahu kloubní pohyblivosti</a:t>
            </a:r>
          </a:p>
          <a:p>
            <a:pPr>
              <a:buFontTx/>
              <a:buChar char="-"/>
            </a:pPr>
            <a:r>
              <a:rPr lang="cs-CZ" dirty="0" smtClean="0"/>
              <a:t>Nácvik cévní gymnastiky a respirační fyzioterapie psychoterapie</a:t>
            </a:r>
          </a:p>
          <a:p>
            <a:pPr>
              <a:buFontTx/>
              <a:buChar char="-"/>
            </a:pPr>
            <a:r>
              <a:rPr lang="cs-CZ" dirty="0" smtClean="0"/>
              <a:t>instruktáž pacienta o životním stylu po TEP a nácvik </a:t>
            </a:r>
            <a:r>
              <a:rPr lang="cs-CZ" dirty="0" err="1" smtClean="0"/>
              <a:t>sebeobsluhy</a:t>
            </a:r>
            <a:r>
              <a:rPr lang="cs-CZ" dirty="0" smtClean="0"/>
              <a:t> (použití WC, jízda v autě,…)</a:t>
            </a:r>
          </a:p>
          <a:p>
            <a:pPr>
              <a:buFontTx/>
              <a:buChar char="-"/>
            </a:pPr>
            <a:r>
              <a:rPr lang="cs-CZ" dirty="0" smtClean="0"/>
              <a:t>KC a zlepšení celkové kondice</a:t>
            </a:r>
          </a:p>
          <a:p>
            <a:pPr>
              <a:buFontTx/>
              <a:buChar char="-"/>
            </a:pPr>
            <a:r>
              <a:rPr lang="cs-CZ" dirty="0" smtClean="0"/>
              <a:t>u obézních pacientů redukce hmotnosti – snížení hmotnosti o 1 kg znamená snížení tlaku na KYK při chůzi o 3 kg!!</a:t>
            </a:r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229600" cy="5937523"/>
          </a:xfrm>
        </p:spPr>
        <p:txBody>
          <a:bodyPr>
            <a:normAutofit fontScale="70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Akutní fáze- časná pooperační </a:t>
            </a:r>
          </a:p>
          <a:p>
            <a:pPr>
              <a:buNone/>
            </a:pPr>
            <a:r>
              <a:rPr lang="cs-CZ" dirty="0" smtClean="0"/>
              <a:t>0. den- polohování vleže na zádech, operovaná dolní končetina v mírné abdukci, molitanový polštář mezi koleny- kyčelní a kolenní kloub v </a:t>
            </a:r>
            <a:r>
              <a:rPr lang="cs-CZ" dirty="0" err="1" smtClean="0"/>
              <a:t>semiflexi</a:t>
            </a:r>
            <a:r>
              <a:rPr lang="cs-CZ" dirty="0" smtClean="0"/>
              <a:t>, ve středním rotačním postavení korýtko – </a:t>
            </a:r>
            <a:r>
              <a:rPr lang="cs-CZ" dirty="0" err="1" smtClean="0"/>
              <a:t>derotační</a:t>
            </a:r>
            <a:r>
              <a:rPr lang="cs-CZ" dirty="0" smtClean="0"/>
              <a:t> bota</a:t>
            </a:r>
          </a:p>
          <a:p>
            <a:pPr>
              <a:buNone/>
            </a:pPr>
            <a:r>
              <a:rPr lang="cs-CZ" dirty="0" smtClean="0"/>
              <a:t>1.den- respirační fyzioterapie, cévní gymnastika </a:t>
            </a:r>
          </a:p>
          <a:p>
            <a:pPr>
              <a:buNone/>
            </a:pPr>
            <a:r>
              <a:rPr lang="cs-CZ" dirty="0" smtClean="0"/>
              <a:t>    celkové KC, na operované končetině – cvičení </a:t>
            </a:r>
            <a:r>
              <a:rPr lang="cs-CZ" dirty="0" err="1" smtClean="0"/>
              <a:t>hlezna</a:t>
            </a:r>
            <a:r>
              <a:rPr lang="cs-CZ" dirty="0" smtClean="0"/>
              <a:t>, izometrie m.QF a </a:t>
            </a:r>
            <a:r>
              <a:rPr lang="cs-CZ" dirty="0" err="1" smtClean="0"/>
              <a:t>gluteálních</a:t>
            </a:r>
            <a:r>
              <a:rPr lang="cs-CZ" dirty="0" smtClean="0"/>
              <a:t> svalů,</a:t>
            </a:r>
          </a:p>
          <a:p>
            <a:pPr>
              <a:buNone/>
            </a:pPr>
            <a:r>
              <a:rPr lang="cs-CZ" dirty="0" smtClean="0"/>
              <a:t>    mírná flexe v KOK a KYK s dopomocí v odlehčení</a:t>
            </a:r>
          </a:p>
          <a:p>
            <a:pPr>
              <a:buNone/>
            </a:pPr>
            <a:r>
              <a:rPr lang="cs-CZ" dirty="0" smtClean="0"/>
              <a:t>    sed s DKK z lůžka plosky opřené o zem, pozor na úhel v KYK co nejmenší flexe</a:t>
            </a:r>
          </a:p>
          <a:p>
            <a:pPr>
              <a:buNone/>
            </a:pPr>
            <a:r>
              <a:rPr lang="cs-CZ" dirty="0" smtClean="0"/>
              <a:t>2.den- jako předchozí + abdukce v KYK s odlehčením,stoj s položením DK,ale bez zatížení </a:t>
            </a:r>
          </a:p>
          <a:p>
            <a:pPr>
              <a:buNone/>
            </a:pPr>
            <a:r>
              <a:rPr lang="cs-CZ" dirty="0" smtClean="0"/>
              <a:t>3.den + chůze o PB(trojdobá bez </a:t>
            </a:r>
            <a:r>
              <a:rPr lang="cs-CZ" dirty="0" err="1" smtClean="0"/>
              <a:t>zatěže</a:t>
            </a:r>
            <a:r>
              <a:rPr lang="cs-CZ" dirty="0" smtClean="0"/>
              <a:t>), nácvik sedání na WC</a:t>
            </a:r>
          </a:p>
          <a:p>
            <a:pPr>
              <a:buNone/>
            </a:pPr>
            <a:r>
              <a:rPr lang="cs-CZ" dirty="0" smtClean="0"/>
              <a:t>6.den + schody</a:t>
            </a:r>
          </a:p>
          <a:p>
            <a:pPr>
              <a:buNone/>
            </a:pPr>
            <a:r>
              <a:rPr lang="cs-CZ" dirty="0" smtClean="0"/>
              <a:t>7.-14.den propuštění do domácí péče- před propuštěním nácvik otáčení na bok a břicho dle operatéra přidat cvičení na boku po 2.-6.týdnu, použití kompenzační ch pomůcek</a:t>
            </a:r>
          </a:p>
          <a:p>
            <a:pPr>
              <a:buNone/>
            </a:pPr>
            <a:r>
              <a:rPr lang="cs-CZ" dirty="0" smtClean="0"/>
              <a:t>Po 6T kontrola </a:t>
            </a:r>
            <a:r>
              <a:rPr lang="cs-CZ" dirty="0" smtClean="0"/>
              <a:t>RTG,následně </a:t>
            </a:r>
            <a:r>
              <a:rPr lang="cs-CZ" dirty="0" smtClean="0"/>
              <a:t>po 3,6M ,</a:t>
            </a:r>
            <a:r>
              <a:rPr lang="cs-CZ" dirty="0" err="1" smtClean="0"/>
              <a:t>lázenská</a:t>
            </a:r>
            <a:r>
              <a:rPr lang="cs-CZ" dirty="0" smtClean="0"/>
              <a:t> léčba do 3M </a:t>
            </a:r>
          </a:p>
          <a:p>
            <a:pPr>
              <a:buNone/>
            </a:pPr>
            <a:r>
              <a:rPr lang="cs-CZ" dirty="0" smtClean="0"/>
              <a:t> </a:t>
            </a:r>
            <a:endParaRPr lang="cs-CZ" dirty="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600200"/>
            <a:ext cx="8229600" cy="4525963"/>
          </a:xfrm>
        </p:spPr>
        <p:txBody>
          <a:bodyPr/>
          <a:lstStyle/>
          <a:p>
            <a:pPr>
              <a:buNone/>
            </a:pPr>
            <a:r>
              <a:rPr lang="cs-CZ" dirty="0" smtClean="0"/>
              <a:t> ZÁKAZ !!!</a:t>
            </a:r>
          </a:p>
          <a:p>
            <a:pPr>
              <a:buNone/>
            </a:pPr>
            <a:r>
              <a:rPr lang="cs-CZ" dirty="0" smtClean="0"/>
              <a:t>addukce</a:t>
            </a:r>
          </a:p>
          <a:p>
            <a:pPr>
              <a:buNone/>
            </a:pPr>
            <a:r>
              <a:rPr lang="cs-CZ" dirty="0" smtClean="0"/>
              <a:t>zevní rotace </a:t>
            </a:r>
          </a:p>
          <a:p>
            <a:pPr>
              <a:buNone/>
            </a:pPr>
            <a:r>
              <a:rPr lang="cs-CZ" dirty="0" smtClean="0"/>
              <a:t>flexe v kyčelním kloubu přes 90 </a:t>
            </a:r>
            <a:r>
              <a:rPr lang="cs-CZ" dirty="0" err="1" smtClean="0"/>
              <a:t>st</a:t>
            </a:r>
            <a:endParaRPr lang="cs-CZ" dirty="0" smtClean="0"/>
          </a:p>
          <a:p>
            <a:pPr>
              <a:buNone/>
            </a:pPr>
            <a:r>
              <a:rPr lang="cs-CZ" dirty="0" smtClean="0"/>
              <a:t>relativní zákaz- </a:t>
            </a:r>
            <a:r>
              <a:rPr lang="cs-CZ" dirty="0" err="1" smtClean="0"/>
              <a:t>Fl</a:t>
            </a:r>
            <a:r>
              <a:rPr lang="cs-CZ" dirty="0" smtClean="0"/>
              <a:t> v KYK s </a:t>
            </a:r>
            <a:r>
              <a:rPr lang="cs-CZ" dirty="0" err="1" smtClean="0"/>
              <a:t>extendovaným</a:t>
            </a:r>
            <a:r>
              <a:rPr lang="cs-CZ" dirty="0" smtClean="0"/>
              <a:t> KOK</a:t>
            </a:r>
            <a:endParaRPr lang="cs-CZ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noha přes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323528" y="332656"/>
            <a:ext cx="1762125" cy="2590800"/>
          </a:xfrm>
          <a:prstGeom prst="rect">
            <a:avLst/>
          </a:prstGeom>
        </p:spPr>
      </p:pic>
      <p:pic>
        <p:nvPicPr>
          <p:cNvPr id="3" name="Obrázek 2" descr="sed stůl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529012" y="2333625"/>
            <a:ext cx="2085975" cy="2190750"/>
          </a:xfrm>
          <a:prstGeom prst="rect">
            <a:avLst/>
          </a:prstGeom>
        </p:spPr>
      </p:pic>
      <p:pic>
        <p:nvPicPr>
          <p:cNvPr id="4" name="Obrázek 3" descr="sed tep kyk1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4860032" y="5229200"/>
            <a:ext cx="3905250" cy="1171575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Zástupný symbol pro obsah 5" descr="KOK TEP.jpg"/>
          <p:cNvPicPr>
            <a:picLocks noGrp="1" noChangeAspect="1"/>
          </p:cNvPicPr>
          <p:nvPr>
            <p:ph idx="4294967295"/>
          </p:nvPr>
        </p:nvPicPr>
        <p:blipFill>
          <a:blip r:embed="rId2" cstate="print"/>
          <a:stretch>
            <a:fillRect/>
          </a:stretch>
        </p:blipFill>
        <p:spPr>
          <a:xfrm>
            <a:off x="1331640" y="1196752"/>
            <a:ext cx="6553200" cy="4103688"/>
          </a:xfr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Ambulance – anamnéza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err="1" smtClean="0"/>
              <a:t>aspekce</a:t>
            </a:r>
            <a:r>
              <a:rPr lang="cs-CZ" dirty="0" smtClean="0"/>
              <a:t>- osové postavení DK,postavení pánve, chůze, délka DK 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palpace</a:t>
            </a:r>
            <a:r>
              <a:rPr lang="cs-CZ" dirty="0" smtClean="0"/>
              <a:t>- kůže, fascie ,reflexní změny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vyšetření hybnosti- </a:t>
            </a:r>
            <a:r>
              <a:rPr lang="cs-CZ" dirty="0" smtClean="0"/>
              <a:t>aktivní pohyb,pasivní pohyb</a:t>
            </a:r>
          </a:p>
          <a:p>
            <a:pPr>
              <a:buNone/>
            </a:pPr>
            <a:r>
              <a:rPr lang="cs-CZ" dirty="0" smtClean="0"/>
              <a:t>    </a:t>
            </a:r>
            <a:r>
              <a:rPr lang="cs-CZ" b="1" dirty="0" smtClean="0"/>
              <a:t>pohybové stereotypy</a:t>
            </a:r>
            <a:endParaRPr lang="cs-CZ" b="1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Terapie – TMT ,péče o jizvu, PIR,mobilizace</a:t>
            </a:r>
          </a:p>
          <a:p>
            <a:pPr>
              <a:buNone/>
            </a:pPr>
            <a:r>
              <a:rPr lang="cs-CZ" dirty="0" smtClean="0"/>
              <a:t>    cvičení v CKC i OKC,centrace KYK ,stabilizace pánve, stereotyp chůze</a:t>
            </a:r>
            <a:endParaRPr lang="cs-CZ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188640"/>
            <a:ext cx="8964488" cy="6669360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cs-CZ" dirty="0"/>
              <a:t>Kolenní kloub je nejsložitější a největší nosný kloub v lidském </a:t>
            </a:r>
            <a:r>
              <a:rPr lang="cs-CZ" dirty="0" smtClean="0"/>
              <a:t>těle</a:t>
            </a:r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cs-CZ" dirty="0" smtClean="0"/>
              <a:t>Totální endoprotéza neboli </a:t>
            </a:r>
            <a:r>
              <a:rPr lang="cs-CZ" dirty="0" err="1" smtClean="0"/>
              <a:t>aloplastika</a:t>
            </a:r>
            <a:r>
              <a:rPr lang="cs-CZ" dirty="0"/>
              <a:t> </a:t>
            </a:r>
            <a:r>
              <a:rPr lang="cs-CZ" dirty="0" smtClean="0"/>
              <a:t>- náhrada celého kloubu nebo jeho části cizím (alogenním) materiálem 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- femorální komponenty jsou kovové a </a:t>
            </a:r>
            <a:r>
              <a:rPr lang="cs-CZ" dirty="0" err="1" smtClean="0"/>
              <a:t>tibiální</a:t>
            </a:r>
            <a:r>
              <a:rPr lang="cs-CZ" dirty="0" smtClean="0"/>
              <a:t> komponenty z polyetylenové vložky, která je zasazena do kotvící </a:t>
            </a:r>
            <a:r>
              <a:rPr lang="cs-CZ" dirty="0" err="1" smtClean="0"/>
              <a:t>tibiální</a:t>
            </a:r>
            <a:r>
              <a:rPr lang="cs-CZ" dirty="0" smtClean="0"/>
              <a:t> kovové části,  </a:t>
            </a:r>
            <a:r>
              <a:rPr lang="cs-CZ" dirty="0"/>
              <a:t>k</a:t>
            </a:r>
            <a:r>
              <a:rPr lang="cs-CZ" dirty="0" smtClean="0"/>
              <a:t>ovové implantáty bývají buď cementované, nebo necementované</a:t>
            </a:r>
          </a:p>
          <a:p>
            <a:pPr>
              <a:buNone/>
            </a:pPr>
            <a:endParaRPr lang="cs-CZ" dirty="0"/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 smtClean="0"/>
          </a:p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cs-CZ" dirty="0" smtClean="0"/>
              <a:t>Indikace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   - </a:t>
            </a:r>
            <a:r>
              <a:rPr lang="cs-CZ" dirty="0"/>
              <a:t>degenerativní onemocnění kolenního klubu </a:t>
            </a:r>
            <a:r>
              <a:rPr lang="cs-CZ" dirty="0" smtClean="0"/>
              <a:t>– </a:t>
            </a:r>
            <a:r>
              <a:rPr lang="cs-CZ" dirty="0" err="1" smtClean="0"/>
              <a:t>gonartróza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   - úraz </a:t>
            </a:r>
            <a:r>
              <a:rPr lang="cs-CZ" dirty="0"/>
              <a:t>kolenního </a:t>
            </a:r>
            <a:r>
              <a:rPr lang="cs-CZ" dirty="0" smtClean="0"/>
              <a:t>kloubu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- kloubní </a:t>
            </a:r>
            <a:r>
              <a:rPr lang="cs-CZ" dirty="0"/>
              <a:t>změny v důsledku revmatického </a:t>
            </a:r>
            <a:r>
              <a:rPr lang="cs-CZ" dirty="0" smtClean="0"/>
              <a:t>onemocnění</a:t>
            </a:r>
          </a:p>
          <a:p>
            <a:pPr>
              <a:lnSpc>
                <a:spcPct val="120000"/>
              </a:lnSpc>
              <a:buNone/>
            </a:pPr>
            <a:r>
              <a:rPr lang="cs-CZ" dirty="0" smtClean="0"/>
              <a:t>   - onemocnění </a:t>
            </a:r>
            <a:r>
              <a:rPr lang="cs-CZ" dirty="0"/>
              <a:t>pohybového </a:t>
            </a:r>
            <a:r>
              <a:rPr lang="cs-CZ" dirty="0" smtClean="0"/>
              <a:t>systému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- nádorová </a:t>
            </a:r>
            <a:r>
              <a:rPr lang="cs-CZ" dirty="0"/>
              <a:t>onemocnění kosti</a:t>
            </a:r>
          </a:p>
          <a:p>
            <a:pPr>
              <a:buNone/>
            </a:pPr>
            <a:endParaRPr lang="cs-CZ" dirty="0"/>
          </a:p>
        </p:txBody>
      </p:sp>
      <p:pic>
        <p:nvPicPr>
          <p:cNvPr id="4" name="Obrázek 3" descr="tep kok rtg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012160" y="2060848"/>
            <a:ext cx="2490284" cy="18002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404664"/>
            <a:ext cx="8229600" cy="5721499"/>
          </a:xfrm>
        </p:spPr>
        <p:txBody>
          <a:bodyPr>
            <a:normAutofit fontScale="92500"/>
          </a:bodyPr>
          <a:lstStyle/>
          <a:p>
            <a:pPr>
              <a:buFont typeface="Wingdings" pitchFamily="2" charset="2"/>
              <a:buChar char="Ø"/>
            </a:pPr>
            <a:r>
              <a:rPr lang="cs-CZ" dirty="0" smtClean="0"/>
              <a:t>Kontraindikace absolutní- ischemické onemocnění tepen dolních končetin</a:t>
            </a:r>
          </a:p>
          <a:p>
            <a:pPr>
              <a:buNone/>
            </a:pPr>
            <a:r>
              <a:rPr lang="cs-CZ" dirty="0" smtClean="0"/>
              <a:t>    - stavy po opakovaných </a:t>
            </a:r>
            <a:r>
              <a:rPr lang="cs-CZ" dirty="0" err="1" smtClean="0"/>
              <a:t>flebotrombózách</a:t>
            </a:r>
            <a:endParaRPr lang="cs-CZ" dirty="0"/>
          </a:p>
          <a:p>
            <a:pPr>
              <a:buNone/>
            </a:pPr>
            <a:r>
              <a:rPr lang="cs-CZ" dirty="0" smtClean="0"/>
              <a:t>    - pokročilá ateroskleróza postihující CNS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závažná kardiopulmonální onemocnění, která vylučují i možnost svodné spinální analgezie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infekční ložiska, která postihují kolenní kloub a kožní kryt postižené končetiny, bércové vředy a těžké mykózy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špatná kostní tkáň, která neumožňuje dostatečnou fixaci komponent</a:t>
            </a:r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980728"/>
            <a:ext cx="8229600" cy="5145435"/>
          </a:xfrm>
        </p:spPr>
        <p:txBody>
          <a:bodyPr/>
          <a:lstStyle/>
          <a:p>
            <a:pPr>
              <a:buFont typeface="Wingdings" pitchFamily="2" charset="2"/>
              <a:buChar char="Ø"/>
            </a:pPr>
            <a:r>
              <a:rPr lang="cs-CZ" dirty="0"/>
              <a:t>K</a:t>
            </a:r>
            <a:r>
              <a:rPr lang="cs-CZ" dirty="0" smtClean="0"/>
              <a:t>ontraindikace relativní- přítomnost infekce kdekoliv v organismu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stavy po prodělaném erysipelu nebo recidivující mykózy  </a:t>
            </a:r>
          </a:p>
          <a:p>
            <a:pPr>
              <a:buNone/>
            </a:pPr>
            <a:r>
              <a:rPr lang="cs-CZ" dirty="0" smtClean="0"/>
              <a:t>    - věk pacienta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obezita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- onemocnění CNS, které omezuje aktivní spolupráci po operaci</a:t>
            </a:r>
            <a:endParaRPr lang="cs-CZ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obsah 4"/>
          <p:cNvSpPr>
            <a:spLocks noGrp="1"/>
          </p:cNvSpPr>
          <p:nvPr>
            <p:ph idx="4294967295"/>
          </p:nvPr>
        </p:nvSpPr>
        <p:spPr>
          <a:xfrm>
            <a:off x="0" y="692696"/>
            <a:ext cx="8229600" cy="5433467"/>
          </a:xfrm>
        </p:spPr>
        <p:txBody>
          <a:bodyPr>
            <a:normAutofit/>
          </a:bodyPr>
          <a:lstStyle/>
          <a:p>
            <a:pPr>
              <a:buFont typeface="Wingdings" pitchFamily="2" charset="2"/>
              <a:buChar char="Ø"/>
            </a:pPr>
            <a:r>
              <a:rPr lang="cs-CZ" dirty="0"/>
              <a:t>O</a:t>
            </a:r>
            <a:r>
              <a:rPr lang="cs-CZ" dirty="0" smtClean="0"/>
              <a:t>rtopedické kontraindikace - stavy po infekčním zánětu kolenního kloubu</a:t>
            </a:r>
          </a:p>
          <a:p>
            <a:pPr>
              <a:buNone/>
            </a:pPr>
            <a:r>
              <a:rPr lang="cs-CZ" dirty="0" smtClean="0"/>
              <a:t>   - osové odchylky většího rozsahu (nad 40˚) s těžkou nedostatečností kolaterálních vazů nebo poúrazové úplné přerušení kolaterálních vazů</a:t>
            </a:r>
          </a:p>
          <a:p>
            <a:pPr>
              <a:buNone/>
            </a:pPr>
            <a:r>
              <a:rPr lang="cs-CZ" dirty="0" smtClean="0"/>
              <a:t>  - poúrazový defekt </a:t>
            </a:r>
            <a:r>
              <a:rPr lang="cs-CZ" dirty="0" err="1" smtClean="0"/>
              <a:t>tibie</a:t>
            </a:r>
            <a:r>
              <a:rPr lang="cs-CZ" dirty="0" smtClean="0"/>
              <a:t> nebo femuru v tloušťce více jak 3 cm </a:t>
            </a:r>
            <a:endParaRPr lang="cs-CZ" dirty="0"/>
          </a:p>
          <a:p>
            <a:pPr>
              <a:buNone/>
            </a:pPr>
            <a:r>
              <a:rPr lang="cs-CZ" dirty="0" smtClean="0"/>
              <a:t>  - maligní afekce v oblasti kolen</a:t>
            </a:r>
            <a:endParaRPr lang="cs-CZ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FYZIOTERAPIE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39552" y="1196752"/>
            <a:ext cx="8229600" cy="5328592"/>
          </a:xfrm>
        </p:spPr>
        <p:txBody>
          <a:bodyPr>
            <a:normAutofit fontScale="62500" lnSpcReduction="20000"/>
          </a:bodyPr>
          <a:lstStyle/>
          <a:p>
            <a:pPr>
              <a:lnSpc>
                <a:spcPct val="120000"/>
              </a:lnSpc>
              <a:buFont typeface="Wingdings" pitchFamily="2" charset="2"/>
              <a:buChar char="Ø"/>
            </a:pPr>
            <a:r>
              <a:rPr lang="cs-CZ" dirty="0" smtClean="0"/>
              <a:t>Předoperační- vstupní fyzioterapeutické vyšetření - </a:t>
            </a:r>
            <a:r>
              <a:rPr lang="cs-CZ" dirty="0" err="1" smtClean="0"/>
              <a:t>Lysholm</a:t>
            </a:r>
            <a:r>
              <a:rPr lang="cs-CZ" dirty="0" smtClean="0"/>
              <a:t> </a:t>
            </a:r>
            <a:r>
              <a:rPr lang="cs-CZ" dirty="0" err="1" smtClean="0"/>
              <a:t>scoring</a:t>
            </a:r>
            <a:r>
              <a:rPr lang="cs-CZ" dirty="0" smtClean="0"/>
              <a:t> </a:t>
            </a:r>
            <a:r>
              <a:rPr lang="cs-CZ" dirty="0" err="1" smtClean="0"/>
              <a:t>scale</a:t>
            </a:r>
            <a:endParaRPr lang="cs-CZ" dirty="0" smtClean="0"/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edukace respirační fyzioterapie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instruktáž cévní gymnastiky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nácvik chůze o berlích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praktické osvojení přesunů z lůžka do sedu a stoje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nácvik otáčení a polohování na lůžku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pohybová edukace – upozornit na pohyby a situace, kterých se má pacient vyvarovat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nácvik </a:t>
            </a:r>
            <a:r>
              <a:rPr lang="cs-CZ" dirty="0" err="1" smtClean="0"/>
              <a:t>sebeobsluhy</a:t>
            </a:r>
            <a:r>
              <a:rPr lang="cs-CZ" dirty="0" smtClean="0"/>
              <a:t> a soběstačnosti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psychologická příprava (vysvětlit postup fyzioterapie po operaci)</a:t>
            </a:r>
          </a:p>
          <a:p>
            <a:pPr>
              <a:lnSpc>
                <a:spcPct val="120000"/>
              </a:lnSpc>
              <a:buNone/>
            </a:pPr>
            <a:r>
              <a:rPr lang="cs-CZ" dirty="0"/>
              <a:t> </a:t>
            </a:r>
            <a:r>
              <a:rPr lang="cs-CZ" dirty="0" smtClean="0"/>
              <a:t>    - úprava hmotnosti (několik měsíců před plánovanou operací), v případě nadváhy vhodná redukce, v případě nutriční insuficience nutná úprava dietního režimu, nejlépe ve spolupráci s dietologem nebo nutričním specialistou</a:t>
            </a:r>
            <a:endParaRPr lang="cs-CZ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4294967295"/>
          </p:nvPr>
        </p:nvSpPr>
        <p:spPr>
          <a:xfrm>
            <a:off x="0" y="0"/>
            <a:ext cx="8748464" cy="6858000"/>
          </a:xfrm>
        </p:spPr>
        <p:txBody>
          <a:bodyPr>
            <a:normAutofit fontScale="55000" lnSpcReduction="20000"/>
          </a:bodyPr>
          <a:lstStyle/>
          <a:p>
            <a:pPr>
              <a:buFont typeface="Wingdings" pitchFamily="2" charset="2"/>
              <a:buChar char="Ø"/>
            </a:pPr>
            <a:r>
              <a:rPr lang="cs-CZ" b="1" dirty="0" smtClean="0"/>
              <a:t>Akutní fáze-časná pooperační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0. den - polohování vleže na zádech, operovanou dolní končetinu polohujeme     střídavě do flexe (s ohledem na toleranci bolesti) a extenze 0 °- polohu  měnit optimálně  po 3 hodinách- podkládáme kostkou (flexe), patu válečkem (extenze)- ošetřující personál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kryoterapie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1. den- respirační fyzioterapie, cévní gymnastika !!!, aktivní hybnost neoperovaných kloubů, nácvik aktivní extenze kolenního kloubu – stimulace m. </a:t>
            </a:r>
            <a:r>
              <a:rPr lang="cs-CZ" dirty="0" err="1" smtClean="0"/>
              <a:t>quadriceps</a:t>
            </a:r>
            <a:r>
              <a:rPr lang="cs-CZ" dirty="0" smtClean="0"/>
              <a:t>, flexe v odlehčení s dopomocí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dle stavu pacienta možná i </a:t>
            </a:r>
            <a:r>
              <a:rPr lang="cs-CZ" dirty="0" err="1" smtClean="0"/>
              <a:t>vertikalizace</a:t>
            </a:r>
            <a:r>
              <a:rPr lang="cs-CZ" dirty="0" smtClean="0"/>
              <a:t>- přes zdravý bok – DKK z  lůžka opřené o zem, eventuálně o stoličku</a:t>
            </a:r>
          </a:p>
          <a:p>
            <a:pPr>
              <a:buNone/>
            </a:pPr>
            <a:r>
              <a:rPr lang="cs-CZ" dirty="0" smtClean="0"/>
              <a:t>     - samostatnost, soběstačnost </a:t>
            </a:r>
          </a:p>
          <a:p>
            <a:pPr>
              <a:buNone/>
            </a:pPr>
            <a:r>
              <a:rPr lang="cs-CZ" dirty="0" smtClean="0"/>
              <a:t> 2. den - </a:t>
            </a:r>
            <a:r>
              <a:rPr lang="cs-CZ" dirty="0" err="1" smtClean="0"/>
              <a:t>vertikalizace</a:t>
            </a:r>
            <a:r>
              <a:rPr lang="cs-CZ" dirty="0" smtClean="0"/>
              <a:t>, stoj, případně chůze,  stereotyp chůze- trojdobá bez </a:t>
            </a:r>
            <a:r>
              <a:rPr lang="cs-CZ" dirty="0" err="1" smtClean="0"/>
              <a:t>zátížení</a:t>
            </a:r>
            <a:r>
              <a:rPr lang="cs-CZ" dirty="0" smtClean="0"/>
              <a:t> operované končetiny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aktivní pohyb v kolenním kloubu, abdukce v kyčelním kloubu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možnost využití </a:t>
            </a:r>
            <a:r>
              <a:rPr lang="cs-CZ" dirty="0" err="1" smtClean="0"/>
              <a:t>motodlahy</a:t>
            </a:r>
            <a:r>
              <a:rPr lang="cs-CZ" dirty="0" smtClean="0"/>
              <a:t> – zohlednit </a:t>
            </a:r>
            <a:r>
              <a:rPr lang="cs-CZ" dirty="0" err="1" smtClean="0"/>
              <a:t>dren</a:t>
            </a:r>
            <a:r>
              <a:rPr lang="cs-CZ" dirty="0" smtClean="0"/>
              <a:t> a bolest (10-40st)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cvičení s využitím </a:t>
            </a:r>
            <a:r>
              <a:rPr lang="cs-CZ" dirty="0" err="1" smtClean="0"/>
              <a:t>overballu</a:t>
            </a:r>
            <a:endParaRPr lang="cs-CZ" dirty="0"/>
          </a:p>
          <a:p>
            <a:pPr>
              <a:buNone/>
            </a:pPr>
            <a:r>
              <a:rPr lang="cs-CZ" dirty="0" smtClean="0"/>
              <a:t>3. den – chůze, nácvik sedu na WC</a:t>
            </a:r>
          </a:p>
          <a:p>
            <a:pPr>
              <a:buNone/>
            </a:pPr>
            <a:r>
              <a:rPr lang="cs-CZ" dirty="0" smtClean="0"/>
              <a:t>5.-6. den - nácvik chůze po schodech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nácvik soběstačnosti, </a:t>
            </a:r>
            <a:r>
              <a:rPr lang="cs-CZ" dirty="0" err="1" smtClean="0"/>
              <a:t>sebeobsluhy</a:t>
            </a:r>
            <a:endParaRPr lang="cs-CZ" dirty="0" smtClean="0"/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PIR flexe a extenze</a:t>
            </a:r>
          </a:p>
          <a:p>
            <a:pPr>
              <a:buNone/>
            </a:pPr>
            <a:r>
              <a:rPr lang="cs-CZ" dirty="0"/>
              <a:t> </a:t>
            </a:r>
            <a:r>
              <a:rPr lang="cs-CZ" dirty="0" smtClean="0"/>
              <a:t>    - stehy ex – péče o jizvu, instruktáž pacienta</a:t>
            </a:r>
          </a:p>
          <a:p>
            <a:pPr>
              <a:buNone/>
            </a:pPr>
            <a:r>
              <a:rPr lang="cs-CZ" dirty="0" smtClean="0"/>
              <a:t>7.-14. den propuštění do domácího léčení, optimálně překlad na rehabilitační oddělení</a:t>
            </a:r>
          </a:p>
          <a:p>
            <a:pPr>
              <a:buNone/>
            </a:pPr>
            <a:r>
              <a:rPr lang="cs-CZ" dirty="0" smtClean="0"/>
              <a:t>Pozn.-do 6T nutno rozcvičit rozsah v kolenním kloubu, později už nepůjde,v 6T kontrolní RTG  a FH,do 6T nezvedat nataženou  celou DK-velké zatížení jizvy  </a:t>
            </a:r>
          </a:p>
          <a:p>
            <a:pPr>
              <a:buNone/>
            </a:pPr>
            <a:r>
              <a:rPr lang="cs-CZ" dirty="0" smtClean="0"/>
              <a:t>Další kontroly u lékaře ve 3M, 6M. Do 3M lázně.</a:t>
            </a:r>
          </a:p>
          <a:p>
            <a:pPr>
              <a:buNone/>
            </a:pPr>
            <a:r>
              <a:rPr lang="cs-CZ" dirty="0" smtClean="0"/>
              <a:t>V ambulantní péči důkladná anamnéza-kdy,typ TEP,bolest, úraz ano/ne, RA?....</a:t>
            </a:r>
          </a:p>
          <a:p>
            <a:pPr>
              <a:buNone/>
            </a:pPr>
            <a:endParaRPr lang="cs-CZ" dirty="0" smtClean="0"/>
          </a:p>
          <a:p>
            <a:pPr>
              <a:buNone/>
            </a:pPr>
            <a:endParaRPr lang="cs-CZ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 descr="tep kok dlaha.jpg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683568" y="692696"/>
            <a:ext cx="3096344" cy="3600400"/>
          </a:xfrm>
          <a:prstGeom prst="rect">
            <a:avLst/>
          </a:prstGeom>
        </p:spPr>
      </p:pic>
      <p:pic>
        <p:nvPicPr>
          <p:cNvPr id="3" name="Obrázek 2" descr="sed.jpg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5004048" y="1124744"/>
            <a:ext cx="2520280" cy="2592289"/>
          </a:xfrm>
          <a:prstGeom prst="rect">
            <a:avLst/>
          </a:prstGeom>
        </p:spPr>
      </p:pic>
      <p:pic>
        <p:nvPicPr>
          <p:cNvPr id="4" name="Obrázek 3" descr="mqdefault.jp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2555776" y="4149080"/>
            <a:ext cx="3192016" cy="1858516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1008</TotalTime>
  <Words>1220</Words>
  <Application>Microsoft Office PowerPoint</Application>
  <PresentationFormat>Předvádění na obrazovce (4:3)</PresentationFormat>
  <Paragraphs>118</Paragraphs>
  <Slides>21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21</vt:i4>
      </vt:variant>
    </vt:vector>
  </HeadingPairs>
  <TitlesOfParts>
    <vt:vector size="22" baseType="lpstr">
      <vt:lpstr>Motiv sady Office</vt:lpstr>
      <vt:lpstr>FYZIOTERAPIE PO TEP KOLENNÍHO KLOUBU</vt:lpstr>
      <vt:lpstr>Snímek 2</vt:lpstr>
      <vt:lpstr>Snímek 3</vt:lpstr>
      <vt:lpstr>Snímek 4</vt:lpstr>
      <vt:lpstr>Snímek 5</vt:lpstr>
      <vt:lpstr>Snímek 6</vt:lpstr>
      <vt:lpstr>FYZIOTERAPIE</vt:lpstr>
      <vt:lpstr>Snímek 8</vt:lpstr>
      <vt:lpstr>Snímek 9</vt:lpstr>
      <vt:lpstr>Snímek 10</vt:lpstr>
      <vt:lpstr>Snímek 11</vt:lpstr>
      <vt:lpstr>FYZIOTERAPIE PO TEP KYČELNÍHO KLOUBU</vt:lpstr>
      <vt:lpstr>Snímek 13</vt:lpstr>
      <vt:lpstr>Snímek 14</vt:lpstr>
      <vt:lpstr>Snímek 15</vt:lpstr>
      <vt:lpstr>FYZIOTERAPIE</vt:lpstr>
      <vt:lpstr>Snímek 17</vt:lpstr>
      <vt:lpstr>Snímek 18</vt:lpstr>
      <vt:lpstr>Snímek 19</vt:lpstr>
      <vt:lpstr>Snímek 20</vt:lpstr>
      <vt:lpstr>Snímek 21</vt:lpstr>
    </vt:vector>
  </TitlesOfParts>
  <Company>Microsoft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FYZIOTERAPIE PO TEP KOLENNÍHO KLOUBU</dc:title>
  <dc:creator>sabina</dc:creator>
  <cp:lastModifiedBy>sabina</cp:lastModifiedBy>
  <cp:revision>3</cp:revision>
  <dcterms:created xsi:type="dcterms:W3CDTF">2023-04-25T19:08:17Z</dcterms:created>
  <dcterms:modified xsi:type="dcterms:W3CDTF">2023-04-27T12:41:32Z</dcterms:modified>
</cp:coreProperties>
</file>