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91" r:id="rId19"/>
    <p:sldId id="400" r:id="rId20"/>
    <p:sldId id="413" r:id="rId21"/>
    <p:sldId id="409" r:id="rId22"/>
    <p:sldId id="417" r:id="rId23"/>
    <p:sldId id="418" r:id="rId24"/>
    <p:sldId id="419" r:id="rId25"/>
    <p:sldId id="420" r:id="rId26"/>
    <p:sldId id="416" r:id="rId27"/>
    <p:sldId id="421" r:id="rId28"/>
    <p:sldId id="422" r:id="rId29"/>
    <p:sldId id="423" r:id="rId30"/>
    <p:sldId id="424" r:id="rId31"/>
    <p:sldId id="425" r:id="rId32"/>
    <p:sldId id="426" r:id="rId33"/>
    <p:sldId id="301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CC"/>
    <a:srgbClr val="071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3F0CE-D53E-4D11-B665-2E2176AFF381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12414-0FC6-49E0-B70E-AC8FC5AF8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25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3084306-446B-421E-B170-13E0E46A0A83}" type="slidenum">
              <a:rPr lang="cs-CZ" altLang="cs-CZ" sz="1200" b="0">
                <a:solidFill>
                  <a:schemeClr val="tx1"/>
                </a:solidFill>
              </a:rPr>
              <a:pPr/>
              <a:t>12</a:t>
            </a:fld>
            <a:endParaRPr lang="cs-CZ" altLang="cs-CZ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9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="" xmlns:a16="http://schemas.microsoft.com/office/drawing/2014/main" id="{D31DD9F0-D97D-4693-9518-8071C57896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="" xmlns:a16="http://schemas.microsoft.com/office/drawing/2014/main" id="{0248D279-347C-485F-BEFB-E7B7B9B68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="" xmlns:a16="http://schemas.microsoft.com/office/drawing/2014/main" id="{BB83B947-428D-4917-9DE9-972ED404C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243A10-B88B-47AD-9B9B-470E0C740055}" type="slidenum">
              <a:rPr lang="cs-CZ" altLang="cs-CZ" sz="1200"/>
              <a:pPr/>
              <a:t>19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80391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B7B5F5A3-8DE0-4011-B751-501731063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C96B6E-43FA-4969-BED4-CA21876937D4}" type="slidenum">
              <a:rPr lang="cs-CZ" altLang="cs-CZ" sz="1200"/>
              <a:pPr/>
              <a:t>20</a:t>
            </a:fld>
            <a:endParaRPr lang="cs-CZ" altLang="cs-CZ" sz="1200"/>
          </a:p>
        </p:txBody>
      </p:sp>
      <p:sp>
        <p:nvSpPr>
          <p:cNvPr id="18435" name="Text Box 1">
            <a:extLst>
              <a:ext uri="{FF2B5EF4-FFF2-40B4-BE49-F238E27FC236}">
                <a16:creationId xmlns="" xmlns:a16="http://schemas.microsoft.com/office/drawing/2014/main" id="{FAC18F35-8AA0-4039-BDFA-10489172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9802D459-9C85-4924-80F0-DF5C6E4504E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8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607E4C36-86EB-470F-ADD3-FC208A539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A17FD0-D90F-418D-8389-E9EC868D96B4}" type="slidenum">
              <a:rPr lang="cs-CZ" altLang="cs-CZ" sz="1200"/>
              <a:pPr/>
              <a:t>23</a:t>
            </a:fld>
            <a:endParaRPr lang="cs-CZ" altLang="cs-CZ" sz="1200"/>
          </a:p>
        </p:txBody>
      </p:sp>
      <p:sp>
        <p:nvSpPr>
          <p:cNvPr id="29699" name="Text Box 1">
            <a:extLst>
              <a:ext uri="{FF2B5EF4-FFF2-40B4-BE49-F238E27FC236}">
                <a16:creationId xmlns="" xmlns:a16="http://schemas.microsoft.com/office/drawing/2014/main" id="{9C4F0E19-AF12-4384-9CA9-E122E9B18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="" xmlns:a16="http://schemas.microsoft.com/office/drawing/2014/main" id="{F756A88F-EBB7-460E-BF4E-0A3BA6662F8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6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="" xmlns:a16="http://schemas.microsoft.com/office/drawing/2014/main" id="{83617B3E-DDCB-469F-93A8-8259C66E1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AF48FD-AAC6-474C-8D8D-91DB677F19DA}" type="slidenum">
              <a:rPr lang="cs-CZ" altLang="cs-CZ" sz="1200"/>
              <a:pPr/>
              <a:t>26</a:t>
            </a:fld>
            <a:endParaRPr lang="cs-CZ" altLang="cs-CZ" sz="1200"/>
          </a:p>
        </p:txBody>
      </p:sp>
      <p:sp>
        <p:nvSpPr>
          <p:cNvPr id="33795" name="Text Box 1">
            <a:extLst>
              <a:ext uri="{FF2B5EF4-FFF2-40B4-BE49-F238E27FC236}">
                <a16:creationId xmlns="" xmlns:a16="http://schemas.microsoft.com/office/drawing/2014/main" id="{60C60D1D-E2BF-40D4-97E6-462881D6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="" xmlns:a16="http://schemas.microsoft.com/office/drawing/2014/main" id="{CEAE26A5-6ECD-46B0-804A-03401DF60AB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6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="" xmlns:a16="http://schemas.microsoft.com/office/drawing/2014/main" id="{DF18D220-97FD-429B-99FB-680A33268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="" xmlns:a16="http://schemas.microsoft.com/office/drawing/2014/main" id="{721FDA8B-B4F0-4DF6-9A73-F7E3411C4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="" xmlns:a16="http://schemas.microsoft.com/office/drawing/2014/main" id="{11A6D9DC-6A5A-464E-9EA2-4B3CB5DDC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2A1A9-334B-443B-A686-B4DF9BE2FE26}" type="slidenum">
              <a:rPr lang="cs-CZ" altLang="cs-CZ" sz="1200"/>
              <a:pPr/>
              <a:t>27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63920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="" xmlns:a16="http://schemas.microsoft.com/office/drawing/2014/main" id="{5E74D5FE-773D-4602-8BCE-C58A9E008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>
            <a:extLst>
              <a:ext uri="{FF2B5EF4-FFF2-40B4-BE49-F238E27FC236}">
                <a16:creationId xmlns="" xmlns:a16="http://schemas.microsoft.com/office/drawing/2014/main" id="{A14C586E-BFAC-46D4-9E46-33BB8682C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="" xmlns:a16="http://schemas.microsoft.com/office/drawing/2014/main" id="{BC48F097-CA3D-4B0F-8DD3-4AA4FAE18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6453B4-6BC3-432B-B010-7C32096FAE01}" type="slidenum">
              <a:rPr lang="cs-CZ" altLang="cs-CZ" sz="1200"/>
              <a:pPr/>
              <a:t>28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560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51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9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6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54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49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02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54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2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79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9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3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7DDD-BCE4-45F1-BC82-66CA07CEEE7A}" type="datetimeFigureOut">
              <a:rPr lang="cs-CZ" smtClean="0"/>
              <a:t>7.4.2023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A578-D4D0-4714-AEB9-A0B1F3BDB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1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bartleby.com/107/213.html#i83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9575" y="296288"/>
            <a:ext cx="8504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PLEXUS </a:t>
            </a:r>
            <a:r>
              <a:rPr lang="cs-CZ" altLang="cs-CZ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3200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umbalis</a:t>
            </a:r>
            <a:r>
              <a:rPr lang="cs-CZ" altLang="cs-CZ" sz="32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(bederní pleteň)  – Th</a:t>
            </a:r>
            <a:r>
              <a:rPr lang="cs-CZ" altLang="cs-CZ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alt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L</a:t>
            </a:r>
            <a:r>
              <a:rPr lang="cs-CZ" altLang="cs-CZ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cs-CZ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Obdélník 7"/>
          <p:cNvSpPr>
            <a:spLocks noChangeArrowheads="1"/>
          </p:cNvSpPr>
          <p:nvPr/>
        </p:nvSpPr>
        <p:spPr bwMode="auto">
          <a:xfrm>
            <a:off x="279400" y="1446213"/>
            <a:ext cx="50990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1.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iliohypogastricus</a:t>
            </a:r>
            <a:r>
              <a:rPr lang="cs-CZ" altLang="cs-CZ" sz="1800" b="1" dirty="0"/>
              <a:t> </a:t>
            </a:r>
            <a:r>
              <a:rPr lang="cs-CZ" altLang="cs-CZ" sz="1400" dirty="0"/>
              <a:t>Th12-L1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2.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ilioinguinalis</a:t>
            </a:r>
            <a:r>
              <a:rPr lang="cs-CZ" altLang="cs-CZ" sz="1800" b="1" dirty="0"/>
              <a:t> </a:t>
            </a:r>
            <a:r>
              <a:rPr lang="cs-CZ" altLang="cs-CZ" sz="1400" dirty="0"/>
              <a:t>L1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3.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cutaneus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femoris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lateralis</a:t>
            </a:r>
            <a:r>
              <a:rPr lang="cs-CZ" altLang="cs-CZ" sz="1800" b="1" dirty="0"/>
              <a:t> </a:t>
            </a:r>
            <a:r>
              <a:rPr lang="cs-CZ" altLang="cs-CZ" sz="1400" dirty="0"/>
              <a:t>L2-L3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4.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genitofemoralis</a:t>
            </a:r>
            <a:r>
              <a:rPr lang="cs-CZ" altLang="cs-CZ" sz="1800" b="1" dirty="0"/>
              <a:t> </a:t>
            </a:r>
            <a:r>
              <a:rPr lang="cs-CZ" altLang="cs-CZ" sz="1400" dirty="0"/>
              <a:t>L1-L2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5.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femoralis</a:t>
            </a:r>
            <a:r>
              <a:rPr lang="cs-CZ" altLang="cs-CZ" sz="1800" b="1" dirty="0"/>
              <a:t> </a:t>
            </a:r>
            <a:r>
              <a:rPr lang="cs-CZ" altLang="cs-CZ" sz="1400" dirty="0"/>
              <a:t>L2-L4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6.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obturatorius</a:t>
            </a:r>
            <a:r>
              <a:rPr lang="cs-CZ" altLang="cs-CZ" sz="1800" b="1" dirty="0"/>
              <a:t> </a:t>
            </a:r>
            <a:r>
              <a:rPr lang="cs-CZ" altLang="cs-CZ" sz="1400" dirty="0"/>
              <a:t>L2-L4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7. </a:t>
            </a:r>
            <a:r>
              <a:rPr lang="cs-CZ" altLang="cs-CZ" sz="1800" b="1" dirty="0" err="1"/>
              <a:t>rr</a:t>
            </a:r>
            <a:r>
              <a:rPr lang="cs-CZ" altLang="cs-CZ" sz="1800" b="1" dirty="0"/>
              <a:t>. </a:t>
            </a:r>
            <a:r>
              <a:rPr lang="cs-CZ" altLang="cs-CZ" sz="1800" b="1" dirty="0" err="1"/>
              <a:t>musculares</a:t>
            </a:r>
            <a:endParaRPr lang="cs-CZ" altLang="cs-CZ" sz="1800" b="1" dirty="0"/>
          </a:p>
        </p:txBody>
      </p:sp>
      <p:pic>
        <p:nvPicPr>
          <p:cNvPr id="29700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6329" r="4774" b="10127"/>
          <a:stretch>
            <a:fillRect/>
          </a:stretch>
        </p:blipFill>
        <p:spPr bwMode="auto">
          <a:xfrm>
            <a:off x="5588002" y="1143000"/>
            <a:ext cx="4585872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9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délník 1"/>
          <p:cNvSpPr>
            <a:spLocks noChangeArrowheads="1"/>
          </p:cNvSpPr>
          <p:nvPr/>
        </p:nvSpPr>
        <p:spPr bwMode="auto">
          <a:xfrm>
            <a:off x="536576" y="-13275"/>
            <a:ext cx="437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/>
              <a:t>5. </a:t>
            </a:r>
            <a:r>
              <a:rPr lang="cs-CZ" altLang="cs-CZ" b="1" dirty="0" err="1"/>
              <a:t>Nervus</a:t>
            </a:r>
            <a:r>
              <a:rPr lang="cs-CZ" altLang="cs-CZ" b="1" dirty="0"/>
              <a:t> </a:t>
            </a:r>
            <a:r>
              <a:rPr lang="cs-CZ" altLang="cs-CZ" b="1" dirty="0" err="1"/>
              <a:t>ischiadicus</a:t>
            </a:r>
            <a:endParaRPr lang="cs-CZ" altLang="cs-CZ" b="1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368300" y="571500"/>
            <a:ext cx="10013951" cy="3143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altLang="cs-CZ" dirty="0"/>
              <a:t>nejsilnější periferní nerv v těle, prochází skrze </a:t>
            </a:r>
            <a:r>
              <a:rPr lang="cs-CZ" altLang="cs-CZ" dirty="0" err="1"/>
              <a:t>foramen</a:t>
            </a:r>
            <a:r>
              <a:rPr lang="cs-CZ" altLang="cs-CZ" dirty="0"/>
              <a:t> </a:t>
            </a:r>
            <a:r>
              <a:rPr lang="cs-CZ" altLang="cs-CZ" dirty="0" err="1"/>
              <a:t>infrapiriforme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musculares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cs-CZ" altLang="cs-CZ" dirty="0"/>
              <a:t>(zadní skupina svalů stehna + část m. </a:t>
            </a:r>
            <a:r>
              <a:rPr lang="cs-CZ" altLang="cs-CZ" dirty="0" err="1"/>
              <a:t>adductor</a:t>
            </a:r>
            <a:r>
              <a:rPr lang="cs-CZ" altLang="cs-CZ" dirty="0"/>
              <a:t> </a:t>
            </a:r>
            <a:r>
              <a:rPr lang="cs-CZ" altLang="cs-CZ" dirty="0" err="1"/>
              <a:t>magnus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articulares</a:t>
            </a:r>
            <a:r>
              <a:rPr lang="cs-CZ" alt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B0F0"/>
                </a:solidFill>
              </a:rPr>
              <a:t>(</a:t>
            </a:r>
            <a:r>
              <a:rPr lang="cs-CZ" altLang="cs-CZ" sz="2400" dirty="0" err="1">
                <a:solidFill>
                  <a:srgbClr val="00B0F0"/>
                </a:solidFill>
              </a:rPr>
              <a:t>art</a:t>
            </a:r>
            <a:r>
              <a:rPr lang="cs-CZ" altLang="cs-CZ" sz="2400" dirty="0">
                <a:solidFill>
                  <a:srgbClr val="00B0F0"/>
                </a:solidFill>
              </a:rPr>
              <a:t>. </a:t>
            </a:r>
            <a:r>
              <a:rPr lang="cs-CZ" altLang="cs-CZ" sz="2400" dirty="0" err="1">
                <a:solidFill>
                  <a:srgbClr val="00B0F0"/>
                </a:solidFill>
              </a:rPr>
              <a:t>coxae</a:t>
            </a:r>
            <a:r>
              <a:rPr lang="cs-CZ" altLang="cs-CZ" sz="2400" dirty="0">
                <a:solidFill>
                  <a:srgbClr val="00B0F0"/>
                </a:solidFill>
              </a:rPr>
              <a:t>)</a:t>
            </a:r>
          </a:p>
          <a:p>
            <a:pPr>
              <a:defRPr/>
            </a:pPr>
            <a:r>
              <a:rPr lang="cs-CZ" altLang="cs-CZ" dirty="0"/>
              <a:t>  </a:t>
            </a:r>
          </a:p>
          <a:p>
            <a:pPr>
              <a:defRPr/>
            </a:pPr>
            <a:r>
              <a:rPr lang="cs-CZ" altLang="cs-CZ" dirty="0"/>
              <a:t> </a:t>
            </a:r>
          </a:p>
          <a:p>
            <a:pPr>
              <a:defRPr/>
            </a:pPr>
            <a:r>
              <a:rPr lang="cs-CZ" altLang="cs-CZ" b="1" u="sng" dirty="0">
                <a:solidFill>
                  <a:srgbClr val="C00000"/>
                </a:solidFill>
              </a:rPr>
              <a:t>Konečné větve:</a:t>
            </a:r>
          </a:p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a) n.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tibialis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b) n.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fibularis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peroneus</a:t>
            </a:r>
            <a:r>
              <a:rPr lang="cs-CZ" alt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communis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6" y="60486"/>
            <a:ext cx="2673349" cy="66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4"/>
          <a:stretch>
            <a:fillRect/>
          </a:stretch>
        </p:blipFill>
        <p:spPr bwMode="auto">
          <a:xfrm>
            <a:off x="5031417" y="2344641"/>
            <a:ext cx="389263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4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r="-139" b="14285"/>
          <a:stretch>
            <a:fillRect/>
          </a:stretch>
        </p:blipFill>
        <p:spPr bwMode="auto">
          <a:xfrm>
            <a:off x="914400" y="1343954"/>
            <a:ext cx="2988145" cy="381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14400" y="571500"/>
            <a:ext cx="11188699" cy="51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přímé pokračování n.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ischiadicus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prochází ve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fossa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poplitea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pod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tendineus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solei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za mediálním kotníkem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canalis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malleolaris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dirty="0"/>
              <a:t>do planty</a:t>
            </a:r>
          </a:p>
        </p:txBody>
      </p:sp>
      <p:sp>
        <p:nvSpPr>
          <p:cNvPr id="39940" name="Obdélník 4"/>
          <p:cNvSpPr>
            <a:spLocks noChangeArrowheads="1"/>
          </p:cNvSpPr>
          <p:nvPr/>
        </p:nvSpPr>
        <p:spPr bwMode="auto">
          <a:xfrm>
            <a:off x="439738" y="57656"/>
            <a:ext cx="4123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/>
              <a:t>Ad a) </a:t>
            </a:r>
            <a:r>
              <a:rPr lang="cs-CZ" altLang="cs-CZ" b="1" dirty="0" err="1"/>
              <a:t>Nervus</a:t>
            </a:r>
            <a:r>
              <a:rPr lang="cs-CZ" altLang="cs-CZ" b="1" dirty="0"/>
              <a:t> </a:t>
            </a:r>
            <a:r>
              <a:rPr lang="cs-CZ" altLang="cs-CZ" b="1" dirty="0" err="1"/>
              <a:t>tibialis</a:t>
            </a:r>
            <a:endParaRPr lang="cs-CZ" altLang="cs-CZ" b="1" dirty="0"/>
          </a:p>
        </p:txBody>
      </p:sp>
      <p:pic>
        <p:nvPicPr>
          <p:cNvPr id="3994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2673" r="11111" b="2388"/>
          <a:stretch>
            <a:fillRect/>
          </a:stretch>
        </p:blipFill>
        <p:spPr bwMode="auto">
          <a:xfrm>
            <a:off x="4379914" y="1343954"/>
            <a:ext cx="15716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/>
          <a:stretch>
            <a:fillRect/>
          </a:stretch>
        </p:blipFill>
        <p:spPr bwMode="auto">
          <a:xfrm>
            <a:off x="6178227" y="1343954"/>
            <a:ext cx="173831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28" y="1128283"/>
            <a:ext cx="2381897" cy="50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82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6" y="2116027"/>
            <a:ext cx="1663699" cy="461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186154"/>
            <a:ext cx="1506538" cy="45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35000" y="965088"/>
            <a:ext cx="11388724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>
                <a:solidFill>
                  <a:srgbClr val="FF0000"/>
                </a:solidFill>
                <a:latin typeface="Arial" charset="0"/>
              </a:rPr>
              <a:t>rr</a:t>
            </a:r>
            <a:r>
              <a:rPr lang="cs-CZ" altLang="cs-CZ" sz="2000" b="1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  <a:latin typeface="Arial" charset="0"/>
              </a:rPr>
              <a:t>musculares</a:t>
            </a:r>
            <a:r>
              <a:rPr lang="cs-CZ" altLang="cs-CZ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dirty="0">
                <a:latin typeface="Arial" charset="0"/>
              </a:rPr>
              <a:t>– zadní skupina svalů bérce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surae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medialis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/>
              <a:t>– </a:t>
            </a:r>
            <a:r>
              <a:rPr lang="cs-CZ" altLang="cs-CZ" sz="1600" dirty="0"/>
              <a:t>s  r. </a:t>
            </a:r>
            <a:r>
              <a:rPr lang="cs-CZ" altLang="cs-CZ" sz="1600" dirty="0" err="1"/>
              <a:t>communicans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fibularis</a:t>
            </a:r>
            <a:r>
              <a:rPr lang="cs-CZ" altLang="cs-CZ" sz="1600" dirty="0"/>
              <a:t> vytvoří  </a:t>
            </a:r>
            <a:r>
              <a:rPr lang="cs-CZ" altLang="cs-CZ" sz="2400" b="1" dirty="0" err="1">
                <a:solidFill>
                  <a:srgbClr val="00B0F0"/>
                </a:solidFill>
              </a:rPr>
              <a:t>nervus</a:t>
            </a:r>
            <a:r>
              <a:rPr lang="cs-CZ" altLang="cs-CZ" sz="2400" b="1" dirty="0">
                <a:solidFill>
                  <a:srgbClr val="00B0F0"/>
                </a:solidFill>
              </a:rPr>
              <a:t> </a:t>
            </a:r>
            <a:r>
              <a:rPr lang="cs-CZ" altLang="cs-CZ" sz="2400" b="1" dirty="0" err="1">
                <a:solidFill>
                  <a:srgbClr val="00B0F0"/>
                </a:solidFill>
              </a:rPr>
              <a:t>suralis</a:t>
            </a:r>
            <a:r>
              <a:rPr lang="cs-CZ" altLang="cs-CZ" sz="2400" b="1" dirty="0">
                <a:solidFill>
                  <a:srgbClr val="00B0F0"/>
                </a:solidFill>
              </a:rPr>
              <a:t> </a:t>
            </a:r>
            <a:r>
              <a:rPr lang="cs-CZ" altLang="cs-CZ" sz="1600" dirty="0"/>
              <a:t>(inervace kůže na zadní a laterální straně bérce, za zevním kotníkem na hřbet nohy – </a:t>
            </a:r>
            <a:r>
              <a:rPr lang="cs-CZ" altLang="cs-CZ" sz="1600" b="1" dirty="0">
                <a:solidFill>
                  <a:srgbClr val="00B0F0"/>
                </a:solidFill>
              </a:rPr>
              <a:t>n. </a:t>
            </a:r>
            <a:r>
              <a:rPr lang="cs-CZ" altLang="cs-CZ" sz="1600" b="1" dirty="0" err="1">
                <a:solidFill>
                  <a:srgbClr val="00B0F0"/>
                </a:solidFill>
              </a:rPr>
              <a:t>cutaneus</a:t>
            </a:r>
            <a:r>
              <a:rPr lang="cs-CZ" altLang="cs-CZ" sz="1600" b="1" dirty="0">
                <a:solidFill>
                  <a:srgbClr val="00B0F0"/>
                </a:solidFill>
              </a:rPr>
              <a:t> </a:t>
            </a:r>
            <a:r>
              <a:rPr lang="cs-CZ" altLang="cs-CZ" sz="1600" b="1" dirty="0" err="1">
                <a:solidFill>
                  <a:srgbClr val="00B0F0"/>
                </a:solidFill>
              </a:rPr>
              <a:t>dorsalis</a:t>
            </a:r>
            <a:r>
              <a:rPr lang="cs-CZ" altLang="cs-CZ" sz="1600" b="1" dirty="0">
                <a:solidFill>
                  <a:srgbClr val="00B0F0"/>
                </a:solidFill>
              </a:rPr>
              <a:t> </a:t>
            </a:r>
            <a:r>
              <a:rPr lang="cs-CZ" altLang="cs-CZ" sz="1600" b="1" dirty="0" err="1">
                <a:solidFill>
                  <a:srgbClr val="00B0F0"/>
                </a:solidFill>
              </a:rPr>
              <a:t>pedis</a:t>
            </a:r>
            <a:r>
              <a:rPr lang="cs-CZ" altLang="cs-CZ" sz="1600" b="1" dirty="0">
                <a:solidFill>
                  <a:srgbClr val="00B0F0"/>
                </a:solidFill>
              </a:rPr>
              <a:t> </a:t>
            </a:r>
            <a:r>
              <a:rPr lang="cs-CZ" altLang="cs-CZ" sz="1600" b="1" dirty="0" err="1">
                <a:solidFill>
                  <a:srgbClr val="00B0F0"/>
                </a:solidFill>
              </a:rPr>
              <a:t>lateralis</a:t>
            </a:r>
            <a:r>
              <a:rPr lang="cs-CZ" altLang="cs-CZ" dirty="0"/>
              <a:t>)</a:t>
            </a:r>
            <a:endParaRPr lang="cs-CZ" altLang="cs-CZ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calcanei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mediales</a:t>
            </a:r>
            <a:endParaRPr lang="cs-CZ" altLang="cs-CZ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Obdélník 6"/>
          <p:cNvSpPr>
            <a:spLocks noChangeArrowheads="1"/>
          </p:cNvSpPr>
          <p:nvPr/>
        </p:nvSpPr>
        <p:spPr bwMode="auto">
          <a:xfrm>
            <a:off x="635000" y="331141"/>
            <a:ext cx="2985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err="1"/>
              <a:t>Nervus</a:t>
            </a:r>
            <a:r>
              <a:rPr lang="cs-CZ" altLang="cs-CZ" b="1" dirty="0"/>
              <a:t> </a:t>
            </a:r>
            <a:r>
              <a:rPr lang="cs-CZ" altLang="cs-CZ" b="1" dirty="0" err="1"/>
              <a:t>tibialis</a:t>
            </a:r>
            <a:endParaRPr lang="cs-CZ" altLang="cs-CZ" b="1" dirty="0"/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r="8134" b="946"/>
          <a:stretch>
            <a:fillRect/>
          </a:stretch>
        </p:blipFill>
        <p:spPr bwMode="auto">
          <a:xfrm>
            <a:off x="7167564" y="1785939"/>
            <a:ext cx="2928937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3" descr="91452c2c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r="17390" b="13416"/>
          <a:stretch>
            <a:fillRect/>
          </a:stretch>
        </p:blipFill>
        <p:spPr bwMode="auto">
          <a:xfrm>
            <a:off x="5004349" y="3330659"/>
            <a:ext cx="2143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ovéPole 9"/>
          <p:cNvSpPr txBox="1">
            <a:spLocks noChangeArrowheads="1"/>
          </p:cNvSpPr>
          <p:nvPr/>
        </p:nvSpPr>
        <p:spPr bwMode="auto">
          <a:xfrm>
            <a:off x="5004349" y="5500689"/>
            <a:ext cx="1659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Obrna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pes calcaneus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444875" y="6429861"/>
            <a:ext cx="540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Při poškození – nelze zvedat patu a postavit se na špičky</a:t>
            </a:r>
          </a:p>
        </p:txBody>
      </p:sp>
    </p:spTree>
    <p:extLst>
      <p:ext uri="{BB962C8B-B14F-4D97-AF65-F5344CB8AC3E}">
        <p14:creationId xmlns:p14="http://schemas.microsoft.com/office/powerpoint/2010/main" val="305729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776" y="758407"/>
            <a:ext cx="11887200" cy="207168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plantaris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medialis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svaly palce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výjimkou m.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adductor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hallucis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flexor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brevis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 2. m.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lumbricalis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senzitivně od palce po polovinu 4. prstu – </a:t>
            </a:r>
            <a:r>
              <a:rPr lang="cs-CZ" altLang="cs-CZ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digitales</a:t>
            </a:r>
            <a:r>
              <a:rPr lang="cs-CZ" alt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plantares</a:t>
            </a:r>
            <a:r>
              <a:rPr lang="cs-CZ" alt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communes</a:t>
            </a:r>
            <a:r>
              <a:rPr lang="cs-CZ" alt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proprii)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plantaris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quadratus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plantae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svaly malíku, mm.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interossei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3., 4. m.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lumbricalis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adductor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hallucis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senzitivně malík a polovinu 4. prstu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defRPr/>
            </a:pPr>
            <a:endParaRPr lang="cs-CZ" altLang="cs-CZ" sz="2000" dirty="0"/>
          </a:p>
        </p:txBody>
      </p:sp>
      <p:sp>
        <p:nvSpPr>
          <p:cNvPr id="43011" name="Obdélník 6"/>
          <p:cNvSpPr>
            <a:spLocks noChangeArrowheads="1"/>
          </p:cNvSpPr>
          <p:nvPr/>
        </p:nvSpPr>
        <p:spPr bwMode="auto">
          <a:xfrm>
            <a:off x="203201" y="74327"/>
            <a:ext cx="5256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/>
              <a:t>Konečné větve </a:t>
            </a:r>
            <a:r>
              <a:rPr lang="cs-CZ" altLang="cs-CZ" sz="2400" b="1" dirty="0" err="1"/>
              <a:t>nervus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tibialis</a:t>
            </a:r>
            <a:endParaRPr lang="cs-CZ" altLang="cs-CZ" sz="2400" b="1" dirty="0"/>
          </a:p>
        </p:txBody>
      </p:sp>
      <p:pic>
        <p:nvPicPr>
          <p:cNvPr id="4301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23" y="2484782"/>
            <a:ext cx="2213750" cy="4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1" y="2484782"/>
            <a:ext cx="2085345" cy="437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 descr="image83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82" y="2107096"/>
            <a:ext cx="3456840" cy="460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648700" y="2705100"/>
            <a:ext cx="698500" cy="190500"/>
          </a:xfrm>
          <a:prstGeom prst="rect">
            <a:avLst/>
          </a:prstGeom>
          <a:solidFill>
            <a:srgbClr val="B6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3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délník 2"/>
          <p:cNvSpPr>
            <a:spLocks noChangeArrowheads="1"/>
          </p:cNvSpPr>
          <p:nvPr/>
        </p:nvSpPr>
        <p:spPr bwMode="auto">
          <a:xfrm>
            <a:off x="793154" y="58164"/>
            <a:ext cx="59458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/>
              <a:t>b) </a:t>
            </a:r>
            <a:r>
              <a:rPr lang="cs-CZ" altLang="cs-CZ" b="1" dirty="0" err="1"/>
              <a:t>Nervus</a:t>
            </a:r>
            <a:r>
              <a:rPr lang="cs-CZ" altLang="cs-CZ" b="1" dirty="0"/>
              <a:t> </a:t>
            </a:r>
            <a:r>
              <a:rPr lang="cs-CZ" altLang="cs-CZ" b="1" dirty="0" err="1"/>
              <a:t>fibularis</a:t>
            </a:r>
            <a:r>
              <a:rPr lang="cs-CZ" altLang="cs-CZ" b="1" dirty="0"/>
              <a:t> </a:t>
            </a:r>
            <a:r>
              <a:rPr lang="cs-CZ" altLang="cs-CZ" b="1" dirty="0" err="1"/>
              <a:t>communis</a:t>
            </a:r>
            <a:endParaRPr lang="cs-CZ" alt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952626" y="642939"/>
            <a:ext cx="8215313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surae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lat. </a:t>
            </a:r>
            <a:r>
              <a:rPr lang="cs-CZ" altLang="cs-CZ" dirty="0"/>
              <a:t>(senzorický) – kůže na laterální straně lýtka </a:t>
            </a:r>
          </a:p>
          <a:p>
            <a:pPr eaLnBrk="1" hangingPunct="1">
              <a:defRPr/>
            </a:pPr>
            <a:r>
              <a:rPr lang="cs-CZ" altLang="cs-CZ" dirty="0"/>
              <a:t>                                     vydává </a:t>
            </a:r>
            <a:r>
              <a:rPr lang="cs-CZ" altLang="cs-CZ" b="1" dirty="0">
                <a:solidFill>
                  <a:srgbClr val="00B0F0"/>
                </a:solidFill>
              </a:rPr>
              <a:t>r. </a:t>
            </a:r>
            <a:r>
              <a:rPr lang="cs-CZ" altLang="cs-CZ" b="1" dirty="0" err="1">
                <a:solidFill>
                  <a:srgbClr val="00B0F0"/>
                </a:solidFill>
              </a:rPr>
              <a:t>communicans</a:t>
            </a:r>
            <a:r>
              <a:rPr lang="cs-CZ" altLang="cs-CZ" b="1" dirty="0">
                <a:solidFill>
                  <a:srgbClr val="00B0F0"/>
                </a:solidFill>
              </a:rPr>
              <a:t> </a:t>
            </a:r>
            <a:r>
              <a:rPr lang="cs-CZ" altLang="cs-CZ" b="1" dirty="0" err="1">
                <a:solidFill>
                  <a:srgbClr val="00B0F0"/>
                </a:solidFill>
              </a:rPr>
              <a:t>fibularis</a:t>
            </a:r>
            <a:r>
              <a:rPr lang="cs-CZ" altLang="cs-CZ" b="1" dirty="0">
                <a:solidFill>
                  <a:srgbClr val="00B0F0"/>
                </a:solidFill>
              </a:rPr>
              <a:t> </a:t>
            </a:r>
            <a:r>
              <a:rPr lang="cs-CZ" altLang="cs-CZ" dirty="0">
                <a:solidFill>
                  <a:srgbClr val="00B0F0"/>
                </a:solidFill>
              </a:rPr>
              <a:t>pro </a:t>
            </a:r>
            <a:r>
              <a:rPr lang="cs-CZ" altLang="cs-CZ" sz="2000" b="1" u="sng" dirty="0">
                <a:solidFill>
                  <a:srgbClr val="00B0F0"/>
                </a:solidFill>
              </a:rPr>
              <a:t>n. </a:t>
            </a:r>
            <a:r>
              <a:rPr lang="cs-CZ" altLang="cs-CZ" sz="2000" b="1" u="sng" dirty="0" err="1">
                <a:solidFill>
                  <a:srgbClr val="00B0F0"/>
                </a:solidFill>
              </a:rPr>
              <a:t>suralis</a:t>
            </a:r>
            <a:endParaRPr lang="cs-CZ" altLang="cs-CZ" sz="2000" b="1" u="sng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/>
              <a:t>Konečné</a:t>
            </a:r>
            <a:r>
              <a:rPr lang="cs-CZ" altLang="cs-CZ" b="1" dirty="0"/>
              <a:t> větve:</a:t>
            </a:r>
          </a:p>
          <a:p>
            <a:pPr eaLnBrk="1" hangingPunct="1">
              <a:defRPr/>
            </a:pP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fibularis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endParaRPr lang="cs-CZ" alt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fibularis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profundu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cs-CZ" altLang="cs-CZ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r="8134" b="946"/>
          <a:stretch>
            <a:fillRect/>
          </a:stretch>
        </p:blipFill>
        <p:spPr bwMode="auto">
          <a:xfrm>
            <a:off x="8024813" y="1643063"/>
            <a:ext cx="246221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38126" y="5709196"/>
            <a:ext cx="7715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000" dirty="0"/>
              <a:t>Poranění n. </a:t>
            </a:r>
            <a:r>
              <a:rPr lang="cs-CZ" altLang="cs-CZ" sz="2000" dirty="0" err="1"/>
              <a:t>fibularis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communis</a:t>
            </a:r>
            <a:r>
              <a:rPr lang="cs-CZ" altLang="cs-CZ" sz="2000" dirty="0"/>
              <a:t> (fraktura bércových kostí, </a:t>
            </a:r>
          </a:p>
          <a:p>
            <a:pPr eaLnBrk="1" hangingPunct="1">
              <a:defRPr/>
            </a:pPr>
            <a:r>
              <a:rPr lang="cs-CZ" altLang="cs-CZ" sz="2000" dirty="0"/>
              <a:t>i těsný obvaz…. zakopávání o špičky tzv.  kohoutí chůze)</a:t>
            </a:r>
          </a:p>
        </p:txBody>
      </p:sp>
      <p:pic>
        <p:nvPicPr>
          <p:cNvPr id="44038" name="Picture 8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t="34700" r="54413" b="29118"/>
          <a:stretch>
            <a:fillRect/>
          </a:stretch>
        </p:blipFill>
        <p:spPr bwMode="auto">
          <a:xfrm>
            <a:off x="1738313" y="3000375"/>
            <a:ext cx="20510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ANd9GcSdfW_eYSe6m83RMx6tZrkeQ3vXTGgbBXTLLZsitJXgvsT2SPb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000376"/>
            <a:ext cx="2063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1643063"/>
            <a:ext cx="1643063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4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81062" y="214314"/>
            <a:ext cx="5214938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000" b="1" dirty="0" err="1">
                <a:latin typeface="Arial" charset="0"/>
              </a:rPr>
              <a:t>Nervus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fibularis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sz="2000" b="1" dirty="0" err="1">
                <a:latin typeface="Arial" charset="0"/>
              </a:rPr>
              <a:t>superficialis</a:t>
            </a:r>
            <a:endParaRPr lang="cs-CZ" altLang="cs-CZ" sz="2000" b="1" dirty="0"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400" dirty="0">
                <a:latin typeface="Arial" charset="0"/>
              </a:rPr>
              <a:t>prochází mezi svaly laterální skupiny bérce</a:t>
            </a:r>
          </a:p>
          <a:p>
            <a:pPr eaLnBrk="1" hangingPunct="1">
              <a:defRPr/>
            </a:pPr>
            <a:endParaRPr lang="cs-CZ" altLang="cs-CZ" sz="2000" b="1" dirty="0"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svaly - </a:t>
            </a:r>
            <a:r>
              <a:rPr lang="cs-CZ" altLang="cs-CZ" dirty="0">
                <a:solidFill>
                  <a:srgbClr val="FF0000"/>
                </a:solidFill>
                <a:latin typeface="Arial" charset="0"/>
              </a:rPr>
              <a:t>laterální skupina bérce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00B0F0"/>
                </a:solidFill>
                <a:latin typeface="Arial" charset="0"/>
              </a:rPr>
              <a:t>kůže </a:t>
            </a:r>
            <a:r>
              <a:rPr lang="cs-CZ" altLang="cs-CZ" dirty="0">
                <a:solidFill>
                  <a:srgbClr val="00B0F0"/>
                </a:solidFill>
                <a:latin typeface="Arial" charset="0"/>
              </a:rPr>
              <a:t>na hřbetu nohy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B0F0"/>
                </a:solidFill>
              </a:rPr>
              <a:t>          (</a:t>
            </a:r>
            <a:r>
              <a:rPr lang="cs-CZ" altLang="cs-CZ" b="1" dirty="0">
                <a:solidFill>
                  <a:srgbClr val="00B0F0"/>
                </a:solidFill>
              </a:rPr>
              <a:t>n. </a:t>
            </a:r>
            <a:r>
              <a:rPr lang="cs-CZ" altLang="cs-CZ" b="1" dirty="0" err="1">
                <a:solidFill>
                  <a:srgbClr val="00B0F0"/>
                </a:solidFill>
              </a:rPr>
              <a:t>cutaneus</a:t>
            </a:r>
            <a:r>
              <a:rPr lang="cs-CZ" altLang="cs-CZ" b="1" dirty="0">
                <a:solidFill>
                  <a:srgbClr val="00B0F0"/>
                </a:solidFill>
              </a:rPr>
              <a:t> dorsalis </a:t>
            </a:r>
            <a:r>
              <a:rPr lang="cs-CZ" altLang="cs-CZ" b="1" dirty="0" err="1">
                <a:solidFill>
                  <a:srgbClr val="00B0F0"/>
                </a:solidFill>
              </a:rPr>
              <a:t>medialis</a:t>
            </a:r>
            <a:r>
              <a:rPr lang="cs-CZ" altLang="cs-CZ" b="1" dirty="0">
                <a:solidFill>
                  <a:srgbClr val="00B0F0"/>
                </a:solidFill>
              </a:rPr>
              <a:t> </a:t>
            </a:r>
            <a:r>
              <a:rPr lang="cs-CZ" altLang="cs-CZ" dirty="0">
                <a:solidFill>
                  <a:srgbClr val="00B0F0"/>
                </a:solidFill>
              </a:rPr>
              <a:t>a</a:t>
            </a:r>
            <a:r>
              <a:rPr lang="cs-CZ" altLang="cs-CZ" b="1" dirty="0">
                <a:solidFill>
                  <a:srgbClr val="00B0F0"/>
                </a:solidFill>
              </a:rPr>
              <a:t> </a:t>
            </a:r>
            <a:r>
              <a:rPr lang="cs-CZ" altLang="cs-CZ" b="1" dirty="0" err="1">
                <a:solidFill>
                  <a:srgbClr val="00B0F0"/>
                </a:solidFill>
              </a:rPr>
              <a:t>intermedius</a:t>
            </a:r>
            <a:r>
              <a:rPr lang="cs-CZ" altLang="cs-CZ" dirty="0">
                <a:solidFill>
                  <a:srgbClr val="00B0F0"/>
                </a:solidFill>
              </a:rPr>
              <a:t>)</a:t>
            </a:r>
            <a:endParaRPr lang="cs-CZ" altLang="cs-CZ" i="1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altLang="cs-CZ" dirty="0">
              <a:latin typeface="Arial" charset="0"/>
            </a:endParaRPr>
          </a:p>
        </p:txBody>
      </p:sp>
      <p:sp>
        <p:nvSpPr>
          <p:cNvPr id="45059" name="Obdélník 2"/>
          <p:cNvSpPr>
            <a:spLocks noChangeArrowheads="1"/>
          </p:cNvSpPr>
          <p:nvPr/>
        </p:nvSpPr>
        <p:spPr bwMode="auto">
          <a:xfrm>
            <a:off x="6810376" y="214314"/>
            <a:ext cx="53816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Nervus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fibularis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profundus</a:t>
            </a: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/>
              <a:t>prochází mezi svaly přední skupiny bérce podél a. </a:t>
            </a:r>
            <a:r>
              <a:rPr lang="cs-CZ" altLang="cs-CZ" sz="1400" dirty="0" err="1"/>
              <a:t>tibialis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anterior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svaly</a:t>
            </a:r>
            <a:r>
              <a:rPr lang="cs-CZ" altLang="cs-CZ" sz="1800" dirty="0">
                <a:solidFill>
                  <a:srgbClr val="FF0000"/>
                </a:solidFill>
              </a:rPr>
              <a:t> - přední skupina bérce a </a:t>
            </a:r>
            <a:r>
              <a:rPr lang="cs-CZ" altLang="cs-CZ" sz="1800" dirty="0" err="1">
                <a:solidFill>
                  <a:srgbClr val="FF0000"/>
                </a:solidFill>
              </a:rPr>
              <a:t>dorsum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 err="1">
                <a:solidFill>
                  <a:srgbClr val="FF0000"/>
                </a:solidFill>
              </a:rPr>
              <a:t>pedis</a:t>
            </a:r>
            <a:endParaRPr lang="cs-CZ" altLang="cs-CZ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B0F0"/>
                </a:solidFill>
              </a:rPr>
              <a:t>kůže</a:t>
            </a:r>
            <a:r>
              <a:rPr lang="cs-CZ" altLang="cs-CZ" sz="1800" dirty="0">
                <a:solidFill>
                  <a:srgbClr val="00B0F0"/>
                </a:solidFill>
              </a:rPr>
              <a:t> mezi 1. a 2. prstem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2067781"/>
            <a:ext cx="15001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2132869"/>
            <a:ext cx="192881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ant_thigh_cut_nerves_dist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5"/>
          <a:stretch>
            <a:fillRect/>
          </a:stretch>
        </p:blipFill>
        <p:spPr bwMode="auto">
          <a:xfrm>
            <a:off x="7988411" y="2891969"/>
            <a:ext cx="4197725" cy="358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31" y="2002694"/>
            <a:ext cx="15001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0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délník 3"/>
          <p:cNvSpPr>
            <a:spLocks noChangeArrowheads="1"/>
          </p:cNvSpPr>
          <p:nvPr/>
        </p:nvSpPr>
        <p:spPr bwMode="auto">
          <a:xfrm>
            <a:off x="388938" y="0"/>
            <a:ext cx="4099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 smtClean="0"/>
              <a:t>6. </a:t>
            </a:r>
            <a:r>
              <a:rPr lang="cs-CZ" altLang="cs-CZ" b="1" dirty="0" err="1"/>
              <a:t>Nervus</a:t>
            </a:r>
            <a:r>
              <a:rPr lang="cs-CZ" altLang="cs-CZ" b="1" dirty="0"/>
              <a:t> </a:t>
            </a:r>
            <a:r>
              <a:rPr lang="cs-CZ" altLang="cs-CZ" b="1" dirty="0" err="1"/>
              <a:t>pudendus</a:t>
            </a:r>
            <a:endParaRPr lang="cs-CZ" altLang="cs-CZ" b="1" dirty="0"/>
          </a:p>
        </p:txBody>
      </p:sp>
      <p:pic>
        <p:nvPicPr>
          <p:cNvPr id="4608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b="7341"/>
          <a:stretch>
            <a:fillRect/>
          </a:stretch>
        </p:blipFill>
        <p:spPr bwMode="auto">
          <a:xfrm>
            <a:off x="1114649" y="3334910"/>
            <a:ext cx="2981101" cy="33767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66700" y="584775"/>
            <a:ext cx="1192530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Prochází skrze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infrapiriforme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, skrze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ischiadicum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minus do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fossa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ischiorectalis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pokračuje v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canalis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pudendalis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k symfýze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rectales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riores</a:t>
            </a:r>
            <a:r>
              <a:rPr lang="cs-CZ" altLang="cs-CZ" dirty="0">
                <a:solidFill>
                  <a:srgbClr val="00B0F0"/>
                </a:solidFill>
              </a:rPr>
              <a:t> </a:t>
            </a:r>
            <a:r>
              <a:rPr lang="cs-CZ" altLang="cs-CZ" dirty="0"/>
              <a:t>(m. </a:t>
            </a:r>
            <a:r>
              <a:rPr lang="cs-CZ" altLang="cs-CZ" dirty="0" err="1"/>
              <a:t>sphincter</a:t>
            </a:r>
            <a:r>
              <a:rPr lang="cs-CZ" altLang="cs-CZ" dirty="0"/>
              <a:t> ani </a:t>
            </a:r>
            <a:r>
              <a:rPr lang="cs-CZ" altLang="cs-CZ" dirty="0" err="1"/>
              <a:t>ext</a:t>
            </a:r>
            <a:r>
              <a:rPr lang="cs-CZ" altLang="cs-CZ" dirty="0"/>
              <a:t>., kůže </a:t>
            </a:r>
            <a:r>
              <a:rPr lang="cs-CZ" altLang="cs-CZ" dirty="0" err="1"/>
              <a:t>anu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perinea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(svaly pohlavních orgánů a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urogenitale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kůže hráze a šourku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velkých stydkých pysků)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musculares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svaly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pelvis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dorsalis penis/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clitoridis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kůže penisu/klitorisu)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coccygeus</a:t>
            </a:r>
            <a:endParaRPr lang="cs-CZ" alt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Tvoří pleteň kolem m.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coccygeus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inervace kůže hráze, částečně i m. levator ani a m.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cocygeus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zlomeniny kostrče – úporné bolesti při defekaci</a:t>
            </a:r>
          </a:p>
        </p:txBody>
      </p:sp>
      <p:pic>
        <p:nvPicPr>
          <p:cNvPr id="4608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682" r="6061"/>
          <a:stretch>
            <a:fillRect/>
          </a:stretch>
        </p:blipFill>
        <p:spPr bwMode="auto">
          <a:xfrm>
            <a:off x="6411913" y="3069676"/>
            <a:ext cx="3389312" cy="390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09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87563" y="1008064"/>
            <a:ext cx="7648248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dirty="0"/>
              <a:t>Možnosti komprese periferních nervů</a:t>
            </a:r>
          </a:p>
          <a:p>
            <a:endParaRPr lang="cs-CZ" altLang="cs-CZ" b="1" dirty="0"/>
          </a:p>
          <a:p>
            <a:endParaRPr lang="cs-CZ" altLang="cs-CZ" b="1" dirty="0"/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suprascapularis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(nošením těžkých břemen na rameni)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radialis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(spánek na tvrdé podložce)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ulnaris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(„brňavka“), mezi hlavami m. flexor </a:t>
            </a:r>
            <a:r>
              <a:rPr lang="cs-CZ" altLang="cs-CZ" sz="2000" dirty="0" err="1"/>
              <a:t>carpi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ulnaris</a:t>
            </a:r>
            <a:endParaRPr lang="cs-CZ" altLang="cs-CZ" sz="2000" dirty="0"/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medianus</a:t>
            </a:r>
            <a:r>
              <a:rPr lang="cs-CZ" altLang="cs-CZ" sz="2000" b="1" dirty="0"/>
              <a:t> </a:t>
            </a:r>
            <a:r>
              <a:rPr lang="cs-CZ" altLang="cs-CZ" sz="2000" dirty="0"/>
              <a:t>(mezi hlavami m. </a:t>
            </a:r>
            <a:r>
              <a:rPr lang="cs-CZ" altLang="cs-CZ" sz="2000" dirty="0" err="1"/>
              <a:t>pronator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teres</a:t>
            </a:r>
            <a:r>
              <a:rPr lang="cs-CZ" altLang="cs-CZ" sz="2000" dirty="0"/>
              <a:t>, v </a:t>
            </a:r>
            <a:r>
              <a:rPr lang="cs-CZ" altLang="cs-CZ" sz="2000" dirty="0" err="1"/>
              <a:t>canalis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carpi</a:t>
            </a:r>
            <a:r>
              <a:rPr lang="cs-CZ" altLang="cs-CZ" sz="2000" dirty="0"/>
              <a:t>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ilioinguinalis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(dráždění jizvami po břišních operacích)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femoralis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(po operaci femorální kýly)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obturatorius</a:t>
            </a:r>
            <a:r>
              <a:rPr lang="cs-CZ" altLang="cs-CZ" sz="2000" b="1" dirty="0"/>
              <a:t> </a:t>
            </a:r>
            <a:r>
              <a:rPr lang="cs-CZ" altLang="cs-CZ" sz="2000" dirty="0"/>
              <a:t>(v </a:t>
            </a:r>
            <a:r>
              <a:rPr lang="cs-CZ" altLang="cs-CZ" sz="2000" dirty="0" err="1"/>
              <a:t>canalis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obturatorius</a:t>
            </a:r>
            <a:r>
              <a:rPr lang="cs-CZ" altLang="cs-CZ" sz="2000" dirty="0"/>
              <a:t> - kýlou)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cutaneus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femoris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lateralis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(pod lig. </a:t>
            </a:r>
            <a:r>
              <a:rPr lang="cs-CZ" altLang="cs-CZ" sz="2000" dirty="0" err="1"/>
              <a:t>inquinale</a:t>
            </a:r>
            <a:r>
              <a:rPr lang="cs-CZ" altLang="cs-CZ" sz="2000" dirty="0"/>
              <a:t>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fibularis</a:t>
            </a:r>
            <a:r>
              <a:rPr lang="cs-CZ" altLang="cs-CZ" sz="2000" b="1" dirty="0"/>
              <a:t>/</a:t>
            </a:r>
            <a:r>
              <a:rPr lang="cs-CZ" altLang="cs-CZ" sz="2000" b="1" dirty="0" err="1"/>
              <a:t>peroneus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communis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(pod </a:t>
            </a:r>
            <a:r>
              <a:rPr lang="cs-CZ" altLang="cs-CZ" sz="2000" dirty="0" err="1"/>
              <a:t>caput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fibulae</a:t>
            </a:r>
            <a:r>
              <a:rPr lang="cs-CZ" altLang="cs-CZ" sz="2000" dirty="0"/>
              <a:t>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tibialis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(pod </a:t>
            </a:r>
            <a:r>
              <a:rPr lang="cs-CZ" altLang="cs-CZ" sz="2000" dirty="0" err="1"/>
              <a:t>retinaculum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flexorum</a:t>
            </a:r>
            <a:r>
              <a:rPr lang="cs-CZ" altLang="cs-CZ" sz="2000" dirty="0"/>
              <a:t>)</a:t>
            </a:r>
          </a:p>
          <a:p>
            <a:pPr>
              <a:buFontTx/>
              <a:buAutoNum type="arabicParenR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5308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5982998D-2837-42C0-92D2-12A2879BF6AE}"/>
              </a:ext>
            </a:extLst>
          </p:cNvPr>
          <p:cNvSpPr txBox="1"/>
          <p:nvPr/>
        </p:nvSpPr>
        <p:spPr>
          <a:xfrm>
            <a:off x="1558926" y="1341439"/>
            <a:ext cx="9389365" cy="35240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cap="all" dirty="0">
                <a:solidFill>
                  <a:srgbClr val="C00000"/>
                </a:solidFill>
              </a:rPr>
              <a:t>          </a:t>
            </a:r>
            <a:r>
              <a:rPr lang="cs-CZ" sz="4000" b="1" cap="all" dirty="0" err="1">
                <a:solidFill>
                  <a:srgbClr val="C00000"/>
                </a:solidFill>
              </a:rPr>
              <a:t>Integumentum</a:t>
            </a:r>
            <a:r>
              <a:rPr lang="cs-CZ" sz="4000" b="1" cap="all" dirty="0">
                <a:solidFill>
                  <a:srgbClr val="C00000"/>
                </a:solidFill>
              </a:rPr>
              <a:t> </a:t>
            </a:r>
            <a:r>
              <a:rPr lang="cs-CZ" sz="4000" b="1" cap="all" dirty="0" err="1">
                <a:solidFill>
                  <a:srgbClr val="C00000"/>
                </a:solidFill>
              </a:rPr>
              <a:t>commune</a:t>
            </a:r>
            <a:r>
              <a:rPr lang="cs-CZ" sz="4000" b="1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(</a:t>
            </a:r>
            <a:r>
              <a:rPr lang="cs-CZ" sz="2800" b="1" dirty="0">
                <a:solidFill>
                  <a:srgbClr val="C00000"/>
                </a:solidFill>
              </a:rPr>
              <a:t>soustava kožní</a:t>
            </a:r>
            <a:r>
              <a:rPr lang="cs-CZ" b="1" dirty="0">
                <a:solidFill>
                  <a:srgbClr val="C00000"/>
                </a:solidFill>
              </a:rPr>
              <a:t>)</a:t>
            </a:r>
          </a:p>
          <a:p>
            <a:pPr>
              <a:defRPr/>
            </a:pPr>
            <a:endParaRPr lang="cs-CZ" altLang="cs-CZ" u="sng" dirty="0"/>
          </a:p>
          <a:p>
            <a:pPr>
              <a:defRPr/>
            </a:pPr>
            <a:r>
              <a:rPr lang="cs-CZ" altLang="cs-CZ" dirty="0"/>
              <a:t>	</a:t>
            </a:r>
            <a:r>
              <a:rPr lang="cs-CZ" altLang="cs-CZ" sz="2000" dirty="0"/>
              <a:t>- poskytuje ochranu hlouběji uloženým orgánům</a:t>
            </a:r>
          </a:p>
          <a:p>
            <a:pPr>
              <a:defRPr/>
            </a:pPr>
            <a:r>
              <a:rPr lang="cs-CZ" altLang="cs-CZ" sz="2000" dirty="0"/>
              <a:t>	- je sídlem kožních smyslů (vnímání tlaku, teploty, bolesti)</a:t>
            </a:r>
          </a:p>
          <a:p>
            <a:pPr>
              <a:defRPr/>
            </a:pPr>
            <a:r>
              <a:rPr lang="cs-CZ" altLang="cs-CZ" sz="2000" dirty="0"/>
              <a:t>	- podílí se na termoregulaci</a:t>
            </a:r>
          </a:p>
          <a:p>
            <a:pPr>
              <a:defRPr/>
            </a:pPr>
            <a:r>
              <a:rPr lang="cs-CZ" altLang="cs-CZ" sz="2000" dirty="0"/>
              <a:t>                 - uplatňuje se při látkové výměně </a:t>
            </a:r>
            <a:r>
              <a:rPr lang="cs-CZ" altLang="cs-CZ" sz="1200" dirty="0"/>
              <a:t>(schopnost vylučovat a vstřebávat některé látky, </a:t>
            </a:r>
          </a:p>
          <a:p>
            <a:pPr>
              <a:defRPr/>
            </a:pPr>
            <a:r>
              <a:rPr lang="cs-CZ" altLang="cs-CZ" sz="1200" dirty="0"/>
              <a:t>                                                                                                                                         tvorba provitaminu D za působení UV záření)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	</a:t>
            </a:r>
            <a:r>
              <a:rPr lang="cs-CZ" altLang="cs-CZ" sz="2000" dirty="0"/>
              <a:t>- rezervní orgán </a:t>
            </a:r>
            <a:r>
              <a:rPr lang="cs-CZ" altLang="cs-CZ" sz="1200" dirty="0"/>
              <a:t>(zásobárna energie - podkožní tuk)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	</a:t>
            </a:r>
            <a:r>
              <a:rPr lang="cs-CZ" altLang="cs-CZ" sz="2000" i="1" dirty="0"/>
              <a:t>- </a:t>
            </a:r>
            <a:r>
              <a:rPr lang="cs-CZ" altLang="cs-CZ" sz="2000" dirty="0"/>
              <a:t>potní žlázy se podílí částečně také na vylučování a hospodaření s vodou</a:t>
            </a:r>
          </a:p>
          <a:p>
            <a:pPr>
              <a:defRPr/>
            </a:pPr>
            <a:r>
              <a:rPr lang="cs-CZ" altLang="cs-CZ" sz="1600" dirty="0"/>
              <a:t>                          </a:t>
            </a:r>
          </a:p>
          <a:p>
            <a:pPr>
              <a:defRPr/>
            </a:pPr>
            <a:endParaRPr lang="cs-CZ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="" xmlns:a16="http://schemas.microsoft.com/office/drawing/2014/main" id="{21405EC0-DF8A-4B73-8E50-8FFABADC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rgbClr val="C00000"/>
                </a:solidFill>
              </a:rPr>
              <a:t>Stavba</a:t>
            </a:r>
            <a:r>
              <a:rPr lang="cs-CZ" altLang="cs-CZ" dirty="0"/>
              <a:t> –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rozsahem největší orgán lidského těla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plošný rozsah je asi 1,7 - 2.0 m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tloušťka kolísá od 0.5 – 4.0 mm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nejsilnější je na zádech a na stehně, nejtenčí na horním víčku. Hmotnost samotné kůže je asi 3kg, s tukovou tkání může dosáhnout až 20kg.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E304A0-8ADC-4191-9923-131103E8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25" y="1414463"/>
            <a:ext cx="7886700" cy="32623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endParaRPr lang="cs-CZ" sz="3600" dirty="0"/>
          </a:p>
          <a:p>
            <a:pPr marL="0" indent="0">
              <a:buNone/>
              <a:defRPr/>
            </a:pPr>
            <a:r>
              <a:rPr lang="cs-CZ" sz="8000" b="1" u="sng" dirty="0">
                <a:solidFill>
                  <a:srgbClr val="C00000"/>
                </a:solidFill>
              </a:rPr>
              <a:t>Kůže</a:t>
            </a:r>
            <a:r>
              <a:rPr lang="cs-CZ" sz="8000" b="1" u="sng" dirty="0"/>
              <a:t> </a:t>
            </a:r>
            <a:r>
              <a:rPr lang="cs-CZ" sz="4800" dirty="0"/>
              <a:t>(</a:t>
            </a:r>
            <a:r>
              <a:rPr lang="cs-CZ" sz="4800" dirty="0" err="1"/>
              <a:t>cutis</a:t>
            </a:r>
            <a:r>
              <a:rPr lang="cs-CZ" sz="4800" dirty="0"/>
              <a:t>, derma) </a:t>
            </a:r>
          </a:p>
          <a:p>
            <a:pPr marL="0" indent="0">
              <a:buNone/>
              <a:defRPr/>
            </a:pPr>
            <a:endParaRPr lang="cs-CZ" sz="6400" dirty="0"/>
          </a:p>
          <a:p>
            <a:pPr marL="0" indent="0">
              <a:buNone/>
              <a:defRPr/>
            </a:pPr>
            <a:r>
              <a:rPr lang="cs-CZ" sz="6400" b="1" dirty="0">
                <a:solidFill>
                  <a:srgbClr val="C00000"/>
                </a:solidFill>
              </a:rPr>
              <a:t>1) Pokožka – epidermis </a:t>
            </a:r>
            <a:r>
              <a:rPr lang="cs-CZ" sz="4200" dirty="0"/>
              <a:t>– </a:t>
            </a:r>
            <a:r>
              <a:rPr lang="cs-CZ" sz="5600" dirty="0"/>
              <a:t>plní ochranné mechanické funkce, </a:t>
            </a:r>
            <a:r>
              <a:rPr lang="cs-CZ" sz="5600" b="1" dirty="0"/>
              <a:t>mnohovrstevný dlaždicový epitel</a:t>
            </a:r>
            <a:r>
              <a:rPr lang="cs-CZ" sz="5600" dirty="0"/>
              <a:t>, na povrchu rohovatějící a odlupující se, dorůstání ze zárodečné vrstvy ( s pigmentem, s nervy,  ale bez cév).</a:t>
            </a:r>
          </a:p>
          <a:p>
            <a:pPr marL="742950" indent="-742950">
              <a:buFontTx/>
              <a:buAutoNum type="arabicParenR"/>
              <a:defRPr/>
            </a:pPr>
            <a:endParaRPr lang="cs-CZ" altLang="cs-CZ" sz="5600" dirty="0"/>
          </a:p>
          <a:p>
            <a:pPr lvl="1">
              <a:buFontTx/>
              <a:buNone/>
              <a:defRPr/>
            </a:pPr>
            <a:endParaRPr lang="cs-CZ" altLang="cs-CZ" sz="1650" dirty="0"/>
          </a:p>
          <a:p>
            <a:pPr>
              <a:buFontTx/>
              <a:buNone/>
              <a:defRPr/>
            </a:pPr>
            <a:r>
              <a:rPr lang="cs-CZ" sz="6400" b="1" dirty="0">
                <a:solidFill>
                  <a:srgbClr val="C00000"/>
                </a:solidFill>
              </a:rPr>
              <a:t>2) Škára </a:t>
            </a:r>
            <a:r>
              <a:rPr lang="cs-CZ" sz="4800" dirty="0"/>
              <a:t>(dermis, </a:t>
            </a:r>
            <a:r>
              <a:rPr lang="cs-CZ" sz="4800" dirty="0" err="1"/>
              <a:t>corium</a:t>
            </a:r>
            <a:r>
              <a:rPr lang="cs-CZ" sz="4800" dirty="0"/>
              <a:t>) </a:t>
            </a:r>
            <a:r>
              <a:rPr lang="cs-CZ" sz="3600" dirty="0"/>
              <a:t>– </a:t>
            </a:r>
            <a:r>
              <a:rPr lang="cs-CZ" sz="5600" dirty="0"/>
              <a:t>zajišťuje převážně dynamické funkce – pružnost a tažnost kůže. Je tvořena tuhým vazivem. Její povrchová vrstva vybíhá proti epidermis v podobě papil (dermatoglyfy). Průběh snopců vláken škáry je různý (směr odpovídá mechanickému zatížení kůže – štěpitelnost kůže! </a:t>
            </a:r>
          </a:p>
          <a:p>
            <a:pPr>
              <a:buFontTx/>
              <a:buNone/>
              <a:defRPr/>
            </a:pPr>
            <a:endParaRPr lang="cs-CZ" sz="4800" b="1" dirty="0"/>
          </a:p>
          <a:p>
            <a:pPr>
              <a:buFontTx/>
              <a:buNone/>
              <a:defRPr/>
            </a:pPr>
            <a:endParaRPr lang="cs-CZ" sz="4800" b="1" dirty="0"/>
          </a:p>
          <a:p>
            <a:pPr>
              <a:buFontTx/>
              <a:buNone/>
              <a:defRPr/>
            </a:pPr>
            <a:r>
              <a:rPr lang="cs-CZ" sz="4800" b="1" dirty="0"/>
              <a:t>Hluboká vrstva obsahuje:</a:t>
            </a:r>
          </a:p>
          <a:p>
            <a:pPr>
              <a:buFontTx/>
              <a:buNone/>
              <a:defRPr/>
            </a:pPr>
            <a:r>
              <a:rPr lang="cs-CZ" altLang="cs-CZ" sz="4800" dirty="0"/>
              <a:t>			                       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cs-CZ" altLang="cs-CZ" sz="4800" dirty="0"/>
              <a:t>	</a:t>
            </a:r>
            <a:r>
              <a:rPr lang="cs-CZ" altLang="cs-CZ" sz="6400" dirty="0"/>
              <a:t>- </a:t>
            </a:r>
            <a:r>
              <a:rPr lang="cs-CZ" altLang="cs-CZ" sz="6400" b="1" dirty="0"/>
              <a:t>vlasové folikuly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cs-CZ" altLang="cs-CZ" sz="6400" dirty="0"/>
              <a:t>	- </a:t>
            </a:r>
            <a:r>
              <a:rPr lang="cs-CZ" altLang="cs-CZ" sz="6400" b="1" dirty="0"/>
              <a:t>cévy</a:t>
            </a:r>
            <a:r>
              <a:rPr lang="cs-CZ" altLang="cs-CZ" sz="6400" dirty="0"/>
              <a:t> a </a:t>
            </a:r>
            <a:r>
              <a:rPr lang="cs-CZ" altLang="cs-CZ" sz="6400" b="1" dirty="0"/>
              <a:t>nervy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cs-CZ" altLang="cs-CZ" sz="6400" dirty="0"/>
              <a:t>	- </a:t>
            </a:r>
            <a:r>
              <a:rPr lang="cs-CZ" altLang="cs-CZ" sz="6400" b="1" dirty="0"/>
              <a:t>kožní </a:t>
            </a:r>
            <a:r>
              <a:rPr lang="cs-CZ" altLang="cs-CZ" sz="6400" dirty="0"/>
              <a:t>a </a:t>
            </a:r>
            <a:r>
              <a:rPr lang="cs-CZ" altLang="cs-CZ" sz="6400" b="1" dirty="0"/>
              <a:t>mazové žlázy</a:t>
            </a:r>
          </a:p>
          <a:p>
            <a:pPr>
              <a:buFontTx/>
              <a:buNone/>
              <a:defRPr/>
            </a:pPr>
            <a:endParaRPr lang="cs-CZ" altLang="cs-CZ" sz="6400" b="1" u="sng" dirty="0"/>
          </a:p>
          <a:p>
            <a:pPr>
              <a:buFontTx/>
              <a:buNone/>
              <a:defRPr/>
            </a:pPr>
            <a:endParaRPr lang="cs-CZ" altLang="cs-CZ" sz="3600" dirty="0"/>
          </a:p>
          <a:p>
            <a:pPr>
              <a:buFontTx/>
              <a:buNone/>
              <a:defRPr/>
            </a:pPr>
            <a:endParaRPr lang="cs-CZ" altLang="cs-CZ" sz="1800" b="1" dirty="0"/>
          </a:p>
          <a:p>
            <a:pPr>
              <a:buFontTx/>
              <a:buNone/>
              <a:defRPr/>
            </a:pPr>
            <a:endParaRPr lang="cs-CZ" altLang="cs-CZ" sz="1800" b="1" dirty="0"/>
          </a:p>
          <a:p>
            <a:pPr>
              <a:buFontTx/>
              <a:buNone/>
              <a:defRPr/>
            </a:pPr>
            <a:endParaRPr lang="cs-CZ" altLang="cs-CZ" sz="1800" b="1" dirty="0"/>
          </a:p>
          <a:p>
            <a:pPr>
              <a:buFontTx/>
              <a:buNone/>
              <a:defRPr/>
            </a:pPr>
            <a:endParaRPr lang="cs-CZ" altLang="cs-CZ" sz="1800" b="1" dirty="0"/>
          </a:p>
          <a:p>
            <a:pPr>
              <a:buFontTx/>
              <a:buNone/>
              <a:defRPr/>
            </a:pPr>
            <a:endParaRPr lang="cs-CZ" altLang="cs-CZ" sz="1800" b="1" dirty="0"/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  <p:pic>
        <p:nvPicPr>
          <p:cNvPr id="15364" name="Picture 2">
            <a:extLst>
              <a:ext uri="{FF2B5EF4-FFF2-40B4-BE49-F238E27FC236}">
                <a16:creationId xmlns="" xmlns:a16="http://schemas.microsoft.com/office/drawing/2014/main" id="{0B569939-BDA8-4356-98A2-36ACE207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4" t="21564" r="34375" b="4375"/>
          <a:stretch>
            <a:fillRect/>
          </a:stretch>
        </p:blipFill>
        <p:spPr bwMode="auto">
          <a:xfrm>
            <a:off x="4583114" y="3860800"/>
            <a:ext cx="191293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1">
            <a:extLst>
              <a:ext uri="{FF2B5EF4-FFF2-40B4-BE49-F238E27FC236}">
                <a16:creationId xmlns="" xmlns:a16="http://schemas.microsoft.com/office/drawing/2014/main" id="{301FAC82-56FF-4B2A-A190-4526A1272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9" y="3789364"/>
            <a:ext cx="35083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délník 5"/>
          <p:cNvSpPr>
            <a:spLocks noChangeArrowheads="1"/>
          </p:cNvSpPr>
          <p:nvPr/>
        </p:nvSpPr>
        <p:spPr bwMode="auto">
          <a:xfrm>
            <a:off x="266700" y="161925"/>
            <a:ext cx="523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/>
              <a:t>1. </a:t>
            </a:r>
            <a:r>
              <a:rPr lang="cs-CZ" altLang="cs-CZ" sz="2800" b="1" dirty="0" err="1"/>
              <a:t>Nervus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iliohypogastricus</a:t>
            </a:r>
            <a:endParaRPr lang="cs-CZ" altLang="cs-CZ" sz="2800" b="1" dirty="0"/>
          </a:p>
        </p:txBody>
      </p:sp>
      <p:sp>
        <p:nvSpPr>
          <p:cNvPr id="30723" name="Obdélník 6"/>
          <p:cNvSpPr>
            <a:spLocks noChangeArrowheads="1"/>
          </p:cNvSpPr>
          <p:nvPr/>
        </p:nvSpPr>
        <p:spPr bwMode="auto">
          <a:xfrm>
            <a:off x="6672263" y="161925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/>
              <a:t>2. </a:t>
            </a:r>
            <a:r>
              <a:rPr lang="cs-CZ" altLang="cs-CZ" sz="2800" b="1" dirty="0" err="1"/>
              <a:t>Nervus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ilioinguinalis</a:t>
            </a:r>
            <a:endParaRPr lang="cs-CZ" altLang="cs-CZ" sz="2800" b="1" dirty="0"/>
          </a:p>
        </p:txBody>
      </p:sp>
      <p:pic>
        <p:nvPicPr>
          <p:cNvPr id="3072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18375" r="51837" b="52197"/>
          <a:stretch>
            <a:fillRect/>
          </a:stretch>
        </p:blipFill>
        <p:spPr bwMode="auto">
          <a:xfrm>
            <a:off x="4897439" y="2740025"/>
            <a:ext cx="312578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nerve-gr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r="2687" b="2673"/>
          <a:stretch>
            <a:fillRect/>
          </a:stretch>
        </p:blipFill>
        <p:spPr bwMode="auto">
          <a:xfrm>
            <a:off x="8218488" y="2740025"/>
            <a:ext cx="234156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316163" y="685145"/>
            <a:ext cx="87122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dirty="0"/>
              <a:t>Průběh: </a:t>
            </a:r>
            <a:r>
              <a:rPr lang="cs-CZ" altLang="cs-CZ" dirty="0"/>
              <a:t>mezi m. </a:t>
            </a:r>
            <a:r>
              <a:rPr lang="cs-CZ" altLang="cs-CZ" dirty="0" err="1"/>
              <a:t>obliquus</a:t>
            </a:r>
            <a:r>
              <a:rPr lang="cs-CZ" altLang="cs-CZ" dirty="0"/>
              <a:t> </a:t>
            </a:r>
            <a:r>
              <a:rPr lang="cs-CZ" altLang="cs-CZ" dirty="0" err="1"/>
              <a:t>int</a:t>
            </a:r>
            <a:r>
              <a:rPr lang="cs-CZ" altLang="cs-CZ" dirty="0"/>
              <a:t>. </a:t>
            </a:r>
            <a:r>
              <a:rPr lang="cs-CZ" altLang="cs-CZ" dirty="0" err="1"/>
              <a:t>abdominis</a:t>
            </a:r>
            <a:r>
              <a:rPr lang="cs-CZ" altLang="cs-CZ" dirty="0"/>
              <a:t> a m. </a:t>
            </a:r>
            <a:r>
              <a:rPr lang="cs-CZ" altLang="cs-CZ" dirty="0" err="1"/>
              <a:t>transversus</a:t>
            </a:r>
            <a:r>
              <a:rPr lang="cs-CZ" altLang="cs-CZ" dirty="0"/>
              <a:t> </a:t>
            </a:r>
            <a:r>
              <a:rPr lang="cs-CZ" altLang="cs-CZ" dirty="0" err="1"/>
              <a:t>abdominis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b="1" dirty="0"/>
              <a:t>Inervace: </a:t>
            </a:r>
            <a:r>
              <a:rPr lang="cs-CZ" altLang="cs-CZ" dirty="0">
                <a:solidFill>
                  <a:srgbClr val="FF0000"/>
                </a:solidFill>
              </a:rPr>
              <a:t>m. </a:t>
            </a:r>
            <a:r>
              <a:rPr lang="cs-CZ" altLang="cs-CZ" dirty="0" err="1">
                <a:solidFill>
                  <a:srgbClr val="FF0000"/>
                </a:solidFill>
              </a:rPr>
              <a:t>obliquus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int</a:t>
            </a:r>
            <a:r>
              <a:rPr lang="cs-CZ" altLang="cs-CZ" dirty="0">
                <a:solidFill>
                  <a:srgbClr val="FF0000"/>
                </a:solidFill>
              </a:rPr>
              <a:t>. </a:t>
            </a:r>
            <a:r>
              <a:rPr lang="cs-CZ" altLang="cs-CZ" dirty="0" err="1">
                <a:solidFill>
                  <a:srgbClr val="FF0000"/>
                </a:solidFill>
              </a:rPr>
              <a:t>abdominis</a:t>
            </a:r>
            <a:r>
              <a:rPr lang="cs-CZ" altLang="cs-CZ" dirty="0">
                <a:solidFill>
                  <a:srgbClr val="FF0000"/>
                </a:solidFill>
              </a:rPr>
              <a:t> a m. </a:t>
            </a:r>
            <a:r>
              <a:rPr lang="cs-CZ" altLang="cs-CZ" dirty="0" err="1">
                <a:solidFill>
                  <a:srgbClr val="FF0000"/>
                </a:solidFill>
              </a:rPr>
              <a:t>transversus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abdominis</a:t>
            </a:r>
            <a:endParaRPr lang="cs-CZ" altLang="cs-CZ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00B0F0"/>
                </a:solidFill>
              </a:rPr>
              <a:t>Inervace kůže</a:t>
            </a:r>
            <a:r>
              <a:rPr lang="cs-CZ" altLang="cs-CZ" dirty="0">
                <a:solidFill>
                  <a:srgbClr val="00B0F0"/>
                </a:solidFill>
              </a:rPr>
              <a:t>: </a:t>
            </a:r>
            <a:r>
              <a:rPr lang="cs-CZ" altLang="cs-CZ" b="1" dirty="0"/>
              <a:t>n. </a:t>
            </a:r>
            <a:r>
              <a:rPr lang="cs-CZ" altLang="cs-CZ" b="1" dirty="0" err="1"/>
              <a:t>iliohypogastricus</a:t>
            </a:r>
            <a:r>
              <a:rPr lang="cs-CZ" altLang="cs-CZ" b="1" dirty="0"/>
              <a:t> </a:t>
            </a:r>
            <a:r>
              <a:rPr lang="cs-CZ" altLang="cs-CZ" dirty="0"/>
              <a:t>–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>
                <a:solidFill>
                  <a:srgbClr val="00B0F0"/>
                </a:solidFill>
              </a:rPr>
              <a:t>r. </a:t>
            </a:r>
            <a:r>
              <a:rPr lang="cs-CZ" altLang="cs-CZ" dirty="0" err="1">
                <a:solidFill>
                  <a:srgbClr val="00B0F0"/>
                </a:solidFill>
              </a:rPr>
              <a:t>cutaneus</a:t>
            </a:r>
            <a:r>
              <a:rPr lang="cs-CZ" altLang="cs-CZ" dirty="0">
                <a:solidFill>
                  <a:srgbClr val="00B0F0"/>
                </a:solidFill>
              </a:rPr>
              <a:t> lat. et med. </a:t>
            </a:r>
          </a:p>
          <a:p>
            <a:pPr eaLnBrk="1" hangingPunct="1">
              <a:defRPr/>
            </a:pPr>
            <a:r>
              <a:rPr lang="cs-CZ" altLang="cs-CZ" dirty="0"/>
              <a:t>                           </a:t>
            </a:r>
            <a:r>
              <a:rPr lang="cs-CZ" altLang="cs-CZ" b="1" dirty="0"/>
              <a:t>n. </a:t>
            </a:r>
            <a:r>
              <a:rPr lang="cs-CZ" altLang="cs-CZ" b="1" dirty="0" err="1"/>
              <a:t>ilioinguinalis</a:t>
            </a:r>
            <a:r>
              <a:rPr lang="cs-CZ" altLang="cs-CZ" b="1" dirty="0"/>
              <a:t> </a:t>
            </a:r>
            <a:r>
              <a:rPr lang="cs-CZ" altLang="cs-CZ" dirty="0"/>
              <a:t>–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00B0F0"/>
                </a:solidFill>
              </a:rPr>
              <a:t>nn</a:t>
            </a:r>
            <a:r>
              <a:rPr lang="cs-CZ" altLang="cs-CZ" dirty="0">
                <a:solidFill>
                  <a:srgbClr val="00B0F0"/>
                </a:solidFill>
              </a:rPr>
              <a:t>. </a:t>
            </a:r>
            <a:r>
              <a:rPr lang="cs-CZ" altLang="cs-CZ" dirty="0" err="1">
                <a:solidFill>
                  <a:srgbClr val="00B0F0"/>
                </a:solidFill>
              </a:rPr>
              <a:t>scrotales</a:t>
            </a:r>
            <a:r>
              <a:rPr lang="cs-CZ" altLang="cs-CZ" dirty="0">
                <a:solidFill>
                  <a:srgbClr val="00B0F0"/>
                </a:solidFill>
              </a:rPr>
              <a:t>/</a:t>
            </a:r>
            <a:r>
              <a:rPr lang="cs-CZ" altLang="cs-CZ" dirty="0" err="1">
                <a:solidFill>
                  <a:srgbClr val="00B0F0"/>
                </a:solidFill>
              </a:rPr>
              <a:t>labiales</a:t>
            </a:r>
            <a:r>
              <a:rPr lang="cs-CZ" altLang="cs-CZ" dirty="0">
                <a:solidFill>
                  <a:srgbClr val="00B0F0"/>
                </a:solidFill>
              </a:rPr>
              <a:t> ant.</a:t>
            </a:r>
          </a:p>
          <a:p>
            <a:pPr eaLnBrk="1" hangingPunct="1">
              <a:defRPr/>
            </a:pPr>
            <a:r>
              <a:rPr lang="cs-CZ" altLang="cs-CZ" dirty="0"/>
              <a:t>     </a:t>
            </a:r>
          </a:p>
        </p:txBody>
      </p:sp>
      <p:pic>
        <p:nvPicPr>
          <p:cNvPr id="30727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b="6738"/>
          <a:stretch>
            <a:fillRect/>
          </a:stretch>
        </p:blipFill>
        <p:spPr bwMode="auto">
          <a:xfrm>
            <a:off x="1644651" y="2740025"/>
            <a:ext cx="308927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="" xmlns:a16="http://schemas.microsoft.com/office/drawing/2014/main" id="{AC6DAA9E-8F9A-4A11-9351-3DC07647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06575"/>
            <a:ext cx="685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>
            <a:extLst>
              <a:ext uri="{FF2B5EF4-FFF2-40B4-BE49-F238E27FC236}">
                <a16:creationId xmlns="" xmlns:a16="http://schemas.microsoft.com/office/drawing/2014/main" id="{F8C5442E-D28A-442D-95C3-41FBE6691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1527176"/>
            <a:ext cx="4191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vír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="" xmlns:a16="http://schemas.microsoft.com/office/drawing/2014/main" id="{CAA954BC-1E76-4A4D-83BB-8C150C41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1" y="1544638"/>
            <a:ext cx="9826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smyčka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="" xmlns:a16="http://schemas.microsoft.com/office/drawing/2014/main" id="{FAA3F24A-ED86-4F39-94B2-FE298E3E8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1544638"/>
            <a:ext cx="11493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oblouček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="" xmlns:a16="http://schemas.microsoft.com/office/drawing/2014/main" id="{87042119-42DF-4541-BDD5-ACAACEA14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4670426"/>
            <a:ext cx="1189492" cy="80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Cristae</a:t>
            </a:r>
            <a:r>
              <a:rPr lang="cs-CZ" altLang="cs-CZ" sz="12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cutis</a:t>
            </a:r>
            <a:endParaRPr lang="cs-CZ" altLang="cs-CZ" sz="12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Sulci </a:t>
            </a:r>
            <a:r>
              <a:rPr lang="cs-CZ" altLang="cs-CZ" sz="12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cutis</a:t>
            </a:r>
            <a:endParaRPr lang="cs-CZ" altLang="cs-CZ" sz="12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Pori</a:t>
            </a:r>
            <a:r>
              <a:rPr lang="cs-CZ" altLang="cs-CZ" sz="12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sudoriferi</a:t>
            </a:r>
            <a:endParaRPr lang="cs-CZ" altLang="cs-CZ" sz="12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Toruli</a:t>
            </a:r>
            <a:r>
              <a:rPr lang="cs-CZ" altLang="cs-CZ" sz="12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tactiles</a:t>
            </a:r>
            <a:endParaRPr lang="cs-CZ" altLang="cs-CZ" sz="12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17415" name="Text Box 7">
            <a:extLst>
              <a:ext uri="{FF2B5EF4-FFF2-40B4-BE49-F238E27FC236}">
                <a16:creationId xmlns="" xmlns:a16="http://schemas.microsoft.com/office/drawing/2014/main" id="{54E8A66E-9B9F-4B6A-8730-C5257A0F0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089026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  <a:latin typeface="Calibri" panose="020F0502020204030204" pitchFamily="34" charset="0"/>
              </a:rPr>
              <a:t>Papilární linie </a:t>
            </a:r>
            <a:r>
              <a:rPr lang="cs-CZ" altLang="cs-CZ" sz="1200">
                <a:latin typeface="Calibri" panose="020F0502020204030204" pitchFamily="34" charset="0"/>
              </a:rPr>
              <a:t>(daktyloskopie, genetika)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délník 1">
            <a:extLst>
              <a:ext uri="{FF2B5EF4-FFF2-40B4-BE49-F238E27FC236}">
                <a16:creationId xmlns="" xmlns:a16="http://schemas.microsoft.com/office/drawing/2014/main" id="{EF489234-9056-439A-8076-7DBF631C2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6" y="44450"/>
            <a:ext cx="90011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3) Podkožní vazivo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tela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subcutanea</a:t>
            </a:r>
            <a:r>
              <a:rPr lang="cs-CZ" altLang="cs-CZ" sz="1800" dirty="0"/>
              <a:t>)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/>
              <a:t>a) vrstva tukových buněk -</a:t>
            </a:r>
            <a:r>
              <a:rPr lang="cs-CZ" altLang="cs-CZ" sz="1600" dirty="0"/>
              <a:t> zásobárna energie, ochrana před poraněním, tepelná izolace, určuje tvar těla. </a:t>
            </a:r>
            <a:r>
              <a:rPr lang="cs-CZ" altLang="cs-CZ" sz="1600" i="1" dirty="0"/>
              <a:t>Tuk chybí na ušním boltci, očních víčkách, na hřbetu nosu a na penisu a </a:t>
            </a:r>
            <a:r>
              <a:rPr lang="cs-CZ" altLang="cs-CZ" sz="1600" i="1" dirty="0" err="1"/>
              <a:t>clitorisu</a:t>
            </a:r>
            <a:r>
              <a:rPr lang="cs-CZ" altLang="cs-CZ" sz="1600" i="1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b) cévy a nervy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Tuhé vazivo na některých místech tvoří pruhy, které se pevně připojují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k </a:t>
            </a:r>
            <a:r>
              <a:rPr lang="cs-CZ" altLang="cs-CZ" sz="1600" dirty="0" err="1"/>
              <a:t>periostu</a:t>
            </a:r>
            <a:r>
              <a:rPr lang="cs-CZ" altLang="cs-CZ" sz="1600" dirty="0"/>
              <a:t> nebo fascii. Zde je kůže málo </a:t>
            </a:r>
            <a:r>
              <a:rPr lang="cs-CZ" altLang="cs-CZ" sz="1600" dirty="0" err="1"/>
              <a:t>posunlivá</a:t>
            </a:r>
            <a:r>
              <a:rPr lang="cs-CZ" altLang="cs-CZ" sz="1600" dirty="0"/>
              <a:t>, objevují se vklesliny (např. nad obratli). Stlačením cév při dlouhém ležení – vznik dekubitů.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      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                                                                             </a:t>
            </a:r>
            <a:r>
              <a:rPr lang="cs-CZ" altLang="cs-CZ" sz="1200" b="1" dirty="0"/>
              <a:t>Ubývání tuku a elasticity vláken ve stáří </a:t>
            </a:r>
            <a:r>
              <a:rPr lang="cs-CZ" altLang="cs-CZ" sz="1000" b="1" dirty="0"/>
              <a:t>(vrásky)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u="sng" dirty="0"/>
          </a:p>
        </p:txBody>
      </p:sp>
      <p:pic>
        <p:nvPicPr>
          <p:cNvPr id="23555" name="Obrázek 1">
            <a:extLst>
              <a:ext uri="{FF2B5EF4-FFF2-40B4-BE49-F238E27FC236}">
                <a16:creationId xmlns="" xmlns:a16="http://schemas.microsoft.com/office/drawing/2014/main" id="{1EF59388-18DD-44E2-9A23-F038292F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708276"/>
            <a:ext cx="4392612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Obrázek 8">
            <a:extLst>
              <a:ext uri="{FF2B5EF4-FFF2-40B4-BE49-F238E27FC236}">
                <a16:creationId xmlns="" xmlns:a16="http://schemas.microsoft.com/office/drawing/2014/main" id="{B81C1058-335D-4703-A33E-B9EFC80A8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644901"/>
            <a:ext cx="3700463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="" xmlns:a16="http://schemas.microsoft.com/office/drawing/2014/main" id="{417F7E2D-DAC6-46AB-B0F8-3E8DF0D5B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857251"/>
            <a:ext cx="7886700" cy="993775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C00000"/>
                </a:solidFill>
              </a:rPr>
              <a:t>Kožní deriváty</a:t>
            </a:r>
            <a:br>
              <a:rPr lang="cs-CZ" altLang="cs-CZ" b="1">
                <a:solidFill>
                  <a:srgbClr val="C00000"/>
                </a:solidFill>
              </a:rPr>
            </a:br>
            <a:r>
              <a:rPr lang="cs-CZ" altLang="cs-CZ" sz="1500" b="1"/>
              <a:t>zrohovatělé: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="" xmlns:a16="http://schemas.microsoft.com/office/drawing/2014/main" id="{99085C01-D64D-487E-B896-B4E1DDBC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1488"/>
            <a:ext cx="12191999" cy="32623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altLang="cs-CZ" sz="9600" dirty="0"/>
              <a:t>	</a:t>
            </a:r>
            <a:r>
              <a:rPr lang="cs-CZ" altLang="cs-CZ" sz="9600" dirty="0">
                <a:solidFill>
                  <a:srgbClr val="C00000"/>
                </a:solidFill>
              </a:rPr>
              <a:t>1. </a:t>
            </a:r>
            <a:r>
              <a:rPr lang="cs-CZ" altLang="cs-CZ" sz="9600" b="1" dirty="0">
                <a:solidFill>
                  <a:srgbClr val="C00000"/>
                </a:solidFill>
              </a:rPr>
              <a:t>vlas </a:t>
            </a:r>
            <a:r>
              <a:rPr lang="cs-CZ" altLang="cs-CZ" sz="5500" dirty="0"/>
              <a:t>(</a:t>
            </a:r>
            <a:r>
              <a:rPr lang="cs-CZ" altLang="cs-CZ" sz="5500" dirty="0" err="1"/>
              <a:t>capillus</a:t>
            </a:r>
            <a:r>
              <a:rPr lang="cs-CZ" altLang="cs-CZ" sz="5500" dirty="0"/>
              <a:t>), </a:t>
            </a:r>
            <a:r>
              <a:rPr lang="cs-CZ" altLang="cs-CZ" sz="5500" b="1" dirty="0">
                <a:solidFill>
                  <a:srgbClr val="C00000"/>
                </a:solidFill>
              </a:rPr>
              <a:t>chlup</a:t>
            </a:r>
            <a:r>
              <a:rPr lang="cs-CZ" altLang="cs-CZ" sz="5500" b="1" dirty="0"/>
              <a:t> </a:t>
            </a:r>
            <a:r>
              <a:rPr lang="cs-CZ" altLang="cs-CZ" sz="5500" dirty="0"/>
              <a:t>(</a:t>
            </a:r>
            <a:r>
              <a:rPr lang="cs-CZ" altLang="cs-CZ" sz="5500" dirty="0" err="1"/>
              <a:t>pilus</a:t>
            </a:r>
            <a:r>
              <a:rPr lang="cs-CZ" altLang="cs-CZ" sz="5500" dirty="0" smtClean="0"/>
              <a:t>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5500" dirty="0" smtClean="0"/>
              <a:t> </a:t>
            </a:r>
            <a:r>
              <a:rPr lang="cs-CZ" altLang="cs-CZ" sz="5500" b="1" dirty="0"/>
              <a:t>– </a:t>
            </a:r>
            <a:r>
              <a:rPr lang="cs-CZ" altLang="cs-CZ" sz="5500" dirty="0"/>
              <a:t>chybí na palma </a:t>
            </a:r>
            <a:r>
              <a:rPr lang="cs-CZ" altLang="cs-CZ" sz="5500" dirty="0" err="1"/>
              <a:t>manus</a:t>
            </a:r>
            <a:r>
              <a:rPr lang="cs-CZ" altLang="cs-CZ" sz="5500" dirty="0"/>
              <a:t> a planta </a:t>
            </a:r>
            <a:r>
              <a:rPr lang="cs-CZ" altLang="cs-CZ" sz="5500" dirty="0" err="1"/>
              <a:t>pedis</a:t>
            </a:r>
            <a:r>
              <a:rPr lang="cs-CZ" altLang="cs-CZ" sz="5500" dirty="0"/>
              <a:t>, na přechodní červeni rtů, </a:t>
            </a:r>
            <a:r>
              <a:rPr lang="cs-CZ" altLang="cs-CZ" sz="5500" dirty="0" err="1"/>
              <a:t>glans</a:t>
            </a:r>
            <a:r>
              <a:rPr lang="cs-CZ" altLang="cs-CZ" sz="5500" dirty="0"/>
              <a:t> penis/</a:t>
            </a:r>
            <a:r>
              <a:rPr lang="cs-CZ" altLang="cs-CZ" sz="4800" dirty="0" err="1"/>
              <a:t>clitoridis</a:t>
            </a:r>
            <a:r>
              <a:rPr lang="cs-CZ" altLang="cs-CZ" sz="5500" dirty="0"/>
              <a:t>, </a:t>
            </a:r>
            <a:r>
              <a:rPr lang="cs-CZ" altLang="cs-CZ" sz="5500" dirty="0" err="1"/>
              <a:t>preputium</a:t>
            </a:r>
            <a:r>
              <a:rPr lang="cs-CZ" altLang="cs-CZ" sz="5500" dirty="0"/>
              <a:t> penis, labia </a:t>
            </a:r>
            <a:r>
              <a:rPr lang="cs-CZ" altLang="cs-CZ" sz="5500" dirty="0" err="1"/>
              <a:t>minora</a:t>
            </a:r>
            <a:r>
              <a:rPr lang="cs-CZ" altLang="cs-CZ" sz="5500" dirty="0"/>
              <a:t> </a:t>
            </a:r>
            <a:r>
              <a:rPr lang="cs-CZ" altLang="cs-CZ" sz="5500" dirty="0" err="1"/>
              <a:t>pudendi</a:t>
            </a:r>
            <a:r>
              <a:rPr lang="cs-CZ" altLang="cs-CZ" sz="5500" dirty="0"/>
              <a:t> a na </a:t>
            </a:r>
            <a:r>
              <a:rPr lang="cs-CZ" altLang="cs-CZ" sz="5500" dirty="0" smtClean="0"/>
              <a:t>vnitřní </a:t>
            </a:r>
            <a:r>
              <a:rPr lang="cs-CZ" altLang="cs-CZ" sz="5500" dirty="0"/>
              <a:t>ploše </a:t>
            </a:r>
            <a:r>
              <a:rPr lang="cs-CZ" altLang="cs-CZ" sz="5500" dirty="0" smtClean="0"/>
              <a:t>labia majora </a:t>
            </a:r>
            <a:r>
              <a:rPr lang="cs-CZ" altLang="cs-CZ" sz="5500" dirty="0" err="1" smtClean="0"/>
              <a:t>pudendi</a:t>
            </a:r>
            <a:endParaRPr lang="cs-CZ" altLang="cs-CZ" sz="5500" dirty="0"/>
          </a:p>
          <a:p>
            <a:pPr eaLnBrk="1" hangingPunct="1">
              <a:buFont typeface="Arial" charset="0"/>
              <a:buNone/>
              <a:defRPr/>
            </a:pPr>
            <a:endParaRPr lang="cs-CZ" altLang="cs-CZ" sz="55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5500" b="1" dirty="0" smtClean="0"/>
              <a:t>Struktura</a:t>
            </a:r>
            <a:r>
              <a:rPr lang="cs-CZ" altLang="cs-CZ" sz="5500" b="1" dirty="0"/>
              <a:t>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6400" b="1" dirty="0"/>
              <a:t>Radix pili </a:t>
            </a:r>
            <a:r>
              <a:rPr lang="cs-CZ" altLang="cs-CZ" sz="5500" dirty="0"/>
              <a:t>(v kůži) s vlasovou cibulkou (bulbus pili), váček vlasový (</a:t>
            </a:r>
            <a:r>
              <a:rPr lang="cs-CZ" altLang="cs-CZ" sz="5500" dirty="0" err="1"/>
              <a:t>folliculus</a:t>
            </a:r>
            <a:r>
              <a:rPr lang="cs-CZ" altLang="cs-CZ" sz="5500" dirty="0"/>
              <a:t> pili) – sem se </a:t>
            </a:r>
            <a:r>
              <a:rPr lang="cs-CZ" altLang="cs-CZ" sz="5500" dirty="0" err="1"/>
              <a:t>vchlipuje</a:t>
            </a:r>
            <a:r>
              <a:rPr lang="cs-CZ" altLang="cs-CZ" sz="5500" dirty="0"/>
              <a:t> bohatě prokrvená vazivová bradavka vlasová (</a:t>
            </a:r>
            <a:r>
              <a:rPr lang="cs-CZ" altLang="cs-CZ" sz="5500" dirty="0" err="1"/>
              <a:t>papilla</a:t>
            </a:r>
            <a:r>
              <a:rPr lang="cs-CZ" altLang="cs-CZ" sz="5500" dirty="0"/>
              <a:t> pili) – pro výživu bulbu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6400" b="1" dirty="0" err="1" smtClean="0"/>
              <a:t>Scapus</a:t>
            </a:r>
            <a:r>
              <a:rPr lang="cs-CZ" altLang="cs-CZ" sz="6400" b="1" dirty="0" smtClean="0"/>
              <a:t> </a:t>
            </a:r>
            <a:r>
              <a:rPr lang="cs-CZ" altLang="cs-CZ" sz="6400" b="1" dirty="0"/>
              <a:t>pili </a:t>
            </a:r>
            <a:r>
              <a:rPr lang="cs-CZ" altLang="cs-CZ" sz="5500" dirty="0"/>
              <a:t>(volný kmen vlasový) – zrohovatělé epidermální buňky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5500" dirty="0"/>
              <a:t>        Na průřezu chlupem: </a:t>
            </a:r>
            <a:r>
              <a:rPr lang="cs-CZ" altLang="cs-CZ" sz="5500" b="1" dirty="0"/>
              <a:t>dřeň </a:t>
            </a:r>
            <a:r>
              <a:rPr lang="cs-CZ" altLang="cs-CZ" sz="5500" dirty="0"/>
              <a:t>(</a:t>
            </a:r>
            <a:r>
              <a:rPr lang="cs-CZ" altLang="cs-CZ" sz="5500" dirty="0" err="1"/>
              <a:t>substantia</a:t>
            </a:r>
            <a:r>
              <a:rPr lang="cs-CZ" altLang="cs-CZ" sz="5500" dirty="0"/>
              <a:t> </a:t>
            </a:r>
            <a:r>
              <a:rPr lang="cs-CZ" altLang="cs-CZ" sz="5500" dirty="0" err="1"/>
              <a:t>medullaris</a:t>
            </a:r>
            <a:r>
              <a:rPr lang="cs-CZ" altLang="cs-CZ" sz="5500" dirty="0"/>
              <a:t>), </a:t>
            </a:r>
            <a:r>
              <a:rPr lang="cs-CZ" altLang="cs-CZ" sz="5500" b="1" dirty="0" err="1"/>
              <a:t>substantia</a:t>
            </a:r>
            <a:r>
              <a:rPr lang="cs-CZ" altLang="cs-CZ" sz="5500" b="1" dirty="0"/>
              <a:t> </a:t>
            </a:r>
            <a:r>
              <a:rPr lang="cs-CZ" altLang="cs-CZ" sz="5500" b="1" dirty="0" err="1"/>
              <a:t>corticalis</a:t>
            </a:r>
            <a:r>
              <a:rPr lang="cs-CZ" altLang="cs-CZ" sz="5500" b="1" dirty="0"/>
              <a:t>, tenká </a:t>
            </a:r>
            <a:r>
              <a:rPr lang="cs-CZ" altLang="cs-CZ" sz="5500" b="1" dirty="0" err="1"/>
              <a:t>cuticula</a:t>
            </a:r>
            <a:r>
              <a:rPr lang="cs-CZ" altLang="cs-CZ" sz="5500" b="1" dirty="0"/>
              <a:t> pili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6400" b="1" dirty="0" smtClean="0"/>
              <a:t>Mazová </a:t>
            </a:r>
            <a:r>
              <a:rPr lang="cs-CZ" altLang="cs-CZ" sz="6400" b="1" dirty="0"/>
              <a:t>žláza </a:t>
            </a:r>
            <a:r>
              <a:rPr lang="cs-CZ" altLang="cs-CZ" sz="5500" dirty="0"/>
              <a:t>(</a:t>
            </a:r>
            <a:r>
              <a:rPr lang="cs-CZ" altLang="cs-CZ" sz="5500" dirty="0" err="1"/>
              <a:t>glandula</a:t>
            </a:r>
            <a:r>
              <a:rPr lang="cs-CZ" altLang="cs-CZ" sz="5500" dirty="0"/>
              <a:t> </a:t>
            </a:r>
            <a:r>
              <a:rPr lang="cs-CZ" altLang="cs-CZ" sz="5500" dirty="0" err="1"/>
              <a:t>sebacea</a:t>
            </a:r>
            <a:r>
              <a:rPr lang="cs-CZ" altLang="cs-CZ" sz="5500" dirty="0"/>
              <a:t>) – v úhlu mezi chlupem a svalem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6400" b="1" dirty="0"/>
              <a:t>Vzpřimovač chlupu </a:t>
            </a:r>
            <a:r>
              <a:rPr lang="cs-CZ" altLang="cs-CZ" sz="5500" dirty="0"/>
              <a:t>(</a:t>
            </a:r>
            <a:r>
              <a:rPr lang="cs-CZ" altLang="cs-CZ" sz="5500" dirty="0" err="1"/>
              <a:t>musculus</a:t>
            </a:r>
            <a:r>
              <a:rPr lang="cs-CZ" altLang="cs-CZ" sz="5500" dirty="0"/>
              <a:t> </a:t>
            </a:r>
            <a:r>
              <a:rPr lang="cs-CZ" altLang="cs-CZ" sz="5500" dirty="0" err="1"/>
              <a:t>arrector</a:t>
            </a:r>
            <a:r>
              <a:rPr lang="cs-CZ" altLang="cs-CZ" sz="5500" dirty="0"/>
              <a:t> pili) – hladká svalovina . „husí kůže“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sz="5500" b="1" dirty="0"/>
          </a:p>
          <a:p>
            <a:pPr eaLnBrk="1" hangingPunct="1">
              <a:buFont typeface="Arial" charset="0"/>
              <a:buNone/>
              <a:defRPr/>
            </a:pPr>
            <a:endParaRPr lang="cs-CZ" altLang="cs-CZ" sz="55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5500" b="1" dirty="0" smtClean="0"/>
              <a:t>Typy </a:t>
            </a:r>
            <a:r>
              <a:rPr lang="cs-CZ" altLang="cs-CZ" sz="5500" b="1" dirty="0"/>
              <a:t>ochlupení: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5500" b="1" dirty="0"/>
              <a:t>1. Primární – lanugo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5500" b="1" dirty="0"/>
              <a:t>2. Sekundární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5500" b="1" dirty="0"/>
              <a:t>3. Terciární </a:t>
            </a:r>
            <a:r>
              <a:rPr lang="cs-CZ" altLang="cs-CZ" sz="5500" dirty="0"/>
              <a:t>(po pubertě)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1650" dirty="0"/>
              <a:t>		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1650" dirty="0"/>
              <a:t>	</a:t>
            </a:r>
            <a:endParaRPr lang="cs-CZ" altLang="cs-CZ" sz="1650" b="1" dirty="0"/>
          </a:p>
        </p:txBody>
      </p:sp>
      <p:pic>
        <p:nvPicPr>
          <p:cNvPr id="27652" name="Obrázek 3">
            <a:extLst>
              <a:ext uri="{FF2B5EF4-FFF2-40B4-BE49-F238E27FC236}">
                <a16:creationId xmlns="" xmlns:a16="http://schemas.microsoft.com/office/drawing/2014/main" id="{36FA9BB3-1934-458B-B540-A94C7C4F7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76" y="3458817"/>
            <a:ext cx="4008201" cy="320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="" xmlns:a16="http://schemas.microsoft.com/office/drawing/2014/main" id="{DD5E9685-19CC-441D-88F1-D186ADAF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1441450"/>
            <a:ext cx="37909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u="sng">
                <a:solidFill>
                  <a:srgbClr val="FF0000"/>
                </a:solidFill>
                <a:cs typeface="Lucida Sans Unicode" panose="020B0602030504020204" pitchFamily="34" charset="0"/>
              </a:rPr>
              <a:t>Prim</a:t>
            </a:r>
            <a:r>
              <a:rPr lang="cs-CZ" altLang="cs-CZ" sz="1800" b="1" u="sng">
                <a:solidFill>
                  <a:srgbClr val="FF0000"/>
                </a:solidFill>
                <a:cs typeface="Lucida Sans Unicode" panose="020B0602030504020204" pitchFamily="34" charset="0"/>
              </a:rPr>
              <a:t>ární ochlupení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Lucida Sans Unicode" panose="020B0602030504020204" pitchFamily="34" charset="0"/>
              </a:rPr>
              <a:t>L</a:t>
            </a:r>
            <a:r>
              <a:rPr lang="en-US" altLang="cs-CZ" sz="1800" b="1">
                <a:cs typeface="Lucida Sans Unicode" panose="020B0602030504020204" pitchFamily="34" charset="0"/>
              </a:rPr>
              <a:t>anugo</a:t>
            </a:r>
            <a:r>
              <a:rPr lang="cs-CZ" altLang="cs-CZ" sz="1800" b="1">
                <a:cs typeface="Lucida Sans Unicode" panose="020B0602030504020204" pitchFamily="34" charset="0"/>
              </a:rPr>
              <a:t> </a:t>
            </a:r>
            <a:r>
              <a:rPr lang="cs-CZ" altLang="cs-CZ" sz="1800"/>
              <a:t>jsou jemné chloupky, pokrývající kůži plodu (fétu) .</a:t>
            </a:r>
            <a:endParaRPr lang="en-US" altLang="cs-CZ" sz="1800" b="1"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  <a:cs typeface="Lucida Sans Unicode" panose="020B0602030504020204" pitchFamily="34" charset="0"/>
              </a:rPr>
              <a:t>     F</a:t>
            </a:r>
            <a:r>
              <a:rPr lang="en-US" altLang="cs-CZ" sz="1200" b="1">
                <a:solidFill>
                  <a:srgbClr val="000000"/>
                </a:solidFill>
                <a:cs typeface="Lucida Sans Unicode" panose="020B0602030504020204" pitchFamily="34" charset="0"/>
              </a:rPr>
              <a:t>lumina pilorum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  <a:cs typeface="Lucida Sans Unicode" panose="020B0602030504020204" pitchFamily="34" charset="0"/>
              </a:rPr>
              <a:t>     V</a:t>
            </a:r>
            <a:r>
              <a:rPr lang="en-US" altLang="cs-CZ" sz="1200" b="1">
                <a:solidFill>
                  <a:srgbClr val="000000"/>
                </a:solidFill>
                <a:cs typeface="Lucida Sans Unicode" panose="020B0602030504020204" pitchFamily="34" charset="0"/>
              </a:rPr>
              <a:t>ortices pilorum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u="sng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u="sng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u="sng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rgbClr val="FF0000"/>
                </a:solidFill>
                <a:cs typeface="Lucida Sans Unicode" panose="020B0602030504020204" pitchFamily="34" charset="0"/>
              </a:rPr>
              <a:t>Sekundární ochlupení</a:t>
            </a:r>
            <a:endParaRPr lang="en-US" altLang="cs-CZ" sz="1800" b="1" u="sng">
              <a:solidFill>
                <a:srgbClr val="FF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P</a:t>
            </a:r>
            <a:r>
              <a:rPr lang="en-US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ili</a:t>
            </a: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 (chloupky)</a:t>
            </a:r>
            <a:endParaRPr lang="en-US" altLang="cs-CZ" sz="1800" b="1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C</a:t>
            </a:r>
            <a:r>
              <a:rPr lang="en-US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api</a:t>
            </a: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l</a:t>
            </a:r>
            <a:r>
              <a:rPr lang="en-US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li</a:t>
            </a: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 (vlasy)</a:t>
            </a:r>
            <a:endParaRPr lang="en-US" altLang="cs-CZ" sz="1800" b="1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C</a:t>
            </a:r>
            <a:r>
              <a:rPr lang="en-US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ilia </a:t>
            </a: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(řasy)</a:t>
            </a:r>
            <a:endParaRPr lang="en-US" altLang="cs-CZ" sz="1800" b="1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S</a:t>
            </a:r>
            <a:r>
              <a:rPr lang="en-US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upercilium</a:t>
            </a:r>
            <a:r>
              <a:rPr lang="cs-CZ" altLang="cs-CZ" sz="1800" b="1">
                <a:solidFill>
                  <a:srgbClr val="000000"/>
                </a:solidFill>
                <a:cs typeface="Lucida Sans Unicode" panose="020B0602030504020204" pitchFamily="34" charset="0"/>
              </a:rPr>
              <a:t> (obočí)</a:t>
            </a:r>
            <a:endParaRPr lang="en-US" altLang="cs-CZ" sz="1800" b="1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pic>
        <p:nvPicPr>
          <p:cNvPr id="28675" name="Picture 7" descr="5989_f260">
            <a:extLst>
              <a:ext uri="{FF2B5EF4-FFF2-40B4-BE49-F238E27FC236}">
                <a16:creationId xmlns="" xmlns:a16="http://schemas.microsoft.com/office/drawing/2014/main" id="{A2600B5C-4C41-4242-849A-CE26E0ED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4" y="3540125"/>
            <a:ext cx="28352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>
            <a:extLst>
              <a:ext uri="{FF2B5EF4-FFF2-40B4-BE49-F238E27FC236}">
                <a16:creationId xmlns="" xmlns:a16="http://schemas.microsoft.com/office/drawing/2014/main" id="{1A459ACA-E6A1-44F0-8F95-CE56C2B2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3136900"/>
            <a:ext cx="24638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2" descr="Výsledek obrázku pro foto novorozenec">
            <a:extLst>
              <a:ext uri="{FF2B5EF4-FFF2-40B4-BE49-F238E27FC236}">
                <a16:creationId xmlns="" xmlns:a16="http://schemas.microsoft.com/office/drawing/2014/main" id="{1A3DD7EA-CFA9-4622-BE0C-612791A22D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9889" y="747713"/>
            <a:ext cx="2052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pic>
        <p:nvPicPr>
          <p:cNvPr id="28678" name="Obrázek 4">
            <a:extLst>
              <a:ext uri="{FF2B5EF4-FFF2-40B4-BE49-F238E27FC236}">
                <a16:creationId xmlns="" xmlns:a16="http://schemas.microsoft.com/office/drawing/2014/main" id="{7260465C-147E-4A64-AE11-D4EE99E05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095376"/>
            <a:ext cx="30591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="" xmlns:a16="http://schemas.microsoft.com/office/drawing/2014/main" id="{CEB4FEEE-F228-448B-AB34-1D1A3DD1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9" b="5109"/>
          <a:stretch>
            <a:fillRect/>
          </a:stretch>
        </p:blipFill>
        <p:spPr bwMode="auto">
          <a:xfrm>
            <a:off x="3893431" y="4341413"/>
            <a:ext cx="3772607" cy="17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445taidjin">
            <a:extLst>
              <a:ext uri="{FF2B5EF4-FFF2-40B4-BE49-F238E27FC236}">
                <a16:creationId xmlns="" xmlns:a16="http://schemas.microsoft.com/office/drawing/2014/main" id="{1924F82C-64F8-4C20-8E83-11F0DDAB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28" y="2403942"/>
            <a:ext cx="317976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>
            <a:extLst>
              <a:ext uri="{FF2B5EF4-FFF2-40B4-BE49-F238E27FC236}">
                <a16:creationId xmlns="" xmlns:a16="http://schemas.microsoft.com/office/drawing/2014/main" id="{9A65329D-5EB6-453A-BD8C-AE08C8021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1228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30725" name="Text Box 6">
            <a:extLst>
              <a:ext uri="{FF2B5EF4-FFF2-40B4-BE49-F238E27FC236}">
                <a16:creationId xmlns="" xmlns:a16="http://schemas.microsoft.com/office/drawing/2014/main" id="{3108F3AB-315A-419D-808F-10BCE8A4F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9" y="769975"/>
            <a:ext cx="6254459" cy="27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u="sng" dirty="0">
                <a:solidFill>
                  <a:srgbClr val="C00000"/>
                </a:solidFill>
                <a:cs typeface="Lucida Sans Unicode" panose="020B0602030504020204" pitchFamily="34" charset="0"/>
              </a:rPr>
              <a:t>Terciární ochlupení </a:t>
            </a:r>
            <a:r>
              <a:rPr lang="cs-CZ" altLang="cs-CZ" sz="1800" b="1" u="sng" dirty="0">
                <a:cs typeface="Lucida Sans Unicode" panose="020B0602030504020204" pitchFamily="34" charset="0"/>
              </a:rPr>
              <a:t>(po pubertě)</a:t>
            </a:r>
            <a:endParaRPr lang="en-US" altLang="cs-CZ" sz="1800" b="1" u="sng" dirty="0"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H</a:t>
            </a:r>
            <a:r>
              <a:rPr lang="en-US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irci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cs typeface="Lucida Sans Unicode" panose="020B0602030504020204" pitchFamily="34" charset="0"/>
              </a:rPr>
              <a:t>(chlupy v axile)</a:t>
            </a:r>
            <a:endParaRPr lang="en-US" altLang="cs-CZ" sz="1800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P</a:t>
            </a:r>
            <a:r>
              <a:rPr lang="en-US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ubes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cs typeface="Lucida Sans Unicode" panose="020B0602030504020204" pitchFamily="34" charset="0"/>
              </a:rPr>
              <a:t>(chlupy v okolí zevních pohlavních orgánů)</a:t>
            </a:r>
            <a:endParaRPr lang="en-US" altLang="cs-CZ" sz="1800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B</a:t>
            </a:r>
            <a:r>
              <a:rPr lang="en-US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arbae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cs typeface="Lucida Sans Unicode" panose="020B0602030504020204" pitchFamily="34" charset="0"/>
              </a:rPr>
              <a:t>(vousy)</a:t>
            </a:r>
            <a:endParaRPr lang="en-US" altLang="cs-CZ" sz="1800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T</a:t>
            </a:r>
            <a:r>
              <a:rPr lang="en-US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ragi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cs typeface="Lucida Sans Unicode" panose="020B0602030504020204" pitchFamily="34" charset="0"/>
              </a:rPr>
              <a:t>(chlupy v zevním zvukovodu)</a:t>
            </a:r>
            <a:endParaRPr lang="en-US" altLang="cs-CZ" sz="1800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V</a:t>
            </a:r>
            <a:r>
              <a:rPr lang="en-US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ibris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s</a:t>
            </a:r>
            <a:r>
              <a:rPr lang="en-US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ae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cs typeface="Lucida Sans Unicode" panose="020B0602030504020204" pitchFamily="34" charset="0"/>
              </a:rPr>
              <a:t>(chlupy ve vestibulum </a:t>
            </a:r>
            <a:r>
              <a:rPr lang="cs-CZ" altLang="cs-CZ" sz="1800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nasi</a:t>
            </a:r>
            <a:r>
              <a:rPr lang="cs-CZ" altLang="cs-CZ" sz="1800" dirty="0">
                <a:solidFill>
                  <a:srgbClr val="000000"/>
                </a:solidFill>
                <a:cs typeface="Lucida Sans Unicode" panose="020B0602030504020204" pitchFamily="34" charset="0"/>
              </a:rPr>
              <a:t>)</a:t>
            </a:r>
            <a:endParaRPr lang="en-US" altLang="cs-CZ" sz="1800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Sinusové chlupy</a:t>
            </a:r>
            <a:endParaRPr lang="en-US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0726" name="Text Box 7">
            <a:extLst>
              <a:ext uri="{FF2B5EF4-FFF2-40B4-BE49-F238E27FC236}">
                <a16:creationId xmlns="" xmlns:a16="http://schemas.microsoft.com/office/drawing/2014/main" id="{558B0A2A-ED5C-4A13-8FF0-4C1F2491B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996" y="5899945"/>
            <a:ext cx="202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cs-CZ" sz="1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ypertrichosis</a:t>
            </a:r>
            <a:r>
              <a:rPr lang="en-US" altLang="cs-CZ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vera</a:t>
            </a:r>
            <a:endParaRPr lang="cs-CZ" altLang="cs-CZ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27" name="Picture 9">
            <a:extLst>
              <a:ext uri="{FF2B5EF4-FFF2-40B4-BE49-F238E27FC236}">
                <a16:creationId xmlns="" xmlns:a16="http://schemas.microsoft.com/office/drawing/2014/main" id="{08486CB8-9FBC-4760-813C-87B8697F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096964"/>
            <a:ext cx="17256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Obrázek 4">
            <a:extLst>
              <a:ext uri="{FF2B5EF4-FFF2-40B4-BE49-F238E27FC236}">
                <a16:creationId xmlns="" xmlns:a16="http://schemas.microsoft.com/office/drawing/2014/main" id="{360839A1-8BB8-4AB8-9D32-DF7E50A92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18" y="4308075"/>
            <a:ext cx="2542946" cy="17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Obdélník 6">
            <a:extLst>
              <a:ext uri="{FF2B5EF4-FFF2-40B4-BE49-F238E27FC236}">
                <a16:creationId xmlns="" xmlns:a16="http://schemas.microsoft.com/office/drawing/2014/main" id="{D8F86F4E-C565-4A16-BE7E-1F09FFAB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792539"/>
            <a:ext cx="457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100" dirty="0" smtClean="0"/>
              <a:t>Mají </a:t>
            </a:r>
            <a:r>
              <a:rPr lang="cs-CZ" altLang="cs-CZ" sz="1100" dirty="0"/>
              <a:t>hmatovou funkci, u člověka jsou rudimentární.</a:t>
            </a:r>
            <a:endParaRPr lang="en-GB" altLang="cs-CZ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F2271EA3-7F09-4B96-95D4-02DCAD026F44}"/>
              </a:ext>
            </a:extLst>
          </p:cNvPr>
          <p:cNvSpPr txBox="1"/>
          <p:nvPr/>
        </p:nvSpPr>
        <p:spPr>
          <a:xfrm>
            <a:off x="1524001" y="1095376"/>
            <a:ext cx="7992124" cy="23467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C00000"/>
                </a:solidFill>
              </a:rPr>
              <a:t>2. Nehet </a:t>
            </a:r>
            <a:r>
              <a:rPr lang="cs-CZ" dirty="0"/>
              <a:t>(</a:t>
            </a:r>
            <a:r>
              <a:rPr lang="cs-CZ" dirty="0" err="1"/>
              <a:t>unguis</a:t>
            </a:r>
            <a:r>
              <a:rPr lang="cs-CZ" dirty="0"/>
              <a:t>)</a:t>
            </a:r>
          </a:p>
          <a:p>
            <a:pPr>
              <a:defRPr/>
            </a:pPr>
            <a:r>
              <a:rPr lang="cs-CZ" dirty="0"/>
              <a:t>Zrohovatělá ploténka - chrání distální článek prstů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Nehtová ploténka </a:t>
            </a:r>
            <a:r>
              <a:rPr lang="cs-CZ" sz="1400" dirty="0"/>
              <a:t>(corpus </a:t>
            </a:r>
            <a:r>
              <a:rPr lang="cs-CZ" sz="1400" dirty="0" err="1"/>
              <a:t>unguis</a:t>
            </a:r>
            <a:r>
              <a:rPr lang="cs-CZ" sz="1400" dirty="0"/>
              <a:t>) </a:t>
            </a:r>
            <a:r>
              <a:rPr lang="cs-CZ" dirty="0"/>
              <a:t>s </a:t>
            </a:r>
            <a:r>
              <a:rPr lang="cs-CZ" sz="1400" dirty="0"/>
              <a:t>radix </a:t>
            </a:r>
            <a:r>
              <a:rPr lang="cs-CZ" sz="1400" dirty="0" err="1"/>
              <a:t>unguis</a:t>
            </a:r>
            <a:r>
              <a:rPr lang="cs-CZ" sz="1400" dirty="0"/>
              <a:t> </a:t>
            </a:r>
            <a:r>
              <a:rPr lang="cs-CZ" dirty="0"/>
              <a:t>- </a:t>
            </a:r>
            <a:r>
              <a:rPr lang="cs-CZ" sz="1200" dirty="0"/>
              <a:t>jeho proximální okraj </a:t>
            </a:r>
            <a:r>
              <a:rPr lang="cs-CZ" sz="1600" dirty="0" err="1"/>
              <a:t>margo</a:t>
            </a:r>
            <a:r>
              <a:rPr lang="cs-CZ" sz="1600" dirty="0"/>
              <a:t> </a:t>
            </a:r>
            <a:r>
              <a:rPr lang="cs-CZ" sz="1600" dirty="0" err="1"/>
              <a:t>ocultus</a:t>
            </a:r>
            <a:r>
              <a:rPr lang="cs-CZ" sz="1600" dirty="0"/>
              <a:t> </a:t>
            </a:r>
          </a:p>
          <a:p>
            <a:pPr>
              <a:defRPr/>
            </a:pPr>
            <a:r>
              <a:rPr lang="cs-CZ" sz="1050" dirty="0"/>
              <a:t>je ukrytý v nehtové rýze</a:t>
            </a:r>
            <a:r>
              <a:rPr lang="cs-CZ" dirty="0"/>
              <a:t>, </a:t>
            </a:r>
            <a:r>
              <a:rPr lang="cs-CZ" dirty="0" err="1"/>
              <a:t>margo</a:t>
            </a:r>
            <a:r>
              <a:rPr lang="cs-CZ" dirty="0"/>
              <a:t> liber </a:t>
            </a:r>
            <a:r>
              <a:rPr lang="cs-CZ" sz="1200" dirty="0"/>
              <a:t>je distální okraj</a:t>
            </a:r>
          </a:p>
          <a:p>
            <a:pPr>
              <a:defRPr/>
            </a:pPr>
            <a:r>
              <a:rPr lang="cs-CZ" b="1" dirty="0"/>
              <a:t>Nehtové lůžko </a:t>
            </a:r>
            <a:r>
              <a:rPr lang="cs-CZ" dirty="0"/>
              <a:t>(</a:t>
            </a:r>
            <a:r>
              <a:rPr lang="cs-CZ" dirty="0" err="1"/>
              <a:t>lectulus</a:t>
            </a:r>
            <a:r>
              <a:rPr lang="cs-CZ" dirty="0"/>
              <a:t> </a:t>
            </a:r>
            <a:r>
              <a:rPr lang="cs-CZ" dirty="0" err="1"/>
              <a:t>unguis</a:t>
            </a:r>
            <a:r>
              <a:rPr lang="cs-CZ" dirty="0"/>
              <a:t>) – proximální část =matrix </a:t>
            </a:r>
            <a:r>
              <a:rPr lang="cs-CZ" dirty="0" err="1"/>
              <a:t>unguis</a:t>
            </a:r>
            <a:r>
              <a:rPr lang="cs-CZ" dirty="0"/>
              <a:t> – dorůstání nehtu </a:t>
            </a:r>
          </a:p>
          <a:p>
            <a:pPr>
              <a:defRPr/>
            </a:pPr>
            <a:r>
              <a:rPr lang="cs-CZ" sz="1050" dirty="0"/>
              <a:t>(dobré regenerační schopnosti), distálně sterilní matrix, </a:t>
            </a:r>
            <a:r>
              <a:rPr lang="cs-CZ" sz="1050" dirty="0" smtClean="0"/>
              <a:t>lunula </a:t>
            </a:r>
            <a:r>
              <a:rPr lang="cs-CZ" sz="1050" dirty="0" err="1"/>
              <a:t>unguis</a:t>
            </a:r>
            <a:endParaRPr lang="cs-CZ" sz="1050" dirty="0"/>
          </a:p>
          <a:p>
            <a:pPr>
              <a:defRPr/>
            </a:pPr>
            <a:r>
              <a:rPr lang="cs-CZ" b="1" dirty="0"/>
              <a:t>Nehtový val </a:t>
            </a:r>
            <a:r>
              <a:rPr lang="cs-CZ" dirty="0"/>
              <a:t>(</a:t>
            </a:r>
            <a:r>
              <a:rPr lang="cs-CZ" dirty="0" err="1"/>
              <a:t>vallum</a:t>
            </a:r>
            <a:r>
              <a:rPr lang="cs-CZ" dirty="0"/>
              <a:t> </a:t>
            </a:r>
            <a:r>
              <a:rPr lang="cs-CZ" dirty="0" err="1"/>
              <a:t>unguis</a:t>
            </a:r>
            <a:r>
              <a:rPr lang="cs-CZ" dirty="0"/>
              <a:t>)</a:t>
            </a:r>
          </a:p>
        </p:txBody>
      </p:sp>
      <p:pic>
        <p:nvPicPr>
          <p:cNvPr id="31747" name="Obrázek 2">
            <a:extLst>
              <a:ext uri="{FF2B5EF4-FFF2-40B4-BE49-F238E27FC236}">
                <a16:creationId xmlns="" xmlns:a16="http://schemas.microsoft.com/office/drawing/2014/main" id="{CDB57DDC-F994-4B11-869A-E30A550E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605213"/>
            <a:ext cx="2389188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Obrázek 3">
            <a:extLst>
              <a:ext uri="{FF2B5EF4-FFF2-40B4-BE49-F238E27FC236}">
                <a16:creationId xmlns="" xmlns:a16="http://schemas.microsoft.com/office/drawing/2014/main" id="{DC1D508A-5C33-4598-B6AF-A69F2E248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716338"/>
            <a:ext cx="41386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="" xmlns:a16="http://schemas.microsoft.com/office/drawing/2014/main" id="{EB4E8D06-31FF-4257-A04A-74B1D198E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99" y="929861"/>
            <a:ext cx="5913541" cy="52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cs typeface="Lucida Sans Unicode" panose="020B0602030504020204" pitchFamily="34" charset="0"/>
              </a:rPr>
              <a:t>GLANDULAE SEBACEAE </a:t>
            </a:r>
            <a:r>
              <a:rPr lang="cs-CZ" altLang="cs-CZ" sz="1800" dirty="0">
                <a:solidFill>
                  <a:srgbClr val="000000"/>
                </a:solidFill>
                <a:cs typeface="Lucida Sans Unicode" panose="020B0602030504020204" pitchFamily="34" charset="0"/>
              </a:rPr>
              <a:t>(mazové žlázy)</a:t>
            </a: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Sebum</a:t>
            </a:r>
            <a:r>
              <a:rPr lang="cs-CZ" altLang="cs-CZ" sz="16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600" dirty="0">
                <a:solidFill>
                  <a:srgbClr val="000000"/>
                </a:solidFill>
                <a:cs typeface="Lucida Sans Unicode" panose="020B0602030504020204" pitchFamily="34" charset="0"/>
              </a:rPr>
              <a:t>(kožní maz)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Meibomské</a:t>
            </a:r>
            <a:r>
              <a:rPr lang="cs-CZ" altLang="cs-CZ" sz="16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žlázy </a:t>
            </a:r>
            <a:r>
              <a:rPr lang="cs-CZ" altLang="cs-CZ" sz="1100" dirty="0" smtClean="0">
                <a:solidFill>
                  <a:srgbClr val="000000"/>
                </a:solidFill>
                <a:cs typeface="Lucida Sans Unicode" panose="020B0602030504020204" pitchFamily="34" charset="0"/>
              </a:rPr>
              <a:t>v horním i dolním víčku </a:t>
            </a:r>
            <a:r>
              <a:rPr lang="cs-CZ" altLang="cs-CZ" sz="1600" b="1" dirty="0" smtClean="0">
                <a:solidFill>
                  <a:srgbClr val="000000"/>
                </a:solidFill>
                <a:cs typeface="Lucida Sans Unicode" panose="020B0602030504020204" pitchFamily="34" charset="0"/>
              </a:rPr>
              <a:t>– </a:t>
            </a:r>
            <a:r>
              <a:rPr lang="cs-CZ" altLang="cs-CZ" sz="1600" dirty="0">
                <a:solidFill>
                  <a:srgbClr val="000000"/>
                </a:solidFill>
                <a:cs typeface="Lucida Sans Unicode" panose="020B0602030504020204" pitchFamily="34" charset="0"/>
              </a:rPr>
              <a:t>sekret brání vysušení oka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Holokrinní</a:t>
            </a:r>
            <a:r>
              <a:rPr lang="cs-CZ" altLang="cs-CZ" sz="16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typ žláz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Comedo</a:t>
            </a:r>
            <a:r>
              <a:rPr lang="cs-CZ" altLang="cs-CZ" sz="16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– </a:t>
            </a:r>
            <a:r>
              <a:rPr lang="cs-CZ" altLang="cs-CZ" sz="1200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akne</a:t>
            </a:r>
            <a:endParaRPr lang="cs-CZ" altLang="cs-CZ" sz="1200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cs typeface="Lucida Sans Unicode" panose="020B0602030504020204" pitchFamily="34" charset="0"/>
              </a:rPr>
              <a:t>GLANDULAE SUDORIFERAE </a:t>
            </a:r>
            <a:r>
              <a:rPr lang="cs-CZ" altLang="cs-CZ" sz="1800" dirty="0">
                <a:solidFill>
                  <a:srgbClr val="000000"/>
                </a:solidFill>
                <a:cs typeface="Lucida Sans Unicode" panose="020B0602030504020204" pitchFamily="34" charset="0"/>
              </a:rPr>
              <a:t>(potní žlázy)</a:t>
            </a: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1. Exokrinní žlázy –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sudor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=pot - pH 5.5 – 6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 smtClean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0000"/>
                </a:solidFill>
                <a:cs typeface="Lucida Sans Unicode" panose="020B0602030504020204" pitchFamily="34" charset="0"/>
              </a:rPr>
              <a:t>2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. Apokrinní žlázy – tzv. „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voňavé“žlázy</a:t>
            </a: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-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gll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.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sudoriferae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axillares</a:t>
            </a: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-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gll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.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circumanales</a:t>
            </a: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-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gll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.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ceruminosae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– </a:t>
            </a:r>
            <a:r>
              <a:rPr lang="cs-CZ" altLang="cs-CZ" sz="1800" b="1" dirty="0" err="1" smtClean="0">
                <a:solidFill>
                  <a:srgbClr val="000000"/>
                </a:solidFill>
                <a:cs typeface="Lucida Sans Unicode" panose="020B0602030504020204" pitchFamily="34" charset="0"/>
              </a:rPr>
              <a:t>cerumen</a:t>
            </a:r>
            <a:r>
              <a:rPr lang="cs-CZ" altLang="cs-CZ" sz="1800" b="1" dirty="0" smtClean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200" dirty="0" smtClean="0">
                <a:solidFill>
                  <a:srgbClr val="000000"/>
                </a:solidFill>
                <a:cs typeface="Lucida Sans Unicode" panose="020B0602030504020204" pitchFamily="34" charset="0"/>
              </a:rPr>
              <a:t>(v zevním zvukovodu)</a:t>
            </a:r>
            <a:endParaRPr lang="cs-CZ" altLang="cs-CZ" sz="1200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-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gll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.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sudoriferae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nasales</a:t>
            </a: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-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gll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.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ciliares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(Mollovy)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-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gll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.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areolares</a:t>
            </a: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-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gl</a:t>
            </a:r>
            <a:r>
              <a:rPr lang="cs-CZ" altLang="cs-CZ" sz="1800" b="1" dirty="0">
                <a:solidFill>
                  <a:srgbClr val="000000"/>
                </a:solidFill>
                <a:cs typeface="Lucida Sans Unicode" panose="020B0602030504020204" pitchFamily="34" charset="0"/>
              </a:rPr>
              <a:t>. </a:t>
            </a:r>
            <a:r>
              <a:rPr lang="cs-CZ" altLang="cs-CZ" sz="1800" b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mammaria</a:t>
            </a: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="" xmlns:a16="http://schemas.microsoft.com/office/drawing/2014/main" id="{A36532D3-AF1E-4EA3-A459-28653C99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25538"/>
            <a:ext cx="3213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E09ADC1B-C9FE-4EDF-90B9-8895D6580A1E}"/>
              </a:ext>
            </a:extLst>
          </p:cNvPr>
          <p:cNvSpPr txBox="1"/>
          <p:nvPr/>
        </p:nvSpPr>
        <p:spPr>
          <a:xfrm>
            <a:off x="492981" y="1484313"/>
            <a:ext cx="6068157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/>
              <a:t> </a:t>
            </a:r>
            <a:r>
              <a:rPr lang="cs-CZ" sz="3200" b="1" dirty="0">
                <a:solidFill>
                  <a:srgbClr val="C00000"/>
                </a:solidFill>
              </a:rPr>
              <a:t>Ženský prs – </a:t>
            </a:r>
            <a:r>
              <a:rPr lang="cs-CZ" sz="3200" b="1" dirty="0" err="1">
                <a:solidFill>
                  <a:srgbClr val="C00000"/>
                </a:solidFill>
              </a:rPr>
              <a:t>mamma</a:t>
            </a:r>
            <a:r>
              <a:rPr lang="cs-CZ" sz="3200" b="1" dirty="0">
                <a:solidFill>
                  <a:srgbClr val="C00000"/>
                </a:solidFill>
              </a:rPr>
              <a:t> feminina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dirty="0"/>
              <a:t>Ve výši 3.-5 žebra, od </a:t>
            </a:r>
            <a:r>
              <a:rPr lang="cs-CZ" dirty="0" err="1"/>
              <a:t>parasternální</a:t>
            </a:r>
            <a:r>
              <a:rPr lang="cs-CZ" dirty="0"/>
              <a:t> čáry k přední axilární čáře, odtok mízy!!!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1400" dirty="0"/>
              <a:t>Na vrcholu prsu je </a:t>
            </a:r>
            <a:r>
              <a:rPr lang="cs-CZ" b="1" dirty="0"/>
              <a:t>kruhový dvorec </a:t>
            </a:r>
            <a:r>
              <a:rPr lang="cs-CZ" dirty="0"/>
              <a:t>- </a:t>
            </a:r>
            <a:r>
              <a:rPr lang="cs-CZ" sz="1400" dirty="0"/>
              <a:t>areola </a:t>
            </a:r>
            <a:r>
              <a:rPr lang="cs-CZ" sz="1400" dirty="0" err="1"/>
              <a:t>mammae</a:t>
            </a:r>
            <a:r>
              <a:rPr lang="cs-CZ" dirty="0"/>
              <a:t>, </a:t>
            </a:r>
            <a:r>
              <a:rPr lang="cs-CZ" b="1" dirty="0"/>
              <a:t>prsní bradavka </a:t>
            </a:r>
            <a:r>
              <a:rPr lang="cs-CZ" dirty="0"/>
              <a:t>– </a:t>
            </a:r>
            <a:r>
              <a:rPr lang="cs-CZ" sz="1400" dirty="0" err="1"/>
              <a:t>papilla</a:t>
            </a:r>
            <a:r>
              <a:rPr lang="cs-CZ" sz="1400" dirty="0"/>
              <a:t> </a:t>
            </a:r>
            <a:r>
              <a:rPr lang="cs-CZ" sz="1400" dirty="0" err="1"/>
              <a:t>mammae</a:t>
            </a:r>
            <a:r>
              <a:rPr lang="cs-CZ" dirty="0"/>
              <a:t>, </a:t>
            </a:r>
            <a:r>
              <a:rPr lang="cs-CZ" sz="1050" dirty="0" err="1"/>
              <a:t>glandulae</a:t>
            </a:r>
            <a:r>
              <a:rPr lang="cs-CZ" sz="1050" dirty="0"/>
              <a:t> </a:t>
            </a:r>
            <a:r>
              <a:rPr lang="cs-CZ" sz="1050" dirty="0" err="1"/>
              <a:t>areolares</a:t>
            </a:r>
            <a:r>
              <a:rPr lang="cs-CZ" sz="1050" dirty="0"/>
              <a:t> </a:t>
            </a:r>
            <a:r>
              <a:rPr lang="cs-CZ" sz="1050" dirty="0" err="1"/>
              <a:t>mammae</a:t>
            </a:r>
            <a:r>
              <a:rPr lang="cs-CZ" dirty="0"/>
              <a:t>, </a:t>
            </a:r>
            <a:r>
              <a:rPr lang="cs-CZ" b="1" dirty="0"/>
              <a:t>mazové žlázky </a:t>
            </a:r>
            <a:r>
              <a:rPr lang="cs-CZ" sz="900" dirty="0"/>
              <a:t>(chrání kůži bradavky před macerací slinami kojence a mlékem).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Na bradavce se </a:t>
            </a:r>
            <a:r>
              <a:rPr lang="cs-CZ" dirty="0" smtClean="0"/>
              <a:t>otvírá 15-20 </a:t>
            </a:r>
            <a:r>
              <a:rPr lang="cs-CZ" dirty="0"/>
              <a:t>otvůrků </a:t>
            </a:r>
            <a:r>
              <a:rPr lang="cs-CZ" sz="1400" dirty="0"/>
              <a:t>(area </a:t>
            </a:r>
            <a:r>
              <a:rPr lang="cs-CZ" sz="1400" dirty="0" err="1"/>
              <a:t>cribriformis</a:t>
            </a:r>
            <a:r>
              <a:rPr lang="cs-CZ" sz="1400" dirty="0"/>
              <a:t> </a:t>
            </a:r>
            <a:r>
              <a:rPr lang="cs-CZ" sz="1400" dirty="0" err="1"/>
              <a:t>papillae</a:t>
            </a:r>
            <a:r>
              <a:rPr lang="cs-CZ" sz="1400" dirty="0"/>
              <a:t>)</a:t>
            </a:r>
            <a:r>
              <a:rPr lang="cs-CZ" dirty="0"/>
              <a:t>, kde vyúsťují </a:t>
            </a:r>
            <a:r>
              <a:rPr lang="cs-CZ" b="1" dirty="0"/>
              <a:t>mlékovody </a:t>
            </a:r>
            <a:r>
              <a:rPr lang="cs-CZ" sz="1400" b="1" dirty="0"/>
              <a:t>(</a:t>
            </a:r>
            <a:r>
              <a:rPr lang="cs-CZ" sz="1400" b="1" dirty="0" err="1"/>
              <a:t>ductus</a:t>
            </a:r>
            <a:r>
              <a:rPr lang="cs-CZ" sz="1400" b="1" dirty="0"/>
              <a:t> </a:t>
            </a:r>
            <a:r>
              <a:rPr lang="cs-CZ" sz="1400" b="1" dirty="0" err="1"/>
              <a:t>lactiferi</a:t>
            </a:r>
            <a:r>
              <a:rPr lang="cs-CZ" sz="1400" dirty="0"/>
              <a:t>); </a:t>
            </a:r>
            <a:r>
              <a:rPr lang="cs-CZ" sz="1400" b="1" dirty="0"/>
              <a:t>m. </a:t>
            </a:r>
            <a:r>
              <a:rPr lang="cs-CZ" sz="1400" b="1" dirty="0" err="1"/>
              <a:t>subareolaris</a:t>
            </a:r>
            <a:r>
              <a:rPr lang="cs-CZ" sz="1400" b="1" dirty="0"/>
              <a:t>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4819" name="Obrázek 3">
            <a:extLst>
              <a:ext uri="{FF2B5EF4-FFF2-40B4-BE49-F238E27FC236}">
                <a16:creationId xmlns="" xmlns:a16="http://schemas.microsoft.com/office/drawing/2014/main" id="{6FC1F65B-5F21-4606-9282-4DA3E18C3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268413"/>
            <a:ext cx="41338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1">
            <a:extLst>
              <a:ext uri="{FF2B5EF4-FFF2-40B4-BE49-F238E27FC236}">
                <a16:creationId xmlns="" xmlns:a16="http://schemas.microsoft.com/office/drawing/2014/main" id="{EF75B833-E770-4A97-9F56-B4464F1C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14" y="536728"/>
            <a:ext cx="115770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/>
              <a:t>Stavba žlázy: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15-20 laloků v tuhém vazivu = </a:t>
            </a:r>
            <a:r>
              <a:rPr lang="cs-CZ" altLang="cs-CZ" sz="1600" b="1" dirty="0"/>
              <a:t>corpus </a:t>
            </a:r>
            <a:r>
              <a:rPr lang="cs-CZ" altLang="cs-CZ" sz="1600" b="1" dirty="0" err="1"/>
              <a:t>mammae</a:t>
            </a:r>
            <a:r>
              <a:rPr lang="cs-CZ" altLang="cs-CZ" sz="1600" b="1" dirty="0"/>
              <a:t> </a:t>
            </a:r>
            <a:r>
              <a:rPr lang="cs-CZ" altLang="cs-CZ" sz="1600" dirty="0" smtClean="0"/>
              <a:t>(k </a:t>
            </a:r>
            <a:r>
              <a:rPr lang="cs-CZ" altLang="cs-CZ" sz="1600" dirty="0"/>
              <a:t>axile vybíhá </a:t>
            </a:r>
            <a:r>
              <a:rPr lang="cs-CZ" altLang="cs-CZ" sz="1600" dirty="0" err="1"/>
              <a:t>processus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axillaris</a:t>
            </a:r>
            <a:r>
              <a:rPr lang="cs-CZ" altLang="cs-CZ" sz="1600" dirty="0"/>
              <a:t>), </a:t>
            </a:r>
            <a:r>
              <a:rPr lang="cs-CZ" altLang="cs-CZ" sz="1600" b="1" dirty="0" err="1"/>
              <a:t>ductuli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lactiferi</a:t>
            </a:r>
            <a:r>
              <a:rPr lang="cs-CZ" altLang="cs-CZ" sz="1600" dirty="0"/>
              <a:t>, </a:t>
            </a:r>
            <a:r>
              <a:rPr lang="cs-CZ" altLang="cs-CZ" sz="1600" b="1" dirty="0"/>
              <a:t>tuk </a:t>
            </a:r>
            <a:r>
              <a:rPr lang="cs-CZ" altLang="cs-CZ" sz="1600" b="1" dirty="0" err="1"/>
              <a:t>retromammární</a:t>
            </a:r>
            <a:r>
              <a:rPr lang="cs-CZ" altLang="cs-CZ" sz="1600" b="1" dirty="0"/>
              <a:t> </a:t>
            </a:r>
            <a:r>
              <a:rPr lang="cs-CZ" altLang="cs-CZ" sz="1600" dirty="0"/>
              <a:t>(mezi </a:t>
            </a:r>
            <a:r>
              <a:rPr lang="cs-CZ" altLang="cs-CZ" sz="1600" dirty="0" smtClean="0"/>
              <a:t>corpus </a:t>
            </a:r>
            <a:r>
              <a:rPr lang="cs-CZ" altLang="cs-CZ" sz="1600" dirty="0" err="1" smtClean="0"/>
              <a:t>mammae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a m. </a:t>
            </a:r>
            <a:r>
              <a:rPr lang="cs-CZ" altLang="cs-CZ" sz="1600" dirty="0" err="1"/>
              <a:t>pectoralis</a:t>
            </a:r>
            <a:r>
              <a:rPr lang="cs-CZ" altLang="cs-CZ" sz="1600" dirty="0"/>
              <a:t> major) </a:t>
            </a:r>
            <a:r>
              <a:rPr lang="cs-CZ" altLang="cs-CZ" sz="1600" b="1" dirty="0"/>
              <a:t>a </a:t>
            </a:r>
            <a:r>
              <a:rPr lang="cs-CZ" altLang="cs-CZ" sz="1600" b="1" dirty="0" err="1"/>
              <a:t>premamární</a:t>
            </a:r>
            <a:r>
              <a:rPr lang="cs-CZ" altLang="cs-CZ" sz="1600" b="1" dirty="0"/>
              <a:t> </a:t>
            </a:r>
            <a:r>
              <a:rPr lang="cs-CZ" altLang="cs-CZ" sz="1600" dirty="0"/>
              <a:t>- vyrovnává nerovnosti.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/>
          </a:p>
        </p:txBody>
      </p:sp>
      <p:pic>
        <p:nvPicPr>
          <p:cNvPr id="36867" name="Obrázek 2">
            <a:extLst>
              <a:ext uri="{FF2B5EF4-FFF2-40B4-BE49-F238E27FC236}">
                <a16:creationId xmlns="" xmlns:a16="http://schemas.microsoft.com/office/drawing/2014/main" id="{A7FBF563-F372-4F9F-AE1A-F488A5F8D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1" y="1962150"/>
            <a:ext cx="4105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3">
            <a:extLst>
              <a:ext uri="{FF2B5EF4-FFF2-40B4-BE49-F238E27FC236}">
                <a16:creationId xmlns="" xmlns:a16="http://schemas.microsoft.com/office/drawing/2014/main" id="{D85BE771-E245-4BC7-9007-5E38EDB5F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300663"/>
            <a:ext cx="78279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Vývoj prsu: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areolomamma – mamma areolata – mamma papillata – definitivní rozvoj žlázy až 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 těhotenství a kojení (mlezivo=colostrum, mléko=lac)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  Mužská prsní bradavka </a:t>
            </a:r>
            <a:r>
              <a:rPr lang="cs-CZ" altLang="cs-CZ" sz="1600"/>
              <a:t>má stálou polohu ve 4. mezižebří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36869" name="Obrázek 4">
            <a:extLst>
              <a:ext uri="{FF2B5EF4-FFF2-40B4-BE49-F238E27FC236}">
                <a16:creationId xmlns="" xmlns:a16="http://schemas.microsoft.com/office/drawing/2014/main" id="{DDFD0C86-7754-4121-9A2B-BE389DCC8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/>
          <a:stretch>
            <a:fillRect/>
          </a:stretch>
        </p:blipFill>
        <p:spPr bwMode="auto">
          <a:xfrm>
            <a:off x="6959600" y="1962150"/>
            <a:ext cx="229235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5425016" y="4781550"/>
            <a:ext cx="395566" cy="588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>
            <a:cxnSpLocks/>
            <a:stCxn id="3" idx="4"/>
          </p:cNvCxnSpPr>
          <p:nvPr/>
        </p:nvCxnSpPr>
        <p:spPr>
          <a:xfrm flipH="1">
            <a:off x="5578541" y="5369723"/>
            <a:ext cx="44258" cy="18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606934" y="5561215"/>
            <a:ext cx="2630979" cy="24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587047" y="5644341"/>
            <a:ext cx="98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receptor</a:t>
            </a:r>
          </a:p>
        </p:txBody>
      </p:sp>
      <p:sp>
        <p:nvSpPr>
          <p:cNvPr id="9" name="Bublinový popisek se čtyřstrannou šipkou 8"/>
          <p:cNvSpPr/>
          <p:nvPr/>
        </p:nvSpPr>
        <p:spPr>
          <a:xfrm>
            <a:off x="8294854" y="5241175"/>
            <a:ext cx="584385" cy="66501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endCxn id="12" idx="1"/>
          </p:cNvCxnSpPr>
          <p:nvPr/>
        </p:nvCxnSpPr>
        <p:spPr>
          <a:xfrm flipH="1" flipV="1">
            <a:off x="4085569" y="3807516"/>
            <a:ext cx="1542147" cy="179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3994266" y="3723517"/>
            <a:ext cx="623454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71752" y="3715787"/>
            <a:ext cx="474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senzitivní jádro v zadním rohu </a:t>
            </a:r>
            <a:r>
              <a:rPr lang="cs-CZ" dirty="0" smtClean="0"/>
              <a:t>míšním </a:t>
            </a:r>
            <a:r>
              <a:rPr lang="cs-CZ" sz="1200" dirty="0" smtClean="0"/>
              <a:t>(</a:t>
            </a:r>
            <a:r>
              <a:rPr lang="cs-CZ" sz="1200" dirty="0" err="1" smtClean="0"/>
              <a:t>ncl</a:t>
            </a:r>
            <a:r>
              <a:rPr lang="cs-CZ" sz="1200" dirty="0" smtClean="0"/>
              <a:t>. </a:t>
            </a:r>
            <a:r>
              <a:rPr lang="cs-CZ" sz="1200" dirty="0" err="1" smtClean="0"/>
              <a:t>proprius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4281055" y="2394066"/>
            <a:ext cx="0" cy="1415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3807229" y="1949334"/>
            <a:ext cx="864523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671752" y="2084124"/>
            <a:ext cx="295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přepojení na jádrech thalamu</a:t>
            </a:r>
          </a:p>
        </p:txBody>
      </p:sp>
      <p:cxnSp>
        <p:nvCxnSpPr>
          <p:cNvPr id="19" name="Přímá spojnice 18"/>
          <p:cNvCxnSpPr>
            <a:stCxn id="16" idx="0"/>
          </p:cNvCxnSpPr>
          <p:nvPr/>
        </p:nvCxnSpPr>
        <p:spPr>
          <a:xfrm flipH="1" flipV="1">
            <a:off x="3050037" y="1355558"/>
            <a:ext cx="1189454" cy="593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600016" y="1290259"/>
            <a:ext cx="42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skrze </a:t>
            </a:r>
            <a:r>
              <a:rPr lang="cs-CZ" dirty="0" err="1"/>
              <a:t>capsula</a:t>
            </a:r>
            <a:r>
              <a:rPr lang="cs-CZ" dirty="0"/>
              <a:t> interna do </a:t>
            </a:r>
            <a:r>
              <a:rPr lang="cs-CZ" dirty="0" err="1"/>
              <a:t>gyrus</a:t>
            </a:r>
            <a:r>
              <a:rPr lang="cs-CZ" dirty="0"/>
              <a:t> </a:t>
            </a:r>
            <a:r>
              <a:rPr lang="cs-CZ" dirty="0" err="1"/>
              <a:t>postcentralis</a:t>
            </a:r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2438400" y="149629"/>
            <a:ext cx="623454" cy="2177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928943" y="4892625"/>
            <a:ext cx="2963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Centrální raménko </a:t>
            </a:r>
            <a:r>
              <a:rPr lang="cs-CZ" sz="1200" b="1" dirty="0" err="1"/>
              <a:t>pseudounipolární</a:t>
            </a:r>
            <a:r>
              <a:rPr lang="cs-CZ" sz="1200" b="1" dirty="0"/>
              <a:t> buňky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567438" y="6092061"/>
            <a:ext cx="2931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/>
              <a:t>Periferní raménko </a:t>
            </a:r>
            <a:r>
              <a:rPr lang="cs-CZ" sz="1200" b="1" dirty="0" err="1"/>
              <a:t>pseudounipolární</a:t>
            </a:r>
            <a:r>
              <a:rPr lang="cs-CZ" sz="1200" b="1" dirty="0"/>
              <a:t> buňky</a:t>
            </a:r>
          </a:p>
        </p:txBody>
      </p:sp>
      <p:cxnSp>
        <p:nvCxnSpPr>
          <p:cNvPr id="30" name="Přímá spojnice se šipkou 29"/>
          <p:cNvCxnSpPr>
            <a:stCxn id="28" idx="0"/>
          </p:cNvCxnSpPr>
          <p:nvPr/>
        </p:nvCxnSpPr>
        <p:spPr>
          <a:xfrm flipH="1" flipV="1">
            <a:off x="6991803" y="5644341"/>
            <a:ext cx="41293" cy="44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3763749" y="5031124"/>
            <a:ext cx="1084487" cy="26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6455747" y="109046"/>
            <a:ext cx="55512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Schéma </a:t>
            </a:r>
            <a:r>
              <a:rPr lang="cs-CZ" sz="3200" b="1" dirty="0" err="1">
                <a:solidFill>
                  <a:srgbClr val="0070C0"/>
                </a:solidFill>
              </a:rPr>
              <a:t>somatosenzitivní</a:t>
            </a:r>
            <a:r>
              <a:rPr lang="cs-CZ" sz="3200" b="1" dirty="0">
                <a:solidFill>
                  <a:srgbClr val="0070C0"/>
                </a:solidFill>
              </a:rPr>
              <a:t> dráhy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protopatické</a:t>
            </a:r>
            <a:r>
              <a:rPr lang="cs-CZ" b="1" dirty="0">
                <a:solidFill>
                  <a:srgbClr val="0070C0"/>
                </a:solidFill>
              </a:rPr>
              <a:t> čití – hrubá kožní citlivost, chlad, teplo….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xmlns="" id="{4580F82B-1E75-4DC0-BC2E-3F4AE696C911}"/>
              </a:ext>
            </a:extLst>
          </p:cNvPr>
          <p:cNvSpPr/>
          <p:nvPr/>
        </p:nvSpPr>
        <p:spPr>
          <a:xfrm>
            <a:off x="3581400" y="3214877"/>
            <a:ext cx="1139035" cy="1540793"/>
          </a:xfrm>
          <a:custGeom>
            <a:avLst/>
            <a:gdLst>
              <a:gd name="connsiteX0" fmla="*/ 0 w 1139035"/>
              <a:gd name="connsiteY0" fmla="*/ 842773 h 1540793"/>
              <a:gd name="connsiteX1" fmla="*/ 1076325 w 1139035"/>
              <a:gd name="connsiteY1" fmla="*/ 14098 h 1540793"/>
              <a:gd name="connsiteX2" fmla="*/ 1009650 w 1139035"/>
              <a:gd name="connsiteY2" fmla="*/ 1452373 h 1540793"/>
              <a:gd name="connsiteX3" fmla="*/ 1000125 w 1139035"/>
              <a:gd name="connsiteY3" fmla="*/ 1385698 h 1540793"/>
              <a:gd name="connsiteX4" fmla="*/ 1038225 w 1139035"/>
              <a:gd name="connsiteY4" fmla="*/ 1395223 h 1540793"/>
              <a:gd name="connsiteX5" fmla="*/ 1019175 w 1139035"/>
              <a:gd name="connsiteY5" fmla="*/ 1347598 h 1540793"/>
              <a:gd name="connsiteX6" fmla="*/ 971550 w 1139035"/>
              <a:gd name="connsiteY6" fmla="*/ 1452373 h 1540793"/>
              <a:gd name="connsiteX7" fmla="*/ 971550 w 1139035"/>
              <a:gd name="connsiteY7" fmla="*/ 1452373 h 154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035" h="1540793">
                <a:moveTo>
                  <a:pt x="0" y="842773"/>
                </a:moveTo>
                <a:cubicBezTo>
                  <a:pt x="454025" y="377635"/>
                  <a:pt x="908050" y="-87502"/>
                  <a:pt x="1076325" y="14098"/>
                </a:cubicBezTo>
                <a:cubicBezTo>
                  <a:pt x="1244600" y="115698"/>
                  <a:pt x="1022350" y="1223773"/>
                  <a:pt x="1009650" y="1452373"/>
                </a:cubicBezTo>
                <a:cubicBezTo>
                  <a:pt x="996950" y="1680973"/>
                  <a:pt x="995362" y="1395223"/>
                  <a:pt x="1000125" y="1385698"/>
                </a:cubicBezTo>
                <a:cubicBezTo>
                  <a:pt x="1004888" y="1376173"/>
                  <a:pt x="1035050" y="1401573"/>
                  <a:pt x="1038225" y="1395223"/>
                </a:cubicBezTo>
                <a:cubicBezTo>
                  <a:pt x="1041400" y="1388873"/>
                  <a:pt x="1030288" y="1338073"/>
                  <a:pt x="1019175" y="1347598"/>
                </a:cubicBezTo>
                <a:cubicBezTo>
                  <a:pt x="1008063" y="1357123"/>
                  <a:pt x="971550" y="1452373"/>
                  <a:pt x="971550" y="1452373"/>
                </a:cubicBezTo>
                <a:lnTo>
                  <a:pt x="971550" y="14523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xmlns="" id="{097814A3-DE1C-4AFF-A2FC-2879165C3DE8}"/>
              </a:ext>
            </a:extLst>
          </p:cNvPr>
          <p:cNvSpPr txBox="1"/>
          <p:nvPr/>
        </p:nvSpPr>
        <p:spPr>
          <a:xfrm>
            <a:off x="6279776" y="2865214"/>
            <a:ext cx="3134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Lemniscus</a:t>
            </a:r>
            <a:r>
              <a:rPr lang="cs-CZ" sz="1200" dirty="0"/>
              <a:t> </a:t>
            </a:r>
            <a:r>
              <a:rPr lang="cs-CZ" sz="1200" dirty="0" err="1"/>
              <a:t>medialis</a:t>
            </a:r>
            <a:endParaRPr lang="cs-CZ" sz="12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xmlns="" id="{818FB1F1-EE54-447D-AFE6-A5AC1DA1B3C9}"/>
              </a:ext>
            </a:extLst>
          </p:cNvPr>
          <p:cNvSpPr txBox="1"/>
          <p:nvPr/>
        </p:nvSpPr>
        <p:spPr>
          <a:xfrm>
            <a:off x="6032996" y="48706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ggl</a:t>
            </a:r>
            <a:r>
              <a:rPr lang="cs-CZ" dirty="0"/>
              <a:t>. </a:t>
            </a:r>
            <a:r>
              <a:rPr lang="cs-CZ" dirty="0" err="1"/>
              <a:t>spinale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73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21" y="1557338"/>
            <a:ext cx="116681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bdélník 2"/>
          <p:cNvSpPr>
            <a:spLocks noChangeArrowheads="1"/>
          </p:cNvSpPr>
          <p:nvPr/>
        </p:nvSpPr>
        <p:spPr bwMode="auto">
          <a:xfrm>
            <a:off x="1092201" y="149225"/>
            <a:ext cx="7070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/>
              <a:t>3. </a:t>
            </a:r>
            <a:r>
              <a:rPr lang="cs-CZ" altLang="cs-CZ" sz="2800" b="1" dirty="0" err="1"/>
              <a:t>Nervus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cutaneus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femoris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lateralis</a:t>
            </a:r>
            <a:r>
              <a:rPr lang="cs-CZ" altLang="cs-CZ" sz="2800" b="1" dirty="0"/>
              <a:t> </a:t>
            </a:r>
          </a:p>
        </p:txBody>
      </p:sp>
      <p:pic>
        <p:nvPicPr>
          <p:cNvPr id="31748" name="Picture 5" descr="2109_f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227" r="6013" b="8052"/>
          <a:stretch>
            <a:fillRect/>
          </a:stretch>
        </p:blipFill>
        <p:spPr bwMode="auto">
          <a:xfrm>
            <a:off x="2371725" y="1922991"/>
            <a:ext cx="3940175" cy="455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92200" y="692150"/>
            <a:ext cx="9791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000" dirty="0">
                <a:solidFill>
                  <a:srgbClr val="00B0F0"/>
                </a:solidFill>
              </a:rPr>
              <a:t>čistě senzitivní/senzorický nerv</a:t>
            </a:r>
          </a:p>
          <a:p>
            <a:pPr eaLnBrk="1" hangingPunct="1">
              <a:defRPr/>
            </a:pPr>
            <a:r>
              <a:rPr lang="cs-CZ" altLang="cs-CZ" sz="2000" b="1" dirty="0"/>
              <a:t>Průběh: </a:t>
            </a:r>
            <a:r>
              <a:rPr lang="cs-CZ" altLang="cs-CZ" sz="2000" dirty="0"/>
              <a:t>směřuje ke spina </a:t>
            </a:r>
            <a:r>
              <a:rPr lang="cs-CZ" altLang="cs-CZ" sz="2000" dirty="0" err="1"/>
              <a:t>iliaca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anterior</a:t>
            </a:r>
            <a:r>
              <a:rPr lang="cs-CZ" altLang="cs-CZ" sz="2000" dirty="0"/>
              <a:t> superior, prochází skrze </a:t>
            </a:r>
            <a:r>
              <a:rPr lang="cs-CZ" altLang="cs-CZ" sz="2000" dirty="0" err="1"/>
              <a:t>lacuna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musculorum</a:t>
            </a: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Inervace: </a:t>
            </a:r>
            <a:r>
              <a:rPr lang="cs-CZ" altLang="cs-CZ" sz="2000" dirty="0">
                <a:solidFill>
                  <a:srgbClr val="00B0F0"/>
                </a:solidFill>
              </a:rPr>
              <a:t>kůže laterální strany stehna</a:t>
            </a:r>
          </a:p>
        </p:txBody>
      </p:sp>
    </p:spTree>
    <p:extLst>
      <p:ext uri="{BB962C8B-B14F-4D97-AF65-F5344CB8AC3E}">
        <p14:creationId xmlns:p14="http://schemas.microsoft.com/office/powerpoint/2010/main" val="2741321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5295207" y="4497185"/>
            <a:ext cx="623454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>
            <a:stCxn id="3" idx="4"/>
          </p:cNvCxnSpPr>
          <p:nvPr/>
        </p:nvCxnSpPr>
        <p:spPr>
          <a:xfrm>
            <a:off x="5606934" y="5070763"/>
            <a:ext cx="20782" cy="47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606934" y="5561215"/>
            <a:ext cx="2630979" cy="24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587047" y="5644341"/>
            <a:ext cx="98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receptor</a:t>
            </a:r>
          </a:p>
        </p:txBody>
      </p:sp>
      <p:sp>
        <p:nvSpPr>
          <p:cNvPr id="9" name="Bublinový popisek se čtyřstrannou šipkou 8"/>
          <p:cNvSpPr/>
          <p:nvPr/>
        </p:nvSpPr>
        <p:spPr>
          <a:xfrm>
            <a:off x="8294854" y="5241175"/>
            <a:ext cx="584385" cy="66501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endCxn id="12" idx="1"/>
          </p:cNvCxnSpPr>
          <p:nvPr/>
        </p:nvCxnSpPr>
        <p:spPr>
          <a:xfrm flipH="1" flipV="1">
            <a:off x="4085569" y="3807516"/>
            <a:ext cx="1542147" cy="179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3994266" y="3723517"/>
            <a:ext cx="623454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71752" y="3715787"/>
            <a:ext cx="535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senzitivní </a:t>
            </a:r>
            <a:r>
              <a:rPr lang="cs-CZ" dirty="0" smtClean="0"/>
              <a:t>jádra </a:t>
            </a:r>
            <a:r>
              <a:rPr lang="cs-CZ" dirty="0"/>
              <a:t>v </a:t>
            </a:r>
            <a:r>
              <a:rPr lang="cs-CZ" dirty="0" err="1"/>
              <a:t>medulla</a:t>
            </a:r>
            <a:r>
              <a:rPr lang="cs-CZ" dirty="0"/>
              <a:t> </a:t>
            </a:r>
            <a:r>
              <a:rPr lang="cs-CZ" dirty="0" err="1" smtClean="0"/>
              <a:t>oblongata</a:t>
            </a:r>
            <a:r>
              <a:rPr lang="cs-CZ" dirty="0" smtClean="0"/>
              <a:t> </a:t>
            </a:r>
            <a:r>
              <a:rPr lang="cs-CZ" sz="1400" dirty="0" smtClean="0"/>
              <a:t>(</a:t>
            </a:r>
            <a:r>
              <a:rPr lang="cs-CZ" sz="1400" dirty="0" err="1" smtClean="0"/>
              <a:t>ncl</a:t>
            </a:r>
            <a:r>
              <a:rPr lang="cs-CZ" sz="1400" dirty="0" smtClean="0"/>
              <a:t>. </a:t>
            </a:r>
            <a:r>
              <a:rPr lang="cs-CZ" sz="1400" dirty="0" err="1" smtClean="0"/>
              <a:t>gracilis</a:t>
            </a:r>
            <a:r>
              <a:rPr lang="cs-CZ" sz="1400" dirty="0" smtClean="0"/>
              <a:t> a </a:t>
            </a:r>
            <a:r>
              <a:rPr lang="cs-CZ" sz="1400" dirty="0" err="1" smtClean="0"/>
              <a:t>cuneatus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4281055" y="2394066"/>
            <a:ext cx="0" cy="1415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3807229" y="1949334"/>
            <a:ext cx="864523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671752" y="2084124"/>
            <a:ext cx="295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přepojení na jádrech thalamu</a:t>
            </a:r>
          </a:p>
        </p:txBody>
      </p:sp>
      <p:cxnSp>
        <p:nvCxnSpPr>
          <p:cNvPr id="19" name="Přímá spojnice 18"/>
          <p:cNvCxnSpPr>
            <a:stCxn id="16" idx="0"/>
          </p:cNvCxnSpPr>
          <p:nvPr/>
        </p:nvCxnSpPr>
        <p:spPr>
          <a:xfrm flipH="1" flipV="1">
            <a:off x="3050037" y="1355558"/>
            <a:ext cx="1189454" cy="593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600016" y="1290259"/>
            <a:ext cx="42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skrze </a:t>
            </a:r>
            <a:r>
              <a:rPr lang="cs-CZ" dirty="0" err="1"/>
              <a:t>capsula</a:t>
            </a:r>
            <a:r>
              <a:rPr lang="cs-CZ" dirty="0"/>
              <a:t> interna do </a:t>
            </a:r>
            <a:r>
              <a:rPr lang="cs-CZ" dirty="0" err="1"/>
              <a:t>gyrus</a:t>
            </a:r>
            <a:r>
              <a:rPr lang="cs-CZ" dirty="0"/>
              <a:t> </a:t>
            </a:r>
            <a:r>
              <a:rPr lang="cs-CZ" dirty="0" err="1"/>
              <a:t>postcentralis</a:t>
            </a:r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2438400" y="149629"/>
            <a:ext cx="623454" cy="2177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928943" y="4892625"/>
            <a:ext cx="2963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Centrální raménko </a:t>
            </a:r>
            <a:r>
              <a:rPr lang="cs-CZ" sz="1200" b="1" dirty="0" err="1"/>
              <a:t>pseudounipolární</a:t>
            </a:r>
            <a:r>
              <a:rPr lang="cs-CZ" sz="1200" b="1" dirty="0"/>
              <a:t> buňky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567438" y="6092061"/>
            <a:ext cx="2931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/>
              <a:t>Periferní raménko </a:t>
            </a:r>
            <a:r>
              <a:rPr lang="cs-CZ" sz="1200" b="1" dirty="0" err="1"/>
              <a:t>pseudounipolární</a:t>
            </a:r>
            <a:r>
              <a:rPr lang="cs-CZ" sz="1200" b="1" dirty="0"/>
              <a:t> buňky</a:t>
            </a:r>
          </a:p>
        </p:txBody>
      </p:sp>
      <p:cxnSp>
        <p:nvCxnSpPr>
          <p:cNvPr id="30" name="Přímá spojnice se šipkou 29"/>
          <p:cNvCxnSpPr>
            <a:stCxn id="28" idx="0"/>
          </p:cNvCxnSpPr>
          <p:nvPr/>
        </p:nvCxnSpPr>
        <p:spPr>
          <a:xfrm flipH="1" flipV="1">
            <a:off x="6991803" y="5644341"/>
            <a:ext cx="41293" cy="44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3763749" y="5031124"/>
            <a:ext cx="1084487" cy="26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6191202" y="101919"/>
            <a:ext cx="5877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Schéma </a:t>
            </a:r>
            <a:r>
              <a:rPr lang="cs-CZ" sz="3200" b="1" dirty="0" err="1">
                <a:solidFill>
                  <a:srgbClr val="0070C0"/>
                </a:solidFill>
              </a:rPr>
              <a:t>somatosenzitivní</a:t>
            </a:r>
            <a:r>
              <a:rPr lang="cs-CZ" sz="3200" b="1" dirty="0">
                <a:solidFill>
                  <a:srgbClr val="0070C0"/>
                </a:solidFill>
              </a:rPr>
              <a:t> dráhy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(</a:t>
            </a:r>
            <a:r>
              <a:rPr lang="cs-CZ" sz="2400" b="1" dirty="0" err="1">
                <a:solidFill>
                  <a:srgbClr val="0070C0"/>
                </a:solidFill>
              </a:rPr>
              <a:t>epikritické</a:t>
            </a:r>
            <a:r>
              <a:rPr lang="cs-CZ" sz="2400" b="1" dirty="0">
                <a:solidFill>
                  <a:srgbClr val="0070C0"/>
                </a:solidFill>
              </a:rPr>
              <a:t> čití – jemná kožní citlivost, hmat)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C807171B-E791-4113-9948-5177E27C4517}"/>
              </a:ext>
            </a:extLst>
          </p:cNvPr>
          <p:cNvSpPr txBox="1"/>
          <p:nvPr/>
        </p:nvSpPr>
        <p:spPr>
          <a:xfrm>
            <a:off x="6429375" y="2981325"/>
            <a:ext cx="206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Lemniscus</a:t>
            </a:r>
            <a:r>
              <a:rPr lang="cs-CZ" sz="1400" dirty="0"/>
              <a:t> </a:t>
            </a:r>
            <a:r>
              <a:rPr lang="cs-CZ" sz="1400" dirty="0" err="1"/>
              <a:t>medialis</a:t>
            </a:r>
            <a:endParaRPr lang="cs-CZ" sz="1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xmlns="" id="{E1D6A14E-A20B-4D37-9D0A-582F2D71349E}"/>
              </a:ext>
            </a:extLst>
          </p:cNvPr>
          <p:cNvSpPr txBox="1"/>
          <p:nvPr/>
        </p:nvSpPr>
        <p:spPr>
          <a:xfrm>
            <a:off x="5918661" y="46580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ggl</a:t>
            </a:r>
            <a:r>
              <a:rPr lang="cs-CZ" dirty="0"/>
              <a:t>. </a:t>
            </a:r>
            <a:r>
              <a:rPr lang="cs-CZ" dirty="0" err="1"/>
              <a:t>spinale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901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5295207" y="4497185"/>
            <a:ext cx="623454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>
            <a:stCxn id="3" idx="4"/>
          </p:cNvCxnSpPr>
          <p:nvPr/>
        </p:nvCxnSpPr>
        <p:spPr>
          <a:xfrm>
            <a:off x="5606934" y="5070763"/>
            <a:ext cx="20782" cy="47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606934" y="5561215"/>
            <a:ext cx="2630979" cy="24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587047" y="5644341"/>
            <a:ext cx="98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receptor</a:t>
            </a:r>
          </a:p>
        </p:txBody>
      </p:sp>
      <p:sp>
        <p:nvSpPr>
          <p:cNvPr id="9" name="Bublinový popisek se čtyřstrannou šipkou 8"/>
          <p:cNvSpPr/>
          <p:nvPr/>
        </p:nvSpPr>
        <p:spPr>
          <a:xfrm>
            <a:off x="8294854" y="5241175"/>
            <a:ext cx="584385" cy="66501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endCxn id="12" idx="1"/>
          </p:cNvCxnSpPr>
          <p:nvPr/>
        </p:nvCxnSpPr>
        <p:spPr>
          <a:xfrm flipH="1" flipV="1">
            <a:off x="4085569" y="3807516"/>
            <a:ext cx="1542147" cy="179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3994266" y="3723517"/>
            <a:ext cx="623454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567845" y="3719327"/>
            <a:ext cx="743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senzitivní </a:t>
            </a:r>
            <a:r>
              <a:rPr lang="cs-CZ" dirty="0" smtClean="0"/>
              <a:t>jádra </a:t>
            </a:r>
            <a:r>
              <a:rPr lang="cs-CZ" b="1" dirty="0">
                <a:solidFill>
                  <a:srgbClr val="00B0F0"/>
                </a:solidFill>
              </a:rPr>
              <a:t>n. V </a:t>
            </a:r>
            <a:r>
              <a:rPr lang="cs-CZ" dirty="0" err="1" smtClean="0"/>
              <a:t>v</a:t>
            </a:r>
            <a:r>
              <a:rPr lang="cs-CZ" dirty="0" smtClean="0"/>
              <a:t> </a:t>
            </a:r>
            <a:r>
              <a:rPr lang="cs-CZ" dirty="0"/>
              <a:t>kmeni </a:t>
            </a:r>
            <a:r>
              <a:rPr lang="cs-CZ" dirty="0" smtClean="0"/>
              <a:t>mozkovém </a:t>
            </a:r>
            <a:r>
              <a:rPr lang="cs-CZ" sz="800" dirty="0" smtClean="0"/>
              <a:t>(</a:t>
            </a:r>
            <a:r>
              <a:rPr lang="cs-CZ" sz="800" dirty="0" err="1" smtClean="0"/>
              <a:t>ncl</a:t>
            </a:r>
            <a:r>
              <a:rPr lang="cs-CZ" sz="800" dirty="0" smtClean="0"/>
              <a:t>. </a:t>
            </a:r>
            <a:r>
              <a:rPr lang="cs-CZ" sz="800" dirty="0" err="1" smtClean="0"/>
              <a:t>tractus</a:t>
            </a:r>
            <a:r>
              <a:rPr lang="cs-CZ" sz="800" dirty="0" smtClean="0"/>
              <a:t> </a:t>
            </a:r>
            <a:r>
              <a:rPr lang="cs-CZ" sz="800" dirty="0" err="1" smtClean="0"/>
              <a:t>spinalis</a:t>
            </a:r>
            <a:r>
              <a:rPr lang="cs-CZ" sz="800" dirty="0" smtClean="0"/>
              <a:t>, </a:t>
            </a:r>
            <a:r>
              <a:rPr lang="cs-CZ" sz="800" dirty="0" err="1" smtClean="0"/>
              <a:t>ncl</a:t>
            </a:r>
            <a:r>
              <a:rPr lang="cs-CZ" sz="800" dirty="0" smtClean="0"/>
              <a:t>. </a:t>
            </a:r>
            <a:r>
              <a:rPr lang="cs-CZ" sz="800" dirty="0" err="1" smtClean="0"/>
              <a:t>sensorius</a:t>
            </a:r>
            <a:r>
              <a:rPr lang="cs-CZ" sz="800" dirty="0" smtClean="0"/>
              <a:t> </a:t>
            </a:r>
            <a:r>
              <a:rPr lang="cs-CZ" sz="800" dirty="0" err="1" smtClean="0"/>
              <a:t>principalis</a:t>
            </a:r>
            <a:r>
              <a:rPr lang="cs-CZ" sz="800" dirty="0" smtClean="0"/>
              <a:t> a </a:t>
            </a:r>
            <a:r>
              <a:rPr lang="cs-CZ" sz="800" dirty="0" err="1" smtClean="0"/>
              <a:t>ncl</a:t>
            </a:r>
            <a:r>
              <a:rPr lang="cs-CZ" sz="800" dirty="0" smtClean="0"/>
              <a:t>. </a:t>
            </a:r>
            <a:r>
              <a:rPr lang="cs-CZ" sz="800" dirty="0" err="1" smtClean="0"/>
              <a:t>mesencephalicus</a:t>
            </a:r>
            <a:r>
              <a:rPr lang="cs-CZ" sz="800" dirty="0" smtClean="0"/>
              <a:t> n. </a:t>
            </a:r>
            <a:r>
              <a:rPr lang="cs-CZ" sz="800" dirty="0" err="1" smtClean="0"/>
              <a:t>trigemini</a:t>
            </a:r>
            <a:r>
              <a:rPr lang="cs-CZ" sz="800" dirty="0" smtClean="0"/>
              <a:t>)</a:t>
            </a:r>
            <a:endParaRPr lang="cs-CZ" sz="800" dirty="0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4281055" y="2394066"/>
            <a:ext cx="0" cy="1415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3807229" y="1949334"/>
            <a:ext cx="864523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671752" y="2084124"/>
            <a:ext cx="295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přepojení na jádrech thalamu</a:t>
            </a:r>
          </a:p>
        </p:txBody>
      </p:sp>
      <p:cxnSp>
        <p:nvCxnSpPr>
          <p:cNvPr id="19" name="Přímá spojnice 18"/>
          <p:cNvCxnSpPr>
            <a:stCxn id="16" idx="0"/>
          </p:cNvCxnSpPr>
          <p:nvPr/>
        </p:nvCxnSpPr>
        <p:spPr>
          <a:xfrm flipH="1" flipV="1">
            <a:off x="3050037" y="1355558"/>
            <a:ext cx="1189454" cy="593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600016" y="1290259"/>
            <a:ext cx="42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skrze </a:t>
            </a:r>
            <a:r>
              <a:rPr lang="cs-CZ" dirty="0" err="1"/>
              <a:t>capsula</a:t>
            </a:r>
            <a:r>
              <a:rPr lang="cs-CZ" dirty="0"/>
              <a:t> interna do </a:t>
            </a:r>
            <a:r>
              <a:rPr lang="cs-CZ" dirty="0" err="1"/>
              <a:t>gyrus</a:t>
            </a:r>
            <a:r>
              <a:rPr lang="cs-CZ" dirty="0"/>
              <a:t> </a:t>
            </a:r>
            <a:r>
              <a:rPr lang="cs-CZ" dirty="0" err="1"/>
              <a:t>postcentralis</a:t>
            </a:r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2438400" y="149629"/>
            <a:ext cx="623454" cy="2177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928943" y="4892625"/>
            <a:ext cx="2963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Centrální raménko </a:t>
            </a:r>
            <a:r>
              <a:rPr lang="cs-CZ" sz="1200" b="1" dirty="0" err="1"/>
              <a:t>pseudounipolární</a:t>
            </a:r>
            <a:r>
              <a:rPr lang="cs-CZ" sz="1200" b="1" dirty="0"/>
              <a:t> buňky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567438" y="6092061"/>
            <a:ext cx="2931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/>
              <a:t>Periferní raménko </a:t>
            </a:r>
            <a:r>
              <a:rPr lang="cs-CZ" sz="1200" b="1" dirty="0" err="1"/>
              <a:t>pseudounipolární</a:t>
            </a:r>
            <a:r>
              <a:rPr lang="cs-CZ" sz="1200" b="1" dirty="0"/>
              <a:t> buňky</a:t>
            </a:r>
          </a:p>
        </p:txBody>
      </p:sp>
      <p:cxnSp>
        <p:nvCxnSpPr>
          <p:cNvPr id="30" name="Přímá spojnice se šipkou 29"/>
          <p:cNvCxnSpPr>
            <a:stCxn id="28" idx="0"/>
          </p:cNvCxnSpPr>
          <p:nvPr/>
        </p:nvCxnSpPr>
        <p:spPr>
          <a:xfrm flipH="1" flipV="1">
            <a:off x="6991803" y="5644341"/>
            <a:ext cx="41293" cy="44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3763749" y="5031124"/>
            <a:ext cx="1084487" cy="26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6191202" y="101919"/>
            <a:ext cx="5551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Schéma </a:t>
            </a:r>
            <a:r>
              <a:rPr lang="cs-CZ" sz="3200" b="1" dirty="0" err="1">
                <a:solidFill>
                  <a:srgbClr val="0070C0"/>
                </a:solidFill>
              </a:rPr>
              <a:t>somatosenzitivní</a:t>
            </a:r>
            <a:r>
              <a:rPr lang="cs-CZ" sz="3200" b="1" dirty="0">
                <a:solidFill>
                  <a:srgbClr val="0070C0"/>
                </a:solidFill>
              </a:rPr>
              <a:t> dráhy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(hlavové nervy – X, IX, VII, V)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C807171B-E791-4113-9948-5177E27C4517}"/>
              </a:ext>
            </a:extLst>
          </p:cNvPr>
          <p:cNvSpPr txBox="1"/>
          <p:nvPr/>
        </p:nvSpPr>
        <p:spPr>
          <a:xfrm>
            <a:off x="4963717" y="2964295"/>
            <a:ext cx="206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Lemniscus</a:t>
            </a:r>
            <a:r>
              <a:rPr lang="cs-CZ" sz="1400" dirty="0"/>
              <a:t> </a:t>
            </a:r>
            <a:r>
              <a:rPr lang="cs-CZ" sz="1400" dirty="0" err="1"/>
              <a:t>trigeminalis</a:t>
            </a:r>
            <a:endParaRPr lang="cs-CZ" sz="1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6D1579B-FF4E-4220-A53D-D848220F0A5D}"/>
              </a:ext>
            </a:extLst>
          </p:cNvPr>
          <p:cNvSpPr txBox="1"/>
          <p:nvPr/>
        </p:nvSpPr>
        <p:spPr>
          <a:xfrm>
            <a:off x="5962193" y="4704562"/>
            <a:ext cx="5685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Pseudounipolární</a:t>
            </a:r>
            <a:r>
              <a:rPr lang="cs-CZ" sz="1200" dirty="0"/>
              <a:t> buňky v </a:t>
            </a:r>
            <a:r>
              <a:rPr lang="cs-CZ" sz="1200" dirty="0" err="1"/>
              <a:t>ggl</a:t>
            </a:r>
            <a:r>
              <a:rPr lang="cs-CZ" sz="1200" dirty="0"/>
              <a:t>. n. </a:t>
            </a:r>
            <a:r>
              <a:rPr lang="cs-CZ" sz="1200" dirty="0" err="1"/>
              <a:t>trigemini</a:t>
            </a:r>
            <a:r>
              <a:rPr lang="cs-CZ" sz="1200" dirty="0"/>
              <a:t>, </a:t>
            </a:r>
            <a:r>
              <a:rPr lang="cs-CZ" sz="1200" dirty="0" err="1"/>
              <a:t>ggl</a:t>
            </a:r>
            <a:r>
              <a:rPr lang="cs-CZ" sz="1200" dirty="0"/>
              <a:t>. </a:t>
            </a:r>
            <a:r>
              <a:rPr lang="cs-CZ" sz="1200" dirty="0" err="1" smtClean="0"/>
              <a:t>geniculi</a:t>
            </a:r>
            <a:r>
              <a:rPr lang="cs-CZ" sz="1200" dirty="0"/>
              <a:t> </a:t>
            </a:r>
            <a:r>
              <a:rPr lang="cs-CZ" sz="1200" dirty="0" smtClean="0"/>
              <a:t>VII,  </a:t>
            </a:r>
            <a:r>
              <a:rPr lang="cs-CZ" sz="1200" dirty="0" err="1"/>
              <a:t>ggl</a:t>
            </a:r>
            <a:r>
              <a:rPr lang="cs-CZ" sz="1200" dirty="0"/>
              <a:t>. </a:t>
            </a:r>
            <a:r>
              <a:rPr lang="cs-CZ" sz="1200" dirty="0" err="1"/>
              <a:t>superius</a:t>
            </a:r>
            <a:r>
              <a:rPr lang="cs-CZ" sz="1200" dirty="0"/>
              <a:t> a </a:t>
            </a:r>
            <a:r>
              <a:rPr lang="cs-CZ" sz="1200" dirty="0" err="1" smtClean="0"/>
              <a:t>inferius</a:t>
            </a:r>
            <a:r>
              <a:rPr lang="cs-CZ" sz="1200" dirty="0" smtClean="0"/>
              <a:t> IX a X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91701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5295207" y="4497185"/>
            <a:ext cx="623454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>
            <a:stCxn id="3" idx="4"/>
          </p:cNvCxnSpPr>
          <p:nvPr/>
        </p:nvCxnSpPr>
        <p:spPr>
          <a:xfrm>
            <a:off x="5606934" y="5070763"/>
            <a:ext cx="20782" cy="47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606934" y="5561215"/>
            <a:ext cx="2630979" cy="24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587047" y="5644341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Receptor </a:t>
            </a:r>
            <a:r>
              <a:rPr lang="cs-CZ" sz="1200" dirty="0" smtClean="0"/>
              <a:t>(šlachové </a:t>
            </a:r>
            <a:r>
              <a:rPr lang="cs-CZ" sz="1200" dirty="0"/>
              <a:t>vřeténko…)</a:t>
            </a:r>
          </a:p>
        </p:txBody>
      </p:sp>
      <p:sp>
        <p:nvSpPr>
          <p:cNvPr id="9" name="Bublinový popisek se čtyřstrannou šipkou 8"/>
          <p:cNvSpPr/>
          <p:nvPr/>
        </p:nvSpPr>
        <p:spPr>
          <a:xfrm>
            <a:off x="8294854" y="5241175"/>
            <a:ext cx="584385" cy="66501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endCxn id="12" idx="1"/>
          </p:cNvCxnSpPr>
          <p:nvPr/>
        </p:nvCxnSpPr>
        <p:spPr>
          <a:xfrm flipH="1" flipV="1">
            <a:off x="4085569" y="3807516"/>
            <a:ext cx="1542147" cy="179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3994266" y="3723517"/>
            <a:ext cx="623454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71752" y="3715787"/>
            <a:ext cx="47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senzitivní jádro v zadním rohu </a:t>
            </a:r>
            <a:r>
              <a:rPr lang="cs-CZ" dirty="0" smtClean="0"/>
              <a:t>míšním </a:t>
            </a:r>
            <a:r>
              <a:rPr lang="cs-CZ" sz="1200" dirty="0" smtClean="0"/>
              <a:t>(</a:t>
            </a:r>
            <a:r>
              <a:rPr lang="cs-CZ" sz="1200" dirty="0" err="1" smtClean="0"/>
              <a:t>ncl</a:t>
            </a:r>
            <a:r>
              <a:rPr lang="cs-CZ" sz="1200" dirty="0" smtClean="0"/>
              <a:t>. </a:t>
            </a:r>
            <a:r>
              <a:rPr lang="cs-CZ" sz="1200" dirty="0" err="1" smtClean="0"/>
              <a:t>thoracicus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4281055" y="2394066"/>
            <a:ext cx="0" cy="1415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3807229" y="1949334"/>
            <a:ext cx="864523" cy="573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671752" y="2084124"/>
            <a:ext cx="147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kůra mozečku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2568633" y="2009688"/>
            <a:ext cx="1260479" cy="259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469158" y="2009688"/>
            <a:ext cx="15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Jádra mozečku</a:t>
            </a:r>
          </a:p>
        </p:txBody>
      </p:sp>
      <p:sp>
        <p:nvSpPr>
          <p:cNvPr id="22" name="Ovál 21"/>
          <p:cNvSpPr/>
          <p:nvPr/>
        </p:nvSpPr>
        <p:spPr>
          <a:xfrm>
            <a:off x="2035887" y="1290260"/>
            <a:ext cx="532746" cy="137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928943" y="4892625"/>
            <a:ext cx="2963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Centrální raménko </a:t>
            </a:r>
            <a:r>
              <a:rPr lang="cs-CZ" sz="1200" b="1" dirty="0" err="1"/>
              <a:t>pseudounipolární</a:t>
            </a:r>
            <a:r>
              <a:rPr lang="cs-CZ" sz="1200" b="1" dirty="0"/>
              <a:t> buňky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567438" y="6092061"/>
            <a:ext cx="2931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/>
              <a:t>Periferní raménko </a:t>
            </a:r>
            <a:r>
              <a:rPr lang="cs-CZ" sz="1200" b="1" dirty="0" err="1"/>
              <a:t>pseudounipolární</a:t>
            </a:r>
            <a:r>
              <a:rPr lang="cs-CZ" sz="1200" b="1" dirty="0"/>
              <a:t> buňky</a:t>
            </a:r>
          </a:p>
        </p:txBody>
      </p:sp>
      <p:cxnSp>
        <p:nvCxnSpPr>
          <p:cNvPr id="30" name="Přímá spojnice se šipkou 29"/>
          <p:cNvCxnSpPr>
            <a:stCxn id="28" idx="0"/>
          </p:cNvCxnSpPr>
          <p:nvPr/>
        </p:nvCxnSpPr>
        <p:spPr>
          <a:xfrm flipH="1" flipV="1">
            <a:off x="6991803" y="5644341"/>
            <a:ext cx="41293" cy="44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3763749" y="5031124"/>
            <a:ext cx="1084487" cy="26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627716" y="109046"/>
            <a:ext cx="6571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Schéma </a:t>
            </a:r>
            <a:r>
              <a:rPr lang="cs-CZ" sz="3200" b="1" dirty="0" err="1">
                <a:solidFill>
                  <a:srgbClr val="0070C0"/>
                </a:solidFill>
              </a:rPr>
              <a:t>somatosenzitivní</a:t>
            </a:r>
            <a:r>
              <a:rPr lang="cs-CZ" sz="3200" b="1" dirty="0">
                <a:solidFill>
                  <a:srgbClr val="0070C0"/>
                </a:solidFill>
              </a:rPr>
              <a:t> dráhy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(nepřímá=</a:t>
            </a:r>
            <a:r>
              <a:rPr lang="cs-CZ" sz="1400" b="1" dirty="0" err="1">
                <a:solidFill>
                  <a:srgbClr val="0070C0"/>
                </a:solidFill>
              </a:rPr>
              <a:t>propriocepční</a:t>
            </a:r>
            <a:r>
              <a:rPr lang="cs-CZ" sz="1400" b="1" dirty="0">
                <a:solidFill>
                  <a:srgbClr val="0070C0"/>
                </a:solidFill>
              </a:rPr>
              <a:t> – informace z pohybového aparátu do mozečku pro potřeby motoriky)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12215" y="3000564"/>
            <a:ext cx="406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skrze </a:t>
            </a:r>
            <a:r>
              <a:rPr lang="cs-CZ" dirty="0" err="1"/>
              <a:t>pedunculi</a:t>
            </a:r>
            <a:r>
              <a:rPr lang="cs-CZ" dirty="0"/>
              <a:t> </a:t>
            </a:r>
            <a:r>
              <a:rPr lang="cs-CZ" dirty="0" err="1"/>
              <a:t>cerebellares</a:t>
            </a:r>
            <a:r>
              <a:rPr lang="cs-CZ" dirty="0"/>
              <a:t>  do mozečku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E54D958B-1A42-4929-AA9A-F2DB5340BAD6}"/>
              </a:ext>
            </a:extLst>
          </p:cNvPr>
          <p:cNvSpPr txBox="1"/>
          <p:nvPr/>
        </p:nvSpPr>
        <p:spPr>
          <a:xfrm>
            <a:off x="5961251" y="4638501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ggl</a:t>
            </a:r>
            <a:r>
              <a:rPr lang="cs-CZ" dirty="0"/>
              <a:t>. </a:t>
            </a:r>
            <a:r>
              <a:rPr lang="cs-CZ" dirty="0" err="1"/>
              <a:t>spinale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27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délník 2"/>
          <p:cNvSpPr>
            <a:spLocks noChangeArrowheads="1"/>
          </p:cNvSpPr>
          <p:nvPr/>
        </p:nvSpPr>
        <p:spPr bwMode="auto">
          <a:xfrm>
            <a:off x="1724025" y="1560514"/>
            <a:ext cx="8610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700" b="1">
                <a:solidFill>
                  <a:srgbClr val="CC0000"/>
                </a:solidFill>
                <a:latin typeface="Arial" panose="020B0604020202020204" pitchFamily="34" charset="0"/>
              </a:rPr>
              <a:t>Použité obrázky:</a:t>
            </a:r>
            <a:endParaRPr lang="cs-CZ" altLang="cs-CZ" sz="27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35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35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>
                <a:latin typeface="Arial" panose="020B0604020202020204" pitchFamily="34" charset="0"/>
              </a:rPr>
              <a:t>Čihák, R. (2016): </a:t>
            </a:r>
            <a:r>
              <a:rPr lang="cs-CZ" altLang="cs-CZ" sz="1800">
                <a:latin typeface="Arial" panose="020B0604020202020204" pitchFamily="34" charset="0"/>
              </a:rPr>
              <a:t>Anatomie 3. Grada.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>
                <a:latin typeface="Arial" panose="020B0604020202020204" pitchFamily="34" charset="0"/>
              </a:rPr>
              <a:t>Gilroy, A. M. et al. (2009):</a:t>
            </a:r>
            <a:r>
              <a:rPr lang="cs-CZ" altLang="cs-CZ" sz="1800">
                <a:latin typeface="Arial" panose="020B0604020202020204" pitchFamily="34" charset="0"/>
              </a:rPr>
              <a:t> Atlas of Anatomy. Thieme New York, Stuttgart.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>
                <a:latin typeface="Arial" panose="020B0604020202020204" pitchFamily="34" charset="0"/>
              </a:rPr>
              <a:t>Moore, K. L. (1992):</a:t>
            </a:r>
            <a:r>
              <a:rPr lang="cs-CZ" altLang="cs-CZ" sz="1800">
                <a:latin typeface="Arial" panose="020B0604020202020204" pitchFamily="34" charset="0"/>
              </a:rPr>
              <a:t> Clinical oriented anatomy. Third edition. Williams</a:t>
            </a:r>
            <a:r>
              <a:rPr lang="en-US" altLang="cs-CZ" sz="1800">
                <a:latin typeface="Arial" panose="020B0604020202020204" pitchFamily="34" charset="0"/>
              </a:rPr>
              <a:t>&amp;</a:t>
            </a:r>
            <a:r>
              <a:rPr lang="cs-CZ" altLang="cs-CZ" sz="1800">
                <a:latin typeface="Arial" panose="020B0604020202020204" pitchFamily="34" charset="0"/>
              </a:rPr>
              <a:t>Wilkins, A Waverly Company.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>
                <a:latin typeface="Arial" panose="020B0604020202020204" pitchFamily="34" charset="0"/>
              </a:rPr>
              <a:t>Putz, R. (2008): </a:t>
            </a:r>
            <a:r>
              <a:rPr lang="cs-CZ" altLang="cs-CZ" sz="1800">
                <a:latin typeface="Arial" panose="020B0604020202020204" pitchFamily="34" charset="0"/>
              </a:rPr>
              <a:t>Atlas of Human Anatomy Sobotta. Elsevier Books.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>
                <a:latin typeface="Arial" panose="020B0604020202020204" pitchFamily="34" charset="0"/>
              </a:rPr>
              <a:t>Rohen, J.W., Yokochi, Ch. (1988): </a:t>
            </a:r>
            <a:r>
              <a:rPr lang="cs-CZ" altLang="cs-CZ" sz="1800">
                <a:latin typeface="Arial" panose="020B0604020202020204" pitchFamily="34" charset="0"/>
              </a:rPr>
              <a:t>Anatómia človeka. Schattauer Stuttgart- New York.</a:t>
            </a:r>
          </a:p>
        </p:txBody>
      </p:sp>
    </p:spTree>
    <p:extLst>
      <p:ext uri="{BB962C8B-B14F-4D97-AF65-F5344CB8AC3E}">
        <p14:creationId xmlns:p14="http://schemas.microsoft.com/office/powerpoint/2010/main" val="257140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délník 2"/>
          <p:cNvSpPr>
            <a:spLocks noChangeArrowheads="1"/>
          </p:cNvSpPr>
          <p:nvPr/>
        </p:nvSpPr>
        <p:spPr bwMode="auto">
          <a:xfrm>
            <a:off x="419100" y="310069"/>
            <a:ext cx="7031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/>
              <a:t>4. </a:t>
            </a:r>
            <a:r>
              <a:rPr lang="cs-CZ" altLang="cs-CZ" sz="2800" b="1" dirty="0" err="1"/>
              <a:t>Nervus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genitofemoralis</a:t>
            </a:r>
            <a:endParaRPr lang="cs-CZ" altLang="cs-CZ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/>
              <a:t>                                   Proráží m. </a:t>
            </a:r>
            <a:r>
              <a:rPr lang="cs-CZ" altLang="cs-CZ" sz="1200" b="1" dirty="0" err="1"/>
              <a:t>psoas</a:t>
            </a:r>
            <a:r>
              <a:rPr lang="cs-CZ" altLang="cs-CZ" sz="1200" b="1" dirty="0"/>
              <a:t> major </a:t>
            </a:r>
          </a:p>
        </p:txBody>
      </p:sp>
      <p:sp>
        <p:nvSpPr>
          <p:cNvPr id="4" name="Obdélník 3"/>
          <p:cNvSpPr/>
          <p:nvPr/>
        </p:nvSpPr>
        <p:spPr>
          <a:xfrm>
            <a:off x="746920" y="1036638"/>
            <a:ext cx="86407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R. </a:t>
            </a:r>
            <a:r>
              <a:rPr lang="cs-CZ" altLang="cs-CZ" sz="2000" b="1" dirty="0" err="1"/>
              <a:t>femoralis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 </a:t>
            </a:r>
            <a:r>
              <a:rPr lang="cs-CZ" altLang="cs-CZ" sz="1600" dirty="0"/>
              <a:t>prochází skrze </a:t>
            </a:r>
            <a:r>
              <a:rPr lang="cs-CZ" altLang="cs-CZ" sz="1600" b="1" dirty="0" err="1"/>
              <a:t>lacuna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musculorum</a:t>
            </a:r>
            <a:endParaRPr lang="cs-CZ" altLang="cs-CZ" sz="1600" b="1" dirty="0"/>
          </a:p>
          <a:p>
            <a:pPr eaLnBrk="1" hangingPunct="1">
              <a:defRPr/>
            </a:pPr>
            <a:r>
              <a:rPr lang="cs-CZ" altLang="cs-CZ" sz="1600" dirty="0"/>
              <a:t>                         </a:t>
            </a:r>
            <a:r>
              <a:rPr lang="cs-CZ" altLang="cs-CZ" sz="1600" dirty="0">
                <a:solidFill>
                  <a:srgbClr val="00B0F0"/>
                </a:solidFill>
              </a:rPr>
              <a:t>inervuje kůži v oblasti </a:t>
            </a:r>
            <a:r>
              <a:rPr lang="cs-CZ" altLang="cs-CZ" sz="1600" dirty="0" err="1">
                <a:solidFill>
                  <a:srgbClr val="00B0F0"/>
                </a:solidFill>
              </a:rPr>
              <a:t>hiatus</a:t>
            </a:r>
            <a:r>
              <a:rPr lang="cs-CZ" altLang="cs-CZ" sz="1600" dirty="0">
                <a:solidFill>
                  <a:srgbClr val="00B0F0"/>
                </a:solidFill>
              </a:rPr>
              <a:t> </a:t>
            </a:r>
            <a:r>
              <a:rPr lang="cs-CZ" altLang="cs-CZ" sz="1600" dirty="0" err="1">
                <a:solidFill>
                  <a:srgbClr val="00B0F0"/>
                </a:solidFill>
              </a:rPr>
              <a:t>saphenus</a:t>
            </a:r>
            <a:r>
              <a:rPr lang="cs-CZ" altLang="cs-CZ" sz="1600" dirty="0">
                <a:solidFill>
                  <a:srgbClr val="00B0F0"/>
                </a:solidFill>
              </a:rPr>
              <a:t>  </a:t>
            </a:r>
          </a:p>
          <a:p>
            <a:pPr eaLnBrk="1" hangingPunct="1">
              <a:defRPr/>
            </a:pPr>
            <a:r>
              <a:rPr lang="cs-CZ" altLang="cs-CZ" sz="2000" b="1" dirty="0"/>
              <a:t>R. </a:t>
            </a:r>
            <a:r>
              <a:rPr lang="cs-CZ" altLang="cs-CZ" sz="2000" b="1" dirty="0" err="1"/>
              <a:t>genitalis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</a:t>
            </a:r>
            <a:r>
              <a:rPr lang="cs-CZ" altLang="cs-CZ" sz="1600" dirty="0"/>
              <a:t>prochází skrze </a:t>
            </a:r>
            <a:r>
              <a:rPr lang="cs-CZ" altLang="cs-CZ" sz="1600" b="1" dirty="0" err="1"/>
              <a:t>canalis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inguinalis</a:t>
            </a:r>
            <a:r>
              <a:rPr lang="cs-CZ" altLang="cs-CZ" sz="1600" b="1" dirty="0"/>
              <a:t> </a:t>
            </a:r>
          </a:p>
          <a:p>
            <a:pPr eaLnBrk="1" hangingPunct="1">
              <a:defRPr/>
            </a:pPr>
            <a:r>
              <a:rPr lang="cs-CZ" altLang="cs-CZ" sz="1600" dirty="0"/>
              <a:t>                        </a:t>
            </a:r>
            <a:r>
              <a:rPr lang="cs-CZ" altLang="cs-CZ" sz="1600" dirty="0">
                <a:solidFill>
                  <a:srgbClr val="FF0000"/>
                </a:solidFill>
              </a:rPr>
              <a:t>inervuje m. </a:t>
            </a:r>
            <a:r>
              <a:rPr lang="cs-CZ" altLang="cs-CZ" sz="1600" dirty="0" err="1">
                <a:solidFill>
                  <a:srgbClr val="FF0000"/>
                </a:solidFill>
              </a:rPr>
              <a:t>cremaster</a:t>
            </a:r>
            <a:r>
              <a:rPr lang="cs-CZ" altLang="cs-CZ" sz="1600" dirty="0">
                <a:solidFill>
                  <a:srgbClr val="FF0000"/>
                </a:solidFill>
              </a:rPr>
              <a:t>, </a:t>
            </a:r>
            <a:r>
              <a:rPr lang="cs-CZ" altLang="cs-CZ" sz="1600" dirty="0">
                <a:solidFill>
                  <a:srgbClr val="00B0F0"/>
                </a:solidFill>
              </a:rPr>
              <a:t>kůži skrota a mediální stranu stehna</a:t>
            </a:r>
          </a:p>
        </p:txBody>
      </p:sp>
      <p:pic>
        <p:nvPicPr>
          <p:cNvPr id="3277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22301" r="4774" b="13260"/>
          <a:stretch>
            <a:fillRect/>
          </a:stretch>
        </p:blipFill>
        <p:spPr bwMode="auto">
          <a:xfrm>
            <a:off x="1001713" y="2690814"/>
            <a:ext cx="43053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1" y="2734470"/>
            <a:ext cx="6327457" cy="37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8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délník 3"/>
          <p:cNvSpPr>
            <a:spLocks noChangeArrowheads="1"/>
          </p:cNvSpPr>
          <p:nvPr/>
        </p:nvSpPr>
        <p:spPr bwMode="auto">
          <a:xfrm>
            <a:off x="587376" y="104775"/>
            <a:ext cx="3966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/>
              <a:t>5. </a:t>
            </a:r>
            <a:r>
              <a:rPr lang="cs-CZ" altLang="cs-CZ" b="1" dirty="0" err="1"/>
              <a:t>Nervus</a:t>
            </a:r>
            <a:r>
              <a:rPr lang="cs-CZ" altLang="cs-CZ" b="1" dirty="0"/>
              <a:t> </a:t>
            </a:r>
            <a:r>
              <a:rPr lang="cs-CZ" altLang="cs-CZ" b="1" dirty="0" err="1"/>
              <a:t>femoralis</a:t>
            </a:r>
            <a:endParaRPr lang="cs-CZ" altLang="cs-CZ" b="1" dirty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8031" r="3622" b="957"/>
          <a:stretch>
            <a:fillRect/>
          </a:stretch>
        </p:blipFill>
        <p:spPr bwMode="auto">
          <a:xfrm>
            <a:off x="1644651" y="3347513"/>
            <a:ext cx="3263900" cy="308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917576"/>
            <a:ext cx="21621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4" y="2981325"/>
            <a:ext cx="180249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"/>
          <a:stretch>
            <a:fillRect/>
          </a:stretch>
        </p:blipFill>
        <p:spPr bwMode="auto">
          <a:xfrm>
            <a:off x="8928896" y="917576"/>
            <a:ext cx="1393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Obdélník 8"/>
          <p:cNvSpPr>
            <a:spLocks noChangeArrowheads="1"/>
          </p:cNvSpPr>
          <p:nvPr/>
        </p:nvSpPr>
        <p:spPr bwMode="auto">
          <a:xfrm>
            <a:off x="272256" y="689550"/>
            <a:ext cx="725963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Průběh: </a:t>
            </a:r>
            <a:r>
              <a:rPr lang="cs-CZ" altLang="cs-CZ" sz="1400" dirty="0"/>
              <a:t>na laterální straně m. </a:t>
            </a:r>
            <a:r>
              <a:rPr lang="cs-CZ" altLang="cs-CZ" sz="1400" dirty="0" err="1"/>
              <a:t>psoas</a:t>
            </a:r>
            <a:r>
              <a:rPr lang="cs-CZ" altLang="cs-CZ" sz="1400" dirty="0"/>
              <a:t> major</a:t>
            </a:r>
            <a:r>
              <a:rPr lang="cs-CZ" altLang="cs-CZ" sz="1800" b="1" dirty="0"/>
              <a:t>, </a:t>
            </a:r>
            <a:r>
              <a:rPr lang="cs-CZ" altLang="cs-CZ" sz="1600" dirty="0"/>
              <a:t>skrze</a:t>
            </a:r>
            <a:r>
              <a:rPr lang="cs-CZ" altLang="cs-CZ" sz="1800" dirty="0"/>
              <a:t> </a:t>
            </a:r>
            <a:r>
              <a:rPr lang="cs-CZ" altLang="cs-CZ" sz="1600" dirty="0" err="1"/>
              <a:t>lacuna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musculorum</a:t>
            </a:r>
            <a:r>
              <a:rPr lang="cs-CZ" altLang="cs-CZ" sz="1600" dirty="0"/>
              <a:t> do </a:t>
            </a:r>
            <a:r>
              <a:rPr lang="cs-CZ" altLang="cs-CZ" sz="1600" dirty="0" err="1"/>
              <a:t>trigonum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femorale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</a:rPr>
              <a:t>rr</a:t>
            </a:r>
            <a:r>
              <a:rPr lang="cs-CZ" altLang="cs-CZ" sz="1800" b="1" dirty="0">
                <a:solidFill>
                  <a:srgbClr val="FF0000"/>
                </a:solidFill>
              </a:rPr>
              <a:t>. </a:t>
            </a:r>
            <a:r>
              <a:rPr lang="cs-CZ" altLang="cs-CZ" sz="1800" b="1" dirty="0" err="1">
                <a:solidFill>
                  <a:srgbClr val="FF0000"/>
                </a:solidFill>
              </a:rPr>
              <a:t>musculares</a:t>
            </a: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/>
              <a:t>(přední skupina svalů stehna, část m. </a:t>
            </a:r>
            <a:r>
              <a:rPr lang="cs-CZ" altLang="cs-CZ" sz="1600" dirty="0" err="1"/>
              <a:t>pectineus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00B0F0"/>
                </a:solidFill>
              </a:rPr>
              <a:t>rr</a:t>
            </a:r>
            <a:r>
              <a:rPr lang="cs-CZ" altLang="cs-CZ" sz="1800" b="1" dirty="0">
                <a:solidFill>
                  <a:srgbClr val="00B0F0"/>
                </a:solidFill>
              </a:rPr>
              <a:t>. </a:t>
            </a:r>
            <a:r>
              <a:rPr lang="cs-CZ" altLang="cs-CZ" sz="1800" b="1" dirty="0" err="1">
                <a:solidFill>
                  <a:srgbClr val="00B0F0"/>
                </a:solidFill>
              </a:rPr>
              <a:t>cutanei</a:t>
            </a:r>
            <a:r>
              <a:rPr lang="cs-CZ" altLang="cs-CZ" sz="1800" b="1" dirty="0">
                <a:solidFill>
                  <a:srgbClr val="00B0F0"/>
                </a:solidFill>
              </a:rPr>
              <a:t> </a:t>
            </a:r>
            <a:r>
              <a:rPr lang="cs-CZ" altLang="cs-CZ" sz="1800" b="1" dirty="0" err="1">
                <a:solidFill>
                  <a:srgbClr val="00B0F0"/>
                </a:solidFill>
              </a:rPr>
              <a:t>anteriores</a:t>
            </a:r>
            <a:r>
              <a:rPr lang="cs-CZ" altLang="cs-CZ" sz="1800" b="1" dirty="0">
                <a:solidFill>
                  <a:srgbClr val="00B0F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/>
              <a:t>(kůže na ventrální straně stehna)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B0F0"/>
                </a:solidFill>
              </a:rPr>
              <a:t>n. </a:t>
            </a:r>
            <a:r>
              <a:rPr lang="cs-CZ" altLang="cs-CZ" sz="1800" b="1" dirty="0" err="1">
                <a:solidFill>
                  <a:srgbClr val="00B0F0"/>
                </a:solidFill>
              </a:rPr>
              <a:t>saphenus</a:t>
            </a:r>
            <a:r>
              <a:rPr lang="cs-CZ" altLang="cs-CZ" sz="1800" b="1" dirty="0">
                <a:solidFill>
                  <a:srgbClr val="00B0F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/>
              <a:t>(kůže na mediální straně bérce ke kotníku – podél v. </a:t>
            </a:r>
            <a:r>
              <a:rPr lang="cs-CZ" altLang="cs-CZ" sz="1600" dirty="0" err="1"/>
              <a:t>saphena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magna</a:t>
            </a:r>
            <a:r>
              <a:rPr lang="cs-CZ" altLang="cs-CZ" sz="1600" dirty="0"/>
              <a:t>)</a:t>
            </a:r>
            <a:r>
              <a:rPr lang="cs-CZ" altLang="cs-CZ" sz="16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7376" y="6349484"/>
            <a:ext cx="914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Při poškození - závažné změny hybnosti a senzitivity DK (omezení flexe v kyčli a extenze v koleni).</a:t>
            </a:r>
          </a:p>
        </p:txBody>
      </p:sp>
    </p:spTree>
    <p:extLst>
      <p:ext uri="{BB962C8B-B14F-4D97-AF65-F5344CB8AC3E}">
        <p14:creationId xmlns:p14="http://schemas.microsoft.com/office/powerpoint/2010/main" val="80809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292403"/>
            <a:ext cx="2200736" cy="52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579438" y="0"/>
            <a:ext cx="11288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/>
              <a:t>6. </a:t>
            </a:r>
            <a:r>
              <a:rPr lang="cs-CZ" altLang="cs-CZ" b="1" dirty="0" err="1"/>
              <a:t>Nervus</a:t>
            </a:r>
            <a:r>
              <a:rPr lang="cs-CZ" altLang="cs-CZ" b="1" dirty="0"/>
              <a:t> </a:t>
            </a:r>
            <a:r>
              <a:rPr lang="cs-CZ" altLang="cs-CZ" b="1" dirty="0" err="1"/>
              <a:t>obturatorius</a:t>
            </a:r>
            <a:r>
              <a:rPr lang="cs-CZ" altLang="cs-CZ" b="1" dirty="0"/>
              <a:t> </a:t>
            </a:r>
            <a:r>
              <a:rPr lang="cs-CZ" altLang="cs-CZ" sz="1600" dirty="0"/>
              <a:t>(na mediální straně m. </a:t>
            </a:r>
            <a:r>
              <a:rPr lang="cs-CZ" altLang="cs-CZ" sz="1600" dirty="0" err="1"/>
              <a:t>psoas</a:t>
            </a:r>
            <a:r>
              <a:rPr lang="cs-CZ" altLang="cs-CZ" sz="1600" dirty="0"/>
              <a:t> major, skrze </a:t>
            </a:r>
            <a:r>
              <a:rPr lang="cs-CZ" altLang="cs-CZ" sz="1600" dirty="0" err="1"/>
              <a:t>canalis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obturatorius</a:t>
            </a:r>
            <a:r>
              <a:rPr lang="cs-CZ" altLang="cs-CZ" sz="1600" dirty="0"/>
              <a:t> na stehno)</a:t>
            </a:r>
            <a:endParaRPr lang="cs-CZ" altLang="cs-CZ" dirty="0"/>
          </a:p>
        </p:txBody>
      </p:sp>
      <p:sp>
        <p:nvSpPr>
          <p:cNvPr id="7" name="Obdélník 6"/>
          <p:cNvSpPr/>
          <p:nvPr/>
        </p:nvSpPr>
        <p:spPr>
          <a:xfrm>
            <a:off x="1060451" y="646072"/>
            <a:ext cx="83534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/>
              <a:t>– inervace mediální skupiny stehenních svalů 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cs-CZ" altLang="cs-CZ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/>
              <a:t>– kůže na mediální straně stehna</a:t>
            </a:r>
          </a:p>
        </p:txBody>
      </p:sp>
      <p:pic>
        <p:nvPicPr>
          <p:cNvPr id="34821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2451100"/>
            <a:ext cx="31146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2" y="850536"/>
            <a:ext cx="2763837" cy="5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04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6" y="852189"/>
            <a:ext cx="3787773" cy="5639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1289" y="175767"/>
            <a:ext cx="117967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PLEXUS </a:t>
            </a:r>
            <a:r>
              <a:rPr lang="cs-CZ" altLang="cs-CZ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SACR</a:t>
            </a:r>
            <a:r>
              <a:rPr lang="cs-CZ" altLang="cs-CZ" sz="3200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cs-CZ" altLang="cs-CZ" sz="32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(křížová pleteň)  – L</a:t>
            </a:r>
            <a:r>
              <a:rPr lang="cs-CZ" altLang="cs-CZ" sz="3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až S</a:t>
            </a:r>
            <a:r>
              <a:rPr lang="cs-CZ" altLang="cs-CZ" sz="3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alt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</a:t>
            </a:r>
            <a:endParaRPr lang="en-US" alt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Obdélník 4"/>
          <p:cNvSpPr>
            <a:spLocks noChangeArrowheads="1"/>
          </p:cNvSpPr>
          <p:nvPr/>
        </p:nvSpPr>
        <p:spPr bwMode="auto">
          <a:xfrm>
            <a:off x="311150" y="1038669"/>
            <a:ext cx="59055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1. </a:t>
            </a:r>
            <a:r>
              <a:rPr lang="cs-CZ" altLang="cs-CZ" sz="1800" b="1" dirty="0" err="1"/>
              <a:t>rr</a:t>
            </a:r>
            <a:r>
              <a:rPr lang="cs-CZ" altLang="cs-CZ" sz="1800" b="1" dirty="0"/>
              <a:t>. </a:t>
            </a:r>
            <a:r>
              <a:rPr lang="cs-CZ" altLang="cs-CZ" sz="1800" b="1" dirty="0" err="1"/>
              <a:t>musculares</a:t>
            </a:r>
            <a:r>
              <a:rPr lang="cs-CZ" altLang="cs-CZ" sz="1800" b="1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pelvitrochanterické</a:t>
            </a:r>
            <a:r>
              <a:rPr lang="cs-CZ" altLang="cs-CZ" sz="1800" dirty="0"/>
              <a:t> svaly)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2.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gluteus</a:t>
            </a:r>
            <a:r>
              <a:rPr lang="cs-CZ" altLang="cs-CZ" sz="1800" b="1" dirty="0"/>
              <a:t> superior </a:t>
            </a:r>
            <a:r>
              <a:rPr lang="cs-CZ" altLang="cs-CZ" sz="1400" dirty="0"/>
              <a:t>L4-S1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3.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gluteus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inferior</a:t>
            </a:r>
            <a:r>
              <a:rPr lang="cs-CZ" altLang="cs-CZ" sz="1800" b="1" dirty="0"/>
              <a:t> </a:t>
            </a:r>
            <a:r>
              <a:rPr lang="cs-CZ" altLang="cs-CZ" sz="1400" dirty="0"/>
              <a:t>L5-S2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4.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cutaneus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femoris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posterior</a:t>
            </a:r>
            <a:r>
              <a:rPr lang="cs-CZ" altLang="cs-CZ" sz="1800" b="1" dirty="0"/>
              <a:t> </a:t>
            </a:r>
            <a:r>
              <a:rPr lang="cs-CZ" altLang="cs-CZ" sz="1400" dirty="0"/>
              <a:t>S1-S3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5.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ischiadicus</a:t>
            </a:r>
            <a:r>
              <a:rPr lang="cs-CZ" altLang="cs-CZ" sz="1800" b="1" dirty="0"/>
              <a:t> </a:t>
            </a:r>
            <a:r>
              <a:rPr lang="cs-CZ" altLang="cs-CZ" sz="1400" dirty="0"/>
              <a:t>L4-S3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6.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pudendus</a:t>
            </a:r>
            <a:r>
              <a:rPr lang="cs-CZ" altLang="cs-CZ" sz="1800" b="1" dirty="0"/>
              <a:t> </a:t>
            </a:r>
            <a:r>
              <a:rPr lang="cs-CZ" altLang="cs-CZ" sz="1400" dirty="0"/>
              <a:t>S2-S4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7. </a:t>
            </a:r>
            <a:r>
              <a:rPr lang="cs-CZ" altLang="cs-CZ" sz="1800" b="1" dirty="0" err="1"/>
              <a:t>nervus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coccygeus</a:t>
            </a:r>
            <a:r>
              <a:rPr lang="cs-CZ" altLang="cs-CZ" sz="1800" b="1" dirty="0"/>
              <a:t> </a:t>
            </a:r>
          </a:p>
        </p:txBody>
      </p:sp>
      <p:pic>
        <p:nvPicPr>
          <p:cNvPr id="3584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80" y="3063875"/>
            <a:ext cx="2633039" cy="3011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2793"/>
            <a:ext cx="2500408" cy="28583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9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45" y="714995"/>
            <a:ext cx="4748211" cy="54280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Obdélník 5"/>
          <p:cNvSpPr>
            <a:spLocks noChangeArrowheads="1"/>
          </p:cNvSpPr>
          <p:nvPr/>
        </p:nvSpPr>
        <p:spPr bwMode="auto">
          <a:xfrm>
            <a:off x="485112" y="127522"/>
            <a:ext cx="11796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/>
              <a:t>2. </a:t>
            </a:r>
            <a:r>
              <a:rPr lang="cs-CZ" altLang="cs-CZ" sz="2800" b="1" dirty="0" err="1"/>
              <a:t>Nervus</a:t>
            </a:r>
            <a:r>
              <a:rPr lang="cs-CZ" altLang="cs-CZ" sz="2800" b="1" dirty="0"/>
              <a:t>  </a:t>
            </a:r>
            <a:r>
              <a:rPr lang="cs-CZ" altLang="cs-CZ" sz="2800" b="1" dirty="0" err="1"/>
              <a:t>gluteus</a:t>
            </a:r>
            <a:r>
              <a:rPr lang="cs-CZ" altLang="cs-CZ" sz="2800" b="1" dirty="0"/>
              <a:t> superior                           3. </a:t>
            </a:r>
            <a:r>
              <a:rPr lang="cs-CZ" altLang="cs-CZ" sz="2800" b="1" dirty="0" err="1"/>
              <a:t>nervus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gluteus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inferior</a:t>
            </a:r>
            <a:endParaRPr lang="cs-CZ" altLang="cs-CZ" sz="2800" b="1" dirty="0"/>
          </a:p>
        </p:txBody>
      </p:sp>
      <p:sp>
        <p:nvSpPr>
          <p:cNvPr id="36868" name="Obdélník 8"/>
          <p:cNvSpPr>
            <a:spLocks noChangeArrowheads="1"/>
          </p:cNvSpPr>
          <p:nvPr/>
        </p:nvSpPr>
        <p:spPr bwMode="auto">
          <a:xfrm>
            <a:off x="485112" y="1303213"/>
            <a:ext cx="11163548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b="1" dirty="0" err="1"/>
              <a:t>Nervus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gluteus</a:t>
            </a:r>
            <a:r>
              <a:rPr lang="cs-CZ" altLang="cs-CZ" sz="1600" b="1" dirty="0"/>
              <a:t> superior</a:t>
            </a:r>
            <a:endParaRPr lang="cs-CZ" altLang="cs-CZ" sz="16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/>
              <a:t>prochází skrze </a:t>
            </a:r>
            <a:r>
              <a:rPr lang="cs-CZ" altLang="cs-CZ" sz="1600" dirty="0" err="1"/>
              <a:t>foramen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suprapiriforme</a:t>
            </a:r>
            <a:endParaRPr lang="cs-CZ" altLang="cs-CZ" sz="16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b="1" dirty="0"/>
              <a:t>Inervace: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</a:rPr>
              <a:t>m. </a:t>
            </a:r>
            <a:r>
              <a:rPr lang="cs-CZ" altLang="cs-CZ" sz="1600" dirty="0" err="1">
                <a:solidFill>
                  <a:srgbClr val="FF0000"/>
                </a:solidFill>
              </a:rPr>
              <a:t>gluteus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medius</a:t>
            </a:r>
            <a:r>
              <a:rPr lang="cs-CZ" altLang="cs-CZ" sz="1600" dirty="0">
                <a:solidFill>
                  <a:srgbClr val="FF0000"/>
                </a:solidFill>
              </a:rPr>
              <a:t> et </a:t>
            </a:r>
            <a:r>
              <a:rPr lang="cs-CZ" altLang="cs-CZ" sz="1600" dirty="0" err="1">
                <a:solidFill>
                  <a:srgbClr val="FF0000"/>
                </a:solidFill>
              </a:rPr>
              <a:t>minimus</a:t>
            </a:r>
            <a:endParaRPr lang="cs-CZ" altLang="cs-CZ" sz="1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</a:rPr>
              <a:t>m. tensor </a:t>
            </a:r>
            <a:r>
              <a:rPr lang="cs-CZ" altLang="cs-CZ" sz="1600" dirty="0" err="1">
                <a:solidFill>
                  <a:srgbClr val="FF0000"/>
                </a:solidFill>
              </a:rPr>
              <a:t>fasciae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latae</a:t>
            </a:r>
            <a:endParaRPr lang="cs-CZ" altLang="cs-CZ" sz="1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8213056" y="1270896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gluteus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endParaRPr lang="cs-CZ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prochází skrze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infrapiriforme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Inervace: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endParaRPr lang="cs-CZ" altLang="cs-CZ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4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délník 1"/>
          <p:cNvSpPr>
            <a:spLocks noChangeArrowheads="1"/>
          </p:cNvSpPr>
          <p:nvPr/>
        </p:nvSpPr>
        <p:spPr bwMode="auto">
          <a:xfrm>
            <a:off x="596900" y="214313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/>
              <a:t>4. </a:t>
            </a:r>
            <a:r>
              <a:rPr lang="cs-CZ" altLang="cs-CZ" sz="2800" b="1" dirty="0" err="1"/>
              <a:t>Nervus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cutaneus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femoris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posterior</a:t>
            </a:r>
            <a:r>
              <a:rPr lang="cs-CZ" altLang="cs-CZ" sz="2800" b="1" dirty="0"/>
              <a:t> </a:t>
            </a:r>
          </a:p>
        </p:txBody>
      </p:sp>
      <p:pic>
        <p:nvPicPr>
          <p:cNvPr id="37891" name="Picture 5" descr="http://upload.wikimedia.org/wikipedia/commons/6/69/Gray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02" y="131765"/>
            <a:ext cx="157162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89" y="475923"/>
            <a:ext cx="2491136" cy="622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09650" y="628651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altLang="cs-CZ" dirty="0">
                <a:solidFill>
                  <a:srgbClr val="00B0F0"/>
                </a:solidFill>
              </a:rPr>
              <a:t>kožní (senzitivní/senzorický) nerv, </a:t>
            </a:r>
            <a:r>
              <a:rPr lang="cs-CZ" altLang="cs-CZ" dirty="0"/>
              <a:t>prochází skrze </a:t>
            </a:r>
            <a:r>
              <a:rPr lang="cs-CZ" altLang="cs-CZ" dirty="0" err="1"/>
              <a:t>foramen</a:t>
            </a:r>
            <a:r>
              <a:rPr lang="cs-CZ" altLang="cs-CZ" dirty="0"/>
              <a:t> </a:t>
            </a:r>
            <a:r>
              <a:rPr lang="cs-CZ" altLang="cs-CZ" dirty="0" err="1"/>
              <a:t>infrapiriforme</a:t>
            </a:r>
            <a:endParaRPr lang="cs-CZ" altLang="cs-CZ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cs-CZ" altLang="cs-CZ" dirty="0">
                <a:solidFill>
                  <a:srgbClr val="00B0F0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perineales</a:t>
            </a:r>
            <a:r>
              <a:rPr lang="cs-CZ" altLang="cs-CZ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B0F0"/>
                </a:solidFill>
              </a:rPr>
              <a:t>– kůže hráze a </a:t>
            </a:r>
            <a:r>
              <a:rPr lang="cs-CZ" altLang="cs-CZ" dirty="0" err="1">
                <a:solidFill>
                  <a:srgbClr val="00B0F0"/>
                </a:solidFill>
              </a:rPr>
              <a:t>scrota</a:t>
            </a:r>
            <a:r>
              <a:rPr lang="cs-CZ" altLang="cs-CZ" dirty="0">
                <a:solidFill>
                  <a:srgbClr val="00B0F0"/>
                </a:solidFill>
              </a:rPr>
              <a:t>/labia majora </a:t>
            </a:r>
            <a:r>
              <a:rPr lang="cs-CZ" altLang="cs-CZ" dirty="0" err="1">
                <a:solidFill>
                  <a:srgbClr val="00B0F0"/>
                </a:solidFill>
              </a:rPr>
              <a:t>pudendi</a:t>
            </a:r>
            <a:r>
              <a:rPr lang="cs-CZ" altLang="cs-CZ" dirty="0">
                <a:solidFill>
                  <a:srgbClr val="00B0F0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altLang="cs-CZ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clunium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dirty="0">
                <a:solidFill>
                  <a:srgbClr val="00B0F0"/>
                </a:solidFill>
              </a:rPr>
              <a:t>– kůže hýžďové krajiny !!!!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altLang="cs-CZ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cutanei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dirty="0">
                <a:solidFill>
                  <a:srgbClr val="00B0F0"/>
                </a:solidFill>
              </a:rPr>
              <a:t>kůže zadní strany stehna</a:t>
            </a:r>
          </a:p>
        </p:txBody>
      </p:sp>
      <p:pic>
        <p:nvPicPr>
          <p:cNvPr id="37894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551494"/>
            <a:ext cx="3660775" cy="4185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13" y="2385207"/>
            <a:ext cx="1658325" cy="431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8682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2040</Words>
  <Application>Microsoft Office PowerPoint</Application>
  <PresentationFormat>Širokoúhlá obrazovka</PresentationFormat>
  <Paragraphs>343</Paragraphs>
  <Slides>33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Lucida Sans Unicode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Stavba – rozsahem největší orgán lidského těla plošný rozsah je asi 1,7 - 2.0 m2, tloušťka kolísá od 0.5 – 4.0 mm nejsilnější je na zádech a na stehně, nejtenčí na horním víčku. Hmotnost samotné kůže je asi 3kg, s tukovou tkání může dosáhnout až 20kg. </vt:lpstr>
      <vt:lpstr>Prezentace aplikace PowerPoint</vt:lpstr>
      <vt:lpstr>Prezentace aplikace PowerPoint</vt:lpstr>
      <vt:lpstr>Kožní deriváty zrohovatělé: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</dc:creator>
  <cp:lastModifiedBy>Ladislava</cp:lastModifiedBy>
  <cp:revision>35</cp:revision>
  <dcterms:created xsi:type="dcterms:W3CDTF">2022-03-17T16:15:52Z</dcterms:created>
  <dcterms:modified xsi:type="dcterms:W3CDTF">2023-04-07T12:57:36Z</dcterms:modified>
</cp:coreProperties>
</file>