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9"/>
  </p:notesMasterIdLst>
  <p:sldIdLst>
    <p:sldId id="256" r:id="rId2"/>
    <p:sldId id="257" r:id="rId3"/>
    <p:sldId id="282" r:id="rId4"/>
    <p:sldId id="281" r:id="rId5"/>
    <p:sldId id="297" r:id="rId6"/>
    <p:sldId id="283" r:id="rId7"/>
    <p:sldId id="270" r:id="rId8"/>
    <p:sldId id="272" r:id="rId9"/>
    <p:sldId id="274" r:id="rId10"/>
    <p:sldId id="275" r:id="rId11"/>
    <p:sldId id="276" r:id="rId12"/>
    <p:sldId id="277" r:id="rId13"/>
    <p:sldId id="278" r:id="rId14"/>
    <p:sldId id="279" r:id="rId15"/>
    <p:sldId id="319" r:id="rId16"/>
    <p:sldId id="302" r:id="rId17"/>
    <p:sldId id="305" r:id="rId18"/>
    <p:sldId id="324" r:id="rId19"/>
    <p:sldId id="316" r:id="rId20"/>
    <p:sldId id="318" r:id="rId21"/>
    <p:sldId id="308" r:id="rId22"/>
    <p:sldId id="320" r:id="rId23"/>
    <p:sldId id="321" r:id="rId24"/>
    <p:sldId id="323" r:id="rId25"/>
    <p:sldId id="322" r:id="rId26"/>
    <p:sldId id="335" r:id="rId27"/>
    <p:sldId id="378" r:id="rId28"/>
    <p:sldId id="379" r:id="rId29"/>
    <p:sldId id="380" r:id="rId30"/>
    <p:sldId id="381" r:id="rId31"/>
    <p:sldId id="382" r:id="rId32"/>
    <p:sldId id="383" r:id="rId33"/>
    <p:sldId id="384" r:id="rId34"/>
    <p:sldId id="386" r:id="rId35"/>
    <p:sldId id="387" r:id="rId36"/>
    <p:sldId id="336" r:id="rId37"/>
    <p:sldId id="337" r:id="rId38"/>
    <p:sldId id="338" r:id="rId39"/>
    <p:sldId id="339" r:id="rId40"/>
    <p:sldId id="340" r:id="rId41"/>
    <p:sldId id="341" r:id="rId42"/>
    <p:sldId id="342" r:id="rId43"/>
    <p:sldId id="343" r:id="rId44"/>
    <p:sldId id="344" r:id="rId45"/>
    <p:sldId id="345" r:id="rId46"/>
    <p:sldId id="346" r:id="rId47"/>
    <p:sldId id="347" r:id="rId48"/>
    <p:sldId id="348" r:id="rId49"/>
    <p:sldId id="349" r:id="rId50"/>
    <p:sldId id="350" r:id="rId51"/>
    <p:sldId id="351" r:id="rId52"/>
    <p:sldId id="352" r:id="rId53"/>
    <p:sldId id="353" r:id="rId54"/>
    <p:sldId id="354" r:id="rId55"/>
    <p:sldId id="355" r:id="rId56"/>
    <p:sldId id="356" r:id="rId57"/>
    <p:sldId id="357" r:id="rId58"/>
    <p:sldId id="358" r:id="rId59"/>
    <p:sldId id="359" r:id="rId60"/>
    <p:sldId id="360" r:id="rId61"/>
    <p:sldId id="361" r:id="rId62"/>
    <p:sldId id="362" r:id="rId63"/>
    <p:sldId id="363" r:id="rId64"/>
    <p:sldId id="364" r:id="rId65"/>
    <p:sldId id="365" r:id="rId66"/>
    <p:sldId id="366" r:id="rId67"/>
    <p:sldId id="367" r:id="rId68"/>
    <p:sldId id="368" r:id="rId69"/>
    <p:sldId id="369" r:id="rId70"/>
    <p:sldId id="370" r:id="rId71"/>
    <p:sldId id="371" r:id="rId72"/>
    <p:sldId id="372" r:id="rId73"/>
    <p:sldId id="373" r:id="rId74"/>
    <p:sldId id="374" r:id="rId75"/>
    <p:sldId id="375" r:id="rId76"/>
    <p:sldId id="376" r:id="rId77"/>
    <p:sldId id="377" r:id="rId7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3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2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821011-421C-4301-B967-7E3BDAAA345C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0CD18-F830-4BAB-890E-339A51945C3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5347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fld id="{DC8ED062-36FD-4F12-B09D-29AA6A0D0478}" type="slidenum">
              <a:rPr lang="cs-CZ" altLang="cs-CZ">
                <a:solidFill>
                  <a:srgbClr val="000000"/>
                </a:solidFill>
              </a:rPr>
              <a:pPr/>
              <a:t>17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136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121349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09C30A8-3BCF-43C7-9F62-DAF98FD9FAAB}" type="slidenum">
              <a:rPr lang="cs-CZ" altLang="cs-CZ" smtClean="0"/>
              <a:pPr>
                <a:spcBef>
                  <a:spcPct val="0"/>
                </a:spcBef>
              </a:pPr>
              <a:t>55</a:t>
            </a:fld>
            <a:endParaRPr lang="cs-CZ" altLang="cs-CZ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1473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82BB87F-D233-48F3-8DB3-49E0BE9752F3}" type="slidenum">
              <a:rPr lang="cs-CZ" altLang="cs-CZ" smtClean="0"/>
              <a:pPr>
                <a:spcBef>
                  <a:spcPct val="0"/>
                </a:spcBef>
              </a:pPr>
              <a:t>57</a:t>
            </a:fld>
            <a:endParaRPr lang="cs-CZ" altLang="cs-CZ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053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B5F71CC-A20E-403A-A611-52E583FF13F3}" type="slidenum">
              <a:rPr lang="cs-CZ" altLang="cs-CZ" smtClean="0"/>
              <a:pPr>
                <a:spcBef>
                  <a:spcPct val="0"/>
                </a:spcBef>
              </a:pPr>
              <a:t>59</a:t>
            </a:fld>
            <a:endParaRPr lang="cs-CZ" altLang="cs-CZ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420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6CDC617-8173-495D-86C2-21B74B761979}" type="slidenum">
              <a:rPr lang="cs-CZ" altLang="cs-CZ" smtClean="0"/>
              <a:pPr>
                <a:spcBef>
                  <a:spcPct val="0"/>
                </a:spcBef>
              </a:pPr>
              <a:t>60</a:t>
            </a:fld>
            <a:endParaRPr lang="cs-CZ" altLang="cs-CZ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823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877DAEC-88A0-4B3F-90F0-F493F0170A4A}" type="slidenum">
              <a:rPr lang="cs-CZ" altLang="cs-CZ" smtClean="0"/>
              <a:pPr>
                <a:spcBef>
                  <a:spcPct val="0"/>
                </a:spcBef>
              </a:pPr>
              <a:t>65</a:t>
            </a:fld>
            <a:endParaRPr lang="cs-CZ" alt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532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4E5F54-9632-4C82-AA81-922917F5F4CB}" type="slidenum">
              <a:rPr lang="cs-CZ" altLang="cs-CZ" smtClean="0"/>
              <a:pPr>
                <a:spcBef>
                  <a:spcPct val="0"/>
                </a:spcBef>
              </a:pPr>
              <a:t>68</a:t>
            </a:fld>
            <a:endParaRPr lang="cs-CZ" altLang="cs-CZ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6475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686D93B-0C7A-42FA-998E-5A714115365A}" type="slidenum">
              <a:rPr lang="cs-CZ" altLang="cs-CZ" smtClean="0"/>
              <a:pPr>
                <a:spcBef>
                  <a:spcPct val="0"/>
                </a:spcBef>
              </a:pPr>
              <a:t>69</a:t>
            </a:fld>
            <a:endParaRPr lang="cs-CZ" altLang="cs-CZ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94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  <p:sp>
        <p:nvSpPr>
          <p:cNvPr id="5837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6DBC72A-0E06-46AA-B438-8EE77777CB9F}" type="slidenum">
              <a:rPr lang="cs-CZ" altLang="cs-CZ" sz="1200" smtClean="0"/>
              <a:pPr/>
              <a:t>71</a:t>
            </a:fld>
            <a:endParaRPr lang="cs-CZ" altLang="cs-CZ" sz="1200" smtClean="0"/>
          </a:p>
        </p:txBody>
      </p:sp>
    </p:spTree>
    <p:extLst>
      <p:ext uri="{BB962C8B-B14F-4D97-AF65-F5344CB8AC3E}">
        <p14:creationId xmlns:p14="http://schemas.microsoft.com/office/powerpoint/2010/main" val="16398224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38D9FF1-EDF9-45C7-A672-B6647A687944}" type="slidenum">
              <a:rPr lang="cs-CZ" altLang="cs-CZ"/>
              <a:pPr algn="r" eaLnBrk="1" hangingPunct="1">
                <a:spcBef>
                  <a:spcPct val="0"/>
                </a:spcBef>
              </a:pPr>
              <a:t>73</a:t>
            </a:fld>
            <a:endParaRPr lang="cs-CZ" altLang="cs-CZ"/>
          </a:p>
        </p:txBody>
      </p:sp>
      <p:sp>
        <p:nvSpPr>
          <p:cNvPr id="61443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61444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4366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8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78803DD-5D27-4719-B0AF-66C5D7E8786A}" type="slidenum">
              <a:rPr lang="cs-CZ" altLang="cs-CZ"/>
              <a:pPr algn="r" eaLnBrk="1" hangingPunct="1">
                <a:spcBef>
                  <a:spcPct val="0"/>
                </a:spcBef>
              </a:pPr>
              <a:t>74</a:t>
            </a:fld>
            <a:endParaRPr lang="cs-CZ" altLang="cs-CZ"/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63492" name="Rectangle 2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89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fld id="{5AE4DE7E-76B5-4D7B-871B-233C3FAD40C7}" type="slidenum">
              <a:rPr lang="cs-CZ" altLang="cs-CZ">
                <a:solidFill>
                  <a:srgbClr val="000000"/>
                </a:solidFill>
              </a:rPr>
              <a:pPr/>
              <a:t>19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401318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A06008C-1D97-40B7-AC1C-E530D4485FA5}" type="slidenum">
              <a:rPr lang="cs-CZ" altLang="cs-CZ" smtClean="0"/>
              <a:pPr>
                <a:spcBef>
                  <a:spcPct val="0"/>
                </a:spcBef>
              </a:pPr>
              <a:t>77</a:t>
            </a:fld>
            <a:endParaRPr lang="cs-CZ" altLang="cs-CZ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50904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Lucida Sans Unicode" panose="020B0602030504020204" pitchFamily="34" charset="0"/>
                <a:cs typeface="Lucida Sans Unicode" panose="020B0602030504020204" pitchFamily="34" charset="0"/>
              </a:defRPr>
            </a:lvl9pPr>
          </a:lstStyle>
          <a:p>
            <a:fld id="{1C98564D-C03F-49E1-A6D0-A02B2EC86DEA}" type="slidenum">
              <a:rPr lang="cs-CZ" altLang="cs-CZ">
                <a:solidFill>
                  <a:srgbClr val="000000"/>
                </a:solidFill>
              </a:rPr>
              <a:pPr/>
              <a:t>21</a:t>
            </a:fld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2026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F541AB-CD67-48BE-875E-1E92F02CFB18}" type="slidenum">
              <a:rPr lang="cs-CZ" altLang="cs-CZ" smtClean="0"/>
              <a:pPr>
                <a:spcBef>
                  <a:spcPct val="0"/>
                </a:spcBef>
              </a:pPr>
              <a:t>36</a:t>
            </a:fld>
            <a:endParaRPr lang="cs-CZ" altLang="cs-CZ" smtClean="0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30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FB60793-EB30-4143-8D61-36C5F7EF9BBA}" type="slidenum">
              <a:rPr lang="cs-CZ" altLang="cs-CZ" smtClean="0"/>
              <a:pPr>
                <a:spcBef>
                  <a:spcPct val="0"/>
                </a:spcBef>
              </a:pPr>
              <a:t>37</a:t>
            </a:fld>
            <a:endParaRPr lang="cs-CZ" altLang="cs-CZ" smtClean="0"/>
          </a:p>
        </p:txBody>
      </p:sp>
      <p:sp>
        <p:nvSpPr>
          <p:cNvPr id="11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25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4F23862-04EB-4F72-9CDA-C72B6759EDA4}" type="slidenum">
              <a:rPr lang="cs-CZ" altLang="cs-CZ" smtClean="0"/>
              <a:pPr>
                <a:spcBef>
                  <a:spcPct val="0"/>
                </a:spcBef>
              </a:pPr>
              <a:t>38</a:t>
            </a:fld>
            <a:endParaRPr lang="cs-CZ" altLang="cs-CZ" smtClean="0"/>
          </a:p>
        </p:txBody>
      </p:sp>
      <p:sp>
        <p:nvSpPr>
          <p:cNvPr id="13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82234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E98B2D4-765D-4167-8DEC-DC6320AB7573}" type="slidenum">
              <a:rPr lang="cs-CZ" altLang="cs-CZ"/>
              <a:pPr algn="r" eaLnBrk="1" hangingPunct="1">
                <a:spcBef>
                  <a:spcPct val="0"/>
                </a:spcBef>
              </a:pPr>
              <a:t>43</a:t>
            </a:fld>
            <a:endParaRPr lang="cs-CZ" altLang="cs-CZ"/>
          </a:p>
        </p:txBody>
      </p:sp>
      <p:sp>
        <p:nvSpPr>
          <p:cNvPr id="19459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86293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EEDDF02-1166-472C-AFFC-FB4C41A03FB0}" type="slidenum">
              <a:rPr lang="cs-CZ" altLang="cs-CZ" smtClean="0"/>
              <a:pPr>
                <a:spcBef>
                  <a:spcPct val="0"/>
                </a:spcBef>
              </a:pPr>
              <a:t>46</a:t>
            </a:fld>
            <a:endParaRPr lang="cs-CZ" altLang="cs-CZ" smtClean="0"/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2400"/>
          </a:p>
        </p:txBody>
      </p:sp>
      <p:sp>
        <p:nvSpPr>
          <p:cNvPr id="23556" name="Rectangle 3"/>
          <p:cNvSpPr>
            <a:spLocks noGrp="1" noChangeArrowheads="1"/>
          </p:cNvSpPr>
          <p:nvPr>
            <p:ph type="body"/>
          </p:nvPr>
        </p:nvSpPr>
        <p:spPr>
          <a:xfrm>
            <a:off x="685800" y="4343400"/>
            <a:ext cx="5484813" cy="4208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030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DAD19E-FD14-4602-A79A-A19E1590E8AD}" type="slidenum">
              <a:rPr lang="cs-CZ" altLang="cs-CZ" smtClean="0"/>
              <a:pPr>
                <a:spcBef>
                  <a:spcPct val="0"/>
                </a:spcBef>
              </a:pPr>
              <a:t>54</a:t>
            </a:fld>
            <a:endParaRPr lang="cs-CZ" altLang="cs-CZ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3446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9976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58247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9310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0600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8512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20018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3860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730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734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77973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1689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06AAA3-5E3C-4C42-A9E9-466BB01038BE}" type="datetimeFigureOut">
              <a:rPr lang="cs-CZ" smtClean="0"/>
              <a:t>28.4.2023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82F5B0-21AC-4BE3-8248-7929887ED98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6759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g"/><Relationship Id="rId4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7" Type="http://schemas.openxmlformats.org/officeDocument/2006/relationships/image" Target="../media/image87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9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3.png"/><Relationship Id="rId4" Type="http://schemas.openxmlformats.org/officeDocument/2006/relationships/image" Target="../media/image119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12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5" Type="http://schemas.openxmlformats.org/officeDocument/2006/relationships/image" Target="../media/image127.jpeg"/><Relationship Id="rId4" Type="http://schemas.openxmlformats.org/officeDocument/2006/relationships/image" Target="../media/image5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57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2852530" y="2524539"/>
            <a:ext cx="5744137" cy="27392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7200" b="1" dirty="0">
                <a:solidFill>
                  <a:srgbClr val="C00000"/>
                </a:solidFill>
              </a:rPr>
              <a:t>Topografie zad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(přehled)</a:t>
            </a:r>
          </a:p>
          <a:p>
            <a:endParaRPr lang="cs-CZ" sz="72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4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24456" y="2969051"/>
            <a:ext cx="382384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tabLst>
                <a:tab pos="7442200" algn="l"/>
              </a:tabLst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multifidi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(komplex)</a:t>
            </a:r>
          </a:p>
        </p:txBody>
      </p:sp>
      <p:pic>
        <p:nvPicPr>
          <p:cNvPr id="368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6" y="333376"/>
            <a:ext cx="2894909" cy="6161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263" y="3500438"/>
            <a:ext cx="1695450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476250"/>
            <a:ext cx="2159000" cy="294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224457" y="231312"/>
            <a:ext cx="57182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4. </a:t>
            </a:r>
            <a:r>
              <a:rPr lang="cs-CZ" altLang="cs-CZ" sz="3200" b="1" dirty="0">
                <a:cs typeface="Arial" panose="020B0604020202020204" pitchFamily="34" charset="0"/>
              </a:rPr>
              <a:t>Systém </a:t>
            </a:r>
            <a:r>
              <a:rPr lang="cs-CZ" altLang="cs-CZ" sz="3200" b="1" dirty="0" err="1">
                <a:cs typeface="Arial" panose="020B0604020202020204" pitchFamily="34" charset="0"/>
              </a:rPr>
              <a:t>transverzospinální</a:t>
            </a:r>
            <a:endParaRPr lang="cs-CZ" altLang="cs-CZ" sz="3200" b="1" dirty="0">
              <a:cs typeface="Arial" panose="020B0604020202020204" pitchFamily="34" charset="0"/>
            </a:endParaRPr>
          </a:p>
        </p:txBody>
      </p:sp>
      <p:sp>
        <p:nvSpPr>
          <p:cNvPr id="36872" name="Obdélník 9"/>
          <p:cNvSpPr>
            <a:spLocks noChangeArrowheads="1"/>
          </p:cNvSpPr>
          <p:nvPr/>
        </p:nvSpPr>
        <p:spPr bwMode="auto">
          <a:xfrm>
            <a:off x="224457" y="1400372"/>
            <a:ext cx="44662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M. </a:t>
            </a:r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semispinalis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thoracis</a:t>
            </a:r>
            <a:r>
              <a:rPr lang="cs-CZ" altLang="cs-CZ" sz="2000" b="1" dirty="0">
                <a:solidFill>
                  <a:srgbClr val="800000"/>
                </a:solidFill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solidFill>
                  <a:srgbClr val="800000"/>
                </a:solidFill>
                <a:cs typeface="Arial" panose="020B0604020202020204" pitchFamily="34" charset="0"/>
              </a:rPr>
              <a:t>cervicis</a:t>
            </a:r>
            <a:endParaRPr lang="cs-CZ" altLang="cs-CZ" sz="2000" dirty="0">
              <a:solidFill>
                <a:srgbClr val="8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268769" y="2137009"/>
            <a:ext cx="2957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semispinalis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endParaRPr lang="cs-CZ" sz="2000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0195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449500" y="1997621"/>
            <a:ext cx="534954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intertransversarii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posteriores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425" y="320214"/>
            <a:ext cx="5433442" cy="6108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49500" y="320213"/>
            <a:ext cx="45961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Krátké zádové svaly</a:t>
            </a:r>
          </a:p>
        </p:txBody>
      </p:sp>
      <p:sp>
        <p:nvSpPr>
          <p:cNvPr id="9" name="Obdélník 8"/>
          <p:cNvSpPr/>
          <p:nvPr/>
        </p:nvSpPr>
        <p:spPr>
          <a:xfrm>
            <a:off x="449500" y="1426397"/>
            <a:ext cx="381386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Musculi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interspinales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89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9" t="11160" r="43649" b="61920"/>
          <a:stretch>
            <a:fillRect/>
          </a:stretch>
        </p:blipFill>
        <p:spPr bwMode="auto">
          <a:xfrm>
            <a:off x="2161309" y="2594136"/>
            <a:ext cx="3043345" cy="402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3824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656821" y="1797579"/>
            <a:ext cx="4224233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minor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rectus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posterior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major</a:t>
            </a: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superior</a:t>
            </a:r>
          </a:p>
          <a:p>
            <a:pPr>
              <a:defRPr/>
            </a:pP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obliquus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inferior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490" y="410059"/>
            <a:ext cx="5247510" cy="589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465460" y="410059"/>
            <a:ext cx="5658921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Musculi</a:t>
            </a: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nuchae</a:t>
            </a: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profundi</a:t>
            </a:r>
            <a:endParaRPr lang="cs-CZ" sz="36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    (hluboké šíjové </a:t>
            </a:r>
            <a:r>
              <a:rPr 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svaly, </a:t>
            </a:r>
            <a:r>
              <a:rPr lang="cs-CZ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inervace n. </a:t>
            </a:r>
            <a:r>
              <a:rPr lang="cs-CZ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suboccipitalis</a:t>
            </a:r>
            <a:r>
              <a:rPr lang="cs-CZ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;</a:t>
            </a:r>
            <a:endParaRPr lang="cs-CZ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cs-CZ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</a:t>
            </a:r>
            <a:r>
              <a:rPr lang="cs-CZ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 </a:t>
            </a:r>
            <a:r>
              <a:rPr lang="cs-CZ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cervicalis</a:t>
            </a:r>
            <a:r>
              <a:rPr lang="cs-CZ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profunda</a:t>
            </a:r>
            <a:r>
              <a:rPr lang="cs-CZ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– </a:t>
            </a:r>
            <a:r>
              <a:rPr lang="cs-CZ" sz="14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truncus</a:t>
            </a:r>
            <a:r>
              <a:rPr lang="cs-CZ" sz="1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14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costocervicalis</a:t>
            </a:r>
            <a:r>
              <a:rPr lang="cs-CZ" sz="1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a. </a:t>
            </a:r>
            <a:r>
              <a:rPr lang="cs-CZ" sz="1400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subclaviae</a:t>
            </a:r>
            <a:r>
              <a:rPr lang="cs-CZ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)</a:t>
            </a:r>
            <a:endParaRPr lang="cs-CZ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4849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265236" y="1079641"/>
            <a:ext cx="300648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Ohraničení</a:t>
            </a:r>
            <a:r>
              <a:rPr lang="cs-CZ" altLang="cs-CZ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:</a:t>
            </a:r>
          </a:p>
          <a:p>
            <a:pPr eaLnBrk="1" hangingPunct="1"/>
            <a:r>
              <a:rPr lang="cs-CZ" altLang="cs-CZ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m. </a:t>
            </a:r>
            <a:r>
              <a:rPr lang="cs-CZ" altLang="cs-CZ" sz="1400" b="1" dirty="0" err="1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r</a:t>
            </a:r>
            <a:r>
              <a:rPr lang="cs-CZ" altLang="cs-CZ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ectus</a:t>
            </a:r>
            <a:r>
              <a:rPr lang="cs-CZ" altLang="cs-CZ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cs-CZ" altLang="cs-CZ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capitis</a:t>
            </a:r>
            <a:r>
              <a:rPr lang="cs-CZ" altLang="cs-CZ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post. major</a:t>
            </a:r>
          </a:p>
          <a:p>
            <a:pPr eaLnBrk="1" hangingPunct="1"/>
            <a:r>
              <a:rPr lang="cs-CZ" altLang="cs-CZ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mm. </a:t>
            </a:r>
            <a:r>
              <a:rPr lang="cs-CZ" altLang="cs-CZ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obliqui</a:t>
            </a:r>
            <a:r>
              <a:rPr lang="cs-CZ" altLang="cs-CZ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(</a:t>
            </a:r>
            <a:r>
              <a:rPr lang="cs-CZ" altLang="cs-CZ" sz="1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inferior</a:t>
            </a:r>
            <a:r>
              <a:rPr lang="cs-CZ" altLang="cs-CZ" sz="1400" b="1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panose="020B0604020202020204" pitchFamily="34" charset="0"/>
              </a:rPr>
              <a:t> a superior)</a:t>
            </a:r>
            <a:endParaRPr lang="cs-CZ" altLang="cs-CZ" sz="1400" b="1" dirty="0">
              <a:effectLst>
                <a:outerShdw blurRad="38100" dist="38100" dir="2700000" algn="tl">
                  <a:srgbClr val="C0C0C0"/>
                </a:outerShdw>
              </a:effectLst>
              <a:cs typeface="Arial" panose="020B0604020202020204" pitchFamily="34" charset="0"/>
            </a:endParaRPr>
          </a:p>
          <a:p>
            <a:pPr eaLnBrk="1" hangingPunct="1"/>
            <a:endParaRPr lang="cs-CZ" alt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939" name="Picture 3" descr="sejmout00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3"/>
          <a:stretch>
            <a:fillRect/>
          </a:stretch>
        </p:blipFill>
        <p:spPr bwMode="auto">
          <a:xfrm>
            <a:off x="3345501" y="1762298"/>
            <a:ext cx="4667967" cy="451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280" y="1262495"/>
            <a:ext cx="4597720" cy="516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598488" y="205341"/>
            <a:ext cx="59384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Trigonum</a:t>
            </a:r>
            <a:r>
              <a:rPr lang="cs-CZ" sz="40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cs-CZ" sz="4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suboccipitale</a:t>
            </a:r>
            <a:endParaRPr lang="cs-CZ" sz="4000" b="1" dirty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5236" y="2667301"/>
            <a:ext cx="267323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/>
              <a:t>Obsah:</a:t>
            </a:r>
          </a:p>
          <a:p>
            <a:r>
              <a:rPr lang="cs-CZ" b="1" dirty="0"/>
              <a:t>a. </a:t>
            </a:r>
            <a:r>
              <a:rPr lang="cs-CZ" b="1" dirty="0" err="1"/>
              <a:t>vertebralis</a:t>
            </a:r>
            <a:endParaRPr lang="cs-CZ" b="1" dirty="0"/>
          </a:p>
          <a:p>
            <a:r>
              <a:rPr lang="cs-CZ" b="1" dirty="0"/>
              <a:t>zadní oblouk atlasu</a:t>
            </a:r>
          </a:p>
          <a:p>
            <a:r>
              <a:rPr lang="cs-CZ" b="1" dirty="0"/>
              <a:t>n. </a:t>
            </a:r>
            <a:r>
              <a:rPr lang="cs-CZ" b="1" dirty="0" err="1"/>
              <a:t>suboccipitalis</a:t>
            </a:r>
            <a:endParaRPr lang="cs-CZ" b="1" dirty="0"/>
          </a:p>
          <a:p>
            <a:pPr marL="342900" indent="-342900">
              <a:buAutoNum type="alphaLcPeriod"/>
            </a:pPr>
            <a:r>
              <a:rPr lang="cs-CZ" b="1" dirty="0" err="1"/>
              <a:t>cervicalis</a:t>
            </a:r>
            <a:r>
              <a:rPr lang="cs-CZ" b="1" dirty="0"/>
              <a:t> </a:t>
            </a:r>
            <a:r>
              <a:rPr lang="cs-CZ" b="1" dirty="0" err="1"/>
              <a:t>profunda</a:t>
            </a:r>
            <a:r>
              <a:rPr lang="cs-CZ" b="1" dirty="0"/>
              <a:t> </a:t>
            </a:r>
          </a:p>
          <a:p>
            <a:r>
              <a:rPr lang="cs-CZ" sz="1200" b="1" dirty="0"/>
              <a:t>(z </a:t>
            </a:r>
            <a:r>
              <a:rPr lang="cs-CZ" sz="1200" b="1" dirty="0" err="1"/>
              <a:t>truncus</a:t>
            </a:r>
            <a:r>
              <a:rPr lang="cs-CZ" sz="1200" b="1" dirty="0"/>
              <a:t> </a:t>
            </a:r>
            <a:r>
              <a:rPr lang="cs-CZ" sz="1200" b="1" dirty="0" err="1"/>
              <a:t>costocervicalis</a:t>
            </a:r>
            <a:r>
              <a:rPr lang="cs-CZ" sz="1200" b="1" dirty="0"/>
              <a:t> a. </a:t>
            </a:r>
            <a:r>
              <a:rPr lang="cs-CZ" sz="1200" b="1" dirty="0" err="1"/>
              <a:t>subclaviae</a:t>
            </a:r>
            <a:r>
              <a:rPr lang="cs-CZ" sz="12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474073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délník 5"/>
          <p:cNvSpPr/>
          <p:nvPr/>
        </p:nvSpPr>
        <p:spPr>
          <a:xfrm>
            <a:off x="137495" y="435086"/>
            <a:ext cx="61865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6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A.Trigonum</a:t>
            </a:r>
            <a:r>
              <a:rPr lang="cs-CZ" sz="36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lumbale</a:t>
            </a: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sz="36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Petiti</a:t>
            </a:r>
            <a:r>
              <a:rPr lang="cs-CZ" sz="3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0963" name="TextovéPole 6"/>
          <p:cNvSpPr txBox="1">
            <a:spLocks noChangeArrowheads="1"/>
          </p:cNvSpPr>
          <p:nvPr/>
        </p:nvSpPr>
        <p:spPr bwMode="auto">
          <a:xfrm>
            <a:off x="1053547" y="1302375"/>
            <a:ext cx="4898365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 smtClean="0">
                <a:cs typeface="Arial" panose="020B0604020202020204" pitchFamily="34" charset="0"/>
              </a:rPr>
              <a:t>Ohraničení:</a:t>
            </a:r>
          </a:p>
          <a:p>
            <a:pPr eaLnBrk="1" hangingPunct="1"/>
            <a:r>
              <a:rPr lang="cs-CZ" altLang="cs-CZ" sz="1400" b="1" dirty="0" smtClean="0">
                <a:cs typeface="Arial" panose="020B0604020202020204" pitchFamily="34" charset="0"/>
              </a:rPr>
              <a:t>m. </a:t>
            </a:r>
            <a:r>
              <a:rPr lang="cs-CZ" altLang="cs-CZ" sz="1400" b="1" dirty="0" err="1" smtClean="0">
                <a:cs typeface="Arial" panose="020B0604020202020204" pitchFamily="34" charset="0"/>
              </a:rPr>
              <a:t>latissimus</a:t>
            </a:r>
            <a:r>
              <a:rPr lang="cs-CZ" altLang="cs-CZ" sz="1400" b="1" dirty="0" smtClean="0">
                <a:cs typeface="Arial" panose="020B0604020202020204" pitchFamily="34" charset="0"/>
              </a:rPr>
              <a:t> </a:t>
            </a:r>
            <a:r>
              <a:rPr lang="cs-CZ" altLang="cs-CZ" sz="1400" b="1" dirty="0" err="1" smtClean="0">
                <a:cs typeface="Arial" panose="020B0604020202020204" pitchFamily="34" charset="0"/>
              </a:rPr>
              <a:t>dorsi</a:t>
            </a:r>
            <a:endParaRPr lang="cs-CZ" altLang="cs-CZ" sz="1400" b="1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400" b="1" dirty="0" err="1" smtClean="0">
                <a:cs typeface="Arial" panose="020B0604020202020204" pitchFamily="34" charset="0"/>
              </a:rPr>
              <a:t>crista</a:t>
            </a:r>
            <a:r>
              <a:rPr lang="cs-CZ" altLang="cs-CZ" sz="1400" b="1" dirty="0" smtClean="0">
                <a:cs typeface="Arial" panose="020B0604020202020204" pitchFamily="34" charset="0"/>
              </a:rPr>
              <a:t> </a:t>
            </a:r>
            <a:r>
              <a:rPr lang="cs-CZ" altLang="cs-CZ" sz="1400" b="1" dirty="0" err="1" smtClean="0">
                <a:cs typeface="Arial" panose="020B0604020202020204" pitchFamily="34" charset="0"/>
              </a:rPr>
              <a:t>iliaca</a:t>
            </a:r>
            <a:endParaRPr lang="cs-CZ" altLang="cs-CZ" sz="1400" b="1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400" b="1" dirty="0" smtClean="0">
                <a:cs typeface="Arial" panose="020B0604020202020204" pitchFamily="34" charset="0"/>
              </a:rPr>
              <a:t>m. </a:t>
            </a:r>
            <a:r>
              <a:rPr lang="cs-CZ" altLang="cs-CZ" sz="1400" b="1" dirty="0" err="1" smtClean="0">
                <a:cs typeface="Arial" panose="020B0604020202020204" pitchFamily="34" charset="0"/>
              </a:rPr>
              <a:t>obliquus</a:t>
            </a:r>
            <a:r>
              <a:rPr lang="cs-CZ" altLang="cs-CZ" sz="1400" b="1" dirty="0" smtClean="0">
                <a:cs typeface="Arial" panose="020B0604020202020204" pitchFamily="34" charset="0"/>
              </a:rPr>
              <a:t> </a:t>
            </a:r>
            <a:r>
              <a:rPr lang="cs-CZ" altLang="cs-CZ" sz="1400" b="1" dirty="0" err="1" smtClean="0">
                <a:cs typeface="Arial" panose="020B0604020202020204" pitchFamily="34" charset="0"/>
              </a:rPr>
              <a:t>externus</a:t>
            </a:r>
            <a:r>
              <a:rPr lang="cs-CZ" altLang="cs-CZ" sz="1400" b="1" dirty="0" smtClean="0">
                <a:cs typeface="Arial" panose="020B0604020202020204" pitchFamily="34" charset="0"/>
              </a:rPr>
              <a:t> </a:t>
            </a:r>
            <a:r>
              <a:rPr lang="cs-CZ" altLang="cs-CZ" sz="1400" b="1" dirty="0" err="1" smtClean="0">
                <a:cs typeface="Arial" panose="020B0604020202020204" pitchFamily="34" charset="0"/>
              </a:rPr>
              <a:t>abdominis</a:t>
            </a:r>
            <a:endParaRPr lang="cs-CZ" altLang="cs-CZ" sz="1400" b="1" dirty="0" smtClean="0">
              <a:cs typeface="Arial" panose="020B0604020202020204" pitchFamily="34" charset="0"/>
            </a:endParaRPr>
          </a:p>
          <a:p>
            <a:pPr eaLnBrk="1" hangingPunct="1"/>
            <a:endParaRPr lang="cs-CZ" altLang="cs-CZ" sz="1400" b="1" dirty="0" smtClean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400" b="1" dirty="0" smtClean="0">
                <a:cs typeface="Arial" panose="020B0604020202020204" pitchFamily="34" charset="0"/>
              </a:rPr>
              <a:t>dno:</a:t>
            </a:r>
          </a:p>
          <a:p>
            <a:pPr eaLnBrk="1" hangingPunct="1"/>
            <a:r>
              <a:rPr lang="cs-CZ" altLang="cs-CZ" sz="1400" b="1" dirty="0" smtClean="0">
                <a:cs typeface="Arial" panose="020B0604020202020204" pitchFamily="34" charset="0"/>
              </a:rPr>
              <a:t>m. </a:t>
            </a:r>
            <a:r>
              <a:rPr lang="cs-CZ" altLang="cs-CZ" sz="1400" b="1" dirty="0" err="1" smtClean="0">
                <a:cs typeface="Arial" panose="020B0604020202020204" pitchFamily="34" charset="0"/>
              </a:rPr>
              <a:t>obliquus</a:t>
            </a:r>
            <a:r>
              <a:rPr lang="cs-CZ" altLang="cs-CZ" sz="1400" b="1" dirty="0" smtClean="0">
                <a:cs typeface="Arial" panose="020B0604020202020204" pitchFamily="34" charset="0"/>
              </a:rPr>
              <a:t> </a:t>
            </a:r>
            <a:r>
              <a:rPr lang="cs-CZ" altLang="cs-CZ" sz="1400" b="1" dirty="0" err="1" smtClean="0">
                <a:cs typeface="Arial" panose="020B0604020202020204" pitchFamily="34" charset="0"/>
              </a:rPr>
              <a:t>internus</a:t>
            </a:r>
            <a:r>
              <a:rPr lang="cs-CZ" altLang="cs-CZ" sz="1400" b="1" dirty="0" smtClean="0">
                <a:cs typeface="Arial" panose="020B0604020202020204" pitchFamily="34" charset="0"/>
              </a:rPr>
              <a:t> </a:t>
            </a:r>
            <a:r>
              <a:rPr lang="cs-CZ" altLang="cs-CZ" sz="1400" b="1" dirty="0" err="1" smtClean="0">
                <a:cs typeface="Arial" panose="020B0604020202020204" pitchFamily="34" charset="0"/>
              </a:rPr>
              <a:t>abdominis</a:t>
            </a:r>
            <a:endParaRPr lang="cs-CZ" altLang="cs-CZ" sz="1400" b="1" dirty="0">
              <a:cs typeface="Arial" panose="020B0604020202020204" pitchFamily="34" charset="0"/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78" t="27405" r="9978" b="7561"/>
          <a:stretch>
            <a:fillRect/>
          </a:stretch>
        </p:blipFill>
        <p:spPr bwMode="auto">
          <a:xfrm>
            <a:off x="6060464" y="758252"/>
            <a:ext cx="5135563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bdélník 9"/>
          <p:cNvSpPr/>
          <p:nvPr/>
        </p:nvSpPr>
        <p:spPr>
          <a:xfrm>
            <a:off x="1568633" y="3315805"/>
            <a:ext cx="305820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1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cs-CZ" sz="1200" b="1" dirty="0" err="1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Trigonum</a:t>
            </a:r>
            <a:r>
              <a:rPr lang="cs-CZ" sz="1200" b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Grynfelti</a:t>
            </a:r>
            <a:r>
              <a:rPr lang="cs-CZ" sz="1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/Tetragon </a:t>
            </a:r>
            <a:r>
              <a:rPr lang="cs-CZ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Krausei</a:t>
            </a:r>
          </a:p>
        </p:txBody>
      </p:sp>
      <p:sp>
        <p:nvSpPr>
          <p:cNvPr id="40966" name="TextovéPole 11"/>
          <p:cNvSpPr txBox="1">
            <a:spLocks noChangeArrowheads="1"/>
          </p:cNvSpPr>
          <p:nvPr/>
        </p:nvSpPr>
        <p:spPr bwMode="auto">
          <a:xfrm>
            <a:off x="1568633" y="3561542"/>
            <a:ext cx="39429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1200" b="1" dirty="0">
                <a:cs typeface="Arial" panose="020B0604020202020204" pitchFamily="34" charset="0"/>
              </a:rPr>
              <a:t>m. </a:t>
            </a:r>
            <a:r>
              <a:rPr lang="cs-CZ" altLang="cs-CZ" sz="1200" b="1" dirty="0" err="1">
                <a:cs typeface="Arial" panose="020B0604020202020204" pitchFamily="34" charset="0"/>
              </a:rPr>
              <a:t>erector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spinae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cs-CZ" altLang="cs-CZ" sz="1200" b="1" dirty="0">
                <a:cs typeface="Arial" panose="020B0604020202020204" pitchFamily="34" charset="0"/>
              </a:rPr>
              <a:t>m. </a:t>
            </a:r>
            <a:r>
              <a:rPr lang="cs-CZ" altLang="cs-CZ" sz="1200" b="1" dirty="0" err="1">
                <a:cs typeface="Arial" panose="020B0604020202020204" pitchFamily="34" charset="0"/>
              </a:rPr>
              <a:t>obliquus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internus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abdominis</a:t>
            </a:r>
            <a:endParaRPr lang="cs-CZ" altLang="cs-CZ" sz="12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200" b="1" dirty="0">
                <a:cs typeface="Arial" panose="020B0604020202020204" pitchFamily="34" charset="0"/>
              </a:rPr>
              <a:t>m. </a:t>
            </a:r>
            <a:r>
              <a:rPr lang="cs-CZ" altLang="cs-CZ" sz="1200" b="1" dirty="0" err="1">
                <a:cs typeface="Arial" panose="020B0604020202020204" pitchFamily="34" charset="0"/>
              </a:rPr>
              <a:t>serratus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posterior</a:t>
            </a:r>
            <a:r>
              <a:rPr lang="cs-CZ" altLang="cs-CZ" sz="1200" b="1" dirty="0">
                <a:cs typeface="Arial" panose="020B0604020202020204" pitchFamily="34" charset="0"/>
              </a:rPr>
              <a:t> </a:t>
            </a:r>
            <a:r>
              <a:rPr lang="cs-CZ" altLang="cs-CZ" sz="1200" b="1" dirty="0" err="1">
                <a:cs typeface="Arial" panose="020B0604020202020204" pitchFamily="34" charset="0"/>
              </a:rPr>
              <a:t>inferior</a:t>
            </a:r>
            <a:endParaRPr lang="cs-CZ" altLang="cs-CZ" sz="12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1200" b="1" dirty="0">
                <a:solidFill>
                  <a:srgbClr val="FF0000"/>
                </a:solidFill>
                <a:cs typeface="Arial" panose="020B0604020202020204" pitchFamily="34" charset="0"/>
              </a:rPr>
              <a:t>12. žebro</a:t>
            </a:r>
          </a:p>
        </p:txBody>
      </p:sp>
      <p:pic>
        <p:nvPicPr>
          <p:cNvPr id="8" name="Picture 2" descr="trigonum Petiti a Krause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14" y="4392539"/>
            <a:ext cx="4248186" cy="228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93638" y="5992009"/>
            <a:ext cx="22685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Lumbální hernie (kýly)</a:t>
            </a:r>
          </a:p>
        </p:txBody>
      </p:sp>
    </p:spTree>
    <p:extLst>
      <p:ext uri="{BB962C8B-B14F-4D97-AF65-F5344CB8AC3E}">
        <p14:creationId xmlns:p14="http://schemas.microsoft.com/office/powerpoint/2010/main" val="195771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56183" y="2534478"/>
            <a:ext cx="5365443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5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Topografie krku</a:t>
            </a:r>
          </a:p>
          <a:p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               (přehled)</a:t>
            </a:r>
          </a:p>
        </p:txBody>
      </p:sp>
    </p:spTree>
    <p:extLst>
      <p:ext uri="{BB962C8B-B14F-4D97-AF65-F5344CB8AC3E}">
        <p14:creationId xmlns:p14="http://schemas.microsoft.com/office/powerpoint/2010/main" val="483407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1938" y="-191113"/>
            <a:ext cx="6139827" cy="675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437322" y="3766930"/>
            <a:ext cx="385830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 smtClean="0"/>
              <a:t>1 </a:t>
            </a:r>
            <a:r>
              <a:rPr lang="cs-CZ" sz="1200" b="1" dirty="0" err="1" smtClean="0"/>
              <a:t>regio</a:t>
            </a:r>
            <a:r>
              <a:rPr lang="cs-CZ" sz="1200" b="1" dirty="0" smtClean="0"/>
              <a:t> </a:t>
            </a:r>
            <a:r>
              <a:rPr lang="cs-CZ" sz="1200" b="1" dirty="0" err="1" smtClean="0"/>
              <a:t>submentalis</a:t>
            </a:r>
            <a:endParaRPr lang="cs-CZ" sz="1200" b="1" dirty="0" smtClean="0"/>
          </a:p>
          <a:p>
            <a:r>
              <a:rPr lang="cs-CZ" sz="2000" dirty="0" smtClean="0"/>
              <a:t>2 </a:t>
            </a:r>
            <a:r>
              <a:rPr lang="cs-CZ" sz="2000" b="1" dirty="0" err="1"/>
              <a:t>trigonum</a:t>
            </a:r>
            <a:r>
              <a:rPr lang="cs-CZ" sz="2000" b="1" dirty="0"/>
              <a:t> </a:t>
            </a:r>
            <a:r>
              <a:rPr lang="cs-CZ" sz="2000" b="1" dirty="0" err="1"/>
              <a:t>submandibulare</a:t>
            </a:r>
            <a:endParaRPr lang="cs-CZ" sz="2000" b="1" dirty="0"/>
          </a:p>
          <a:p>
            <a:r>
              <a:rPr lang="cs-CZ" sz="2000" dirty="0"/>
              <a:t>3 </a:t>
            </a:r>
            <a:r>
              <a:rPr lang="cs-CZ" sz="2000" b="1" dirty="0" err="1"/>
              <a:t>trigonum</a:t>
            </a:r>
            <a:r>
              <a:rPr lang="cs-CZ" sz="2000" b="1" dirty="0"/>
              <a:t> </a:t>
            </a:r>
            <a:r>
              <a:rPr lang="cs-CZ" sz="2000" b="1" dirty="0" err="1" smtClean="0"/>
              <a:t>caroticum</a:t>
            </a:r>
            <a:endParaRPr lang="cs-CZ" sz="2000" b="1" dirty="0" smtClean="0"/>
          </a:p>
          <a:p>
            <a:r>
              <a:rPr lang="cs-CZ" sz="2000" dirty="0" smtClean="0"/>
              <a:t>4 </a:t>
            </a:r>
            <a:r>
              <a:rPr lang="cs-CZ" sz="2000" dirty="0" err="1"/>
              <a:t>regio</a:t>
            </a:r>
            <a:r>
              <a:rPr lang="cs-CZ" sz="2000" dirty="0"/>
              <a:t> </a:t>
            </a:r>
            <a:r>
              <a:rPr lang="cs-CZ" sz="2000" dirty="0" err="1"/>
              <a:t>colli</a:t>
            </a:r>
            <a:r>
              <a:rPr lang="cs-CZ" sz="2000" dirty="0"/>
              <a:t> </a:t>
            </a:r>
            <a:r>
              <a:rPr lang="cs-CZ" sz="2000" dirty="0" err="1" smtClean="0"/>
              <a:t>lateralis</a:t>
            </a:r>
            <a:endParaRPr lang="cs-CZ" sz="2000" dirty="0" smtClean="0"/>
          </a:p>
          <a:p>
            <a:r>
              <a:rPr lang="cs-CZ" sz="1200" b="1" dirty="0"/>
              <a:t>5 </a:t>
            </a:r>
            <a:r>
              <a:rPr lang="cs-CZ" sz="1200" b="1" dirty="0" err="1"/>
              <a:t>trigonum</a:t>
            </a:r>
            <a:r>
              <a:rPr lang="cs-CZ" sz="1200" b="1" dirty="0"/>
              <a:t> </a:t>
            </a:r>
            <a:r>
              <a:rPr lang="cs-CZ" sz="1200" b="1" dirty="0" err="1" smtClean="0"/>
              <a:t>omoclaviculare</a:t>
            </a:r>
            <a:r>
              <a:rPr lang="cs-CZ" sz="1200" b="1" dirty="0" smtClean="0"/>
              <a:t> (</a:t>
            </a:r>
            <a:r>
              <a:rPr lang="cs-CZ" sz="1200" b="1" dirty="0" err="1" smtClean="0"/>
              <a:t>fossa</a:t>
            </a:r>
            <a:r>
              <a:rPr lang="cs-CZ" sz="1200" b="1" dirty="0" smtClean="0"/>
              <a:t> </a:t>
            </a:r>
            <a:r>
              <a:rPr lang="cs-CZ" sz="1200" b="1" dirty="0" err="1" smtClean="0"/>
              <a:t>supraclavicularis</a:t>
            </a:r>
            <a:r>
              <a:rPr lang="cs-CZ" sz="1200" b="1" dirty="0" smtClean="0"/>
              <a:t> major)</a:t>
            </a:r>
            <a:endParaRPr lang="cs-CZ" sz="1200" b="1" dirty="0"/>
          </a:p>
          <a:p>
            <a:r>
              <a:rPr lang="cs-CZ" sz="1200" b="1" dirty="0"/>
              <a:t>6 </a:t>
            </a:r>
            <a:r>
              <a:rPr lang="cs-CZ" sz="1200" b="1" dirty="0" err="1"/>
              <a:t>fossa</a:t>
            </a:r>
            <a:r>
              <a:rPr lang="cs-CZ" sz="1200" b="1" dirty="0"/>
              <a:t> </a:t>
            </a:r>
            <a:r>
              <a:rPr lang="cs-CZ" sz="1200" b="1" dirty="0" err="1"/>
              <a:t>supraclavicularis</a:t>
            </a:r>
            <a:r>
              <a:rPr lang="cs-CZ" sz="1200" b="1" dirty="0"/>
              <a:t> </a:t>
            </a:r>
            <a:r>
              <a:rPr lang="cs-CZ" sz="1200" b="1" dirty="0" smtClean="0"/>
              <a:t>minor</a:t>
            </a:r>
          </a:p>
          <a:p>
            <a:r>
              <a:rPr lang="cs-CZ" sz="1200" b="1" dirty="0" smtClean="0"/>
              <a:t>7 </a:t>
            </a:r>
            <a:r>
              <a:rPr lang="cs-CZ" sz="1200" b="1" dirty="0" err="1" smtClean="0"/>
              <a:t>venter</a:t>
            </a:r>
            <a:r>
              <a:rPr lang="cs-CZ" sz="1200" b="1" dirty="0" smtClean="0"/>
              <a:t> </a:t>
            </a:r>
            <a:r>
              <a:rPr lang="cs-CZ" sz="1200" b="1" dirty="0" err="1" smtClean="0"/>
              <a:t>inferior</a:t>
            </a:r>
            <a:r>
              <a:rPr lang="cs-CZ" sz="1200" b="1" dirty="0" smtClean="0"/>
              <a:t> m. </a:t>
            </a:r>
            <a:r>
              <a:rPr lang="cs-CZ" sz="1200" b="1" dirty="0" err="1" smtClean="0"/>
              <a:t>omohyoidei</a:t>
            </a:r>
            <a:endParaRPr lang="cs-CZ" sz="1200" b="1" dirty="0"/>
          </a:p>
          <a:p>
            <a:r>
              <a:rPr lang="cs-CZ" sz="2000" dirty="0" smtClean="0"/>
              <a:t>9 </a:t>
            </a:r>
            <a:r>
              <a:rPr lang="cs-CZ" sz="2000" b="1" dirty="0" err="1"/>
              <a:t>regio</a:t>
            </a:r>
            <a:r>
              <a:rPr lang="cs-CZ" sz="2000" b="1" dirty="0"/>
              <a:t> </a:t>
            </a:r>
            <a:r>
              <a:rPr lang="cs-CZ" sz="2000" b="1" dirty="0" err="1"/>
              <a:t>infrahyoidea</a:t>
            </a:r>
            <a:endParaRPr lang="cs-CZ" sz="2000" b="1" dirty="0"/>
          </a:p>
        </p:txBody>
      </p:sp>
      <p:sp>
        <p:nvSpPr>
          <p:cNvPr id="4" name="TextovéPole 3"/>
          <p:cNvSpPr txBox="1"/>
          <p:nvPr/>
        </p:nvSpPr>
        <p:spPr>
          <a:xfrm>
            <a:off x="0" y="129208"/>
            <a:ext cx="647484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Horní hranice krku</a:t>
            </a:r>
          </a:p>
          <a:p>
            <a:r>
              <a:rPr lang="cs-CZ" dirty="0"/>
              <a:t>Od </a:t>
            </a:r>
            <a:r>
              <a:rPr lang="cs-CZ" dirty="0" err="1"/>
              <a:t>protuberantia</a:t>
            </a:r>
            <a:r>
              <a:rPr lang="cs-CZ" dirty="0"/>
              <a:t> </a:t>
            </a:r>
            <a:r>
              <a:rPr lang="cs-CZ" dirty="0" err="1"/>
              <a:t>occipitalis</a:t>
            </a:r>
            <a:r>
              <a:rPr lang="cs-CZ" dirty="0"/>
              <a:t> </a:t>
            </a:r>
            <a:r>
              <a:rPr lang="cs-CZ" dirty="0" err="1"/>
              <a:t>externa</a:t>
            </a:r>
            <a:r>
              <a:rPr lang="cs-CZ" dirty="0"/>
              <a:t> podél linea </a:t>
            </a:r>
            <a:r>
              <a:rPr lang="cs-CZ" dirty="0" err="1"/>
              <a:t>nuchae</a:t>
            </a:r>
            <a:r>
              <a:rPr lang="cs-CZ" dirty="0"/>
              <a:t> </a:t>
            </a:r>
          </a:p>
          <a:p>
            <a:r>
              <a:rPr lang="cs-CZ" dirty="0"/>
              <a:t>superior k </a:t>
            </a:r>
            <a:r>
              <a:rPr lang="cs-CZ" dirty="0" err="1"/>
              <a:t>porus</a:t>
            </a:r>
            <a:r>
              <a:rPr lang="cs-CZ" dirty="0"/>
              <a:t> </a:t>
            </a:r>
            <a:r>
              <a:rPr lang="cs-CZ" dirty="0" err="1"/>
              <a:t>acusticus</a:t>
            </a:r>
            <a:r>
              <a:rPr lang="cs-CZ" dirty="0"/>
              <a:t> </a:t>
            </a:r>
            <a:r>
              <a:rPr lang="cs-CZ" dirty="0" err="1"/>
              <a:t>externus</a:t>
            </a:r>
            <a:r>
              <a:rPr lang="cs-CZ" dirty="0"/>
              <a:t>, podél mandibuly k bradě</a:t>
            </a:r>
          </a:p>
          <a:p>
            <a:r>
              <a:rPr lang="cs-CZ" b="1" dirty="0"/>
              <a:t>Dolní hranice krku</a:t>
            </a:r>
          </a:p>
          <a:p>
            <a:r>
              <a:rPr lang="cs-CZ" dirty="0"/>
              <a:t>Z </a:t>
            </a:r>
            <a:r>
              <a:rPr lang="cs-CZ" dirty="0" err="1"/>
              <a:t>fossa</a:t>
            </a:r>
            <a:r>
              <a:rPr lang="cs-CZ" dirty="0"/>
              <a:t> </a:t>
            </a:r>
            <a:r>
              <a:rPr lang="cs-CZ" dirty="0" err="1"/>
              <a:t>jugularis</a:t>
            </a:r>
            <a:r>
              <a:rPr lang="cs-CZ" dirty="0"/>
              <a:t> podél klíční kosti na acromion k trnu C7</a:t>
            </a:r>
          </a:p>
          <a:p>
            <a:endParaRPr lang="cs-CZ" dirty="0"/>
          </a:p>
          <a:p>
            <a:r>
              <a:rPr 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(mezi oběma mm. </a:t>
            </a:r>
            <a:r>
              <a:rPr lang="cs-CZ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sternocleidomastoidei</a:t>
            </a:r>
            <a:r>
              <a:rPr 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cs-CZ" sz="12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md</a:t>
            </a:r>
            <a:r>
              <a:rPr lang="cs-CZ" sz="1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cs-CZ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Regio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colli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(mezi m.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sternocleidomastoideus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 a m. </a:t>
            </a:r>
            <a:r>
              <a:rPr lang="cs-CZ" sz="1200" dirty="0" err="1">
                <a:latin typeface="Arial" panose="020B0604020202020204" pitchFamily="34" charset="0"/>
                <a:cs typeface="Arial" panose="020B0604020202020204" pitchFamily="34" charset="0"/>
              </a:rPr>
              <a:t>trapezius</a:t>
            </a:r>
            <a:r>
              <a:rPr lang="cs-CZ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7674428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32" y="377687"/>
            <a:ext cx="3331618" cy="2932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48479" y="1290217"/>
            <a:ext cx="7292637" cy="38472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solidFill>
                  <a:srgbClr val="C00000"/>
                </a:solidFill>
              </a:rPr>
              <a:t>Regio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colli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dirty="0"/>
              <a:t>(obecně)</a:t>
            </a:r>
          </a:p>
          <a:p>
            <a:r>
              <a:rPr lang="cs-CZ" sz="2400" dirty="0"/>
              <a:t>Kůže</a:t>
            </a:r>
          </a:p>
          <a:p>
            <a:r>
              <a:rPr lang="cs-CZ" sz="2400" dirty="0"/>
              <a:t>m. </a:t>
            </a:r>
            <a:r>
              <a:rPr lang="cs-CZ" sz="2400" dirty="0" err="1"/>
              <a:t>platysma</a:t>
            </a:r>
            <a:endParaRPr lang="cs-CZ" sz="2400" dirty="0"/>
          </a:p>
          <a:p>
            <a:r>
              <a:rPr lang="cs-CZ" sz="2400" dirty="0"/>
              <a:t>podkožní vazivo s:</a:t>
            </a:r>
          </a:p>
          <a:p>
            <a:endParaRPr lang="cs-CZ" sz="2400" dirty="0"/>
          </a:p>
          <a:p>
            <a:r>
              <a:rPr lang="cs-CZ" sz="2400" i="1" dirty="0" err="1"/>
              <a:t>ansa</a:t>
            </a:r>
            <a:r>
              <a:rPr lang="cs-CZ" sz="2400" i="1" dirty="0"/>
              <a:t> </a:t>
            </a:r>
            <a:r>
              <a:rPr lang="cs-CZ" sz="2400" i="1" dirty="0" err="1"/>
              <a:t>cervicalis</a:t>
            </a:r>
            <a:r>
              <a:rPr lang="cs-CZ" sz="2400" i="1" dirty="0"/>
              <a:t> </a:t>
            </a:r>
            <a:r>
              <a:rPr lang="cs-CZ" sz="2400" i="1" dirty="0" err="1"/>
              <a:t>superficialis</a:t>
            </a:r>
            <a:r>
              <a:rPr lang="cs-CZ" sz="2400" i="1" dirty="0"/>
              <a:t> </a:t>
            </a:r>
            <a:r>
              <a:rPr lang="cs-CZ" sz="2400" dirty="0"/>
              <a:t>(inervace </a:t>
            </a:r>
            <a:r>
              <a:rPr lang="cs-CZ" sz="2400" i="1" dirty="0"/>
              <a:t>m. </a:t>
            </a:r>
            <a:r>
              <a:rPr lang="cs-CZ" sz="2400" i="1" dirty="0" err="1"/>
              <a:t>platysma</a:t>
            </a:r>
            <a:r>
              <a:rPr lang="cs-CZ" sz="2400" dirty="0"/>
              <a:t>)</a:t>
            </a:r>
          </a:p>
          <a:p>
            <a:r>
              <a:rPr lang="cs-CZ" sz="2400" i="1" dirty="0" err="1"/>
              <a:t>punctum</a:t>
            </a:r>
            <a:r>
              <a:rPr lang="cs-CZ" sz="2400" i="1" dirty="0"/>
              <a:t> </a:t>
            </a:r>
            <a:r>
              <a:rPr lang="cs-CZ" sz="2400" i="1" dirty="0" err="1"/>
              <a:t>nervosum</a:t>
            </a:r>
            <a:r>
              <a:rPr lang="cs-CZ" sz="2400" i="1" dirty="0"/>
              <a:t> </a:t>
            </a:r>
            <a:r>
              <a:rPr lang="cs-CZ" sz="2400" dirty="0"/>
              <a:t>(senzitivní větve z </a:t>
            </a:r>
            <a:r>
              <a:rPr lang="cs-CZ" sz="2400" i="1" dirty="0"/>
              <a:t>plexus </a:t>
            </a:r>
            <a:r>
              <a:rPr lang="cs-CZ" sz="2400" i="1" dirty="0" err="1"/>
              <a:t>cervicalis</a:t>
            </a:r>
            <a:r>
              <a:rPr lang="cs-CZ" sz="2400" dirty="0"/>
              <a:t>)</a:t>
            </a:r>
          </a:p>
          <a:p>
            <a:r>
              <a:rPr lang="cs-CZ" sz="2400" i="1" dirty="0"/>
              <a:t>v. </a:t>
            </a:r>
            <a:r>
              <a:rPr lang="cs-CZ" sz="2400" i="1" dirty="0" err="1"/>
              <a:t>jugularis</a:t>
            </a:r>
            <a:r>
              <a:rPr lang="cs-CZ" sz="2400" i="1" dirty="0"/>
              <a:t> </a:t>
            </a:r>
            <a:r>
              <a:rPr lang="cs-CZ" sz="2400" i="1" dirty="0" err="1"/>
              <a:t>externa</a:t>
            </a:r>
            <a:r>
              <a:rPr lang="cs-CZ" sz="2400" i="1" dirty="0"/>
              <a:t> </a:t>
            </a:r>
            <a:r>
              <a:rPr lang="cs-CZ" dirty="0"/>
              <a:t>(</a:t>
            </a:r>
            <a:r>
              <a:rPr lang="cs-CZ" dirty="0" err="1"/>
              <a:t>vv</a:t>
            </a:r>
            <a:r>
              <a:rPr lang="cs-CZ" dirty="0"/>
              <a:t>. </a:t>
            </a:r>
            <a:r>
              <a:rPr lang="cs-CZ" dirty="0" err="1"/>
              <a:t>jugulares</a:t>
            </a:r>
            <a:r>
              <a:rPr lang="cs-CZ" dirty="0"/>
              <a:t> </a:t>
            </a:r>
            <a:r>
              <a:rPr lang="cs-CZ" dirty="0" err="1"/>
              <a:t>anteriores</a:t>
            </a:r>
            <a:r>
              <a:rPr lang="cs-CZ" dirty="0"/>
              <a:t> </a:t>
            </a:r>
            <a:r>
              <a:rPr lang="cs-CZ" dirty="0" smtClean="0"/>
              <a:t>– </a:t>
            </a:r>
            <a:r>
              <a:rPr lang="cs-CZ" dirty="0" err="1" smtClean="0"/>
              <a:t>arcus</a:t>
            </a:r>
            <a:r>
              <a:rPr lang="cs-CZ" dirty="0" smtClean="0"/>
              <a:t> </a:t>
            </a:r>
            <a:r>
              <a:rPr lang="cs-CZ" dirty="0" err="1" smtClean="0"/>
              <a:t>venosus</a:t>
            </a:r>
            <a:r>
              <a:rPr lang="cs-CZ" dirty="0" smtClean="0"/>
              <a:t> </a:t>
            </a:r>
            <a:r>
              <a:rPr lang="cs-CZ" dirty="0" err="1"/>
              <a:t>jugularis</a:t>
            </a:r>
            <a:r>
              <a:rPr lang="cs-CZ" dirty="0"/>
              <a:t>)</a:t>
            </a:r>
          </a:p>
          <a:p>
            <a:r>
              <a:rPr lang="cs-CZ" sz="2400" dirty="0"/>
              <a:t>povrchový list </a:t>
            </a:r>
            <a:r>
              <a:rPr lang="cs-CZ" sz="2400" i="1" dirty="0"/>
              <a:t>fascie </a:t>
            </a:r>
            <a:r>
              <a:rPr lang="cs-CZ" sz="2400" i="1" dirty="0" err="1"/>
              <a:t>cervicalis</a:t>
            </a:r>
            <a:endParaRPr lang="cs-CZ" sz="2400" i="1" dirty="0"/>
          </a:p>
          <a:p>
            <a:r>
              <a:rPr lang="cs-CZ" sz="2400" i="1" dirty="0"/>
              <a:t>m. </a:t>
            </a:r>
            <a:r>
              <a:rPr lang="cs-CZ" sz="2400" i="1" dirty="0" err="1"/>
              <a:t>sternocleidomastoideus</a:t>
            </a:r>
            <a:r>
              <a:rPr lang="cs-CZ" sz="2400" i="1" dirty="0"/>
              <a:t> (r. </a:t>
            </a:r>
            <a:r>
              <a:rPr lang="cs-CZ" sz="2400" i="1" dirty="0" err="1"/>
              <a:t>externus</a:t>
            </a:r>
            <a:r>
              <a:rPr lang="cs-CZ" sz="2400" i="1" dirty="0"/>
              <a:t> n. XI.)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132" y="3391115"/>
            <a:ext cx="3782307" cy="321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7150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/>
        </p:nvSpPr>
        <p:spPr bwMode="auto">
          <a:xfrm>
            <a:off x="273845" y="350839"/>
            <a:ext cx="5287025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Fascie krční</a:t>
            </a:r>
          </a:p>
          <a:p>
            <a:endParaRPr lang="cs-CZ" altLang="cs-CZ" sz="3200" b="1" dirty="0">
              <a:solidFill>
                <a:srgbClr val="800000"/>
              </a:solidFill>
              <a:latin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</a:rPr>
              <a:t>1) Lamina </a:t>
            </a:r>
            <a:r>
              <a:rPr lang="cs-CZ" altLang="cs-CZ" sz="2000" b="1" dirty="0" err="1">
                <a:latin typeface="Arial" panose="020B0604020202020204" pitchFamily="34" charset="0"/>
              </a:rPr>
              <a:t>superficialis</a:t>
            </a:r>
            <a:endParaRPr lang="cs-CZ" altLang="cs-CZ" sz="2000" b="1" dirty="0">
              <a:latin typeface="Arial" panose="020B0604020202020204" pitchFamily="34" charset="0"/>
            </a:endParaRPr>
          </a:p>
          <a:p>
            <a:r>
              <a:rPr lang="cs-CZ" altLang="cs-CZ" sz="2000" b="1" dirty="0">
                <a:latin typeface="Arial" panose="020B0604020202020204" pitchFamily="34" charset="0"/>
              </a:rPr>
              <a:t>2) Lamina </a:t>
            </a:r>
            <a:r>
              <a:rPr lang="cs-CZ" altLang="cs-CZ" sz="2000" b="1" dirty="0" err="1">
                <a:latin typeface="Arial" panose="020B0604020202020204" pitchFamily="34" charset="0"/>
              </a:rPr>
              <a:t>praetrachealis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1400" b="1" i="1" dirty="0">
                <a:latin typeface="Arial" panose="020B0604020202020204" pitchFamily="34" charset="0"/>
              </a:rPr>
              <a:t>(</a:t>
            </a:r>
            <a:r>
              <a:rPr lang="cs-CZ" altLang="cs-CZ" sz="1400" b="1" i="1" dirty="0" err="1">
                <a:latin typeface="Arial" panose="020B0604020202020204" pitchFamily="34" charset="0"/>
              </a:rPr>
              <a:t>spatium</a:t>
            </a:r>
            <a:r>
              <a:rPr lang="cs-CZ" altLang="cs-CZ" sz="1400" b="1" i="1" dirty="0">
                <a:latin typeface="Arial" panose="020B0604020202020204" pitchFamily="34" charset="0"/>
              </a:rPr>
              <a:t> </a:t>
            </a:r>
            <a:r>
              <a:rPr lang="cs-CZ" altLang="cs-CZ" sz="1400" b="1" i="1" dirty="0" err="1">
                <a:latin typeface="Arial" panose="020B0604020202020204" pitchFamily="34" charset="0"/>
              </a:rPr>
              <a:t>suprasternale</a:t>
            </a:r>
            <a:r>
              <a:rPr lang="cs-CZ" altLang="cs-CZ" sz="1400" b="1" i="1" dirty="0">
                <a:latin typeface="Arial" panose="020B0604020202020204" pitchFamily="34" charset="0"/>
              </a:rPr>
              <a:t>)</a:t>
            </a:r>
          </a:p>
          <a:p>
            <a:r>
              <a:rPr lang="cs-CZ" altLang="cs-CZ" sz="2000" b="1" dirty="0">
                <a:latin typeface="Arial" panose="020B0604020202020204" pitchFamily="34" charset="0"/>
              </a:rPr>
              <a:t>3) Lamina </a:t>
            </a:r>
            <a:r>
              <a:rPr lang="cs-CZ" altLang="cs-CZ" sz="2000" b="1" dirty="0" err="1">
                <a:latin typeface="Arial" panose="020B0604020202020204" pitchFamily="34" charset="0"/>
              </a:rPr>
              <a:t>praevertebralis</a:t>
            </a:r>
            <a:endParaRPr lang="cs-CZ" altLang="cs-CZ" sz="2000" b="1" dirty="0">
              <a:latin typeface="Arial" panose="020B0604020202020204" pitchFamily="34" charset="0"/>
            </a:endParaRPr>
          </a:p>
        </p:txBody>
      </p:sp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76" y="2351387"/>
            <a:ext cx="4141788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563" y="765176"/>
            <a:ext cx="4392612" cy="2881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5717" name="Line 5"/>
          <p:cNvSpPr>
            <a:spLocks noChangeShapeType="1"/>
          </p:cNvSpPr>
          <p:nvPr/>
        </p:nvSpPr>
        <p:spPr bwMode="auto">
          <a:xfrm flipV="1">
            <a:off x="6959601" y="3213100"/>
            <a:ext cx="792163" cy="19446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5718" name="Line 6"/>
          <p:cNvSpPr>
            <a:spLocks noChangeShapeType="1"/>
          </p:cNvSpPr>
          <p:nvPr/>
        </p:nvSpPr>
        <p:spPr bwMode="auto">
          <a:xfrm>
            <a:off x="5880101" y="404814"/>
            <a:ext cx="936625" cy="9366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5719" name="Line 7"/>
          <p:cNvSpPr>
            <a:spLocks noChangeShapeType="1"/>
          </p:cNvSpPr>
          <p:nvPr/>
        </p:nvSpPr>
        <p:spPr bwMode="auto">
          <a:xfrm flipH="1" flipV="1">
            <a:off x="9480550" y="1412876"/>
            <a:ext cx="287338" cy="28797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15720" name="Text Box 8"/>
          <p:cNvSpPr txBox="1">
            <a:spLocks noChangeArrowheads="1"/>
          </p:cNvSpPr>
          <p:nvPr/>
        </p:nvSpPr>
        <p:spPr bwMode="auto">
          <a:xfrm>
            <a:off x="6816725" y="501332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115721" name="Text Box 9"/>
          <p:cNvSpPr txBox="1">
            <a:spLocks noChangeArrowheads="1"/>
          </p:cNvSpPr>
          <p:nvPr/>
        </p:nvSpPr>
        <p:spPr bwMode="auto">
          <a:xfrm>
            <a:off x="9675813" y="4168776"/>
            <a:ext cx="311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115722" name="Text Box 10"/>
          <p:cNvSpPr txBox="1">
            <a:spLocks noChangeArrowheads="1"/>
          </p:cNvSpPr>
          <p:nvPr/>
        </p:nvSpPr>
        <p:spPr bwMode="auto">
          <a:xfrm>
            <a:off x="5716588" y="207963"/>
            <a:ext cx="31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>
                <a:latin typeface="Arial" panose="020B0604020202020204" pitchFamily="34" charset="0"/>
              </a:rPr>
              <a:t>1</a:t>
            </a:r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3080" y="3689578"/>
            <a:ext cx="2643461" cy="2909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21310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6943" y="684973"/>
            <a:ext cx="4275137" cy="544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481" y="4335378"/>
            <a:ext cx="2213780" cy="2436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238539" y="89453"/>
            <a:ext cx="6742487" cy="44319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600" b="1" dirty="0" err="1">
                <a:solidFill>
                  <a:srgbClr val="C00000"/>
                </a:solidFill>
              </a:rPr>
              <a:t>Regio</a:t>
            </a:r>
            <a:r>
              <a:rPr lang="cs-CZ" sz="3600" b="1" dirty="0">
                <a:solidFill>
                  <a:srgbClr val="C00000"/>
                </a:solidFill>
              </a:rPr>
              <a:t> </a:t>
            </a:r>
            <a:r>
              <a:rPr lang="cs-CZ" sz="3600" b="1" dirty="0" err="1">
                <a:solidFill>
                  <a:srgbClr val="C00000"/>
                </a:solidFill>
              </a:rPr>
              <a:t>colli</a:t>
            </a:r>
            <a:r>
              <a:rPr lang="cs-CZ" sz="3600" b="1" dirty="0">
                <a:solidFill>
                  <a:srgbClr val="C00000"/>
                </a:solidFill>
              </a:rPr>
              <a:t> </a:t>
            </a:r>
            <a:r>
              <a:rPr lang="cs-CZ" sz="3600" b="1" dirty="0" err="1">
                <a:solidFill>
                  <a:srgbClr val="C00000"/>
                </a:solidFill>
              </a:rPr>
              <a:t>anterior</a:t>
            </a:r>
            <a:endParaRPr lang="cs-CZ" sz="3600" b="1" dirty="0">
              <a:solidFill>
                <a:srgbClr val="C00000"/>
              </a:solidFill>
            </a:endParaRPr>
          </a:p>
          <a:p>
            <a:r>
              <a:rPr lang="cs-CZ" b="1" dirty="0"/>
              <a:t>Ohraničení:</a:t>
            </a:r>
          </a:p>
          <a:p>
            <a:r>
              <a:rPr lang="cs-CZ" b="1" dirty="0"/>
              <a:t>Horní okraj sterna, oba </a:t>
            </a:r>
            <a:r>
              <a:rPr lang="cs-CZ" b="1" i="1" dirty="0"/>
              <a:t>mm. </a:t>
            </a:r>
            <a:r>
              <a:rPr lang="cs-CZ" b="1" i="1" dirty="0" err="1"/>
              <a:t>sternocleidomastoidei</a:t>
            </a:r>
            <a:r>
              <a:rPr lang="cs-CZ" b="1" dirty="0"/>
              <a:t>, mandibula</a:t>
            </a:r>
          </a:p>
          <a:p>
            <a:endParaRPr lang="cs-CZ" b="1" dirty="0"/>
          </a:p>
          <a:p>
            <a:r>
              <a:rPr lang="cs-CZ" b="1" dirty="0"/>
              <a:t>Pod mandibulou je </a:t>
            </a:r>
            <a:r>
              <a:rPr lang="cs-CZ" sz="2400" b="1" dirty="0" err="1"/>
              <a:t>trigonum</a:t>
            </a:r>
            <a:r>
              <a:rPr lang="cs-CZ" sz="2400" b="1" dirty="0"/>
              <a:t> </a:t>
            </a:r>
            <a:r>
              <a:rPr lang="cs-CZ" sz="2400" b="1" dirty="0" err="1"/>
              <a:t>submandibulare</a:t>
            </a:r>
            <a:endParaRPr lang="cs-CZ" sz="2400" b="1" dirty="0"/>
          </a:p>
          <a:p>
            <a:r>
              <a:rPr lang="cs-CZ" b="1" dirty="0"/>
              <a:t>Pod os </a:t>
            </a:r>
            <a:r>
              <a:rPr lang="cs-CZ" b="1" dirty="0" err="1"/>
              <a:t>hyoideum</a:t>
            </a:r>
            <a:r>
              <a:rPr lang="cs-CZ" b="1" dirty="0"/>
              <a:t> je </a:t>
            </a:r>
            <a:r>
              <a:rPr lang="cs-CZ" b="1" u="sng" dirty="0" err="1"/>
              <a:t>regio</a:t>
            </a:r>
            <a:r>
              <a:rPr lang="cs-CZ" b="1" u="sng" dirty="0"/>
              <a:t> </a:t>
            </a:r>
            <a:r>
              <a:rPr lang="cs-CZ" b="1" u="sng" dirty="0" err="1"/>
              <a:t>infrahyoidea</a:t>
            </a:r>
            <a:endParaRPr lang="cs-CZ" b="1" u="sng" dirty="0"/>
          </a:p>
          <a:p>
            <a:r>
              <a:rPr lang="cs-CZ" b="1" dirty="0"/>
              <a:t>v podkoží - </a:t>
            </a:r>
            <a:r>
              <a:rPr lang="cs-CZ" b="1" dirty="0" err="1"/>
              <a:t>vv</a:t>
            </a:r>
            <a:r>
              <a:rPr lang="cs-CZ" b="1" dirty="0"/>
              <a:t>. </a:t>
            </a:r>
            <a:r>
              <a:rPr lang="cs-CZ" b="1" dirty="0" err="1"/>
              <a:t>jugulares</a:t>
            </a:r>
            <a:r>
              <a:rPr lang="cs-CZ" b="1" dirty="0"/>
              <a:t> </a:t>
            </a:r>
            <a:r>
              <a:rPr lang="cs-CZ" b="1" dirty="0" err="1"/>
              <a:t>anteriores</a:t>
            </a:r>
            <a:r>
              <a:rPr lang="cs-CZ" b="1" dirty="0"/>
              <a:t> (</a:t>
            </a:r>
            <a:r>
              <a:rPr lang="cs-CZ" b="1" dirty="0" err="1"/>
              <a:t>arcus</a:t>
            </a:r>
            <a:r>
              <a:rPr lang="cs-CZ" b="1" dirty="0"/>
              <a:t> </a:t>
            </a:r>
            <a:r>
              <a:rPr lang="cs-CZ" b="1" dirty="0" err="1" smtClean="0"/>
              <a:t>venosus</a:t>
            </a:r>
            <a:r>
              <a:rPr lang="cs-CZ" b="1" dirty="0" smtClean="0"/>
              <a:t> </a:t>
            </a:r>
            <a:r>
              <a:rPr lang="cs-CZ" b="1" dirty="0" err="1" smtClean="0"/>
              <a:t>jugularis</a:t>
            </a:r>
            <a:r>
              <a:rPr lang="cs-CZ" b="1" dirty="0"/>
              <a:t>)</a:t>
            </a:r>
          </a:p>
          <a:p>
            <a:r>
              <a:rPr lang="cs-CZ" b="1" dirty="0"/>
              <a:t>mm. </a:t>
            </a:r>
            <a:r>
              <a:rPr lang="cs-CZ" b="1" dirty="0" err="1"/>
              <a:t>infrahyoidei</a:t>
            </a:r>
            <a:r>
              <a:rPr lang="cs-CZ" b="1" dirty="0"/>
              <a:t> (obaleny lamina media=</a:t>
            </a:r>
            <a:r>
              <a:rPr lang="cs-CZ" b="1" dirty="0" err="1"/>
              <a:t>praetrachealis</a:t>
            </a:r>
            <a:r>
              <a:rPr lang="cs-CZ" b="1" dirty="0"/>
              <a:t> </a:t>
            </a:r>
            <a:r>
              <a:rPr lang="cs-CZ" b="1" dirty="0" err="1"/>
              <a:t>fasciae</a:t>
            </a:r>
            <a:r>
              <a:rPr lang="cs-CZ" b="1" dirty="0"/>
              <a:t> </a:t>
            </a:r>
            <a:r>
              <a:rPr lang="cs-CZ" b="1" dirty="0" err="1"/>
              <a:t>colli</a:t>
            </a:r>
            <a:r>
              <a:rPr lang="cs-CZ" b="1" dirty="0"/>
              <a:t>)</a:t>
            </a:r>
          </a:p>
          <a:p>
            <a:r>
              <a:rPr lang="cs-CZ" b="1" dirty="0"/>
              <a:t>Larynx (hrtan)</a:t>
            </a:r>
          </a:p>
          <a:p>
            <a:r>
              <a:rPr lang="cs-CZ" b="1" dirty="0"/>
              <a:t>Část průdušnice (trachea)</a:t>
            </a:r>
          </a:p>
          <a:p>
            <a:r>
              <a:rPr lang="cs-CZ" b="1" dirty="0"/>
              <a:t>Štítná žláza</a:t>
            </a:r>
          </a:p>
          <a:p>
            <a:r>
              <a:rPr lang="cs-CZ" b="1" dirty="0"/>
              <a:t>Část hltanu </a:t>
            </a:r>
          </a:p>
          <a:p>
            <a:r>
              <a:rPr lang="cs-CZ" b="1" dirty="0"/>
              <a:t>Krční úsek jícnu</a:t>
            </a:r>
          </a:p>
          <a:p>
            <a:r>
              <a:rPr lang="cs-CZ" b="1" dirty="0"/>
              <a:t>Po stranách orgánů je </a:t>
            </a:r>
            <a:r>
              <a:rPr lang="cs-CZ" sz="2400" b="1" dirty="0" err="1"/>
              <a:t>trigonum</a:t>
            </a:r>
            <a:r>
              <a:rPr lang="cs-CZ" sz="2400" b="1" dirty="0"/>
              <a:t> </a:t>
            </a:r>
            <a:r>
              <a:rPr lang="cs-CZ" sz="2400" b="1" dirty="0" err="1"/>
              <a:t>caroticum</a:t>
            </a:r>
            <a:r>
              <a:rPr lang="cs-CZ" sz="2400" b="1" dirty="0"/>
              <a:t> </a:t>
            </a:r>
            <a:r>
              <a:rPr lang="cs-CZ" b="1" dirty="0"/>
              <a:t>s cévami a nervy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8" r="7669"/>
          <a:stretch/>
        </p:blipFill>
        <p:spPr>
          <a:xfrm>
            <a:off x="3609782" y="4624501"/>
            <a:ext cx="2445026" cy="2044771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0621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76469" y="576469"/>
            <a:ext cx="802674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Hranice zad: 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linea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nuchae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superior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- konec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sacrum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Laterální hranice: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od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processus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mastoideus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acromion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odtud k dolnímu úhlu lopatky,</a:t>
            </a: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 čáře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skapulární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ke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crista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iliaca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po okrajích 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os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sacrum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ke kostrči.</a:t>
            </a:r>
          </a:p>
        </p:txBody>
      </p:sp>
      <p:pic>
        <p:nvPicPr>
          <p:cNvPr id="3" name="Picture 7" descr="Obr4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556" y="0"/>
            <a:ext cx="2753139" cy="688542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735496" y="3558209"/>
            <a:ext cx="7690310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Kůže</a:t>
            </a:r>
            <a:r>
              <a:rPr lang="cs-CZ" sz="2800" dirty="0"/>
              <a:t> </a:t>
            </a:r>
            <a:r>
              <a:rPr lang="cs-CZ" dirty="0"/>
              <a:t>silná, tuhá, v krční oblasti krytá vlasy (pod kůží viditelné trny obratlů)</a:t>
            </a:r>
          </a:p>
          <a:p>
            <a:r>
              <a:rPr lang="cs-CZ" sz="2800" b="1" dirty="0"/>
              <a:t>Podkožní vazivo </a:t>
            </a:r>
            <a:r>
              <a:rPr lang="cs-CZ" dirty="0"/>
              <a:t>(záleží na výživě), kožní větve z </a:t>
            </a:r>
            <a:r>
              <a:rPr lang="cs-CZ" dirty="0" err="1"/>
              <a:t>rr</a:t>
            </a:r>
            <a:r>
              <a:rPr lang="cs-CZ" dirty="0"/>
              <a:t>. </a:t>
            </a:r>
            <a:r>
              <a:rPr lang="cs-CZ" i="1" dirty="0" err="1"/>
              <a:t>mediales</a:t>
            </a:r>
            <a:r>
              <a:rPr lang="cs-CZ" i="1" dirty="0"/>
              <a:t> </a:t>
            </a:r>
            <a:r>
              <a:rPr lang="cs-CZ" dirty="0"/>
              <a:t>a</a:t>
            </a:r>
            <a:r>
              <a:rPr lang="cs-CZ" i="1" dirty="0"/>
              <a:t> </a:t>
            </a:r>
            <a:r>
              <a:rPr lang="cs-CZ" i="1" dirty="0" err="1"/>
              <a:t>laterales</a:t>
            </a:r>
            <a:r>
              <a:rPr lang="cs-CZ" i="1" dirty="0"/>
              <a:t> </a:t>
            </a:r>
          </a:p>
          <a:p>
            <a:r>
              <a:rPr lang="cs-CZ" dirty="0"/>
              <a:t>dorzálních větví míšních nervů</a:t>
            </a:r>
          </a:p>
          <a:p>
            <a:r>
              <a:rPr lang="cs-CZ" sz="2800" b="1" dirty="0"/>
              <a:t>Fascie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41656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705679" y="377688"/>
            <a:ext cx="5993436" cy="49552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</a:rPr>
              <a:t>Trigonum</a:t>
            </a:r>
            <a:r>
              <a:rPr lang="cs-CZ" sz="3200" b="1" dirty="0">
                <a:solidFill>
                  <a:srgbClr val="C00000"/>
                </a:solidFill>
              </a:rPr>
              <a:t> </a:t>
            </a:r>
            <a:r>
              <a:rPr lang="cs-CZ" sz="3200" b="1" dirty="0" err="1">
                <a:solidFill>
                  <a:srgbClr val="C00000"/>
                </a:solidFill>
              </a:rPr>
              <a:t>submandibulare</a:t>
            </a:r>
            <a:endParaRPr lang="cs-CZ" sz="3200" b="1" dirty="0">
              <a:solidFill>
                <a:srgbClr val="C00000"/>
              </a:solidFill>
            </a:endParaRPr>
          </a:p>
          <a:p>
            <a:r>
              <a:rPr lang="cs-CZ" sz="2400" b="1" dirty="0"/>
              <a:t>Ohraničení</a:t>
            </a:r>
          </a:p>
          <a:p>
            <a:r>
              <a:rPr lang="cs-CZ" sz="2000" dirty="0"/>
              <a:t>obě bříška </a:t>
            </a:r>
            <a:r>
              <a:rPr lang="cs-CZ" sz="2000" i="1" dirty="0"/>
              <a:t>m. </a:t>
            </a:r>
            <a:r>
              <a:rPr lang="cs-CZ" sz="2000" i="1" dirty="0" err="1" smtClean="0"/>
              <a:t>digastricus</a:t>
            </a:r>
            <a:r>
              <a:rPr lang="cs-CZ" sz="2000" i="1" dirty="0"/>
              <a:t> </a:t>
            </a:r>
            <a:r>
              <a:rPr lang="cs-CZ" sz="2000" i="1" dirty="0" smtClean="0"/>
              <a:t>a </a:t>
            </a:r>
            <a:r>
              <a:rPr lang="cs-CZ" sz="2000" dirty="0" smtClean="0"/>
              <a:t>dolní </a:t>
            </a:r>
            <a:r>
              <a:rPr lang="cs-CZ" sz="2000" dirty="0"/>
              <a:t>okraj těla </a:t>
            </a:r>
            <a:r>
              <a:rPr lang="cs-CZ" sz="2000" dirty="0" smtClean="0"/>
              <a:t>mandibuly,</a:t>
            </a:r>
          </a:p>
          <a:p>
            <a:r>
              <a:rPr lang="cs-CZ" sz="2000" dirty="0" smtClean="0"/>
              <a:t>podkladem je m. </a:t>
            </a:r>
            <a:r>
              <a:rPr lang="cs-CZ" sz="2000" dirty="0" err="1" smtClean="0"/>
              <a:t>mylohyoideus</a:t>
            </a:r>
            <a:endParaRPr lang="cs-CZ" sz="2000" dirty="0"/>
          </a:p>
          <a:p>
            <a:endParaRPr lang="cs-CZ" sz="2000" dirty="0"/>
          </a:p>
          <a:p>
            <a:r>
              <a:rPr lang="cs-CZ" sz="2000" b="1" dirty="0"/>
              <a:t>Obsah:</a:t>
            </a:r>
          </a:p>
          <a:p>
            <a:r>
              <a:rPr lang="cs-CZ" sz="2000" i="1" dirty="0" err="1"/>
              <a:t>glandula</a:t>
            </a:r>
            <a:r>
              <a:rPr lang="cs-CZ" sz="2000" i="1" dirty="0"/>
              <a:t> </a:t>
            </a:r>
            <a:r>
              <a:rPr lang="cs-CZ" sz="2000" i="1" dirty="0" err="1"/>
              <a:t>submandibularis</a:t>
            </a:r>
            <a:endParaRPr lang="cs-CZ" sz="2000" i="1" dirty="0"/>
          </a:p>
          <a:p>
            <a:r>
              <a:rPr lang="cs-CZ" sz="2000" dirty="0"/>
              <a:t>mízní uzliny</a:t>
            </a:r>
          </a:p>
          <a:p>
            <a:r>
              <a:rPr lang="cs-CZ" sz="2000" i="1" dirty="0"/>
              <a:t>a. </a:t>
            </a:r>
            <a:r>
              <a:rPr lang="cs-CZ" sz="2000" dirty="0"/>
              <a:t>a</a:t>
            </a:r>
            <a:r>
              <a:rPr lang="cs-CZ" sz="2000" i="1" dirty="0"/>
              <a:t> v. </a:t>
            </a:r>
            <a:r>
              <a:rPr lang="cs-CZ" sz="2000" i="1" dirty="0" err="1"/>
              <a:t>facialis</a:t>
            </a:r>
            <a:r>
              <a:rPr lang="cs-CZ" sz="2000" i="1" dirty="0"/>
              <a:t> (z a. </a:t>
            </a:r>
            <a:r>
              <a:rPr lang="cs-CZ" sz="2000" i="1" dirty="0" err="1"/>
              <a:t>carotis</a:t>
            </a:r>
            <a:r>
              <a:rPr lang="cs-CZ" sz="2000" i="1" dirty="0"/>
              <a:t> </a:t>
            </a:r>
            <a:r>
              <a:rPr lang="cs-CZ" sz="2000" i="1" dirty="0" err="1"/>
              <a:t>externa</a:t>
            </a:r>
            <a:r>
              <a:rPr lang="cs-CZ" sz="2000" i="1" dirty="0"/>
              <a:t>)</a:t>
            </a:r>
          </a:p>
          <a:p>
            <a:r>
              <a:rPr lang="cs-CZ" sz="2000" i="1" dirty="0"/>
              <a:t>n. </a:t>
            </a:r>
            <a:r>
              <a:rPr lang="cs-CZ" sz="2000" i="1" dirty="0" err="1"/>
              <a:t>mylohyoideus</a:t>
            </a:r>
            <a:r>
              <a:rPr lang="cs-CZ" sz="2000" i="1" dirty="0"/>
              <a:t> (</a:t>
            </a:r>
            <a:r>
              <a:rPr lang="cs-CZ" sz="2000" dirty="0"/>
              <a:t>z</a:t>
            </a:r>
            <a:r>
              <a:rPr lang="cs-CZ" sz="2000" i="1" dirty="0"/>
              <a:t> n. </a:t>
            </a:r>
            <a:r>
              <a:rPr lang="cs-CZ" sz="2000" i="1" dirty="0" err="1"/>
              <a:t>alveolaris</a:t>
            </a:r>
            <a:r>
              <a:rPr lang="cs-CZ" sz="2000" i="1" dirty="0"/>
              <a:t> </a:t>
            </a:r>
            <a:r>
              <a:rPr lang="cs-CZ" sz="2000" i="1" dirty="0" err="1"/>
              <a:t>inferior</a:t>
            </a:r>
            <a:r>
              <a:rPr lang="cs-CZ" sz="2000" i="1" dirty="0"/>
              <a:t>, n. </a:t>
            </a:r>
            <a:r>
              <a:rPr lang="cs-CZ" sz="2000" i="1" dirty="0" err="1"/>
              <a:t>mandibularis</a:t>
            </a:r>
            <a:r>
              <a:rPr lang="cs-CZ" sz="2000" i="1" dirty="0"/>
              <a:t>,</a:t>
            </a:r>
          </a:p>
          <a:p>
            <a:r>
              <a:rPr lang="cs-CZ" sz="2000" i="1" dirty="0"/>
              <a:t> n. trigeminus)</a:t>
            </a:r>
          </a:p>
          <a:p>
            <a:r>
              <a:rPr lang="cs-CZ" sz="2000" i="1" dirty="0"/>
              <a:t>n. </a:t>
            </a:r>
            <a:r>
              <a:rPr lang="cs-CZ" sz="2000" i="1" dirty="0" err="1"/>
              <a:t>lingualis</a:t>
            </a:r>
            <a:r>
              <a:rPr lang="cs-CZ" sz="2000" i="1" dirty="0"/>
              <a:t> (n. </a:t>
            </a:r>
            <a:r>
              <a:rPr lang="cs-CZ" sz="2000" i="1" dirty="0" err="1"/>
              <a:t>mandibularis</a:t>
            </a:r>
            <a:r>
              <a:rPr lang="cs-CZ" sz="2000" i="1" dirty="0"/>
              <a:t>, n. trigeminus)</a:t>
            </a:r>
          </a:p>
          <a:p>
            <a:r>
              <a:rPr lang="cs-CZ" sz="2000" i="1" dirty="0"/>
              <a:t>n. </a:t>
            </a:r>
            <a:r>
              <a:rPr lang="cs-CZ" sz="2000" i="1" dirty="0" err="1"/>
              <a:t>hypoglossus</a:t>
            </a:r>
            <a:r>
              <a:rPr lang="cs-CZ" sz="2000" i="1" dirty="0"/>
              <a:t> (XII)</a:t>
            </a:r>
          </a:p>
          <a:p>
            <a:endParaRPr lang="cs-CZ" sz="2000" b="1" dirty="0"/>
          </a:p>
          <a:p>
            <a:pPr marL="457200" indent="-457200">
              <a:buAutoNum type="alphaLcPeriod"/>
            </a:pPr>
            <a:endParaRPr lang="cs-CZ" sz="2000" b="1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0391" y="0"/>
            <a:ext cx="2842591" cy="337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1" t="14828" r="3720" b="14841"/>
          <a:stretch/>
        </p:blipFill>
        <p:spPr bwMode="auto">
          <a:xfrm>
            <a:off x="7185990" y="3467073"/>
            <a:ext cx="4591880" cy="339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bdélník 4"/>
          <p:cNvSpPr/>
          <p:nvPr/>
        </p:nvSpPr>
        <p:spPr>
          <a:xfrm>
            <a:off x="11539330" y="4492487"/>
            <a:ext cx="238540" cy="840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3845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415" y="3438406"/>
            <a:ext cx="3708837" cy="341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76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3458" y="0"/>
            <a:ext cx="3858945" cy="347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45435" y="665921"/>
            <a:ext cx="6056979" cy="41242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 err="1">
                <a:solidFill>
                  <a:srgbClr val="C00000"/>
                </a:solidFill>
              </a:rPr>
              <a:t>Trigonum</a:t>
            </a:r>
            <a:r>
              <a:rPr lang="cs-CZ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 err="1">
                <a:solidFill>
                  <a:srgbClr val="C00000"/>
                </a:solidFill>
              </a:rPr>
              <a:t>caroticum</a:t>
            </a:r>
            <a:endParaRPr lang="cs-CZ" sz="2800" b="1" dirty="0">
              <a:solidFill>
                <a:srgbClr val="C00000"/>
              </a:solidFill>
            </a:endParaRPr>
          </a:p>
          <a:p>
            <a:r>
              <a:rPr lang="cs-CZ" dirty="0" smtClean="0"/>
              <a:t>Vymezeno: </a:t>
            </a:r>
            <a:r>
              <a:rPr lang="cs-CZ" i="1" dirty="0" err="1"/>
              <a:t>venter</a:t>
            </a:r>
            <a:r>
              <a:rPr lang="cs-CZ" i="1" dirty="0"/>
              <a:t> </a:t>
            </a:r>
            <a:r>
              <a:rPr lang="cs-CZ" i="1" dirty="0" err="1"/>
              <a:t>posterior</a:t>
            </a:r>
            <a:r>
              <a:rPr lang="cs-CZ" i="1" dirty="0"/>
              <a:t> m. </a:t>
            </a:r>
            <a:r>
              <a:rPr lang="cs-CZ" i="1" dirty="0" err="1"/>
              <a:t>digastrici</a:t>
            </a:r>
            <a:r>
              <a:rPr lang="cs-CZ" dirty="0"/>
              <a:t>, </a:t>
            </a:r>
          </a:p>
          <a:p>
            <a:r>
              <a:rPr lang="cs-CZ" dirty="0" smtClean="0"/>
              <a:t>předním </a:t>
            </a:r>
            <a:r>
              <a:rPr lang="cs-CZ" dirty="0"/>
              <a:t>okrajem </a:t>
            </a:r>
            <a:r>
              <a:rPr lang="cs-CZ" i="1" dirty="0"/>
              <a:t>m. </a:t>
            </a:r>
            <a:r>
              <a:rPr lang="cs-CZ" i="1" dirty="0" err="1"/>
              <a:t>sternocleidomastoideus</a:t>
            </a:r>
            <a:r>
              <a:rPr lang="cs-CZ" dirty="0"/>
              <a:t>,</a:t>
            </a:r>
          </a:p>
          <a:p>
            <a:r>
              <a:rPr lang="cs-CZ" dirty="0"/>
              <a:t>horním bříškem </a:t>
            </a:r>
            <a:r>
              <a:rPr lang="cs-CZ" i="1" dirty="0"/>
              <a:t>m. </a:t>
            </a:r>
            <a:r>
              <a:rPr lang="cs-CZ" i="1" dirty="0" err="1"/>
              <a:t>omohyoideus</a:t>
            </a:r>
            <a:endParaRPr lang="cs-CZ" i="1" dirty="0"/>
          </a:p>
          <a:p>
            <a:endParaRPr lang="cs-CZ" dirty="0"/>
          </a:p>
          <a:p>
            <a:r>
              <a:rPr lang="cs-CZ" b="1" dirty="0"/>
              <a:t>Obsah:</a:t>
            </a:r>
          </a:p>
          <a:p>
            <a:r>
              <a:rPr lang="cs-CZ" b="1" dirty="0"/>
              <a:t>dělí se zde </a:t>
            </a:r>
            <a:r>
              <a:rPr lang="cs-CZ" b="1" i="1" dirty="0"/>
              <a:t>a. </a:t>
            </a:r>
            <a:r>
              <a:rPr lang="cs-CZ" b="1" i="1" dirty="0" err="1"/>
              <a:t>carotis</a:t>
            </a:r>
            <a:r>
              <a:rPr lang="cs-CZ" b="1" i="1" dirty="0"/>
              <a:t> </a:t>
            </a:r>
            <a:r>
              <a:rPr lang="cs-CZ" b="1" i="1" dirty="0" err="1"/>
              <a:t>communis</a:t>
            </a:r>
            <a:r>
              <a:rPr lang="cs-CZ" b="1" i="1" dirty="0"/>
              <a:t> </a:t>
            </a:r>
            <a:r>
              <a:rPr lang="cs-CZ" b="1" dirty="0"/>
              <a:t>na </a:t>
            </a:r>
            <a:r>
              <a:rPr lang="cs-CZ" b="1" i="1" dirty="0"/>
              <a:t>a. </a:t>
            </a:r>
            <a:r>
              <a:rPr lang="cs-CZ" b="1" i="1" dirty="0" err="1"/>
              <a:t>carotis</a:t>
            </a:r>
            <a:r>
              <a:rPr lang="cs-CZ" b="1" i="1" dirty="0"/>
              <a:t> </a:t>
            </a:r>
            <a:r>
              <a:rPr lang="cs-CZ" b="1" i="1" dirty="0" err="1"/>
              <a:t>externa</a:t>
            </a:r>
            <a:r>
              <a:rPr lang="cs-CZ" b="1" i="1" dirty="0"/>
              <a:t> </a:t>
            </a:r>
            <a:r>
              <a:rPr lang="cs-CZ" dirty="0"/>
              <a:t>a</a:t>
            </a:r>
            <a:r>
              <a:rPr lang="cs-CZ" b="1" dirty="0"/>
              <a:t> </a:t>
            </a:r>
            <a:r>
              <a:rPr lang="cs-CZ" b="1" i="1" dirty="0"/>
              <a:t>interna</a:t>
            </a:r>
          </a:p>
          <a:p>
            <a:pPr marL="342900" indent="-342900">
              <a:buAutoNum type="alphaLcPeriod"/>
            </a:pPr>
            <a:r>
              <a:rPr lang="cs-CZ" b="1" i="1" dirty="0" err="1"/>
              <a:t>carotis</a:t>
            </a:r>
            <a:r>
              <a:rPr lang="cs-CZ" b="1" i="1" dirty="0"/>
              <a:t> </a:t>
            </a:r>
            <a:r>
              <a:rPr lang="cs-CZ" b="1" i="1" dirty="0" err="1"/>
              <a:t>externa</a:t>
            </a:r>
            <a:r>
              <a:rPr lang="cs-CZ" b="1" i="1" dirty="0"/>
              <a:t> </a:t>
            </a:r>
            <a:r>
              <a:rPr lang="cs-CZ" b="1" dirty="0"/>
              <a:t>vydává většinu větví</a:t>
            </a:r>
          </a:p>
          <a:p>
            <a:r>
              <a:rPr lang="cs-CZ" b="1" dirty="0"/>
              <a:t>VJI přibírá přítoky z obličeje a z krku</a:t>
            </a:r>
          </a:p>
          <a:p>
            <a:r>
              <a:rPr lang="cs-CZ" b="1" dirty="0"/>
              <a:t>mízní uzliny podél VJI</a:t>
            </a:r>
          </a:p>
          <a:p>
            <a:r>
              <a:rPr lang="cs-CZ" b="1" i="1" dirty="0" err="1"/>
              <a:t>arcus</a:t>
            </a:r>
            <a:r>
              <a:rPr lang="cs-CZ" b="1" i="1" dirty="0"/>
              <a:t> n. </a:t>
            </a:r>
            <a:r>
              <a:rPr lang="cs-CZ" b="1" i="1" dirty="0" err="1"/>
              <a:t>hypoglossi</a:t>
            </a:r>
            <a:endParaRPr lang="cs-CZ" b="1" i="1" dirty="0"/>
          </a:p>
          <a:p>
            <a:r>
              <a:rPr lang="cs-CZ" b="1" dirty="0"/>
              <a:t>za cévami prochází </a:t>
            </a:r>
            <a:r>
              <a:rPr lang="cs-CZ" b="1" i="1" dirty="0"/>
              <a:t>n. vagus</a:t>
            </a:r>
          </a:p>
          <a:p>
            <a:r>
              <a:rPr lang="cs-CZ" b="1" dirty="0"/>
              <a:t>v hloubce </a:t>
            </a:r>
            <a:r>
              <a:rPr lang="cs-CZ" b="1" dirty="0" err="1"/>
              <a:t>prevertebrální</a:t>
            </a:r>
            <a:r>
              <a:rPr lang="cs-CZ" b="1" dirty="0"/>
              <a:t> svaly </a:t>
            </a:r>
          </a:p>
          <a:p>
            <a:r>
              <a:rPr lang="cs-CZ" b="1" i="1" dirty="0" err="1"/>
              <a:t>truncus</a:t>
            </a:r>
            <a:r>
              <a:rPr lang="cs-CZ" b="1" i="1" dirty="0"/>
              <a:t> </a:t>
            </a:r>
            <a:r>
              <a:rPr lang="cs-CZ" b="1" i="1" dirty="0" err="1"/>
              <a:t>sympathicus</a:t>
            </a:r>
            <a:endParaRPr lang="cs-CZ" b="1" i="1" dirty="0"/>
          </a:p>
        </p:txBody>
      </p:sp>
      <p:pic>
        <p:nvPicPr>
          <p:cNvPr id="5" name="Picture 2" descr="Modře vyznačené trigonum caroticu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3"/>
          <a:stretch/>
        </p:blipFill>
        <p:spPr bwMode="auto">
          <a:xfrm>
            <a:off x="4373217" y="3837129"/>
            <a:ext cx="2246244" cy="226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566247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484782" y="2047461"/>
            <a:ext cx="613257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Topografie hrudníku</a:t>
            </a:r>
          </a:p>
          <a:p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cs-CZ" sz="2800" dirty="0">
                <a:latin typeface="Arial" panose="020B0604020202020204" pitchFamily="34" charset="0"/>
                <a:cs typeface="Arial" panose="020B0604020202020204" pitchFamily="34" charset="0"/>
              </a:rPr>
              <a:t>(přehled)</a:t>
            </a:r>
          </a:p>
          <a:p>
            <a:endParaRPr lang="cs-CZ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495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0" y="118445"/>
            <a:ext cx="10213052" cy="7017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Dolní hranice hrudníku </a:t>
            </a:r>
            <a:r>
              <a:rPr lang="cs-CZ" dirty="0"/>
              <a:t>– </a:t>
            </a:r>
            <a:r>
              <a:rPr lang="cs-CZ" sz="1600" dirty="0"/>
              <a:t>od </a:t>
            </a:r>
            <a:r>
              <a:rPr lang="cs-CZ" sz="1600" dirty="0" err="1"/>
              <a:t>processus</a:t>
            </a:r>
            <a:r>
              <a:rPr lang="cs-CZ" sz="1600" dirty="0"/>
              <a:t> </a:t>
            </a:r>
            <a:r>
              <a:rPr lang="cs-CZ" sz="1600" dirty="0" err="1"/>
              <a:t>xiphoideus</a:t>
            </a:r>
            <a:r>
              <a:rPr lang="cs-CZ" sz="1600" dirty="0"/>
              <a:t> podél apertura </a:t>
            </a:r>
            <a:r>
              <a:rPr lang="cs-CZ" sz="1600" dirty="0" err="1" smtClean="0"/>
              <a:t>thoracis</a:t>
            </a:r>
            <a:r>
              <a:rPr lang="cs-CZ" sz="1600" dirty="0" smtClean="0"/>
              <a:t> </a:t>
            </a:r>
            <a:r>
              <a:rPr lang="cs-CZ" sz="1600" dirty="0" err="1"/>
              <a:t>inferior</a:t>
            </a:r>
            <a:r>
              <a:rPr lang="cs-CZ" sz="1600" dirty="0"/>
              <a:t> k trnu </a:t>
            </a:r>
            <a:r>
              <a:rPr lang="cs-CZ" sz="1600" dirty="0" err="1"/>
              <a:t>Th</a:t>
            </a:r>
            <a:r>
              <a:rPr lang="cs-CZ" sz="1600" dirty="0"/>
              <a:t> 12. </a:t>
            </a:r>
          </a:p>
          <a:p>
            <a:r>
              <a:rPr lang="cs-CZ" sz="1600" dirty="0"/>
              <a:t>Hluboká hranice - </a:t>
            </a:r>
            <a:r>
              <a:rPr lang="cs-CZ" sz="1600" dirty="0" err="1"/>
              <a:t>diaphragma</a:t>
            </a:r>
            <a:endParaRPr lang="cs-CZ" sz="1600" dirty="0"/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Kůže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jemná,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posunlivá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smtClean="0">
                <a:latin typeface="Arial" panose="020B0604020202020204" pitchFamily="34" charset="0"/>
                <a:cs typeface="Arial" panose="020B0604020202020204" pitchFamily="34" charset="0"/>
              </a:rPr>
              <a:t>potní žlázy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), u mužů i chlupy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Podkoží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supraclaviculares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(plexus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cervicalis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), v.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cephalica</a:t>
            </a:r>
            <a:endParaRPr lang="cs-CZ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pectoralis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clavipectoralis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Svaly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(mm.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pectorales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subclavius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, m.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serratus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anterior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kostální část 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latissimus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dorsi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Inervace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nn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pectorales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, n.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thoracicus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longus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, n.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thoracodorsalis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, n.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subclavius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 (plexus </a:t>
            </a:r>
            <a:r>
              <a:rPr lang="cs-CZ" i="1" dirty="0" err="1">
                <a:latin typeface="Arial" panose="020B0604020202020204" pitchFamily="34" charset="0"/>
                <a:cs typeface="Arial" panose="020B0604020202020204" pitchFamily="34" charset="0"/>
              </a:rPr>
              <a:t>brachialis</a:t>
            </a:r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Cévní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zásobení (a.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thoracoacromialis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thoracica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lateralis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– a.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axillaris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thoracica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interna – a.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subclavia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, větve aorta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thoracica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Žebra +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membrana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intercostalis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externa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a interna mezi mm.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intercostales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Nervověcévní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svazek 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sulcus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costae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rr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dirty="0" err="1">
                <a:latin typeface="Arial" panose="020B0604020202020204" pitchFamily="34" charset="0"/>
                <a:cs typeface="Arial" panose="020B0604020202020204" pitchFamily="34" charset="0"/>
              </a:rPr>
              <a:t>cutanei</a:t>
            </a:r>
            <a:r>
              <a:rPr lang="cs-CZ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Fascia</a:t>
            </a:r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latin typeface="Arial" panose="020B0604020202020204" pitchFamily="34" charset="0"/>
                <a:cs typeface="Arial" panose="020B0604020202020204" pitchFamily="34" charset="0"/>
              </a:rPr>
              <a:t>endothoracica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Pleura + mediastinum, obsah hrudníku</a:t>
            </a:r>
          </a:p>
          <a:p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dirty="0"/>
          </a:p>
        </p:txBody>
      </p:sp>
      <p:pic>
        <p:nvPicPr>
          <p:cNvPr id="3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028"/>
          <a:stretch>
            <a:fillRect/>
          </a:stretch>
        </p:blipFill>
        <p:spPr bwMode="auto">
          <a:xfrm>
            <a:off x="9988826" y="4106076"/>
            <a:ext cx="2528903" cy="27519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7"/>
          <a:stretch>
            <a:fillRect/>
          </a:stretch>
        </p:blipFill>
        <p:spPr bwMode="auto">
          <a:xfrm>
            <a:off x="7706205" y="4979076"/>
            <a:ext cx="2323705" cy="1873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2824" y="1161235"/>
            <a:ext cx="2179176" cy="280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67011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32" y="224733"/>
            <a:ext cx="4689337" cy="6046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84922" y="694517"/>
            <a:ext cx="654471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err="1">
                <a:solidFill>
                  <a:srgbClr val="C00000"/>
                </a:solidFill>
              </a:rPr>
              <a:t>Trigonum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deltoideopectorale</a:t>
            </a:r>
            <a:endParaRPr lang="cs-CZ" sz="2400" b="1" dirty="0">
              <a:solidFill>
                <a:srgbClr val="C00000"/>
              </a:solidFill>
            </a:endParaRPr>
          </a:p>
          <a:p>
            <a:r>
              <a:rPr lang="cs-CZ" b="1" dirty="0"/>
              <a:t>Hranice:</a:t>
            </a:r>
          </a:p>
          <a:p>
            <a:r>
              <a:rPr lang="cs-CZ" dirty="0"/>
              <a:t>m. </a:t>
            </a:r>
            <a:r>
              <a:rPr lang="cs-CZ" dirty="0" err="1"/>
              <a:t>deltoideus</a:t>
            </a:r>
            <a:r>
              <a:rPr lang="cs-CZ" dirty="0"/>
              <a:t>, m. </a:t>
            </a:r>
            <a:r>
              <a:rPr lang="cs-CZ" dirty="0" err="1"/>
              <a:t>pectoralis</a:t>
            </a:r>
            <a:r>
              <a:rPr lang="cs-CZ" dirty="0"/>
              <a:t> major, </a:t>
            </a:r>
            <a:r>
              <a:rPr lang="cs-CZ" dirty="0" err="1"/>
              <a:t>clavicula</a:t>
            </a:r>
            <a:r>
              <a:rPr lang="cs-CZ" dirty="0"/>
              <a:t> </a:t>
            </a:r>
          </a:p>
          <a:p>
            <a:endParaRPr lang="cs-CZ" dirty="0"/>
          </a:p>
          <a:p>
            <a:r>
              <a:rPr lang="cs-CZ" b="1" dirty="0"/>
              <a:t>Obsah:</a:t>
            </a:r>
          </a:p>
          <a:p>
            <a:r>
              <a:rPr lang="cs-CZ" dirty="0"/>
              <a:t>v. </a:t>
            </a:r>
            <a:r>
              <a:rPr lang="cs-CZ" dirty="0" err="1"/>
              <a:t>cephalica</a:t>
            </a:r>
            <a:r>
              <a:rPr lang="cs-CZ" dirty="0"/>
              <a:t> se zanořuje do v. </a:t>
            </a:r>
            <a:r>
              <a:rPr lang="cs-CZ" dirty="0" err="1"/>
              <a:t>axillaris</a:t>
            </a:r>
            <a:r>
              <a:rPr lang="cs-CZ" dirty="0"/>
              <a:t>, </a:t>
            </a:r>
            <a:r>
              <a:rPr lang="cs-CZ" sz="1400" dirty="0"/>
              <a:t>a. </a:t>
            </a:r>
            <a:r>
              <a:rPr lang="cs-CZ" sz="1400" dirty="0" err="1"/>
              <a:t>thoracoacromialis</a:t>
            </a:r>
            <a:r>
              <a:rPr lang="cs-CZ" sz="1400" dirty="0"/>
              <a:t> (a. </a:t>
            </a:r>
            <a:r>
              <a:rPr lang="cs-CZ" sz="1400" dirty="0" err="1"/>
              <a:t>axillaris</a:t>
            </a:r>
            <a:r>
              <a:rPr lang="cs-CZ" sz="1400" dirty="0"/>
              <a:t>)</a:t>
            </a:r>
          </a:p>
          <a:p>
            <a:endParaRPr lang="cs-CZ" b="1" dirty="0"/>
          </a:p>
          <a:p>
            <a:r>
              <a:rPr lang="cs-CZ" sz="2400" b="1" dirty="0" err="1">
                <a:solidFill>
                  <a:srgbClr val="C00000"/>
                </a:solidFill>
              </a:rPr>
              <a:t>Regio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b="1" dirty="0" err="1">
                <a:solidFill>
                  <a:srgbClr val="C00000"/>
                </a:solidFill>
              </a:rPr>
              <a:t>mammalis</a:t>
            </a:r>
            <a:endParaRPr lang="cs-CZ" sz="2400" b="1" dirty="0">
              <a:solidFill>
                <a:srgbClr val="C00000"/>
              </a:solidFill>
            </a:endParaRPr>
          </a:p>
          <a:p>
            <a:r>
              <a:rPr lang="cs-CZ" dirty="0"/>
              <a:t>Prs u ženy v rozsahu 2.-5/6. žebra</a:t>
            </a:r>
          </a:p>
          <a:p>
            <a:r>
              <a:rPr lang="cs-CZ" dirty="0"/>
              <a:t>Bradavka prsní u muže i dětí ve 4. mezižebří</a:t>
            </a:r>
          </a:p>
          <a:p>
            <a:r>
              <a:rPr lang="cs-CZ" b="1" dirty="0"/>
              <a:t>Mízní odtok:</a:t>
            </a:r>
          </a:p>
          <a:p>
            <a:r>
              <a:rPr lang="cs-CZ" dirty="0" err="1"/>
              <a:t>nn.ll</a:t>
            </a:r>
            <a:r>
              <a:rPr lang="cs-CZ" dirty="0"/>
              <a:t>. </a:t>
            </a:r>
            <a:r>
              <a:rPr lang="cs-CZ" dirty="0" err="1"/>
              <a:t>axillares</a:t>
            </a:r>
            <a:r>
              <a:rPr lang="cs-CZ" dirty="0"/>
              <a:t>, </a:t>
            </a:r>
            <a:r>
              <a:rPr lang="cs-CZ" dirty="0" err="1" smtClean="0"/>
              <a:t>parasternales</a:t>
            </a:r>
            <a:r>
              <a:rPr lang="cs-CZ" dirty="0" smtClean="0"/>
              <a:t>, </a:t>
            </a:r>
            <a:r>
              <a:rPr lang="cs-CZ" dirty="0" err="1" smtClean="0"/>
              <a:t>supraclaviculares</a:t>
            </a:r>
            <a:r>
              <a:rPr lang="cs-CZ" dirty="0" smtClean="0"/>
              <a:t>, </a:t>
            </a:r>
            <a:r>
              <a:rPr lang="cs-CZ" dirty="0" err="1" smtClean="0"/>
              <a:t>intercostales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506" y="4267495"/>
            <a:ext cx="2897877" cy="2473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5058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18164" y="561521"/>
            <a:ext cx="11988667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Obsah hrudníku</a:t>
            </a:r>
          </a:p>
          <a:p>
            <a:r>
              <a:rPr lang="cs-CZ" sz="2400" b="1" dirty="0"/>
              <a:t>Plíce</a:t>
            </a:r>
            <a:r>
              <a:rPr lang="cs-CZ" sz="2400" dirty="0"/>
              <a:t> v pleurálních dutinách</a:t>
            </a:r>
          </a:p>
          <a:p>
            <a:r>
              <a:rPr lang="cs-CZ" sz="2400" b="1" dirty="0"/>
              <a:t>Mediastinum </a:t>
            </a:r>
            <a:r>
              <a:rPr lang="cs-CZ" sz="2400" b="1" dirty="0" err="1"/>
              <a:t>superius</a:t>
            </a:r>
            <a:r>
              <a:rPr lang="cs-CZ" sz="2400" dirty="0"/>
              <a:t> </a:t>
            </a:r>
            <a:r>
              <a:rPr lang="cs-CZ" dirty="0"/>
              <a:t>(velké cévy, </a:t>
            </a:r>
            <a:r>
              <a:rPr lang="cs-CZ" dirty="0" err="1"/>
              <a:t>thymus</a:t>
            </a:r>
            <a:r>
              <a:rPr lang="cs-CZ" dirty="0"/>
              <a:t>, trachea, jícen,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phrenici</a:t>
            </a:r>
            <a:r>
              <a:rPr lang="cs-CZ" dirty="0"/>
              <a:t>,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vagi</a:t>
            </a:r>
            <a:r>
              <a:rPr lang="cs-CZ" dirty="0"/>
              <a:t>,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sympathicus</a:t>
            </a:r>
            <a:r>
              <a:rPr lang="cs-CZ" dirty="0"/>
              <a:t>, </a:t>
            </a:r>
          </a:p>
          <a:p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thoracicus</a:t>
            </a:r>
            <a:r>
              <a:rPr lang="cs-CZ" dirty="0"/>
              <a:t>)</a:t>
            </a:r>
          </a:p>
          <a:p>
            <a:r>
              <a:rPr lang="cs-CZ" sz="2400" b="1" dirty="0"/>
              <a:t>Mediastinum </a:t>
            </a:r>
            <a:r>
              <a:rPr lang="cs-CZ" sz="2400" b="1" dirty="0" err="1"/>
              <a:t>inferius</a:t>
            </a:r>
            <a:r>
              <a:rPr lang="cs-CZ" sz="2400" b="1" dirty="0"/>
              <a:t> </a:t>
            </a:r>
            <a:r>
              <a:rPr lang="cs-CZ" sz="2400" dirty="0"/>
              <a:t>(přední- </a:t>
            </a:r>
            <a:r>
              <a:rPr lang="cs-CZ" dirty="0" err="1"/>
              <a:t>nn.ll.parasternales</a:t>
            </a:r>
            <a:r>
              <a:rPr lang="cs-CZ" sz="2400" dirty="0"/>
              <a:t>, střední – </a:t>
            </a:r>
            <a:r>
              <a:rPr lang="cs-CZ" dirty="0"/>
              <a:t>srdce v </a:t>
            </a:r>
            <a:r>
              <a:rPr lang="cs-CZ" dirty="0" err="1"/>
              <a:t>pericardu</a:t>
            </a:r>
            <a:r>
              <a:rPr lang="cs-CZ" dirty="0"/>
              <a:t>,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phrenici</a:t>
            </a:r>
            <a:r>
              <a:rPr lang="cs-CZ" dirty="0"/>
              <a:t> + </a:t>
            </a:r>
            <a:r>
              <a:rPr lang="cs-CZ" sz="1400" dirty="0" err="1" smtClean="0"/>
              <a:t>aa</a:t>
            </a:r>
            <a:r>
              <a:rPr lang="cs-CZ" sz="1400" dirty="0" smtClean="0"/>
              <a:t>. z a. </a:t>
            </a:r>
            <a:r>
              <a:rPr lang="cs-CZ" sz="1400" dirty="0" err="1" smtClean="0"/>
              <a:t>thoracica</a:t>
            </a:r>
            <a:r>
              <a:rPr lang="cs-CZ" sz="1400" dirty="0" smtClean="0"/>
              <a:t> interna</a:t>
            </a:r>
            <a:r>
              <a:rPr lang="cs-CZ" sz="2400" dirty="0" smtClean="0"/>
              <a:t>, </a:t>
            </a:r>
            <a:endParaRPr lang="cs-CZ" sz="2400" dirty="0"/>
          </a:p>
          <a:p>
            <a:r>
              <a:rPr lang="cs-CZ" sz="2400" dirty="0"/>
              <a:t>zadní - </a:t>
            </a:r>
            <a:r>
              <a:rPr lang="cs-CZ" dirty="0"/>
              <a:t>hrudní část jícnu + </a:t>
            </a:r>
            <a:r>
              <a:rPr lang="cs-CZ" dirty="0" err="1"/>
              <a:t>nn</a:t>
            </a:r>
            <a:r>
              <a:rPr lang="cs-CZ" dirty="0"/>
              <a:t>. </a:t>
            </a:r>
            <a:r>
              <a:rPr lang="cs-CZ" dirty="0" err="1"/>
              <a:t>vagi</a:t>
            </a:r>
            <a:r>
              <a:rPr lang="cs-CZ" dirty="0"/>
              <a:t>, </a:t>
            </a:r>
            <a:r>
              <a:rPr lang="cs-CZ" dirty="0" err="1"/>
              <a:t>truncus</a:t>
            </a:r>
            <a:r>
              <a:rPr lang="cs-CZ" dirty="0"/>
              <a:t> </a:t>
            </a:r>
            <a:r>
              <a:rPr lang="cs-CZ" dirty="0" err="1"/>
              <a:t>sympathicus</a:t>
            </a:r>
            <a:r>
              <a:rPr lang="cs-CZ" dirty="0"/>
              <a:t>, aorta </a:t>
            </a:r>
            <a:r>
              <a:rPr lang="cs-CZ" dirty="0" err="1"/>
              <a:t>thoracica</a:t>
            </a:r>
            <a:r>
              <a:rPr lang="cs-CZ" dirty="0"/>
              <a:t> a její větve, v. </a:t>
            </a:r>
            <a:r>
              <a:rPr lang="cs-CZ" dirty="0" err="1"/>
              <a:t>azygos</a:t>
            </a:r>
            <a:r>
              <a:rPr lang="cs-CZ" dirty="0"/>
              <a:t>, v. </a:t>
            </a:r>
            <a:r>
              <a:rPr lang="cs-CZ" dirty="0" err="1"/>
              <a:t>hemiazygos</a:t>
            </a:r>
            <a:r>
              <a:rPr lang="cs-CZ" dirty="0"/>
              <a:t>, </a:t>
            </a:r>
          </a:p>
          <a:p>
            <a:r>
              <a:rPr lang="cs-CZ" dirty="0" err="1"/>
              <a:t>ductus</a:t>
            </a:r>
            <a:r>
              <a:rPr lang="cs-CZ" dirty="0"/>
              <a:t> </a:t>
            </a:r>
            <a:r>
              <a:rPr lang="cs-CZ" dirty="0" err="1"/>
              <a:t>thoracicus</a:t>
            </a:r>
            <a:r>
              <a:rPr lang="cs-CZ" dirty="0"/>
              <a:t>)</a:t>
            </a:r>
          </a:p>
          <a:p>
            <a:endParaRPr lang="cs-CZ" sz="2400" dirty="0"/>
          </a:p>
        </p:txBody>
      </p:sp>
      <p:pic>
        <p:nvPicPr>
          <p:cNvPr id="3" name="Picture 4" descr="hrudník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911" y="3416531"/>
            <a:ext cx="2722264" cy="3476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58" y="3483033"/>
            <a:ext cx="3274023" cy="3374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mediastinu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36" y="3546954"/>
            <a:ext cx="2885375" cy="33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014" y="3483033"/>
            <a:ext cx="2209699" cy="322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295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 b="1" smtClean="0">
                <a:solidFill>
                  <a:srgbClr val="C00000"/>
                </a:solidFill>
              </a:rPr>
              <a:t>TOPOGRAFICKÁ ANATOMIE HORNÍ KONČETINY</a:t>
            </a:r>
          </a:p>
        </p:txBody>
      </p:sp>
    </p:spTree>
    <p:extLst>
      <p:ext uri="{BB962C8B-B14F-4D97-AF65-F5344CB8AC3E}">
        <p14:creationId xmlns:p14="http://schemas.microsoft.com/office/powerpoint/2010/main" val="262519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ovéPole 1"/>
          <p:cNvSpPr txBox="1">
            <a:spLocks noChangeArrowheads="1"/>
          </p:cNvSpPr>
          <p:nvPr/>
        </p:nvSpPr>
        <p:spPr bwMode="auto">
          <a:xfrm>
            <a:off x="3575051" y="220663"/>
            <a:ext cx="8362025" cy="4862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b="1" dirty="0">
                <a:solidFill>
                  <a:srgbClr val="FF0000"/>
                </a:solidFill>
              </a:rPr>
              <a:t>Tepny horní končetiny</a:t>
            </a:r>
          </a:p>
          <a:p>
            <a:pPr marL="457200" indent="-457200">
              <a:spcBef>
                <a:spcPct val="0"/>
              </a:spcBef>
              <a:buFontTx/>
              <a:buAutoNum type="alphaUcPeriod"/>
              <a:defRPr/>
            </a:pPr>
            <a:r>
              <a:rPr lang="cs-CZ" altLang="cs-CZ" sz="2400" b="1" dirty="0" err="1">
                <a:solidFill>
                  <a:srgbClr val="FF0000"/>
                </a:solidFill>
              </a:rPr>
              <a:t>axillaris</a:t>
            </a:r>
            <a:r>
              <a:rPr lang="cs-CZ" altLang="cs-CZ" sz="2400" b="1" dirty="0">
                <a:solidFill>
                  <a:srgbClr val="FF0000"/>
                </a:solidFill>
              </a:rPr>
              <a:t> </a:t>
            </a:r>
            <a:r>
              <a:rPr lang="cs-CZ" altLang="cs-CZ" sz="1400" b="1" dirty="0"/>
              <a:t>(hlavní tepna horní končetiny– </a:t>
            </a:r>
            <a:r>
              <a:rPr lang="cs-CZ" altLang="cs-CZ" sz="1400" b="1" dirty="0" smtClean="0"/>
              <a:t>od 1. žebra po </a:t>
            </a:r>
            <a:r>
              <a:rPr lang="cs-CZ" altLang="cs-CZ" sz="1400" b="1" dirty="0" err="1"/>
              <a:t>collum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chirurgicum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humeri</a:t>
            </a:r>
            <a:r>
              <a:rPr lang="cs-CZ" altLang="cs-CZ" sz="1400" b="1" dirty="0"/>
              <a:t>)</a:t>
            </a:r>
            <a:endParaRPr lang="cs-CZ" altLang="cs-CZ" sz="2400" b="1" dirty="0"/>
          </a:p>
          <a:p>
            <a:pPr>
              <a:spcBef>
                <a:spcPct val="0"/>
              </a:spcBef>
              <a:buFontTx/>
              <a:buNone/>
              <a:defRPr/>
            </a:pP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a. 1. a. </a:t>
            </a:r>
            <a:r>
              <a:rPr lang="cs-CZ" altLang="cs-CZ" sz="1800" b="1" dirty="0" err="1"/>
              <a:t>thoracoacromialis</a:t>
            </a:r>
            <a:r>
              <a:rPr lang="cs-CZ" altLang="cs-CZ" sz="1800" b="1" dirty="0"/>
              <a:t> </a:t>
            </a:r>
            <a:r>
              <a:rPr lang="cs-CZ" altLang="cs-CZ" sz="1400" b="1" dirty="0"/>
              <a:t>(pro art. </a:t>
            </a:r>
            <a:r>
              <a:rPr lang="cs-CZ" altLang="cs-CZ" sz="1400" b="1" dirty="0" err="1"/>
              <a:t>humeri</a:t>
            </a:r>
            <a:r>
              <a:rPr lang="cs-CZ" altLang="cs-CZ" sz="1400" b="1" dirty="0"/>
              <a:t>, m. </a:t>
            </a:r>
            <a:r>
              <a:rPr lang="cs-CZ" altLang="cs-CZ" sz="1400" b="1" dirty="0" err="1"/>
              <a:t>deltoideus</a:t>
            </a:r>
            <a:r>
              <a:rPr lang="cs-CZ" altLang="cs-CZ" sz="1400" b="1" dirty="0"/>
              <a:t> a mm. </a:t>
            </a:r>
            <a:r>
              <a:rPr lang="cs-CZ" altLang="cs-CZ" sz="1400" b="1" dirty="0" err="1"/>
              <a:t>pectorales</a:t>
            </a:r>
            <a:r>
              <a:rPr lang="cs-CZ" altLang="cs-CZ" sz="1400" b="1" dirty="0"/>
              <a:t>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  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a. 2. a. </a:t>
            </a:r>
            <a:r>
              <a:rPr lang="cs-CZ" altLang="cs-CZ" sz="1800" b="1" dirty="0" err="1"/>
              <a:t>thoracica</a:t>
            </a:r>
            <a:r>
              <a:rPr lang="cs-CZ" altLang="cs-CZ" sz="1800" b="1" dirty="0"/>
              <a:t> suprema </a:t>
            </a:r>
            <a:r>
              <a:rPr lang="cs-CZ" altLang="cs-CZ" sz="1400" b="1" dirty="0"/>
              <a:t>(ke dvěma mezižebřím)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  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a. 3. a. </a:t>
            </a:r>
            <a:r>
              <a:rPr lang="cs-CZ" altLang="cs-CZ" sz="1800" b="1" dirty="0" err="1"/>
              <a:t>thoracica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lateralis</a:t>
            </a:r>
            <a:r>
              <a:rPr lang="cs-CZ" altLang="cs-CZ" sz="1800" b="1" dirty="0"/>
              <a:t> </a:t>
            </a:r>
            <a:r>
              <a:rPr lang="cs-CZ" altLang="cs-CZ" sz="1400" b="1" dirty="0"/>
              <a:t>(pro m. </a:t>
            </a:r>
            <a:r>
              <a:rPr lang="cs-CZ" altLang="cs-CZ" sz="1400" b="1" dirty="0" err="1"/>
              <a:t>serratus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anterior</a:t>
            </a:r>
            <a:r>
              <a:rPr lang="cs-CZ" altLang="cs-CZ" sz="1400" b="1" dirty="0"/>
              <a:t>, prs)</a:t>
            </a: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   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800" b="1" dirty="0"/>
              <a:t>a. 4. a. </a:t>
            </a:r>
            <a:r>
              <a:rPr lang="cs-CZ" altLang="cs-CZ" sz="1800" b="1" dirty="0" err="1"/>
              <a:t>subscapularis</a:t>
            </a:r>
            <a:endParaRPr lang="cs-CZ" altLang="cs-CZ" sz="18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         </a:t>
            </a:r>
            <a:r>
              <a:rPr lang="cs-CZ" altLang="cs-CZ" sz="1600" b="1" dirty="0"/>
              <a:t>a. </a:t>
            </a:r>
            <a:r>
              <a:rPr lang="cs-CZ" altLang="cs-CZ" sz="1600" b="1" dirty="0" err="1"/>
              <a:t>circumflexa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scapulae</a:t>
            </a:r>
            <a:r>
              <a:rPr lang="cs-CZ" altLang="cs-CZ" sz="1600" b="1" dirty="0"/>
              <a:t> </a:t>
            </a:r>
            <a:r>
              <a:rPr lang="cs-CZ" altLang="cs-CZ" sz="1400" b="1" dirty="0"/>
              <a:t>(skrze </a:t>
            </a:r>
            <a:r>
              <a:rPr lang="cs-CZ" altLang="cs-CZ" sz="1400" b="1" dirty="0" err="1"/>
              <a:t>foramen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omotricipitale</a:t>
            </a:r>
            <a:r>
              <a:rPr lang="cs-CZ" altLang="cs-CZ" sz="1400" b="1" dirty="0"/>
              <a:t>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400" b="1" dirty="0"/>
              <a:t>                                                   pro m. </a:t>
            </a:r>
            <a:r>
              <a:rPr lang="cs-CZ" altLang="cs-CZ" sz="1400" b="1" dirty="0" err="1"/>
              <a:t>supraspinatus</a:t>
            </a:r>
            <a:r>
              <a:rPr lang="cs-CZ" altLang="cs-CZ" sz="1400" b="1" dirty="0"/>
              <a:t> a </a:t>
            </a:r>
            <a:r>
              <a:rPr lang="cs-CZ" altLang="cs-CZ" sz="1400" b="1" dirty="0" err="1"/>
              <a:t>infraspinatus</a:t>
            </a:r>
            <a:r>
              <a:rPr lang="cs-CZ" altLang="cs-CZ" sz="1400" b="1" dirty="0"/>
              <a:t>)</a:t>
            </a:r>
            <a:endParaRPr lang="cs-CZ" altLang="cs-CZ" sz="16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/>
              <a:t>             a. </a:t>
            </a:r>
            <a:r>
              <a:rPr lang="cs-CZ" altLang="cs-CZ" sz="1600" b="1" dirty="0" err="1"/>
              <a:t>thoracodorsalis</a:t>
            </a:r>
            <a:r>
              <a:rPr lang="cs-CZ" altLang="cs-CZ" sz="1600" b="1" dirty="0"/>
              <a:t> </a:t>
            </a:r>
            <a:r>
              <a:rPr lang="cs-CZ" altLang="cs-CZ" sz="1400" b="1" dirty="0"/>
              <a:t>(pro m. </a:t>
            </a:r>
            <a:r>
              <a:rPr lang="cs-CZ" altLang="cs-CZ" sz="1400" b="1" dirty="0" err="1"/>
              <a:t>latissimus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dorsi</a:t>
            </a:r>
            <a:r>
              <a:rPr lang="cs-CZ" altLang="cs-CZ" sz="1400" b="1" dirty="0"/>
              <a:t> a m. </a:t>
            </a:r>
            <a:r>
              <a:rPr lang="cs-CZ" altLang="cs-CZ" sz="1400" b="1" dirty="0" err="1"/>
              <a:t>teres</a:t>
            </a:r>
            <a:r>
              <a:rPr lang="cs-CZ" altLang="cs-CZ" sz="1400" b="1" dirty="0"/>
              <a:t> major)</a:t>
            </a:r>
            <a:endParaRPr lang="cs-CZ" altLang="cs-CZ" sz="1600" b="1" dirty="0"/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    </a:t>
            </a:r>
          </a:p>
          <a:p>
            <a:pPr marL="342900" indent="-342900">
              <a:spcBef>
                <a:spcPct val="0"/>
              </a:spcBef>
              <a:buFontTx/>
              <a:buAutoNum type="alphaLcPeriod"/>
              <a:defRPr/>
            </a:pPr>
            <a:r>
              <a:rPr lang="cs-CZ" altLang="cs-CZ" sz="1800" b="1" dirty="0"/>
              <a:t>5. a. </a:t>
            </a:r>
            <a:r>
              <a:rPr lang="cs-CZ" altLang="cs-CZ" sz="1800" b="1" dirty="0" err="1"/>
              <a:t>circumflexa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humeri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anterior</a:t>
            </a:r>
            <a:r>
              <a:rPr lang="cs-CZ" altLang="cs-CZ" sz="1800" b="1" dirty="0"/>
              <a:t> a </a:t>
            </a:r>
            <a:r>
              <a:rPr lang="cs-CZ" altLang="cs-CZ" sz="1800" b="1" dirty="0" err="1"/>
              <a:t>posterior</a:t>
            </a:r>
            <a:r>
              <a:rPr lang="cs-CZ" altLang="cs-CZ" sz="1800" b="1" dirty="0"/>
              <a:t> </a:t>
            </a:r>
            <a:r>
              <a:rPr lang="cs-CZ" altLang="cs-CZ" sz="1400" b="1" dirty="0"/>
              <a:t>(pro art. </a:t>
            </a:r>
            <a:r>
              <a:rPr lang="cs-CZ" altLang="cs-CZ" sz="1400" b="1" dirty="0" err="1"/>
              <a:t>humeri</a:t>
            </a:r>
            <a:r>
              <a:rPr lang="cs-CZ" altLang="cs-CZ" sz="1400" b="1" dirty="0"/>
              <a:t>, 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cs-CZ" altLang="cs-CZ" sz="1400" b="1" dirty="0"/>
              <a:t>                                             pro m. </a:t>
            </a:r>
            <a:r>
              <a:rPr lang="cs-CZ" altLang="cs-CZ" sz="1400" b="1" dirty="0" err="1"/>
              <a:t>deltoideus</a:t>
            </a:r>
            <a:r>
              <a:rPr lang="cs-CZ" altLang="cs-CZ" sz="1400" b="1" dirty="0"/>
              <a:t> skrze </a:t>
            </a:r>
            <a:r>
              <a:rPr lang="cs-CZ" altLang="cs-CZ" sz="1400" b="1" dirty="0" err="1"/>
              <a:t>foramen</a:t>
            </a:r>
            <a:r>
              <a:rPr lang="cs-CZ" altLang="cs-CZ" sz="1400" b="1" dirty="0"/>
              <a:t> </a:t>
            </a:r>
            <a:r>
              <a:rPr lang="cs-CZ" altLang="cs-CZ" sz="1400" b="1" dirty="0" err="1"/>
              <a:t>humerotricipitale</a:t>
            </a:r>
            <a:r>
              <a:rPr lang="cs-CZ" altLang="cs-CZ" sz="1400" b="1" dirty="0"/>
              <a:t>)</a:t>
            </a:r>
          </a:p>
        </p:txBody>
      </p:sp>
      <p:pic>
        <p:nvPicPr>
          <p:cNvPr id="14339" name="Picture 5" descr="sejmout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8" r="25885"/>
          <a:stretch>
            <a:fillRect/>
          </a:stretch>
        </p:blipFill>
        <p:spPr bwMode="auto">
          <a:xfrm>
            <a:off x="1703389" y="1196976"/>
            <a:ext cx="2168525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Přímá spojnice se šipkou 4"/>
          <p:cNvCxnSpPr/>
          <p:nvPr/>
        </p:nvCxnSpPr>
        <p:spPr>
          <a:xfrm>
            <a:off x="7173913" y="5268913"/>
            <a:ext cx="0" cy="360362"/>
          </a:xfrm>
          <a:prstGeom prst="straightConnector1">
            <a:avLst/>
          </a:prstGeom>
          <a:ln w="31750"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1" name="TextovéPole 1"/>
          <p:cNvSpPr txBox="1">
            <a:spLocks noChangeArrowheads="1"/>
          </p:cNvSpPr>
          <p:nvPr/>
        </p:nvSpPr>
        <p:spPr bwMode="auto">
          <a:xfrm>
            <a:off x="6149976" y="5629276"/>
            <a:ext cx="20478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a. brachialis </a:t>
            </a:r>
          </a:p>
        </p:txBody>
      </p:sp>
    </p:spTree>
    <p:extLst>
      <p:ext uri="{BB962C8B-B14F-4D97-AF65-F5344CB8AC3E}">
        <p14:creationId xmlns:p14="http://schemas.microsoft.com/office/powerpoint/2010/main" val="14329052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5" descr="sejmout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8" r="25885"/>
          <a:stretch>
            <a:fillRect/>
          </a:stretch>
        </p:blipFill>
        <p:spPr bwMode="auto">
          <a:xfrm>
            <a:off x="2063750" y="260351"/>
            <a:ext cx="2898948" cy="654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791" y="1720735"/>
            <a:ext cx="4874520" cy="3411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5" name="TextovéPole 1"/>
          <p:cNvSpPr txBox="1">
            <a:spLocks noChangeArrowheads="1"/>
          </p:cNvSpPr>
          <p:nvPr/>
        </p:nvSpPr>
        <p:spPr bwMode="auto">
          <a:xfrm>
            <a:off x="6185132" y="944159"/>
            <a:ext cx="42878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Anastomóza mezi a. </a:t>
            </a:r>
            <a:r>
              <a:rPr lang="cs-CZ" altLang="cs-CZ" sz="1800" b="1" dirty="0" err="1"/>
              <a:t>suprascapularis</a:t>
            </a:r>
            <a:r>
              <a:rPr lang="cs-CZ" altLang="cs-CZ" sz="18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 dirty="0"/>
              <a:t>a </a:t>
            </a:r>
            <a:r>
              <a:rPr lang="cs-CZ" altLang="cs-CZ" sz="1800" b="1" dirty="0" err="1"/>
              <a:t>a</a:t>
            </a:r>
            <a:r>
              <a:rPr lang="cs-CZ" altLang="cs-CZ" sz="1800" b="1" dirty="0"/>
              <a:t>. </a:t>
            </a:r>
            <a:r>
              <a:rPr lang="cs-CZ" altLang="cs-CZ" sz="1800" b="1" dirty="0" err="1"/>
              <a:t>circumflexa</a:t>
            </a:r>
            <a:r>
              <a:rPr lang="cs-CZ" altLang="cs-CZ" sz="1800" b="1" dirty="0"/>
              <a:t> </a:t>
            </a:r>
            <a:r>
              <a:rPr lang="cs-CZ" altLang="cs-CZ" sz="1800" b="1" dirty="0" err="1"/>
              <a:t>scapulae</a:t>
            </a:r>
            <a:endParaRPr lang="cs-CZ" altLang="cs-CZ" sz="1800" b="1" dirty="0"/>
          </a:p>
        </p:txBody>
      </p:sp>
    </p:spTree>
    <p:extLst>
      <p:ext uri="{BB962C8B-B14F-4D97-AF65-F5344CB8AC3E}">
        <p14:creationId xmlns:p14="http://schemas.microsoft.com/office/powerpoint/2010/main" val="266247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792539" y="1562101"/>
            <a:ext cx="6192837" cy="24923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cs-CZ" sz="2400" b="1" dirty="0"/>
              <a:t> </a:t>
            </a:r>
            <a:r>
              <a:rPr lang="cs-CZ" sz="2400" b="1" dirty="0">
                <a:solidFill>
                  <a:srgbClr val="FF0000"/>
                </a:solidFill>
              </a:rPr>
              <a:t>A. </a:t>
            </a:r>
            <a:r>
              <a:rPr lang="cs-CZ" sz="2400" b="1" dirty="0" err="1">
                <a:solidFill>
                  <a:srgbClr val="FF0000"/>
                </a:solidFill>
              </a:rPr>
              <a:t>brachialis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1400" b="1" dirty="0"/>
              <a:t>(od </a:t>
            </a:r>
            <a:r>
              <a:rPr lang="cs-CZ" sz="1400" b="1" dirty="0" err="1"/>
              <a:t>collum</a:t>
            </a:r>
            <a:r>
              <a:rPr lang="cs-CZ" sz="1400" b="1" dirty="0"/>
              <a:t> </a:t>
            </a:r>
            <a:r>
              <a:rPr lang="cs-CZ" sz="1400" b="1" dirty="0" err="1"/>
              <a:t>chirurgicum</a:t>
            </a:r>
            <a:r>
              <a:rPr lang="cs-CZ" sz="1400" b="1" dirty="0"/>
              <a:t> </a:t>
            </a:r>
            <a:r>
              <a:rPr lang="cs-CZ" sz="1400" b="1" dirty="0" err="1" smtClean="0"/>
              <a:t>humeri</a:t>
            </a:r>
            <a:r>
              <a:rPr lang="cs-CZ" sz="1400" b="1" dirty="0" smtClean="0"/>
              <a:t> k loketní jamce)</a:t>
            </a:r>
            <a:endParaRPr lang="cs-CZ" sz="1400" b="1" dirty="0"/>
          </a:p>
          <a:p>
            <a:pPr>
              <a:defRPr/>
            </a:pPr>
            <a:endParaRPr lang="cs-CZ" sz="2400" b="1" dirty="0"/>
          </a:p>
          <a:p>
            <a:pPr marL="457200" indent="-457200">
              <a:buFontTx/>
              <a:buAutoNum type="alphaLcPeriod"/>
              <a:defRPr/>
            </a:pPr>
            <a:r>
              <a:rPr lang="cs-CZ" sz="2000" b="1" dirty="0" err="1"/>
              <a:t>profunda</a:t>
            </a:r>
            <a:r>
              <a:rPr lang="cs-CZ" sz="2000" b="1" dirty="0"/>
              <a:t> </a:t>
            </a:r>
            <a:r>
              <a:rPr lang="cs-CZ" sz="2000" b="1" dirty="0" err="1"/>
              <a:t>brachii</a:t>
            </a:r>
            <a:r>
              <a:rPr lang="cs-CZ" sz="2000" b="1" dirty="0"/>
              <a:t> </a:t>
            </a:r>
            <a:r>
              <a:rPr lang="cs-CZ" sz="1400" b="1" dirty="0"/>
              <a:t>(do </a:t>
            </a:r>
            <a:r>
              <a:rPr lang="cs-CZ" sz="1400" b="1" dirty="0" err="1"/>
              <a:t>sulcus</a:t>
            </a:r>
            <a:r>
              <a:rPr lang="cs-CZ" sz="1400" b="1" dirty="0"/>
              <a:t> n. </a:t>
            </a:r>
            <a:r>
              <a:rPr lang="cs-CZ" sz="1400" b="1" dirty="0" err="1"/>
              <a:t>radialis</a:t>
            </a:r>
            <a:r>
              <a:rPr lang="cs-CZ" sz="1400" b="1" dirty="0"/>
              <a:t>)</a:t>
            </a:r>
            <a:endParaRPr lang="cs-CZ" sz="2400" b="1" dirty="0"/>
          </a:p>
          <a:p>
            <a:pPr>
              <a:defRPr/>
            </a:pPr>
            <a:r>
              <a:rPr lang="cs-CZ" sz="1400" b="1" dirty="0"/>
              <a:t>Větve svalové a kloubní:</a:t>
            </a:r>
          </a:p>
          <a:p>
            <a:pPr>
              <a:defRPr/>
            </a:pPr>
            <a:r>
              <a:rPr lang="cs-CZ" b="1" dirty="0"/>
              <a:t>       a. </a:t>
            </a:r>
            <a:r>
              <a:rPr lang="cs-CZ" b="1" dirty="0" err="1"/>
              <a:t>collateralis</a:t>
            </a:r>
            <a:r>
              <a:rPr lang="cs-CZ" b="1" dirty="0"/>
              <a:t> media a </a:t>
            </a:r>
            <a:r>
              <a:rPr lang="cs-CZ" b="1" dirty="0" err="1"/>
              <a:t>radialis</a:t>
            </a:r>
            <a:r>
              <a:rPr lang="cs-CZ" b="1" dirty="0"/>
              <a:t> </a:t>
            </a:r>
          </a:p>
          <a:p>
            <a:pPr>
              <a:defRPr/>
            </a:pPr>
            <a:endParaRPr lang="cs-CZ" sz="1600" b="1" dirty="0"/>
          </a:p>
          <a:p>
            <a:pPr>
              <a:defRPr/>
            </a:pPr>
            <a:r>
              <a:rPr lang="cs-CZ" sz="2000" b="1" dirty="0"/>
              <a:t>a. </a:t>
            </a:r>
            <a:r>
              <a:rPr lang="cs-CZ" sz="2000" b="1" dirty="0" err="1"/>
              <a:t>collateralis</a:t>
            </a:r>
            <a:r>
              <a:rPr lang="cs-CZ" sz="2000" b="1" dirty="0"/>
              <a:t> </a:t>
            </a:r>
            <a:r>
              <a:rPr lang="cs-CZ" sz="2000" b="1" dirty="0" err="1"/>
              <a:t>ulnaris</a:t>
            </a:r>
            <a:r>
              <a:rPr lang="cs-CZ" sz="2000" b="1" dirty="0"/>
              <a:t> superior </a:t>
            </a:r>
            <a:r>
              <a:rPr lang="cs-CZ" sz="1400" dirty="0"/>
              <a:t>(v </a:t>
            </a:r>
            <a:r>
              <a:rPr lang="cs-CZ" sz="1400" dirty="0" err="1"/>
              <a:t>sulcus</a:t>
            </a:r>
            <a:r>
              <a:rPr lang="cs-CZ" sz="1400" dirty="0"/>
              <a:t> n. </a:t>
            </a:r>
            <a:r>
              <a:rPr lang="cs-CZ" sz="1400" dirty="0" err="1"/>
              <a:t>ulnaris</a:t>
            </a:r>
            <a:r>
              <a:rPr lang="cs-CZ" sz="1400" dirty="0"/>
              <a:t>)</a:t>
            </a:r>
          </a:p>
          <a:p>
            <a:pPr>
              <a:defRPr/>
            </a:pPr>
            <a:r>
              <a:rPr lang="cs-CZ" sz="2000" b="1" dirty="0"/>
              <a:t>a. </a:t>
            </a:r>
            <a:r>
              <a:rPr lang="cs-CZ" sz="2000" b="1" dirty="0" err="1"/>
              <a:t>collateralis</a:t>
            </a:r>
            <a:r>
              <a:rPr lang="cs-CZ" sz="2000" b="1" dirty="0"/>
              <a:t> </a:t>
            </a:r>
            <a:r>
              <a:rPr lang="cs-CZ" sz="2000" b="1" dirty="0" err="1"/>
              <a:t>ulnaris</a:t>
            </a:r>
            <a:r>
              <a:rPr lang="cs-CZ" sz="2000" b="1" dirty="0"/>
              <a:t> </a:t>
            </a:r>
            <a:r>
              <a:rPr lang="cs-CZ" sz="2000" b="1" dirty="0" err="1"/>
              <a:t>inferior</a:t>
            </a:r>
            <a:r>
              <a:rPr lang="cs-CZ" sz="2000" b="1" dirty="0"/>
              <a:t>   </a:t>
            </a:r>
            <a:r>
              <a:rPr lang="cs-CZ" sz="1400" dirty="0"/>
              <a:t>(</a:t>
            </a:r>
            <a:r>
              <a:rPr lang="cs-CZ" sz="1400" dirty="0" err="1"/>
              <a:t>ventr</a:t>
            </a:r>
            <a:r>
              <a:rPr lang="cs-CZ" sz="1400" dirty="0"/>
              <a:t>.)</a:t>
            </a:r>
            <a:endParaRPr lang="cs-CZ" dirty="0"/>
          </a:p>
        </p:txBody>
      </p:sp>
      <p:pic>
        <p:nvPicPr>
          <p:cNvPr id="16387" name="Picture 5" descr="sejmout00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8" r="25885"/>
          <a:stretch>
            <a:fillRect/>
          </a:stretch>
        </p:blipFill>
        <p:spPr bwMode="auto">
          <a:xfrm>
            <a:off x="1722439" y="12701"/>
            <a:ext cx="2136775" cy="482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á složená závorka 3"/>
          <p:cNvSpPr/>
          <p:nvPr/>
        </p:nvSpPr>
        <p:spPr>
          <a:xfrm>
            <a:off x="8625682" y="2808288"/>
            <a:ext cx="360363" cy="1636713"/>
          </a:xfrm>
          <a:prstGeom prst="rightBrace">
            <a:avLst>
              <a:gd name="adj1" fmla="val 71769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16389" name="TextovéPole 4"/>
          <p:cNvSpPr txBox="1">
            <a:spLocks noChangeArrowheads="1"/>
          </p:cNvSpPr>
          <p:nvPr/>
        </p:nvSpPr>
        <p:spPr bwMode="auto">
          <a:xfrm>
            <a:off x="9066843" y="3246439"/>
            <a:ext cx="22163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/>
              <a:t>Tepenná síť </a:t>
            </a:r>
            <a:r>
              <a:rPr lang="cs-CZ" altLang="cs-CZ" sz="1400" b="1" dirty="0" smtClean="0"/>
              <a:t>kolem </a:t>
            </a:r>
            <a:endParaRPr lang="cs-CZ" altLang="cs-CZ" sz="1400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 smtClean="0"/>
              <a:t>loketního kloubu</a:t>
            </a:r>
            <a:endParaRPr lang="cs-CZ" altLang="cs-CZ" sz="1400" b="1" dirty="0"/>
          </a:p>
        </p:txBody>
      </p:sp>
      <p:cxnSp>
        <p:nvCxnSpPr>
          <p:cNvPr id="7" name="Přímá spojnice se šipkou 6"/>
          <p:cNvCxnSpPr/>
          <p:nvPr/>
        </p:nvCxnSpPr>
        <p:spPr>
          <a:xfrm flipH="1">
            <a:off x="5137151" y="4710114"/>
            <a:ext cx="792163" cy="57467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/>
          <p:nvPr/>
        </p:nvCxnSpPr>
        <p:spPr>
          <a:xfrm>
            <a:off x="7205664" y="4710113"/>
            <a:ext cx="720725" cy="64770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2" name="TextovéPole 9"/>
          <p:cNvSpPr txBox="1">
            <a:spLocks noChangeArrowheads="1"/>
          </p:cNvSpPr>
          <p:nvPr/>
        </p:nvSpPr>
        <p:spPr bwMode="auto">
          <a:xfrm>
            <a:off x="4727576" y="5300664"/>
            <a:ext cx="12493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a. radialis</a:t>
            </a:r>
          </a:p>
        </p:txBody>
      </p:sp>
      <p:sp>
        <p:nvSpPr>
          <p:cNvPr id="16393" name="TextovéPole 10"/>
          <p:cNvSpPr txBox="1">
            <a:spLocks noChangeArrowheads="1"/>
          </p:cNvSpPr>
          <p:nvPr/>
        </p:nvSpPr>
        <p:spPr bwMode="auto">
          <a:xfrm>
            <a:off x="7608889" y="5300664"/>
            <a:ext cx="1196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FF0000"/>
                </a:solidFill>
              </a:rPr>
              <a:t>a. ulnaris</a:t>
            </a:r>
          </a:p>
        </p:txBody>
      </p:sp>
      <p:sp>
        <p:nvSpPr>
          <p:cNvPr id="16394" name="TextovéPole 11"/>
          <p:cNvSpPr txBox="1">
            <a:spLocks noChangeArrowheads="1"/>
          </p:cNvSpPr>
          <p:nvPr/>
        </p:nvSpPr>
        <p:spPr bwMode="auto">
          <a:xfrm>
            <a:off x="5770564" y="4395788"/>
            <a:ext cx="15573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Loketní kloub</a:t>
            </a:r>
          </a:p>
        </p:txBody>
      </p:sp>
    </p:spTree>
    <p:extLst>
      <p:ext uri="{BB962C8B-B14F-4D97-AF65-F5344CB8AC3E}">
        <p14:creationId xmlns:p14="http://schemas.microsoft.com/office/powerpoint/2010/main" val="1716851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61365" y="1119562"/>
            <a:ext cx="11908715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000" b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dirty="0">
                <a:cs typeface="Arial" panose="020B0604020202020204" pitchFamily="34" charset="0"/>
              </a:rPr>
              <a:t> dorsalis </a:t>
            </a:r>
            <a:r>
              <a:rPr lang="cs-CZ" altLang="cs-CZ" sz="2000" b="1" dirty="0" err="1">
                <a:cs typeface="Arial" panose="020B0604020202020204" pitchFamily="34" charset="0"/>
              </a:rPr>
              <a:t>superficialis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nuchae</a:t>
            </a:r>
            <a:endParaRPr lang="cs-CZ" altLang="cs-CZ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cs-CZ" altLang="cs-CZ" sz="2000" b="1" dirty="0" err="1">
                <a:cs typeface="Arial" panose="020B0604020202020204" pitchFamily="34" charset="0"/>
              </a:rPr>
              <a:t>Fascia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thoracolumbalis</a:t>
            </a:r>
            <a:r>
              <a:rPr lang="cs-CZ" altLang="cs-CZ" sz="2000" b="1" dirty="0">
                <a:cs typeface="Arial" panose="020B0604020202020204" pitchFamily="34" charset="0"/>
              </a:rPr>
              <a:t>  - lamina </a:t>
            </a:r>
            <a:r>
              <a:rPr lang="cs-CZ" altLang="cs-CZ" sz="2000" b="1" dirty="0" err="1">
                <a:cs typeface="Arial" panose="020B0604020202020204" pitchFamily="34" charset="0"/>
              </a:rPr>
              <a:t>superficialis</a:t>
            </a:r>
            <a:r>
              <a:rPr lang="cs-CZ" altLang="cs-CZ" sz="2000" b="1" dirty="0">
                <a:cs typeface="Arial" panose="020B0604020202020204" pitchFamily="34" charset="0"/>
              </a:rPr>
              <a:t> et </a:t>
            </a:r>
            <a:r>
              <a:rPr lang="cs-CZ" altLang="cs-CZ" sz="2000" b="1" dirty="0" err="1">
                <a:cs typeface="Arial" panose="020B0604020202020204" pitchFamily="34" charset="0"/>
              </a:rPr>
              <a:t>profunda</a:t>
            </a:r>
            <a:r>
              <a:rPr lang="cs-CZ" altLang="cs-CZ" sz="2000" b="1" dirty="0">
                <a:cs typeface="Arial" panose="020B0604020202020204" pitchFamily="34" charset="0"/>
              </a:rPr>
              <a:t> (</a:t>
            </a:r>
            <a:r>
              <a:rPr lang="cs-CZ" altLang="cs-CZ" sz="2000" b="1" dirty="0" err="1">
                <a:cs typeface="Arial" panose="020B0604020202020204" pitchFamily="34" charset="0"/>
              </a:rPr>
              <a:t>aponeurosis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lumbalis</a:t>
            </a:r>
            <a:r>
              <a:rPr lang="cs-CZ" altLang="cs-CZ" sz="2000" b="1" dirty="0"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cs-CZ" altLang="cs-CZ" sz="2000" b="1" dirty="0">
                <a:cs typeface="Arial" panose="020B0604020202020204" pitchFamily="34" charset="0"/>
              </a:rPr>
              <a:t>          </a:t>
            </a:r>
            <a:r>
              <a:rPr lang="cs-CZ" altLang="cs-CZ" sz="2400" b="1" dirty="0"/>
              <a:t>                                                          </a:t>
            </a:r>
            <a:r>
              <a:rPr lang="cs-CZ" altLang="cs-CZ" sz="1600" b="1" dirty="0"/>
              <a:t>rozhraní mezi m. </a:t>
            </a:r>
            <a:r>
              <a:rPr lang="cs-CZ" altLang="cs-CZ" sz="1600" b="1" dirty="0" err="1"/>
              <a:t>erector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spinae</a:t>
            </a:r>
            <a:r>
              <a:rPr lang="cs-CZ" altLang="cs-CZ" sz="1600" b="1" dirty="0"/>
              <a:t> a m. </a:t>
            </a:r>
            <a:r>
              <a:rPr lang="cs-CZ" altLang="cs-CZ" sz="1600" b="1" dirty="0" err="1"/>
              <a:t>quadratus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lumborum</a:t>
            </a:r>
            <a:endParaRPr lang="cs-CZ" altLang="cs-CZ" sz="1600" b="1" dirty="0">
              <a:cs typeface="Arial" panose="020B0604020202020204" pitchFamily="34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161365" y="281862"/>
            <a:ext cx="45993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32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Fascie hřbetních svalů</a:t>
            </a:r>
          </a:p>
        </p:txBody>
      </p:sp>
      <p:pic>
        <p:nvPicPr>
          <p:cNvPr id="41991" name="Picture 7" descr="aponeurosis lumbalis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041" b="19974"/>
          <a:stretch/>
        </p:blipFill>
        <p:spPr bwMode="auto">
          <a:xfrm>
            <a:off x="3910071" y="2836695"/>
            <a:ext cx="4776730" cy="4021305"/>
          </a:xfrm>
          <a:prstGeom prst="rect">
            <a:avLst/>
          </a:prstGeom>
          <a:noFill/>
          <a:ln w="28575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7008" y="2263723"/>
            <a:ext cx="1875832" cy="451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896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476250"/>
            <a:ext cx="268605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6" y="558801"/>
            <a:ext cx="2492375" cy="629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2" name="TextovéPole 1"/>
          <p:cNvSpPr txBox="1">
            <a:spLocks noChangeArrowheads="1"/>
          </p:cNvSpPr>
          <p:nvPr/>
        </p:nvSpPr>
        <p:spPr bwMode="auto">
          <a:xfrm>
            <a:off x="7781926" y="188914"/>
            <a:ext cx="1711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dorzální strana</a:t>
            </a:r>
          </a:p>
        </p:txBody>
      </p:sp>
      <p:sp>
        <p:nvSpPr>
          <p:cNvPr id="17413" name="Obdélník 2"/>
          <p:cNvSpPr>
            <a:spLocks noChangeArrowheads="1"/>
          </p:cNvSpPr>
          <p:nvPr/>
        </p:nvSpPr>
        <p:spPr bwMode="auto">
          <a:xfrm>
            <a:off x="2290764" y="188914"/>
            <a:ext cx="18383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 ventrální strana</a:t>
            </a:r>
          </a:p>
        </p:txBody>
      </p:sp>
      <p:pic>
        <p:nvPicPr>
          <p:cNvPr id="1741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4149725"/>
            <a:ext cx="1808162" cy="25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0578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425" y="3373438"/>
            <a:ext cx="2058988" cy="266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847850" y="287338"/>
            <a:ext cx="8496300" cy="32316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cs-CZ" sz="3200" b="1" dirty="0">
                <a:solidFill>
                  <a:srgbClr val="FF0000"/>
                </a:solidFill>
              </a:rPr>
              <a:t> </a:t>
            </a:r>
            <a:r>
              <a:rPr lang="cs-CZ" sz="3200" b="1" dirty="0" err="1">
                <a:solidFill>
                  <a:srgbClr val="FF0000"/>
                </a:solidFill>
              </a:rPr>
              <a:t>radialis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sz="1400" dirty="0"/>
              <a:t>(zásobuje laterální stranu předloktí, palma a </a:t>
            </a:r>
            <a:r>
              <a:rPr lang="cs-CZ" sz="1400" dirty="0" err="1"/>
              <a:t>dorsum</a:t>
            </a:r>
            <a:r>
              <a:rPr lang="cs-CZ" sz="1400" dirty="0"/>
              <a:t> </a:t>
            </a:r>
            <a:r>
              <a:rPr lang="cs-CZ" sz="1400" dirty="0" err="1"/>
              <a:t>manus</a:t>
            </a:r>
            <a:r>
              <a:rPr lang="cs-CZ" sz="1400" dirty="0"/>
              <a:t>)</a:t>
            </a:r>
          </a:p>
          <a:p>
            <a:pPr>
              <a:defRPr/>
            </a:pPr>
            <a:endParaRPr lang="cs-CZ" sz="1400" b="1" dirty="0"/>
          </a:p>
          <a:p>
            <a:pPr>
              <a:defRPr/>
            </a:pPr>
            <a:r>
              <a:rPr lang="cs-CZ" sz="2000" b="1" dirty="0"/>
              <a:t>1. svalové a kloubní větve</a:t>
            </a:r>
          </a:p>
          <a:p>
            <a:pPr>
              <a:defRPr/>
            </a:pPr>
            <a:r>
              <a:rPr lang="cs-CZ" sz="2000" b="1" dirty="0"/>
              <a:t>2. r. </a:t>
            </a:r>
            <a:r>
              <a:rPr lang="cs-CZ" sz="2000" b="1" dirty="0" err="1"/>
              <a:t>carpeus</a:t>
            </a:r>
            <a:r>
              <a:rPr lang="cs-CZ" sz="2000" b="1" dirty="0"/>
              <a:t> dorsalis</a:t>
            </a:r>
          </a:p>
          <a:p>
            <a:pPr>
              <a:defRPr/>
            </a:pPr>
            <a:r>
              <a:rPr lang="cs-CZ" b="1" dirty="0"/>
              <a:t>      </a:t>
            </a:r>
            <a:r>
              <a:rPr lang="cs-CZ" dirty="0"/>
              <a:t>– </a:t>
            </a:r>
            <a:r>
              <a:rPr lang="cs-CZ" b="1" dirty="0" err="1"/>
              <a:t>aa</a:t>
            </a:r>
            <a:r>
              <a:rPr lang="cs-CZ" b="1" dirty="0"/>
              <a:t>. </a:t>
            </a:r>
            <a:r>
              <a:rPr lang="cs-CZ" b="1" dirty="0" err="1"/>
              <a:t>metacarpeae</a:t>
            </a:r>
            <a:r>
              <a:rPr lang="cs-CZ" b="1" dirty="0"/>
              <a:t> </a:t>
            </a:r>
            <a:r>
              <a:rPr lang="cs-CZ" b="1" dirty="0" err="1"/>
              <a:t>dorsales</a:t>
            </a:r>
            <a:r>
              <a:rPr lang="cs-CZ" b="1" dirty="0"/>
              <a:t>, a. </a:t>
            </a:r>
            <a:r>
              <a:rPr lang="cs-CZ" b="1" dirty="0" err="1"/>
              <a:t>metacarpalis</a:t>
            </a:r>
            <a:r>
              <a:rPr lang="cs-CZ" b="1" dirty="0"/>
              <a:t> dorsalis prima </a:t>
            </a:r>
          </a:p>
          <a:p>
            <a:pPr>
              <a:defRPr/>
            </a:pPr>
            <a:r>
              <a:rPr lang="cs-CZ" b="1" dirty="0"/>
              <a:t>        – a. </a:t>
            </a:r>
            <a:r>
              <a:rPr lang="cs-CZ" b="1" dirty="0" err="1"/>
              <a:t>princeps</a:t>
            </a:r>
            <a:r>
              <a:rPr lang="cs-CZ" b="1" dirty="0"/>
              <a:t> </a:t>
            </a:r>
            <a:r>
              <a:rPr lang="cs-CZ" b="1" dirty="0" err="1"/>
              <a:t>pollicis</a:t>
            </a:r>
            <a:r>
              <a:rPr lang="cs-CZ" b="1" dirty="0"/>
              <a:t> a r. </a:t>
            </a:r>
            <a:r>
              <a:rPr lang="cs-CZ" b="1" dirty="0" err="1"/>
              <a:t>palmaris</a:t>
            </a:r>
            <a:r>
              <a:rPr lang="cs-CZ" b="1" dirty="0"/>
              <a:t> </a:t>
            </a:r>
            <a:r>
              <a:rPr lang="cs-CZ" b="1" dirty="0" err="1"/>
              <a:t>profundus</a:t>
            </a:r>
            <a:endParaRPr lang="cs-CZ" b="1" dirty="0"/>
          </a:p>
          <a:p>
            <a:pPr>
              <a:defRPr/>
            </a:pPr>
            <a:r>
              <a:rPr lang="cs-CZ" sz="2000" b="1" dirty="0"/>
              <a:t>3. r. </a:t>
            </a:r>
            <a:r>
              <a:rPr lang="cs-CZ" sz="2000" b="1" dirty="0" err="1"/>
              <a:t>palmaris</a:t>
            </a:r>
            <a:r>
              <a:rPr lang="cs-CZ" sz="2000" b="1" dirty="0"/>
              <a:t> </a:t>
            </a:r>
            <a:r>
              <a:rPr lang="cs-CZ" sz="2000" b="1" dirty="0" err="1"/>
              <a:t>superficialis</a:t>
            </a:r>
            <a:endParaRPr lang="cs-CZ" sz="2000" b="1" dirty="0"/>
          </a:p>
          <a:p>
            <a:pPr>
              <a:defRPr/>
            </a:pPr>
            <a:r>
              <a:rPr lang="cs-CZ" sz="1400" dirty="0"/>
              <a:t>                </a:t>
            </a:r>
          </a:p>
          <a:p>
            <a:pPr>
              <a:defRPr/>
            </a:pPr>
            <a:r>
              <a:rPr lang="cs-CZ" sz="1400" dirty="0"/>
              <a:t> </a:t>
            </a:r>
            <a:r>
              <a:rPr lang="cs-CZ" b="1" dirty="0" err="1">
                <a:solidFill>
                  <a:srgbClr val="FF0000"/>
                </a:solidFill>
              </a:rPr>
              <a:t>arcus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palmaris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superficialis</a:t>
            </a:r>
            <a:endParaRPr lang="cs-CZ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arcus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palmaris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profundus</a:t>
            </a:r>
            <a:endParaRPr lang="cs-CZ" b="1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cs-CZ" sz="1400" b="1" dirty="0">
                <a:solidFill>
                  <a:srgbClr val="FF0000"/>
                </a:solidFill>
              </a:rPr>
              <a:t>      </a:t>
            </a:r>
            <a:endParaRPr lang="cs-CZ" sz="1400" b="1" dirty="0"/>
          </a:p>
        </p:txBody>
      </p:sp>
      <p:sp>
        <p:nvSpPr>
          <p:cNvPr id="3" name="TextovéPole 2"/>
          <p:cNvSpPr txBox="1"/>
          <p:nvPr/>
        </p:nvSpPr>
        <p:spPr>
          <a:xfrm>
            <a:off x="4440239" y="4167188"/>
            <a:ext cx="5761037" cy="10779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cs-CZ" sz="1400" b="1" dirty="0">
              <a:solidFill>
                <a:srgbClr val="FF0000"/>
              </a:solidFill>
            </a:endParaRPr>
          </a:p>
          <a:p>
            <a:pPr>
              <a:defRPr/>
            </a:pPr>
            <a:endParaRPr lang="cs-CZ" sz="1400" dirty="0"/>
          </a:p>
          <a:p>
            <a:pPr>
              <a:defRPr/>
            </a:pPr>
            <a:endParaRPr lang="cs-CZ" b="1" dirty="0"/>
          </a:p>
          <a:p>
            <a:pPr marL="342900" indent="-342900">
              <a:buFontTx/>
              <a:buAutoNum type="alphaUcPeriod"/>
              <a:defRPr/>
            </a:pPr>
            <a:endParaRPr lang="cs-CZ" b="1" dirty="0"/>
          </a:p>
        </p:txBody>
      </p:sp>
      <p:sp>
        <p:nvSpPr>
          <p:cNvPr id="4" name="Pravá složená závorka 3"/>
          <p:cNvSpPr/>
          <p:nvPr/>
        </p:nvSpPr>
        <p:spPr>
          <a:xfrm flipH="1">
            <a:off x="4551364" y="2786282"/>
            <a:ext cx="77787" cy="42068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8438" name="TextovéPole 4"/>
          <p:cNvSpPr txBox="1">
            <a:spLocks noChangeArrowheads="1"/>
          </p:cNvSpPr>
          <p:nvPr/>
        </p:nvSpPr>
        <p:spPr bwMode="auto">
          <a:xfrm>
            <a:off x="4629151" y="2704237"/>
            <a:ext cx="238558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aa</a:t>
            </a:r>
            <a:r>
              <a:rPr lang="cs-CZ" altLang="cs-CZ" sz="1600" b="1" dirty="0"/>
              <a:t>. </a:t>
            </a:r>
            <a:r>
              <a:rPr lang="cs-CZ" altLang="cs-CZ" sz="1600" b="1" dirty="0" err="1"/>
              <a:t>digitales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palmares</a:t>
            </a:r>
            <a:r>
              <a:rPr lang="cs-CZ" altLang="cs-CZ" sz="1600" b="1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 dirty="0" err="1"/>
              <a:t>communes</a:t>
            </a:r>
            <a:r>
              <a:rPr lang="cs-CZ" altLang="cs-CZ" sz="1600" b="1" dirty="0"/>
              <a:t> et </a:t>
            </a:r>
            <a:r>
              <a:rPr lang="cs-CZ" altLang="cs-CZ" sz="1600" b="1" dirty="0" err="1"/>
              <a:t>propriae</a:t>
            </a:r>
            <a:endParaRPr lang="cs-CZ" altLang="cs-CZ" sz="1600" dirty="0"/>
          </a:p>
        </p:txBody>
      </p:sp>
      <p:pic>
        <p:nvPicPr>
          <p:cNvPr id="18439" name="Picture 2" descr="Výsledek obrázku pro tepny horní končetin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614" y="836613"/>
            <a:ext cx="2592387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101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Výsledek obrázku pro tepny horní končetin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289" y="476251"/>
            <a:ext cx="259397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01665" y="1529255"/>
            <a:ext cx="7428923" cy="3877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AutoNum type="alphaUcPeriod"/>
              <a:defRPr/>
            </a:pPr>
            <a:r>
              <a:rPr lang="cs-CZ" sz="4000" b="1" dirty="0">
                <a:solidFill>
                  <a:srgbClr val="FF0000"/>
                </a:solidFill>
              </a:rPr>
              <a:t> </a:t>
            </a:r>
            <a:r>
              <a:rPr lang="cs-CZ" sz="4000" b="1" dirty="0" err="1">
                <a:solidFill>
                  <a:srgbClr val="FF0000"/>
                </a:solidFill>
              </a:rPr>
              <a:t>ulnaris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dirty="0"/>
              <a:t>(zásobuje mediální a zadní stranu </a:t>
            </a:r>
            <a:r>
              <a:rPr lang="cs-CZ" dirty="0" err="1"/>
              <a:t>stranu</a:t>
            </a:r>
            <a:r>
              <a:rPr lang="cs-CZ" dirty="0"/>
              <a:t> předloktí a palma </a:t>
            </a:r>
            <a:r>
              <a:rPr lang="cs-CZ" dirty="0" err="1"/>
              <a:t>manus</a:t>
            </a:r>
            <a:r>
              <a:rPr lang="cs-CZ" dirty="0"/>
              <a:t>)</a:t>
            </a:r>
          </a:p>
          <a:p>
            <a:pPr marL="342900" indent="-342900">
              <a:buFontTx/>
              <a:buAutoNum type="alphaUcPeriod"/>
              <a:defRPr/>
            </a:pPr>
            <a:endParaRPr lang="cs-CZ" dirty="0"/>
          </a:p>
          <a:p>
            <a:pPr>
              <a:defRPr/>
            </a:pPr>
            <a:r>
              <a:rPr lang="cs-CZ" sz="2000" b="1" dirty="0"/>
              <a:t>1. svalové a kloubní větve</a:t>
            </a:r>
          </a:p>
          <a:p>
            <a:pPr>
              <a:defRPr/>
            </a:pPr>
            <a:r>
              <a:rPr lang="cs-CZ" sz="2000" b="1" dirty="0"/>
              <a:t>2. a. </a:t>
            </a:r>
            <a:r>
              <a:rPr lang="cs-CZ" sz="2000" b="1" dirty="0" err="1"/>
              <a:t>interossea</a:t>
            </a:r>
            <a:r>
              <a:rPr lang="cs-CZ" sz="2000" b="1" dirty="0"/>
              <a:t> </a:t>
            </a:r>
            <a:r>
              <a:rPr lang="cs-CZ" dirty="0"/>
              <a:t>(</a:t>
            </a:r>
            <a:r>
              <a:rPr lang="cs-CZ" dirty="0" err="1"/>
              <a:t>communis</a:t>
            </a:r>
            <a:r>
              <a:rPr lang="cs-CZ" dirty="0"/>
              <a:t>, </a:t>
            </a:r>
            <a:r>
              <a:rPr lang="cs-CZ" dirty="0" err="1"/>
              <a:t>anterior</a:t>
            </a:r>
            <a:r>
              <a:rPr lang="cs-CZ" dirty="0"/>
              <a:t>, </a:t>
            </a:r>
            <a:r>
              <a:rPr lang="cs-CZ" dirty="0" err="1"/>
              <a:t>posterior</a:t>
            </a:r>
            <a:r>
              <a:rPr lang="cs-CZ" dirty="0"/>
              <a:t>)</a:t>
            </a:r>
          </a:p>
          <a:p>
            <a:pPr>
              <a:defRPr/>
            </a:pPr>
            <a:endParaRPr lang="cs-CZ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sz="2000" b="1" dirty="0"/>
              <a:t>r. </a:t>
            </a:r>
            <a:r>
              <a:rPr lang="cs-CZ" sz="2000" b="1" dirty="0" err="1"/>
              <a:t>palmaris</a:t>
            </a:r>
            <a:r>
              <a:rPr lang="cs-CZ" sz="2000" b="1" dirty="0"/>
              <a:t> </a:t>
            </a:r>
            <a:r>
              <a:rPr lang="cs-CZ" sz="2000" b="1" dirty="0" err="1"/>
              <a:t>superficialis</a:t>
            </a:r>
            <a:r>
              <a:rPr lang="cs-CZ" sz="2000" b="1" dirty="0"/>
              <a:t> </a:t>
            </a:r>
            <a:r>
              <a:rPr lang="cs-CZ" dirty="0"/>
              <a:t>- </a:t>
            </a:r>
            <a:r>
              <a:rPr lang="cs-CZ" b="1" dirty="0" err="1">
                <a:solidFill>
                  <a:srgbClr val="FF0000"/>
                </a:solidFill>
              </a:rPr>
              <a:t>arcus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palmaris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superficialis</a:t>
            </a:r>
            <a:r>
              <a:rPr lang="cs-CZ" b="1" dirty="0" smtClean="0">
                <a:solidFill>
                  <a:srgbClr val="FF0000"/>
                </a:solidFill>
              </a:rPr>
              <a:t>        </a:t>
            </a:r>
            <a:r>
              <a:rPr lang="cs-CZ" altLang="cs-CZ" sz="1200" b="1" dirty="0" err="1" smtClean="0"/>
              <a:t>aa</a:t>
            </a:r>
            <a:r>
              <a:rPr lang="cs-CZ" altLang="cs-CZ" sz="1200" b="1" dirty="0"/>
              <a:t>. </a:t>
            </a:r>
            <a:r>
              <a:rPr lang="cs-CZ" altLang="cs-CZ" sz="1200" b="1" dirty="0" err="1"/>
              <a:t>digitales</a:t>
            </a:r>
            <a:r>
              <a:rPr lang="cs-CZ" altLang="cs-CZ" sz="1200" b="1" dirty="0"/>
              <a:t> </a:t>
            </a:r>
            <a:r>
              <a:rPr lang="cs-CZ" altLang="cs-CZ" sz="1200" b="1" dirty="0" err="1" smtClean="0"/>
              <a:t>palmares</a:t>
            </a:r>
            <a:endParaRPr lang="cs-CZ" altLang="cs-CZ" sz="1200" b="1" dirty="0" smtClean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200" b="1" dirty="0" smtClean="0"/>
              <a:t>  </a:t>
            </a:r>
            <a:r>
              <a:rPr lang="cs-CZ" altLang="cs-CZ" b="1" dirty="0" smtClean="0"/>
              <a:t>                                                                                                         </a:t>
            </a:r>
            <a:r>
              <a:rPr lang="cs-CZ" altLang="cs-CZ" sz="1200" b="1" dirty="0" err="1" smtClean="0"/>
              <a:t>communes</a:t>
            </a:r>
            <a:r>
              <a:rPr lang="cs-CZ" altLang="cs-CZ" sz="1200" b="1" dirty="0" smtClean="0"/>
              <a:t> et </a:t>
            </a:r>
            <a:r>
              <a:rPr lang="cs-CZ" altLang="cs-CZ" sz="1200" b="1" dirty="0" err="1" smtClean="0"/>
              <a:t>propriae</a:t>
            </a:r>
            <a:endParaRPr lang="cs-CZ" b="1" dirty="0" smtClean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sz="2000" b="1" dirty="0" smtClean="0"/>
              <a:t>r</a:t>
            </a:r>
            <a:r>
              <a:rPr lang="cs-CZ" sz="2000" b="1" dirty="0"/>
              <a:t>. </a:t>
            </a:r>
            <a:r>
              <a:rPr lang="cs-CZ" sz="2000" b="1" dirty="0" err="1"/>
              <a:t>palmaris</a:t>
            </a:r>
            <a:r>
              <a:rPr lang="cs-CZ" sz="2000" b="1" dirty="0"/>
              <a:t> </a:t>
            </a:r>
            <a:r>
              <a:rPr lang="cs-CZ" sz="2000" b="1" dirty="0" err="1"/>
              <a:t>profundus</a:t>
            </a:r>
            <a:r>
              <a:rPr lang="cs-CZ" sz="2000" b="1" dirty="0"/>
              <a:t> </a:t>
            </a:r>
            <a:r>
              <a:rPr lang="cs-CZ" dirty="0"/>
              <a:t>-  </a:t>
            </a:r>
            <a:r>
              <a:rPr lang="cs-CZ" b="1" dirty="0" err="1">
                <a:solidFill>
                  <a:srgbClr val="FF0000"/>
                </a:solidFill>
              </a:rPr>
              <a:t>arcus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>
                <a:solidFill>
                  <a:srgbClr val="FF0000"/>
                </a:solidFill>
              </a:rPr>
              <a:t>palmaris</a:t>
            </a:r>
            <a:r>
              <a:rPr lang="cs-CZ" b="1" dirty="0">
                <a:solidFill>
                  <a:srgbClr val="FF0000"/>
                </a:solidFill>
              </a:rPr>
              <a:t> </a:t>
            </a:r>
            <a:r>
              <a:rPr lang="cs-CZ" b="1" dirty="0" err="1" smtClean="0">
                <a:solidFill>
                  <a:srgbClr val="FF0000"/>
                </a:solidFill>
              </a:rPr>
              <a:t>profundus</a:t>
            </a:r>
            <a:endParaRPr lang="cs-CZ" altLang="cs-CZ" b="1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/>
              <a:t>                                                      </a:t>
            </a:r>
            <a:endParaRPr lang="cs-CZ" b="1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cs-CZ" b="1" dirty="0">
              <a:solidFill>
                <a:srgbClr val="FF000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b="1" dirty="0" smtClean="0"/>
              <a:t>                                                       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Pravá složená závorka 2"/>
          <p:cNvSpPr/>
          <p:nvPr/>
        </p:nvSpPr>
        <p:spPr>
          <a:xfrm>
            <a:off x="5611090" y="3735986"/>
            <a:ext cx="99753" cy="714895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26133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0"/>
            <a:ext cx="39433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 descr="sejmout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56152" r="21826"/>
          <a:stretch>
            <a:fillRect/>
          </a:stretch>
        </p:blipFill>
        <p:spPr bwMode="auto">
          <a:xfrm>
            <a:off x="7391401" y="3644900"/>
            <a:ext cx="2017713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217488"/>
            <a:ext cx="2703513" cy="35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726" y="5697539"/>
            <a:ext cx="29876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9972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ovéPole 1"/>
          <p:cNvSpPr txBox="1">
            <a:spLocks noChangeArrowheads="1"/>
          </p:cNvSpPr>
          <p:nvPr/>
        </p:nvSpPr>
        <p:spPr bwMode="auto">
          <a:xfrm>
            <a:off x="2563814" y="1154113"/>
            <a:ext cx="272189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00FF"/>
                </a:solidFill>
              </a:rPr>
              <a:t>V. axillaris (Vax)</a:t>
            </a:r>
          </a:p>
        </p:txBody>
      </p:sp>
      <p:cxnSp>
        <p:nvCxnSpPr>
          <p:cNvPr id="16387" name="Přímá spojnice se šipkou 3"/>
          <p:cNvCxnSpPr>
            <a:cxnSpLocks noChangeShapeType="1"/>
          </p:cNvCxnSpPr>
          <p:nvPr/>
        </p:nvCxnSpPr>
        <p:spPr bwMode="auto">
          <a:xfrm flipV="1">
            <a:off x="3527425" y="1895476"/>
            <a:ext cx="0" cy="741363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88" name="TextovéPole 5"/>
          <p:cNvSpPr txBox="1">
            <a:spLocks noChangeArrowheads="1"/>
          </p:cNvSpPr>
          <p:nvPr/>
        </p:nvSpPr>
        <p:spPr bwMode="auto">
          <a:xfrm>
            <a:off x="2239963" y="2636838"/>
            <a:ext cx="24166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00FF"/>
                </a:solidFill>
              </a:rPr>
              <a:t>Vv. brachiales</a:t>
            </a:r>
          </a:p>
        </p:txBody>
      </p:sp>
      <p:sp>
        <p:nvSpPr>
          <p:cNvPr id="16389" name="TextovéPole 6"/>
          <p:cNvSpPr txBox="1">
            <a:spLocks noChangeArrowheads="1"/>
          </p:cNvSpPr>
          <p:nvPr/>
        </p:nvSpPr>
        <p:spPr bwMode="auto">
          <a:xfrm>
            <a:off x="6311900" y="1011238"/>
            <a:ext cx="3506088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dirty="0">
                <a:solidFill>
                  <a:srgbClr val="0000FF"/>
                </a:solidFill>
              </a:rPr>
              <a:t>v. </a:t>
            </a:r>
            <a:r>
              <a:rPr lang="cs-CZ" altLang="cs-CZ" sz="2800" dirty="0" err="1">
                <a:solidFill>
                  <a:srgbClr val="0000FF"/>
                </a:solidFill>
              </a:rPr>
              <a:t>cephallica</a:t>
            </a:r>
            <a:r>
              <a:rPr lang="cs-CZ" altLang="cs-CZ" sz="1800" dirty="0">
                <a:solidFill>
                  <a:srgbClr val="0000FF"/>
                </a:solidFill>
              </a:rPr>
              <a:t> </a:t>
            </a:r>
            <a:r>
              <a:rPr lang="cs-CZ" altLang="cs-CZ" sz="1800" dirty="0"/>
              <a:t>– povrchová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(z žilní pleteně nad palcem ruky)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jde po radiální straně předloktí,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pak v </a:t>
            </a:r>
            <a:r>
              <a:rPr lang="cs-CZ" altLang="cs-CZ" sz="1800" dirty="0" err="1"/>
              <a:t>sulcus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bicipitalis</a:t>
            </a:r>
            <a:r>
              <a:rPr lang="cs-CZ" altLang="cs-CZ" sz="1800" dirty="0"/>
              <a:t> </a:t>
            </a:r>
            <a:r>
              <a:rPr lang="cs-CZ" altLang="cs-CZ" sz="1800" dirty="0" err="1"/>
              <a:t>lateralis</a:t>
            </a:r>
            <a:r>
              <a:rPr lang="cs-CZ" altLang="cs-CZ" sz="18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a v </a:t>
            </a:r>
            <a:r>
              <a:rPr lang="cs-CZ" altLang="cs-CZ" sz="1800" dirty="0" err="1"/>
              <a:t>trigonum</a:t>
            </a:r>
            <a:r>
              <a:rPr lang="cs-CZ" altLang="cs-CZ" sz="1800" dirty="0"/>
              <a:t> </a:t>
            </a:r>
            <a:r>
              <a:rPr lang="cs-CZ" altLang="cs-CZ" sz="1800" dirty="0" err="1"/>
              <a:t>deltoideopectorale</a:t>
            </a:r>
            <a:r>
              <a:rPr lang="cs-CZ" altLang="cs-CZ" sz="18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dirty="0"/>
              <a:t>se vlévá do </a:t>
            </a:r>
            <a:r>
              <a:rPr lang="cs-CZ" altLang="cs-CZ" sz="1800" dirty="0" err="1"/>
              <a:t>VAx</a:t>
            </a:r>
            <a:endParaRPr lang="cs-CZ" altLang="cs-CZ" sz="1800" dirty="0"/>
          </a:p>
        </p:txBody>
      </p:sp>
      <p:sp>
        <p:nvSpPr>
          <p:cNvPr id="16390" name="TextovéPole 7"/>
          <p:cNvSpPr txBox="1">
            <a:spLocks noChangeArrowheads="1"/>
          </p:cNvSpPr>
          <p:nvPr/>
        </p:nvSpPr>
        <p:spPr bwMode="auto">
          <a:xfrm>
            <a:off x="2424114" y="333375"/>
            <a:ext cx="369909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800" b="1" dirty="0">
                <a:solidFill>
                  <a:srgbClr val="0000FF"/>
                </a:solidFill>
              </a:rPr>
              <a:t>ŽÍLY horní končetiny</a:t>
            </a:r>
          </a:p>
        </p:txBody>
      </p:sp>
      <p:cxnSp>
        <p:nvCxnSpPr>
          <p:cNvPr id="16391" name="Přímá spojnice se šipkou 8"/>
          <p:cNvCxnSpPr>
            <a:cxnSpLocks noChangeShapeType="1"/>
          </p:cNvCxnSpPr>
          <p:nvPr/>
        </p:nvCxnSpPr>
        <p:spPr bwMode="auto">
          <a:xfrm flipV="1">
            <a:off x="2711451" y="3429001"/>
            <a:ext cx="360363" cy="741363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392" name="Přímá spojnice se šipkou 10"/>
          <p:cNvCxnSpPr>
            <a:cxnSpLocks noChangeShapeType="1"/>
          </p:cNvCxnSpPr>
          <p:nvPr/>
        </p:nvCxnSpPr>
        <p:spPr bwMode="auto">
          <a:xfrm flipH="1" flipV="1">
            <a:off x="4008438" y="3429001"/>
            <a:ext cx="265112" cy="741363"/>
          </a:xfrm>
          <a:prstGeom prst="straightConnector1">
            <a:avLst/>
          </a:prstGeom>
          <a:noFill/>
          <a:ln w="38100" algn="ctr">
            <a:solidFill>
              <a:srgbClr val="0070C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3" name="TextovéPole 12"/>
          <p:cNvSpPr txBox="1">
            <a:spLocks noChangeArrowheads="1"/>
          </p:cNvSpPr>
          <p:nvPr/>
        </p:nvSpPr>
        <p:spPr bwMode="auto">
          <a:xfrm>
            <a:off x="1919288" y="4437063"/>
            <a:ext cx="146245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FF"/>
                </a:solidFill>
              </a:rPr>
              <a:t>vv. radiales</a:t>
            </a:r>
          </a:p>
        </p:txBody>
      </p:sp>
      <p:sp>
        <p:nvSpPr>
          <p:cNvPr id="16394" name="TextovéPole 13"/>
          <p:cNvSpPr txBox="1">
            <a:spLocks noChangeArrowheads="1"/>
          </p:cNvSpPr>
          <p:nvPr/>
        </p:nvSpPr>
        <p:spPr bwMode="auto">
          <a:xfrm>
            <a:off x="4183063" y="4471988"/>
            <a:ext cx="140474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>
                <a:solidFill>
                  <a:srgbClr val="0000FF"/>
                </a:solidFill>
              </a:rPr>
              <a:t>vv. ulnares</a:t>
            </a:r>
          </a:p>
        </p:txBody>
      </p:sp>
      <p:cxnSp>
        <p:nvCxnSpPr>
          <p:cNvPr id="16395" name="Přímá spojnice se šipkou 15"/>
          <p:cNvCxnSpPr>
            <a:cxnSpLocks noChangeShapeType="1"/>
          </p:cNvCxnSpPr>
          <p:nvPr/>
        </p:nvCxnSpPr>
        <p:spPr bwMode="auto">
          <a:xfrm flipH="1">
            <a:off x="5389563" y="1268413"/>
            <a:ext cx="1066800" cy="196850"/>
          </a:xfrm>
          <a:prstGeom prst="straightConnector1">
            <a:avLst/>
          </a:prstGeom>
          <a:noFill/>
          <a:ln w="28575" algn="ctr">
            <a:solidFill>
              <a:srgbClr val="0070C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6" name="TextovéPole 16"/>
          <p:cNvSpPr txBox="1">
            <a:spLocks noChangeArrowheads="1"/>
          </p:cNvSpPr>
          <p:nvPr/>
        </p:nvSpPr>
        <p:spPr bwMode="auto">
          <a:xfrm>
            <a:off x="6096000" y="3354389"/>
            <a:ext cx="436100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800">
                <a:solidFill>
                  <a:srgbClr val="0000FF"/>
                </a:solidFill>
              </a:rPr>
              <a:t>v. basilica </a:t>
            </a:r>
            <a:r>
              <a:rPr lang="cs-CZ" altLang="cs-CZ" sz="2800"/>
              <a:t>– </a:t>
            </a:r>
            <a:r>
              <a:rPr lang="cs-CZ" altLang="cs-CZ" sz="1800"/>
              <a:t>povrchová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(z žilní pleteně na dorsum manus)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Pak jde po mediální straně předloktí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/>
              <a:t>a asi v ½ paže se vlévá do vv. brachiales</a:t>
            </a:r>
            <a:endParaRPr lang="cs-CZ" altLang="cs-CZ" sz="2800"/>
          </a:p>
        </p:txBody>
      </p:sp>
      <p:cxnSp>
        <p:nvCxnSpPr>
          <p:cNvPr id="16397" name="Přímá spojnice se šipkou 18"/>
          <p:cNvCxnSpPr>
            <a:cxnSpLocks noChangeShapeType="1"/>
          </p:cNvCxnSpPr>
          <p:nvPr/>
        </p:nvCxnSpPr>
        <p:spPr bwMode="auto">
          <a:xfrm flipH="1" flipV="1">
            <a:off x="4814888" y="3160713"/>
            <a:ext cx="1308100" cy="773112"/>
          </a:xfrm>
          <a:prstGeom prst="straightConnector1">
            <a:avLst/>
          </a:prstGeom>
          <a:noFill/>
          <a:ln w="28575" algn="ctr">
            <a:solidFill>
              <a:srgbClr val="00206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398" name="TextovéPole 21"/>
          <p:cNvSpPr txBox="1">
            <a:spLocks noChangeArrowheads="1"/>
          </p:cNvSpPr>
          <p:nvPr/>
        </p:nvSpPr>
        <p:spPr bwMode="auto">
          <a:xfrm>
            <a:off x="6959600" y="3259138"/>
            <a:ext cx="28095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solidFill>
                  <a:srgbClr val="0070C0"/>
                </a:solidFill>
              </a:rPr>
              <a:t>v. mediana cubiti </a:t>
            </a:r>
            <a:r>
              <a:rPr lang="cs-CZ" altLang="cs-CZ" sz="1400"/>
              <a:t>- odběry krve</a:t>
            </a:r>
          </a:p>
        </p:txBody>
      </p:sp>
      <p:cxnSp>
        <p:nvCxnSpPr>
          <p:cNvPr id="16399" name="Přímá spojnice 25"/>
          <p:cNvCxnSpPr>
            <a:cxnSpLocks noChangeShapeType="1"/>
          </p:cNvCxnSpPr>
          <p:nvPr/>
        </p:nvCxnSpPr>
        <p:spPr bwMode="auto">
          <a:xfrm>
            <a:off x="7872413" y="3160713"/>
            <a:ext cx="0" cy="18256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400" name="Přímá spojnice 28"/>
          <p:cNvCxnSpPr>
            <a:cxnSpLocks noChangeShapeType="1"/>
          </p:cNvCxnSpPr>
          <p:nvPr/>
        </p:nvCxnSpPr>
        <p:spPr bwMode="auto">
          <a:xfrm>
            <a:off x="7872413" y="3598863"/>
            <a:ext cx="0" cy="201612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6401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5089525"/>
            <a:ext cx="1404938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2" name="TextovéPole 1"/>
          <p:cNvSpPr txBox="1">
            <a:spLocks noChangeArrowheads="1"/>
          </p:cNvSpPr>
          <p:nvPr/>
        </p:nvSpPr>
        <p:spPr bwMode="auto">
          <a:xfrm>
            <a:off x="6038850" y="776288"/>
            <a:ext cx="433003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70C0"/>
                </a:solidFill>
              </a:rPr>
              <a:t>2. Povrchové žíly HK </a:t>
            </a:r>
            <a:r>
              <a:rPr lang="cs-CZ" altLang="cs-CZ" sz="1000" dirty="0"/>
              <a:t>(začátek na hřbetu ruky rete </a:t>
            </a:r>
            <a:r>
              <a:rPr lang="cs-CZ" altLang="cs-CZ" sz="1000" dirty="0" err="1"/>
              <a:t>venosum</a:t>
            </a:r>
            <a:r>
              <a:rPr lang="cs-CZ" altLang="cs-CZ" sz="1000" dirty="0"/>
              <a:t>)</a:t>
            </a:r>
          </a:p>
        </p:txBody>
      </p:sp>
      <p:sp>
        <p:nvSpPr>
          <p:cNvPr id="16403" name="TextovéPole 2"/>
          <p:cNvSpPr txBox="1">
            <a:spLocks noChangeArrowheads="1"/>
          </p:cNvSpPr>
          <p:nvPr/>
        </p:nvSpPr>
        <p:spPr bwMode="auto">
          <a:xfrm>
            <a:off x="1685926" y="762000"/>
            <a:ext cx="423224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>
                <a:solidFill>
                  <a:srgbClr val="0070C0"/>
                </a:solidFill>
              </a:rPr>
              <a:t>1. Hluboké žíly HK </a:t>
            </a:r>
            <a:r>
              <a:rPr lang="cs-CZ" altLang="cs-CZ" sz="1100" dirty="0"/>
              <a:t>mají průběh jako stejnojmenné tepny</a:t>
            </a:r>
          </a:p>
        </p:txBody>
      </p:sp>
      <p:pic>
        <p:nvPicPr>
          <p:cNvPr id="20" name="Picture 2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3664" y="2419003"/>
            <a:ext cx="1848993" cy="3979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384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1577975" y="57151"/>
            <a:ext cx="9036050" cy="674211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1600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1603375" y="90489"/>
            <a:ext cx="8928100" cy="66262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cs-CZ" altLang="cs-CZ" sz="2000"/>
          </a:p>
        </p:txBody>
      </p:sp>
      <p:sp>
        <p:nvSpPr>
          <p:cNvPr id="36868" name="Text Box 4"/>
          <p:cNvSpPr txBox="1">
            <a:spLocks noChangeArrowheads="1"/>
          </p:cNvSpPr>
          <p:nvPr/>
        </p:nvSpPr>
        <p:spPr bwMode="auto">
          <a:xfrm>
            <a:off x="1631951" y="857250"/>
            <a:ext cx="5832475" cy="557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cs-CZ" altLang="cs-CZ" sz="1600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 dirty="0">
                <a:cs typeface="Arial" panose="020B0604020202020204" pitchFamily="34" charset="0"/>
              </a:rPr>
              <a:t>● </a:t>
            </a:r>
            <a:r>
              <a:rPr lang="cs-CZ" altLang="cs-CZ" sz="1600" b="1" u="sng" dirty="0">
                <a:solidFill>
                  <a:srgbClr val="00B050"/>
                </a:solidFill>
              </a:rPr>
              <a:t>povrchové</a:t>
            </a:r>
            <a:r>
              <a:rPr lang="cs-CZ" altLang="cs-CZ" sz="1600" u="sng" dirty="0">
                <a:solidFill>
                  <a:srgbClr val="00B050"/>
                </a:solidFill>
              </a:rPr>
              <a:t> mízní cévy – </a:t>
            </a:r>
            <a:r>
              <a:rPr lang="cs-CZ" altLang="cs-CZ" sz="1600" b="1" u="sng" dirty="0">
                <a:solidFill>
                  <a:srgbClr val="00B050"/>
                </a:solidFill>
              </a:rPr>
              <a:t>kolektory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Laterální podél v. </a:t>
            </a:r>
            <a:r>
              <a:rPr lang="cs-CZ" altLang="cs-CZ" sz="1600" dirty="0" err="1"/>
              <a:t>cephalica</a:t>
            </a:r>
            <a:r>
              <a:rPr lang="cs-CZ" altLang="cs-CZ" sz="1600" dirty="0"/>
              <a:t> – do axilárních uzlin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Mediální podél v. </a:t>
            </a:r>
            <a:r>
              <a:rPr lang="cs-CZ" altLang="cs-CZ" sz="1600" dirty="0" err="1"/>
              <a:t>basilica</a:t>
            </a:r>
            <a:r>
              <a:rPr lang="cs-CZ" altLang="cs-CZ" sz="1600" dirty="0"/>
              <a:t> – do </a:t>
            </a:r>
            <a:r>
              <a:rPr lang="cs-CZ" altLang="cs-CZ" sz="1600" dirty="0" err="1"/>
              <a:t>n.l.cubitales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/>
              <a:t>Přední – přidávají se k med. a lat. kolektorům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1600" i="1" dirty="0">
                <a:cs typeface="Arial" panose="020B0604020202020204" pitchFamily="34" charset="0"/>
              </a:rPr>
              <a:t>●</a:t>
            </a:r>
            <a:r>
              <a:rPr lang="cs-CZ" altLang="cs-CZ" sz="1600" i="1" dirty="0"/>
              <a:t> </a:t>
            </a:r>
            <a:r>
              <a:rPr lang="cs-CZ" altLang="cs-CZ" sz="1600" b="1" u="sng" dirty="0">
                <a:solidFill>
                  <a:srgbClr val="00B050"/>
                </a:solidFill>
              </a:rPr>
              <a:t>hluboké</a:t>
            </a:r>
            <a:r>
              <a:rPr lang="cs-CZ" altLang="cs-CZ" sz="1600" u="sng" dirty="0">
                <a:solidFill>
                  <a:srgbClr val="00B050"/>
                </a:solidFill>
              </a:rPr>
              <a:t> mízní cévy – </a:t>
            </a:r>
            <a:r>
              <a:rPr lang="cs-CZ" altLang="cs-CZ" sz="1600" b="1" u="sng" dirty="0">
                <a:solidFill>
                  <a:srgbClr val="00B050"/>
                </a:solidFill>
              </a:rPr>
              <a:t>podél cév </a:t>
            </a:r>
            <a:r>
              <a:rPr lang="cs-CZ" altLang="cs-CZ" sz="1600" u="sng" dirty="0">
                <a:solidFill>
                  <a:srgbClr val="00B050"/>
                </a:solidFill>
              </a:rPr>
              <a:t>– do axilárních uzlin</a:t>
            </a:r>
          </a:p>
          <a:p>
            <a:pPr>
              <a:spcBef>
                <a:spcPct val="50000"/>
              </a:spcBef>
              <a:buFontTx/>
              <a:buNone/>
            </a:pPr>
            <a:endParaRPr lang="cs-CZ" altLang="cs-CZ" sz="1600" u="sng" dirty="0"/>
          </a:p>
          <a:p>
            <a:pPr>
              <a:spcBef>
                <a:spcPct val="50000"/>
              </a:spcBef>
              <a:buFontTx/>
              <a:buNone/>
            </a:pPr>
            <a:r>
              <a:rPr lang="cs-CZ" altLang="cs-CZ" sz="2400" u="sng" dirty="0" err="1">
                <a:solidFill>
                  <a:srgbClr val="00B050"/>
                </a:solidFill>
              </a:rPr>
              <a:t>Nodi</a:t>
            </a:r>
            <a:r>
              <a:rPr lang="cs-CZ" altLang="cs-CZ" sz="2400" u="sng" dirty="0">
                <a:solidFill>
                  <a:srgbClr val="00B050"/>
                </a:solidFill>
              </a:rPr>
              <a:t> </a:t>
            </a:r>
            <a:r>
              <a:rPr lang="cs-CZ" altLang="cs-CZ" sz="2400" u="sng" dirty="0" err="1">
                <a:solidFill>
                  <a:srgbClr val="00B050"/>
                </a:solidFill>
              </a:rPr>
              <a:t>lymphatici</a:t>
            </a:r>
            <a:r>
              <a:rPr lang="cs-CZ" altLang="cs-CZ" sz="2400" u="sng" dirty="0">
                <a:solidFill>
                  <a:srgbClr val="00B050"/>
                </a:solidFill>
              </a:rPr>
              <a:t> </a:t>
            </a:r>
            <a:r>
              <a:rPr lang="cs-CZ" altLang="cs-CZ" sz="2400" u="sng" dirty="0" err="1">
                <a:solidFill>
                  <a:srgbClr val="00B050"/>
                </a:solidFill>
              </a:rPr>
              <a:t>axillares</a:t>
            </a:r>
            <a:endParaRPr lang="cs-CZ" altLang="cs-CZ" sz="1600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Laterales</a:t>
            </a:r>
            <a:r>
              <a:rPr lang="cs-CZ" altLang="cs-CZ" sz="1600" dirty="0"/>
              <a:t> (podél a. </a:t>
            </a:r>
            <a:r>
              <a:rPr lang="cs-CZ" altLang="cs-CZ" sz="1600" dirty="0" err="1"/>
              <a:t>brachialis</a:t>
            </a:r>
            <a:r>
              <a:rPr lang="cs-CZ" altLang="cs-CZ" sz="1600" dirty="0"/>
              <a:t>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Subscapulares</a:t>
            </a:r>
            <a:endParaRPr lang="cs-CZ" altLang="cs-CZ" sz="16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Pectorales</a:t>
            </a:r>
            <a:r>
              <a:rPr lang="cs-CZ" altLang="cs-CZ" sz="1600" dirty="0"/>
              <a:t> (</a:t>
            </a:r>
            <a:r>
              <a:rPr lang="cs-CZ" altLang="cs-CZ" sz="1600" dirty="0" err="1"/>
              <a:t>Sorgiusova</a:t>
            </a:r>
            <a:r>
              <a:rPr lang="cs-CZ" altLang="cs-CZ" sz="1600" dirty="0"/>
              <a:t> uzlina)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dirty="0" err="1"/>
              <a:t>Centrales</a:t>
            </a:r>
            <a:r>
              <a:rPr lang="cs-CZ" altLang="cs-CZ" sz="1600" dirty="0"/>
              <a:t>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u="sng" dirty="0" err="1"/>
              <a:t>Apicales</a:t>
            </a:r>
            <a:r>
              <a:rPr lang="cs-CZ" altLang="cs-CZ" sz="1600" u="sng" dirty="0"/>
              <a:t> – ve vrcholu axily, jejich eferentní </a:t>
            </a:r>
            <a:r>
              <a:rPr lang="cs-CZ" altLang="cs-CZ" sz="1600" u="sng" dirty="0" err="1"/>
              <a:t>vasa</a:t>
            </a:r>
            <a:r>
              <a:rPr lang="cs-CZ" altLang="cs-CZ" sz="1600" u="sng" dirty="0"/>
              <a:t> tvoří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u="sng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3600" dirty="0">
              <a:solidFill>
                <a:srgbClr val="00B050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3600" dirty="0" err="1">
                <a:solidFill>
                  <a:srgbClr val="00B050"/>
                </a:solidFill>
              </a:rPr>
              <a:t>truncus</a:t>
            </a:r>
            <a:r>
              <a:rPr lang="cs-CZ" altLang="cs-CZ" sz="3600" dirty="0">
                <a:solidFill>
                  <a:srgbClr val="00B050"/>
                </a:solidFill>
              </a:rPr>
              <a:t> </a:t>
            </a:r>
            <a:r>
              <a:rPr lang="cs-CZ" altLang="cs-CZ" sz="3600" dirty="0" err="1">
                <a:solidFill>
                  <a:srgbClr val="00B050"/>
                </a:solidFill>
              </a:rPr>
              <a:t>subclavius</a:t>
            </a:r>
            <a:endParaRPr lang="cs-CZ" altLang="cs-CZ" sz="1600" u="sng" dirty="0">
              <a:solidFill>
                <a:srgbClr val="00B050"/>
              </a:solidFill>
            </a:endParaRPr>
          </a:p>
        </p:txBody>
      </p:sp>
      <p:pic>
        <p:nvPicPr>
          <p:cNvPr id="36869" name="Picture 5" descr="míza_H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9"/>
          <a:stretch>
            <a:fillRect/>
          </a:stretch>
        </p:blipFill>
        <p:spPr bwMode="auto">
          <a:xfrm>
            <a:off x="6997700" y="-19050"/>
            <a:ext cx="34290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Text Box 8"/>
          <p:cNvSpPr txBox="1">
            <a:spLocks noChangeArrowheads="1"/>
          </p:cNvSpPr>
          <p:nvPr/>
        </p:nvSpPr>
        <p:spPr bwMode="auto">
          <a:xfrm>
            <a:off x="1703388" y="627064"/>
            <a:ext cx="4248150" cy="460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cs-CZ" altLang="cs-CZ" sz="2400" dirty="0">
                <a:solidFill>
                  <a:srgbClr val="00B05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Mízní cévy horní končetiny</a:t>
            </a:r>
          </a:p>
        </p:txBody>
      </p:sp>
      <p:pic>
        <p:nvPicPr>
          <p:cNvPr id="36871" name="Picture 9" descr="yy0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064" y="3429001"/>
            <a:ext cx="2600325" cy="302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6872" name="Přímá spojnice se šipkou 2"/>
          <p:cNvCxnSpPr>
            <a:cxnSpLocks noChangeShapeType="1"/>
          </p:cNvCxnSpPr>
          <p:nvPr/>
        </p:nvCxnSpPr>
        <p:spPr bwMode="auto">
          <a:xfrm>
            <a:off x="3844925" y="5229226"/>
            <a:ext cx="0" cy="576263"/>
          </a:xfrm>
          <a:prstGeom prst="straightConnector1">
            <a:avLst/>
          </a:prstGeom>
          <a:noFill/>
          <a:ln w="38100" algn="ctr">
            <a:solidFill>
              <a:srgbClr val="00B05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88866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2738"/>
            <a:ext cx="9144000" cy="2825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524001" y="2420939"/>
            <a:ext cx="933781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deltoidea, reg. axillaris, reg. brachii ant., reg. cubiti ant.,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reg. antebrachii ant., palma manus</a:t>
            </a:r>
          </a:p>
        </p:txBody>
      </p:sp>
      <p:sp>
        <p:nvSpPr>
          <p:cNvPr id="8197" name="Text Box 5"/>
          <p:cNvSpPr txBox="1">
            <a:spLocks noChangeArrowheads="1"/>
          </p:cNvSpPr>
          <p:nvPr/>
        </p:nvSpPr>
        <p:spPr bwMode="auto">
          <a:xfrm>
            <a:off x="2135188" y="5805489"/>
            <a:ext cx="792075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Regio scapularis, reg. brachii post., reg. cubiti post.,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reg. antebrachii post., dorsum manus</a:t>
            </a:r>
          </a:p>
        </p:txBody>
      </p:sp>
      <p:sp>
        <p:nvSpPr>
          <p:cNvPr id="8198" name="TextovéPole 1"/>
          <p:cNvSpPr txBox="1">
            <a:spLocks noChangeArrowheads="1"/>
          </p:cNvSpPr>
          <p:nvPr/>
        </p:nvSpPr>
        <p:spPr bwMode="auto">
          <a:xfrm>
            <a:off x="4860925" y="149226"/>
            <a:ext cx="28067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rgbClr val="C00000"/>
                </a:solidFill>
              </a:rPr>
              <a:t>Krajiny HK</a:t>
            </a:r>
          </a:p>
        </p:txBody>
      </p:sp>
    </p:spTree>
    <p:extLst>
      <p:ext uri="{BB962C8B-B14F-4D97-AF65-F5344CB8AC3E}">
        <p14:creationId xmlns:p14="http://schemas.microsoft.com/office/powerpoint/2010/main" val="2239440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6" y="1557339"/>
            <a:ext cx="5745163" cy="444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5" name="Text Box 3"/>
          <p:cNvSpPr txBox="1">
            <a:spLocks noChangeArrowheads="1"/>
          </p:cNvSpPr>
          <p:nvPr/>
        </p:nvSpPr>
        <p:spPr bwMode="auto">
          <a:xfrm>
            <a:off x="1774825" y="476251"/>
            <a:ext cx="5257800" cy="631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800" b="1" cap="all" dirty="0" err="1">
                <a:solidFill>
                  <a:srgbClr val="C00000"/>
                </a:solidFill>
              </a:rPr>
              <a:t>Regio</a:t>
            </a:r>
            <a:r>
              <a:rPr lang="cs-CZ" altLang="cs-CZ" sz="2800" b="1" cap="all" dirty="0">
                <a:solidFill>
                  <a:srgbClr val="C00000"/>
                </a:solidFill>
              </a:rPr>
              <a:t> </a:t>
            </a:r>
            <a:r>
              <a:rPr lang="cs-CZ" altLang="cs-CZ" sz="2800" b="1" cap="all" dirty="0" err="1">
                <a:solidFill>
                  <a:srgbClr val="C00000"/>
                </a:solidFill>
              </a:rPr>
              <a:t>scapularis</a:t>
            </a:r>
            <a:endParaRPr lang="cs-CZ" altLang="cs-CZ" sz="2800" b="1" cap="all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800" b="1" cap="all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Kůže </a:t>
            </a:r>
            <a:r>
              <a:rPr lang="cs-CZ" altLang="cs-CZ" sz="1400" dirty="0"/>
              <a:t>poměrně</a:t>
            </a:r>
            <a:r>
              <a:rPr lang="cs-CZ" altLang="cs-CZ" sz="2400" b="1" dirty="0"/>
              <a:t> </a:t>
            </a:r>
            <a:r>
              <a:rPr lang="cs-CZ" altLang="cs-CZ" sz="1600" dirty="0"/>
              <a:t>silná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Podkoží </a:t>
            </a:r>
            <a:r>
              <a:rPr lang="cs-CZ" altLang="cs-CZ" sz="1600" dirty="0"/>
              <a:t>silné nervové ani cévní kmeny zde neběží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 err="1"/>
              <a:t>Fascia</a:t>
            </a:r>
            <a:r>
              <a:rPr lang="cs-CZ" altLang="cs-CZ" sz="2000" b="1" dirty="0"/>
              <a:t> dorsalis </a:t>
            </a:r>
            <a:r>
              <a:rPr lang="cs-CZ" altLang="cs-CZ" sz="2000" b="1" dirty="0" err="1"/>
              <a:t>superficialis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/>
              <a:t>M. </a:t>
            </a:r>
            <a:r>
              <a:rPr lang="cs-CZ" altLang="cs-CZ" sz="2000" b="1" dirty="0" err="1"/>
              <a:t>trapezius</a:t>
            </a:r>
            <a:r>
              <a:rPr lang="cs-CZ" altLang="cs-CZ" sz="2000" b="1" dirty="0"/>
              <a:t> </a:t>
            </a:r>
            <a:r>
              <a:rPr lang="cs-CZ" altLang="cs-CZ" sz="1600" dirty="0"/>
              <a:t>– </a:t>
            </a:r>
            <a:r>
              <a:rPr lang="cs-CZ" altLang="cs-CZ" sz="1200" dirty="0"/>
              <a:t>částečně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 err="1"/>
              <a:t>Fascia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supraspinata</a:t>
            </a:r>
            <a:r>
              <a:rPr lang="cs-CZ" altLang="cs-CZ" sz="2000" b="1" dirty="0"/>
              <a:t> a </a:t>
            </a:r>
            <a:r>
              <a:rPr lang="cs-CZ" altLang="cs-CZ" sz="2000" b="1" dirty="0" err="1"/>
              <a:t>infraspinata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/>
              <a:t>Mm. </a:t>
            </a:r>
            <a:r>
              <a:rPr lang="cs-CZ" altLang="cs-CZ" sz="2000" b="1" dirty="0" err="1"/>
              <a:t>supraspinatus</a:t>
            </a:r>
            <a:r>
              <a:rPr lang="cs-CZ" altLang="cs-CZ" sz="2000" b="1" dirty="0"/>
              <a:t> a </a:t>
            </a:r>
            <a:r>
              <a:rPr lang="cs-CZ" altLang="cs-CZ" sz="2000" b="1" dirty="0" err="1"/>
              <a:t>infraspinatus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/>
              <a:t>N. </a:t>
            </a:r>
            <a:r>
              <a:rPr lang="cs-CZ" altLang="cs-CZ" sz="2000" b="1" dirty="0" err="1"/>
              <a:t>suprascapularis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/>
              <a:t>  </a:t>
            </a:r>
            <a:r>
              <a:rPr lang="cs-CZ" altLang="cs-CZ" sz="1400" dirty="0"/>
              <a:t>(z </a:t>
            </a:r>
            <a:r>
              <a:rPr lang="cs-CZ" altLang="cs-CZ" sz="1400" dirty="0" err="1"/>
              <a:t>pars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supraclavicularis</a:t>
            </a:r>
            <a:r>
              <a:rPr lang="cs-CZ" altLang="cs-CZ" sz="1400" dirty="0"/>
              <a:t> plexus </a:t>
            </a:r>
            <a:r>
              <a:rPr lang="cs-CZ" altLang="cs-CZ" sz="1400" dirty="0" err="1"/>
              <a:t>brachialis</a:t>
            </a:r>
            <a:r>
              <a:rPr lang="cs-CZ" altLang="cs-CZ" sz="1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/>
              <a:t>A., v., </a:t>
            </a:r>
            <a:r>
              <a:rPr lang="cs-CZ" altLang="cs-CZ" sz="2000" b="1" dirty="0" err="1"/>
              <a:t>suprascapularis</a:t>
            </a:r>
            <a:r>
              <a:rPr lang="cs-CZ" altLang="cs-CZ" sz="2000" b="1" dirty="0"/>
              <a:t> </a:t>
            </a:r>
            <a:r>
              <a:rPr lang="cs-CZ" altLang="cs-CZ" sz="1400" dirty="0"/>
              <a:t>(z a. </a:t>
            </a:r>
            <a:r>
              <a:rPr lang="cs-CZ" altLang="cs-CZ" sz="1400" dirty="0" err="1"/>
              <a:t>subclavia</a:t>
            </a:r>
            <a:r>
              <a:rPr lang="cs-CZ" altLang="cs-CZ" sz="1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/>
              <a:t>a., v. </a:t>
            </a:r>
            <a:r>
              <a:rPr lang="cs-CZ" altLang="cs-CZ" sz="2000" b="1" dirty="0" err="1"/>
              <a:t>circumflexa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scapulae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/>
              <a:t> </a:t>
            </a:r>
            <a:r>
              <a:rPr lang="cs-CZ" altLang="cs-CZ" sz="1400" dirty="0"/>
              <a:t>(a. </a:t>
            </a:r>
            <a:r>
              <a:rPr lang="cs-CZ" altLang="cs-CZ" sz="1400" dirty="0" err="1"/>
              <a:t>axillaris</a:t>
            </a:r>
            <a:r>
              <a:rPr lang="cs-CZ" altLang="cs-CZ" sz="1400" dirty="0"/>
              <a:t> – a. </a:t>
            </a:r>
            <a:r>
              <a:rPr lang="cs-CZ" altLang="cs-CZ" sz="1400" dirty="0" err="1"/>
              <a:t>subscapularis</a:t>
            </a:r>
            <a:r>
              <a:rPr lang="cs-CZ" altLang="cs-CZ" sz="1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/>
              <a:t>N. </a:t>
            </a:r>
            <a:r>
              <a:rPr lang="cs-CZ" altLang="cs-CZ" sz="2000" b="1" dirty="0" err="1"/>
              <a:t>axillaris</a:t>
            </a:r>
            <a:endParaRPr lang="cs-CZ" altLang="cs-CZ" sz="20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dirty="0"/>
              <a:t>(z </a:t>
            </a:r>
            <a:r>
              <a:rPr lang="cs-CZ" altLang="cs-CZ" sz="1400" dirty="0" err="1"/>
              <a:t>fasciculus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posterior</a:t>
            </a:r>
            <a:r>
              <a:rPr lang="cs-CZ" altLang="cs-CZ" sz="1400" dirty="0"/>
              <a:t> plexus </a:t>
            </a:r>
            <a:r>
              <a:rPr lang="cs-CZ" altLang="cs-CZ" sz="1400" dirty="0" err="1"/>
              <a:t>brachialis</a:t>
            </a:r>
            <a:r>
              <a:rPr lang="cs-CZ" altLang="cs-CZ" sz="1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4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16897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3"/>
          <p:cNvSpPr txBox="1">
            <a:spLocks noChangeArrowheads="1"/>
          </p:cNvSpPr>
          <p:nvPr/>
        </p:nvSpPr>
        <p:spPr bwMode="auto">
          <a:xfrm>
            <a:off x="1755776" y="63501"/>
            <a:ext cx="72104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cap="all" dirty="0" err="1">
                <a:solidFill>
                  <a:srgbClr val="C00000"/>
                </a:solidFill>
              </a:rPr>
              <a:t>ARTERiární</a:t>
            </a:r>
            <a:r>
              <a:rPr lang="cs-CZ" altLang="cs-CZ" sz="2400" b="1" cap="all" dirty="0">
                <a:solidFill>
                  <a:srgbClr val="C00000"/>
                </a:solidFill>
              </a:rPr>
              <a:t> </a:t>
            </a:r>
            <a:r>
              <a:rPr lang="cs-CZ" altLang="cs-CZ" sz="2400" b="1" cap="all" dirty="0" err="1">
                <a:solidFill>
                  <a:srgbClr val="C00000"/>
                </a:solidFill>
              </a:rPr>
              <a:t>ANASTOMOSy</a:t>
            </a:r>
            <a:r>
              <a:rPr lang="cs-CZ" altLang="cs-CZ" sz="2400" b="1" cap="all" dirty="0">
                <a:solidFill>
                  <a:srgbClr val="C00000"/>
                </a:solidFill>
              </a:rPr>
              <a:t> v okolí lopatky</a:t>
            </a:r>
          </a:p>
        </p:txBody>
      </p:sp>
      <p:pic>
        <p:nvPicPr>
          <p:cNvPr id="1229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2420938"/>
            <a:ext cx="6588126" cy="4933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549276"/>
            <a:ext cx="5761038" cy="562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5" name="Text Box 4"/>
          <p:cNvSpPr txBox="1">
            <a:spLocks noChangeArrowheads="1"/>
          </p:cNvSpPr>
          <p:nvPr/>
        </p:nvSpPr>
        <p:spPr bwMode="auto">
          <a:xfrm>
            <a:off x="642735" y="827205"/>
            <a:ext cx="520488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spcBef>
                <a:spcPct val="0"/>
              </a:spcBef>
              <a:buFontTx/>
              <a:buAutoNum type="alphaUcPeriod"/>
              <a:defRPr/>
            </a:pPr>
            <a:r>
              <a:rPr lang="cs-CZ" altLang="cs-CZ" sz="2400" b="1" dirty="0" err="1"/>
              <a:t>suprascapularis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A. </a:t>
            </a:r>
            <a:r>
              <a:rPr lang="cs-CZ" altLang="cs-CZ" sz="2400" b="1" dirty="0" err="1"/>
              <a:t>circumflexa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scapulae</a:t>
            </a:r>
            <a:r>
              <a:rPr lang="cs-CZ" altLang="cs-CZ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  <a:p>
            <a:pPr marL="457200" indent="-457200">
              <a:spcBef>
                <a:spcPct val="0"/>
              </a:spcBef>
              <a:buFontTx/>
              <a:buAutoNum type="alphaUcPeriod"/>
              <a:defRPr/>
            </a:pPr>
            <a:r>
              <a:rPr lang="cs-CZ" altLang="cs-CZ" sz="2400" b="1" dirty="0" err="1"/>
              <a:t>circumflexa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humeri</a:t>
            </a:r>
            <a:r>
              <a:rPr lang="cs-CZ" altLang="cs-CZ" sz="2400" b="1" dirty="0"/>
              <a:t> post</a:t>
            </a:r>
            <a:r>
              <a:rPr lang="cs-CZ" altLang="cs-CZ" sz="2400" b="1" dirty="0" smtClean="0"/>
              <a:t>. a ant.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dirty="0"/>
              <a:t>               (z a. </a:t>
            </a:r>
            <a:r>
              <a:rPr lang="cs-CZ" altLang="cs-CZ" sz="1200" dirty="0" err="1"/>
              <a:t>axillaris</a:t>
            </a:r>
            <a:r>
              <a:rPr lang="cs-CZ" altLang="cs-CZ" sz="12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156747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2173289"/>
            <a:ext cx="5256212" cy="4344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>
            <a:off x="2251076" y="692150"/>
            <a:ext cx="8247063" cy="215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Rotátorová manžeta</a:t>
            </a:r>
            <a:r>
              <a:rPr lang="cs-CZ" altLang="cs-CZ" b="1">
                <a:solidFill>
                  <a:srgbClr val="C00000"/>
                </a:solidFill>
              </a:rPr>
              <a:t> </a:t>
            </a:r>
            <a:r>
              <a:rPr lang="cs-CZ" altLang="cs-CZ"/>
              <a:t>–</a:t>
            </a:r>
            <a:r>
              <a:rPr lang="cs-CZ" altLang="cs-CZ" b="1"/>
              <a:t> </a:t>
            </a:r>
            <a:r>
              <a:rPr lang="cs-CZ" altLang="cs-CZ" sz="1800"/>
              <a:t>svaly, jejichž šlachy stabilizují ramenní kloub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(pomáhají udržet hlavici humeru v mělké cavitas glenoidalis lopatky)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m. supraspinatus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m. infraspinatus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m. subscapularis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m. teres minor</a:t>
            </a:r>
          </a:p>
        </p:txBody>
      </p:sp>
    </p:spTree>
    <p:extLst>
      <p:ext uri="{BB962C8B-B14F-4D97-AF65-F5344CB8AC3E}">
        <p14:creationId xmlns:p14="http://schemas.microsoft.com/office/powerpoint/2010/main" val="4073452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9088" y="160487"/>
            <a:ext cx="114001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dirty="0" err="1">
                <a:solidFill>
                  <a:srgbClr val="C00000"/>
                </a:solidFill>
              </a:rPr>
              <a:t>Heterochtonní</a:t>
            </a:r>
            <a:r>
              <a:rPr lang="cs-CZ" sz="3200" b="1" dirty="0">
                <a:solidFill>
                  <a:srgbClr val="C00000"/>
                </a:solidFill>
              </a:rPr>
              <a:t> zádové svaly</a:t>
            </a:r>
          </a:p>
          <a:p>
            <a:r>
              <a:rPr lang="cs-CZ" sz="3200" b="1" dirty="0"/>
              <a:t>Svaly </a:t>
            </a:r>
            <a:r>
              <a:rPr lang="cs-CZ" sz="3200" b="1" dirty="0" err="1"/>
              <a:t>spinohumerální</a:t>
            </a:r>
            <a:r>
              <a:rPr lang="cs-CZ" sz="3200" b="1" dirty="0"/>
              <a:t> </a:t>
            </a:r>
            <a:r>
              <a:rPr lang="cs-CZ" sz="2000" dirty="0"/>
              <a:t>- </a:t>
            </a:r>
            <a:r>
              <a:rPr lang="cs-CZ" sz="2000" i="1" dirty="0"/>
              <a:t>m. </a:t>
            </a:r>
            <a:r>
              <a:rPr lang="cs-CZ" sz="2000" i="1" dirty="0" err="1"/>
              <a:t>trapezius</a:t>
            </a:r>
            <a:r>
              <a:rPr lang="cs-CZ" sz="2000" i="1" dirty="0"/>
              <a:t>, m. </a:t>
            </a:r>
            <a:r>
              <a:rPr lang="cs-CZ" sz="2000" i="1" dirty="0" err="1"/>
              <a:t>latissimus</a:t>
            </a:r>
            <a:r>
              <a:rPr lang="cs-CZ" sz="2000" i="1" dirty="0"/>
              <a:t> </a:t>
            </a:r>
            <a:r>
              <a:rPr lang="cs-CZ" sz="2000" i="1" dirty="0" err="1"/>
              <a:t>dorsi</a:t>
            </a:r>
            <a:r>
              <a:rPr lang="cs-CZ" sz="2000" i="1" dirty="0"/>
              <a:t>, mm. </a:t>
            </a:r>
            <a:r>
              <a:rPr lang="cs-CZ" sz="2000" i="1" dirty="0" err="1"/>
              <a:t>rhomboidei</a:t>
            </a:r>
            <a:r>
              <a:rPr lang="cs-CZ" sz="2000" i="1" dirty="0"/>
              <a:t>, m. levator </a:t>
            </a:r>
            <a:r>
              <a:rPr lang="cs-CZ" sz="2000" i="1" dirty="0" err="1"/>
              <a:t>scapulae</a:t>
            </a:r>
            <a:endParaRPr lang="cs-CZ" sz="2000" i="1" dirty="0"/>
          </a:p>
          <a:p>
            <a:r>
              <a:rPr lang="cs-CZ" sz="3200" b="1" dirty="0"/>
              <a:t>Svaly </a:t>
            </a:r>
            <a:r>
              <a:rPr lang="cs-CZ" sz="3200" b="1" dirty="0" err="1"/>
              <a:t>spinokostální</a:t>
            </a:r>
            <a:r>
              <a:rPr lang="cs-CZ" sz="3200" b="1" dirty="0"/>
              <a:t> </a:t>
            </a:r>
            <a:r>
              <a:rPr lang="cs-CZ" sz="2000" dirty="0"/>
              <a:t>- </a:t>
            </a:r>
            <a:r>
              <a:rPr lang="cs-CZ" sz="2000" i="1" dirty="0"/>
              <a:t>m. </a:t>
            </a:r>
            <a:r>
              <a:rPr lang="cs-CZ" sz="2000" i="1" dirty="0" err="1"/>
              <a:t>serratus</a:t>
            </a:r>
            <a:r>
              <a:rPr lang="cs-CZ" sz="2000" i="1" dirty="0"/>
              <a:t> </a:t>
            </a:r>
            <a:r>
              <a:rPr lang="cs-CZ" sz="2000" i="1" dirty="0" err="1"/>
              <a:t>posterior</a:t>
            </a:r>
            <a:r>
              <a:rPr lang="cs-CZ" sz="2000" i="1" dirty="0"/>
              <a:t> superior </a:t>
            </a:r>
            <a:r>
              <a:rPr lang="cs-CZ" sz="2000" dirty="0"/>
              <a:t>a</a:t>
            </a:r>
            <a:r>
              <a:rPr lang="cs-CZ" sz="2000" i="1" dirty="0"/>
              <a:t> </a:t>
            </a:r>
            <a:r>
              <a:rPr lang="cs-CZ" sz="2000" i="1" dirty="0" err="1"/>
              <a:t>inferior</a:t>
            </a:r>
            <a:endParaRPr lang="cs-CZ" sz="2000" i="1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82"/>
          <a:stretch>
            <a:fillRect/>
          </a:stretch>
        </p:blipFill>
        <p:spPr bwMode="auto">
          <a:xfrm>
            <a:off x="2822713" y="1730147"/>
            <a:ext cx="3347865" cy="4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748" y="1854890"/>
            <a:ext cx="3484562" cy="460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Scan002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25428"/>
            <a:ext cx="3203576" cy="2273946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0389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ovéPole 1"/>
          <p:cNvSpPr txBox="1">
            <a:spLocks noChangeArrowheads="1"/>
          </p:cNvSpPr>
          <p:nvPr/>
        </p:nvSpPr>
        <p:spPr bwMode="auto">
          <a:xfrm>
            <a:off x="3581401" y="333376"/>
            <a:ext cx="35036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b="1">
                <a:solidFill>
                  <a:srgbClr val="C00000"/>
                </a:solidFill>
              </a:rPr>
              <a:t>  Regio deltoidea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    krajina je vymezena m. deltoideus</a:t>
            </a:r>
          </a:p>
        </p:txBody>
      </p:sp>
      <p:sp>
        <p:nvSpPr>
          <p:cNvPr id="15363" name="TextovéPole 2"/>
          <p:cNvSpPr txBox="1">
            <a:spLocks noChangeArrowheads="1"/>
          </p:cNvSpPr>
          <p:nvPr/>
        </p:nvSpPr>
        <p:spPr bwMode="auto">
          <a:xfrm>
            <a:off x="1701800" y="1104900"/>
            <a:ext cx="74231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Kůže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Podkoží </a:t>
            </a:r>
            <a:r>
              <a:rPr lang="cs-CZ" altLang="cs-CZ" sz="1800"/>
              <a:t>s větvemi kožních nervů z n. axillaris a plexus cervicalis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(nn.supraclaviculares, n. cutaneus brachii lat. superior)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/>
              <a:t>Fascia deltoidea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Dorsálně: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Foramen humerotricipitale </a:t>
            </a:r>
            <a:r>
              <a:rPr lang="cs-CZ" altLang="cs-CZ" sz="1600"/>
              <a:t>(s n. axillaris a vasa circumflexa posteriora)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Foramen omotricipitale </a:t>
            </a:r>
            <a:r>
              <a:rPr lang="cs-CZ" altLang="cs-CZ" sz="1600"/>
              <a:t>(s vasa circumflexa scapulae)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/>
              <a:t>Ventrálně: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 b="1"/>
              <a:t>Trigonum deltoideopectorale </a:t>
            </a:r>
            <a:r>
              <a:rPr lang="cs-CZ" altLang="cs-CZ" sz="1600"/>
              <a:t>(v. cephalica, a. thoracoacromialis z a. axillaris)</a:t>
            </a:r>
            <a:endParaRPr lang="cs-CZ" altLang="cs-CZ" sz="2000"/>
          </a:p>
        </p:txBody>
      </p:sp>
      <p:pic>
        <p:nvPicPr>
          <p:cNvPr id="1536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851" y="981076"/>
            <a:ext cx="1744663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439" y="3895725"/>
            <a:ext cx="3006725" cy="299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>
            <a:fillRect/>
          </a:stretch>
        </p:blipFill>
        <p:spPr bwMode="auto">
          <a:xfrm>
            <a:off x="2135189" y="4122739"/>
            <a:ext cx="3716337" cy="239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4707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8" y="2420938"/>
            <a:ext cx="3478212" cy="3605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38" y="2403476"/>
            <a:ext cx="4127500" cy="41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ovéPole 3"/>
          <p:cNvSpPr txBox="1">
            <a:spLocks noChangeArrowheads="1"/>
          </p:cNvSpPr>
          <p:nvPr/>
        </p:nvSpPr>
        <p:spPr bwMode="auto">
          <a:xfrm>
            <a:off x="1623407" y="986705"/>
            <a:ext cx="890391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Foramen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humerotricipitale</a:t>
            </a:r>
            <a:r>
              <a:rPr lang="cs-CZ" altLang="cs-CZ" sz="2400" b="1" dirty="0"/>
              <a:t> </a:t>
            </a:r>
            <a:r>
              <a:rPr lang="cs-CZ" altLang="cs-CZ" sz="1400" dirty="0"/>
              <a:t>(n. </a:t>
            </a:r>
            <a:r>
              <a:rPr lang="cs-CZ" altLang="cs-CZ" sz="1400" dirty="0" err="1"/>
              <a:t>axillaris</a:t>
            </a:r>
            <a:r>
              <a:rPr lang="cs-CZ" altLang="cs-CZ" sz="1400" dirty="0"/>
              <a:t>, a., v. </a:t>
            </a:r>
            <a:r>
              <a:rPr lang="cs-CZ" altLang="cs-CZ" sz="1400" dirty="0" err="1"/>
              <a:t>circumflexa</a:t>
            </a:r>
            <a:r>
              <a:rPr lang="cs-CZ" altLang="cs-CZ" sz="1400" dirty="0"/>
              <a:t> </a:t>
            </a:r>
            <a:r>
              <a:rPr lang="cs-CZ" altLang="cs-CZ" sz="1400" dirty="0" err="1"/>
              <a:t>humeri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posterior</a:t>
            </a:r>
            <a:r>
              <a:rPr lang="cs-CZ" altLang="cs-CZ" sz="1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/>
              <a:t>Foramen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omotricipitale</a:t>
            </a:r>
            <a:r>
              <a:rPr lang="cs-CZ" altLang="cs-CZ" sz="2400" b="1" dirty="0"/>
              <a:t> </a:t>
            </a:r>
            <a:r>
              <a:rPr lang="cs-CZ" altLang="cs-CZ" sz="1800" b="1" dirty="0"/>
              <a:t>  </a:t>
            </a:r>
            <a:r>
              <a:rPr lang="cs-CZ" altLang="cs-CZ" sz="1400" dirty="0"/>
              <a:t>(a., v. </a:t>
            </a:r>
            <a:r>
              <a:rPr lang="cs-CZ" altLang="cs-CZ" sz="1400" dirty="0" err="1"/>
              <a:t>circumflexa</a:t>
            </a:r>
            <a:r>
              <a:rPr lang="cs-CZ" altLang="cs-CZ" sz="1400" dirty="0"/>
              <a:t> </a:t>
            </a:r>
            <a:r>
              <a:rPr lang="cs-CZ" altLang="cs-CZ" sz="1400" dirty="0" err="1"/>
              <a:t>scapulae</a:t>
            </a:r>
            <a:r>
              <a:rPr lang="cs-CZ" altLang="cs-CZ" sz="1400" dirty="0"/>
              <a:t> – </a:t>
            </a:r>
            <a:r>
              <a:rPr lang="cs-CZ" altLang="cs-CZ" sz="1400" dirty="0" smtClean="0"/>
              <a:t>z a</a:t>
            </a:r>
            <a:r>
              <a:rPr lang="cs-CZ" altLang="cs-CZ" sz="1400" dirty="0"/>
              <a:t>. </a:t>
            </a:r>
            <a:r>
              <a:rPr lang="cs-CZ" altLang="cs-CZ" sz="1400" dirty="0" err="1" smtClean="0"/>
              <a:t>subscapularis</a:t>
            </a:r>
            <a:r>
              <a:rPr lang="cs-CZ" altLang="cs-CZ" sz="1400" dirty="0" smtClean="0"/>
              <a:t> - z </a:t>
            </a:r>
            <a:r>
              <a:rPr lang="cs-CZ" altLang="cs-CZ" sz="1400" dirty="0"/>
              <a:t>a. </a:t>
            </a:r>
            <a:r>
              <a:rPr lang="cs-CZ" altLang="cs-CZ" sz="1400" dirty="0" err="1"/>
              <a:t>axillaris</a:t>
            </a:r>
            <a:r>
              <a:rPr lang="cs-CZ" altLang="cs-CZ" sz="14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759947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ovéPole 1"/>
          <p:cNvSpPr txBox="1">
            <a:spLocks noChangeArrowheads="1"/>
          </p:cNvSpPr>
          <p:nvPr/>
        </p:nvSpPr>
        <p:spPr bwMode="auto">
          <a:xfrm>
            <a:off x="1663701" y="165100"/>
            <a:ext cx="5045075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>
                <a:solidFill>
                  <a:srgbClr val="C00000"/>
                </a:solidFill>
              </a:rPr>
              <a:t>FOSSA   AXILLARIS</a:t>
            </a: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519113"/>
            <a:ext cx="2462212" cy="317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9" y="4738688"/>
            <a:ext cx="2414587" cy="189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3" name="Obdélník 4"/>
          <p:cNvSpPr>
            <a:spLocks noChangeArrowheads="1"/>
          </p:cNvSpPr>
          <p:nvPr/>
        </p:nvSpPr>
        <p:spPr bwMode="auto">
          <a:xfrm>
            <a:off x="1663700" y="1425576"/>
            <a:ext cx="8713788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ea typeface="Times New Roman" panose="02020603050405020304" pitchFamily="18" charset="0"/>
                <a:cs typeface="Arial" panose="020B0604020202020204" pitchFamily="34" charset="0"/>
              </a:rPr>
              <a:t>Ventrální stěna:</a:t>
            </a:r>
            <a:r>
              <a:rPr lang="cs-CZ" altLang="cs-CZ" sz="180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1600">
                <a:ea typeface="Times New Roman" panose="02020603050405020304" pitchFamily="18" charset="0"/>
                <a:cs typeface="Arial" panose="020B0604020202020204" pitchFamily="34" charset="0"/>
              </a:rPr>
              <a:t>úponová část m. pectoralis major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ea typeface="Times New Roman" panose="02020603050405020304" pitchFamily="18" charset="0"/>
                <a:cs typeface="Arial" panose="020B0604020202020204" pitchFamily="34" charset="0"/>
              </a:rPr>
              <a:t>Dorsální stěna</a:t>
            </a:r>
            <a:r>
              <a:rPr lang="cs-CZ" altLang="cs-CZ" sz="1800"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altLang="cs-CZ" sz="1600">
                <a:ea typeface="Times New Roman" panose="02020603050405020304" pitchFamily="18" charset="0"/>
                <a:cs typeface="Arial" panose="020B0604020202020204" pitchFamily="34" charset="0"/>
              </a:rPr>
              <a:t>m. subscapularis, teres major, m. latissimus dorsi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ea typeface="Times New Roman" panose="02020603050405020304" pitchFamily="18" charset="0"/>
                <a:cs typeface="Arial" panose="020B0604020202020204" pitchFamily="34" charset="0"/>
              </a:rPr>
              <a:t>Mediální stěna</a:t>
            </a:r>
            <a:r>
              <a:rPr lang="cs-CZ" altLang="cs-CZ" sz="1800"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cs-CZ" altLang="cs-CZ" sz="1600">
                <a:ea typeface="Times New Roman" panose="02020603050405020304" pitchFamily="18" charset="0"/>
                <a:cs typeface="Arial" panose="020B0604020202020204" pitchFamily="34" charset="0"/>
              </a:rPr>
              <a:t>hrudník a m. serratus anterior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ea typeface="Times New Roman" panose="02020603050405020304" pitchFamily="18" charset="0"/>
                <a:cs typeface="Arial" panose="020B0604020202020204" pitchFamily="34" charset="0"/>
              </a:rPr>
              <a:t>Laterální stěna:</a:t>
            </a:r>
            <a:r>
              <a:rPr lang="cs-CZ" altLang="cs-CZ" sz="180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1600">
                <a:ea typeface="Times New Roman" panose="02020603050405020304" pitchFamily="18" charset="0"/>
                <a:cs typeface="Arial" panose="020B0604020202020204" pitchFamily="34" charset="0"/>
              </a:rPr>
              <a:t>vnitřní povrch paže a humeru, m. coracobrachialis,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600">
                <a:ea typeface="Times New Roman" panose="02020603050405020304" pitchFamily="18" charset="0"/>
                <a:cs typeface="Arial" panose="020B0604020202020204" pitchFamily="34" charset="0"/>
              </a:rPr>
              <a:t>m. biceps brachii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ea typeface="Times New Roman" panose="02020603050405020304" pitchFamily="18" charset="0"/>
                <a:cs typeface="Arial" panose="020B0604020202020204" pitchFamily="34" charset="0"/>
              </a:rPr>
              <a:t>Spodina: </a:t>
            </a:r>
            <a:r>
              <a:rPr lang="cs-CZ" altLang="cs-CZ" sz="1600">
                <a:ea typeface="Times New Roman" panose="02020603050405020304" pitchFamily="18" charset="0"/>
                <a:cs typeface="Arial" panose="020B0604020202020204" pitchFamily="34" charset="0"/>
              </a:rPr>
              <a:t>fascia axillaris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ea typeface="Times New Roman" panose="02020603050405020304" pitchFamily="18" charset="0"/>
                <a:cs typeface="Arial" panose="020B0604020202020204" pitchFamily="34" charset="0"/>
              </a:rPr>
              <a:t>Vrchol: </a:t>
            </a:r>
            <a:r>
              <a:rPr lang="cs-CZ" altLang="cs-CZ" sz="1600">
                <a:ea typeface="Times New Roman" panose="02020603050405020304" pitchFamily="18" charset="0"/>
                <a:cs typeface="Arial" panose="020B0604020202020204" pitchFamily="34" charset="0"/>
              </a:rPr>
              <a:t>štěrbina mezi</a:t>
            </a:r>
            <a:r>
              <a:rPr lang="cs-CZ" altLang="cs-CZ" sz="180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1600">
                <a:ea typeface="Times New Roman" panose="02020603050405020304" pitchFamily="18" charset="0"/>
                <a:cs typeface="Arial" panose="020B0604020202020204" pitchFamily="34" charset="0"/>
              </a:rPr>
              <a:t>1. žebrem a klíční kostí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800"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 b="1">
                <a:ea typeface="Times New Roman" panose="02020603050405020304" pitchFamily="18" charset="0"/>
                <a:cs typeface="Arial" panose="020B0604020202020204" pitchFamily="34" charset="0"/>
              </a:rPr>
              <a:t>Obsah:</a:t>
            </a:r>
            <a:r>
              <a:rPr lang="cs-CZ" altLang="cs-CZ" sz="1800"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cs-CZ" altLang="cs-CZ" sz="1600">
                <a:ea typeface="Times New Roman" panose="02020603050405020304" pitchFamily="18" charset="0"/>
                <a:cs typeface="Arial" panose="020B0604020202020204" pitchFamily="34" charset="0"/>
              </a:rPr>
              <a:t>hirci=chlupy, lymfatické uzliny: </a:t>
            </a:r>
            <a:r>
              <a:rPr lang="cs-CZ" altLang="cs-CZ" sz="1200">
                <a:ea typeface="Times New Roman" panose="02020603050405020304" pitchFamily="18" charset="0"/>
                <a:cs typeface="Arial" panose="020B0604020202020204" pitchFamily="34" charset="0"/>
              </a:rPr>
              <a:t>nn.ll. brachiales, pectorales, subscapulares, centrales, apicales (jejich vasa efferentia tvoří </a:t>
            </a:r>
            <a:r>
              <a:rPr lang="cs-CZ" altLang="cs-CZ" sz="1200" b="1">
                <a:ea typeface="Times New Roman" panose="02020603050405020304" pitchFamily="18" charset="0"/>
                <a:cs typeface="Arial" panose="020B0604020202020204" pitchFamily="34" charset="0"/>
              </a:rPr>
              <a:t>truncus subclavius</a:t>
            </a:r>
            <a:r>
              <a:rPr lang="cs-CZ" altLang="cs-CZ" sz="1200"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  <a:r>
              <a:rPr lang="cs-CZ" altLang="cs-CZ" sz="1600">
                <a:ea typeface="Times New Roman" panose="02020603050405020304" pitchFamily="18" charset="0"/>
                <a:cs typeface="Arial" panose="020B0604020202020204" pitchFamily="34" charset="0"/>
              </a:rPr>
              <a:t>, n. intercostobrachialis </a:t>
            </a:r>
            <a:r>
              <a:rPr lang="cs-CZ" altLang="cs-CZ" sz="1200">
                <a:ea typeface="Times New Roman" panose="02020603050405020304" pitchFamily="18" charset="0"/>
                <a:cs typeface="Arial" panose="020B0604020202020204" pitchFamily="34" charset="0"/>
              </a:rPr>
              <a:t>(z interkostálního nervu Th 2-3 + n. cutaneus brachii medialis)</a:t>
            </a:r>
            <a:r>
              <a:rPr lang="cs-CZ" altLang="cs-CZ" sz="1600">
                <a:ea typeface="Times New Roman" panose="02020603050405020304" pitchFamily="18" charset="0"/>
                <a:cs typeface="Arial" panose="020B0604020202020204" pitchFamily="34" charset="0"/>
              </a:rPr>
              <a:t>, a. axillaris a její větve, n. thoracodorsalis, n. thoracicus longus, n. subscapularis, foramen omo- a humerotricipitale, fascikuly plexus brachialis, burza subacromialis, bursa subcoracoidea</a:t>
            </a:r>
          </a:p>
        </p:txBody>
      </p:sp>
      <p:pic>
        <p:nvPicPr>
          <p:cNvPr id="17414" name="Picture 7" descr="Rameno"/>
          <p:cNvPicPr>
            <a:picLocks noChangeAspect="1" noChangeArrowheads="1"/>
          </p:cNvPicPr>
          <p:nvPr/>
        </p:nvPicPr>
        <p:blipFill>
          <a:blip r:embed="rId4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r="1326"/>
          <a:stretch>
            <a:fillRect/>
          </a:stretch>
        </p:blipFill>
        <p:spPr bwMode="auto">
          <a:xfrm>
            <a:off x="8234364" y="4738688"/>
            <a:ext cx="1800225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5" name="Picture 9" descr="yy02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1" y="4965701"/>
            <a:ext cx="1630363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9664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9" y="115888"/>
            <a:ext cx="8135937" cy="6862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774825" y="476251"/>
            <a:ext cx="6553200" cy="200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PLEXUS BRACHIALIS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33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2000" b="1">
                <a:solidFill>
                  <a:srgbClr val="8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1)</a:t>
            </a:r>
            <a:r>
              <a:rPr lang="cs-CZ" altLang="cs-CZ" sz="2000" b="1">
                <a:solidFill>
                  <a:srgbClr val="0033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2000" b="1">
                <a:solidFill>
                  <a:srgbClr val="8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Pars supraclavicularis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000" b="1">
              <a:solidFill>
                <a:srgbClr val="00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Truncus superior – C5-C6 (C4)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Truncus medius – C7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Truncus inferior - C8-T1 (T2)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870700" y="5392739"/>
            <a:ext cx="2990850" cy="649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Prefixovaný typ: C4 – C8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Postfixovaný typ: C6 – T2</a:t>
            </a:r>
          </a:p>
        </p:txBody>
      </p:sp>
      <p:sp>
        <p:nvSpPr>
          <p:cNvPr id="18437" name="Text Box 6"/>
          <p:cNvSpPr txBox="1">
            <a:spLocks noChangeArrowheads="1"/>
          </p:cNvSpPr>
          <p:nvPr/>
        </p:nvSpPr>
        <p:spPr bwMode="auto">
          <a:xfrm>
            <a:off x="6858000" y="1973263"/>
            <a:ext cx="2217738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Truncus </a:t>
            </a:r>
            <a:r>
              <a:rPr lang="cs-CZ" altLang="cs-CZ" sz="1600" b="1"/>
              <a:t>(kmen)</a:t>
            </a:r>
            <a:endParaRPr lang="cs-CZ" altLang="cs-CZ" sz="2400" b="1">
              <a:solidFill>
                <a:srgbClr val="FF0000"/>
              </a:solidFill>
            </a:endParaRPr>
          </a:p>
        </p:txBody>
      </p:sp>
      <p:sp>
        <p:nvSpPr>
          <p:cNvPr id="18438" name="Text Box 7"/>
          <p:cNvSpPr txBox="1">
            <a:spLocks noChangeArrowheads="1"/>
          </p:cNvSpPr>
          <p:nvPr/>
        </p:nvSpPr>
        <p:spPr bwMode="auto">
          <a:xfrm>
            <a:off x="3792539" y="3860801"/>
            <a:ext cx="2727325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Fasciculus </a:t>
            </a:r>
            <a:r>
              <a:rPr lang="cs-CZ" altLang="cs-CZ" sz="16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(svazek) </a:t>
            </a:r>
            <a:endParaRPr lang="cs-CZ" altLang="cs-CZ" sz="1600" b="1">
              <a:solidFill>
                <a:srgbClr val="FF0000"/>
              </a:solidFill>
            </a:endParaRPr>
          </a:p>
        </p:txBody>
      </p:sp>
      <p:sp>
        <p:nvSpPr>
          <p:cNvPr id="18439" name="Text Box 8"/>
          <p:cNvSpPr txBox="1">
            <a:spLocks noChangeArrowheads="1"/>
          </p:cNvSpPr>
          <p:nvPr/>
        </p:nvSpPr>
        <p:spPr bwMode="auto">
          <a:xfrm>
            <a:off x="1739901" y="2636839"/>
            <a:ext cx="4964113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371600" indent="-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828800" indent="-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286000" indent="-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800000"/>
                </a:solidFill>
              </a:rPr>
              <a:t>2) Pars infraclavicularis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Fasciculus lateralis, medialis, posterior</a:t>
            </a:r>
          </a:p>
        </p:txBody>
      </p:sp>
    </p:spTree>
    <p:extLst>
      <p:ext uri="{BB962C8B-B14F-4D97-AF65-F5344CB8AC3E}">
        <p14:creationId xmlns:p14="http://schemas.microsoft.com/office/powerpoint/2010/main" val="36200572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88" y="2073275"/>
            <a:ext cx="4025900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3" name="Picture 7" descr="Rameno"/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r="1326"/>
          <a:stretch>
            <a:fillRect/>
          </a:stretch>
        </p:blipFill>
        <p:spPr bwMode="auto">
          <a:xfrm>
            <a:off x="6389689" y="2073275"/>
            <a:ext cx="3559175" cy="374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ovéPole 1"/>
          <p:cNvSpPr txBox="1">
            <a:spLocks noChangeArrowheads="1"/>
          </p:cNvSpPr>
          <p:nvPr/>
        </p:nvSpPr>
        <p:spPr bwMode="auto">
          <a:xfrm>
            <a:off x="1987551" y="549275"/>
            <a:ext cx="6905625" cy="1138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800000"/>
                </a:solidFill>
              </a:rPr>
              <a:t>Plexus brachialis</a:t>
            </a:r>
            <a:r>
              <a:rPr lang="cs-CZ" altLang="cs-CZ" sz="2400" b="1"/>
              <a:t> </a:t>
            </a:r>
            <a:r>
              <a:rPr lang="cs-CZ" altLang="cs-CZ" sz="1800" b="1"/>
              <a:t>C4-C8/Th1-2</a:t>
            </a:r>
            <a:r>
              <a:rPr lang="cs-CZ" altLang="cs-CZ" sz="2400" b="1"/>
              <a:t> </a:t>
            </a:r>
            <a:r>
              <a:rPr lang="cs-CZ" altLang="cs-CZ" sz="1400" b="1"/>
              <a:t>(skrze fissura scalenorum)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1) Pars supraclavicularis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</a:rPr>
              <a:t>2) Pars infraclavicularis</a:t>
            </a:r>
          </a:p>
        </p:txBody>
      </p:sp>
    </p:spTree>
    <p:extLst>
      <p:ext uri="{BB962C8B-B14F-4D97-AF65-F5344CB8AC3E}">
        <p14:creationId xmlns:p14="http://schemas.microsoft.com/office/powerpoint/2010/main" val="169537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763714" y="190500"/>
            <a:ext cx="8880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altLang="cs-CZ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PARS SUPRACLAVICULARIS plexus </a:t>
            </a:r>
            <a:r>
              <a:rPr lang="cs-CZ" altLang="cs-CZ" sz="3200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brachialis</a:t>
            </a:r>
            <a:endParaRPr lang="en-US" altLang="cs-CZ" sz="32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panose="020B0604020202020204" pitchFamily="34" charset="0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1763714" y="774700"/>
            <a:ext cx="7748587" cy="59769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cs-CZ" altLang="cs-CZ" sz="2000" b="1" dirty="0"/>
              <a:t>1. </a:t>
            </a:r>
            <a:r>
              <a:rPr lang="cs-CZ" altLang="cs-CZ" sz="2000" b="1" dirty="0" err="1"/>
              <a:t>Nervus</a:t>
            </a:r>
            <a:r>
              <a:rPr lang="cs-CZ" altLang="cs-CZ" sz="2000" b="1" dirty="0"/>
              <a:t> dorsalis </a:t>
            </a:r>
            <a:r>
              <a:rPr lang="cs-CZ" altLang="cs-CZ" sz="2000" b="1" dirty="0" err="1"/>
              <a:t>scapulae</a:t>
            </a:r>
            <a:r>
              <a:rPr lang="cs-CZ" altLang="cs-CZ" sz="2000" b="1" dirty="0"/>
              <a:t> </a:t>
            </a:r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(m. levator </a:t>
            </a:r>
            <a:r>
              <a:rPr lang="cs-CZ" altLang="cs-CZ" sz="2000" dirty="0" err="1"/>
              <a:t>scapulae</a:t>
            </a:r>
            <a:r>
              <a:rPr lang="cs-CZ" altLang="cs-CZ" sz="2000" dirty="0"/>
              <a:t>, mm. </a:t>
            </a:r>
            <a:r>
              <a:rPr lang="cs-CZ" altLang="cs-CZ" sz="2000" dirty="0" err="1"/>
              <a:t>rhomboidei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2. </a:t>
            </a:r>
            <a:r>
              <a:rPr lang="cs-CZ" altLang="cs-CZ" sz="2000" b="1" dirty="0" err="1"/>
              <a:t>Nervus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thoracicus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longus</a:t>
            </a:r>
            <a:r>
              <a:rPr lang="cs-CZ" altLang="cs-CZ" sz="2000" b="1" dirty="0"/>
              <a:t> </a:t>
            </a:r>
            <a:r>
              <a:rPr lang="cs-CZ" altLang="cs-CZ" sz="2000" dirty="0"/>
              <a:t>(m. </a:t>
            </a:r>
            <a:r>
              <a:rPr lang="cs-CZ" altLang="cs-CZ" sz="2000" dirty="0" err="1"/>
              <a:t>serratus</a:t>
            </a:r>
            <a:r>
              <a:rPr lang="cs-CZ" altLang="cs-CZ" sz="2000" dirty="0"/>
              <a:t> ant.)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3. </a:t>
            </a:r>
            <a:r>
              <a:rPr lang="cs-CZ" altLang="cs-CZ" sz="2000" b="1" dirty="0" err="1"/>
              <a:t>Nervus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subclavius</a:t>
            </a:r>
            <a:r>
              <a:rPr lang="cs-CZ" altLang="cs-CZ" sz="2000" b="1" dirty="0"/>
              <a:t> </a:t>
            </a:r>
            <a:r>
              <a:rPr lang="cs-CZ" altLang="cs-CZ" sz="2000" dirty="0"/>
              <a:t>(m. </a:t>
            </a:r>
            <a:r>
              <a:rPr lang="cs-CZ" altLang="cs-CZ" sz="2000" dirty="0" err="1"/>
              <a:t>subclavius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4. </a:t>
            </a:r>
            <a:r>
              <a:rPr lang="cs-CZ" altLang="cs-CZ" sz="2000" b="1" dirty="0" err="1"/>
              <a:t>Nervus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suprascapularis</a:t>
            </a:r>
            <a:endParaRPr lang="cs-CZ" altLang="cs-CZ" sz="2000" b="1" dirty="0"/>
          </a:p>
          <a:p>
            <a:pPr marL="0" indent="0" eaLnBrk="1" hangingPunct="1">
              <a:buNone/>
              <a:defRPr/>
            </a:pPr>
            <a:r>
              <a:rPr lang="cs-CZ" altLang="cs-CZ" sz="2000" dirty="0"/>
              <a:t>              (m. </a:t>
            </a:r>
            <a:r>
              <a:rPr lang="cs-CZ" altLang="cs-CZ" sz="2000" dirty="0" err="1"/>
              <a:t>supraspinatus</a:t>
            </a:r>
            <a:r>
              <a:rPr lang="cs-CZ" altLang="cs-CZ" sz="2000" dirty="0"/>
              <a:t>, m. </a:t>
            </a:r>
            <a:r>
              <a:rPr lang="cs-CZ" altLang="cs-CZ" sz="2000" dirty="0" err="1"/>
              <a:t>infraspinatus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r>
              <a:rPr lang="cs-CZ" altLang="cs-CZ" sz="2000" b="1" dirty="0"/>
              <a:t>5. Nervi </a:t>
            </a:r>
            <a:r>
              <a:rPr lang="cs-CZ" altLang="cs-CZ" sz="2000" b="1" dirty="0" err="1"/>
              <a:t>pectorales</a:t>
            </a:r>
            <a:r>
              <a:rPr lang="cs-CZ" altLang="cs-CZ" sz="2000" b="1" dirty="0"/>
              <a:t> </a:t>
            </a:r>
            <a:r>
              <a:rPr lang="cs-CZ" altLang="cs-CZ" sz="2000" dirty="0"/>
              <a:t>(mm. </a:t>
            </a:r>
            <a:r>
              <a:rPr lang="cs-CZ" altLang="cs-CZ" sz="2000" dirty="0" err="1"/>
              <a:t>pectorales</a:t>
            </a:r>
            <a:r>
              <a:rPr lang="cs-CZ" altLang="cs-CZ" sz="2000" dirty="0"/>
              <a:t>)</a:t>
            </a:r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b="1" dirty="0">
                <a:cs typeface="Arial" panose="020B0604020202020204" pitchFamily="34" charset="0"/>
              </a:rPr>
              <a:t>6. </a:t>
            </a:r>
            <a:r>
              <a:rPr lang="cs-CZ" altLang="cs-CZ" sz="2000" b="1" dirty="0" err="1">
                <a:cs typeface="Arial" panose="020B0604020202020204" pitchFamily="34" charset="0"/>
              </a:rPr>
              <a:t>Nervus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b="1" dirty="0" err="1">
                <a:cs typeface="Arial" panose="020B0604020202020204" pitchFamily="34" charset="0"/>
              </a:rPr>
              <a:t>subscapularis</a:t>
            </a:r>
            <a:r>
              <a:rPr lang="cs-CZ" altLang="cs-CZ" sz="2000" b="1" dirty="0">
                <a:cs typeface="Arial" panose="020B0604020202020204" pitchFamily="34" charset="0"/>
              </a:rPr>
              <a:t> </a:t>
            </a:r>
            <a:r>
              <a:rPr lang="cs-CZ" altLang="cs-CZ" sz="2000" dirty="0"/>
              <a:t>(m. </a:t>
            </a:r>
            <a:r>
              <a:rPr lang="cs-CZ" altLang="cs-CZ" sz="2000" dirty="0" err="1"/>
              <a:t>subscapularis</a:t>
            </a:r>
            <a:r>
              <a:rPr lang="cs-CZ" altLang="cs-CZ" sz="2000" dirty="0"/>
              <a:t>, </a:t>
            </a:r>
          </a:p>
          <a:p>
            <a:pPr marL="0" indent="0">
              <a:buNone/>
              <a:defRPr/>
            </a:pPr>
            <a:r>
              <a:rPr lang="cs-CZ" altLang="cs-CZ" sz="2000" dirty="0"/>
              <a:t>                                              m. </a:t>
            </a:r>
            <a:r>
              <a:rPr lang="cs-CZ" altLang="cs-CZ" sz="2000" dirty="0" err="1"/>
              <a:t>teres</a:t>
            </a:r>
            <a:r>
              <a:rPr lang="cs-CZ" altLang="cs-CZ" sz="2000" dirty="0"/>
              <a:t> major)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 marL="0" indent="0">
              <a:buNone/>
              <a:defRPr/>
            </a:pPr>
            <a:r>
              <a:rPr lang="cs-CZ" altLang="cs-CZ" sz="2000" b="1" dirty="0"/>
              <a:t>7. </a:t>
            </a:r>
            <a:r>
              <a:rPr lang="cs-CZ" altLang="cs-CZ" sz="2000" b="1" dirty="0" err="1"/>
              <a:t>Nervus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thoracodorsalis</a:t>
            </a:r>
            <a:r>
              <a:rPr lang="cs-CZ" altLang="cs-CZ" sz="2000" b="1" dirty="0"/>
              <a:t> </a:t>
            </a:r>
            <a:r>
              <a:rPr lang="cs-CZ" altLang="cs-CZ" sz="1600" dirty="0"/>
              <a:t>(m. </a:t>
            </a:r>
            <a:r>
              <a:rPr lang="cs-CZ" altLang="cs-CZ" sz="1600" dirty="0" err="1"/>
              <a:t>latissimus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dorsi</a:t>
            </a:r>
            <a:r>
              <a:rPr lang="cs-CZ" altLang="cs-CZ" sz="1600" dirty="0"/>
              <a:t>)</a:t>
            </a:r>
          </a:p>
          <a:p>
            <a:pPr marL="0" indent="0">
              <a:buNone/>
              <a:defRPr/>
            </a:pPr>
            <a:endParaRPr lang="cs-CZ" altLang="cs-CZ" sz="2000" dirty="0"/>
          </a:p>
          <a:p>
            <a:pPr>
              <a:defRPr/>
            </a:pPr>
            <a:endParaRPr 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/>
          </a:p>
          <a:p>
            <a:pPr marL="0" indent="0" eaLnBrk="1" hangingPunct="1">
              <a:buNone/>
              <a:defRPr/>
            </a:pPr>
            <a:endParaRPr lang="cs-CZ" altLang="cs-CZ" sz="2000" dirty="0">
              <a:solidFill>
                <a:srgbClr val="FFFF00"/>
              </a:solidFill>
            </a:endParaRPr>
          </a:p>
          <a:p>
            <a:pPr marL="0" indent="0" eaLnBrk="1" hangingPunct="1">
              <a:buNone/>
              <a:defRPr/>
            </a:pPr>
            <a:endParaRPr lang="cs-CZ" altLang="cs-CZ" sz="2000" dirty="0">
              <a:solidFill>
                <a:schemeClr val="bg1"/>
              </a:solidFill>
            </a:endParaRPr>
          </a:p>
          <a:p>
            <a:pPr eaLnBrk="1" hangingPunct="1">
              <a:defRPr/>
            </a:pPr>
            <a:endParaRPr lang="cs-CZ" altLang="cs-CZ" sz="2000" dirty="0"/>
          </a:p>
        </p:txBody>
      </p:sp>
      <p:pic>
        <p:nvPicPr>
          <p:cNvPr id="2150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r="12840" b="11267"/>
          <a:stretch>
            <a:fillRect/>
          </a:stretch>
        </p:blipFill>
        <p:spPr bwMode="auto">
          <a:xfrm>
            <a:off x="7535863" y="776288"/>
            <a:ext cx="1408112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43"/>
          <a:stretch>
            <a:fillRect/>
          </a:stretch>
        </p:blipFill>
        <p:spPr bwMode="auto">
          <a:xfrm>
            <a:off x="8943976" y="776289"/>
            <a:ext cx="1700213" cy="202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1" t="4024" b="10730"/>
          <a:stretch>
            <a:fillRect/>
          </a:stretch>
        </p:blipFill>
        <p:spPr bwMode="auto">
          <a:xfrm>
            <a:off x="7608889" y="3032125"/>
            <a:ext cx="1449387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000"/>
          <a:stretch>
            <a:fillRect/>
          </a:stretch>
        </p:blipFill>
        <p:spPr bwMode="auto">
          <a:xfrm>
            <a:off x="9058276" y="2994025"/>
            <a:ext cx="1387475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2" name="Obrázek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597"/>
          <a:stretch>
            <a:fillRect/>
          </a:stretch>
        </p:blipFill>
        <p:spPr bwMode="auto">
          <a:xfrm>
            <a:off x="7608889" y="4941888"/>
            <a:ext cx="1335087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3" name="Obrázek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 b="11530"/>
          <a:stretch>
            <a:fillRect/>
          </a:stretch>
        </p:blipFill>
        <p:spPr bwMode="auto">
          <a:xfrm>
            <a:off x="9120188" y="4857750"/>
            <a:ext cx="1325562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96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49276"/>
            <a:ext cx="5688012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66889" y="279401"/>
            <a:ext cx="7951787" cy="2557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8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2. PARS INFRACLAVICULARIS PLEXUS BRACHIALIS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   </a:t>
            </a:r>
            <a:r>
              <a:rPr lang="cs-CZ" altLang="cs-CZ" sz="20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(konečné větve)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000" b="1">
              <a:solidFill>
                <a:srgbClr val="00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8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a) Fasciculus lateralis </a:t>
            </a:r>
            <a:r>
              <a:rPr lang="cs-CZ" altLang="cs-CZ" sz="2000" b="1">
                <a:solidFill>
                  <a:srgbClr val="8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(lateral cord)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2000" b="1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2000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n. musculocutaneus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radix lateralis n. mediani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endParaRPr lang="cs-CZ" altLang="cs-CZ" sz="2400" b="1">
              <a:solidFill>
                <a:srgbClr val="00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1703388" y="2560639"/>
            <a:ext cx="5156200" cy="175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8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b) Fasciculus medialis </a:t>
            </a:r>
            <a:r>
              <a:rPr lang="cs-CZ" altLang="cs-CZ" sz="2000" b="1">
                <a:solidFill>
                  <a:srgbClr val="8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(medial cord)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2000" b="1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</a:t>
            </a:r>
            <a:r>
              <a:rPr lang="cs-CZ" altLang="cs-CZ" sz="2000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radix medialis n. mediani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 n. ulnaris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 n. cutaneus brachii medialis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 n. cutaneus antebrachii med.</a:t>
            </a:r>
          </a:p>
        </p:txBody>
      </p:sp>
      <p:sp>
        <p:nvSpPr>
          <p:cNvPr id="22533" name="Text Box 5"/>
          <p:cNvSpPr txBox="1">
            <a:spLocks noChangeArrowheads="1"/>
          </p:cNvSpPr>
          <p:nvPr/>
        </p:nvSpPr>
        <p:spPr bwMode="auto">
          <a:xfrm>
            <a:off x="1739901" y="4508500"/>
            <a:ext cx="5541963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49263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49263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49263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400" b="1">
                <a:solidFill>
                  <a:srgbClr val="8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c) Fasciculus posterior </a:t>
            </a:r>
            <a:r>
              <a:rPr lang="cs-CZ" altLang="cs-CZ" sz="2000" b="1">
                <a:solidFill>
                  <a:srgbClr val="8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(posterior cord)</a:t>
            </a:r>
            <a:endParaRPr lang="cs-CZ" altLang="cs-CZ" sz="2400" b="1">
              <a:solidFill>
                <a:srgbClr val="80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 b="1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2000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n. axillaris</a:t>
            </a:r>
          </a:p>
          <a:p>
            <a:pPr eaLnBrk="1" hangingPunct="1">
              <a:spcBef>
                <a:spcPct val="0"/>
              </a:spcBef>
              <a:buClr>
                <a:srgbClr val="000000"/>
              </a:buClr>
              <a:buFont typeface="Times New Roman" panose="02020603050405020304" pitchFamily="18" charset="0"/>
              <a:buNone/>
            </a:pPr>
            <a:r>
              <a:rPr lang="cs-CZ" altLang="cs-CZ" sz="2000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n. radialis</a:t>
            </a:r>
          </a:p>
        </p:txBody>
      </p:sp>
    </p:spTree>
    <p:extLst>
      <p:ext uri="{BB962C8B-B14F-4D97-AF65-F5344CB8AC3E}">
        <p14:creationId xmlns:p14="http://schemas.microsoft.com/office/powerpoint/2010/main" val="18322099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631951" y="1"/>
            <a:ext cx="10842625" cy="597086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altLang="cs-CZ" sz="3600" b="1" cap="all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Brachium</a:t>
            </a:r>
            <a:r>
              <a:rPr lang="cs-CZ" altLang="cs-CZ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(paže) – 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od </a:t>
            </a:r>
            <a:r>
              <a:rPr lang="cs-CZ" altLang="cs-CZ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přední axilární 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řasy – asi 3 cm nad epikondyly humeru</a:t>
            </a:r>
          </a:p>
          <a:p>
            <a:pPr eaLnBrk="1" hangingPunct="1">
              <a:defRPr/>
            </a:pPr>
            <a:endParaRPr lang="cs-CZ" altLang="cs-CZ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PŘEDNÍ STRANA</a:t>
            </a:r>
          </a:p>
          <a:p>
            <a:pPr eaLnBrk="1" hangingPunct="1">
              <a:defRPr/>
            </a:pPr>
            <a:endParaRPr lang="cs-CZ" altLang="cs-CZ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Kůže </a:t>
            </a: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jemná</a:t>
            </a:r>
          </a:p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Podkoží - 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n.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cutaneus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brachii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medialis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(z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fasciculus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medialis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plexus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brachialis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</a:p>
          <a:p>
            <a:pPr eaLnBrk="1" hangingPunct="1">
              <a:defRPr/>
            </a:pP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Hiatus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basilicus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– vstup v.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basilica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  <a:r>
              <a:rPr lang="cs-CZ" altLang="cs-CZ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výstup n. </a:t>
            </a:r>
            <a:r>
              <a:rPr lang="cs-CZ" altLang="cs-CZ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cutaneus</a:t>
            </a: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antebrachii</a:t>
            </a:r>
            <a:r>
              <a:rPr lang="cs-CZ" altLang="cs-CZ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medialis</a:t>
            </a:r>
            <a:endParaRPr lang="cs-CZ" altLang="cs-CZ" sz="2000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Sulcus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bicipitalis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lateralis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(v. </a:t>
            </a:r>
            <a:r>
              <a:rPr lang="cs-CZ" altLang="cs-CZ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cephalica</a:t>
            </a:r>
            <a:r>
              <a:rPr lang="cs-CZ" altLang="cs-CZ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</a:p>
          <a:p>
            <a:pPr eaLnBrk="1" hangingPunct="1">
              <a:defRPr/>
            </a:pP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Fascie a mezisvalová septa 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(mediální septum proráží n.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ulnaris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</a:t>
            </a:r>
          </a:p>
          <a:p>
            <a:pPr eaLnBrk="1" hangingPunct="1">
              <a:defRPr/>
            </a:pP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                                                               laterální r.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superficialis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n.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radialis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</a:p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Sulcus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bicipitalis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medialis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(a. a </a:t>
            </a:r>
            <a:r>
              <a:rPr lang="cs-CZ" altLang="cs-CZ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vv</a:t>
            </a:r>
            <a:r>
              <a:rPr lang="cs-CZ" altLang="cs-CZ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. </a:t>
            </a:r>
            <a:r>
              <a:rPr lang="cs-CZ" altLang="cs-CZ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brachiales</a:t>
            </a:r>
            <a:r>
              <a:rPr lang="cs-CZ" altLang="cs-CZ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n. </a:t>
            </a:r>
            <a:r>
              <a:rPr lang="cs-CZ" altLang="cs-CZ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ulnaris</a:t>
            </a:r>
            <a:r>
              <a:rPr lang="cs-CZ" altLang="cs-CZ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 n. </a:t>
            </a:r>
            <a:r>
              <a:rPr lang="cs-CZ" altLang="cs-CZ" sz="16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medianus</a:t>
            </a:r>
            <a:r>
              <a:rPr lang="cs-CZ" altLang="cs-CZ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)</a:t>
            </a:r>
          </a:p>
          <a:p>
            <a:pPr eaLnBrk="1" hangingPunct="1">
              <a:defRPr/>
            </a:pPr>
            <a:endParaRPr lang="cs-CZ" altLang="cs-CZ" b="1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  <a:p>
            <a:pPr eaLnBrk="1" hangingPunct="1">
              <a:defRPr/>
            </a:pP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Musculi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brachii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(svaly paže) </a:t>
            </a:r>
            <a:r>
              <a:rPr lang="cs-CZ" altLang="cs-CZ" sz="16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a jejich inervace 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n. </a:t>
            </a:r>
            <a:r>
              <a:rPr lang="cs-CZ" altLang="cs-CZ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musculocutaneus</a:t>
            </a: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,</a:t>
            </a:r>
          </a:p>
          <a:p>
            <a:pPr eaLnBrk="1" hangingPunct="1">
              <a:defRPr/>
            </a:pPr>
            <a:r>
              <a:rPr lang="cs-CZ" altLang="cs-CZ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větve a. </a:t>
            </a:r>
            <a:r>
              <a:rPr lang="cs-CZ" altLang="cs-CZ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brachialis</a:t>
            </a:r>
            <a:r>
              <a:rPr lang="cs-CZ" altLang="cs-CZ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rPr>
              <a:t> ke svalům a k loketnímu kloubu</a:t>
            </a:r>
            <a:endParaRPr lang="cs-CZ" altLang="cs-CZ" dirty="0">
              <a:latin typeface="Arial" charset="0"/>
            </a:endParaRPr>
          </a:p>
          <a:p>
            <a:pPr eaLnBrk="1" hangingPunct="1">
              <a:defRPr/>
            </a:pPr>
            <a:r>
              <a:rPr lang="de-DE" altLang="cs-CZ" b="1" dirty="0">
                <a:latin typeface="Arial" charset="0"/>
              </a:rPr>
              <a:t>M</a:t>
            </a:r>
            <a:r>
              <a:rPr lang="cs-CZ" altLang="cs-CZ" b="1" dirty="0">
                <a:latin typeface="Arial" charset="0"/>
              </a:rPr>
              <a:t>.</a:t>
            </a:r>
            <a:r>
              <a:rPr lang="de-DE" altLang="cs-CZ" b="1" dirty="0">
                <a:latin typeface="Arial" charset="0"/>
              </a:rPr>
              <a:t> </a:t>
            </a:r>
            <a:r>
              <a:rPr lang="de-DE" altLang="cs-CZ" b="1" dirty="0" err="1">
                <a:latin typeface="Arial" charset="0"/>
              </a:rPr>
              <a:t>biceps</a:t>
            </a:r>
            <a:r>
              <a:rPr lang="de-DE" altLang="cs-CZ" b="1" dirty="0">
                <a:latin typeface="Arial" charset="0"/>
              </a:rPr>
              <a:t> </a:t>
            </a:r>
            <a:r>
              <a:rPr lang="de-DE" altLang="cs-CZ" b="1" dirty="0" err="1">
                <a:latin typeface="Arial" charset="0"/>
              </a:rPr>
              <a:t>brachii</a:t>
            </a:r>
            <a:r>
              <a:rPr lang="de-DE" altLang="cs-CZ" b="1" dirty="0">
                <a:latin typeface="Arial" charset="0"/>
              </a:rPr>
              <a:t> </a:t>
            </a:r>
            <a:endParaRPr lang="cs-CZ" altLang="cs-CZ" b="1" dirty="0">
              <a:latin typeface="Arial" charset="0"/>
            </a:endParaRPr>
          </a:p>
          <a:p>
            <a:pPr eaLnBrk="1" hangingPunct="1">
              <a:defRPr/>
            </a:pPr>
            <a:r>
              <a:rPr lang="en-GB" altLang="cs-CZ" b="1" dirty="0">
                <a:latin typeface="Arial" charset="0"/>
              </a:rPr>
              <a:t>M</a:t>
            </a:r>
            <a:r>
              <a:rPr lang="cs-CZ" altLang="cs-CZ" b="1" dirty="0">
                <a:latin typeface="Arial" charset="0"/>
              </a:rPr>
              <a:t>.</a:t>
            </a:r>
            <a:r>
              <a:rPr lang="en-GB" altLang="cs-CZ" b="1" dirty="0">
                <a:latin typeface="Arial" charset="0"/>
              </a:rPr>
              <a:t> coracobrachialis</a:t>
            </a:r>
            <a:endParaRPr lang="cs-CZ" altLang="cs-CZ" b="1" dirty="0">
              <a:latin typeface="Arial" charset="0"/>
            </a:endParaRPr>
          </a:p>
          <a:p>
            <a:pPr eaLnBrk="1" hangingPunct="1">
              <a:defRPr/>
            </a:pPr>
            <a:r>
              <a:rPr lang="en-GB" altLang="cs-CZ" b="1" dirty="0">
                <a:latin typeface="Arial" charset="0"/>
              </a:rPr>
              <a:t>M</a:t>
            </a:r>
            <a:r>
              <a:rPr lang="cs-CZ" altLang="cs-CZ" b="1" dirty="0">
                <a:latin typeface="Arial" charset="0"/>
              </a:rPr>
              <a:t>.</a:t>
            </a:r>
            <a:r>
              <a:rPr lang="en-GB" altLang="cs-CZ" b="1" dirty="0">
                <a:latin typeface="Arial" charset="0"/>
              </a:rPr>
              <a:t> brachialis</a:t>
            </a:r>
            <a:endParaRPr lang="cs-CZ" altLang="cs-CZ" b="1" dirty="0">
              <a:latin typeface="Arial" charset="0"/>
            </a:endParaRPr>
          </a:p>
          <a:p>
            <a:pPr eaLnBrk="1" hangingPunct="1">
              <a:defRPr/>
            </a:pPr>
            <a:endParaRPr lang="cs-CZ" altLang="cs-CZ" b="1" dirty="0">
              <a:solidFill>
                <a:srgbClr val="FF6600"/>
              </a:solidFill>
              <a:latin typeface="Arial" charset="0"/>
            </a:endParaRPr>
          </a:p>
          <a:p>
            <a:pPr eaLnBrk="1" hangingPunct="1">
              <a:defRPr/>
            </a:pPr>
            <a:endParaRPr lang="cs-CZ" altLang="cs-CZ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40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908050"/>
            <a:ext cx="2152650" cy="555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5" descr="sejmout00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8" r="25885"/>
          <a:stretch>
            <a:fillRect/>
          </a:stretch>
        </p:blipFill>
        <p:spPr bwMode="auto">
          <a:xfrm>
            <a:off x="2138364" y="404814"/>
            <a:ext cx="2776537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sejmout004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1" y="860426"/>
            <a:ext cx="3870325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6190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81643" y="320676"/>
            <a:ext cx="1093954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3200" b="1" cap="all" dirty="0" err="1">
                <a:solidFill>
                  <a:srgbClr val="C00000"/>
                </a:solidFill>
                <a:latin typeface="Arial" charset="0"/>
              </a:rPr>
              <a:t>Brachium</a:t>
            </a:r>
            <a:r>
              <a:rPr lang="cs-CZ" b="1" dirty="0">
                <a:latin typeface="Arial" charset="0"/>
              </a:rPr>
              <a:t> (paže)</a:t>
            </a:r>
          </a:p>
          <a:p>
            <a:pPr>
              <a:defRPr/>
            </a:pPr>
            <a:r>
              <a:rPr lang="cs-CZ" b="1" dirty="0">
                <a:latin typeface="Arial" charset="0"/>
              </a:rPr>
              <a:t> </a:t>
            </a:r>
            <a:r>
              <a:rPr lang="cs-CZ" dirty="0">
                <a:latin typeface="Arial" charset="0"/>
              </a:rPr>
              <a:t>(zadní strana)</a:t>
            </a:r>
          </a:p>
          <a:p>
            <a:pPr>
              <a:defRPr/>
            </a:pPr>
            <a:endParaRPr lang="cs-CZ" dirty="0">
              <a:latin typeface="Arial" charset="0"/>
            </a:endParaRPr>
          </a:p>
          <a:p>
            <a:pPr>
              <a:defRPr/>
            </a:pPr>
            <a:r>
              <a:rPr lang="cs-CZ" b="1" dirty="0">
                <a:latin typeface="Arial" charset="0"/>
              </a:rPr>
              <a:t>Kůže </a:t>
            </a:r>
            <a:r>
              <a:rPr lang="cs-CZ" sz="2000" dirty="0">
                <a:latin typeface="Arial" charset="0"/>
              </a:rPr>
              <a:t>silnější</a:t>
            </a:r>
            <a:endParaRPr lang="cs-CZ" b="1" dirty="0">
              <a:latin typeface="Arial" charset="0"/>
            </a:endParaRPr>
          </a:p>
          <a:p>
            <a:pPr>
              <a:defRPr/>
            </a:pPr>
            <a:r>
              <a:rPr lang="cs-CZ" b="1" dirty="0">
                <a:latin typeface="Arial" charset="0"/>
              </a:rPr>
              <a:t>Podkoží</a:t>
            </a:r>
            <a:r>
              <a:rPr lang="cs-CZ" dirty="0">
                <a:latin typeface="Arial" charset="0"/>
              </a:rPr>
              <a:t> – kožní nervy z n. </a:t>
            </a:r>
            <a:r>
              <a:rPr lang="cs-CZ" dirty="0" err="1">
                <a:latin typeface="Arial" charset="0"/>
              </a:rPr>
              <a:t>radialis</a:t>
            </a:r>
            <a:r>
              <a:rPr lang="cs-CZ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– n. </a:t>
            </a:r>
            <a:r>
              <a:rPr lang="cs-CZ" sz="2000" dirty="0" err="1">
                <a:latin typeface="Arial" charset="0"/>
              </a:rPr>
              <a:t>cutaneus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brachii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lateralis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 smtClean="0">
                <a:latin typeface="Arial" charset="0"/>
              </a:rPr>
              <a:t>inferior</a:t>
            </a:r>
            <a:r>
              <a:rPr lang="cs-CZ" sz="2000" dirty="0">
                <a:latin typeface="Arial" charset="0"/>
              </a:rPr>
              <a:t>, n. </a:t>
            </a:r>
            <a:r>
              <a:rPr lang="cs-CZ" sz="2000" dirty="0" err="1">
                <a:latin typeface="Arial" charset="0"/>
              </a:rPr>
              <a:t>cutaneus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brachii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 smtClean="0">
                <a:latin typeface="Arial" charset="0"/>
              </a:rPr>
              <a:t>posterior</a:t>
            </a:r>
            <a:r>
              <a:rPr lang="cs-CZ" sz="2000" dirty="0" smtClean="0">
                <a:latin typeface="Arial" charset="0"/>
              </a:rPr>
              <a:t>,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smtClean="0">
                <a:latin typeface="Arial" charset="0"/>
              </a:rPr>
              <a:t>asi </a:t>
            </a:r>
            <a:r>
              <a:rPr lang="cs-CZ" sz="2000" dirty="0">
                <a:latin typeface="Arial" charset="0"/>
              </a:rPr>
              <a:t>v polovině paže proráží n. </a:t>
            </a:r>
            <a:r>
              <a:rPr lang="cs-CZ" sz="2000" dirty="0" err="1">
                <a:latin typeface="Arial" charset="0"/>
              </a:rPr>
              <a:t>cutaneus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u="sng" dirty="0" err="1">
                <a:latin typeface="Arial" charset="0"/>
              </a:rPr>
              <a:t>antebrachii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posterior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dirty="0" smtClean="0">
                <a:latin typeface="Arial" charset="0"/>
              </a:rPr>
              <a:t>u </a:t>
            </a:r>
            <a:r>
              <a:rPr lang="cs-CZ" sz="2000" dirty="0">
                <a:latin typeface="Arial" charset="0"/>
              </a:rPr>
              <a:t>mediálního epikondylu n. </a:t>
            </a:r>
            <a:r>
              <a:rPr lang="cs-CZ" sz="2000" dirty="0" err="1">
                <a:latin typeface="Arial" charset="0"/>
              </a:rPr>
              <a:t>ulnaris</a:t>
            </a:r>
            <a:r>
              <a:rPr lang="cs-CZ" sz="2000" dirty="0">
                <a:latin typeface="Arial" charset="0"/>
              </a:rPr>
              <a:t> </a:t>
            </a:r>
          </a:p>
          <a:p>
            <a:pPr>
              <a:defRPr/>
            </a:pPr>
            <a:r>
              <a:rPr lang="cs-CZ" sz="2800" b="1" dirty="0">
                <a:latin typeface="Arial" charset="0"/>
              </a:rPr>
              <a:t>Fascie</a:t>
            </a:r>
          </a:p>
          <a:p>
            <a:pPr>
              <a:defRPr/>
            </a:pPr>
            <a:r>
              <a:rPr lang="cs-CZ" sz="2800" b="1" dirty="0">
                <a:latin typeface="Arial" charset="0"/>
              </a:rPr>
              <a:t>Svaly</a:t>
            </a:r>
          </a:p>
          <a:p>
            <a:pPr>
              <a:defRPr/>
            </a:pPr>
            <a:r>
              <a:rPr lang="cs-CZ" sz="2800" dirty="0">
                <a:latin typeface="Arial" charset="0"/>
              </a:rPr>
              <a:t>m. triceps </a:t>
            </a:r>
            <a:r>
              <a:rPr lang="cs-CZ" sz="2800" dirty="0" err="1">
                <a:latin typeface="Arial" charset="0"/>
              </a:rPr>
              <a:t>brachii</a:t>
            </a:r>
            <a:r>
              <a:rPr lang="cs-CZ" sz="2800" dirty="0">
                <a:latin typeface="Arial" charset="0"/>
              </a:rPr>
              <a:t> a m. </a:t>
            </a:r>
            <a:r>
              <a:rPr lang="cs-CZ" sz="2800" dirty="0" err="1">
                <a:latin typeface="Arial" charset="0"/>
              </a:rPr>
              <a:t>anconeus</a:t>
            </a:r>
            <a:r>
              <a:rPr lang="cs-CZ" sz="2000" dirty="0">
                <a:latin typeface="Arial" charset="0"/>
              </a:rPr>
              <a:t> + svalové větve n. </a:t>
            </a:r>
            <a:r>
              <a:rPr lang="cs-CZ" sz="2000" dirty="0" err="1">
                <a:latin typeface="Arial" charset="0"/>
              </a:rPr>
              <a:t>radialis</a:t>
            </a:r>
            <a:endParaRPr lang="cs-CZ" sz="2800" dirty="0">
              <a:latin typeface="Arial" charset="0"/>
            </a:endParaRPr>
          </a:p>
          <a:p>
            <a:pPr>
              <a:defRPr/>
            </a:pPr>
            <a:endParaRPr lang="cs-CZ" sz="2000" dirty="0">
              <a:latin typeface="Arial" charset="0"/>
            </a:endParaRPr>
          </a:p>
          <a:p>
            <a:pPr>
              <a:defRPr/>
            </a:pPr>
            <a:r>
              <a:rPr lang="cs-CZ" sz="2800" b="1" dirty="0" err="1">
                <a:latin typeface="Arial" charset="0"/>
              </a:rPr>
              <a:t>Sulcus</a:t>
            </a:r>
            <a:r>
              <a:rPr lang="cs-CZ" sz="2800" b="1" dirty="0">
                <a:latin typeface="Arial" charset="0"/>
              </a:rPr>
              <a:t> n. </a:t>
            </a:r>
            <a:r>
              <a:rPr lang="cs-CZ" sz="2800" b="1" dirty="0" err="1">
                <a:latin typeface="Arial" charset="0"/>
              </a:rPr>
              <a:t>radialis</a:t>
            </a:r>
            <a:r>
              <a:rPr lang="cs-CZ" sz="28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s n. </a:t>
            </a:r>
            <a:r>
              <a:rPr lang="cs-CZ" sz="2000" dirty="0" err="1">
                <a:latin typeface="Arial" charset="0"/>
              </a:rPr>
              <a:t>radialis</a:t>
            </a:r>
            <a:r>
              <a:rPr lang="cs-CZ" sz="2000" dirty="0">
                <a:latin typeface="Arial" charset="0"/>
              </a:rPr>
              <a:t> a </a:t>
            </a:r>
            <a:r>
              <a:rPr lang="cs-CZ" sz="2000" dirty="0" err="1">
                <a:latin typeface="Arial" charset="0"/>
              </a:rPr>
              <a:t>a</a:t>
            </a:r>
            <a:r>
              <a:rPr lang="cs-CZ" sz="2000" dirty="0">
                <a:latin typeface="Arial" charset="0"/>
              </a:rPr>
              <a:t>. a v. </a:t>
            </a:r>
            <a:r>
              <a:rPr lang="cs-CZ" sz="2000" dirty="0" err="1">
                <a:latin typeface="Arial" charset="0"/>
              </a:rPr>
              <a:t>brachialis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 err="1">
                <a:latin typeface="Arial" charset="0"/>
              </a:rPr>
              <a:t>profunda</a:t>
            </a:r>
            <a:endParaRPr lang="cs-CZ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44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67747" y="114640"/>
            <a:ext cx="79532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C00000"/>
                </a:solidFill>
              </a:rPr>
              <a:t>Inervace zad</a:t>
            </a:r>
          </a:p>
          <a:p>
            <a:r>
              <a:rPr lang="cs-CZ" sz="2000" b="1" dirty="0" err="1"/>
              <a:t>Heterochtonní</a:t>
            </a:r>
            <a:r>
              <a:rPr lang="cs-CZ" sz="2000" b="1" dirty="0"/>
              <a:t> svaly:</a:t>
            </a:r>
          </a:p>
          <a:p>
            <a:r>
              <a:rPr lang="cs-CZ" i="1" dirty="0"/>
              <a:t>m. </a:t>
            </a:r>
            <a:r>
              <a:rPr lang="cs-CZ" i="1" dirty="0" err="1"/>
              <a:t>trapezius</a:t>
            </a:r>
            <a:r>
              <a:rPr lang="cs-CZ" i="1" dirty="0"/>
              <a:t> (CN XI.)</a:t>
            </a:r>
          </a:p>
          <a:p>
            <a:r>
              <a:rPr lang="cs-CZ" i="1" dirty="0"/>
              <a:t>m. </a:t>
            </a:r>
            <a:r>
              <a:rPr lang="cs-CZ" i="1" dirty="0" err="1"/>
              <a:t>latissimus</a:t>
            </a:r>
            <a:r>
              <a:rPr lang="cs-CZ" i="1" dirty="0"/>
              <a:t> </a:t>
            </a:r>
            <a:r>
              <a:rPr lang="cs-CZ" i="1" dirty="0" err="1"/>
              <a:t>dorsi</a:t>
            </a:r>
            <a:r>
              <a:rPr lang="cs-CZ" i="1" dirty="0"/>
              <a:t> </a:t>
            </a:r>
            <a:r>
              <a:rPr lang="cs-CZ" sz="1200" i="1" dirty="0"/>
              <a:t>(n. </a:t>
            </a:r>
            <a:r>
              <a:rPr lang="cs-CZ" sz="1200" i="1" dirty="0" err="1"/>
              <a:t>thoracodorsalis</a:t>
            </a:r>
            <a:r>
              <a:rPr lang="cs-CZ" sz="1200" i="1" dirty="0"/>
              <a:t> – </a:t>
            </a:r>
            <a:r>
              <a:rPr lang="cs-CZ" sz="1200" i="1" dirty="0" err="1"/>
              <a:t>pars</a:t>
            </a:r>
            <a:r>
              <a:rPr lang="cs-CZ" sz="1200" i="1" dirty="0"/>
              <a:t> </a:t>
            </a:r>
            <a:r>
              <a:rPr lang="cs-CZ" sz="1200" i="1" dirty="0" err="1"/>
              <a:t>supraclavicularis</a:t>
            </a:r>
            <a:r>
              <a:rPr lang="cs-CZ" sz="1200" i="1" dirty="0"/>
              <a:t> plexus </a:t>
            </a:r>
            <a:r>
              <a:rPr lang="cs-CZ" sz="1200" i="1" dirty="0" err="1"/>
              <a:t>brachialis</a:t>
            </a:r>
            <a:r>
              <a:rPr lang="cs-CZ" sz="1200" i="1" dirty="0"/>
              <a:t>)</a:t>
            </a:r>
          </a:p>
          <a:p>
            <a:r>
              <a:rPr lang="cs-CZ" i="1" dirty="0"/>
              <a:t>mm. </a:t>
            </a:r>
            <a:r>
              <a:rPr lang="cs-CZ" i="1" dirty="0" err="1"/>
              <a:t>rhomboidei</a:t>
            </a:r>
            <a:r>
              <a:rPr lang="cs-CZ" i="1" dirty="0"/>
              <a:t> </a:t>
            </a:r>
            <a:r>
              <a:rPr lang="cs-CZ" dirty="0"/>
              <a:t>a </a:t>
            </a:r>
            <a:r>
              <a:rPr lang="cs-CZ" i="1" dirty="0"/>
              <a:t>m. levator </a:t>
            </a:r>
            <a:r>
              <a:rPr lang="cs-CZ" i="1" dirty="0" err="1"/>
              <a:t>scapulae</a:t>
            </a:r>
            <a:r>
              <a:rPr lang="cs-CZ" i="1" dirty="0"/>
              <a:t> – </a:t>
            </a:r>
            <a:r>
              <a:rPr lang="cs-CZ" sz="1200" i="1" dirty="0"/>
              <a:t>(n. dorsalis </a:t>
            </a:r>
            <a:r>
              <a:rPr lang="cs-CZ" sz="1200" i="1" dirty="0" err="1"/>
              <a:t>scapulae</a:t>
            </a:r>
            <a:r>
              <a:rPr lang="cs-CZ" sz="1200" i="1" dirty="0"/>
              <a:t> – </a:t>
            </a:r>
            <a:r>
              <a:rPr lang="cs-CZ" sz="1200" i="1" dirty="0" err="1" smtClean="0"/>
              <a:t>pars</a:t>
            </a:r>
            <a:r>
              <a:rPr lang="cs-CZ" sz="1200" i="1" dirty="0" smtClean="0"/>
              <a:t> </a:t>
            </a:r>
            <a:r>
              <a:rPr lang="cs-CZ" sz="1200" i="1" dirty="0" err="1"/>
              <a:t>supraclavicularis</a:t>
            </a:r>
            <a:r>
              <a:rPr lang="cs-CZ" sz="1200" i="1" dirty="0"/>
              <a:t> plexus </a:t>
            </a:r>
            <a:r>
              <a:rPr lang="cs-CZ" sz="1200" i="1" dirty="0" err="1"/>
              <a:t>brachialis</a:t>
            </a:r>
            <a:r>
              <a:rPr lang="cs-CZ" sz="1200" i="1" dirty="0"/>
              <a:t>)</a:t>
            </a:r>
          </a:p>
          <a:p>
            <a:endParaRPr lang="cs-CZ" i="1" dirty="0"/>
          </a:p>
          <a:p>
            <a:r>
              <a:rPr lang="cs-CZ" i="1" dirty="0"/>
              <a:t>mm. </a:t>
            </a:r>
            <a:r>
              <a:rPr lang="cs-CZ" i="1" dirty="0" err="1"/>
              <a:t>serrati</a:t>
            </a:r>
            <a:r>
              <a:rPr lang="cs-CZ" i="1" dirty="0"/>
              <a:t> </a:t>
            </a:r>
            <a:r>
              <a:rPr lang="cs-CZ" i="1" dirty="0" err="1"/>
              <a:t>posteriores</a:t>
            </a:r>
            <a:r>
              <a:rPr lang="cs-CZ" i="1" dirty="0"/>
              <a:t> (superior </a:t>
            </a:r>
            <a:r>
              <a:rPr lang="cs-CZ" dirty="0"/>
              <a:t>a</a:t>
            </a:r>
            <a:r>
              <a:rPr lang="cs-CZ" i="1" dirty="0"/>
              <a:t> </a:t>
            </a:r>
            <a:r>
              <a:rPr lang="cs-CZ" i="1" dirty="0" err="1"/>
              <a:t>inferior</a:t>
            </a:r>
            <a:r>
              <a:rPr lang="cs-CZ" i="1" dirty="0"/>
              <a:t>) – </a:t>
            </a:r>
            <a:r>
              <a:rPr lang="cs-CZ" sz="1200" i="1" dirty="0" err="1"/>
              <a:t>nn</a:t>
            </a:r>
            <a:r>
              <a:rPr lang="cs-CZ" sz="1200" i="1" dirty="0"/>
              <a:t>. </a:t>
            </a:r>
            <a:r>
              <a:rPr lang="cs-CZ" sz="1200" i="1" dirty="0" err="1"/>
              <a:t>intercostales</a:t>
            </a:r>
            <a:endParaRPr lang="cs-CZ" sz="1200" i="1" dirty="0"/>
          </a:p>
          <a:p>
            <a:endParaRPr lang="cs-CZ" sz="1200" dirty="0"/>
          </a:p>
          <a:p>
            <a:r>
              <a:rPr lang="cs-CZ" sz="2000" b="1" dirty="0"/>
              <a:t>Autochtonní svaly </a:t>
            </a:r>
            <a:r>
              <a:rPr lang="cs-CZ" dirty="0"/>
              <a:t>– </a:t>
            </a:r>
            <a:r>
              <a:rPr lang="cs-CZ" sz="1400" dirty="0"/>
              <a:t>inervace </a:t>
            </a:r>
            <a:r>
              <a:rPr lang="cs-CZ" sz="1400" b="1" dirty="0" err="1"/>
              <a:t>rr</a:t>
            </a:r>
            <a:r>
              <a:rPr lang="cs-CZ" sz="1400" b="1" dirty="0"/>
              <a:t>. </a:t>
            </a:r>
            <a:r>
              <a:rPr lang="cs-CZ" sz="1400" b="1" dirty="0" err="1"/>
              <a:t>dorsales</a:t>
            </a:r>
            <a:r>
              <a:rPr lang="cs-CZ" sz="1400" b="1" dirty="0"/>
              <a:t> </a:t>
            </a:r>
            <a:r>
              <a:rPr lang="cs-CZ" sz="1400" dirty="0"/>
              <a:t>míšních nervů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40" r="18520"/>
          <a:stretch/>
        </p:blipFill>
        <p:spPr>
          <a:xfrm>
            <a:off x="1318040" y="3269636"/>
            <a:ext cx="2193551" cy="3588363"/>
          </a:xfrm>
          <a:prstGeom prst="rect">
            <a:avLst/>
          </a:prstGeom>
        </p:spPr>
      </p:pic>
      <p:pic>
        <p:nvPicPr>
          <p:cNvPr id="4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r="12840" b="11267"/>
          <a:stretch>
            <a:fillRect/>
          </a:stretch>
        </p:blipFill>
        <p:spPr bwMode="auto">
          <a:xfrm>
            <a:off x="4344001" y="3598099"/>
            <a:ext cx="1883901" cy="2697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3" b="11530"/>
          <a:stretch>
            <a:fillRect/>
          </a:stretch>
        </p:blipFill>
        <p:spPr bwMode="auto">
          <a:xfrm>
            <a:off x="6650107" y="3269637"/>
            <a:ext cx="1778276" cy="3025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 descr="sejmout001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20752" r="5093" b="13977"/>
          <a:stretch/>
        </p:blipFill>
        <p:spPr bwMode="auto">
          <a:xfrm>
            <a:off x="8875791" y="4393789"/>
            <a:ext cx="2166730" cy="177910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Scan007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1"/>
          <a:stretch>
            <a:fillRect/>
          </a:stretch>
        </p:blipFill>
        <p:spPr bwMode="auto">
          <a:xfrm>
            <a:off x="8050803" y="407505"/>
            <a:ext cx="3896032" cy="301248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962588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492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C00000"/>
                </a:solidFill>
              </a:rPr>
              <a:t>Regio cubiti et antebrachii anterior</a:t>
            </a:r>
          </a:p>
        </p:txBody>
      </p:sp>
    </p:spTree>
    <p:extLst>
      <p:ext uri="{BB962C8B-B14F-4D97-AF65-F5344CB8AC3E}">
        <p14:creationId xmlns:p14="http://schemas.microsoft.com/office/powerpoint/2010/main" val="414999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89138"/>
            <a:ext cx="11699875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5" name="Line 3"/>
          <p:cNvSpPr>
            <a:spLocks noChangeShapeType="1"/>
          </p:cNvSpPr>
          <p:nvPr/>
        </p:nvSpPr>
        <p:spPr bwMode="auto">
          <a:xfrm>
            <a:off x="7751764" y="2492375"/>
            <a:ext cx="288925" cy="31686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36" name="Line 4"/>
          <p:cNvSpPr>
            <a:spLocks noChangeShapeType="1"/>
          </p:cNvSpPr>
          <p:nvPr/>
        </p:nvSpPr>
        <p:spPr bwMode="auto">
          <a:xfrm>
            <a:off x="9048751" y="2205038"/>
            <a:ext cx="576263" cy="33845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46437" name="Line 5"/>
          <p:cNvSpPr>
            <a:spLocks noChangeShapeType="1"/>
          </p:cNvSpPr>
          <p:nvPr/>
        </p:nvSpPr>
        <p:spPr bwMode="auto">
          <a:xfrm flipH="1">
            <a:off x="4440239" y="2205038"/>
            <a:ext cx="287337" cy="29527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8678" name="Text Box 6"/>
          <p:cNvSpPr txBox="1">
            <a:spLocks noChangeArrowheads="1"/>
          </p:cNvSpPr>
          <p:nvPr/>
        </p:nvSpPr>
        <p:spPr bwMode="auto">
          <a:xfrm>
            <a:off x="7032626" y="5872163"/>
            <a:ext cx="34702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3 prsty nad a 3 prsty pod epikondyly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humeru</a:t>
            </a:r>
          </a:p>
        </p:txBody>
      </p:sp>
      <p:sp>
        <p:nvSpPr>
          <p:cNvPr id="28679" name="Text Box 7"/>
          <p:cNvSpPr txBox="1">
            <a:spLocks noChangeArrowheads="1"/>
          </p:cNvSpPr>
          <p:nvPr/>
        </p:nvSpPr>
        <p:spPr bwMode="auto">
          <a:xfrm>
            <a:off x="4275139" y="5129214"/>
            <a:ext cx="3044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štěrbina radiokarpálního kloubu</a:t>
            </a:r>
          </a:p>
        </p:txBody>
      </p:sp>
    </p:spTree>
    <p:extLst>
      <p:ext uri="{BB962C8B-B14F-4D97-AF65-F5344CB8AC3E}">
        <p14:creationId xmlns:p14="http://schemas.microsoft.com/office/powerpoint/2010/main" val="271479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4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4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4" dur="1000" fill="hold"/>
                                        <p:tgtEl>
                                          <p:spTgt spid="14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435" grpId="0" animBg="1"/>
      <p:bldP spid="146436" grpId="0" animBg="1"/>
      <p:bldP spid="146437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 descr="Cubital%20Foss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050" y="1557339"/>
            <a:ext cx="5651500" cy="457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214" y="1484313"/>
            <a:ext cx="3633787" cy="885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ext Box 9"/>
          <p:cNvSpPr txBox="1">
            <a:spLocks noChangeArrowheads="1"/>
          </p:cNvSpPr>
          <p:nvPr/>
        </p:nvSpPr>
        <p:spPr bwMode="auto">
          <a:xfrm>
            <a:off x="2043114" y="350838"/>
            <a:ext cx="70945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Fossa cubitalis </a:t>
            </a:r>
            <a:r>
              <a:rPr lang="cs-CZ" altLang="cs-CZ" sz="1800"/>
              <a:t>(tenká kůže, aponeurosis m. bicipitis brachii) </a:t>
            </a:r>
          </a:p>
        </p:txBody>
      </p:sp>
    </p:spTree>
    <p:extLst>
      <p:ext uri="{BB962C8B-B14F-4D97-AF65-F5344CB8AC3E}">
        <p14:creationId xmlns:p14="http://schemas.microsoft.com/office/powerpoint/2010/main" val="288203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8" y="1125538"/>
            <a:ext cx="1587500" cy="5332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5"/>
          <p:cNvSpPr txBox="1">
            <a:spLocks noChangeArrowheads="1"/>
          </p:cNvSpPr>
          <p:nvPr/>
        </p:nvSpPr>
        <p:spPr bwMode="auto">
          <a:xfrm>
            <a:off x="1971675" y="4953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1631951" y="1341439"/>
            <a:ext cx="7648575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</a:t>
            </a:r>
            <a:r>
              <a:rPr lang="cs-CZ" altLang="cs-CZ" sz="2400" b="1">
                <a:solidFill>
                  <a:srgbClr val="C00000"/>
                </a:solidFill>
              </a:rPr>
              <a:t>Podkožní vrstva regio cubiti anterior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FF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N. cutaneus brachii medialis </a:t>
            </a:r>
            <a:r>
              <a:rPr lang="cs-CZ" altLang="cs-CZ" sz="1200" b="1"/>
              <a:t>(zde končí)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N. cutaneus antebrachii medialis </a:t>
            </a:r>
            <a:r>
              <a:rPr lang="cs-CZ" altLang="cs-CZ" sz="1200"/>
              <a:t>(sestupuje podél přítoků v. basilica)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</a:t>
            </a:r>
            <a:r>
              <a:rPr lang="cs-CZ" altLang="cs-CZ" sz="1400" b="1"/>
              <a:t>r. anterior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 b="1"/>
              <a:t>   r. posterior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N. cutaneus antebrachii lateralis </a:t>
            </a:r>
            <a:r>
              <a:rPr lang="cs-CZ" altLang="cs-CZ" sz="1600"/>
              <a:t>(větev z n. musculocutaneus,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 sestupuje podél přítoků v. cephalica)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cephalica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v. mediana cubiti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basilica</a:t>
            </a:r>
          </a:p>
        </p:txBody>
      </p:sp>
    </p:spTree>
    <p:extLst>
      <p:ext uri="{BB962C8B-B14F-4D97-AF65-F5344CB8AC3E}">
        <p14:creationId xmlns:p14="http://schemas.microsoft.com/office/powerpoint/2010/main" val="2948049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613" y="911226"/>
            <a:ext cx="7308850" cy="594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827214" y="63501"/>
            <a:ext cx="87772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mediana cubiti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V. mediana antebrachii – v. mediana basilica a v. cephalica</a:t>
            </a:r>
            <a:r>
              <a:rPr lang="cs-CZ" altLang="cs-CZ" sz="2400"/>
              <a:t> </a:t>
            </a: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682750" y="3400425"/>
            <a:ext cx="180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I-V aplikace látek,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/>
              <a:t>odběry krve </a:t>
            </a:r>
          </a:p>
        </p:txBody>
      </p:sp>
      <p:sp>
        <p:nvSpPr>
          <p:cNvPr id="31749" name="TextovéPole 1"/>
          <p:cNvSpPr txBox="1">
            <a:spLocks noChangeArrowheads="1"/>
          </p:cNvSpPr>
          <p:nvPr/>
        </p:nvSpPr>
        <p:spPr bwMode="auto">
          <a:xfrm>
            <a:off x="1682751" y="2584450"/>
            <a:ext cx="2265363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spojka s hlubokými žílami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(bez chlopní)</a:t>
            </a:r>
          </a:p>
        </p:txBody>
      </p:sp>
    </p:spTree>
    <p:extLst>
      <p:ext uri="{BB962C8B-B14F-4D97-AF65-F5344CB8AC3E}">
        <p14:creationId xmlns:p14="http://schemas.microsoft.com/office/powerpoint/2010/main" val="1561961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175" y="512764"/>
            <a:ext cx="145415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6638925" y="1673226"/>
            <a:ext cx="2808288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b="1"/>
              <a:t>aponeurosis m. bicipitis brachii</a:t>
            </a:r>
          </a:p>
        </p:txBody>
      </p:sp>
      <p:sp>
        <p:nvSpPr>
          <p:cNvPr id="33796" name="Line 4"/>
          <p:cNvSpPr>
            <a:spLocks noChangeShapeType="1"/>
          </p:cNvSpPr>
          <p:nvPr/>
        </p:nvSpPr>
        <p:spPr bwMode="auto">
          <a:xfrm flipV="1">
            <a:off x="9213851" y="1662114"/>
            <a:ext cx="792163" cy="149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33797" name="Text Box 5"/>
          <p:cNvSpPr txBox="1">
            <a:spLocks noChangeArrowheads="1"/>
          </p:cNvSpPr>
          <p:nvPr/>
        </p:nvSpPr>
        <p:spPr bwMode="auto">
          <a:xfrm>
            <a:off x="1524000" y="1773239"/>
            <a:ext cx="860425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lphaUcPeriod"/>
            </a:pPr>
            <a:r>
              <a:rPr lang="cs-CZ" altLang="cs-CZ" sz="2400" b="1" dirty="0" err="1">
                <a:solidFill>
                  <a:srgbClr val="FF0000"/>
                </a:solidFill>
              </a:rPr>
              <a:t>brachialis</a:t>
            </a:r>
            <a:r>
              <a:rPr lang="cs-CZ" altLang="cs-CZ" sz="2400" b="1" dirty="0"/>
              <a:t> </a:t>
            </a:r>
            <a:r>
              <a:rPr lang="cs-CZ" altLang="cs-CZ" sz="1400" dirty="0"/>
              <a:t>(pod fascií, mediálně od m. biceps </a:t>
            </a:r>
            <a:r>
              <a:rPr lang="cs-CZ" altLang="cs-CZ" sz="1400" dirty="0" err="1"/>
              <a:t>brachii</a:t>
            </a:r>
            <a:r>
              <a:rPr lang="cs-CZ" altLang="cs-CZ" sz="1400" dirty="0"/>
              <a:t> – lze hmatat pulz)</a:t>
            </a:r>
          </a:p>
          <a:p>
            <a:pPr eaLnBrk="1" hangingPunct="1">
              <a:spcBef>
                <a:spcPct val="0"/>
              </a:spcBef>
              <a:buFontTx/>
              <a:buAutoNum type="alphaUcPeriod"/>
            </a:pPr>
            <a:endParaRPr lang="cs-CZ" altLang="cs-CZ" sz="1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</a:t>
            </a:r>
            <a:r>
              <a:rPr lang="cs-CZ" altLang="cs-CZ" sz="1800" b="1" dirty="0"/>
              <a:t>konečné větve: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</a:t>
            </a:r>
            <a:r>
              <a:rPr lang="cs-CZ" altLang="cs-CZ" sz="2000" b="1" dirty="0">
                <a:solidFill>
                  <a:srgbClr val="FF0000"/>
                </a:solidFill>
              </a:rPr>
              <a:t>a. </a:t>
            </a:r>
            <a:r>
              <a:rPr lang="cs-CZ" altLang="cs-CZ" sz="2000" b="1" dirty="0" err="1">
                <a:solidFill>
                  <a:srgbClr val="FF0000"/>
                </a:solidFill>
              </a:rPr>
              <a:t>radialis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1400" dirty="0"/>
              <a:t>(pokračuje mezi m. </a:t>
            </a:r>
            <a:r>
              <a:rPr lang="cs-CZ" altLang="cs-CZ" sz="1400" dirty="0" err="1"/>
              <a:t>pronator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teres</a:t>
            </a:r>
            <a:r>
              <a:rPr lang="cs-CZ" altLang="cs-CZ" sz="1400" dirty="0"/>
              <a:t> a m. </a:t>
            </a:r>
            <a:r>
              <a:rPr lang="cs-CZ" altLang="cs-CZ" sz="1400" dirty="0" err="1"/>
              <a:t>brachioradialis</a:t>
            </a:r>
            <a:r>
              <a:rPr lang="cs-CZ" altLang="cs-CZ" sz="1400" dirty="0"/>
              <a:t> po povrchu m. </a:t>
            </a:r>
            <a:r>
              <a:rPr lang="cs-CZ" altLang="cs-CZ" sz="1400" dirty="0" err="1"/>
              <a:t>supinator</a:t>
            </a:r>
            <a:r>
              <a:rPr lang="cs-CZ" altLang="cs-CZ" sz="1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    </a:t>
            </a:r>
            <a:r>
              <a:rPr lang="cs-CZ" altLang="cs-CZ" sz="2000" b="1" dirty="0">
                <a:solidFill>
                  <a:srgbClr val="FF0000"/>
                </a:solidFill>
              </a:rPr>
              <a:t>a. </a:t>
            </a:r>
            <a:r>
              <a:rPr lang="cs-CZ" altLang="cs-CZ" sz="2000" b="1" dirty="0" err="1">
                <a:solidFill>
                  <a:srgbClr val="FF0000"/>
                </a:solidFill>
              </a:rPr>
              <a:t>ulnaris</a:t>
            </a:r>
            <a:r>
              <a:rPr lang="cs-CZ" altLang="cs-CZ" sz="2000" b="1" dirty="0">
                <a:solidFill>
                  <a:srgbClr val="FF0000"/>
                </a:solidFill>
              </a:rPr>
              <a:t> </a:t>
            </a:r>
            <a:r>
              <a:rPr lang="cs-CZ" altLang="cs-CZ" sz="1400" dirty="0"/>
              <a:t>(pod m. </a:t>
            </a:r>
            <a:r>
              <a:rPr lang="cs-CZ" altLang="cs-CZ" sz="1400" dirty="0" err="1"/>
              <a:t>pronator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teres</a:t>
            </a:r>
            <a:r>
              <a:rPr lang="cs-CZ" altLang="cs-CZ" sz="1400" dirty="0"/>
              <a:t>, mezi m. flexor </a:t>
            </a:r>
            <a:r>
              <a:rPr lang="cs-CZ" altLang="cs-CZ" sz="1400" dirty="0" err="1"/>
              <a:t>carpi</a:t>
            </a:r>
            <a:r>
              <a:rPr lang="cs-CZ" altLang="cs-CZ" sz="1400" dirty="0"/>
              <a:t> </a:t>
            </a:r>
            <a:r>
              <a:rPr lang="cs-CZ" altLang="cs-CZ" sz="1400" dirty="0" err="1"/>
              <a:t>ulnaris</a:t>
            </a:r>
            <a:r>
              <a:rPr lang="cs-CZ" altLang="cs-CZ" sz="1400" dirty="0"/>
              <a:t> a m. flexor </a:t>
            </a:r>
            <a:r>
              <a:rPr lang="cs-CZ" altLang="cs-CZ" sz="1400" dirty="0" err="1"/>
              <a:t>digitorum</a:t>
            </a:r>
            <a:r>
              <a:rPr lang="cs-CZ" altLang="cs-CZ" sz="1400" dirty="0"/>
              <a:t> </a:t>
            </a:r>
            <a:r>
              <a:rPr lang="cs-CZ" altLang="cs-CZ" sz="1400" dirty="0" err="1"/>
              <a:t>profundus</a:t>
            </a:r>
            <a:r>
              <a:rPr lang="cs-CZ" altLang="cs-CZ" sz="14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Mediálně od cév jde </a:t>
            </a:r>
            <a:r>
              <a:rPr lang="cs-CZ" altLang="cs-CZ" sz="2000" b="1" dirty="0"/>
              <a:t>n.</a:t>
            </a:r>
            <a:r>
              <a:rPr lang="cs-CZ" altLang="cs-CZ" sz="1800" b="1" dirty="0"/>
              <a:t> </a:t>
            </a:r>
            <a:r>
              <a:rPr lang="cs-CZ" altLang="cs-CZ" sz="2000" b="1" dirty="0" err="1"/>
              <a:t>medianus</a:t>
            </a:r>
            <a:r>
              <a:rPr lang="cs-CZ" altLang="cs-CZ" sz="2000" b="1" dirty="0"/>
              <a:t> </a:t>
            </a:r>
            <a:r>
              <a:rPr lang="cs-CZ" altLang="cs-CZ" sz="1800" b="1" dirty="0"/>
              <a:t>– </a:t>
            </a:r>
            <a:r>
              <a:rPr lang="cs-CZ" altLang="cs-CZ" sz="1400" dirty="0"/>
              <a:t>prochází mezi hlavami m. </a:t>
            </a:r>
            <a:r>
              <a:rPr lang="cs-CZ" altLang="cs-CZ" sz="1400" dirty="0" err="1"/>
              <a:t>pronator</a:t>
            </a:r>
            <a:r>
              <a:rPr lang="cs-CZ" altLang="cs-CZ" sz="1400" dirty="0"/>
              <a:t> </a:t>
            </a:r>
            <a:r>
              <a:rPr lang="cs-CZ" altLang="cs-CZ" sz="1400" dirty="0" err="1"/>
              <a:t>teres</a:t>
            </a:r>
            <a:r>
              <a:rPr lang="cs-CZ" altLang="cs-CZ" sz="1400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err="1"/>
              <a:t>Nervus</a:t>
            </a:r>
            <a:r>
              <a:rPr lang="cs-CZ" altLang="cs-CZ" sz="2000" b="1" dirty="0"/>
              <a:t> </a:t>
            </a:r>
            <a:r>
              <a:rPr lang="cs-CZ" altLang="cs-CZ" sz="2000" b="1" dirty="0" err="1"/>
              <a:t>radialis</a:t>
            </a:r>
            <a:r>
              <a:rPr lang="cs-CZ" altLang="cs-CZ" sz="1600" b="1" dirty="0"/>
              <a:t> </a:t>
            </a:r>
            <a:r>
              <a:rPr lang="cs-CZ" altLang="cs-CZ" sz="1400" dirty="0"/>
              <a:t>jde mezi m. </a:t>
            </a:r>
            <a:r>
              <a:rPr lang="cs-CZ" altLang="cs-CZ" sz="1400" dirty="0" err="1"/>
              <a:t>brachioradialis</a:t>
            </a:r>
            <a:r>
              <a:rPr lang="cs-CZ" altLang="cs-CZ" sz="1400" dirty="0"/>
              <a:t> a úpon m. </a:t>
            </a:r>
            <a:r>
              <a:rPr lang="cs-CZ" altLang="cs-CZ" sz="1400" dirty="0" err="1"/>
              <a:t>brachialis</a:t>
            </a:r>
            <a:r>
              <a:rPr lang="cs-CZ" altLang="cs-CZ" sz="1400" dirty="0"/>
              <a:t>, dělí se na r. </a:t>
            </a:r>
            <a:r>
              <a:rPr lang="cs-CZ" altLang="cs-CZ" sz="1400" dirty="0" err="1"/>
              <a:t>superficialis</a:t>
            </a:r>
            <a:r>
              <a:rPr lang="cs-CZ" altLang="cs-CZ" sz="1400" dirty="0"/>
              <a:t> (pokračuje podél a. </a:t>
            </a:r>
            <a:r>
              <a:rPr lang="cs-CZ" altLang="cs-CZ" sz="1400" dirty="0" err="1"/>
              <a:t>radialis</a:t>
            </a:r>
            <a:r>
              <a:rPr lang="cs-CZ" altLang="cs-CZ" sz="1400" dirty="0"/>
              <a:t>) a r. </a:t>
            </a:r>
            <a:r>
              <a:rPr lang="cs-CZ" altLang="cs-CZ" sz="1400" dirty="0" err="1"/>
              <a:t>profundus</a:t>
            </a:r>
            <a:r>
              <a:rPr lang="cs-CZ" altLang="cs-CZ" sz="1400" dirty="0"/>
              <a:t> (skrze m. </a:t>
            </a:r>
            <a:r>
              <a:rPr lang="cs-CZ" altLang="cs-CZ" sz="1400" dirty="0" err="1"/>
              <a:t>supinator</a:t>
            </a:r>
            <a:r>
              <a:rPr lang="cs-CZ" altLang="cs-CZ" sz="1400" dirty="0"/>
              <a:t> běží dorsálně)</a:t>
            </a:r>
          </a:p>
        </p:txBody>
      </p:sp>
      <p:sp>
        <p:nvSpPr>
          <p:cNvPr id="33798" name="Text Box 6"/>
          <p:cNvSpPr txBox="1">
            <a:spLocks noChangeArrowheads="1"/>
          </p:cNvSpPr>
          <p:nvPr/>
        </p:nvSpPr>
        <p:spPr bwMode="auto">
          <a:xfrm>
            <a:off x="2063751" y="5187950"/>
            <a:ext cx="601959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Spodina</a:t>
            </a:r>
            <a:r>
              <a:rPr lang="cs-CZ" altLang="cs-CZ" sz="1800" dirty="0"/>
              <a:t> loketní jamky je tvořena </a:t>
            </a:r>
            <a:r>
              <a:rPr lang="cs-CZ" altLang="cs-CZ" sz="1800" b="1" dirty="0"/>
              <a:t>úponem m. </a:t>
            </a:r>
            <a:r>
              <a:rPr lang="cs-CZ" altLang="cs-CZ" sz="1800" b="1" dirty="0" err="1"/>
              <a:t>brachialis</a:t>
            </a:r>
            <a:endParaRPr lang="cs-CZ" altLang="cs-CZ" sz="1800" b="1" dirty="0"/>
          </a:p>
        </p:txBody>
      </p:sp>
      <p:sp>
        <p:nvSpPr>
          <p:cNvPr id="33799" name="Text Box 7"/>
          <p:cNvSpPr txBox="1">
            <a:spLocks noChangeArrowheads="1"/>
          </p:cNvSpPr>
          <p:nvPr/>
        </p:nvSpPr>
        <p:spPr bwMode="auto">
          <a:xfrm>
            <a:off x="2351088" y="762001"/>
            <a:ext cx="5561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>
                <a:solidFill>
                  <a:srgbClr val="FF0000"/>
                </a:solidFill>
              </a:rPr>
              <a:t>Regio cubiti anterior </a:t>
            </a:r>
            <a:r>
              <a:rPr lang="cs-CZ" altLang="cs-CZ" sz="1800"/>
              <a:t>(hluboká vrstva)</a:t>
            </a:r>
          </a:p>
        </p:txBody>
      </p:sp>
    </p:spTree>
    <p:extLst>
      <p:ext uri="{BB962C8B-B14F-4D97-AF65-F5344CB8AC3E}">
        <p14:creationId xmlns:p14="http://schemas.microsoft.com/office/powerpoint/2010/main" val="295045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26" y="1341439"/>
            <a:ext cx="1585913" cy="533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1971675" y="4953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703388" y="495301"/>
            <a:ext cx="77597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                       </a:t>
            </a:r>
            <a:r>
              <a:rPr lang="cs-CZ" altLang="cs-CZ" sz="2400" b="1" cap="all" dirty="0" err="1">
                <a:solidFill>
                  <a:srgbClr val="C00000"/>
                </a:solidFill>
              </a:rPr>
              <a:t>Regio</a:t>
            </a:r>
            <a:r>
              <a:rPr lang="cs-CZ" altLang="cs-CZ" sz="2400" b="1" cap="all" dirty="0">
                <a:solidFill>
                  <a:srgbClr val="C00000"/>
                </a:solidFill>
              </a:rPr>
              <a:t> </a:t>
            </a:r>
            <a:r>
              <a:rPr lang="cs-CZ" altLang="cs-CZ" sz="2400" b="1" cap="all" dirty="0" err="1">
                <a:solidFill>
                  <a:srgbClr val="C00000"/>
                </a:solidFill>
              </a:rPr>
              <a:t>antebrachii</a:t>
            </a:r>
            <a:r>
              <a:rPr lang="cs-CZ" altLang="cs-CZ" sz="2400" b="1" cap="all" dirty="0">
                <a:solidFill>
                  <a:srgbClr val="C00000"/>
                </a:solidFill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</a:rPr>
              <a:t>                   </a:t>
            </a:r>
            <a:r>
              <a:rPr lang="cs-CZ" altLang="cs-CZ" sz="2400" b="1" dirty="0" err="1">
                <a:solidFill>
                  <a:srgbClr val="C00000"/>
                </a:solidFill>
              </a:rPr>
              <a:t>Regio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antebrachii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anterior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Kůže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Podkoží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  N. </a:t>
            </a:r>
            <a:r>
              <a:rPr lang="cs-CZ" altLang="cs-CZ" sz="2400" b="1" dirty="0" err="1"/>
              <a:t>cutaneus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antebrachii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medialis</a:t>
            </a:r>
            <a:r>
              <a:rPr lang="cs-CZ" altLang="cs-CZ" sz="2400" b="1" dirty="0"/>
              <a:t> </a:t>
            </a:r>
            <a:r>
              <a:rPr lang="cs-CZ" altLang="cs-CZ" sz="1600" dirty="0"/>
              <a:t>(větev z </a:t>
            </a:r>
            <a:r>
              <a:rPr lang="cs-CZ" altLang="cs-CZ" sz="1600" dirty="0" err="1"/>
              <a:t>fasciculus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medialis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/>
              <a:t>    plexus </a:t>
            </a:r>
            <a:r>
              <a:rPr lang="cs-CZ" altLang="cs-CZ" sz="1600" dirty="0" err="1"/>
              <a:t>brachialis</a:t>
            </a:r>
            <a:r>
              <a:rPr lang="cs-CZ" altLang="cs-CZ" sz="1600" dirty="0"/>
              <a:t>, podél přítoků v. </a:t>
            </a:r>
            <a:r>
              <a:rPr lang="cs-CZ" altLang="cs-CZ" sz="1600" dirty="0" err="1"/>
              <a:t>basilica</a:t>
            </a:r>
            <a:r>
              <a:rPr lang="cs-CZ" altLang="cs-CZ" sz="16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/>
              <a:t>     r. </a:t>
            </a:r>
            <a:r>
              <a:rPr lang="cs-CZ" altLang="cs-CZ" sz="1600" b="1" dirty="0" err="1"/>
              <a:t>anterior</a:t>
            </a: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dirty="0"/>
              <a:t>     r. </a:t>
            </a:r>
            <a:r>
              <a:rPr lang="cs-CZ" altLang="cs-CZ" sz="1600" b="1" dirty="0" err="1"/>
              <a:t>posterior</a:t>
            </a: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  N. </a:t>
            </a:r>
            <a:r>
              <a:rPr lang="cs-CZ" altLang="cs-CZ" sz="2400" b="1" dirty="0" err="1"/>
              <a:t>cutaneus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antebrachii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lateralis</a:t>
            </a:r>
            <a:r>
              <a:rPr lang="cs-CZ" altLang="cs-CZ" sz="2400" b="1" dirty="0"/>
              <a:t> </a:t>
            </a:r>
            <a:r>
              <a:rPr lang="cs-CZ" altLang="cs-CZ" sz="1600" dirty="0"/>
              <a:t>(větev z n. </a:t>
            </a:r>
            <a:r>
              <a:rPr lang="cs-CZ" altLang="cs-CZ" sz="1600" dirty="0" err="1"/>
              <a:t>musculocutaneus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dirty="0"/>
              <a:t>          podél přítoků v. </a:t>
            </a:r>
            <a:r>
              <a:rPr lang="cs-CZ" altLang="cs-CZ" sz="1600" dirty="0" err="1"/>
              <a:t>cephalica</a:t>
            </a:r>
            <a:r>
              <a:rPr lang="cs-CZ" altLang="cs-CZ" sz="16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  V. </a:t>
            </a:r>
            <a:r>
              <a:rPr lang="cs-CZ" altLang="cs-CZ" sz="2400" b="1" dirty="0" err="1"/>
              <a:t>cephalica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  V. </a:t>
            </a:r>
            <a:r>
              <a:rPr lang="cs-CZ" altLang="cs-CZ" sz="2400" b="1" dirty="0" err="1"/>
              <a:t>basilica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 err="1"/>
              <a:t>Fascia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antebrachii</a:t>
            </a:r>
            <a:r>
              <a:rPr lang="cs-CZ" altLang="cs-CZ" sz="2400" b="1" dirty="0"/>
              <a:t> </a:t>
            </a:r>
            <a:r>
              <a:rPr lang="cs-CZ" altLang="cs-CZ" sz="1600" b="1" dirty="0"/>
              <a:t>s </a:t>
            </a:r>
            <a:r>
              <a:rPr lang="cs-CZ" altLang="cs-CZ" sz="1600" b="1" dirty="0" err="1"/>
              <a:t>aponeurosis</a:t>
            </a:r>
            <a:r>
              <a:rPr lang="cs-CZ" altLang="cs-CZ" sz="1600" b="1" dirty="0"/>
              <a:t> m. </a:t>
            </a:r>
            <a:r>
              <a:rPr lang="cs-CZ" altLang="cs-CZ" sz="1600" b="1" dirty="0" err="1"/>
              <a:t>bicipitis</a:t>
            </a:r>
            <a:r>
              <a:rPr lang="cs-CZ" altLang="cs-CZ" sz="1600" b="1" dirty="0"/>
              <a:t> </a:t>
            </a:r>
            <a:r>
              <a:rPr lang="cs-CZ" altLang="cs-CZ" sz="1600" b="1" dirty="0" err="1"/>
              <a:t>brachii</a:t>
            </a:r>
            <a:endParaRPr lang="cs-CZ" alt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2915579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700" y="1844676"/>
            <a:ext cx="2273300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0" y="620714"/>
            <a:ext cx="2128838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1"/>
            <a:ext cx="2233613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Text Box 4"/>
          <p:cNvSpPr txBox="1">
            <a:spLocks noChangeArrowheads="1"/>
          </p:cNvSpPr>
          <p:nvPr/>
        </p:nvSpPr>
        <p:spPr bwMode="auto">
          <a:xfrm>
            <a:off x="1524000" y="188914"/>
            <a:ext cx="4052888" cy="495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Přední skupina svalů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pronator  teres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flexor carpi radialis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palmaris longus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flexor carpi ulnaris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flexor digitorum superficialis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flexor pollicis longus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flexor digitorum profundus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pronator quadratus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  <p:sp>
        <p:nvSpPr>
          <p:cNvPr id="36870" name="Text Box 9"/>
          <p:cNvSpPr txBox="1">
            <a:spLocks noChangeArrowheads="1"/>
          </p:cNvSpPr>
          <p:nvPr/>
        </p:nvSpPr>
        <p:spPr bwMode="auto">
          <a:xfrm>
            <a:off x="1611314" y="5535614"/>
            <a:ext cx="20136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N. medianus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N. ulnaris</a:t>
            </a:r>
          </a:p>
        </p:txBody>
      </p:sp>
    </p:spTree>
    <p:extLst>
      <p:ext uri="{BB962C8B-B14F-4D97-AF65-F5344CB8AC3E}">
        <p14:creationId xmlns:p14="http://schemas.microsoft.com/office/powerpoint/2010/main" val="3801275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4"/>
          <p:cNvSpPr txBox="1">
            <a:spLocks noChangeArrowheads="1"/>
          </p:cNvSpPr>
          <p:nvPr/>
        </p:nvSpPr>
        <p:spPr bwMode="auto">
          <a:xfrm>
            <a:off x="1711325" y="188913"/>
            <a:ext cx="5875338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Laterální skupina předloketních svalů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brachioradialis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extensor carpi radialis longus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extensor carpi radialis brevis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M. supinator</a:t>
            </a:r>
          </a:p>
        </p:txBody>
      </p:sp>
      <p:pic>
        <p:nvPicPr>
          <p:cNvPr id="3891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1" y="762001"/>
            <a:ext cx="2303463" cy="561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564" y="798514"/>
            <a:ext cx="2128837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454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995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68" name="Text Box 4"/>
          <p:cNvSpPr txBox="1">
            <a:spLocks noChangeArrowheads="1"/>
          </p:cNvSpPr>
          <p:nvPr/>
        </p:nvSpPr>
        <p:spPr bwMode="auto">
          <a:xfrm>
            <a:off x="5808664" y="188913"/>
            <a:ext cx="15971837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>
              <a:buFontTx/>
              <a:buAutoNum type="alphaUcPeriod"/>
              <a:defRPr/>
            </a:pPr>
            <a:r>
              <a:rPr lang="cs-CZ" b="1" dirty="0" err="1">
                <a:solidFill>
                  <a:srgbClr val="C00000"/>
                </a:solidFill>
                <a:latin typeface="Arial" charset="0"/>
              </a:rPr>
              <a:t>radialis</a:t>
            </a:r>
            <a:r>
              <a:rPr lang="cs-CZ" b="1" dirty="0">
                <a:latin typeface="Arial" charset="0"/>
              </a:rPr>
              <a:t> – </a:t>
            </a:r>
            <a:r>
              <a:rPr lang="cs-CZ" sz="1600" dirty="0">
                <a:latin typeface="Arial" charset="0"/>
              </a:rPr>
              <a:t>pokračuje mezi </a:t>
            </a:r>
          </a:p>
          <a:p>
            <a:pPr marL="457200" indent="-457200">
              <a:defRPr/>
            </a:pPr>
            <a:r>
              <a:rPr lang="cs-CZ" sz="1600" dirty="0">
                <a:latin typeface="Arial" charset="0"/>
              </a:rPr>
              <a:t>m. </a:t>
            </a:r>
            <a:r>
              <a:rPr lang="cs-CZ" sz="1600" dirty="0" err="1">
                <a:latin typeface="Arial" charset="0"/>
              </a:rPr>
              <a:t>pronator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teres</a:t>
            </a:r>
            <a:r>
              <a:rPr lang="cs-CZ" sz="1600" dirty="0">
                <a:latin typeface="Arial" charset="0"/>
              </a:rPr>
              <a:t> a m. </a:t>
            </a:r>
            <a:r>
              <a:rPr lang="cs-CZ" sz="1600" dirty="0" err="1">
                <a:latin typeface="Arial" charset="0"/>
              </a:rPr>
              <a:t>brachioradialis</a:t>
            </a:r>
            <a:r>
              <a:rPr lang="cs-CZ" sz="1600" dirty="0">
                <a:latin typeface="Arial" charset="0"/>
              </a:rPr>
              <a:t> </a:t>
            </a:r>
          </a:p>
          <a:p>
            <a:pPr marL="457200" indent="-457200">
              <a:defRPr/>
            </a:pPr>
            <a:r>
              <a:rPr lang="cs-CZ" sz="1600" dirty="0">
                <a:latin typeface="Arial" charset="0"/>
              </a:rPr>
              <a:t>spolu s r. </a:t>
            </a:r>
            <a:r>
              <a:rPr lang="cs-CZ" sz="1600" dirty="0" err="1">
                <a:latin typeface="Arial" charset="0"/>
              </a:rPr>
              <a:t>superficalis</a:t>
            </a:r>
            <a:r>
              <a:rPr lang="cs-CZ" sz="1600" dirty="0">
                <a:latin typeface="Arial" charset="0"/>
              </a:rPr>
              <a:t> n. </a:t>
            </a:r>
            <a:r>
              <a:rPr lang="cs-CZ" sz="1600" dirty="0" err="1">
                <a:latin typeface="Arial" charset="0"/>
              </a:rPr>
              <a:t>radialis</a:t>
            </a:r>
            <a:r>
              <a:rPr lang="cs-CZ" sz="1600" dirty="0">
                <a:latin typeface="Arial" charset="0"/>
              </a:rPr>
              <a:t>,</a:t>
            </a:r>
          </a:p>
          <a:p>
            <a:pPr marL="457200" indent="-457200">
              <a:defRPr/>
            </a:pPr>
            <a:r>
              <a:rPr lang="cs-CZ" sz="1600" dirty="0">
                <a:latin typeface="Arial" charset="0"/>
              </a:rPr>
              <a:t>distálně mezi m. </a:t>
            </a:r>
            <a:r>
              <a:rPr lang="cs-CZ" sz="1600" dirty="0" err="1">
                <a:latin typeface="Arial" charset="0"/>
              </a:rPr>
              <a:t>brachioradialis</a:t>
            </a:r>
            <a:r>
              <a:rPr lang="cs-CZ" sz="1600" dirty="0">
                <a:latin typeface="Arial" charset="0"/>
              </a:rPr>
              <a:t> a m. </a:t>
            </a:r>
          </a:p>
          <a:p>
            <a:pPr marL="457200" indent="-457200">
              <a:defRPr/>
            </a:pPr>
            <a:r>
              <a:rPr lang="cs-CZ" sz="1600" dirty="0">
                <a:latin typeface="Arial" charset="0"/>
              </a:rPr>
              <a:t>flexor </a:t>
            </a:r>
            <a:r>
              <a:rPr lang="cs-CZ" sz="1600" dirty="0" err="1">
                <a:latin typeface="Arial" charset="0"/>
              </a:rPr>
              <a:t>carpi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radialis</a:t>
            </a:r>
            <a:r>
              <a:rPr lang="cs-CZ" sz="1600" dirty="0">
                <a:latin typeface="Arial" charset="0"/>
              </a:rPr>
              <a:t>, </a:t>
            </a:r>
            <a:r>
              <a:rPr lang="cs-CZ" sz="1200" dirty="0" err="1">
                <a:latin typeface="Arial" charset="0"/>
              </a:rPr>
              <a:t>foveola</a:t>
            </a:r>
            <a:r>
              <a:rPr lang="cs-CZ" sz="1200" dirty="0">
                <a:latin typeface="Arial" charset="0"/>
              </a:rPr>
              <a:t> </a:t>
            </a:r>
            <a:r>
              <a:rPr lang="cs-CZ" sz="1200" dirty="0" err="1">
                <a:latin typeface="Arial" charset="0"/>
              </a:rPr>
              <a:t>radialis</a:t>
            </a:r>
            <a:endParaRPr lang="cs-CZ" sz="1200" dirty="0">
              <a:latin typeface="Arial" charset="0"/>
            </a:endParaRPr>
          </a:p>
          <a:p>
            <a:pPr marL="457200" indent="-457200">
              <a:defRPr/>
            </a:pPr>
            <a:r>
              <a:rPr lang="cs-CZ" b="1" dirty="0">
                <a:latin typeface="Arial" charset="0"/>
              </a:rPr>
              <a:t> </a:t>
            </a:r>
          </a:p>
          <a:p>
            <a:pPr marL="457200" indent="-457200">
              <a:defRPr/>
            </a:pPr>
            <a:r>
              <a:rPr lang="cs-CZ" sz="2000" b="1" dirty="0">
                <a:latin typeface="Arial" charset="0"/>
              </a:rPr>
              <a:t>Větve:</a:t>
            </a:r>
          </a:p>
          <a:p>
            <a:pPr eaLnBrk="1" hangingPunct="1">
              <a:defRPr/>
            </a:pPr>
            <a:r>
              <a:rPr lang="cs-CZ" b="1" dirty="0">
                <a:latin typeface="Arial" charset="0"/>
              </a:rPr>
              <a:t>   kloubní </a:t>
            </a:r>
            <a:r>
              <a:rPr lang="cs-CZ" sz="1200" dirty="0">
                <a:latin typeface="Arial" charset="0"/>
              </a:rPr>
              <a:t>(a. </a:t>
            </a:r>
            <a:r>
              <a:rPr lang="cs-CZ" sz="1200" dirty="0" err="1">
                <a:latin typeface="Arial" charset="0"/>
              </a:rPr>
              <a:t>recurrens</a:t>
            </a:r>
            <a:r>
              <a:rPr lang="cs-CZ" sz="1200" dirty="0">
                <a:latin typeface="Arial" charset="0"/>
              </a:rPr>
              <a:t> </a:t>
            </a:r>
            <a:r>
              <a:rPr lang="cs-CZ" sz="1200" dirty="0" err="1">
                <a:latin typeface="Arial" charset="0"/>
              </a:rPr>
              <a:t>radialis</a:t>
            </a:r>
            <a:r>
              <a:rPr lang="cs-CZ" sz="1200" dirty="0">
                <a:latin typeface="Arial" charset="0"/>
              </a:rPr>
              <a:t>) </a:t>
            </a:r>
          </a:p>
          <a:p>
            <a:pPr eaLnBrk="1" hangingPunct="1">
              <a:defRPr/>
            </a:pPr>
            <a:r>
              <a:rPr lang="cs-CZ" b="1" dirty="0">
                <a:latin typeface="Arial" charset="0"/>
              </a:rPr>
              <a:t>   </a:t>
            </a:r>
            <a:r>
              <a:rPr lang="cs-CZ" b="1" dirty="0" err="1">
                <a:latin typeface="Arial" charset="0"/>
              </a:rPr>
              <a:t>rr</a:t>
            </a:r>
            <a:r>
              <a:rPr lang="cs-CZ" b="1" dirty="0">
                <a:latin typeface="Arial" charset="0"/>
              </a:rPr>
              <a:t>. </a:t>
            </a:r>
            <a:r>
              <a:rPr lang="cs-CZ" b="1" dirty="0" err="1">
                <a:latin typeface="Arial" charset="0"/>
              </a:rPr>
              <a:t>musculares</a:t>
            </a:r>
            <a:endParaRPr lang="cs-CZ" b="1" dirty="0">
              <a:latin typeface="Arial" charset="0"/>
            </a:endParaRPr>
          </a:p>
          <a:p>
            <a:pPr eaLnBrk="1" hangingPunct="1">
              <a:defRPr/>
            </a:pPr>
            <a:r>
              <a:rPr lang="cs-CZ" sz="1400" b="1" dirty="0">
                <a:latin typeface="Arial" charset="0"/>
              </a:rPr>
              <a:t>     </a:t>
            </a:r>
            <a:r>
              <a:rPr lang="cs-CZ" sz="1200" dirty="0">
                <a:latin typeface="Arial" charset="0"/>
              </a:rPr>
              <a:t>r. </a:t>
            </a:r>
            <a:r>
              <a:rPr lang="cs-CZ" sz="1200" dirty="0" err="1">
                <a:latin typeface="Arial" charset="0"/>
              </a:rPr>
              <a:t>carpeus</a:t>
            </a:r>
            <a:r>
              <a:rPr lang="cs-CZ" sz="1200" dirty="0">
                <a:latin typeface="Arial" charset="0"/>
              </a:rPr>
              <a:t> </a:t>
            </a:r>
            <a:r>
              <a:rPr lang="cs-CZ" sz="1200" dirty="0" err="1">
                <a:latin typeface="Arial" charset="0"/>
              </a:rPr>
              <a:t>palmaris</a:t>
            </a:r>
            <a:endParaRPr lang="cs-CZ" sz="1200" dirty="0">
              <a:latin typeface="Arial" charset="0"/>
            </a:endParaRPr>
          </a:p>
          <a:p>
            <a:pPr eaLnBrk="1" hangingPunct="1">
              <a:defRPr/>
            </a:pPr>
            <a:r>
              <a:rPr lang="cs-CZ" b="1" dirty="0">
                <a:latin typeface="Arial" charset="0"/>
              </a:rPr>
              <a:t>    r. </a:t>
            </a:r>
            <a:r>
              <a:rPr lang="cs-CZ" b="1" dirty="0" err="1">
                <a:latin typeface="Arial" charset="0"/>
              </a:rPr>
              <a:t>palmaris</a:t>
            </a:r>
            <a:r>
              <a:rPr lang="cs-CZ" b="1" dirty="0">
                <a:latin typeface="Arial" charset="0"/>
              </a:rPr>
              <a:t> </a:t>
            </a:r>
            <a:r>
              <a:rPr lang="cs-CZ" b="1" dirty="0" err="1">
                <a:latin typeface="Arial" charset="0"/>
              </a:rPr>
              <a:t>spf</a:t>
            </a:r>
            <a:r>
              <a:rPr lang="cs-CZ" b="1" dirty="0">
                <a:latin typeface="Arial" charset="0"/>
              </a:rPr>
              <a:t>.</a:t>
            </a:r>
          </a:p>
          <a:p>
            <a:pPr eaLnBrk="1" hangingPunct="1">
              <a:defRPr/>
            </a:pPr>
            <a:endParaRPr lang="cs-CZ" b="1" dirty="0">
              <a:latin typeface="Arial" charset="0"/>
            </a:endParaRPr>
          </a:p>
          <a:p>
            <a:pPr eaLnBrk="1" hangingPunct="1">
              <a:defRPr/>
            </a:pPr>
            <a:endParaRPr lang="cs-CZ" b="1" dirty="0">
              <a:latin typeface="Arial" charset="0"/>
            </a:endParaRPr>
          </a:p>
          <a:p>
            <a:pPr eaLnBrk="1" hangingPunct="1">
              <a:defRPr/>
            </a:pPr>
            <a:r>
              <a:rPr lang="cs-CZ" b="1" dirty="0">
                <a:solidFill>
                  <a:srgbClr val="C00000"/>
                </a:solidFill>
                <a:latin typeface="Arial" charset="0"/>
              </a:rPr>
              <a:t>N. </a:t>
            </a:r>
            <a:r>
              <a:rPr lang="cs-CZ" b="1" dirty="0" err="1">
                <a:solidFill>
                  <a:srgbClr val="C00000"/>
                </a:solidFill>
                <a:latin typeface="Arial" charset="0"/>
              </a:rPr>
              <a:t>medianus</a:t>
            </a:r>
            <a:r>
              <a:rPr lang="cs-CZ" b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dirty="0">
                <a:latin typeface="Arial" charset="0"/>
              </a:rPr>
              <a:t>– </a:t>
            </a:r>
            <a:r>
              <a:rPr lang="cs-CZ" sz="1600" dirty="0">
                <a:latin typeface="Arial" charset="0"/>
              </a:rPr>
              <a:t>mezi dvěma hlavami m. </a:t>
            </a:r>
          </a:p>
          <a:p>
            <a:pPr eaLnBrk="1" hangingPunct="1">
              <a:defRPr/>
            </a:pPr>
            <a:r>
              <a:rPr lang="cs-CZ" sz="1600" dirty="0" err="1">
                <a:latin typeface="Arial" charset="0"/>
              </a:rPr>
              <a:t>pronator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teres</a:t>
            </a:r>
            <a:r>
              <a:rPr lang="cs-CZ" sz="1600" dirty="0">
                <a:latin typeface="Arial" charset="0"/>
              </a:rPr>
              <a:t>, mezi m. flexor </a:t>
            </a:r>
            <a:r>
              <a:rPr lang="cs-CZ" sz="1600" dirty="0" err="1">
                <a:latin typeface="Arial" charset="0"/>
              </a:rPr>
              <a:t>digitorum</a:t>
            </a:r>
            <a:r>
              <a:rPr lang="cs-CZ" sz="1600" dirty="0">
                <a:latin typeface="Arial" charset="0"/>
              </a:rPr>
              <a:t> </a:t>
            </a:r>
            <a:r>
              <a:rPr lang="cs-CZ" sz="1600" dirty="0" err="1">
                <a:latin typeface="Arial" charset="0"/>
              </a:rPr>
              <a:t>superficialis</a:t>
            </a:r>
            <a:endParaRPr lang="cs-CZ" sz="1600" dirty="0">
              <a:latin typeface="Arial" charset="0"/>
            </a:endParaRPr>
          </a:p>
          <a:p>
            <a:pPr eaLnBrk="1" hangingPunct="1">
              <a:defRPr/>
            </a:pPr>
            <a:r>
              <a:rPr lang="cs-CZ" sz="1600" dirty="0">
                <a:latin typeface="Arial" charset="0"/>
              </a:rPr>
              <a:t>a </a:t>
            </a:r>
            <a:r>
              <a:rPr lang="cs-CZ" sz="1600" dirty="0" err="1">
                <a:latin typeface="Arial" charset="0"/>
              </a:rPr>
              <a:t>profundus</a:t>
            </a:r>
            <a:r>
              <a:rPr lang="cs-CZ" sz="1600" dirty="0">
                <a:latin typeface="Arial" charset="0"/>
              </a:rPr>
              <a:t>, pak mezi m. flexor </a:t>
            </a:r>
            <a:r>
              <a:rPr lang="cs-CZ" sz="1600" dirty="0" err="1">
                <a:latin typeface="Arial" charset="0"/>
              </a:rPr>
              <a:t>carpi</a:t>
            </a:r>
            <a:r>
              <a:rPr lang="cs-CZ" sz="1600" dirty="0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cs-CZ" sz="1600" dirty="0" err="1">
                <a:latin typeface="Arial" charset="0"/>
              </a:rPr>
              <a:t>radialis</a:t>
            </a:r>
            <a:r>
              <a:rPr lang="cs-CZ" sz="1600" dirty="0">
                <a:latin typeface="Arial" charset="0"/>
              </a:rPr>
              <a:t> a m. </a:t>
            </a:r>
            <a:r>
              <a:rPr lang="cs-CZ" sz="1600" dirty="0" err="1">
                <a:latin typeface="Arial" charset="0"/>
              </a:rPr>
              <a:t>palmaris</a:t>
            </a:r>
            <a:r>
              <a:rPr lang="cs-CZ" sz="1600" dirty="0">
                <a:latin typeface="Arial" charset="0"/>
              </a:rPr>
              <a:t>  </a:t>
            </a:r>
            <a:r>
              <a:rPr lang="cs-CZ" sz="1600" dirty="0" err="1">
                <a:latin typeface="Arial" charset="0"/>
              </a:rPr>
              <a:t>longus</a:t>
            </a:r>
            <a:r>
              <a:rPr lang="cs-CZ" sz="1600" dirty="0">
                <a:latin typeface="Arial" charset="0"/>
              </a:rPr>
              <a:t> – </a:t>
            </a:r>
            <a:r>
              <a:rPr lang="cs-CZ" sz="1200" dirty="0">
                <a:latin typeface="Arial" charset="0"/>
              </a:rPr>
              <a:t>skrze </a:t>
            </a:r>
            <a:r>
              <a:rPr lang="cs-CZ" sz="1200" dirty="0" err="1">
                <a:latin typeface="Arial" charset="0"/>
              </a:rPr>
              <a:t>canalis</a:t>
            </a:r>
            <a:r>
              <a:rPr lang="cs-CZ" sz="1200" dirty="0">
                <a:latin typeface="Arial" charset="0"/>
              </a:rPr>
              <a:t> </a:t>
            </a:r>
            <a:r>
              <a:rPr lang="cs-CZ" sz="1200" dirty="0" err="1">
                <a:latin typeface="Arial" charset="0"/>
              </a:rPr>
              <a:t>carpi</a:t>
            </a:r>
            <a:r>
              <a:rPr lang="cs-CZ" sz="1200" dirty="0">
                <a:latin typeface="Arial" charset="0"/>
              </a:rPr>
              <a:t> do dlaně</a:t>
            </a:r>
          </a:p>
          <a:p>
            <a:pPr eaLnBrk="1" hangingPunct="1">
              <a:defRPr/>
            </a:pPr>
            <a:endParaRPr lang="cs-CZ" sz="1200" dirty="0">
              <a:latin typeface="Arial" charset="0"/>
            </a:endParaRPr>
          </a:p>
          <a:p>
            <a:pPr eaLnBrk="1" hangingPunct="1">
              <a:defRPr/>
            </a:pPr>
            <a:r>
              <a:rPr lang="cs-CZ" sz="1600" b="1" dirty="0" err="1">
                <a:latin typeface="Arial" charset="0"/>
              </a:rPr>
              <a:t>rr</a:t>
            </a:r>
            <a:r>
              <a:rPr lang="cs-CZ" sz="1600" b="1" dirty="0">
                <a:latin typeface="Arial" charset="0"/>
              </a:rPr>
              <a:t>. </a:t>
            </a:r>
            <a:r>
              <a:rPr lang="cs-CZ" sz="1600" b="1" dirty="0" err="1">
                <a:latin typeface="Arial" charset="0"/>
              </a:rPr>
              <a:t>musculares</a:t>
            </a:r>
            <a:endParaRPr lang="cs-CZ" sz="1600" b="1" dirty="0">
              <a:latin typeface="Arial" charset="0"/>
            </a:endParaRPr>
          </a:p>
          <a:p>
            <a:pPr eaLnBrk="1" hangingPunct="1">
              <a:defRPr/>
            </a:pPr>
            <a:r>
              <a:rPr lang="cs-CZ" sz="1600" b="1" dirty="0">
                <a:latin typeface="Arial" charset="0"/>
              </a:rPr>
              <a:t>n. </a:t>
            </a:r>
            <a:r>
              <a:rPr lang="cs-CZ" sz="1600" b="1" dirty="0" err="1">
                <a:latin typeface="Arial" charset="0"/>
              </a:rPr>
              <a:t>interosseus</a:t>
            </a:r>
            <a:r>
              <a:rPr lang="cs-CZ" sz="1600" b="1" dirty="0">
                <a:latin typeface="Arial" charset="0"/>
              </a:rPr>
              <a:t> ant.</a:t>
            </a:r>
          </a:p>
          <a:p>
            <a:pPr eaLnBrk="1" hangingPunct="1">
              <a:defRPr/>
            </a:pPr>
            <a:endParaRPr lang="cs-CZ" sz="1200" b="1" dirty="0">
              <a:latin typeface="Arial" charset="0"/>
            </a:endParaRPr>
          </a:p>
          <a:p>
            <a:pPr eaLnBrk="1" hangingPunct="1">
              <a:defRPr/>
            </a:pPr>
            <a:endParaRPr lang="cs-CZ" sz="1200" dirty="0">
              <a:latin typeface="Arial" charset="0"/>
            </a:endParaRPr>
          </a:p>
          <a:p>
            <a:pPr eaLnBrk="1" hangingPunct="1">
              <a:defRPr/>
            </a:pPr>
            <a:endParaRPr lang="cs-CZ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6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18052" y="318052"/>
            <a:ext cx="579043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cs-CZ" dirty="0"/>
          </a:p>
          <a:p>
            <a:r>
              <a:rPr lang="cs-CZ" sz="3600" b="1" dirty="0">
                <a:solidFill>
                  <a:srgbClr val="C00000"/>
                </a:solidFill>
              </a:rPr>
              <a:t>Cévní zásobení:</a:t>
            </a:r>
          </a:p>
          <a:p>
            <a:r>
              <a:rPr lang="cs-CZ" sz="2400" b="1" i="1" dirty="0"/>
              <a:t>a. </a:t>
            </a:r>
            <a:r>
              <a:rPr lang="cs-CZ" sz="2400" b="1" i="1" dirty="0" err="1"/>
              <a:t>vertebralis</a:t>
            </a:r>
            <a:r>
              <a:rPr lang="cs-CZ" sz="2400" b="1" i="1" dirty="0"/>
              <a:t> </a:t>
            </a:r>
            <a:r>
              <a:rPr lang="cs-CZ" i="1" dirty="0"/>
              <a:t>(</a:t>
            </a:r>
            <a:r>
              <a:rPr lang="cs-CZ" dirty="0"/>
              <a:t>z</a:t>
            </a:r>
            <a:r>
              <a:rPr lang="cs-CZ" i="1" dirty="0"/>
              <a:t> a. </a:t>
            </a:r>
            <a:r>
              <a:rPr lang="cs-CZ" i="1" dirty="0" err="1"/>
              <a:t>subclavia</a:t>
            </a:r>
            <a:r>
              <a:rPr lang="cs-CZ" i="1" dirty="0"/>
              <a:t>)</a:t>
            </a:r>
          </a:p>
          <a:p>
            <a:pPr marL="342900" indent="-342900">
              <a:buAutoNum type="alphaLcPeriod"/>
            </a:pPr>
            <a:r>
              <a:rPr lang="cs-CZ" sz="2400" b="1" i="1" dirty="0" err="1"/>
              <a:t>occipitalis</a:t>
            </a:r>
            <a:r>
              <a:rPr lang="cs-CZ" sz="2400" b="1" i="1" dirty="0"/>
              <a:t> </a:t>
            </a:r>
            <a:r>
              <a:rPr lang="cs-CZ" i="1" dirty="0"/>
              <a:t>(</a:t>
            </a:r>
            <a:r>
              <a:rPr lang="cs-CZ" dirty="0"/>
              <a:t>dorzální větev </a:t>
            </a:r>
            <a:r>
              <a:rPr lang="cs-CZ" i="1" dirty="0"/>
              <a:t>a. </a:t>
            </a:r>
            <a:r>
              <a:rPr lang="cs-CZ" i="1" dirty="0" err="1"/>
              <a:t>carotis</a:t>
            </a:r>
            <a:r>
              <a:rPr lang="cs-CZ" i="1" dirty="0"/>
              <a:t> </a:t>
            </a:r>
            <a:r>
              <a:rPr lang="cs-CZ" i="1" dirty="0" err="1"/>
              <a:t>externa</a:t>
            </a:r>
            <a:r>
              <a:rPr lang="cs-CZ" i="1" dirty="0"/>
              <a:t>)</a:t>
            </a:r>
          </a:p>
          <a:p>
            <a:r>
              <a:rPr lang="cs-CZ" sz="2400" b="1" i="1" dirty="0"/>
              <a:t>a. </a:t>
            </a:r>
            <a:r>
              <a:rPr lang="cs-CZ" sz="2400" b="1" i="1" dirty="0" err="1"/>
              <a:t>transversa</a:t>
            </a:r>
            <a:r>
              <a:rPr lang="cs-CZ" sz="2400" b="1" i="1" dirty="0"/>
              <a:t> </a:t>
            </a:r>
            <a:r>
              <a:rPr lang="cs-CZ" sz="2400" b="1" i="1" dirty="0" err="1"/>
              <a:t>colli</a:t>
            </a:r>
            <a:r>
              <a:rPr lang="cs-CZ" sz="2400" b="1" i="1" dirty="0"/>
              <a:t> </a:t>
            </a:r>
            <a:r>
              <a:rPr lang="cs-CZ" i="1" dirty="0"/>
              <a:t>(</a:t>
            </a:r>
            <a:r>
              <a:rPr lang="cs-CZ" dirty="0"/>
              <a:t>z</a:t>
            </a:r>
            <a:r>
              <a:rPr lang="cs-CZ" i="1" dirty="0"/>
              <a:t> a. </a:t>
            </a:r>
            <a:r>
              <a:rPr lang="cs-CZ" i="1" dirty="0" err="1"/>
              <a:t>subclavia</a:t>
            </a:r>
            <a:r>
              <a:rPr lang="cs-CZ" i="1" dirty="0"/>
              <a:t>)</a:t>
            </a:r>
          </a:p>
          <a:p>
            <a:pPr marL="342900" indent="-342900">
              <a:buAutoNum type="alphaLcPeriod"/>
            </a:pPr>
            <a:endParaRPr lang="cs-CZ" sz="2400" b="1" dirty="0"/>
          </a:p>
          <a:p>
            <a:r>
              <a:rPr lang="cs-CZ" sz="2400" b="1" i="1" dirty="0" err="1"/>
              <a:t>aa</a:t>
            </a:r>
            <a:r>
              <a:rPr lang="cs-CZ" sz="2400" b="1" i="1" dirty="0"/>
              <a:t>. </a:t>
            </a:r>
            <a:r>
              <a:rPr lang="cs-CZ" sz="2400" b="1" i="1" dirty="0" err="1"/>
              <a:t>intercostales</a:t>
            </a:r>
            <a:r>
              <a:rPr lang="cs-CZ" sz="2400" b="1" i="1" dirty="0"/>
              <a:t> </a:t>
            </a:r>
            <a:r>
              <a:rPr lang="cs-CZ" sz="2000" i="1" dirty="0"/>
              <a:t>(</a:t>
            </a:r>
            <a:r>
              <a:rPr lang="cs-CZ" sz="2000" dirty="0"/>
              <a:t>z</a:t>
            </a:r>
            <a:r>
              <a:rPr lang="cs-CZ" sz="2000" i="1" dirty="0"/>
              <a:t> aorta </a:t>
            </a:r>
            <a:r>
              <a:rPr lang="cs-CZ" sz="2000" i="1" dirty="0" err="1"/>
              <a:t>thoracica</a:t>
            </a:r>
            <a:r>
              <a:rPr lang="cs-CZ" sz="2000" i="1" dirty="0"/>
              <a:t>, </a:t>
            </a:r>
            <a:r>
              <a:rPr lang="cs-CZ" sz="2000" i="1" dirty="0" smtClean="0"/>
              <a:t>a</a:t>
            </a:r>
            <a:r>
              <a:rPr lang="cs-CZ" sz="2000" i="1" dirty="0"/>
              <a:t>. </a:t>
            </a:r>
            <a:r>
              <a:rPr lang="cs-CZ" sz="2000" i="1" dirty="0" err="1" smtClean="0"/>
              <a:t>subclavia</a:t>
            </a:r>
            <a:r>
              <a:rPr lang="cs-CZ" sz="2000" i="1" dirty="0" smtClean="0"/>
              <a:t>)</a:t>
            </a:r>
            <a:endParaRPr lang="cs-CZ" sz="2000" i="1" dirty="0"/>
          </a:p>
          <a:p>
            <a:r>
              <a:rPr lang="cs-CZ" sz="2400" b="1" i="1" dirty="0" err="1"/>
              <a:t>aa</a:t>
            </a:r>
            <a:r>
              <a:rPr lang="cs-CZ" sz="2400" b="1" i="1" dirty="0"/>
              <a:t>. </a:t>
            </a:r>
            <a:r>
              <a:rPr lang="cs-CZ" sz="2400" b="1" i="1" dirty="0" err="1"/>
              <a:t>lumbales</a:t>
            </a:r>
            <a:r>
              <a:rPr lang="cs-CZ" sz="2400" b="1" i="1" dirty="0"/>
              <a:t> </a:t>
            </a:r>
            <a:r>
              <a:rPr lang="cs-CZ" sz="2000" i="1" dirty="0"/>
              <a:t>(</a:t>
            </a:r>
            <a:r>
              <a:rPr lang="cs-CZ" sz="2000" dirty="0"/>
              <a:t>z</a:t>
            </a:r>
            <a:r>
              <a:rPr lang="cs-CZ" sz="2000" i="1" dirty="0"/>
              <a:t> aorta </a:t>
            </a:r>
            <a:r>
              <a:rPr lang="cs-CZ" sz="2000" i="1" dirty="0" err="1"/>
              <a:t>abdominalis</a:t>
            </a:r>
            <a:r>
              <a:rPr lang="cs-CZ" sz="2000" i="1" dirty="0"/>
              <a:t>)</a:t>
            </a:r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748" y="3457373"/>
            <a:ext cx="2367072" cy="329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038" y="136960"/>
            <a:ext cx="2088623" cy="2408632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sejmout0016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20752" r="5093" b="13977"/>
          <a:stretch/>
        </p:blipFill>
        <p:spPr bwMode="auto">
          <a:xfrm>
            <a:off x="6172152" y="4362902"/>
            <a:ext cx="2166730" cy="1779105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623" y="2240861"/>
            <a:ext cx="3282882" cy="403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564589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6" y="214313"/>
            <a:ext cx="2428875" cy="356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5087939" y="214313"/>
            <a:ext cx="33115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N. radialis </a:t>
            </a:r>
            <a:r>
              <a:rPr lang="cs-CZ" altLang="cs-CZ" sz="1800"/>
              <a:t>- r. superficialis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             </a:t>
            </a:r>
            <a:r>
              <a:rPr lang="cs-CZ" altLang="cs-CZ" sz="1800"/>
              <a:t>r. profundus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  <p:pic>
        <p:nvPicPr>
          <p:cNvPr id="4198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0"/>
            <a:ext cx="228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TextovéPole 6"/>
          <p:cNvSpPr txBox="1">
            <a:spLocks noChangeArrowheads="1"/>
          </p:cNvSpPr>
          <p:nvPr/>
        </p:nvSpPr>
        <p:spPr bwMode="auto">
          <a:xfrm>
            <a:off x="3881438" y="2786063"/>
            <a:ext cx="4113212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Vasa ulnaria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Mezi m. flexor digitorum superficialis a profundus,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400"/>
              <a:t>distálně na laterální straně m. flexor carpi ulnaris</a:t>
            </a:r>
          </a:p>
          <a:p>
            <a:pPr eaLnBrk="1" hangingPunct="1">
              <a:buFontTx/>
              <a:buNone/>
            </a:pPr>
            <a:r>
              <a:rPr lang="cs-CZ" altLang="cs-CZ" sz="1400"/>
              <a:t>kloubní větev </a:t>
            </a:r>
            <a:r>
              <a:rPr lang="cs-CZ" altLang="cs-CZ" sz="1100"/>
              <a:t>(a. recurrens ulnaris)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rr. musculares</a:t>
            </a:r>
          </a:p>
          <a:p>
            <a:pPr eaLnBrk="1" hangingPunct="1">
              <a:buFontTx/>
              <a:buNone/>
            </a:pPr>
            <a:r>
              <a:rPr lang="cs-CZ" altLang="cs-CZ" sz="1800"/>
              <a:t>a. interossea communis</a:t>
            </a:r>
          </a:p>
          <a:p>
            <a:pPr eaLnBrk="1" hangingPunct="1">
              <a:buFontTx/>
              <a:buNone/>
            </a:pPr>
            <a:r>
              <a:rPr lang="cs-CZ" altLang="cs-CZ" sz="1800" b="1"/>
              <a:t>    </a:t>
            </a:r>
            <a:r>
              <a:rPr lang="cs-CZ" altLang="cs-CZ" sz="1600"/>
              <a:t>a. interossea anterior</a:t>
            </a:r>
          </a:p>
          <a:p>
            <a:pPr eaLnBrk="1" hangingPunct="1">
              <a:buFontTx/>
              <a:buNone/>
            </a:pPr>
            <a:r>
              <a:rPr lang="cs-CZ" altLang="cs-CZ" sz="1600"/>
              <a:t>     a. interossea posterior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N. ulnaris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pod m. flexor carpi ulnaris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/>
          </a:p>
        </p:txBody>
      </p:sp>
    </p:spTree>
    <p:extLst>
      <p:ext uri="{BB962C8B-B14F-4D97-AF65-F5344CB8AC3E}">
        <p14:creationId xmlns:p14="http://schemas.microsoft.com/office/powerpoint/2010/main" val="42774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1992313" y="2492375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sz="4000" b="1">
                <a:solidFill>
                  <a:srgbClr val="C00000"/>
                </a:solidFill>
              </a:rPr>
              <a:t>Regio cubiti et antebrachii posterior</a:t>
            </a: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838" y="3860801"/>
            <a:ext cx="9180513" cy="283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386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2640014" y="188913"/>
            <a:ext cx="66817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2400" b="1">
                <a:solidFill>
                  <a:srgbClr val="FF0000"/>
                </a:solidFill>
              </a:rPr>
              <a:t>Regio cubiti posterior</a:t>
            </a:r>
          </a:p>
        </p:txBody>
      </p:sp>
      <p:sp>
        <p:nvSpPr>
          <p:cNvPr id="45059" name="Text Box 5"/>
          <p:cNvSpPr txBox="1">
            <a:spLocks noChangeArrowheads="1"/>
          </p:cNvSpPr>
          <p:nvPr/>
        </p:nvSpPr>
        <p:spPr bwMode="auto">
          <a:xfrm>
            <a:off x="2351088" y="692151"/>
            <a:ext cx="77009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Hmatné jsou oba kondyly a olecranon ulnae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Pod laterálním epikondylem je štěrbina art. radiohumeralis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Kůže je silnější než ventrálně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/>
              <a:t>Podkožní -  bursa subcutanea olecrani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N. ulnaris </a:t>
            </a:r>
            <a:r>
              <a:rPr lang="cs-CZ" altLang="cs-CZ" sz="2000"/>
              <a:t>běží za mediálním epikondylem</a:t>
            </a:r>
            <a:r>
              <a:rPr lang="cs-CZ" altLang="cs-CZ" sz="2400"/>
              <a:t> </a:t>
            </a:r>
            <a:r>
              <a:rPr lang="cs-CZ" altLang="cs-CZ" sz="1800"/>
              <a:t>(pokračuje dopředu mezi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/>
              <a:t>                                                     dvěma hlavami m. flexor carpi ulnaris)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M. anconeus a šlacha m. triceps brachii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Spodina – </a:t>
            </a:r>
            <a:r>
              <a:rPr lang="cs-CZ" altLang="cs-CZ" sz="1800"/>
              <a:t>dorsální strana kloubního pouzdra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3617914"/>
            <a:ext cx="2259012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48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6" y="0"/>
            <a:ext cx="19843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Text Box 5"/>
          <p:cNvSpPr txBox="1">
            <a:spLocks noChangeArrowheads="1"/>
          </p:cNvSpPr>
          <p:nvPr/>
        </p:nvSpPr>
        <p:spPr bwMode="auto">
          <a:xfrm>
            <a:off x="1755775" y="3508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46084" name="Text Box 6"/>
          <p:cNvSpPr txBox="1">
            <a:spLocks noChangeArrowheads="1"/>
          </p:cNvSpPr>
          <p:nvPr/>
        </p:nvSpPr>
        <p:spPr bwMode="auto">
          <a:xfrm>
            <a:off x="1847851" y="1196975"/>
            <a:ext cx="5073825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 err="1" smtClean="0">
                <a:solidFill>
                  <a:srgbClr val="C00000"/>
                </a:solidFill>
              </a:rPr>
              <a:t>Regio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C00000"/>
                </a:solidFill>
              </a:rPr>
              <a:t>antebrachii</a:t>
            </a:r>
            <a:r>
              <a:rPr lang="cs-CZ" altLang="cs-CZ" sz="2400" b="1" dirty="0" smtClean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 smtClean="0">
                <a:solidFill>
                  <a:srgbClr val="C00000"/>
                </a:solidFill>
              </a:rPr>
              <a:t>posterior</a:t>
            </a:r>
            <a:endParaRPr lang="cs-CZ" altLang="cs-CZ" sz="2400" b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 smtClean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 dirty="0" smtClean="0">
                <a:solidFill>
                  <a:srgbClr val="C00000"/>
                </a:solidFill>
              </a:rPr>
              <a:t>Podkoží</a:t>
            </a:r>
            <a:endParaRPr lang="cs-CZ" altLang="cs-CZ" sz="20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N. </a:t>
            </a:r>
            <a:r>
              <a:rPr lang="cs-CZ" altLang="cs-CZ" sz="2400" b="1" dirty="0" err="1"/>
              <a:t>cutaneus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antebrachii</a:t>
            </a:r>
            <a:r>
              <a:rPr lang="cs-CZ" altLang="cs-CZ" sz="2400" b="1" dirty="0"/>
              <a:t> </a:t>
            </a:r>
            <a:r>
              <a:rPr lang="cs-CZ" altLang="cs-CZ" sz="2400" b="1" dirty="0" err="1"/>
              <a:t>posterior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dirty="0"/>
              <a:t>     </a:t>
            </a:r>
            <a:r>
              <a:rPr lang="cs-CZ" altLang="cs-CZ" sz="1600" dirty="0"/>
              <a:t>(větev z n. </a:t>
            </a:r>
            <a:r>
              <a:rPr lang="cs-CZ" altLang="cs-CZ" sz="1600" dirty="0" err="1"/>
              <a:t>radialis</a:t>
            </a:r>
            <a:r>
              <a:rPr lang="cs-CZ" altLang="cs-CZ" sz="1600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R. </a:t>
            </a:r>
            <a:r>
              <a:rPr lang="cs-CZ" altLang="cs-CZ" sz="2400" b="1" dirty="0" err="1"/>
              <a:t>superficialis</a:t>
            </a:r>
            <a:r>
              <a:rPr lang="cs-CZ" altLang="cs-CZ" sz="2400" b="1" dirty="0"/>
              <a:t> n. </a:t>
            </a:r>
            <a:r>
              <a:rPr lang="cs-CZ" altLang="cs-CZ" sz="2400" b="1" dirty="0" err="1"/>
              <a:t>radialis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R. dorsalis n. </a:t>
            </a:r>
            <a:r>
              <a:rPr lang="cs-CZ" altLang="cs-CZ" sz="2400" b="1" dirty="0" err="1"/>
              <a:t>ulnaris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</a:t>
            </a:r>
            <a:r>
              <a:rPr lang="cs-CZ" altLang="cs-CZ" sz="2400" b="1" dirty="0" err="1"/>
              <a:t>cephalica</a:t>
            </a: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 dirty="0"/>
              <a:t>V. </a:t>
            </a:r>
            <a:r>
              <a:rPr lang="cs-CZ" altLang="cs-CZ" sz="2400" b="1" dirty="0" err="1"/>
              <a:t>basilica</a:t>
            </a:r>
            <a:endParaRPr lang="cs-CZ" alt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1531094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1" y="0"/>
            <a:ext cx="2855913" cy="628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2526" y="476250"/>
            <a:ext cx="3165475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1524001" y="260351"/>
            <a:ext cx="4162425" cy="4894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Fascia antebrachii post.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Zadní skupina svalů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/>
              <a:t>M. anconeus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M. extensor digitorum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M. extensor digiti minimi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M. extensor carpi ulnaris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M. abductor pollicis longus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M. extensor pollicis brevis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M. extensor pollicis longus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M. extensor indicis</a:t>
            </a:r>
          </a:p>
        </p:txBody>
      </p:sp>
      <p:sp>
        <p:nvSpPr>
          <p:cNvPr id="47109" name="TextovéPole 1"/>
          <p:cNvSpPr txBox="1">
            <a:spLocks noChangeArrowheads="1"/>
          </p:cNvSpPr>
          <p:nvPr/>
        </p:nvSpPr>
        <p:spPr bwMode="auto">
          <a:xfrm>
            <a:off x="1774825" y="5373688"/>
            <a:ext cx="3594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Retinaculum extensorum</a:t>
            </a:r>
          </a:p>
        </p:txBody>
      </p:sp>
    </p:spTree>
    <p:extLst>
      <p:ext uri="{BB962C8B-B14F-4D97-AF65-F5344CB8AC3E}">
        <p14:creationId xmlns:p14="http://schemas.microsoft.com/office/powerpoint/2010/main" val="192384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1703389" y="115888"/>
            <a:ext cx="5329237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</a:rPr>
              <a:t>N. </a:t>
            </a:r>
            <a:r>
              <a:rPr lang="cs-CZ" altLang="cs-CZ" sz="2400" b="1" dirty="0" err="1">
                <a:solidFill>
                  <a:srgbClr val="C00000"/>
                </a:solidFill>
              </a:rPr>
              <a:t>radialis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/>
              <a:t>(r. </a:t>
            </a:r>
            <a:r>
              <a:rPr lang="cs-CZ" altLang="cs-CZ" sz="1800" b="1" dirty="0" err="1"/>
              <a:t>profundus</a:t>
            </a:r>
            <a:r>
              <a:rPr lang="cs-CZ" altLang="cs-CZ" sz="1800" b="1" dirty="0"/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200" b="1" dirty="0"/>
              <a:t>     </a:t>
            </a:r>
            <a:r>
              <a:rPr lang="cs-CZ" altLang="cs-CZ" sz="1200" dirty="0"/>
              <a:t>n. </a:t>
            </a:r>
            <a:r>
              <a:rPr lang="cs-CZ" altLang="cs-CZ" sz="1200" dirty="0" err="1"/>
              <a:t>interosseus</a:t>
            </a:r>
            <a:r>
              <a:rPr lang="cs-CZ" altLang="cs-CZ" sz="1200" dirty="0"/>
              <a:t> </a:t>
            </a:r>
            <a:r>
              <a:rPr lang="cs-CZ" altLang="cs-CZ" sz="1200" dirty="0" err="1"/>
              <a:t>posterior</a:t>
            </a:r>
            <a:endParaRPr lang="cs-CZ" altLang="cs-CZ" sz="12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dirty="0"/>
              <a:t>   </a:t>
            </a:r>
            <a:r>
              <a:rPr lang="cs-CZ" altLang="cs-CZ" sz="2000" dirty="0" err="1"/>
              <a:t>rr</a:t>
            </a:r>
            <a:r>
              <a:rPr lang="cs-CZ" altLang="cs-CZ" sz="2000" dirty="0"/>
              <a:t>. </a:t>
            </a:r>
            <a:r>
              <a:rPr lang="cs-CZ" altLang="cs-CZ" sz="2000" dirty="0" err="1"/>
              <a:t>musculares</a:t>
            </a:r>
            <a:endParaRPr lang="cs-CZ" altLang="cs-CZ" sz="2000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>
                <a:solidFill>
                  <a:srgbClr val="C00000"/>
                </a:solidFill>
              </a:rPr>
              <a:t>A. </a:t>
            </a:r>
            <a:r>
              <a:rPr lang="cs-CZ" altLang="cs-CZ" sz="2400" b="1" dirty="0" err="1">
                <a:solidFill>
                  <a:srgbClr val="C00000"/>
                </a:solidFill>
              </a:rPr>
              <a:t>interossea</a:t>
            </a:r>
            <a:r>
              <a:rPr lang="cs-CZ" altLang="cs-CZ" sz="2400" b="1" dirty="0">
                <a:solidFill>
                  <a:srgbClr val="C00000"/>
                </a:solidFill>
              </a:rPr>
              <a:t> </a:t>
            </a:r>
            <a:r>
              <a:rPr lang="cs-CZ" altLang="cs-CZ" sz="2400" b="1" dirty="0" err="1">
                <a:solidFill>
                  <a:srgbClr val="C00000"/>
                </a:solidFill>
              </a:rPr>
              <a:t>posterior</a:t>
            </a:r>
            <a:endParaRPr lang="cs-CZ" altLang="cs-CZ" sz="2400" b="1" dirty="0">
              <a:solidFill>
                <a:srgbClr val="C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400" b="1" dirty="0"/>
              <a:t> </a:t>
            </a:r>
            <a:r>
              <a:rPr lang="cs-CZ" altLang="cs-CZ" sz="1400" dirty="0"/>
              <a:t>kloubní - a. </a:t>
            </a:r>
            <a:r>
              <a:rPr lang="cs-CZ" altLang="cs-CZ" sz="1400" dirty="0" err="1"/>
              <a:t>recurrens</a:t>
            </a:r>
            <a:r>
              <a:rPr lang="cs-CZ" altLang="cs-CZ" sz="1400" dirty="0"/>
              <a:t> </a:t>
            </a:r>
            <a:r>
              <a:rPr lang="cs-CZ" altLang="cs-CZ" sz="1400" dirty="0" err="1"/>
              <a:t>interossea</a:t>
            </a:r>
            <a:endParaRPr lang="cs-CZ" altLang="cs-CZ" sz="1400" dirty="0"/>
          </a:p>
          <a:p>
            <a:pPr marL="457200" indent="-457200">
              <a:spcBef>
                <a:spcPct val="0"/>
              </a:spcBef>
              <a:buFontTx/>
              <a:buAutoNum type="alphaUcPeriod"/>
              <a:defRPr/>
            </a:pPr>
            <a:r>
              <a:rPr lang="cs-CZ" altLang="cs-CZ" sz="1800" b="1" dirty="0" err="1">
                <a:solidFill>
                  <a:srgbClr val="C00000"/>
                </a:solidFill>
              </a:rPr>
              <a:t>interossea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800" b="1" dirty="0" err="1">
                <a:solidFill>
                  <a:srgbClr val="C00000"/>
                </a:solidFill>
              </a:rPr>
              <a:t>anterior</a:t>
            </a:r>
            <a:r>
              <a:rPr lang="cs-CZ" altLang="cs-CZ" sz="1800" b="1" dirty="0">
                <a:solidFill>
                  <a:srgbClr val="C00000"/>
                </a:solidFill>
              </a:rPr>
              <a:t> </a:t>
            </a:r>
            <a:r>
              <a:rPr lang="cs-CZ" altLang="cs-CZ" sz="1200" b="1" dirty="0"/>
              <a:t>(podíl na rete </a:t>
            </a:r>
            <a:r>
              <a:rPr lang="cs-CZ" altLang="cs-CZ" sz="1200" b="1" dirty="0" err="1"/>
              <a:t>carpi</a:t>
            </a:r>
            <a:r>
              <a:rPr lang="cs-CZ" altLang="cs-CZ" sz="1200" b="1" dirty="0"/>
              <a:t> dorsale)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b="1" dirty="0"/>
              <a:t>obě větve z </a:t>
            </a:r>
            <a:r>
              <a:rPr lang="cs-CZ" altLang="cs-CZ" sz="1400" b="1" dirty="0">
                <a:solidFill>
                  <a:srgbClr val="FF0000"/>
                </a:solidFill>
              </a:rPr>
              <a:t>a. </a:t>
            </a:r>
            <a:r>
              <a:rPr lang="cs-CZ" altLang="cs-CZ" sz="1400" b="1" dirty="0" err="1">
                <a:solidFill>
                  <a:srgbClr val="FF0000"/>
                </a:solidFill>
              </a:rPr>
              <a:t>interossea</a:t>
            </a:r>
            <a:r>
              <a:rPr lang="cs-CZ" altLang="cs-CZ" sz="1400" b="1" dirty="0">
                <a:solidFill>
                  <a:srgbClr val="FF0000"/>
                </a:solidFill>
              </a:rPr>
              <a:t> </a:t>
            </a:r>
            <a:r>
              <a:rPr lang="cs-CZ" altLang="cs-CZ" sz="1400" b="1" dirty="0" err="1">
                <a:solidFill>
                  <a:srgbClr val="FF0000"/>
                </a:solidFill>
              </a:rPr>
              <a:t>communis</a:t>
            </a:r>
            <a:r>
              <a:rPr lang="cs-CZ" altLang="cs-CZ" sz="1400" b="1" dirty="0">
                <a:solidFill>
                  <a:srgbClr val="FF0000"/>
                </a:solidFill>
              </a:rPr>
              <a:t> </a:t>
            </a:r>
            <a:r>
              <a:rPr lang="cs-CZ" altLang="cs-CZ" sz="1400" b="1" dirty="0"/>
              <a:t>– a. </a:t>
            </a:r>
            <a:r>
              <a:rPr lang="cs-CZ" altLang="cs-CZ" sz="1400" b="1" dirty="0" err="1"/>
              <a:t>ulnaris</a:t>
            </a:r>
            <a:endParaRPr lang="cs-CZ" altLang="cs-CZ" sz="1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400" b="1" dirty="0"/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0"/>
            <a:ext cx="22923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6314" y="0"/>
            <a:ext cx="207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079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389313"/>
            <a:ext cx="3228975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5601" y="2276476"/>
            <a:ext cx="6480175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2847975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8"/>
          <p:cNvSpPr txBox="1">
            <a:spLocks noChangeArrowheads="1"/>
          </p:cNvSpPr>
          <p:nvPr/>
        </p:nvSpPr>
        <p:spPr bwMode="auto">
          <a:xfrm>
            <a:off x="4194175" y="1639888"/>
            <a:ext cx="6288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/>
              <a:t>šlachové pochvy extensorů</a:t>
            </a:r>
          </a:p>
        </p:txBody>
      </p:sp>
      <p:pic>
        <p:nvPicPr>
          <p:cNvPr id="5018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6" y="4764"/>
            <a:ext cx="1489075" cy="164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3" name="Obdélník 1"/>
          <p:cNvSpPr>
            <a:spLocks noChangeArrowheads="1"/>
          </p:cNvSpPr>
          <p:nvPr/>
        </p:nvSpPr>
        <p:spPr bwMode="auto">
          <a:xfrm>
            <a:off x="4165601" y="819151"/>
            <a:ext cx="4525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Pod retinaculum extensorum:</a:t>
            </a:r>
          </a:p>
        </p:txBody>
      </p:sp>
    </p:spTree>
    <p:extLst>
      <p:ext uri="{BB962C8B-B14F-4D97-AF65-F5344CB8AC3E}">
        <p14:creationId xmlns:p14="http://schemas.microsoft.com/office/powerpoint/2010/main" val="379881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432176" y="2492376"/>
            <a:ext cx="515937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4000" b="1" cap="all" dirty="0">
                <a:solidFill>
                  <a:srgbClr val="C00000"/>
                </a:solidFill>
                <a:latin typeface="Arial" charset="0"/>
              </a:rPr>
              <a:t>Topografie ruky</a:t>
            </a:r>
          </a:p>
        </p:txBody>
      </p:sp>
    </p:spTree>
    <p:extLst>
      <p:ext uri="{BB962C8B-B14F-4D97-AF65-F5344CB8AC3E}">
        <p14:creationId xmlns:p14="http://schemas.microsoft.com/office/powerpoint/2010/main" val="3496632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500" y="444500"/>
            <a:ext cx="29845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1992314" y="476250"/>
            <a:ext cx="5754687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C00000"/>
                </a:solidFill>
              </a:rPr>
              <a:t>Dorsum manus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36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Kůže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Podkoží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Žilní síť </a:t>
            </a:r>
            <a:r>
              <a:rPr lang="cs-CZ" altLang="cs-CZ" sz="1400"/>
              <a:t>(rete venosum dorsale manus)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r. superficialis n. radialis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</a:t>
            </a:r>
            <a:r>
              <a:rPr lang="cs-CZ" altLang="cs-CZ" sz="2000" b="1"/>
              <a:t>nn. digitales dorsales </a:t>
            </a:r>
            <a:r>
              <a:rPr lang="cs-CZ" altLang="cs-CZ" sz="1400" b="1"/>
              <a:t>(1.,2.,radiální část 3. prstu)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r. dorsalis n. ulnaris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       </a:t>
            </a:r>
            <a:r>
              <a:rPr lang="cs-CZ" altLang="cs-CZ" sz="2000" b="1"/>
              <a:t>nn. digitales dorsales </a:t>
            </a:r>
            <a:r>
              <a:rPr lang="cs-CZ" altLang="cs-CZ" sz="1400" b="1"/>
              <a:t>(5., 4., a med. část 3. prstu)</a:t>
            </a:r>
            <a:endParaRPr lang="cs-CZ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Retinaculum extensorum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</p:txBody>
      </p:sp>
      <p:pic>
        <p:nvPicPr>
          <p:cNvPr id="522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66700"/>
            <a:ext cx="1587500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9191626" y="1196976"/>
            <a:ext cx="360363" cy="439261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1572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3788" y="0"/>
            <a:ext cx="44942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755775" y="20796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827213" y="350839"/>
            <a:ext cx="3757612" cy="346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Tepny dorsum manus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800" b="1"/>
              <a:t>(a. radialis </a:t>
            </a:r>
            <a:r>
              <a:rPr lang="cs-CZ" altLang="cs-CZ" sz="1100" b="1"/>
              <a:t>a a. interossea posterior)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1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Aa. metacarpeae dorsales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/>
              <a:t>    aa. digitales dorsales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/>
              <a:t>A. metacarpea dorsalis prima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Mm. interossei dorsales</a:t>
            </a:r>
          </a:p>
        </p:txBody>
      </p:sp>
    </p:spTree>
    <p:extLst>
      <p:ext uri="{BB962C8B-B14F-4D97-AF65-F5344CB8AC3E}">
        <p14:creationId xmlns:p14="http://schemas.microsoft.com/office/powerpoint/2010/main" val="2582332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4"/>
          <p:cNvSpPr>
            <a:spLocks noChangeArrowheads="1"/>
          </p:cNvSpPr>
          <p:nvPr/>
        </p:nvSpPr>
        <p:spPr bwMode="auto">
          <a:xfrm>
            <a:off x="29253" y="378501"/>
            <a:ext cx="6175088" cy="1261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4400" b="1" dirty="0">
                <a:solidFill>
                  <a:srgbClr val="800000"/>
                </a:solidFill>
                <a:cs typeface="Arial" panose="020B0604020202020204" pitchFamily="34" charset="0"/>
              </a:rPr>
              <a:t>Autochtonní svaly zad</a:t>
            </a:r>
          </a:p>
          <a:p>
            <a:pPr eaLnBrk="1" hangingPunct="1"/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1. </a:t>
            </a:r>
            <a:r>
              <a:rPr lang="cs-CZ" altLang="cs-CZ" sz="3200" b="1" dirty="0">
                <a:cs typeface="Arial" panose="020B0604020202020204" pitchFamily="34" charset="0"/>
              </a:rPr>
              <a:t>systém </a:t>
            </a:r>
            <a:r>
              <a:rPr lang="cs-CZ" altLang="cs-CZ" sz="3200" b="1" dirty="0" err="1">
                <a:cs typeface="Arial" panose="020B0604020202020204" pitchFamily="34" charset="0"/>
              </a:rPr>
              <a:t>spinotransversální</a:t>
            </a:r>
            <a:endParaRPr lang="cs-CZ" altLang="cs-CZ" sz="3200" b="1" dirty="0">
              <a:cs typeface="Arial" panose="020B0604020202020204" pitchFamily="34" charset="0"/>
            </a:endParaRPr>
          </a:p>
        </p:txBody>
      </p:sp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731712" y="2011521"/>
            <a:ext cx="246093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splenius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9127508" y="2211576"/>
            <a:ext cx="26180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splenius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sz="20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0" t="11160" r="31725" b="15480"/>
          <a:stretch>
            <a:fillRect/>
          </a:stretch>
        </p:blipFill>
        <p:spPr bwMode="auto">
          <a:xfrm>
            <a:off x="6154620" y="118222"/>
            <a:ext cx="2972888" cy="40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3" name="Picture 11" descr="Scan00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062" y="4171618"/>
            <a:ext cx="3056003" cy="2547394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784" y="2576436"/>
            <a:ext cx="3742640" cy="414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789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7"/>
          <p:cNvSpPr txBox="1">
            <a:spLocks noChangeArrowheads="1"/>
          </p:cNvSpPr>
          <p:nvPr/>
        </p:nvSpPr>
        <p:spPr bwMode="auto">
          <a:xfrm>
            <a:off x="4943475" y="692151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Times New Roman" panose="02020603050405020304" pitchFamily="18" charset="0"/>
            </a:endParaRPr>
          </a:p>
        </p:txBody>
      </p:sp>
      <p:sp>
        <p:nvSpPr>
          <p:cNvPr id="20486" name="Text Box 6"/>
          <p:cNvSpPr txBox="1">
            <a:spLocks noChangeArrowheads="1"/>
          </p:cNvSpPr>
          <p:nvPr/>
        </p:nvSpPr>
        <p:spPr bwMode="auto">
          <a:xfrm>
            <a:off x="1631951" y="468314"/>
            <a:ext cx="6143861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           Palma </a:t>
            </a:r>
            <a:r>
              <a:rPr lang="cs-CZ" sz="2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manus</a:t>
            </a:r>
            <a:endParaRPr lang="cs-CZ" sz="28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endParaRPr lang="cs-CZ" sz="28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cs-CZ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Průchod šlach flexorů skrze </a:t>
            </a:r>
            <a:r>
              <a:rPr lang="cs-CZ" sz="2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canalis</a:t>
            </a:r>
            <a:r>
              <a:rPr lang="cs-CZ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sz="2800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carpi</a:t>
            </a:r>
            <a:endParaRPr lang="cs-CZ" sz="28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34" name="Text Box 8"/>
          <p:cNvSpPr txBox="1">
            <a:spLocks noChangeArrowheads="1"/>
          </p:cNvSpPr>
          <p:nvPr/>
        </p:nvSpPr>
        <p:spPr bwMode="auto">
          <a:xfrm>
            <a:off x="1744664" y="2276475"/>
            <a:ext cx="5028621" cy="409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b="1" dirty="0">
              <a:latin typeface="Times New Roman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i="1" dirty="0" err="1">
                <a:latin typeface="+mn-lt"/>
              </a:rPr>
              <a:t>Eminentia</a:t>
            </a:r>
            <a:r>
              <a:rPr lang="cs-CZ" altLang="cs-CZ" sz="2000" b="1" i="1" dirty="0">
                <a:latin typeface="+mn-lt"/>
              </a:rPr>
              <a:t> </a:t>
            </a:r>
            <a:r>
              <a:rPr lang="cs-CZ" altLang="cs-CZ" sz="2000" b="1" i="1" dirty="0" err="1">
                <a:latin typeface="+mn-lt"/>
              </a:rPr>
              <a:t>carpi</a:t>
            </a:r>
            <a:r>
              <a:rPr lang="cs-CZ" altLang="cs-CZ" sz="2000" b="1" i="1" dirty="0">
                <a:latin typeface="+mn-lt"/>
              </a:rPr>
              <a:t> </a:t>
            </a:r>
            <a:r>
              <a:rPr lang="cs-CZ" altLang="cs-CZ" sz="2000" b="1" i="1" dirty="0" err="1">
                <a:latin typeface="+mn-lt"/>
              </a:rPr>
              <a:t>radialis</a:t>
            </a:r>
            <a:r>
              <a:rPr lang="cs-CZ" altLang="cs-CZ" sz="2000" b="1" i="1" dirty="0">
                <a:latin typeface="+mn-lt"/>
              </a:rPr>
              <a:t> et </a:t>
            </a:r>
            <a:r>
              <a:rPr lang="cs-CZ" altLang="cs-CZ" sz="2000" b="1" i="1" dirty="0" err="1">
                <a:latin typeface="+mn-lt"/>
              </a:rPr>
              <a:t>ulnaris</a:t>
            </a:r>
            <a:endParaRPr lang="cs-CZ" altLang="cs-CZ" sz="20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i="1" dirty="0" err="1">
                <a:latin typeface="+mn-lt"/>
              </a:rPr>
              <a:t>Retinaculum</a:t>
            </a:r>
            <a:r>
              <a:rPr lang="cs-CZ" altLang="cs-CZ" sz="2000" b="1" i="1" dirty="0">
                <a:latin typeface="+mn-lt"/>
              </a:rPr>
              <a:t> </a:t>
            </a:r>
            <a:r>
              <a:rPr lang="cs-CZ" altLang="cs-CZ" sz="2000" b="1" i="1" dirty="0" err="1">
                <a:latin typeface="+mn-lt"/>
              </a:rPr>
              <a:t>flexorum</a:t>
            </a:r>
            <a:r>
              <a:rPr lang="cs-CZ" altLang="cs-CZ" sz="2000" b="1" i="1" dirty="0">
                <a:latin typeface="+mn-lt"/>
              </a:rPr>
              <a:t> (lig. </a:t>
            </a:r>
            <a:r>
              <a:rPr lang="cs-CZ" altLang="cs-CZ" sz="2000" b="1" i="1" dirty="0" err="1">
                <a:latin typeface="+mn-lt"/>
              </a:rPr>
              <a:t>carpi</a:t>
            </a:r>
            <a:r>
              <a:rPr lang="cs-CZ" altLang="cs-CZ" sz="2000" b="1" i="1" dirty="0">
                <a:latin typeface="+mn-lt"/>
              </a:rPr>
              <a:t> </a:t>
            </a:r>
            <a:r>
              <a:rPr lang="cs-CZ" altLang="cs-CZ" sz="2000" b="1" i="1" dirty="0" err="1">
                <a:latin typeface="+mn-lt"/>
              </a:rPr>
              <a:t>transversum</a:t>
            </a:r>
            <a:r>
              <a:rPr lang="cs-CZ" altLang="cs-CZ" sz="2000" b="1" i="1" dirty="0">
                <a:latin typeface="+mn-lt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i="1" dirty="0" err="1">
                <a:solidFill>
                  <a:srgbClr val="990000"/>
                </a:solidFill>
                <a:latin typeface="+mn-lt"/>
              </a:rPr>
              <a:t>Canalis</a:t>
            </a:r>
            <a:r>
              <a:rPr lang="cs-CZ" altLang="cs-CZ" sz="2000" b="1" i="1" dirty="0">
                <a:solidFill>
                  <a:srgbClr val="990000"/>
                </a:solidFill>
                <a:latin typeface="+mn-lt"/>
              </a:rPr>
              <a:t> </a:t>
            </a:r>
            <a:r>
              <a:rPr lang="cs-CZ" altLang="cs-CZ" sz="2000" b="1" i="1" dirty="0" err="1">
                <a:solidFill>
                  <a:srgbClr val="990000"/>
                </a:solidFill>
                <a:latin typeface="+mn-lt"/>
              </a:rPr>
              <a:t>carpi</a:t>
            </a:r>
            <a:r>
              <a:rPr lang="cs-CZ" altLang="cs-CZ" sz="2000" b="1" i="1" dirty="0">
                <a:solidFill>
                  <a:srgbClr val="990000"/>
                </a:solidFill>
                <a:latin typeface="+mn-lt"/>
              </a:rPr>
              <a:t>: </a:t>
            </a:r>
            <a:endParaRPr lang="cs-CZ" altLang="cs-CZ" sz="20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2000" b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990000"/>
                </a:solidFill>
                <a:latin typeface="+mn-lt"/>
              </a:rPr>
              <a:t>Radiální část:</a:t>
            </a:r>
            <a:r>
              <a:rPr lang="cs-CZ" altLang="cs-CZ" sz="2000" b="1" dirty="0">
                <a:latin typeface="+mn-lt"/>
              </a:rPr>
              <a:t> </a:t>
            </a:r>
            <a:r>
              <a:rPr lang="cs-CZ" altLang="cs-CZ" sz="2000" b="1" i="1" dirty="0">
                <a:latin typeface="+mn-lt"/>
              </a:rPr>
              <a:t>m. flexor </a:t>
            </a:r>
            <a:r>
              <a:rPr lang="cs-CZ" altLang="cs-CZ" sz="2000" b="1" i="1" dirty="0" err="1">
                <a:latin typeface="+mn-lt"/>
              </a:rPr>
              <a:t>carpi</a:t>
            </a:r>
            <a:r>
              <a:rPr lang="cs-CZ" altLang="cs-CZ" sz="2000" b="1" i="1" dirty="0">
                <a:latin typeface="+mn-lt"/>
              </a:rPr>
              <a:t> </a:t>
            </a:r>
            <a:r>
              <a:rPr lang="cs-CZ" altLang="cs-CZ" sz="2000" b="1" i="1" dirty="0" err="1">
                <a:latin typeface="+mn-lt"/>
              </a:rPr>
              <a:t>radialis</a:t>
            </a:r>
            <a:endParaRPr lang="cs-CZ" altLang="cs-CZ" sz="20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dirty="0">
                <a:solidFill>
                  <a:srgbClr val="990000"/>
                </a:solidFill>
                <a:latin typeface="+mn-lt"/>
              </a:rPr>
              <a:t>Ulnární část:</a:t>
            </a:r>
            <a:r>
              <a:rPr lang="cs-CZ" altLang="cs-CZ" sz="2000" b="1" dirty="0">
                <a:latin typeface="+mn-lt"/>
              </a:rPr>
              <a:t>   </a:t>
            </a:r>
            <a:r>
              <a:rPr lang="cs-CZ" altLang="cs-CZ" sz="2000" b="1" i="1" dirty="0">
                <a:latin typeface="+mn-lt"/>
              </a:rPr>
              <a:t>m. flexor </a:t>
            </a:r>
            <a:r>
              <a:rPr lang="cs-CZ" altLang="cs-CZ" sz="2000" b="1" i="1" dirty="0" err="1">
                <a:latin typeface="+mn-lt"/>
              </a:rPr>
              <a:t>pollicis</a:t>
            </a:r>
            <a:r>
              <a:rPr lang="cs-CZ" altLang="cs-CZ" sz="2000" b="1" i="1" dirty="0">
                <a:latin typeface="+mn-lt"/>
              </a:rPr>
              <a:t> </a:t>
            </a:r>
            <a:r>
              <a:rPr lang="cs-CZ" altLang="cs-CZ" sz="2000" b="1" i="1" dirty="0" err="1">
                <a:latin typeface="+mn-lt"/>
              </a:rPr>
              <a:t>longus</a:t>
            </a:r>
            <a:endParaRPr lang="cs-CZ" altLang="cs-CZ" sz="20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i="1" dirty="0">
                <a:latin typeface="+mn-lt"/>
              </a:rPr>
              <a:t>                         m. flexor </a:t>
            </a:r>
            <a:r>
              <a:rPr lang="cs-CZ" altLang="cs-CZ" sz="2000" b="1" i="1" dirty="0" err="1">
                <a:latin typeface="+mn-lt"/>
              </a:rPr>
              <a:t>digitorum</a:t>
            </a:r>
            <a:r>
              <a:rPr lang="cs-CZ" altLang="cs-CZ" sz="2000" b="1" i="1" dirty="0">
                <a:latin typeface="+mn-lt"/>
              </a:rPr>
              <a:t> </a:t>
            </a:r>
            <a:r>
              <a:rPr lang="cs-CZ" altLang="cs-CZ" sz="2000" b="1" i="1" dirty="0" err="1">
                <a:latin typeface="+mn-lt"/>
              </a:rPr>
              <a:t>superficialis</a:t>
            </a:r>
            <a:endParaRPr lang="cs-CZ" altLang="cs-CZ" sz="20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i="1" dirty="0">
                <a:latin typeface="+mn-lt"/>
              </a:rPr>
              <a:t>                         m. flexor </a:t>
            </a:r>
            <a:r>
              <a:rPr lang="cs-CZ" altLang="cs-CZ" sz="2000" b="1" i="1" dirty="0" err="1">
                <a:latin typeface="+mn-lt"/>
              </a:rPr>
              <a:t>digitorum</a:t>
            </a:r>
            <a:r>
              <a:rPr lang="cs-CZ" altLang="cs-CZ" sz="2000" b="1" i="1" dirty="0">
                <a:latin typeface="+mn-lt"/>
              </a:rPr>
              <a:t> </a:t>
            </a:r>
            <a:r>
              <a:rPr lang="cs-CZ" altLang="cs-CZ" sz="2000" b="1" i="1" dirty="0" err="1">
                <a:latin typeface="+mn-lt"/>
              </a:rPr>
              <a:t>profundus</a:t>
            </a:r>
            <a:endParaRPr lang="cs-CZ" altLang="cs-CZ" sz="20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i="1" dirty="0">
                <a:latin typeface="+mn-lt"/>
              </a:rPr>
              <a:t> 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2000" b="1" i="1" dirty="0">
                <a:latin typeface="+mn-lt"/>
              </a:rPr>
              <a:t>                        </a:t>
            </a:r>
            <a:r>
              <a:rPr lang="cs-CZ" altLang="cs-CZ" sz="2000" b="1" i="1" dirty="0" err="1">
                <a:solidFill>
                  <a:srgbClr val="990000"/>
                </a:solidFill>
                <a:latin typeface="+mn-lt"/>
              </a:rPr>
              <a:t>nervus</a:t>
            </a:r>
            <a:r>
              <a:rPr lang="cs-CZ" altLang="cs-CZ" sz="2000" b="1" i="1" dirty="0">
                <a:solidFill>
                  <a:srgbClr val="990000"/>
                </a:solidFill>
                <a:latin typeface="+mn-lt"/>
              </a:rPr>
              <a:t> </a:t>
            </a:r>
            <a:r>
              <a:rPr lang="cs-CZ" altLang="cs-CZ" sz="2000" b="1" i="1" dirty="0" err="1">
                <a:solidFill>
                  <a:srgbClr val="990000"/>
                </a:solidFill>
                <a:latin typeface="+mn-lt"/>
              </a:rPr>
              <a:t>medianus</a:t>
            </a:r>
            <a:endParaRPr lang="cs-CZ" altLang="cs-CZ" sz="2000" b="1" i="1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5" t="8279" r="71326" b="58681"/>
          <a:stretch>
            <a:fillRect/>
          </a:stretch>
        </p:blipFill>
        <p:spPr bwMode="auto">
          <a:xfrm>
            <a:off x="7612064" y="2060576"/>
            <a:ext cx="3057525" cy="398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5356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1631951" y="252413"/>
            <a:ext cx="73277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sz="2800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 Šlachové pochvy flexorů</a:t>
            </a:r>
          </a:p>
          <a:p>
            <a:pPr eaLnBrk="1" hangingPunct="1">
              <a:defRPr/>
            </a:pPr>
            <a:endParaRPr lang="cs-CZ" sz="28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defRPr/>
            </a:pPr>
            <a:r>
              <a:rPr lang="cs-CZ" altLang="cs-CZ" sz="2000" b="1" dirty="0" err="1">
                <a:solidFill>
                  <a:srgbClr val="800000"/>
                </a:solidFill>
              </a:rPr>
              <a:t>Vaginae</a:t>
            </a:r>
            <a:r>
              <a:rPr lang="cs-CZ" altLang="cs-CZ" sz="2000" b="1" dirty="0">
                <a:solidFill>
                  <a:srgbClr val="800000"/>
                </a:solidFill>
              </a:rPr>
              <a:t> </a:t>
            </a:r>
            <a:r>
              <a:rPr lang="cs-CZ" altLang="cs-CZ" sz="2000" b="1" dirty="0" err="1">
                <a:solidFill>
                  <a:srgbClr val="800000"/>
                </a:solidFill>
              </a:rPr>
              <a:t>tendinum</a:t>
            </a:r>
            <a:r>
              <a:rPr lang="cs-CZ" altLang="cs-CZ" sz="2000" b="1" dirty="0">
                <a:solidFill>
                  <a:schemeClr val="bg1"/>
                </a:solidFill>
              </a:rPr>
              <a:t> </a:t>
            </a:r>
            <a:r>
              <a:rPr lang="cs-CZ" altLang="cs-CZ" sz="2000" b="1" dirty="0"/>
              <a:t>- </a:t>
            </a:r>
            <a:r>
              <a:rPr lang="cs-CZ" altLang="cs-CZ" sz="1600" b="1" dirty="0"/>
              <a:t>šlachové pochvy = prostory podél šlach, </a:t>
            </a:r>
            <a:r>
              <a:rPr lang="cs-CZ" altLang="cs-CZ" sz="1600" b="1" u="sng" dirty="0"/>
              <a:t>uzavřené</a:t>
            </a:r>
            <a:r>
              <a:rPr lang="cs-CZ" altLang="cs-CZ" sz="1600" b="1" dirty="0"/>
              <a:t> trubice </a:t>
            </a:r>
          </a:p>
          <a:p>
            <a:pPr eaLnBrk="1" hangingPunct="1">
              <a:defRPr/>
            </a:pPr>
            <a:r>
              <a:rPr lang="cs-CZ" altLang="cs-CZ" sz="1600" b="1" dirty="0"/>
              <a:t>obsahující synovii</a:t>
            </a:r>
            <a:r>
              <a:rPr lang="cs-CZ" altLang="cs-CZ" sz="1600" dirty="0"/>
              <a:t> </a:t>
            </a:r>
            <a:endParaRPr lang="cs-CZ" altLang="cs-CZ" sz="1600" b="1" dirty="0"/>
          </a:p>
          <a:p>
            <a:pPr eaLnBrk="1" hangingPunct="1">
              <a:defRPr/>
            </a:pPr>
            <a:r>
              <a:rPr lang="cs-CZ" altLang="cs-CZ" sz="1600" b="1" dirty="0" err="1"/>
              <a:t>S</a:t>
            </a:r>
            <a:r>
              <a:rPr lang="cs-CZ" altLang="cs-CZ" sz="1600" b="1" u="sng" dirty="0" err="1"/>
              <a:t>tratum</a:t>
            </a:r>
            <a:r>
              <a:rPr lang="cs-CZ" altLang="cs-CZ" sz="1600" b="1" u="sng" dirty="0"/>
              <a:t> </a:t>
            </a:r>
            <a:r>
              <a:rPr lang="cs-CZ" altLang="cs-CZ" sz="1600" b="1" u="sng" dirty="0" err="1"/>
              <a:t>fibrosum</a:t>
            </a:r>
            <a:r>
              <a:rPr lang="cs-CZ" altLang="cs-CZ" sz="1600" b="1" dirty="0"/>
              <a:t> – možnost </a:t>
            </a:r>
            <a:r>
              <a:rPr lang="en-US" altLang="cs-CZ" sz="1600" b="1" dirty="0" err="1"/>
              <a:t>komprese</a:t>
            </a:r>
            <a:r>
              <a:rPr lang="en-US" altLang="cs-CZ" sz="1600" b="1" dirty="0"/>
              <a:t> </a:t>
            </a:r>
            <a:r>
              <a:rPr lang="en-US" altLang="cs-CZ" sz="1600" b="1" dirty="0" err="1"/>
              <a:t>šlach</a:t>
            </a:r>
            <a:r>
              <a:rPr lang="en-US" altLang="cs-CZ" sz="1600" b="1" dirty="0"/>
              <a:t>, </a:t>
            </a:r>
            <a:r>
              <a:rPr lang="en-US" altLang="cs-CZ" sz="1600" b="1" dirty="0" err="1"/>
              <a:t>cév</a:t>
            </a:r>
            <a:r>
              <a:rPr lang="en-US" altLang="cs-CZ" sz="1600" b="1" dirty="0"/>
              <a:t>, </a:t>
            </a:r>
            <a:r>
              <a:rPr lang="en-US" altLang="cs-CZ" sz="1600" b="1" dirty="0" err="1"/>
              <a:t>nervů</a:t>
            </a:r>
            <a:r>
              <a:rPr lang="cs-CZ" altLang="cs-CZ" sz="1600" b="1" dirty="0"/>
              <a:t> v </a:t>
            </a:r>
            <a:r>
              <a:rPr lang="cs-CZ" altLang="cs-CZ" sz="1600" b="1" dirty="0" err="1"/>
              <a:t>osteofibrozních</a:t>
            </a:r>
            <a:r>
              <a:rPr lang="cs-CZ" altLang="cs-CZ" sz="1600" b="1" dirty="0"/>
              <a:t>  kanálcích</a:t>
            </a:r>
            <a:endParaRPr lang="cs-CZ" altLang="cs-CZ" sz="1600" dirty="0"/>
          </a:p>
          <a:p>
            <a:pPr eaLnBrk="1" hangingPunct="1">
              <a:defRPr/>
            </a:pPr>
            <a:r>
              <a:rPr lang="cs-CZ" altLang="cs-CZ" sz="1600" b="1" dirty="0"/>
              <a:t> </a:t>
            </a:r>
            <a:r>
              <a:rPr lang="cs-CZ" altLang="cs-CZ" sz="1600" b="1" u="sng" dirty="0" err="1"/>
              <a:t>Stratum</a:t>
            </a:r>
            <a:r>
              <a:rPr lang="cs-CZ" altLang="cs-CZ" sz="1600" b="1" u="sng" dirty="0"/>
              <a:t> </a:t>
            </a:r>
            <a:r>
              <a:rPr lang="cs-CZ" altLang="cs-CZ" sz="1600" b="1" u="sng" dirty="0" err="1"/>
              <a:t>synoviale</a:t>
            </a:r>
            <a:r>
              <a:rPr lang="cs-CZ" altLang="cs-CZ" sz="1600" dirty="0"/>
              <a:t> </a:t>
            </a:r>
            <a:r>
              <a:rPr lang="cs-CZ" altLang="cs-CZ" sz="1600" b="1" dirty="0"/>
              <a:t>– dva listy spojeny </a:t>
            </a:r>
            <a:r>
              <a:rPr lang="cs-CZ" altLang="cs-CZ" sz="1600" b="1" dirty="0" err="1"/>
              <a:t>mesotendineem</a:t>
            </a:r>
            <a:endParaRPr lang="cs-CZ" altLang="cs-CZ" sz="1600" b="1" dirty="0"/>
          </a:p>
          <a:p>
            <a:pPr eaLnBrk="1" hangingPunct="1">
              <a:defRPr/>
            </a:pPr>
            <a:endParaRPr lang="cs-CZ" sz="2000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5734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2084389"/>
            <a:ext cx="3059113" cy="486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 Box 7"/>
          <p:cNvSpPr txBox="1">
            <a:spLocks noChangeArrowheads="1"/>
          </p:cNvSpPr>
          <p:nvPr/>
        </p:nvSpPr>
        <p:spPr bwMode="auto">
          <a:xfrm>
            <a:off x="1655764" y="4019551"/>
            <a:ext cx="4474045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i="1" dirty="0">
                <a:latin typeface="+mn-lt"/>
              </a:rPr>
              <a:t>Vagina </a:t>
            </a:r>
            <a:r>
              <a:rPr lang="cs-CZ" altLang="cs-CZ" sz="1600" b="1" i="1" dirty="0" err="1">
                <a:latin typeface="+mn-lt"/>
              </a:rPr>
              <a:t>synovialis</a:t>
            </a:r>
            <a:r>
              <a:rPr lang="cs-CZ" altLang="cs-CZ" sz="1600" b="1" i="1" dirty="0">
                <a:latin typeface="+mn-lt"/>
              </a:rPr>
              <a:t> </a:t>
            </a:r>
            <a:r>
              <a:rPr lang="cs-CZ" altLang="cs-CZ" sz="1600" b="1" i="1" dirty="0" err="1">
                <a:latin typeface="+mn-lt"/>
              </a:rPr>
              <a:t>tendinis</a:t>
            </a:r>
            <a:r>
              <a:rPr lang="cs-CZ" altLang="cs-CZ" sz="1600" b="1" i="1" dirty="0">
                <a:latin typeface="+mn-lt"/>
              </a:rPr>
              <a:t> m. </a:t>
            </a:r>
            <a:r>
              <a:rPr lang="cs-CZ" altLang="cs-CZ" sz="1600" b="1" i="1" dirty="0" err="1">
                <a:latin typeface="+mn-lt"/>
              </a:rPr>
              <a:t>flexoris</a:t>
            </a:r>
            <a:r>
              <a:rPr lang="cs-CZ" altLang="cs-CZ" sz="1600" b="1" i="1" dirty="0">
                <a:latin typeface="+mn-lt"/>
              </a:rPr>
              <a:t> </a:t>
            </a:r>
            <a:r>
              <a:rPr lang="cs-CZ" altLang="cs-CZ" sz="1600" b="1" i="1" dirty="0" err="1">
                <a:latin typeface="+mn-lt"/>
              </a:rPr>
              <a:t>carpi</a:t>
            </a:r>
            <a:r>
              <a:rPr lang="cs-CZ" altLang="cs-CZ" sz="1600" b="1" i="1" dirty="0">
                <a:latin typeface="+mn-lt"/>
              </a:rPr>
              <a:t> </a:t>
            </a:r>
            <a:r>
              <a:rPr lang="cs-CZ" altLang="cs-CZ" sz="1600" b="1" i="1" dirty="0" err="1">
                <a:latin typeface="+mn-lt"/>
              </a:rPr>
              <a:t>radialis</a:t>
            </a:r>
            <a:endParaRPr lang="cs-CZ" altLang="cs-CZ" sz="16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i="1" dirty="0">
                <a:latin typeface="+mn-lt"/>
              </a:rPr>
              <a:t>Vagina </a:t>
            </a:r>
            <a:r>
              <a:rPr lang="cs-CZ" altLang="cs-CZ" sz="1600" b="1" i="1" dirty="0" err="1">
                <a:latin typeface="+mn-lt"/>
              </a:rPr>
              <a:t>synovialis</a:t>
            </a:r>
            <a:r>
              <a:rPr lang="cs-CZ" altLang="cs-CZ" sz="1600" b="1" i="1" dirty="0">
                <a:latin typeface="+mn-lt"/>
              </a:rPr>
              <a:t> </a:t>
            </a:r>
            <a:r>
              <a:rPr lang="cs-CZ" altLang="cs-CZ" sz="1600" b="1" i="1" dirty="0" err="1">
                <a:latin typeface="+mn-lt"/>
              </a:rPr>
              <a:t>tendinis</a:t>
            </a:r>
            <a:r>
              <a:rPr lang="cs-CZ" altLang="cs-CZ" sz="1600" b="1" i="1" dirty="0">
                <a:latin typeface="+mn-lt"/>
              </a:rPr>
              <a:t> m. </a:t>
            </a:r>
            <a:r>
              <a:rPr lang="cs-CZ" altLang="cs-CZ" sz="1600" b="1" i="1" dirty="0" err="1">
                <a:latin typeface="+mn-lt"/>
              </a:rPr>
              <a:t>flexoris</a:t>
            </a:r>
            <a:r>
              <a:rPr lang="cs-CZ" altLang="cs-CZ" sz="1600" b="1" i="1" dirty="0">
                <a:latin typeface="+mn-lt"/>
              </a:rPr>
              <a:t> </a:t>
            </a:r>
            <a:r>
              <a:rPr lang="cs-CZ" altLang="cs-CZ" sz="1600" b="1" i="1" dirty="0" err="1">
                <a:latin typeface="+mn-lt"/>
              </a:rPr>
              <a:t>pollicis</a:t>
            </a:r>
            <a:r>
              <a:rPr lang="cs-CZ" altLang="cs-CZ" sz="1600" b="1" i="1" dirty="0">
                <a:latin typeface="+mn-lt"/>
              </a:rPr>
              <a:t> </a:t>
            </a:r>
            <a:r>
              <a:rPr lang="cs-CZ" altLang="cs-CZ" sz="1600" b="1" i="1" dirty="0" err="1">
                <a:latin typeface="+mn-lt"/>
              </a:rPr>
              <a:t>longi</a:t>
            </a:r>
            <a:endParaRPr lang="cs-CZ" altLang="cs-CZ" sz="16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600" b="1" i="1" dirty="0">
                <a:latin typeface="+mn-lt"/>
              </a:rPr>
              <a:t>Vagina </a:t>
            </a:r>
            <a:r>
              <a:rPr lang="cs-CZ" altLang="cs-CZ" sz="1600" b="1" i="1" dirty="0" err="1">
                <a:latin typeface="+mn-lt"/>
              </a:rPr>
              <a:t>synovialis</a:t>
            </a:r>
            <a:r>
              <a:rPr lang="cs-CZ" altLang="cs-CZ" sz="1600" b="1" i="1" dirty="0">
                <a:latin typeface="+mn-lt"/>
              </a:rPr>
              <a:t> </a:t>
            </a:r>
            <a:r>
              <a:rPr lang="cs-CZ" altLang="cs-CZ" sz="1600" b="1" i="1" dirty="0" err="1">
                <a:latin typeface="+mn-lt"/>
              </a:rPr>
              <a:t>communis</a:t>
            </a:r>
            <a:r>
              <a:rPr lang="cs-CZ" altLang="cs-CZ" sz="1600" b="1" i="1" dirty="0">
                <a:latin typeface="+mn-lt"/>
              </a:rPr>
              <a:t> </a:t>
            </a:r>
            <a:r>
              <a:rPr lang="cs-CZ" altLang="cs-CZ" sz="1600" b="1" i="1" dirty="0" err="1">
                <a:latin typeface="+mn-lt"/>
              </a:rPr>
              <a:t>musculorum</a:t>
            </a:r>
            <a:r>
              <a:rPr lang="cs-CZ" altLang="cs-CZ" sz="1600" b="1" i="1" dirty="0">
                <a:latin typeface="+mn-lt"/>
              </a:rPr>
              <a:t> </a:t>
            </a:r>
            <a:r>
              <a:rPr lang="cs-CZ" altLang="cs-CZ" sz="1600" b="1" i="1" dirty="0" err="1">
                <a:latin typeface="+mn-lt"/>
              </a:rPr>
              <a:t>flexorum</a:t>
            </a:r>
            <a:endParaRPr lang="cs-CZ" altLang="cs-CZ" sz="16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cs-CZ" altLang="cs-CZ" sz="18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800" b="1" i="1" dirty="0" err="1">
                <a:solidFill>
                  <a:srgbClr val="FF0000"/>
                </a:solidFill>
                <a:latin typeface="+mn-lt"/>
              </a:rPr>
              <a:t>Vaginae</a:t>
            </a:r>
            <a:r>
              <a:rPr lang="cs-CZ" altLang="cs-CZ" sz="18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altLang="cs-CZ" sz="1800" b="1" i="1" dirty="0" err="1">
                <a:solidFill>
                  <a:srgbClr val="FF0000"/>
                </a:solidFill>
                <a:latin typeface="+mn-lt"/>
              </a:rPr>
              <a:t>digitorum</a:t>
            </a:r>
            <a:endParaRPr lang="cs-CZ" altLang="cs-CZ" sz="1800" b="1" i="1" dirty="0">
              <a:solidFill>
                <a:srgbClr val="FF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b="1" i="1" dirty="0" err="1">
                <a:latin typeface="+mn-lt"/>
              </a:rPr>
              <a:t>Vaginae</a:t>
            </a:r>
            <a:r>
              <a:rPr lang="cs-CZ" altLang="cs-CZ" sz="1400" b="1" i="1" dirty="0">
                <a:latin typeface="+mn-lt"/>
              </a:rPr>
              <a:t> </a:t>
            </a:r>
            <a:r>
              <a:rPr lang="cs-CZ" altLang="cs-CZ" sz="1400" b="1" i="1" dirty="0" err="1">
                <a:solidFill>
                  <a:srgbClr val="800000"/>
                </a:solidFill>
                <a:latin typeface="+mn-lt"/>
              </a:rPr>
              <a:t>synoviales</a:t>
            </a:r>
            <a:r>
              <a:rPr lang="cs-CZ" altLang="cs-CZ" sz="1400" b="1" i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cs-CZ" altLang="cs-CZ" sz="1400" b="1" i="1" dirty="0" err="1">
                <a:latin typeface="+mn-lt"/>
              </a:rPr>
              <a:t>digitorum</a:t>
            </a:r>
            <a:r>
              <a:rPr lang="cs-CZ" altLang="cs-CZ" sz="1400" b="1" i="1" dirty="0">
                <a:latin typeface="+mn-lt"/>
              </a:rPr>
              <a:t> </a:t>
            </a:r>
            <a:r>
              <a:rPr lang="cs-CZ" altLang="cs-CZ" sz="1400" b="1" i="1" dirty="0" err="1">
                <a:latin typeface="+mn-lt"/>
              </a:rPr>
              <a:t>manus</a:t>
            </a:r>
            <a:endParaRPr lang="cs-CZ" altLang="cs-CZ" sz="14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b="1" i="1" dirty="0" err="1">
                <a:latin typeface="+mn-lt"/>
              </a:rPr>
              <a:t>Vaginae</a:t>
            </a:r>
            <a:r>
              <a:rPr lang="cs-CZ" altLang="cs-CZ" sz="1400" b="1" i="1" dirty="0">
                <a:latin typeface="+mn-lt"/>
              </a:rPr>
              <a:t> </a:t>
            </a:r>
            <a:r>
              <a:rPr lang="cs-CZ" altLang="cs-CZ" sz="1400" b="1" i="1" dirty="0" err="1">
                <a:solidFill>
                  <a:srgbClr val="800000"/>
                </a:solidFill>
                <a:latin typeface="+mn-lt"/>
              </a:rPr>
              <a:t>fibrosae</a:t>
            </a:r>
            <a:r>
              <a:rPr lang="cs-CZ" altLang="cs-CZ" sz="1400" b="1" i="1" dirty="0">
                <a:solidFill>
                  <a:srgbClr val="800000"/>
                </a:solidFill>
                <a:latin typeface="+mn-lt"/>
              </a:rPr>
              <a:t> </a:t>
            </a:r>
            <a:r>
              <a:rPr lang="cs-CZ" altLang="cs-CZ" sz="1400" b="1" i="1" dirty="0" err="1">
                <a:latin typeface="+mn-lt"/>
              </a:rPr>
              <a:t>digitorum</a:t>
            </a:r>
            <a:r>
              <a:rPr lang="cs-CZ" altLang="cs-CZ" sz="1400" b="1" i="1" dirty="0">
                <a:latin typeface="+mn-lt"/>
              </a:rPr>
              <a:t> </a:t>
            </a:r>
            <a:r>
              <a:rPr lang="cs-CZ" altLang="cs-CZ" sz="1400" b="1" i="1" dirty="0" err="1">
                <a:latin typeface="+mn-lt"/>
              </a:rPr>
              <a:t>manus</a:t>
            </a:r>
            <a:endParaRPr lang="cs-CZ" altLang="cs-CZ" sz="1400" b="1" i="1" dirty="0">
              <a:latin typeface="+mn-lt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cs-CZ" altLang="cs-CZ" sz="1400" b="1" i="1" dirty="0">
                <a:latin typeface="+mn-lt"/>
              </a:rPr>
              <a:t>(</a:t>
            </a:r>
            <a:r>
              <a:rPr lang="cs-CZ" altLang="cs-CZ" sz="1400" b="1" i="1" dirty="0" err="1">
                <a:latin typeface="+mn-lt"/>
              </a:rPr>
              <a:t>pars</a:t>
            </a:r>
            <a:r>
              <a:rPr lang="cs-CZ" altLang="cs-CZ" sz="1400" b="1" i="1" dirty="0">
                <a:latin typeface="+mn-lt"/>
              </a:rPr>
              <a:t> </a:t>
            </a:r>
            <a:r>
              <a:rPr lang="cs-CZ" altLang="cs-CZ" sz="1400" b="1" i="1" dirty="0" err="1">
                <a:latin typeface="+mn-lt"/>
              </a:rPr>
              <a:t>anularis</a:t>
            </a:r>
            <a:r>
              <a:rPr lang="cs-CZ" altLang="cs-CZ" sz="1400" b="1" i="1" dirty="0">
                <a:latin typeface="+mn-lt"/>
              </a:rPr>
              <a:t>, </a:t>
            </a:r>
            <a:r>
              <a:rPr lang="cs-CZ" altLang="cs-CZ" sz="1400" b="1" i="1" dirty="0" err="1">
                <a:latin typeface="+mn-lt"/>
              </a:rPr>
              <a:t>pars</a:t>
            </a:r>
            <a:r>
              <a:rPr lang="cs-CZ" altLang="cs-CZ" sz="1400" b="1" i="1" dirty="0">
                <a:latin typeface="+mn-lt"/>
              </a:rPr>
              <a:t> </a:t>
            </a:r>
            <a:r>
              <a:rPr lang="cs-CZ" altLang="cs-CZ" sz="1400" b="1" i="1" dirty="0" err="1">
                <a:latin typeface="+mn-lt"/>
              </a:rPr>
              <a:t>cruciformis</a:t>
            </a:r>
            <a:r>
              <a:rPr lang="cs-CZ" altLang="cs-CZ" sz="1400" b="1" i="1" dirty="0">
                <a:latin typeface="+mn-lt"/>
              </a:rPr>
              <a:t>)</a:t>
            </a:r>
          </a:p>
        </p:txBody>
      </p:sp>
      <p:pic>
        <p:nvPicPr>
          <p:cNvPr id="5734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20160" r="64125" b="72409"/>
          <a:stretch>
            <a:fillRect/>
          </a:stretch>
        </p:blipFill>
        <p:spPr bwMode="auto">
          <a:xfrm>
            <a:off x="1655764" y="6092825"/>
            <a:ext cx="3906837" cy="62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1" y="2428875"/>
            <a:ext cx="1433513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sejmout000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1" y="2466975"/>
            <a:ext cx="1298575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71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bdélník 1"/>
          <p:cNvSpPr>
            <a:spLocks noChangeArrowheads="1"/>
          </p:cNvSpPr>
          <p:nvPr/>
        </p:nvSpPr>
        <p:spPr bwMode="auto">
          <a:xfrm>
            <a:off x="1895475" y="2332039"/>
            <a:ext cx="7100888" cy="197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AutoNum type="arabicPeriod"/>
            </a:pPr>
            <a:r>
              <a:rPr lang="cs-CZ" altLang="cs-CZ" sz="1800" b="1" dirty="0"/>
              <a:t> Svaly </a:t>
            </a:r>
            <a:r>
              <a:rPr lang="cs-CZ" altLang="cs-CZ" sz="1800" b="1" dirty="0" err="1">
                <a:solidFill>
                  <a:schemeClr val="accent2"/>
                </a:solidFill>
              </a:rPr>
              <a:t>thenaru</a:t>
            </a:r>
            <a:r>
              <a:rPr lang="cs-CZ" altLang="cs-CZ" sz="1800" b="1" dirty="0">
                <a:solidFill>
                  <a:schemeClr val="accent2"/>
                </a:solidFill>
              </a:rPr>
              <a:t> - </a:t>
            </a:r>
            <a:r>
              <a:rPr lang="cs-CZ" altLang="cs-CZ" sz="1600" dirty="0"/>
              <a:t>(M. </a:t>
            </a:r>
            <a:r>
              <a:rPr lang="cs-CZ" altLang="cs-CZ" sz="1600" dirty="0" err="1"/>
              <a:t>abductor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pollicis</a:t>
            </a:r>
            <a:r>
              <a:rPr lang="cs-CZ" altLang="cs-CZ" sz="1600" dirty="0"/>
              <a:t> brevis, m. flexor </a:t>
            </a:r>
            <a:r>
              <a:rPr lang="cs-CZ" altLang="cs-CZ" sz="1600" dirty="0" err="1"/>
              <a:t>pollicis</a:t>
            </a:r>
            <a:endParaRPr lang="cs-CZ" altLang="cs-CZ" sz="1600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  brevis,  m. </a:t>
            </a:r>
            <a:r>
              <a:rPr lang="cs-CZ" altLang="cs-CZ" sz="1600" dirty="0" err="1"/>
              <a:t>opponens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pollicis</a:t>
            </a:r>
            <a:r>
              <a:rPr lang="cs-CZ" altLang="cs-CZ" sz="1600" dirty="0"/>
              <a:t>, m. </a:t>
            </a:r>
            <a:r>
              <a:rPr lang="cs-CZ" altLang="cs-CZ" sz="1600" dirty="0" err="1"/>
              <a:t>adductor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pollicis</a:t>
            </a:r>
            <a:r>
              <a:rPr lang="cs-CZ" altLang="cs-CZ" sz="1600" dirty="0"/>
              <a:t>)</a:t>
            </a: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 dirty="0"/>
              <a:t>2. Svaly </a:t>
            </a:r>
            <a:r>
              <a:rPr lang="cs-CZ" altLang="cs-CZ" sz="1800" b="1" dirty="0" err="1">
                <a:solidFill>
                  <a:schemeClr val="accent2"/>
                </a:solidFill>
              </a:rPr>
              <a:t>hypothenaru</a:t>
            </a:r>
            <a:r>
              <a:rPr lang="cs-CZ" altLang="cs-CZ" sz="1800" b="1" dirty="0">
                <a:solidFill>
                  <a:schemeClr val="accent2"/>
                </a:solidFill>
              </a:rPr>
              <a:t> </a:t>
            </a:r>
            <a:r>
              <a:rPr lang="cs-CZ" altLang="cs-CZ" sz="1800" dirty="0"/>
              <a:t> </a:t>
            </a:r>
            <a:r>
              <a:rPr lang="cs-CZ" altLang="cs-CZ" sz="1600" dirty="0"/>
              <a:t>- (m. </a:t>
            </a:r>
            <a:r>
              <a:rPr lang="cs-CZ" altLang="cs-CZ" sz="1600" dirty="0" err="1"/>
              <a:t>palmaris</a:t>
            </a:r>
            <a:r>
              <a:rPr lang="cs-CZ" altLang="cs-CZ" sz="1600" dirty="0"/>
              <a:t> brevis, m. </a:t>
            </a:r>
            <a:r>
              <a:rPr lang="cs-CZ" altLang="cs-CZ" sz="1600" dirty="0" err="1"/>
              <a:t>abductor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digiti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minimi</a:t>
            </a:r>
            <a:r>
              <a:rPr lang="cs-CZ" altLang="cs-CZ" sz="1600" dirty="0"/>
              <a:t>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dirty="0"/>
              <a:t>              m. </a:t>
            </a:r>
            <a:r>
              <a:rPr lang="cs-CZ" altLang="cs-CZ" sz="1600" dirty="0" err="1"/>
              <a:t>opponens</a:t>
            </a:r>
            <a:r>
              <a:rPr lang="cs-CZ" altLang="cs-CZ" sz="1600" dirty="0"/>
              <a:t> </a:t>
            </a:r>
            <a:r>
              <a:rPr lang="cs-CZ" altLang="cs-CZ" sz="1600" dirty="0" err="1"/>
              <a:t>digiti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minimi</a:t>
            </a:r>
            <a:r>
              <a:rPr lang="cs-CZ" altLang="cs-CZ" sz="1600" dirty="0"/>
              <a:t>, m. flexor </a:t>
            </a:r>
            <a:r>
              <a:rPr lang="cs-CZ" altLang="cs-CZ" sz="1600" dirty="0" err="1"/>
              <a:t>digiti</a:t>
            </a:r>
            <a:r>
              <a:rPr lang="cs-CZ" altLang="cs-CZ" sz="1600" dirty="0"/>
              <a:t> </a:t>
            </a:r>
            <a:r>
              <a:rPr lang="cs-CZ" altLang="cs-CZ" sz="1600" dirty="0" err="1"/>
              <a:t>minimi</a:t>
            </a:r>
            <a:r>
              <a:rPr lang="cs-CZ" altLang="cs-CZ" sz="1600" dirty="0"/>
              <a:t>)</a:t>
            </a: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3. </a:t>
            </a:r>
            <a:r>
              <a:rPr lang="cs-CZ" altLang="cs-CZ" sz="1800" b="1" dirty="0"/>
              <a:t>Mm. </a:t>
            </a:r>
            <a:r>
              <a:rPr lang="cs-CZ" altLang="cs-CZ" sz="1800" b="1" dirty="0" err="1">
                <a:solidFill>
                  <a:schemeClr val="accent2"/>
                </a:solidFill>
              </a:rPr>
              <a:t>lumbricales</a:t>
            </a:r>
            <a:r>
              <a:rPr lang="cs-CZ" altLang="cs-CZ" sz="1800" b="1" dirty="0"/>
              <a:t> (I.-IV.)</a:t>
            </a: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4. </a:t>
            </a:r>
            <a:r>
              <a:rPr lang="cs-CZ" altLang="cs-CZ" sz="1800" b="1" dirty="0"/>
              <a:t>Mm. </a:t>
            </a:r>
            <a:r>
              <a:rPr lang="cs-CZ" altLang="cs-CZ" sz="1800" b="1" dirty="0" err="1">
                <a:solidFill>
                  <a:schemeClr val="accent2"/>
                </a:solidFill>
              </a:rPr>
              <a:t>interossei</a:t>
            </a:r>
            <a:r>
              <a:rPr lang="cs-CZ" altLang="cs-CZ" sz="1800" b="1" dirty="0">
                <a:solidFill>
                  <a:schemeClr val="accent2"/>
                </a:solidFill>
              </a:rPr>
              <a:t> </a:t>
            </a:r>
            <a:r>
              <a:rPr lang="cs-CZ" altLang="cs-CZ" sz="1800" b="1" dirty="0" err="1" smtClean="0">
                <a:solidFill>
                  <a:schemeClr val="accent2"/>
                </a:solidFill>
              </a:rPr>
              <a:t>dorsales</a:t>
            </a:r>
            <a:r>
              <a:rPr lang="cs-CZ" altLang="cs-CZ" sz="1800" b="1" dirty="0" smtClean="0"/>
              <a:t> </a:t>
            </a:r>
            <a:r>
              <a:rPr lang="cs-CZ" altLang="cs-CZ" sz="1800" b="1" dirty="0"/>
              <a:t>(4)</a:t>
            </a:r>
            <a:endParaRPr lang="cs-CZ" altLang="cs-CZ" sz="1600" b="1" dirty="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 dirty="0"/>
              <a:t>5. </a:t>
            </a:r>
            <a:r>
              <a:rPr lang="cs-CZ" altLang="cs-CZ" sz="1800" b="1" dirty="0"/>
              <a:t>Mm. </a:t>
            </a:r>
            <a:r>
              <a:rPr lang="cs-CZ" altLang="cs-CZ" sz="1800" b="1" dirty="0" err="1">
                <a:solidFill>
                  <a:schemeClr val="accent2"/>
                </a:solidFill>
              </a:rPr>
              <a:t>interossei</a:t>
            </a:r>
            <a:r>
              <a:rPr lang="cs-CZ" altLang="cs-CZ" sz="1800" b="1" dirty="0">
                <a:solidFill>
                  <a:schemeClr val="accent2"/>
                </a:solidFill>
              </a:rPr>
              <a:t> </a:t>
            </a:r>
            <a:r>
              <a:rPr lang="cs-CZ" altLang="cs-CZ" sz="1800" b="1" dirty="0" err="1">
                <a:solidFill>
                  <a:schemeClr val="accent2"/>
                </a:solidFill>
              </a:rPr>
              <a:t>palmares</a:t>
            </a:r>
            <a:r>
              <a:rPr lang="cs-CZ" altLang="cs-CZ" sz="1800" b="1" dirty="0"/>
              <a:t> (3)</a:t>
            </a:r>
            <a:r>
              <a:rPr lang="cs-CZ" altLang="cs-CZ" sz="1800" dirty="0"/>
              <a:t> </a:t>
            </a:r>
          </a:p>
        </p:txBody>
      </p:sp>
      <p:pic>
        <p:nvPicPr>
          <p:cNvPr id="5939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3850" y="4430713"/>
            <a:ext cx="1728788" cy="241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588" y="4398963"/>
            <a:ext cx="2139950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39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4" y="4219575"/>
            <a:ext cx="1944687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398" name="TextovéPole 1"/>
          <p:cNvSpPr txBox="1">
            <a:spLocks noChangeArrowheads="1"/>
          </p:cNvSpPr>
          <p:nvPr/>
        </p:nvSpPr>
        <p:spPr bwMode="auto">
          <a:xfrm>
            <a:off x="1612901" y="180975"/>
            <a:ext cx="7153275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3600" b="1">
                <a:solidFill>
                  <a:srgbClr val="C00000"/>
                </a:solidFill>
              </a:rPr>
              <a:t>Palma manus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Kůže </a:t>
            </a:r>
            <a:r>
              <a:rPr lang="cs-CZ" altLang="cs-CZ" sz="1400" b="1"/>
              <a:t>(mozol=tyloma – </a:t>
            </a:r>
            <a:r>
              <a:rPr lang="cs-CZ" altLang="cs-CZ" sz="1200"/>
              <a:t>ložisková hyperkeratóza, reakce na mechanické působení)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Aponeurosis palmaris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Retinaculum flexorum </a:t>
            </a:r>
            <a:r>
              <a:rPr lang="cs-CZ" altLang="cs-CZ" sz="1400" b="1"/>
              <a:t>(=lig. carpi transversum)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Nn. digitales communes et proprii </a:t>
            </a:r>
            <a:r>
              <a:rPr lang="cs-CZ" altLang="cs-CZ" sz="1400" b="1"/>
              <a:t>(n. medianus a n. ulnaris)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000" b="1"/>
              <a:t>Arcus palmaris superficialis a profundus </a:t>
            </a:r>
            <a:r>
              <a:rPr lang="cs-CZ" altLang="cs-CZ" sz="1400" b="1"/>
              <a:t>(a. radialis a a. ulnaris)</a:t>
            </a:r>
            <a:endParaRPr lang="cs-CZ" altLang="cs-CZ" sz="2000" b="1"/>
          </a:p>
        </p:txBody>
      </p:sp>
      <p:pic>
        <p:nvPicPr>
          <p:cNvPr id="5939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76" t="56160" r="12151" b="7561"/>
          <a:stretch>
            <a:fillRect/>
          </a:stretch>
        </p:blipFill>
        <p:spPr bwMode="auto">
          <a:xfrm>
            <a:off x="8766175" y="684214"/>
            <a:ext cx="2033588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536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114" y="-7938"/>
            <a:ext cx="3544887" cy="4589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19" name="Text Box 2"/>
          <p:cNvSpPr txBox="1">
            <a:spLocks noChangeArrowheads="1"/>
          </p:cNvSpPr>
          <p:nvPr/>
        </p:nvSpPr>
        <p:spPr bwMode="auto">
          <a:xfrm>
            <a:off x="1765301" y="260350"/>
            <a:ext cx="5580063" cy="4357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8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N. MEDIANUS </a:t>
            </a:r>
            <a:r>
              <a:rPr lang="cs-CZ" altLang="cs-CZ" sz="2000" b="1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(skrze canalis carpi!)</a:t>
            </a:r>
          </a:p>
          <a:p>
            <a:pPr eaLnBrk="1">
              <a:spcBef>
                <a:spcPct val="0"/>
              </a:spcBef>
              <a:buFontTx/>
              <a:buNone/>
            </a:pPr>
            <a:r>
              <a:rPr lang="cs-CZ" altLang="cs-CZ" sz="18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Větve na palma manus:</a:t>
            </a:r>
          </a:p>
          <a:p>
            <a:pPr eaLnBrk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Motorické pro:</a:t>
            </a:r>
            <a:r>
              <a:rPr lang="en-US" altLang="cs-CZ" sz="20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</a:p>
          <a:p>
            <a:pPr eaLnBrk="1">
              <a:spcBef>
                <a:spcPct val="0"/>
              </a:spcBef>
              <a:buFontTx/>
              <a:buNone/>
            </a:pPr>
            <a:r>
              <a:rPr lang="en-US" altLang="cs-CZ" sz="20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    </a:t>
            </a:r>
            <a:r>
              <a:rPr lang="en-US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- m. abductor pollicis brevis</a:t>
            </a:r>
          </a:p>
          <a:p>
            <a:pPr eaLnBrk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    - m. flexor pollicis brevis </a:t>
            </a:r>
          </a:p>
          <a:p>
            <a:pPr eaLnBrk="1">
              <a:spcBef>
                <a:spcPct val="0"/>
              </a:spcBef>
              <a:buFontTx/>
              <a:buNone/>
            </a:pPr>
            <a:r>
              <a:rPr lang="en-US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              – caput superficiale</a:t>
            </a:r>
            <a:r>
              <a:rPr lang="cs-CZ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1800" b="1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!!!</a:t>
            </a:r>
            <a:endParaRPr lang="en-US" altLang="cs-CZ" sz="1800" b="1">
              <a:solidFill>
                <a:srgbClr val="FF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en-US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    - m. opponens pollicis</a:t>
            </a:r>
            <a:r>
              <a:rPr lang="cs-CZ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</a:p>
          <a:p>
            <a:pPr eaLnBrk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     </a:t>
            </a:r>
            <a:r>
              <a:rPr lang="en-US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- mm. lumbricales (I, II)</a:t>
            </a:r>
            <a:r>
              <a:rPr lang="cs-CZ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1800" b="1">
                <a:solidFill>
                  <a:srgbClr val="FF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!!!</a:t>
            </a:r>
          </a:p>
          <a:p>
            <a:pPr eaLnBrk="1">
              <a:spcBef>
                <a:spcPct val="0"/>
              </a:spcBef>
              <a:buFontTx/>
              <a:buNone/>
            </a:pPr>
            <a:endParaRPr lang="en-US" altLang="cs-CZ" sz="1800" b="1">
              <a:solidFill>
                <a:srgbClr val="FF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eaLnBrk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Senzitivní větve: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- nn. digitales </a:t>
            </a:r>
            <a:r>
              <a:rPr lang="cs-CZ" altLang="cs-CZ" sz="16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palmares communes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6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- nn. digitales palmares proprii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1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- r. communicans cum nervo ulnari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solidFill>
                <a:srgbClr val="00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60420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7339" y="4292600"/>
            <a:ext cx="2376487" cy="2376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0421" name="Obdélník 1"/>
          <p:cNvSpPr>
            <a:spLocks noChangeArrowheads="1"/>
          </p:cNvSpPr>
          <p:nvPr/>
        </p:nvSpPr>
        <p:spPr bwMode="auto">
          <a:xfrm>
            <a:off x="4872038" y="5661025"/>
            <a:ext cx="4756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ea typeface="SimSun" panose="02010600030101010101" pitchFamily="2" charset="-122"/>
              </a:rPr>
              <a:t>Poranění n. medianus – „přísahající ruka“</a:t>
            </a:r>
            <a:endParaRPr lang="cs-CZ" altLang="cs-CZ" sz="1800" b="1">
              <a:solidFill>
                <a:srgbClr val="000000"/>
              </a:solidFill>
            </a:endParaRPr>
          </a:p>
        </p:txBody>
      </p:sp>
      <p:pic>
        <p:nvPicPr>
          <p:cNvPr id="6042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601" y="4508501"/>
            <a:ext cx="29876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40583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425" y="2565401"/>
            <a:ext cx="3009900" cy="3954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246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5" y="2613026"/>
            <a:ext cx="2662238" cy="3675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68" name="Text Box 3"/>
          <p:cNvSpPr txBox="1">
            <a:spLocks noChangeArrowheads="1"/>
          </p:cNvSpPr>
          <p:nvPr/>
        </p:nvSpPr>
        <p:spPr bwMode="auto">
          <a:xfrm>
            <a:off x="1704975" y="207963"/>
            <a:ext cx="8770938" cy="2341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8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N. ULNARIS</a:t>
            </a:r>
            <a:endParaRPr lang="cs-CZ" altLang="cs-CZ" sz="1800" b="1">
              <a:solidFill>
                <a:srgbClr val="800000"/>
              </a:solidFill>
              <a:ea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(mezi os pisiforme a hamulus ossis hamati do dlaně)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solidFill>
                  <a:schemeClr val="accent2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r>
              <a:rPr lang="cs-CZ" altLang="cs-CZ" sz="20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r. palmaris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 r. superficialis</a:t>
            </a:r>
            <a:r>
              <a:rPr lang="cs-CZ" altLang="cs-CZ" sz="24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 - </a:t>
            </a:r>
            <a:r>
              <a:rPr lang="cs-CZ" altLang="cs-CZ" sz="18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nn. digitales palmares communes a proprii </a:t>
            </a:r>
            <a:r>
              <a:rPr lang="cs-CZ" altLang="cs-CZ" sz="16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pro 1/2 IV., V. prst)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0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 r. profundus </a:t>
            </a:r>
            <a:r>
              <a:rPr lang="cs-CZ" altLang="cs-CZ" sz="24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- </a:t>
            </a:r>
            <a:r>
              <a:rPr lang="cs-CZ" altLang="cs-CZ" sz="1800" b="1">
                <a:ea typeface="Lucida Sans Unicode" panose="020B0602030504020204" pitchFamily="34" charset="0"/>
                <a:cs typeface="Lucida Sans Unicode" panose="020B0602030504020204" pitchFamily="34" charset="0"/>
              </a:rPr>
              <a:t>rr. musculares </a:t>
            </a:r>
            <a:r>
              <a:rPr lang="cs-CZ" altLang="cs-CZ" sz="1800" b="1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pro </a:t>
            </a:r>
            <a:r>
              <a:rPr lang="cs-CZ" altLang="cs-CZ" sz="1800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m. flexor pollicis brevis – hluboká hlava,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                       m. adductor pollicis, svaly hypothenaru, III.-IV. mm. lumbricales,</a:t>
            </a:r>
          </a:p>
          <a:p>
            <a:pPr eaLnBrk="1" hangingPunct="1">
              <a:spcBef>
                <a:spcPct val="0"/>
              </a:spcBef>
              <a:buFontTx/>
              <a:buChar char="-"/>
            </a:pPr>
            <a:r>
              <a:rPr lang="cs-CZ" altLang="cs-CZ" sz="1800">
                <a:solidFill>
                  <a:srgbClr val="000000"/>
                </a:solidFill>
                <a:ea typeface="Lucida Sans Unicode" panose="020B0602030504020204" pitchFamily="34" charset="0"/>
                <a:cs typeface="Lucida Sans Unicode" panose="020B0602030504020204" pitchFamily="34" charset="0"/>
              </a:rPr>
              <a:t>                         mm. interossei palmares a dorsales</a:t>
            </a:r>
          </a:p>
        </p:txBody>
      </p:sp>
      <p:pic>
        <p:nvPicPr>
          <p:cNvPr id="62469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60801"/>
            <a:ext cx="3052763" cy="2443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2470" name="TextovéPole 1"/>
          <p:cNvSpPr txBox="1">
            <a:spLocks noChangeArrowheads="1"/>
          </p:cNvSpPr>
          <p:nvPr/>
        </p:nvSpPr>
        <p:spPr bwMode="auto">
          <a:xfrm>
            <a:off x="2119314" y="3627439"/>
            <a:ext cx="232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/>
              <a:t>Poranění n. ulnaris </a:t>
            </a:r>
          </a:p>
        </p:txBody>
      </p:sp>
      <p:pic>
        <p:nvPicPr>
          <p:cNvPr id="6247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9" y="2432051"/>
            <a:ext cx="2333625" cy="4221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96259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1" y="238126"/>
            <a:ext cx="1838325" cy="319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5" name="Picture 3" descr="sejmout00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7" t="56152" r="21826"/>
          <a:stretch>
            <a:fillRect/>
          </a:stretch>
        </p:blipFill>
        <p:spPr bwMode="auto">
          <a:xfrm>
            <a:off x="2063751" y="238125"/>
            <a:ext cx="2017713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217488"/>
            <a:ext cx="2703513" cy="350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517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3703639"/>
            <a:ext cx="2987675" cy="108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4518" name="TextovéPole 1"/>
          <p:cNvSpPr txBox="1">
            <a:spLocks noChangeArrowheads="1"/>
          </p:cNvSpPr>
          <p:nvPr/>
        </p:nvSpPr>
        <p:spPr bwMode="auto">
          <a:xfrm>
            <a:off x="2063751" y="3573464"/>
            <a:ext cx="4289425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Arcus palmaris superficialis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/>
              <a:t> </a:t>
            </a:r>
            <a:r>
              <a:rPr lang="cs-CZ" altLang="cs-CZ" sz="1400"/>
              <a:t>(silnější přítok z a. ulnaris, asi v ½ metakarpů)</a:t>
            </a:r>
            <a:endParaRPr lang="cs-CZ" altLang="cs-CZ" sz="2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/>
              <a:t>  *</a:t>
            </a:r>
            <a:r>
              <a:rPr lang="cs-CZ" altLang="cs-CZ" sz="1600"/>
              <a:t>aa. digitales palmares communes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>
                <a:solidFill>
                  <a:srgbClr val="C00000"/>
                </a:solidFill>
              </a:rPr>
              <a:t>Arcus palmaris profundus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(silnější přítok z a. radialis, při bázi metakarpů)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   </a:t>
            </a:r>
            <a:r>
              <a:rPr lang="cs-CZ" altLang="cs-CZ" sz="2400"/>
              <a:t>**</a:t>
            </a:r>
            <a:r>
              <a:rPr lang="cs-CZ" altLang="cs-CZ" sz="1600"/>
              <a:t>aa. metacarpales palmares</a:t>
            </a:r>
          </a:p>
        </p:txBody>
      </p:sp>
      <p:sp>
        <p:nvSpPr>
          <p:cNvPr id="3" name="Pravá složená závorka 2"/>
          <p:cNvSpPr/>
          <p:nvPr/>
        </p:nvSpPr>
        <p:spPr>
          <a:xfrm>
            <a:off x="6024563" y="4581525"/>
            <a:ext cx="431800" cy="1150938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cs-CZ" dirty="0"/>
          </a:p>
        </p:txBody>
      </p:sp>
      <p:sp>
        <p:nvSpPr>
          <p:cNvPr id="64520" name="TextovéPole 3"/>
          <p:cNvSpPr txBox="1">
            <a:spLocks noChangeArrowheads="1"/>
          </p:cNvSpPr>
          <p:nvPr/>
        </p:nvSpPr>
        <p:spPr bwMode="auto">
          <a:xfrm>
            <a:off x="6491288" y="5003801"/>
            <a:ext cx="3878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/>
              <a:t>Po spojení * a**– aa. digitales palmares proprii</a:t>
            </a:r>
          </a:p>
        </p:txBody>
      </p:sp>
      <p:sp>
        <p:nvSpPr>
          <p:cNvPr id="64521" name="TextovéPole 4"/>
          <p:cNvSpPr txBox="1">
            <a:spLocks noChangeArrowheads="1"/>
          </p:cNvSpPr>
          <p:nvPr/>
        </p:nvSpPr>
        <p:spPr bwMode="auto">
          <a:xfrm>
            <a:off x="1703388" y="6030913"/>
            <a:ext cx="8431212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Mezi dvěma hlavami m. interosseus dorsalis I. penetruje do dlaně konečná větev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800">
                <a:cs typeface="Arial" panose="020B0604020202020204" pitchFamily="34" charset="0"/>
              </a:rPr>
              <a:t> a. radialis = </a:t>
            </a:r>
            <a:r>
              <a:rPr lang="cs-CZ" altLang="cs-CZ" sz="2000" b="1">
                <a:cs typeface="Arial" panose="020B0604020202020204" pitchFamily="34" charset="0"/>
              </a:rPr>
              <a:t>a. princeps pollicis </a:t>
            </a:r>
            <a:r>
              <a:rPr lang="cs-CZ" altLang="cs-CZ" sz="2000">
                <a:cs typeface="Arial" panose="020B0604020202020204" pitchFamily="34" charset="0"/>
              </a:rPr>
              <a:t>a</a:t>
            </a:r>
            <a:r>
              <a:rPr lang="cs-CZ" altLang="cs-CZ" sz="2000" b="1">
                <a:cs typeface="Arial" panose="020B0604020202020204" pitchFamily="34" charset="0"/>
              </a:rPr>
              <a:t> ramus profundus.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00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954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60" t="12151" r="7561" b="70876"/>
          <a:stretch>
            <a:fillRect/>
          </a:stretch>
        </p:blipFill>
        <p:spPr bwMode="auto">
          <a:xfrm>
            <a:off x="7143751" y="373063"/>
            <a:ext cx="3114675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0" name="Text Box 6"/>
          <p:cNvSpPr txBox="1">
            <a:spLocks noChangeArrowheads="1"/>
          </p:cNvSpPr>
          <p:nvPr/>
        </p:nvSpPr>
        <p:spPr bwMode="auto">
          <a:xfrm>
            <a:off x="4367214" y="333375"/>
            <a:ext cx="156337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cs-CZ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Fasciae</a:t>
            </a:r>
            <a:r>
              <a:rPr lang="cs-CZ" b="1" dirty="0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cs-CZ" b="1" dirty="0" err="1">
                <a:solidFill>
                  <a:srgbClr val="99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manus</a:t>
            </a:r>
            <a:endParaRPr lang="cs-CZ" b="1" dirty="0">
              <a:solidFill>
                <a:srgbClr val="99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65540" name="Group 10"/>
          <p:cNvGrpSpPr>
            <a:grpSpLocks/>
          </p:cNvGrpSpPr>
          <p:nvPr/>
        </p:nvGrpSpPr>
        <p:grpSpPr bwMode="auto">
          <a:xfrm>
            <a:off x="6383339" y="2376488"/>
            <a:ext cx="4225925" cy="4176712"/>
            <a:chOff x="3379" y="845"/>
            <a:chExt cx="2268" cy="2132"/>
          </a:xfrm>
        </p:grpSpPr>
        <p:pic>
          <p:nvPicPr>
            <p:cNvPr id="65542" name="Picture 8" descr="aponeurosis palmaris_NEW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9" y="845"/>
              <a:ext cx="2268" cy="21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543" name="Rectangle 9"/>
            <p:cNvSpPr>
              <a:spLocks noChangeArrowheads="1"/>
            </p:cNvSpPr>
            <p:nvPr/>
          </p:nvSpPr>
          <p:spPr bwMode="auto">
            <a:xfrm>
              <a:off x="3470" y="845"/>
              <a:ext cx="317" cy="3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cs-CZ" altLang="cs-CZ" sz="2400">
                <a:latin typeface="Times New Roman" panose="02020603050405020304" pitchFamily="18" charset="0"/>
              </a:endParaRPr>
            </a:p>
          </p:txBody>
        </p:sp>
      </p:grpSp>
      <p:sp>
        <p:nvSpPr>
          <p:cNvPr id="65541" name="Text Box 7"/>
          <p:cNvSpPr txBox="1">
            <a:spLocks noChangeArrowheads="1"/>
          </p:cNvSpPr>
          <p:nvPr/>
        </p:nvSpPr>
        <p:spPr bwMode="auto">
          <a:xfrm>
            <a:off x="1606550" y="1268413"/>
            <a:ext cx="553720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Fascia dorsalis manus superficialis - 1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Fascia dorsalis manus interossea - 3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Facia palmaris superficialis 4 + </a:t>
            </a:r>
            <a:r>
              <a:rPr lang="cs-CZ" altLang="cs-CZ" sz="1800" b="1">
                <a:solidFill>
                  <a:srgbClr val="990000"/>
                </a:solidFill>
                <a:cs typeface="Arial" panose="020B0604020202020204" pitchFamily="34" charset="0"/>
              </a:rPr>
              <a:t>aponeurosis palmaris</a:t>
            </a:r>
            <a:endParaRPr lang="cs-CZ" altLang="cs-CZ" sz="1800" b="1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Fascia palmaris interossea 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Septum palmare radiale (3. metakarp)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Septum palmare ulnare (5. metakarp)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cs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800" b="1">
                <a:cs typeface="Arial" panose="020B0604020202020204" pitchFamily="34" charset="0"/>
              </a:rPr>
              <a:t>Spatium palmare radiale - 8, ulnare - 10, medium - 9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 b="1"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000" b="1"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9595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2187576" y="639763"/>
            <a:ext cx="7694613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Použitá literatura: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Atlas der Anatomie des Menschen/Sobotta.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Putz,R., und Pabst,R. 20. Auflage. M</a:t>
            </a:r>
            <a:r>
              <a:rPr lang="en-US" altLang="cs-CZ" sz="2400" b="1"/>
              <a:t>ü</a:t>
            </a:r>
            <a:r>
              <a:rPr lang="cs-CZ" altLang="cs-CZ" sz="2400" b="1"/>
              <a:t>nchen: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2400" b="1"/>
              <a:t>Urban </a:t>
            </a:r>
            <a:r>
              <a:rPr lang="en-US" altLang="cs-CZ" sz="2400" b="1"/>
              <a:t>&amp;</a:t>
            </a:r>
            <a:r>
              <a:rPr lang="cs-CZ" altLang="cs-CZ" sz="2400" b="1"/>
              <a:t> Schwarzenberg, 1993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 b="1"/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Čihák, R. (2016): </a:t>
            </a:r>
            <a:r>
              <a:rPr lang="cs-CZ" altLang="cs-CZ" sz="2400"/>
              <a:t>Anatomie 3. Grada.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400"/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Gilroy, A. M. et al. (2009):</a:t>
            </a:r>
            <a:r>
              <a:rPr lang="cs-CZ" altLang="cs-CZ" sz="2400"/>
              <a:t> Atlas of Anatomy.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Thieme New York, Stuttgart.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Moore, K. L. (1992):</a:t>
            </a:r>
            <a:r>
              <a:rPr lang="cs-CZ" altLang="cs-CZ" sz="2400"/>
              <a:t> Clinical oriented anatomy.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Third edition. Williams</a:t>
            </a:r>
            <a:r>
              <a:rPr lang="en-US" altLang="cs-CZ" sz="2000"/>
              <a:t>&amp;</a:t>
            </a:r>
            <a:r>
              <a:rPr lang="cs-CZ" altLang="cs-CZ" sz="2000"/>
              <a:t>Wilkins, A Waverly Company.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endParaRPr lang="cs-CZ" altLang="cs-CZ" sz="2000" b="1"/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400" b="1"/>
              <a:t>Rohen, J.W., Yokochi, Ch. (1988): </a:t>
            </a:r>
            <a:r>
              <a:rPr lang="cs-CZ" altLang="cs-CZ" sz="2400"/>
              <a:t>Anatómia človeka. </a:t>
            </a:r>
          </a:p>
          <a:p>
            <a:pPr>
              <a:lnSpc>
                <a:spcPct val="80000"/>
              </a:lnSpc>
              <a:spcBef>
                <a:spcPct val="0"/>
              </a:spcBef>
              <a:buFontTx/>
              <a:buNone/>
            </a:pPr>
            <a:r>
              <a:rPr lang="cs-CZ" altLang="cs-CZ" sz="2000"/>
              <a:t>Schattauer Stuttgart- New York.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cs-CZ" sz="20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2400"/>
          </a:p>
        </p:txBody>
      </p:sp>
    </p:spTree>
    <p:extLst>
      <p:ext uri="{BB962C8B-B14F-4D97-AF65-F5344CB8AC3E}">
        <p14:creationId xmlns:p14="http://schemas.microsoft.com/office/powerpoint/2010/main" val="105124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563920" y="861972"/>
            <a:ext cx="476805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defRPr/>
            </a:pP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erector</a:t>
            </a:r>
            <a:r>
              <a:rPr lang="cs-CZ" sz="28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spinae</a:t>
            </a:r>
            <a:endParaRPr lang="cs-CZ" sz="2800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1978" y="650578"/>
            <a:ext cx="4792475" cy="6223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Text Box 5"/>
          <p:cNvSpPr txBox="1">
            <a:spLocks noChangeArrowheads="1"/>
          </p:cNvSpPr>
          <p:nvPr/>
        </p:nvSpPr>
        <p:spPr bwMode="auto">
          <a:xfrm>
            <a:off x="1827213" y="121602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cs-CZ" altLang="cs-CZ">
              <a:solidFill>
                <a:srgbClr val="800000"/>
              </a:solidFill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484407" y="1816079"/>
            <a:ext cx="622258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longissimus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dorsi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longissimus</a:t>
            </a:r>
            <a:r>
              <a:rPr lang="cs-CZ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capitis</a:t>
            </a:r>
            <a:endParaRPr lang="cs-CZ" b="1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b="1" dirty="0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1" dirty="0" err="1">
                <a:solidFill>
                  <a:srgbClr val="8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iliocostalis</a:t>
            </a:r>
            <a:endParaRPr lang="cs-CZ" b="1" dirty="0">
              <a:solidFill>
                <a:srgbClr val="8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823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75" t="12241" r="40726" b="11880"/>
          <a:stretch>
            <a:fillRect/>
          </a:stretch>
        </p:blipFill>
        <p:spPr bwMode="auto">
          <a:xfrm>
            <a:off x="10376453" y="620712"/>
            <a:ext cx="1355066" cy="6414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Rectangle 4"/>
          <p:cNvSpPr>
            <a:spLocks noChangeArrowheads="1"/>
          </p:cNvSpPr>
          <p:nvPr/>
        </p:nvSpPr>
        <p:spPr bwMode="auto">
          <a:xfrm>
            <a:off x="563920" y="111207"/>
            <a:ext cx="473879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2400" b="1" dirty="0">
                <a:solidFill>
                  <a:srgbClr val="800000"/>
                </a:solidFill>
                <a:cs typeface="Arial" panose="020B0604020202020204" pitchFamily="34" charset="0"/>
              </a:rPr>
              <a:t>2. </a:t>
            </a:r>
            <a:r>
              <a:rPr lang="cs-CZ" altLang="cs-CZ" sz="3200" b="1" dirty="0">
                <a:cs typeface="Arial" panose="020B0604020202020204" pitchFamily="34" charset="0"/>
              </a:rPr>
              <a:t>Systém </a:t>
            </a:r>
            <a:r>
              <a:rPr lang="cs-CZ" altLang="cs-CZ" sz="3200" b="1" dirty="0" err="1">
                <a:cs typeface="Arial" panose="020B0604020202020204" pitchFamily="34" charset="0"/>
              </a:rPr>
              <a:t>sakrospinální</a:t>
            </a:r>
            <a:endParaRPr lang="cs-CZ" altLang="cs-CZ" sz="3200" b="1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006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35283" y="1297424"/>
            <a:ext cx="478207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defRPr/>
            </a:pP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Musculus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spinalis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thoracis</a:t>
            </a:r>
            <a:r>
              <a:rPr lang="cs-CZ" sz="2000" b="1" dirty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cs-CZ" sz="2000" b="1" dirty="0" err="1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cervicis</a:t>
            </a:r>
            <a:endParaRPr lang="cs-CZ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0756" y="1820419"/>
            <a:ext cx="3660775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383777" y="301645"/>
            <a:ext cx="485100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cs-CZ" sz="3200" b="1" dirty="0">
                <a:solidFill>
                  <a:srgbClr val="800000"/>
                </a:solidFill>
                <a:cs typeface="Arial" panose="020B0604020202020204" pitchFamily="34" charset="0"/>
              </a:rPr>
              <a:t>3. </a:t>
            </a:r>
            <a:r>
              <a:rPr lang="cs-CZ" altLang="cs-CZ" sz="3200" b="1" dirty="0">
                <a:cs typeface="Arial" panose="020B0604020202020204" pitchFamily="34" charset="0"/>
              </a:rPr>
              <a:t>Systém </a:t>
            </a:r>
            <a:r>
              <a:rPr lang="cs-CZ" altLang="cs-CZ" sz="3200" b="1" dirty="0" err="1">
                <a:cs typeface="Arial" panose="020B0604020202020204" pitchFamily="34" charset="0"/>
              </a:rPr>
              <a:t>spinospinální</a:t>
            </a:r>
            <a:endParaRPr lang="cs-CZ" altLang="cs-CZ" sz="3200" b="1" dirty="0">
              <a:cs typeface="Arial" panose="020B0604020202020204" pitchFamily="34" charset="0"/>
            </a:endParaRPr>
          </a:p>
        </p:txBody>
      </p:sp>
      <p:grpSp>
        <p:nvGrpSpPr>
          <p:cNvPr id="35845" name="Group 9"/>
          <p:cNvGrpSpPr>
            <a:grpSpLocks/>
          </p:cNvGrpSpPr>
          <p:nvPr/>
        </p:nvGrpSpPr>
        <p:grpSpPr bwMode="auto">
          <a:xfrm>
            <a:off x="2625792" y="1820419"/>
            <a:ext cx="3039511" cy="5037581"/>
            <a:chOff x="3560" y="663"/>
            <a:chExt cx="1353" cy="2837"/>
          </a:xfrm>
        </p:grpSpPr>
        <p:pic>
          <p:nvPicPr>
            <p:cNvPr id="35847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25" t="11160" r="38251" b="12241"/>
            <a:stretch>
              <a:fillRect/>
            </a:stretch>
          </p:blipFill>
          <p:spPr bwMode="auto">
            <a:xfrm>
              <a:off x="3560" y="663"/>
              <a:ext cx="1353" cy="28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48" name="Rectangle 8"/>
            <p:cNvSpPr>
              <a:spLocks noChangeArrowheads="1"/>
            </p:cNvSpPr>
            <p:nvPr/>
          </p:nvSpPr>
          <p:spPr bwMode="auto">
            <a:xfrm>
              <a:off x="3560" y="663"/>
              <a:ext cx="318" cy="1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</p:grpSp>
    </p:spTree>
    <p:extLst>
      <p:ext uri="{BB962C8B-B14F-4D97-AF65-F5344CB8AC3E}">
        <p14:creationId xmlns:p14="http://schemas.microsoft.com/office/powerpoint/2010/main" val="163424399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2024</TotalTime>
  <Words>4147</Words>
  <Application>Microsoft Office PowerPoint</Application>
  <PresentationFormat>Širokoúhlá obrazovka</PresentationFormat>
  <Paragraphs>757</Paragraphs>
  <Slides>77</Slides>
  <Notes>20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77</vt:i4>
      </vt:variant>
    </vt:vector>
  </HeadingPairs>
  <TitlesOfParts>
    <vt:vector size="84" baseType="lpstr">
      <vt:lpstr>SimSun</vt:lpstr>
      <vt:lpstr>Arial</vt:lpstr>
      <vt:lpstr>Calibri</vt:lpstr>
      <vt:lpstr>Calibri Light</vt:lpstr>
      <vt:lpstr>Lucida Sans Unicode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TOPOGRAFICKÁ ANATOMIE HORNÍ KONČETINY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Regio cubiti et antebrachii anterior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Regio cubiti et antebrachii posterior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Ladislava</dc:creator>
  <cp:lastModifiedBy>Ladislava</cp:lastModifiedBy>
  <cp:revision>81</cp:revision>
  <dcterms:created xsi:type="dcterms:W3CDTF">2021-05-17T14:29:56Z</dcterms:created>
  <dcterms:modified xsi:type="dcterms:W3CDTF">2023-04-28T12:45:27Z</dcterms:modified>
</cp:coreProperties>
</file>