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Tahom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bold.fntdata"/><Relationship Id="rId10" Type="http://schemas.openxmlformats.org/officeDocument/2006/relationships/font" Target="fonts/Tahom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682907bcd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0682907bcd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0682907bcd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0682907bcd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682907bcd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0682907bcd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0682907bcd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0682907bcd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- dva sloupce">
  <p:cSld name="Obrázky, text - dva sloupc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53999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4" type="body"/>
          </p:nvPr>
        </p:nvSpPr>
        <p:spPr>
          <a:xfrm>
            <a:off x="4688458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6" type="body"/>
          </p:nvPr>
        </p:nvSpPr>
        <p:spPr>
          <a:xfrm>
            <a:off x="468845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96" name="Google Shape;96;p13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- inverzní" showMasterSp="0">
  <p:cSld name="Úvodní snímek - inverzní">
    <p:bg>
      <p:bgPr>
        <a:solidFill>
          <a:srgbClr val="5AC8A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5AC8A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7" name="Google Shape;107;p15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09" name="Google Shape;109;p1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5AC8A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540000" y="4530596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185"/>
            <a:ext cx="849358" cy="44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PORT slide">
  <p:cSld name="MUNI SPORT slide">
    <p:bg>
      <p:bgPr>
        <a:solidFill>
          <a:srgbClr val="5AC8A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59508" y="1510650"/>
            <a:ext cx="4024985" cy="21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8217" y="1724200"/>
            <a:ext cx="6543763" cy="1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indent="-317500" lvl="5" marL="2743200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2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26" name="Google Shape;126;p20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7" name="Google Shape;127;p20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20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9" name="Google Shape;129;p20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30" name="Google Shape;130;p20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20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20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20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34" name="Google Shape;134;p20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20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20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8" name="Google Shape;138;p20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139" name="Google Shape;139;p20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20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20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20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20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44" name="Google Shape;144;p20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145" name="Google Shape;145;p2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0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7" name="Google Shape;147;p20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148" name="Google Shape;148;p20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20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20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1" name="Google Shape;151;p20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2" name="Google Shape;152;p20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153" name="Google Shape;153;p2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2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5" name="Google Shape;155;p2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0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20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0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20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0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1" name="Google Shape;161;p20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2" name="Google Shape;162;p20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3" name="Google Shape;163;p2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88458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510801" y="1947634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b="0" sz="150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547132" y="1248966"/>
            <a:ext cx="4655700" cy="31050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4" type="body"/>
          </p:nvPr>
        </p:nvSpPr>
        <p:spPr>
          <a:xfrm>
            <a:off x="61209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6" type="body"/>
          </p:nvPr>
        </p:nvSpPr>
        <p:spPr>
          <a:xfrm>
            <a:off x="3330356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8" type="body"/>
          </p:nvPr>
        </p:nvSpPr>
        <p:spPr>
          <a:xfrm>
            <a:off x="539999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3180">
                <a:solidFill>
                  <a:srgbClr val="0000DC"/>
                </a:solidFill>
              </a:rPr>
              <a:t>bp4839 Kineziologie, Algeziologie a odvozené techniky diagnostiky a terapie 4</a:t>
            </a:r>
            <a:endParaRPr sz="3180">
              <a:solidFill>
                <a:srgbClr val="0000D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D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"/>
          <p:cNvSpPr txBox="1"/>
          <p:nvPr>
            <p:ph idx="1" type="subTitle"/>
          </p:nvPr>
        </p:nvSpPr>
        <p:spPr>
          <a:xfrm>
            <a:off x="298876" y="3143327"/>
            <a:ext cx="8521200" cy="52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Přednášky: Mgr. Zuzana Kršáková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Termíny přednášek</a:t>
            </a:r>
            <a:endParaRPr/>
          </a:p>
        </p:txBody>
      </p:sp>
      <p:sp>
        <p:nvSpPr>
          <p:cNvPr id="175" name="Google Shape;175;p22"/>
          <p:cNvSpPr txBox="1"/>
          <p:nvPr>
            <p:ph idx="1" type="body"/>
          </p:nvPr>
        </p:nvSpPr>
        <p:spPr>
          <a:xfrm>
            <a:off x="540000" y="1276126"/>
            <a:ext cx="3915000" cy="234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k" sz="1100"/>
              <a:t>ÚT 15:00 - 16:40 B11/311</a:t>
            </a:r>
            <a:endParaRPr b="1"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100"/>
              <a:t>14.2.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nohy – funkce, klouby nohy, nožní klenba, pasivní a aktivní stabilita jednotlivých pohybových segmentů, klinické aspekty, funkční a strukturální patologie této oblasti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100"/>
              <a:t>21.2.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nohy – funkce, klouby nohy, nožní klenba, pasivní a aktivní stabilita jednotlivých pohybových segmentů, klinické aspekty, funkční a strukturální patologie této oblasti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100"/>
              <a:t>28.2.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kyčle – funkce, pasivní a aktivní stabilita jednotlivých pohybových segmentů, klinické aspekty, funkční a strukturální patologie této oblasti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100"/>
              <a:t>7.3.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kyčle – funkce, pasivní a aktivní stabilita jednotlivých pohybových segmentů, klinické aspekty, funkční a strukturální patologie této oblasti.</a:t>
            </a:r>
            <a:endParaRPr sz="1100"/>
          </a:p>
        </p:txBody>
      </p:sp>
      <p:sp>
        <p:nvSpPr>
          <p:cNvPr id="176" name="Google Shape;176;p22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100"/>
              <a:t>14.3.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pletence pánevního – funkce, pasivní a aktivní stabilita jednotlivých pohybových segmentů, klinické aspekty, funkční a strukturální patologie této oblasti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100"/>
              <a:t>21.3.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pletence pánevního – funkce, pasivní a aktivní stabilita jednotlivých pohybových segmentů, klinické aspekty, funkční a strukturální patologie této oblasti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28.3.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dolní končetiny z pohledu globálních pohybových vzorů</a:t>
            </a:r>
            <a:endParaRPr sz="11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4.4. </a:t>
            </a:r>
            <a:r>
              <a:rPr lang="sk" sz="1100">
                <a:solidFill>
                  <a:srgbClr val="0A0A0A"/>
                </a:solidFill>
                <a:highlight>
                  <a:srgbClr val="FDFDFE"/>
                </a:highlight>
              </a:rPr>
              <a:t>Kineziologie dolní končetiny z pohledu globálních pohybových vzorů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11.4. Kineziologie chůze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18.4. Kineziologie chůze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25.4. Nejnovější EBM pohledy na diagnózy v oblasti DKK - diskuze, aktivita studentů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2.5. Opakování kineziologie Trup (Kahoot)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/>
              <a:t>9.5. Opakování kineziologie DK (Kahoot)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Ukončení předmětu</a:t>
            </a:r>
            <a:endParaRPr/>
          </a:p>
        </p:txBody>
      </p:sp>
      <p:sp>
        <p:nvSpPr>
          <p:cNvPr id="182" name="Google Shape;182;p23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/>
              <a:t>Přednáška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/>
              <a:t>Součást okruhu otázek v rámci praktické zk. (přednáška + seminář)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Doporučená literatura</a:t>
            </a:r>
            <a:endParaRPr/>
          </a:p>
        </p:txBody>
      </p:sp>
      <p:sp>
        <p:nvSpPr>
          <p:cNvPr id="188" name="Google Shape;188;p24"/>
          <p:cNvSpPr txBox="1"/>
          <p:nvPr>
            <p:ph idx="1" type="body"/>
          </p:nvPr>
        </p:nvSpPr>
        <p:spPr>
          <a:xfrm>
            <a:off x="540000" y="1192227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</a:rPr>
              <a:t>Prezentace z přednášek plus semináře</a:t>
            </a:r>
            <a:endParaRPr b="1" sz="14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</a:rPr>
              <a:t>Kapandji, A.: The physiology of joints II., 2019. ISBN 9781912085606.</a:t>
            </a:r>
            <a:endParaRPr b="1" sz="14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</a:rPr>
              <a:t>KOLÁŘ, Pavel. </a:t>
            </a:r>
            <a:r>
              <a:rPr i="1" lang="sk" sz="1400">
                <a:solidFill>
                  <a:srgbClr val="0A0A0A"/>
                </a:solidFill>
                <a:highlight>
                  <a:srgbClr val="FDFDFE"/>
                </a:highlight>
              </a:rPr>
              <a:t>Rehabilitace v klinické praxi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</a:rPr>
              <a:t>. 1. vyd. Praha: Galén, 2009. xxxi, 713. ISBN 9788072626571.</a:t>
            </a:r>
            <a:endParaRPr sz="14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-317500" lvl="0" marL="457200" rtl="0" algn="l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k" sz="1400">
                <a:highlight>
                  <a:srgbClr val="FFFFFF"/>
                </a:highlight>
              </a:rPr>
              <a:t>Vařeka, I., &amp; Vařeková, R. (2009). </a:t>
            </a:r>
            <a:r>
              <a:rPr i="1" lang="sk" sz="1400">
                <a:highlight>
                  <a:srgbClr val="FFFFFF"/>
                </a:highlight>
              </a:rPr>
              <a:t>Kineziologie nohy</a:t>
            </a:r>
            <a:r>
              <a:rPr lang="sk" sz="1400">
                <a:highlight>
                  <a:srgbClr val="FFFFFF"/>
                </a:highlight>
              </a:rPr>
              <a:t>. Univerzita Palackého v Olomouci.</a:t>
            </a:r>
            <a:endParaRPr sz="1400">
              <a:highlight>
                <a:srgbClr val="FFFFFF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</a:rPr>
              <a:t>VÉLE, František. </a:t>
            </a:r>
            <a:r>
              <a:rPr b="1" i="1" lang="sk" sz="1400">
                <a:solidFill>
                  <a:srgbClr val="0A0A0A"/>
                </a:solidFill>
                <a:highlight>
                  <a:srgbClr val="FDFDFE"/>
                </a:highlight>
              </a:rPr>
              <a:t>Kineziologie pro klinickou praxi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</a:rPr>
              <a:t>. Vyd. 1. Praha: Grada, 1997. 271 s. ISBN 8071692565.</a:t>
            </a:r>
            <a:endParaRPr b="1" sz="14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</a:rPr>
              <a:t>DYLEVSKÝ, Ivan. </a:t>
            </a:r>
            <a:r>
              <a:rPr i="1" lang="sk" sz="1400">
                <a:solidFill>
                  <a:srgbClr val="0A0A0A"/>
                </a:solidFill>
                <a:highlight>
                  <a:srgbClr val="FDFDFE"/>
                </a:highlight>
              </a:rPr>
              <a:t>Speciální kineziologie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</a:rPr>
              <a:t>. 1. vyd. Praha: Grada, 2009. 180 s. ISBN 9788024716480.</a:t>
            </a:r>
            <a:endParaRPr sz="14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</a:rPr>
              <a:t>OATIS, Carol A. </a:t>
            </a:r>
            <a:r>
              <a:rPr i="1" lang="sk" sz="1400">
                <a:solidFill>
                  <a:srgbClr val="0A0A0A"/>
                </a:solidFill>
                <a:highlight>
                  <a:srgbClr val="FDFDFE"/>
                </a:highlight>
              </a:rPr>
              <a:t>Kinesiology : the mechanics and pathomechanics of human movement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</a:rPr>
              <a:t>. Third edition. Philadelphia: Wolters Kluwer, 2017. xix, 1006. ISBN 9781451191561.</a:t>
            </a:r>
            <a:endParaRPr sz="1400">
              <a:solidFill>
                <a:srgbClr val="0A0A0A"/>
              </a:solidFill>
              <a:highlight>
                <a:srgbClr val="FDFDFE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89" name="Google Shape;18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4750" y="0"/>
            <a:ext cx="161925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