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Tahoma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Tahoma-bold.fntdata"/><Relationship Id="rId10" Type="http://schemas.openxmlformats.org/officeDocument/2006/relationships/font" Target="fonts/Tahoma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0682907bcd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0682907bcd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0682907bcd_0_1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0682907bcd_0_1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0682907bcd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0682907bcd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0682907bcd_0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20682907bcd_0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showMasterSp="0">
  <p:cSld name="Úvodní snímek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3" name="Google Shape;13;p2"/>
          <p:cNvSpPr txBox="1"/>
          <p:nvPr>
            <p:ph type="title"/>
          </p:nvPr>
        </p:nvSpPr>
        <p:spPr>
          <a:xfrm>
            <a:off x="298876" y="2175274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98876" y="3087302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0500"/>
            <a:ext cx="1514518" cy="799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ky, text - dva sloupce">
  <p:cSld name="Obrázky, text - dva sloupc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/>
          <p:nvPr>
            <p:ph idx="1" type="body"/>
          </p:nvPr>
        </p:nvSpPr>
        <p:spPr>
          <a:xfrm>
            <a:off x="539998" y="539034"/>
            <a:ext cx="3915000" cy="24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82" name="Google Shape;82;p11"/>
          <p:cNvSpPr txBox="1"/>
          <p:nvPr>
            <p:ph idx="2" type="body"/>
          </p:nvPr>
        </p:nvSpPr>
        <p:spPr>
          <a:xfrm>
            <a:off x="539999" y="3375000"/>
            <a:ext cx="3915000" cy="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3" type="body"/>
          </p:nvPr>
        </p:nvSpPr>
        <p:spPr>
          <a:xfrm>
            <a:off x="540543" y="3051000"/>
            <a:ext cx="39150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1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4" type="body"/>
          </p:nvPr>
        </p:nvSpPr>
        <p:spPr>
          <a:xfrm>
            <a:off x="4688458" y="3375000"/>
            <a:ext cx="3915000" cy="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5" type="body"/>
          </p:nvPr>
        </p:nvSpPr>
        <p:spPr>
          <a:xfrm>
            <a:off x="4689002" y="3051000"/>
            <a:ext cx="39150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1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6" type="body"/>
          </p:nvPr>
        </p:nvSpPr>
        <p:spPr>
          <a:xfrm>
            <a:off x="4688458" y="539034"/>
            <a:ext cx="3915000" cy="24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87" name="Google Shape;8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>
  <p:cSld name="Prázdný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pic>
        <p:nvPicPr>
          <p:cNvPr id="91" name="Google Shape;9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ozdělovník (alternativní) 1" showMasterSp="0">
  <p:cSld name="Rozdělovník (alternativní) 1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94" name="Google Shape;94;p13"/>
          <p:cNvSpPr txBox="1"/>
          <p:nvPr>
            <p:ph type="title"/>
          </p:nvPr>
        </p:nvSpPr>
        <p:spPr>
          <a:xfrm>
            <a:off x="298876" y="2175274"/>
            <a:ext cx="39348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1" type="subTitle"/>
          </p:nvPr>
        </p:nvSpPr>
        <p:spPr>
          <a:xfrm>
            <a:off x="298876" y="3087302"/>
            <a:ext cx="3934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96" name="Google Shape;96;p13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7" name="Google Shape;97;p13"/>
          <p:cNvSpPr txBox="1"/>
          <p:nvPr>
            <p:ph idx="11" type="ftr"/>
          </p:nvPr>
        </p:nvSpPr>
        <p:spPr>
          <a:xfrm>
            <a:off x="540000" y="4671000"/>
            <a:ext cx="36939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98" name="Google Shape;98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0500"/>
            <a:ext cx="1514518" cy="799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 - inverzní" showMasterSp="0">
  <p:cSld name="Úvodní snímek - inverzní">
    <p:bg>
      <p:bgPr>
        <a:solidFill>
          <a:srgbClr val="5AC8AF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>
            <a:off x="298876" y="2175274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" type="subTitle"/>
          </p:nvPr>
        </p:nvSpPr>
        <p:spPr>
          <a:xfrm>
            <a:off x="298876" y="3087302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pic>
        <p:nvPicPr>
          <p:cNvPr id="104" name="Google Shape;10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1886"/>
            <a:ext cx="1514518" cy="7964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ozdělovník (alternativní) 2" showMasterSp="0">
  <p:cSld name="Rozdělovník (alternativní) 2">
    <p:bg>
      <p:bgPr>
        <a:solidFill>
          <a:srgbClr val="5AC8AF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07" name="Google Shape;107;p15"/>
          <p:cNvSpPr txBox="1"/>
          <p:nvPr>
            <p:ph type="title"/>
          </p:nvPr>
        </p:nvSpPr>
        <p:spPr>
          <a:xfrm>
            <a:off x="298876" y="2175274"/>
            <a:ext cx="39348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33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15"/>
          <p:cNvSpPr txBox="1"/>
          <p:nvPr>
            <p:ph idx="1" type="subTitle"/>
          </p:nvPr>
        </p:nvSpPr>
        <p:spPr>
          <a:xfrm>
            <a:off x="298876" y="3087302"/>
            <a:ext cx="3934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4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109" name="Google Shape;109;p15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Google Shape;110;p15"/>
          <p:cNvSpPr txBox="1"/>
          <p:nvPr>
            <p:ph idx="11" type="ftr"/>
          </p:nvPr>
        </p:nvSpPr>
        <p:spPr>
          <a:xfrm>
            <a:off x="540000" y="4671000"/>
            <a:ext cx="36939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111" name="Google Shape;111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0499" y="311886"/>
            <a:ext cx="1514518" cy="7964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verzní s obrázkem">
  <p:cSld name="Inverzní s obrázkem">
    <p:bg>
      <p:bgPr>
        <a:solidFill>
          <a:srgbClr val="5AC8AF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/>
          <p:nvPr>
            <p:ph idx="2" type="pic"/>
          </p:nvPr>
        </p:nvSpPr>
        <p:spPr>
          <a:xfrm>
            <a:off x="0" y="1"/>
            <a:ext cx="9144000" cy="4381500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16"/>
          <p:cNvSpPr txBox="1"/>
          <p:nvPr>
            <p:ph idx="1" type="body"/>
          </p:nvPr>
        </p:nvSpPr>
        <p:spPr>
          <a:xfrm>
            <a:off x="540000" y="4530596"/>
            <a:ext cx="6417000" cy="3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b="0" sz="11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15" name="Google Shape;115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185"/>
            <a:ext cx="849358" cy="44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PORT slide">
  <p:cSld name="MUNI SPORT slide">
    <p:bg>
      <p:bgPr>
        <a:solidFill>
          <a:srgbClr val="5AC8A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59508" y="1510650"/>
            <a:ext cx="4024985" cy="212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lide">
  <p:cSld name="MUNI slide">
    <p:bg>
      <p:bgPr>
        <a:solidFill>
          <a:schemeClr val="dk2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8217" y="1724200"/>
            <a:ext cx="6543763" cy="169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2" name="Google Shape;12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rt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indent="-228600" lvl="1" marL="914400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indent="-228600" lvl="2" marL="1371600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indent="-228600" lvl="3" marL="1828800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indent="-228600" lvl="4" marL="2286000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indent="-317500" lvl="5" marL="2743200" rtl="0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20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26" name="Google Shape;126;p20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7" name="Google Shape;127;p20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" name="Google Shape;128;p20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9" name="Google Shape;129;p20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30" name="Google Shape;130;p20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" name="Google Shape;131;p20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20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3" name="Google Shape;133;p20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34" name="Google Shape;134;p20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" name="Google Shape;135;p20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" name="Google Shape;136;p20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" name="Google Shape;137;p20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8" name="Google Shape;138;p20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139" name="Google Shape;139;p20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" name="Google Shape;140;p20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" name="Google Shape;141;p20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" name="Google Shape;142;p20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" name="Google Shape;143;p20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44" name="Google Shape;144;p20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145" name="Google Shape;145;p20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20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47" name="Google Shape;147;p20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148" name="Google Shape;148;p20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" name="Google Shape;149;p20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20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51" name="Google Shape;151;p20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52" name="Google Shape;152;p20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153" name="Google Shape;153;p20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" name="Google Shape;154;p20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55" name="Google Shape;155;p20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20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20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20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20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20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1" name="Google Shape;161;p20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2" name="Google Shape;162;p20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3" name="Google Shape;163;p2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>
  <p:cSld name="Nadpis a obsah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19" name="Google Shape;19;p3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998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obsah">
  <p:cSld name="Nadpis, podnadpis a obsah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2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porovnání">
  <p:cSld name="Nadpis a porovnání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32" name="Google Shape;32;p5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54000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68846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5" name="Google Shape;35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743">
          <p15:clr>
            <a:srgbClr val="FBAE40"/>
          </p15:clr>
        </p15:guide>
        <p15:guide id="2" pos="543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porovnání">
  <p:cSld name="Nadpis, podnadpis a porovnání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540544" y="972001"/>
            <a:ext cx="3915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4688458" y="967886"/>
            <a:ext cx="3915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3" type="body"/>
          </p:nvPr>
        </p:nvSpPr>
        <p:spPr>
          <a:xfrm>
            <a:off x="54000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4" type="body"/>
          </p:nvPr>
        </p:nvSpPr>
        <p:spPr>
          <a:xfrm>
            <a:off x="468846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4" name="Google Shape;44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5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extem">
  <p:cSld name="Obrázek s textem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5510801" y="1947634"/>
            <a:ext cx="3094200" cy="240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b="0" sz="150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/>
          <p:nvPr>
            <p:ph idx="2" type="pic"/>
          </p:nvPr>
        </p:nvSpPr>
        <p:spPr>
          <a:xfrm>
            <a:off x="547132" y="1248966"/>
            <a:ext cx="4655700" cy="3105000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Google Shape;51;p7"/>
          <p:cNvSpPr txBox="1"/>
          <p:nvPr>
            <p:ph idx="3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52" name="Google Shape;52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tři sloupce">
  <p:cSld name="Nadpis, podnadpis a tři sloupc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" type="body"/>
          </p:nvPr>
        </p:nvSpPr>
        <p:spPr>
          <a:xfrm>
            <a:off x="3330000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57" name="Google Shape;57;p8"/>
          <p:cNvSpPr txBox="1"/>
          <p:nvPr>
            <p:ph idx="2" type="body"/>
          </p:nvPr>
        </p:nvSpPr>
        <p:spPr>
          <a:xfrm>
            <a:off x="539999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3" type="body"/>
          </p:nvPr>
        </p:nvSpPr>
        <p:spPr>
          <a:xfrm>
            <a:off x="3330000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4" type="body"/>
          </p:nvPr>
        </p:nvSpPr>
        <p:spPr>
          <a:xfrm>
            <a:off x="6120900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0"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5" type="body"/>
          </p:nvPr>
        </p:nvSpPr>
        <p:spPr>
          <a:xfrm>
            <a:off x="540544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0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6" type="body"/>
          </p:nvPr>
        </p:nvSpPr>
        <p:spPr>
          <a:xfrm>
            <a:off x="3330356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0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7" type="body"/>
          </p:nvPr>
        </p:nvSpPr>
        <p:spPr>
          <a:xfrm>
            <a:off x="6121077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Font typeface="Arial"/>
              <a:buNone/>
              <a:defRPr b="0" sz="8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8" type="body"/>
          </p:nvPr>
        </p:nvSpPr>
        <p:spPr>
          <a:xfrm>
            <a:off x="539999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9" type="body"/>
          </p:nvPr>
        </p:nvSpPr>
        <p:spPr>
          <a:xfrm>
            <a:off x="6120001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3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67" name="Google Shape;6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787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obsah">
  <p:cSld name="Pouze obsah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71" name="Google Shape;71;p9"/>
          <p:cNvSpPr txBox="1"/>
          <p:nvPr>
            <p:ph idx="1" type="body"/>
          </p:nvPr>
        </p:nvSpPr>
        <p:spPr>
          <a:xfrm>
            <a:off x="540000" y="519113"/>
            <a:ext cx="8064900" cy="38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317500" lvl="5" marL="2743200" algn="l">
              <a:spcBef>
                <a:spcPts val="300"/>
              </a:spcBef>
              <a:spcAft>
                <a:spcPts val="0"/>
              </a:spcAft>
              <a:buSzPts val="14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2" name="Google Shape;7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27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>
  <p:cSld name="Pouze nadpi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76" name="Google Shape;76;p10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77" name="Google Shape;7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160958" y="4536000"/>
            <a:ext cx="849357" cy="44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539100" y="1404000"/>
            <a:ext cx="8064900" cy="29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701">
          <p15:clr>
            <a:srgbClr val="F26B43"/>
          </p15:clr>
        </p15:guide>
        <p15:guide id="2" pos="32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1"/>
          <p:cNvSpPr txBox="1"/>
          <p:nvPr>
            <p:ph type="title"/>
          </p:nvPr>
        </p:nvSpPr>
        <p:spPr>
          <a:xfrm>
            <a:off x="298876" y="2175274"/>
            <a:ext cx="8521200" cy="87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 sz="3180">
                <a:solidFill>
                  <a:srgbClr val="0000DC"/>
                </a:solidFill>
              </a:rPr>
              <a:t>bp4839 Kineziologie, Algeziologie a odvozené techniky diagnostiky a terapie 4</a:t>
            </a:r>
            <a:endParaRPr sz="3180">
              <a:solidFill>
                <a:srgbClr val="0000D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D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1"/>
          <p:cNvSpPr txBox="1"/>
          <p:nvPr>
            <p:ph idx="1" type="subTitle"/>
          </p:nvPr>
        </p:nvSpPr>
        <p:spPr>
          <a:xfrm>
            <a:off x="298876" y="3143327"/>
            <a:ext cx="8521200" cy="523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Přednášky: Mgr. Zuzana Kršáková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2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Termíny přednášek</a:t>
            </a:r>
            <a:endParaRPr/>
          </a:p>
        </p:txBody>
      </p:sp>
      <p:sp>
        <p:nvSpPr>
          <p:cNvPr id="175" name="Google Shape;175;p22"/>
          <p:cNvSpPr txBox="1"/>
          <p:nvPr>
            <p:ph idx="1" type="body"/>
          </p:nvPr>
        </p:nvSpPr>
        <p:spPr>
          <a:xfrm>
            <a:off x="540000" y="1276126"/>
            <a:ext cx="3915000" cy="2343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k" sz="1100"/>
              <a:t>ÚT 15:00 - 16:40 B11/311</a:t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100"/>
              <a:t>14.2. </a:t>
            </a:r>
            <a:r>
              <a:rPr lang="sk" sz="1100">
                <a:solidFill>
                  <a:srgbClr val="0A0A0A"/>
                </a:solidFill>
                <a:highlight>
                  <a:srgbClr val="FDFDFE"/>
                </a:highlight>
              </a:rPr>
              <a:t>Kineziologie nohy – funkce, klouby nohy, nožní klenba, pasivní a aktivní stabilita jednotlivých pohybových segmentů, klinické aspekty, funkční a strukturální patologie této oblasti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100"/>
              <a:t>21.2. </a:t>
            </a:r>
            <a:r>
              <a:rPr lang="sk" sz="1100">
                <a:solidFill>
                  <a:srgbClr val="0A0A0A"/>
                </a:solidFill>
                <a:highlight>
                  <a:srgbClr val="FDFDFE"/>
                </a:highlight>
              </a:rPr>
              <a:t>Kineziologie nohy – funkce, klouby nohy, nožní klenba, pasivní a aktivní stabilita jednotlivých pohybových segmentů, klinické aspekty, funkční a strukturální patologie této oblasti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100"/>
              <a:t>28.2. </a:t>
            </a:r>
            <a:r>
              <a:rPr lang="sk" sz="1100">
                <a:solidFill>
                  <a:srgbClr val="0A0A0A"/>
                </a:solidFill>
                <a:highlight>
                  <a:srgbClr val="FDFDFE"/>
                </a:highlight>
              </a:rPr>
              <a:t>Kineziologie kyčle – funkce, pasivní a aktivní stabilita jednotlivých pohybových segmentů, klinické aspekty, funkční a strukturální patologie této oblasti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100"/>
              <a:t>7.3. </a:t>
            </a:r>
            <a:r>
              <a:rPr lang="sk" sz="1100">
                <a:solidFill>
                  <a:srgbClr val="0A0A0A"/>
                </a:solidFill>
                <a:highlight>
                  <a:srgbClr val="FDFDFE"/>
                </a:highlight>
              </a:rPr>
              <a:t>Kineziologie kyčle – funkce, pasivní a aktivní stabilita jednotlivých pohybových segmentů, klinické aspekty, funkční a strukturální patologie této oblasti.</a:t>
            </a:r>
            <a:endParaRPr sz="1100"/>
          </a:p>
        </p:txBody>
      </p:sp>
      <p:sp>
        <p:nvSpPr>
          <p:cNvPr id="176" name="Google Shape;176;p22"/>
          <p:cNvSpPr txBox="1"/>
          <p:nvPr>
            <p:ph idx="2" type="body"/>
          </p:nvPr>
        </p:nvSpPr>
        <p:spPr>
          <a:xfrm>
            <a:off x="4688460" y="1276129"/>
            <a:ext cx="39150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100"/>
              <a:t>14.3. </a:t>
            </a:r>
            <a:r>
              <a:rPr lang="sk" sz="1100">
                <a:solidFill>
                  <a:srgbClr val="0A0A0A"/>
                </a:solidFill>
                <a:highlight>
                  <a:srgbClr val="FDFDFE"/>
                </a:highlight>
              </a:rPr>
              <a:t>Kineziologie pletence pánevního – funkce, pasivní a aktivní stabilita jednotlivých pohybových segmentů, klinické aspekty, funkční a strukturální patologie této oblasti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k" sz="1100"/>
              <a:t>21.3. </a:t>
            </a:r>
            <a:r>
              <a:rPr lang="sk" sz="1100">
                <a:solidFill>
                  <a:srgbClr val="0A0A0A"/>
                </a:solidFill>
                <a:highlight>
                  <a:srgbClr val="FDFDFE"/>
                </a:highlight>
              </a:rPr>
              <a:t>Kineziologie pletence pánevního – funkce, pasivní a aktivní stabilita jednotlivých pohybových segmentů, klinické aspekty, funkční a strukturální patologie této oblasti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100"/>
              <a:t>28.3. </a:t>
            </a:r>
            <a:r>
              <a:rPr lang="sk" sz="1100">
                <a:solidFill>
                  <a:srgbClr val="0A0A0A"/>
                </a:solidFill>
                <a:highlight>
                  <a:srgbClr val="FDFDFE"/>
                </a:highlight>
              </a:rPr>
              <a:t>Kineziologie dolní končetiny z pohledu globálních pohybových vzorů</a:t>
            </a:r>
            <a:endParaRPr sz="1100">
              <a:solidFill>
                <a:srgbClr val="0A0A0A"/>
              </a:solidFill>
              <a:highlight>
                <a:srgbClr val="FDFDFE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100"/>
              <a:t>4.4. </a:t>
            </a:r>
            <a:r>
              <a:rPr lang="sk" sz="1100">
                <a:solidFill>
                  <a:srgbClr val="0A0A0A"/>
                </a:solidFill>
                <a:highlight>
                  <a:srgbClr val="FDFDFE"/>
                </a:highlight>
              </a:rPr>
              <a:t>Kineziologie dolní končetiny z pohledu globálních pohybových vzorů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100"/>
              <a:t>11.4. Kineziologie chůze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100"/>
              <a:t>18.4. Kineziologie chůze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100"/>
              <a:t>25.4. Nejnovější EBM pohledy na diagnózy v oblasti DKK - diskuze, aktivita studentů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100"/>
              <a:t>2.5. Opakování kineziologie Trup (Kahoot)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 sz="1100"/>
              <a:t>9.5. Opakování kineziologie DK (Kahoot)</a:t>
            </a:r>
            <a:endParaRPr sz="1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Ukončení předmětu</a:t>
            </a:r>
            <a:endParaRPr/>
          </a:p>
        </p:txBody>
      </p:sp>
      <p:sp>
        <p:nvSpPr>
          <p:cNvPr id="182" name="Google Shape;182;p23"/>
          <p:cNvSpPr txBox="1"/>
          <p:nvPr>
            <p:ph idx="1" type="body"/>
          </p:nvPr>
        </p:nvSpPr>
        <p:spPr>
          <a:xfrm>
            <a:off x="540000" y="1269002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sk"/>
              <a:t>Přednáška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sk"/>
              <a:t>Součást okruhu otázek v rámci praktické zk. (přednáška + seminář)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4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Doporučená literatura</a:t>
            </a:r>
            <a:endParaRPr/>
          </a:p>
        </p:txBody>
      </p:sp>
      <p:sp>
        <p:nvSpPr>
          <p:cNvPr id="188" name="Google Shape;188;p24"/>
          <p:cNvSpPr txBox="1"/>
          <p:nvPr>
            <p:ph idx="1" type="body"/>
          </p:nvPr>
        </p:nvSpPr>
        <p:spPr>
          <a:xfrm>
            <a:off x="540000" y="1192227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400"/>
              <a:buChar char="●"/>
            </a:pP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</a:rPr>
              <a:t>Prezentace z přednášek plus semináře</a:t>
            </a:r>
            <a:endParaRPr b="1" sz="1400">
              <a:solidFill>
                <a:srgbClr val="0A0A0A"/>
              </a:solidFill>
              <a:highlight>
                <a:srgbClr val="FDFDFE"/>
              </a:highlight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400"/>
              <a:buChar char="●"/>
            </a:pP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</a:rPr>
              <a:t>Kapandji, A.: The physiology of joints II., 2019. ISBN 9781912085606.</a:t>
            </a:r>
            <a:endParaRPr b="1" sz="1400">
              <a:solidFill>
                <a:srgbClr val="0A0A0A"/>
              </a:solidFill>
              <a:highlight>
                <a:srgbClr val="FDFDFE"/>
              </a:highlight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400"/>
              <a:buChar char="●"/>
            </a:pP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</a:rPr>
              <a:t>KOLÁŘ, Pavel. </a:t>
            </a:r>
            <a:r>
              <a:rPr i="1" lang="sk" sz="1400">
                <a:solidFill>
                  <a:srgbClr val="0A0A0A"/>
                </a:solidFill>
                <a:highlight>
                  <a:srgbClr val="FDFDFE"/>
                </a:highlight>
              </a:rPr>
              <a:t>Rehabilitace v klinické praxi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</a:rPr>
              <a:t>. 1. vyd. Praha: Galén, 2009. xxxi, 713. ISBN 9788072626571.</a:t>
            </a:r>
            <a:endParaRPr sz="1400">
              <a:solidFill>
                <a:srgbClr val="0A0A0A"/>
              </a:solidFill>
              <a:highlight>
                <a:srgbClr val="FDFDFE"/>
              </a:highlight>
            </a:endParaRPr>
          </a:p>
          <a:p>
            <a:pPr indent="-317500" lvl="0" marL="457200" rtl="0" algn="l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k" sz="1400">
                <a:highlight>
                  <a:srgbClr val="FFFFFF"/>
                </a:highlight>
              </a:rPr>
              <a:t>Vařeka, I., &amp; Vařeková, R. (2009). </a:t>
            </a:r>
            <a:r>
              <a:rPr i="1" lang="sk" sz="1400">
                <a:highlight>
                  <a:srgbClr val="FFFFFF"/>
                </a:highlight>
              </a:rPr>
              <a:t>Kineziologie nohy</a:t>
            </a:r>
            <a:r>
              <a:rPr lang="sk" sz="1400">
                <a:highlight>
                  <a:srgbClr val="FFFFFF"/>
                </a:highlight>
              </a:rPr>
              <a:t>. Univerzita Palackého v Olomouci.</a:t>
            </a:r>
            <a:endParaRPr sz="1400">
              <a:highlight>
                <a:srgbClr val="FFFFFF"/>
              </a:highlight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400"/>
              <a:buChar char="●"/>
            </a:pP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</a:rPr>
              <a:t>VÉLE, František. </a:t>
            </a:r>
            <a:r>
              <a:rPr b="1" i="1" lang="sk" sz="1400">
                <a:solidFill>
                  <a:srgbClr val="0A0A0A"/>
                </a:solidFill>
                <a:highlight>
                  <a:srgbClr val="FDFDFE"/>
                </a:highlight>
              </a:rPr>
              <a:t>Kineziologie pro klinickou praxi</a:t>
            </a:r>
            <a:r>
              <a:rPr b="1" lang="sk" sz="1400">
                <a:solidFill>
                  <a:srgbClr val="0A0A0A"/>
                </a:solidFill>
                <a:highlight>
                  <a:srgbClr val="FDFDFE"/>
                </a:highlight>
              </a:rPr>
              <a:t>. Vyd. 1. Praha: Grada, 1997. 271 s. ISBN 8071692565.</a:t>
            </a:r>
            <a:endParaRPr b="1" sz="1400">
              <a:solidFill>
                <a:srgbClr val="0A0A0A"/>
              </a:solidFill>
              <a:highlight>
                <a:srgbClr val="FDFDFE"/>
              </a:highlight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400"/>
              <a:buChar char="●"/>
            </a:pP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</a:rPr>
              <a:t>DYLEVSKÝ, Ivan. </a:t>
            </a:r>
            <a:r>
              <a:rPr i="1" lang="sk" sz="1400">
                <a:solidFill>
                  <a:srgbClr val="0A0A0A"/>
                </a:solidFill>
                <a:highlight>
                  <a:srgbClr val="FDFDFE"/>
                </a:highlight>
              </a:rPr>
              <a:t>Speciální kineziologie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</a:rPr>
              <a:t>. 1. vyd. Praha: Grada, 2009. 180 s. ISBN 9788024716480.</a:t>
            </a:r>
            <a:endParaRPr sz="1400">
              <a:solidFill>
                <a:srgbClr val="0A0A0A"/>
              </a:solidFill>
              <a:highlight>
                <a:srgbClr val="FDFDFE"/>
              </a:highlight>
            </a:endParaRPr>
          </a:p>
          <a:p>
            <a:pPr indent="-3175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A0A0A"/>
              </a:buClr>
              <a:buSzPts val="1400"/>
              <a:buChar char="●"/>
            </a:pP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</a:rPr>
              <a:t>OATIS, Carol A. </a:t>
            </a:r>
            <a:r>
              <a:rPr i="1" lang="sk" sz="1400">
                <a:solidFill>
                  <a:srgbClr val="0A0A0A"/>
                </a:solidFill>
                <a:highlight>
                  <a:srgbClr val="FDFDFE"/>
                </a:highlight>
              </a:rPr>
              <a:t>Kinesiology : the mechanics and pathomechanics of human movement</a:t>
            </a:r>
            <a:r>
              <a:rPr lang="sk" sz="1400">
                <a:solidFill>
                  <a:srgbClr val="0A0A0A"/>
                </a:solidFill>
                <a:highlight>
                  <a:srgbClr val="FDFDFE"/>
                </a:highlight>
              </a:rPr>
              <a:t>. Third edition. Philadelphia: Wolters Kluwer, 2017. xix, 1006. ISBN 9781451191561.</a:t>
            </a:r>
            <a:endParaRPr sz="1400">
              <a:solidFill>
                <a:srgbClr val="0A0A0A"/>
              </a:solidFill>
              <a:highlight>
                <a:srgbClr val="FDFDFE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pic>
        <p:nvPicPr>
          <p:cNvPr id="189" name="Google Shape;18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24750" y="0"/>
            <a:ext cx="1619250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