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1.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42.xml"/>
  <Override ContentType="application/vnd.openxmlformats-officedocument.presentationml.notesSlide+xml" PartName="/ppt/notesSlides/notesSlide85.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77.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81.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93.xml"/>
  <Override ContentType="application/vnd.openxmlformats-officedocument.presentationml.notesSlide+xml" PartName="/ppt/notesSlides/notesSlide87.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97.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89.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20.xml"/>
  <Override ContentType="application/vnd.openxmlformats-officedocument.presentationml.notesSlide+xml" PartName="/ppt/notesSlides/notesSlide60.xml"/>
  <Override ContentType="application/vnd.openxmlformats-officedocument.presentationml.notesSlide+xml" PartName="/ppt/notesSlides/notesSlide18.xml"/>
  <Override ContentType="application/vnd.openxmlformats-officedocument.presentationml.notesSlide+xml" PartName="/ppt/notesSlides/notesSlide48.xml"/>
  <Override ContentType="application/vnd.openxmlformats-officedocument.presentationml.notesSlide+xml" PartName="/ppt/notesSlides/notesSlide95.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71.xml"/>
  <Override ContentType="application/vnd.openxmlformats-officedocument.presentationml.notesSlide+xml" PartName="/ppt/notesSlides/notesSlide92.xml"/>
  <Override ContentType="application/vnd.openxmlformats-officedocument.presentationml.notesSlide+xml" PartName="/ppt/notesSlides/notesSlide84.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82.xml"/>
  <Override ContentType="application/vnd.openxmlformats-officedocument.presentationml.notesSlide+xml" PartName="/ppt/notesSlides/notesSlide94.xml"/>
  <Override ContentType="application/vnd.openxmlformats-officedocument.presentationml.notesSlide+xml" PartName="/ppt/notesSlides/notesSlide51.xml"/>
  <Override ContentType="application/vnd.openxmlformats-officedocument.presentationml.notesSlide+xml" PartName="/ppt/notesSlides/notesSlide90.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86.xml"/>
  <Override ContentType="application/vnd.openxmlformats-officedocument.presentationml.notesSlide+xml" PartName="/ppt/notesSlides/notesSlide99.xml"/>
  <Override ContentType="application/vnd.openxmlformats-officedocument.presentationml.notesSlide+xml" PartName="/ppt/notesSlides/notesSlide56.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61.xml"/>
  <Override ContentType="application/vnd.openxmlformats-officedocument.presentationml.notesSlide+xml" PartName="/ppt/notesSlides/notesSlide7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88.xml"/>
  <Override ContentType="application/vnd.openxmlformats-officedocument.presentationml.notesSlide+xml" PartName="/ppt/notesSlides/notesSlide2.xml"/>
  <Override ContentType="application/vnd.openxmlformats-officedocument.presentationml.notesSlide+xml" PartName="/ppt/notesSlides/notesSlide62.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28.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98.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6.xml"/>
  <Override ContentType="application/vnd.openxmlformats-officedocument.presentationml.notesSlide+xml" PartName="/ppt/notesSlides/notesSlide79.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96.xml"/>
  <Override ContentType="application/vnd.openxmlformats-officedocument.presentationml.notesSlide+xml" PartName="/ppt/notesSlides/notesSlide19.xml"/>
  <Override ContentType="application/vnd.openxmlformats-officedocument.presentationml.notesSlide+xml" PartName="/ppt/notesSlides/notesSlide83.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86.xml"/>
  <Override ContentType="application/vnd.openxmlformats-officedocument.presentationml.slide+xml" PartName="/ppt/slides/slide35.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68.xml"/>
  <Override ContentType="application/vnd.openxmlformats-officedocument.presentationml.slide+xml" PartName="/ppt/slides/slide94.xml"/>
  <Override ContentType="application/vnd.openxmlformats-officedocument.presentationml.slide+xml" PartName="/ppt/slides/slide84.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53.xml"/>
  <Override ContentType="application/vnd.openxmlformats-officedocument.presentationml.slide+xml" PartName="/ppt/slides/slide96.xml"/>
  <Override ContentType="application/vnd.openxmlformats-officedocument.presentationml.slide+xml" PartName="/ppt/slides/slide48.xml"/>
  <Override ContentType="application/vnd.openxmlformats-officedocument.presentationml.slide+xml" PartName="/ppt/slides/slide22.xml"/>
  <Override ContentType="application/vnd.openxmlformats-officedocument.presentationml.slide+xml" PartName="/ppt/slides/slide82.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2.xml"/>
  <Override ContentType="application/vnd.openxmlformats-officedocument.presentationml.slide+xml" PartName="/ppt/slides/slide98.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89.xml"/>
  <Override ContentType="application/vnd.openxmlformats-officedocument.presentationml.slide+xml" PartName="/ppt/slides/slide76.xml"/>
  <Override ContentType="application/vnd.openxmlformats-officedocument.presentationml.slide+xml" PartName="/ppt/slides/slide63.xml"/>
  <Override ContentType="application/vnd.openxmlformats-officedocument.presentationml.slide+xml" PartName="/ppt/slides/slide93.xml"/>
  <Override ContentType="application/vnd.openxmlformats-officedocument.presentationml.slide+xml" PartName="/ppt/slides/slide80.xml"/>
  <Override ContentType="application/vnd.openxmlformats-officedocument.presentationml.slide+xml" PartName="/ppt/slides/slide61.xml"/>
  <Override ContentType="application/vnd.openxmlformats-officedocument.presentationml.slide+xml" PartName="/ppt/slides/slide91.xml"/>
  <Override ContentType="application/vnd.openxmlformats-officedocument.presentationml.slide+xml" PartName="/ppt/slides/slide31.xml"/>
  <Override ContentType="application/vnd.openxmlformats-officedocument.presentationml.slide+xml" PartName="/ppt/slides/slide87.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95.xml"/>
  <Override ContentType="application/vnd.openxmlformats-officedocument.presentationml.slide+xml" PartName="/ppt/slides/slide69.xml"/>
  <Override ContentType="application/vnd.openxmlformats-officedocument.presentationml.slide+xml" PartName="/ppt/slides/slide85.xml"/>
  <Override ContentType="application/vnd.openxmlformats-officedocument.presentationml.slide+xml" PartName="/ppt/slides/slide42.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97.xml"/>
  <Override ContentType="application/vnd.openxmlformats-officedocument.presentationml.slide+xml" PartName="/ppt/slides/slide11.xml"/>
  <Override ContentType="application/vnd.openxmlformats-officedocument.presentationml.slide+xml" PartName="/ppt/slides/slide6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79.xml"/>
  <Override ContentType="application/vnd.openxmlformats-officedocument.presentationml.slide+xml" PartName="/ppt/slides/slide49.xml"/>
  <Override ContentType="application/vnd.openxmlformats-officedocument.presentationml.slide+xml" PartName="/ppt/slides/slide83.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40.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99.xml"/>
  <Override ContentType="application/vnd.openxmlformats-officedocument.presentationml.slide+xml" PartName="/ppt/slides/slide3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47.xml"/>
  <Override ContentType="application/vnd.openxmlformats-officedocument.presentationml.slide+xml" PartName="/ppt/slides/slide21.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90.xml"/>
  <Override ContentType="application/vnd.openxmlformats-officedocument.presentationml.slide+xml" PartName="/ppt/slides/slide8.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88.xml"/>
  <Override ContentType="application/vnd.openxmlformats-officedocument.presentationml.slide+xml" PartName="/ppt/slides/slide92.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 id="320" r:id="rId70"/>
    <p:sldId id="321" r:id="rId71"/>
    <p:sldId id="322" r:id="rId72"/>
    <p:sldId id="323" r:id="rId73"/>
    <p:sldId id="324" r:id="rId74"/>
    <p:sldId id="325" r:id="rId75"/>
    <p:sldId id="326" r:id="rId76"/>
    <p:sldId id="327" r:id="rId77"/>
    <p:sldId id="328" r:id="rId78"/>
    <p:sldId id="329" r:id="rId79"/>
    <p:sldId id="330" r:id="rId80"/>
    <p:sldId id="331" r:id="rId81"/>
    <p:sldId id="332" r:id="rId82"/>
    <p:sldId id="333" r:id="rId83"/>
    <p:sldId id="334" r:id="rId84"/>
    <p:sldId id="335" r:id="rId85"/>
    <p:sldId id="336" r:id="rId86"/>
    <p:sldId id="337" r:id="rId87"/>
    <p:sldId id="338" r:id="rId88"/>
    <p:sldId id="339" r:id="rId89"/>
    <p:sldId id="340" r:id="rId90"/>
    <p:sldId id="341" r:id="rId91"/>
    <p:sldId id="342" r:id="rId92"/>
    <p:sldId id="343" r:id="rId93"/>
    <p:sldId id="344" r:id="rId94"/>
    <p:sldId id="345" r:id="rId95"/>
    <p:sldId id="346" r:id="rId96"/>
    <p:sldId id="347" r:id="rId97"/>
    <p:sldId id="348" r:id="rId98"/>
    <p:sldId id="349" r:id="rId99"/>
    <p:sldId id="350" r:id="rId100"/>
    <p:sldId id="351" r:id="rId101"/>
    <p:sldId id="352" r:id="rId102"/>
    <p:sldId id="353" r:id="rId103"/>
    <p:sldId id="354" r:id="rId104"/>
  </p:sldIdLst>
  <p:sldSz cy="5143500" cx="9144000"/>
  <p:notesSz cx="6858000" cy="9144000"/>
  <p:embeddedFontLst>
    <p:embeddedFont>
      <p:font typeface="Roboto"/>
      <p:regular r:id="rId105"/>
      <p:bold r:id="rId106"/>
      <p:italic r:id="rId107"/>
      <p:boldItalic r:id="rId108"/>
    </p:embeddedFont>
    <p:embeddedFont>
      <p:font typeface="Tahoma"/>
      <p:regular r:id="rId109"/>
      <p:bold r:id="rId110"/>
    </p:embeddedFont>
    <p:embeddedFont>
      <p:font typeface="Century Gothic"/>
      <p:regular r:id="rId111"/>
      <p:bold r:id="rId112"/>
      <p:italic r:id="rId113"/>
      <p:boldItalic r:id="rId114"/>
    </p:embeddedFont>
    <p:embeddedFont>
      <p:font typeface="Open Sans"/>
      <p:regular r:id="rId115"/>
      <p:bold r:id="rId116"/>
      <p:italic r:id="rId117"/>
      <p:boldItalic r:id="rId11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07" Type="http://schemas.openxmlformats.org/officeDocument/2006/relationships/font" Target="fonts/Roboto-italic.fntdata"/><Relationship Id="rId106" Type="http://schemas.openxmlformats.org/officeDocument/2006/relationships/font" Target="fonts/Roboto-bold.fntdata"/><Relationship Id="rId105" Type="http://schemas.openxmlformats.org/officeDocument/2006/relationships/font" Target="fonts/Roboto-regular.fntdata"/><Relationship Id="rId104" Type="http://schemas.openxmlformats.org/officeDocument/2006/relationships/slide" Target="slides/slide99.xml"/><Relationship Id="rId109" Type="http://schemas.openxmlformats.org/officeDocument/2006/relationships/font" Target="fonts/Tahoma-regular.fntdata"/><Relationship Id="rId108" Type="http://schemas.openxmlformats.org/officeDocument/2006/relationships/font" Target="fonts/Roboto-boldItalic.fntdata"/><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103" Type="http://schemas.openxmlformats.org/officeDocument/2006/relationships/slide" Target="slides/slide98.xml"/><Relationship Id="rId102" Type="http://schemas.openxmlformats.org/officeDocument/2006/relationships/slide" Target="slides/slide97.xml"/><Relationship Id="rId101" Type="http://schemas.openxmlformats.org/officeDocument/2006/relationships/slide" Target="slides/slide96.xml"/><Relationship Id="rId100" Type="http://schemas.openxmlformats.org/officeDocument/2006/relationships/slide" Target="slides/slide95.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95" Type="http://schemas.openxmlformats.org/officeDocument/2006/relationships/slide" Target="slides/slide90.xml"/><Relationship Id="rId94" Type="http://schemas.openxmlformats.org/officeDocument/2006/relationships/slide" Target="slides/slide89.xml"/><Relationship Id="rId97" Type="http://schemas.openxmlformats.org/officeDocument/2006/relationships/slide" Target="slides/slide92.xml"/><Relationship Id="rId96" Type="http://schemas.openxmlformats.org/officeDocument/2006/relationships/slide" Target="slides/slide91.xml"/><Relationship Id="rId11" Type="http://schemas.openxmlformats.org/officeDocument/2006/relationships/slide" Target="slides/slide6.xml"/><Relationship Id="rId99" Type="http://schemas.openxmlformats.org/officeDocument/2006/relationships/slide" Target="slides/slide94.xml"/><Relationship Id="rId10" Type="http://schemas.openxmlformats.org/officeDocument/2006/relationships/slide" Target="slides/slide5.xml"/><Relationship Id="rId98" Type="http://schemas.openxmlformats.org/officeDocument/2006/relationships/slide" Target="slides/slide93.xml"/><Relationship Id="rId13" Type="http://schemas.openxmlformats.org/officeDocument/2006/relationships/slide" Target="slides/slide8.xml"/><Relationship Id="rId12" Type="http://schemas.openxmlformats.org/officeDocument/2006/relationships/slide" Target="slides/slide7.xml"/><Relationship Id="rId91" Type="http://schemas.openxmlformats.org/officeDocument/2006/relationships/slide" Target="slides/slide86.xml"/><Relationship Id="rId90" Type="http://schemas.openxmlformats.org/officeDocument/2006/relationships/slide" Target="slides/slide85.xml"/><Relationship Id="rId93" Type="http://schemas.openxmlformats.org/officeDocument/2006/relationships/slide" Target="slides/slide88.xml"/><Relationship Id="rId92" Type="http://schemas.openxmlformats.org/officeDocument/2006/relationships/slide" Target="slides/slide87.xml"/><Relationship Id="rId118" Type="http://schemas.openxmlformats.org/officeDocument/2006/relationships/font" Target="fonts/OpenSans-boldItalic.fntdata"/><Relationship Id="rId117" Type="http://schemas.openxmlformats.org/officeDocument/2006/relationships/font" Target="fonts/OpenSans-italic.fntdata"/><Relationship Id="rId116" Type="http://schemas.openxmlformats.org/officeDocument/2006/relationships/font" Target="fonts/OpenSans-bold.fntdata"/><Relationship Id="rId115" Type="http://schemas.openxmlformats.org/officeDocument/2006/relationships/font" Target="fonts/OpenSans-regular.fntdata"/><Relationship Id="rId15" Type="http://schemas.openxmlformats.org/officeDocument/2006/relationships/slide" Target="slides/slide10.xml"/><Relationship Id="rId110" Type="http://schemas.openxmlformats.org/officeDocument/2006/relationships/font" Target="fonts/Tahoma-bold.fntdata"/><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14" Type="http://schemas.openxmlformats.org/officeDocument/2006/relationships/font" Target="fonts/CenturyGothic-boldItalic.fntdata"/><Relationship Id="rId18" Type="http://schemas.openxmlformats.org/officeDocument/2006/relationships/slide" Target="slides/slide13.xml"/><Relationship Id="rId113" Type="http://schemas.openxmlformats.org/officeDocument/2006/relationships/font" Target="fonts/CenturyGothic-italic.fntdata"/><Relationship Id="rId112" Type="http://schemas.openxmlformats.org/officeDocument/2006/relationships/font" Target="fonts/CenturyGothic-bold.fntdata"/><Relationship Id="rId111" Type="http://schemas.openxmlformats.org/officeDocument/2006/relationships/font" Target="fonts/CenturyGothic-regular.fntdata"/><Relationship Id="rId84" Type="http://schemas.openxmlformats.org/officeDocument/2006/relationships/slide" Target="slides/slide79.xml"/><Relationship Id="rId83" Type="http://schemas.openxmlformats.org/officeDocument/2006/relationships/slide" Target="slides/slide78.xml"/><Relationship Id="rId86" Type="http://schemas.openxmlformats.org/officeDocument/2006/relationships/slide" Target="slides/slide81.xml"/><Relationship Id="rId85" Type="http://schemas.openxmlformats.org/officeDocument/2006/relationships/slide" Target="slides/slide80.xml"/><Relationship Id="rId88" Type="http://schemas.openxmlformats.org/officeDocument/2006/relationships/slide" Target="slides/slide83.xml"/><Relationship Id="rId87" Type="http://schemas.openxmlformats.org/officeDocument/2006/relationships/slide" Target="slides/slide82.xml"/><Relationship Id="rId89" Type="http://schemas.openxmlformats.org/officeDocument/2006/relationships/slide" Target="slides/slide84.xml"/><Relationship Id="rId80" Type="http://schemas.openxmlformats.org/officeDocument/2006/relationships/slide" Target="slides/slide75.xml"/><Relationship Id="rId82" Type="http://schemas.openxmlformats.org/officeDocument/2006/relationships/slide" Target="slides/slide77.xml"/><Relationship Id="rId81" Type="http://schemas.openxmlformats.org/officeDocument/2006/relationships/slide" Target="slides/slide76.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73" Type="http://schemas.openxmlformats.org/officeDocument/2006/relationships/slide" Target="slides/slide68.xml"/><Relationship Id="rId72" Type="http://schemas.openxmlformats.org/officeDocument/2006/relationships/slide" Target="slides/slide67.xml"/><Relationship Id="rId75" Type="http://schemas.openxmlformats.org/officeDocument/2006/relationships/slide" Target="slides/slide70.xml"/><Relationship Id="rId74" Type="http://schemas.openxmlformats.org/officeDocument/2006/relationships/slide" Target="slides/slide69.xml"/><Relationship Id="rId77" Type="http://schemas.openxmlformats.org/officeDocument/2006/relationships/slide" Target="slides/slide72.xml"/><Relationship Id="rId76" Type="http://schemas.openxmlformats.org/officeDocument/2006/relationships/slide" Target="slides/slide71.xml"/><Relationship Id="rId79" Type="http://schemas.openxmlformats.org/officeDocument/2006/relationships/slide" Target="slides/slide74.xml"/><Relationship Id="rId78" Type="http://schemas.openxmlformats.org/officeDocument/2006/relationships/slide" Target="slides/slide73.xml"/><Relationship Id="rId71" Type="http://schemas.openxmlformats.org/officeDocument/2006/relationships/slide" Target="slides/slide66.xml"/><Relationship Id="rId70" Type="http://schemas.openxmlformats.org/officeDocument/2006/relationships/slide" Target="slides/slide65.xml"/><Relationship Id="rId62" Type="http://schemas.openxmlformats.org/officeDocument/2006/relationships/slide" Target="slides/slide57.xml"/><Relationship Id="rId61" Type="http://schemas.openxmlformats.org/officeDocument/2006/relationships/slide" Target="slides/slide56.xml"/><Relationship Id="rId64" Type="http://schemas.openxmlformats.org/officeDocument/2006/relationships/slide" Target="slides/slide59.xml"/><Relationship Id="rId63" Type="http://schemas.openxmlformats.org/officeDocument/2006/relationships/slide" Target="slides/slide58.xml"/><Relationship Id="rId66" Type="http://schemas.openxmlformats.org/officeDocument/2006/relationships/slide" Target="slides/slide61.xml"/><Relationship Id="rId65" Type="http://schemas.openxmlformats.org/officeDocument/2006/relationships/slide" Target="slides/slide60.xml"/><Relationship Id="rId68" Type="http://schemas.openxmlformats.org/officeDocument/2006/relationships/slide" Target="slides/slide63.xml"/><Relationship Id="rId67" Type="http://schemas.openxmlformats.org/officeDocument/2006/relationships/slide" Target="slides/slide62.xml"/><Relationship Id="rId60" Type="http://schemas.openxmlformats.org/officeDocument/2006/relationships/slide" Target="slides/slide55.xml"/><Relationship Id="rId69" Type="http://schemas.openxmlformats.org/officeDocument/2006/relationships/slide" Target="slides/slide6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55" Type="http://schemas.openxmlformats.org/officeDocument/2006/relationships/slide" Target="slides/slide50.xml"/><Relationship Id="rId54" Type="http://schemas.openxmlformats.org/officeDocument/2006/relationships/slide" Target="slides/slide49.xml"/><Relationship Id="rId57" Type="http://schemas.openxmlformats.org/officeDocument/2006/relationships/slide" Target="slides/slide52.xml"/><Relationship Id="rId56" Type="http://schemas.openxmlformats.org/officeDocument/2006/relationships/slide" Target="slides/slide51.xml"/><Relationship Id="rId59" Type="http://schemas.openxmlformats.org/officeDocument/2006/relationships/slide" Target="slides/slide54.xml"/><Relationship Id="rId58" Type="http://schemas.openxmlformats.org/officeDocument/2006/relationships/slide" Target="slides/slide5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sciencedirect.com/topics/medicine-and-dentistry/hip-arthroplasty" TargetMode="External"/><Relationship Id="rId3" Type="http://schemas.openxmlformats.org/officeDocument/2006/relationships/hyperlink" Target="https://www.sciencedirect.com/topics/medicine-and-dentistry/arthroscopy" TargetMode="External"/><Relationship Id="rId4" Type="http://schemas.openxmlformats.org/officeDocument/2006/relationships/hyperlink" Target="https://www.sciencedirect.com/topics/medicine-and-dentistry/femoroacetabular-impingement" TargetMode="External"/><Relationship Id="rId5" Type="http://schemas.openxmlformats.org/officeDocument/2006/relationships/hyperlink" Target="https://www.sciencedirect.com/topics/medicine-and-dentistry/capsulotomy" TargetMode="External"/><Relationship Id="rId6" Type="http://schemas.openxmlformats.org/officeDocument/2006/relationships/hyperlink" Target="https://www.sciencedirect.com/topics/medicine-and-dentistry/hip-arthroscopy" TargetMode="External"/><Relationship Id="rId7" Type="http://schemas.openxmlformats.org/officeDocument/2006/relationships/hyperlink" Target="https://www.sciencedirect.com/topics/medicine-and-dentistry/arthrogram" TargetMode="Externa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wikiskripta.eu/w/Nervus_ischiadicus" TargetMode="External"/><Relationship Id="rId3" Type="http://schemas.openxmlformats.org/officeDocument/2006/relationships/hyperlink" Target="https://www.wikiskripta.eu/w/Nervus_tibialis" TargetMode="External"/><Relationship Id="rId4" Type="http://schemas.openxmlformats.org/officeDocument/2006/relationships/hyperlink" Target="https://www.wikiskripta.eu/w/Tibia" TargetMode="External"/><Relationship Id="rId11" Type="http://schemas.openxmlformats.org/officeDocument/2006/relationships/hyperlink" Target="https://www.wikiskripta.eu/w/Tibia" TargetMode="External"/><Relationship Id="rId10" Type="http://schemas.openxmlformats.org/officeDocument/2006/relationships/hyperlink" Target="https://www.wikiskripta.eu/w/Nervus_tibialis" TargetMode="External"/><Relationship Id="rId12" Type="http://schemas.openxmlformats.org/officeDocument/2006/relationships/hyperlink" Target="https://www.wikiskripta.eu/w/Tibia" TargetMode="External"/><Relationship Id="rId9" Type="http://schemas.openxmlformats.org/officeDocument/2006/relationships/hyperlink" Target="https://www.wikiskripta.eu/w/Nervus_tibialis" TargetMode="External"/><Relationship Id="rId5" Type="http://schemas.openxmlformats.org/officeDocument/2006/relationships/hyperlink" Target="https://www.wikiskripta.eu/w/Tibia" TargetMode="External"/><Relationship Id="rId6" Type="http://schemas.openxmlformats.org/officeDocument/2006/relationships/hyperlink" Target="https://www.wikiskripta.eu/w/Pes_anserinus" TargetMode="External"/><Relationship Id="rId7" Type="http://schemas.openxmlformats.org/officeDocument/2006/relationships/hyperlink" Target="https://www.wikiskripta.eu/w/Nervus_ischiadicus" TargetMode="External"/><Relationship Id="rId8" Type="http://schemas.openxmlformats.org/officeDocument/2006/relationships/hyperlink" Target="https://www.wikiskripta.eu/w/Nervus_ischiadicus" TargetMode="Externa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 name="Shape 137"/>
        <p:cNvGrpSpPr/>
        <p:nvPr/>
      </p:nvGrpSpPr>
      <p:grpSpPr>
        <a:xfrm>
          <a:off x="0" y="0"/>
          <a:ext cx="0" cy="0"/>
          <a:chOff x="0" y="0"/>
          <a:chExt cx="0" cy="0"/>
        </a:xfrm>
      </p:grpSpPr>
      <p:sp>
        <p:nvSpPr>
          <p:cNvPr id="138" name="Google Shape;138;g21e05ea7785_0_1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9" name="Google Shape;139;g21e05ea7785_0_1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0" name="Shape 210"/>
        <p:cNvGrpSpPr/>
        <p:nvPr/>
      </p:nvGrpSpPr>
      <p:grpSpPr>
        <a:xfrm>
          <a:off x="0" y="0"/>
          <a:ext cx="0" cy="0"/>
          <a:chOff x="0" y="0"/>
          <a:chExt cx="0" cy="0"/>
        </a:xfrm>
      </p:grpSpPr>
      <p:sp>
        <p:nvSpPr>
          <p:cNvPr id="211" name="Google Shape;211;g221ec61257a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2" name="Google Shape;212;g221ec61257a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sk"/>
              <a:t>Kolodiafyzární úhel je u dětí s DMO valgózní a je zvýšená anteverze krčku femuru - coxa valga antetorta neurogenes. Současně nedochází k vývoji jamky. Vzniká strmá stříška a tím nedostatečné krytí hlavice. Postupně se hlavice decentruje, až luxuje. Samotný tvar hlavice je oploštěn superomediálně, později i superolaterálně. (Dungl et al., 2014; Kolář, 1998)</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 name="Shape 218"/>
        <p:cNvGrpSpPr/>
        <p:nvPr/>
      </p:nvGrpSpPr>
      <p:grpSpPr>
        <a:xfrm>
          <a:off x="0" y="0"/>
          <a:ext cx="0" cy="0"/>
          <a:chOff x="0" y="0"/>
          <a:chExt cx="0" cy="0"/>
        </a:xfrm>
      </p:grpSpPr>
      <p:sp>
        <p:nvSpPr>
          <p:cNvPr id="219" name="Google Shape;219;g1d191f9ca86_0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0" name="Google Shape;220;g1d191f9ca86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7" name="Shape 227"/>
        <p:cNvGrpSpPr/>
        <p:nvPr/>
      </p:nvGrpSpPr>
      <p:grpSpPr>
        <a:xfrm>
          <a:off x="0" y="0"/>
          <a:ext cx="0" cy="0"/>
          <a:chOff x="0" y="0"/>
          <a:chExt cx="0" cy="0"/>
        </a:xfrm>
      </p:grpSpPr>
      <p:sp>
        <p:nvSpPr>
          <p:cNvPr id="228" name="Google Shape;228;g1d191f9ca86_0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9" name="Google Shape;229;g1d191f9ca86_0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3" name="Shape 233"/>
        <p:cNvGrpSpPr/>
        <p:nvPr/>
      </p:nvGrpSpPr>
      <p:grpSpPr>
        <a:xfrm>
          <a:off x="0" y="0"/>
          <a:ext cx="0" cy="0"/>
          <a:chOff x="0" y="0"/>
          <a:chExt cx="0" cy="0"/>
        </a:xfrm>
      </p:grpSpPr>
      <p:sp>
        <p:nvSpPr>
          <p:cNvPr id="234" name="Google Shape;234;g1d191f9ca86_0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5" name="Google Shape;235;g1d191f9ca86_0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sk"/>
              <a:t>Synoviální záhyby - frenula capsulae, důležité pro pohyby do ABD a ADD. Při ADD se spodní část pouzdra uvolňuje (61-1,3) a vrchní napíná (1,2), při ABD se vrchní část pouzdra “skládá” (2) a spodní napíná (1), krček femuru “naráží” do labra, které se převrací (4) (nelimituje RP do ABD)</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2" name="Shape 242"/>
        <p:cNvGrpSpPr/>
        <p:nvPr/>
      </p:nvGrpSpPr>
      <p:grpSpPr>
        <a:xfrm>
          <a:off x="0" y="0"/>
          <a:ext cx="0" cy="0"/>
          <a:chOff x="0" y="0"/>
          <a:chExt cx="0" cy="0"/>
        </a:xfrm>
      </p:grpSpPr>
      <p:sp>
        <p:nvSpPr>
          <p:cNvPr id="243" name="Google Shape;243;g5bf162040f1bde2d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4" name="Google Shape;244;g5bf162040f1bde2d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 name="Shape 249"/>
        <p:cNvGrpSpPr/>
        <p:nvPr/>
      </p:nvGrpSpPr>
      <p:grpSpPr>
        <a:xfrm>
          <a:off x="0" y="0"/>
          <a:ext cx="0" cy="0"/>
          <a:chOff x="0" y="0"/>
          <a:chExt cx="0" cy="0"/>
        </a:xfrm>
      </p:grpSpPr>
      <p:sp>
        <p:nvSpPr>
          <p:cNvPr id="250" name="Google Shape;250;g1d191f9ca86_0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1" name="Google Shape;251;g1d191f9ca86_0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just">
              <a:lnSpc>
                <a:spcPct val="115000"/>
              </a:lnSpc>
              <a:spcBef>
                <a:spcPts val="0"/>
              </a:spcBef>
              <a:spcAft>
                <a:spcPts val="0"/>
              </a:spcAft>
              <a:buClr>
                <a:schemeClr val="dk1"/>
              </a:buClr>
              <a:buSzPts val="1100"/>
              <a:buFont typeface="Arial"/>
              <a:buNone/>
            </a:pPr>
            <a:r>
              <a:rPr lang="sk" sz="1050">
                <a:solidFill>
                  <a:schemeClr val="dk1"/>
                </a:solidFill>
                <a:latin typeface="Times New Roman"/>
                <a:ea typeface="Times New Roman"/>
                <a:cs typeface="Times New Roman"/>
                <a:sym typeface="Times New Roman"/>
              </a:rPr>
              <a:t>Podle Drugy aj. (2001) je kloubní pouzdro kyčelního kloubu silné a sbíhá vpředu od okrajů acetabula na linea intertrochanterica a vzadu na collum femoris. Pouzdro je zpevněno vazy. Nejsilnějším vazem v těle je ligamentum iliofemorale jdoucí od spina iliaca anterior inferior k linea intertrochanterica. Od sedací kosti sbíhá ligamentum ischiofemorale, od stydké kosti ligamentum pubofemorale. Zona orbicularis je prstencovité pokračování obou předchozích vazů na spodní ploše pouzdra. Ligamentum transverzum acetabuli je pokračováním labrum acetabulare a přemosťuje incisura acetabuli. Ligamentum capitis femoris vybíhá z fovea capitis femoris do incisura acetabuli. S kloubní dutinou může souviset bursa iliopectinea.</a:t>
            </a:r>
            <a:endParaRPr sz="1050">
              <a:solidFill>
                <a:schemeClr val="dk1"/>
              </a:solidFill>
              <a:latin typeface="Times New Roman"/>
              <a:ea typeface="Times New Roman"/>
              <a:cs typeface="Times New Roman"/>
              <a:sym typeface="Times New Roman"/>
            </a:endParaRPr>
          </a:p>
          <a:p>
            <a:pPr indent="0" lvl="0" marL="0" rtl="0" algn="l">
              <a:spcBef>
                <a:spcPts val="0"/>
              </a:spcBef>
              <a:spcAft>
                <a:spcPts val="0"/>
              </a:spcAft>
              <a:buNone/>
            </a:pPr>
            <a:r>
              <a:t/>
            </a:r>
            <a:endParaRPr/>
          </a:p>
          <a:p>
            <a:pPr indent="0" lvl="0" marL="0" rtl="0" algn="l">
              <a:spcBef>
                <a:spcPts val="0"/>
              </a:spcBef>
              <a:spcAft>
                <a:spcPts val="0"/>
              </a:spcAft>
              <a:buNone/>
            </a:pPr>
            <a:r>
              <a:rPr lang="sk"/>
              <a:t>Mezi iliofemorálním a pubofemorálním ligamentem je kl. pouzdro tenčí (Fig. 65 - X) a pojí se s bursou mezi kl. pouzdrem a šlachou m. iliopsoas. Někdy v této oblasti pouzdro perforováno a komunikuje přímo s burzou.</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9" name="Shape 259"/>
        <p:cNvGrpSpPr/>
        <p:nvPr/>
      </p:nvGrpSpPr>
      <p:grpSpPr>
        <a:xfrm>
          <a:off x="0" y="0"/>
          <a:ext cx="0" cy="0"/>
          <a:chOff x="0" y="0"/>
          <a:chExt cx="0" cy="0"/>
        </a:xfrm>
      </p:grpSpPr>
      <p:sp>
        <p:nvSpPr>
          <p:cNvPr id="260" name="Google Shape;260;g1d191f9ca86_0_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1" name="Google Shape;261;g1d191f9ca86_0_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sk" sz="1000">
                <a:solidFill>
                  <a:schemeClr val="dk1"/>
                </a:solidFill>
              </a:rPr>
              <a:t>Anterior approaches to the hip may be used for </a:t>
            </a:r>
            <a:r>
              <a:rPr lang="sk" sz="1000">
                <a:solidFill>
                  <a:schemeClr val="dk1"/>
                </a:solidFill>
                <a:uFill>
                  <a:noFill/>
                </a:uFill>
                <a:hlinkClick r:id="rId2">
                  <a:extLst>
                    <a:ext uri="{A12FA001-AC4F-418D-AE19-62706E023703}">
                      <ahyp:hlinkClr val="tx"/>
                    </a:ext>
                  </a:extLst>
                </a:hlinkClick>
              </a:rPr>
              <a:t>hip arthroplasties</a:t>
            </a:r>
            <a:r>
              <a:rPr lang="sk" sz="1000">
                <a:solidFill>
                  <a:schemeClr val="dk1"/>
                </a:solidFill>
              </a:rPr>
              <a:t> and </a:t>
            </a:r>
            <a:r>
              <a:rPr lang="sk" sz="1000">
                <a:solidFill>
                  <a:schemeClr val="dk1"/>
                </a:solidFill>
                <a:uFill>
                  <a:noFill/>
                </a:uFill>
                <a:hlinkClick r:id="rId3">
                  <a:extLst>
                    <a:ext uri="{A12FA001-AC4F-418D-AE19-62706E023703}">
                      <ahyp:hlinkClr val="tx"/>
                    </a:ext>
                  </a:extLst>
                </a:hlinkClick>
              </a:rPr>
              <a:t>arthroscopic procedures</a:t>
            </a:r>
            <a:r>
              <a:rPr lang="sk" sz="1000">
                <a:solidFill>
                  <a:schemeClr val="dk1"/>
                </a:solidFill>
              </a:rPr>
              <a:t>, such as in the treatment of </a:t>
            </a:r>
            <a:r>
              <a:rPr lang="sk" sz="1000">
                <a:solidFill>
                  <a:schemeClr val="dk1"/>
                </a:solidFill>
                <a:uFill>
                  <a:noFill/>
                </a:uFill>
                <a:hlinkClick r:id="rId4">
                  <a:extLst>
                    <a:ext uri="{A12FA001-AC4F-418D-AE19-62706E023703}">
                      <ahyp:hlinkClr val="tx"/>
                    </a:ext>
                  </a:extLst>
                </a:hlinkClick>
              </a:rPr>
              <a:t>femoral acetabular impingement</a:t>
            </a:r>
            <a:r>
              <a:rPr lang="sk" sz="1000">
                <a:solidFill>
                  <a:schemeClr val="dk1"/>
                </a:solidFill>
              </a:rPr>
              <a:t> (FAI). Anterior approaches involve </a:t>
            </a:r>
            <a:r>
              <a:rPr lang="sk" sz="1000">
                <a:solidFill>
                  <a:schemeClr val="dk1"/>
                </a:solidFill>
                <a:uFill>
                  <a:noFill/>
                </a:uFill>
                <a:hlinkClick r:id="rId5">
                  <a:extLst>
                    <a:ext uri="{A12FA001-AC4F-418D-AE19-62706E023703}">
                      <ahyp:hlinkClr val="tx"/>
                    </a:ext>
                  </a:extLst>
                </a:hlinkClick>
              </a:rPr>
              <a:t>capsulotomy</a:t>
            </a:r>
            <a:r>
              <a:rPr lang="sk" sz="1000">
                <a:solidFill>
                  <a:schemeClr val="dk1"/>
                </a:solidFill>
              </a:rPr>
              <a:t> with or without repair through the anterior capsule, which may include the iliofemoral ligament depending on the particular technique utilised. Following </a:t>
            </a:r>
            <a:r>
              <a:rPr lang="sk" sz="1000">
                <a:solidFill>
                  <a:schemeClr val="dk1"/>
                </a:solidFill>
                <a:uFill>
                  <a:noFill/>
                </a:uFill>
                <a:hlinkClick r:id="rId6">
                  <a:extLst>
                    <a:ext uri="{A12FA001-AC4F-418D-AE19-62706E023703}">
                      <ahyp:hlinkClr val="tx"/>
                    </a:ext>
                  </a:extLst>
                </a:hlinkClick>
              </a:rPr>
              <a:t>hip arthroscopy</a:t>
            </a:r>
            <a:r>
              <a:rPr lang="sk" sz="1000">
                <a:solidFill>
                  <a:schemeClr val="dk1"/>
                </a:solidFill>
              </a:rPr>
              <a:t>, defects in the iliofemoral ligament have been demonstrated both on </a:t>
            </a:r>
            <a:r>
              <a:rPr lang="sk" sz="1000">
                <a:solidFill>
                  <a:schemeClr val="dk1"/>
                </a:solidFill>
                <a:uFill>
                  <a:noFill/>
                </a:uFill>
                <a:hlinkClick r:id="rId7">
                  <a:extLst>
                    <a:ext uri="{A12FA001-AC4F-418D-AE19-62706E023703}">
                      <ahyp:hlinkClr val="tx"/>
                    </a:ext>
                  </a:extLst>
                </a:hlinkClick>
              </a:rPr>
              <a:t>MRA</a:t>
            </a:r>
            <a:r>
              <a:rPr lang="sk" sz="1000">
                <a:solidFill>
                  <a:schemeClr val="dk1"/>
                </a:solidFill>
              </a:rPr>
              <a:t> and on repeat arthroscopy (Kho, J., Azzopardi, C., Davies, A. M., James, S. L., &amp; Botchu, R. (2020). MRI assessment of anatomy and pathology of the iliofemoral ligament. </a:t>
            </a:r>
            <a:r>
              <a:rPr i="1" lang="sk" sz="1000">
                <a:solidFill>
                  <a:schemeClr val="dk1"/>
                </a:solidFill>
              </a:rPr>
              <a:t>Clinical Radiology</a:t>
            </a:r>
            <a:r>
              <a:rPr lang="sk" sz="1000">
                <a:solidFill>
                  <a:schemeClr val="dk1"/>
                </a:solidFill>
              </a:rPr>
              <a:t>, </a:t>
            </a:r>
            <a:r>
              <a:rPr i="1" lang="sk" sz="1000">
                <a:solidFill>
                  <a:schemeClr val="dk1"/>
                </a:solidFill>
              </a:rPr>
              <a:t>75</a:t>
            </a:r>
            <a:r>
              <a:rPr lang="sk" sz="1000">
                <a:solidFill>
                  <a:schemeClr val="dk1"/>
                </a:solidFill>
              </a:rPr>
              <a:t>(12), 960-e17.)</a:t>
            </a:r>
            <a:endParaRPr sz="1000">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2" name="Shape 272"/>
        <p:cNvGrpSpPr/>
        <p:nvPr/>
      </p:nvGrpSpPr>
      <p:grpSpPr>
        <a:xfrm>
          <a:off x="0" y="0"/>
          <a:ext cx="0" cy="0"/>
          <a:chOff x="0" y="0"/>
          <a:chExt cx="0" cy="0"/>
        </a:xfrm>
      </p:grpSpPr>
      <p:sp>
        <p:nvSpPr>
          <p:cNvPr id="273" name="Google Shape;273;g1d191f9ca86_0_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4" name="Google Shape;274;g1d191f9ca86_0_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000">
              <a:solidFill>
                <a:schemeClr val="dk1"/>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1" name="Shape 281"/>
        <p:cNvGrpSpPr/>
        <p:nvPr/>
      </p:nvGrpSpPr>
      <p:grpSpPr>
        <a:xfrm>
          <a:off x="0" y="0"/>
          <a:ext cx="0" cy="0"/>
          <a:chOff x="0" y="0"/>
          <a:chExt cx="0" cy="0"/>
        </a:xfrm>
      </p:grpSpPr>
      <p:sp>
        <p:nvSpPr>
          <p:cNvPr id="282" name="Google Shape;282;g1d191f9ca86_0_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3" name="Google Shape;283;g1d191f9ca86_0_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0" name="Shape 290"/>
        <p:cNvGrpSpPr/>
        <p:nvPr/>
      </p:nvGrpSpPr>
      <p:grpSpPr>
        <a:xfrm>
          <a:off x="0" y="0"/>
          <a:ext cx="0" cy="0"/>
          <a:chOff x="0" y="0"/>
          <a:chExt cx="0" cy="0"/>
        </a:xfrm>
      </p:grpSpPr>
      <p:sp>
        <p:nvSpPr>
          <p:cNvPr id="291" name="Google Shape;291;g1d191f9ca86_0_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2" name="Google Shape;292;g1d191f9ca86_0_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 name="Shape 144"/>
        <p:cNvGrpSpPr/>
        <p:nvPr/>
      </p:nvGrpSpPr>
      <p:grpSpPr>
        <a:xfrm>
          <a:off x="0" y="0"/>
          <a:ext cx="0" cy="0"/>
          <a:chOff x="0" y="0"/>
          <a:chExt cx="0" cy="0"/>
        </a:xfrm>
      </p:grpSpPr>
      <p:sp>
        <p:nvSpPr>
          <p:cNvPr id="145" name="Google Shape;145;g21e05ea7785_0_1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6" name="Google Shape;146;g21e05ea7785_0_1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3" name="Shape 303"/>
        <p:cNvGrpSpPr/>
        <p:nvPr/>
      </p:nvGrpSpPr>
      <p:grpSpPr>
        <a:xfrm>
          <a:off x="0" y="0"/>
          <a:ext cx="0" cy="0"/>
          <a:chOff x="0" y="0"/>
          <a:chExt cx="0" cy="0"/>
        </a:xfrm>
      </p:grpSpPr>
      <p:sp>
        <p:nvSpPr>
          <p:cNvPr id="304" name="Google Shape;304;g1d191f9ca86_0_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5" name="Google Shape;305;g1d191f9ca86_0_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2" name="Shape 312"/>
        <p:cNvGrpSpPr/>
        <p:nvPr/>
      </p:nvGrpSpPr>
      <p:grpSpPr>
        <a:xfrm>
          <a:off x="0" y="0"/>
          <a:ext cx="0" cy="0"/>
          <a:chOff x="0" y="0"/>
          <a:chExt cx="0" cy="0"/>
        </a:xfrm>
      </p:grpSpPr>
      <p:sp>
        <p:nvSpPr>
          <p:cNvPr id="313" name="Google Shape;313;g1d191f9ca86_0_1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4" name="Google Shape;314;g1d191f9ca86_0_1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sk"/>
              <a:t>Kruh - střední napětí ILF a ISF (acetabulum, hlavice a krček femuru)</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3" name="Shape 323"/>
        <p:cNvGrpSpPr/>
        <p:nvPr/>
      </p:nvGrpSpPr>
      <p:grpSpPr>
        <a:xfrm>
          <a:off x="0" y="0"/>
          <a:ext cx="0" cy="0"/>
          <a:chOff x="0" y="0"/>
          <a:chExt cx="0" cy="0"/>
        </a:xfrm>
      </p:grpSpPr>
      <p:sp>
        <p:nvSpPr>
          <p:cNvPr id="324" name="Google Shape;324;g1d191f9ca86_0_1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5" name="Google Shape;325;g1d191f9ca86_0_1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1" name="Shape 331"/>
        <p:cNvGrpSpPr/>
        <p:nvPr/>
      </p:nvGrpSpPr>
      <p:grpSpPr>
        <a:xfrm>
          <a:off x="0" y="0"/>
          <a:ext cx="0" cy="0"/>
          <a:chOff x="0" y="0"/>
          <a:chExt cx="0" cy="0"/>
        </a:xfrm>
      </p:grpSpPr>
      <p:sp>
        <p:nvSpPr>
          <p:cNvPr id="332" name="Google Shape;332;g1d191f9ca86_0_1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3" name="Google Shape;333;g1d191f9ca86_0_1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9" name="Shape 339"/>
        <p:cNvGrpSpPr/>
        <p:nvPr/>
      </p:nvGrpSpPr>
      <p:grpSpPr>
        <a:xfrm>
          <a:off x="0" y="0"/>
          <a:ext cx="0" cy="0"/>
          <a:chOff x="0" y="0"/>
          <a:chExt cx="0" cy="0"/>
        </a:xfrm>
      </p:grpSpPr>
      <p:sp>
        <p:nvSpPr>
          <p:cNvPr id="340" name="Google Shape;340;g5bf162040f1bde2d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1" name="Google Shape;341;g5bf162040f1bde2d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sk"/>
              <a:t>Sed - zvýšení RP do ZR, z důvodu uvolnění ligament - iliofemorale a pubofemorale (napínají se při ZR a u FLX v KYK všechny ligamenta relaxují)</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6" name="Shape 346"/>
        <p:cNvGrpSpPr/>
        <p:nvPr/>
      </p:nvGrpSpPr>
      <p:grpSpPr>
        <a:xfrm>
          <a:off x="0" y="0"/>
          <a:ext cx="0" cy="0"/>
          <a:chOff x="0" y="0"/>
          <a:chExt cx="0" cy="0"/>
        </a:xfrm>
      </p:grpSpPr>
      <p:sp>
        <p:nvSpPr>
          <p:cNvPr id="347" name="Google Shape;347;g1d191f9ca86_0_1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8" name="Google Shape;348;g1d191f9ca86_0_1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6" name="Shape 356"/>
        <p:cNvGrpSpPr/>
        <p:nvPr/>
      </p:nvGrpSpPr>
      <p:grpSpPr>
        <a:xfrm>
          <a:off x="0" y="0"/>
          <a:ext cx="0" cy="0"/>
          <a:chOff x="0" y="0"/>
          <a:chExt cx="0" cy="0"/>
        </a:xfrm>
      </p:grpSpPr>
      <p:sp>
        <p:nvSpPr>
          <p:cNvPr id="357" name="Google Shape;357;g1d191f9ca86_0_1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8" name="Google Shape;358;g1d191f9ca86_0_1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5" name="Shape 365"/>
        <p:cNvGrpSpPr/>
        <p:nvPr/>
      </p:nvGrpSpPr>
      <p:grpSpPr>
        <a:xfrm>
          <a:off x="0" y="0"/>
          <a:ext cx="0" cy="0"/>
          <a:chOff x="0" y="0"/>
          <a:chExt cx="0" cy="0"/>
        </a:xfrm>
      </p:grpSpPr>
      <p:sp>
        <p:nvSpPr>
          <p:cNvPr id="366" name="Google Shape;366;g1d191f9ca86_0_1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7" name="Google Shape;367;g1d191f9ca86_0_1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6" name="Shape 376"/>
        <p:cNvGrpSpPr/>
        <p:nvPr/>
      </p:nvGrpSpPr>
      <p:grpSpPr>
        <a:xfrm>
          <a:off x="0" y="0"/>
          <a:ext cx="0" cy="0"/>
          <a:chOff x="0" y="0"/>
          <a:chExt cx="0" cy="0"/>
        </a:xfrm>
      </p:grpSpPr>
      <p:sp>
        <p:nvSpPr>
          <p:cNvPr id="377" name="Google Shape;377;g1d191f9ca86_0_1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8" name="Google Shape;378;g1d191f9ca86_0_1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sk"/>
              <a:t>leží A k F rovině</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6" name="Shape 386"/>
        <p:cNvGrpSpPr/>
        <p:nvPr/>
      </p:nvGrpSpPr>
      <p:grpSpPr>
        <a:xfrm>
          <a:off x="0" y="0"/>
          <a:ext cx="0" cy="0"/>
          <a:chOff x="0" y="0"/>
          <a:chExt cx="0" cy="0"/>
        </a:xfrm>
      </p:grpSpPr>
      <p:sp>
        <p:nvSpPr>
          <p:cNvPr id="387" name="Google Shape;387;g1d191f9ca86_0_1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8" name="Google Shape;388;g1d191f9ca86_0_1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sk"/>
              <a:t>S FLX v KOK se účinnost hamstringů, jakožto EXT KYK snižuje, z důvodu zčásti “minuté” kapacity na pohyb v KOK.</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 name="Shape 153"/>
        <p:cNvGrpSpPr/>
        <p:nvPr/>
      </p:nvGrpSpPr>
      <p:grpSpPr>
        <a:xfrm>
          <a:off x="0" y="0"/>
          <a:ext cx="0" cy="0"/>
          <a:chOff x="0" y="0"/>
          <a:chExt cx="0" cy="0"/>
        </a:xfrm>
      </p:grpSpPr>
      <p:sp>
        <p:nvSpPr>
          <p:cNvPr id="154" name="Google Shape;154;g21e05ea7785_0_1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5" name="Google Shape;155;g21e05ea7785_0_1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6" name="Shape 396"/>
        <p:cNvGrpSpPr/>
        <p:nvPr/>
      </p:nvGrpSpPr>
      <p:grpSpPr>
        <a:xfrm>
          <a:off x="0" y="0"/>
          <a:ext cx="0" cy="0"/>
          <a:chOff x="0" y="0"/>
          <a:chExt cx="0" cy="0"/>
        </a:xfrm>
      </p:grpSpPr>
      <p:sp>
        <p:nvSpPr>
          <p:cNvPr id="397" name="Google Shape;397;g1d191f9ca86_0_1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8" name="Google Shape;398;g1d191f9ca86_0_1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5" name="Shape 405"/>
        <p:cNvGrpSpPr/>
        <p:nvPr/>
      </p:nvGrpSpPr>
      <p:grpSpPr>
        <a:xfrm>
          <a:off x="0" y="0"/>
          <a:ext cx="0" cy="0"/>
          <a:chOff x="0" y="0"/>
          <a:chExt cx="0" cy="0"/>
        </a:xfrm>
      </p:grpSpPr>
      <p:sp>
        <p:nvSpPr>
          <p:cNvPr id="406" name="Google Shape;406;g1d191f9ca86_0_1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7" name="Google Shape;407;g1d191f9ca86_0_1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sk">
                <a:solidFill>
                  <a:srgbClr val="212529"/>
                </a:solidFill>
                <a:latin typeface="Roboto"/>
                <a:ea typeface="Roboto"/>
                <a:cs typeface="Roboto"/>
                <a:sym typeface="Roboto"/>
              </a:rPr>
              <a:t>leží P k F rovině</a:t>
            </a:r>
            <a:endParaRPr>
              <a:solidFill>
                <a:srgbClr val="212529"/>
              </a:solidFill>
              <a:latin typeface="Roboto"/>
              <a:ea typeface="Roboto"/>
              <a:cs typeface="Roboto"/>
              <a:sym typeface="Roboto"/>
            </a:endParaRPr>
          </a:p>
          <a:p>
            <a:pPr indent="0" lvl="0" marL="0" rtl="0" algn="l">
              <a:spcBef>
                <a:spcPts val="0"/>
              </a:spcBef>
              <a:spcAft>
                <a:spcPts val="0"/>
              </a:spcAft>
              <a:buNone/>
            </a:pPr>
            <a:r>
              <a:rPr b="1" lang="sk" u="sng">
                <a:solidFill>
                  <a:srgbClr val="212529"/>
                </a:solidFill>
                <a:latin typeface="Roboto"/>
                <a:ea typeface="Roboto"/>
                <a:cs typeface="Roboto"/>
                <a:sym typeface="Roboto"/>
              </a:rPr>
              <a:t>m. biceps femoris:</a:t>
            </a:r>
            <a:r>
              <a:rPr lang="sk">
                <a:solidFill>
                  <a:srgbClr val="212529"/>
                </a:solidFill>
                <a:latin typeface="Roboto"/>
                <a:ea typeface="Roboto"/>
                <a:cs typeface="Roboto"/>
                <a:sym typeface="Roboto"/>
              </a:rPr>
              <a:t>  </a:t>
            </a:r>
            <a:r>
              <a:rPr lang="sk">
                <a:solidFill>
                  <a:srgbClr val="007BFF"/>
                </a:solidFill>
                <a:uFill>
                  <a:noFill/>
                </a:uFill>
                <a:latin typeface="Roboto"/>
                <a:ea typeface="Roboto"/>
                <a:cs typeface="Roboto"/>
                <a:sym typeface="Roboto"/>
                <a:hlinkClick r:id="rId2">
                  <a:extLst>
                    <a:ext uri="{A12FA001-AC4F-418D-AE19-62706E023703}">
                      <ahyp:hlinkClr val="tx"/>
                    </a:ext>
                  </a:extLst>
                </a:hlinkClick>
              </a:rPr>
              <a:t>n. ischiadicus</a:t>
            </a:r>
            <a:r>
              <a:rPr lang="sk">
                <a:solidFill>
                  <a:srgbClr val="212529"/>
                </a:solidFill>
                <a:latin typeface="Roboto"/>
                <a:ea typeface="Roboto"/>
                <a:cs typeface="Roboto"/>
                <a:sym typeface="Roboto"/>
              </a:rPr>
              <a:t> / při vysokém štěpení: </a:t>
            </a:r>
            <a:r>
              <a:rPr lang="sk">
                <a:solidFill>
                  <a:srgbClr val="007BFF"/>
                </a:solidFill>
                <a:uFill>
                  <a:noFill/>
                </a:uFill>
                <a:latin typeface="Roboto"/>
                <a:ea typeface="Roboto"/>
                <a:cs typeface="Roboto"/>
                <a:sym typeface="Roboto"/>
                <a:hlinkClick r:id="rId3">
                  <a:extLst>
                    <a:ext uri="{A12FA001-AC4F-418D-AE19-62706E023703}">
                      <ahyp:hlinkClr val="tx"/>
                    </a:ext>
                  </a:extLst>
                </a:hlinkClick>
              </a:rPr>
              <a:t>n. tibialis</a:t>
            </a:r>
            <a:r>
              <a:rPr lang="sk">
                <a:solidFill>
                  <a:srgbClr val="212529"/>
                </a:solidFill>
                <a:latin typeface="Roboto"/>
                <a:ea typeface="Roboto"/>
                <a:cs typeface="Roboto"/>
                <a:sym typeface="Roboto"/>
              </a:rPr>
              <a:t> (caput longum), n. fibularis commmunis (caput breve)</a:t>
            </a:r>
            <a:endParaRPr>
              <a:solidFill>
                <a:srgbClr val="212529"/>
              </a:solidFill>
              <a:latin typeface="Roboto"/>
              <a:ea typeface="Roboto"/>
              <a:cs typeface="Roboto"/>
              <a:sym typeface="Roboto"/>
            </a:endParaRPr>
          </a:p>
          <a:p>
            <a:pPr indent="0" lvl="0" marL="0" rtl="0" algn="l">
              <a:lnSpc>
                <a:spcPct val="115000"/>
              </a:lnSpc>
              <a:spcBef>
                <a:spcPts val="1200"/>
              </a:spcBef>
              <a:spcAft>
                <a:spcPts val="0"/>
              </a:spcAft>
              <a:buNone/>
            </a:pPr>
            <a:r>
              <a:rPr b="1" lang="sk" u="sng">
                <a:solidFill>
                  <a:schemeClr val="dk1"/>
                </a:solidFill>
              </a:rPr>
              <a:t>m. semitendinosus</a:t>
            </a:r>
            <a:endParaRPr b="1" u="sng">
              <a:solidFill>
                <a:schemeClr val="dk1"/>
              </a:solidFill>
            </a:endParaRPr>
          </a:p>
          <a:p>
            <a:pPr indent="0" lvl="0" marL="0" rtl="0" algn="l">
              <a:lnSpc>
                <a:spcPct val="115000"/>
              </a:lnSpc>
              <a:spcBef>
                <a:spcPts val="1200"/>
              </a:spcBef>
              <a:spcAft>
                <a:spcPts val="0"/>
              </a:spcAft>
              <a:buClr>
                <a:schemeClr val="dk1"/>
              </a:buClr>
              <a:buSzPts val="1100"/>
              <a:buFont typeface="Arial"/>
              <a:buNone/>
            </a:pPr>
            <a:r>
              <a:rPr b="1" lang="sk">
                <a:solidFill>
                  <a:schemeClr val="dk1"/>
                </a:solidFill>
              </a:rPr>
              <a:t>Začátek:</a:t>
            </a:r>
            <a:r>
              <a:rPr lang="sk">
                <a:solidFill>
                  <a:schemeClr val="dk1"/>
                </a:solidFill>
              </a:rPr>
              <a:t> tuber ischiadicum.</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b="1" lang="sk">
                <a:solidFill>
                  <a:schemeClr val="dk1"/>
                </a:solidFill>
              </a:rPr>
              <a:t>Úpon:</a:t>
            </a:r>
            <a:r>
              <a:rPr lang="sk">
                <a:solidFill>
                  <a:schemeClr val="dk1"/>
                </a:solidFill>
              </a:rPr>
              <a:t> condylus medialis</a:t>
            </a:r>
            <a:r>
              <a:rPr lang="sk">
                <a:solidFill>
                  <a:schemeClr val="dk1"/>
                </a:solidFill>
                <a:uFill>
                  <a:noFill/>
                </a:uFill>
                <a:hlinkClick r:id="rId4">
                  <a:extLst>
                    <a:ext uri="{A12FA001-AC4F-418D-AE19-62706E023703}">
                      <ahyp:hlinkClr val="tx"/>
                    </a:ext>
                  </a:extLst>
                </a:hlinkClick>
              </a:rPr>
              <a:t> </a:t>
            </a:r>
            <a:r>
              <a:rPr lang="sk" u="sng">
                <a:solidFill>
                  <a:schemeClr val="hlink"/>
                </a:solidFill>
                <a:hlinkClick r:id="rId5"/>
              </a:rPr>
              <a:t>tibiae</a:t>
            </a:r>
            <a:r>
              <a:rPr lang="sk">
                <a:solidFill>
                  <a:schemeClr val="dk1"/>
                </a:solidFill>
              </a:rPr>
              <a:t> (</a:t>
            </a:r>
            <a:r>
              <a:rPr lang="sk" u="sng">
                <a:solidFill>
                  <a:schemeClr val="hlink"/>
                </a:solidFill>
                <a:hlinkClick r:id="rId6"/>
              </a:rPr>
              <a:t>pes anserinus</a:t>
            </a:r>
            <a:r>
              <a:rPr lang="sk">
                <a:solidFill>
                  <a:schemeClr val="dk1"/>
                </a:solidFill>
              </a:rPr>
              <a:t>).</a:t>
            </a:r>
            <a:endParaRPr>
              <a:solidFill>
                <a:schemeClr val="dk1"/>
              </a:solidFill>
            </a:endParaRPr>
          </a:p>
          <a:p>
            <a:pPr indent="0" lvl="0" marL="0" rtl="0" algn="l">
              <a:lnSpc>
                <a:spcPct val="115000"/>
              </a:lnSpc>
              <a:spcBef>
                <a:spcPts val="1200"/>
              </a:spcBef>
              <a:spcAft>
                <a:spcPts val="0"/>
              </a:spcAft>
              <a:buNone/>
            </a:pPr>
            <a:r>
              <a:rPr b="1" lang="sk">
                <a:solidFill>
                  <a:schemeClr val="dk1"/>
                </a:solidFill>
              </a:rPr>
              <a:t>Inervace:</a:t>
            </a:r>
            <a:r>
              <a:rPr lang="sk">
                <a:solidFill>
                  <a:schemeClr val="dk1"/>
                </a:solidFill>
                <a:uFill>
                  <a:noFill/>
                </a:uFill>
                <a:hlinkClick r:id="rId7">
                  <a:extLst>
                    <a:ext uri="{A12FA001-AC4F-418D-AE19-62706E023703}">
                      <ahyp:hlinkClr val="tx"/>
                    </a:ext>
                  </a:extLst>
                </a:hlinkClick>
              </a:rPr>
              <a:t> </a:t>
            </a:r>
            <a:r>
              <a:rPr lang="sk" u="sng">
                <a:solidFill>
                  <a:schemeClr val="hlink"/>
                </a:solidFill>
                <a:hlinkClick r:id="rId8"/>
              </a:rPr>
              <a:t>n. ischiadicus</a:t>
            </a:r>
            <a:r>
              <a:rPr lang="sk">
                <a:solidFill>
                  <a:schemeClr val="dk1"/>
                </a:solidFill>
              </a:rPr>
              <a:t> (vysoké štěpení:</a:t>
            </a:r>
            <a:r>
              <a:rPr lang="sk">
                <a:solidFill>
                  <a:schemeClr val="dk1"/>
                </a:solidFill>
                <a:uFill>
                  <a:noFill/>
                </a:uFill>
                <a:hlinkClick r:id="rId9">
                  <a:extLst>
                    <a:ext uri="{A12FA001-AC4F-418D-AE19-62706E023703}">
                      <ahyp:hlinkClr val="tx"/>
                    </a:ext>
                  </a:extLst>
                </a:hlinkClick>
              </a:rPr>
              <a:t> </a:t>
            </a:r>
            <a:r>
              <a:rPr lang="sk" u="sng">
                <a:solidFill>
                  <a:schemeClr val="hlink"/>
                </a:solidFill>
                <a:hlinkClick r:id="rId10"/>
              </a:rPr>
              <a:t>n. tibialis</a:t>
            </a:r>
            <a:r>
              <a:rPr lang="sk">
                <a:solidFill>
                  <a:schemeClr val="dk1"/>
                </a:solidFill>
              </a:rPr>
              <a:t>).</a:t>
            </a:r>
            <a:endParaRPr>
              <a:solidFill>
                <a:schemeClr val="dk1"/>
              </a:solidFill>
            </a:endParaRPr>
          </a:p>
          <a:p>
            <a:pPr indent="0" lvl="0" marL="0" rtl="0" algn="l">
              <a:lnSpc>
                <a:spcPct val="115000"/>
              </a:lnSpc>
              <a:spcBef>
                <a:spcPts val="1200"/>
              </a:spcBef>
              <a:spcAft>
                <a:spcPts val="0"/>
              </a:spcAft>
              <a:buNone/>
            </a:pPr>
            <a:r>
              <a:rPr b="1" lang="sk" u="sng">
                <a:solidFill>
                  <a:schemeClr val="dk1"/>
                </a:solidFill>
              </a:rPr>
              <a:t>m. semimembranosus</a:t>
            </a:r>
            <a:endParaRPr b="1" u="sng">
              <a:solidFill>
                <a:schemeClr val="dk1"/>
              </a:solidFill>
            </a:endParaRPr>
          </a:p>
          <a:p>
            <a:pPr indent="0" lvl="0" marL="0" rtl="0" algn="l">
              <a:lnSpc>
                <a:spcPct val="115000"/>
              </a:lnSpc>
              <a:spcBef>
                <a:spcPts val="1200"/>
              </a:spcBef>
              <a:spcAft>
                <a:spcPts val="0"/>
              </a:spcAft>
              <a:buNone/>
            </a:pPr>
            <a:r>
              <a:rPr b="1" lang="sk">
                <a:solidFill>
                  <a:schemeClr val="dk1"/>
                </a:solidFill>
              </a:rPr>
              <a:t>Začátek:</a:t>
            </a:r>
            <a:r>
              <a:rPr lang="sk">
                <a:solidFill>
                  <a:schemeClr val="dk1"/>
                </a:solidFill>
              </a:rPr>
              <a:t> tuber ischiadicum.</a:t>
            </a:r>
            <a:endParaRPr>
              <a:solidFill>
                <a:schemeClr val="dk1"/>
              </a:solidFill>
            </a:endParaRPr>
          </a:p>
          <a:p>
            <a:pPr indent="0" lvl="0" marL="0" rtl="0" algn="l">
              <a:lnSpc>
                <a:spcPct val="115000"/>
              </a:lnSpc>
              <a:spcBef>
                <a:spcPts val="1200"/>
              </a:spcBef>
              <a:spcAft>
                <a:spcPts val="0"/>
              </a:spcAft>
              <a:buNone/>
            </a:pPr>
            <a:r>
              <a:rPr b="1" lang="sk">
                <a:solidFill>
                  <a:schemeClr val="dk1"/>
                </a:solidFill>
              </a:rPr>
              <a:t>Úpon:</a:t>
            </a:r>
            <a:r>
              <a:rPr lang="sk">
                <a:solidFill>
                  <a:schemeClr val="dk1"/>
                </a:solidFill>
              </a:rPr>
              <a:t> condylus medialis</a:t>
            </a:r>
            <a:r>
              <a:rPr lang="sk">
                <a:solidFill>
                  <a:schemeClr val="dk1"/>
                </a:solidFill>
                <a:uFill>
                  <a:noFill/>
                </a:uFill>
                <a:hlinkClick r:id="rId11">
                  <a:extLst>
                    <a:ext uri="{A12FA001-AC4F-418D-AE19-62706E023703}">
                      <ahyp:hlinkClr val="tx"/>
                    </a:ext>
                  </a:extLst>
                </a:hlinkClick>
              </a:rPr>
              <a:t> </a:t>
            </a:r>
            <a:r>
              <a:rPr lang="sk" u="sng">
                <a:solidFill>
                  <a:schemeClr val="hlink"/>
                </a:solidFill>
                <a:hlinkClick r:id="rId12"/>
              </a:rPr>
              <a:t>tibiae</a:t>
            </a:r>
            <a:r>
              <a:rPr lang="sk">
                <a:solidFill>
                  <a:schemeClr val="dk1"/>
                </a:solidFill>
              </a:rPr>
              <a:t>, fascia m. popliteus, ligamentum popliteum obliquum</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t/>
            </a:r>
            <a:endParaRPr>
              <a:solidFill>
                <a:schemeClr val="dk1"/>
              </a:solidFill>
            </a:endParaRPr>
          </a:p>
          <a:p>
            <a:pPr indent="0" lvl="0" marL="0" rtl="0" algn="l">
              <a:spcBef>
                <a:spcPts val="1200"/>
              </a:spcBef>
              <a:spcAft>
                <a:spcPts val="0"/>
              </a:spcAft>
              <a:buNone/>
            </a:pPr>
            <a:r>
              <a:t/>
            </a:r>
            <a:endParaRPr>
              <a:solidFill>
                <a:srgbClr val="212529"/>
              </a:solidFill>
              <a:latin typeface="Roboto"/>
              <a:ea typeface="Roboto"/>
              <a:cs typeface="Roboto"/>
              <a:sym typeface="Roboto"/>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4" name="Shape 414"/>
        <p:cNvGrpSpPr/>
        <p:nvPr/>
      </p:nvGrpSpPr>
      <p:grpSpPr>
        <a:xfrm>
          <a:off x="0" y="0"/>
          <a:ext cx="0" cy="0"/>
          <a:chOff x="0" y="0"/>
          <a:chExt cx="0" cy="0"/>
        </a:xfrm>
      </p:grpSpPr>
      <p:sp>
        <p:nvSpPr>
          <p:cNvPr id="415" name="Google Shape;415;g1d191f9ca86_0_2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6" name="Google Shape;416;g1d191f9ca86_0_2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2" name="Shape 422"/>
        <p:cNvGrpSpPr/>
        <p:nvPr/>
      </p:nvGrpSpPr>
      <p:grpSpPr>
        <a:xfrm>
          <a:off x="0" y="0"/>
          <a:ext cx="0" cy="0"/>
          <a:chOff x="0" y="0"/>
          <a:chExt cx="0" cy="0"/>
        </a:xfrm>
      </p:grpSpPr>
      <p:sp>
        <p:nvSpPr>
          <p:cNvPr id="423" name="Google Shape;423;g1d191f9ca86_0_2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4" name="Google Shape;424;g1d191f9ca86_0_2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0" name="Shape 430"/>
        <p:cNvGrpSpPr/>
        <p:nvPr/>
      </p:nvGrpSpPr>
      <p:grpSpPr>
        <a:xfrm>
          <a:off x="0" y="0"/>
          <a:ext cx="0" cy="0"/>
          <a:chOff x="0" y="0"/>
          <a:chExt cx="0" cy="0"/>
        </a:xfrm>
      </p:grpSpPr>
      <p:sp>
        <p:nvSpPr>
          <p:cNvPr id="431" name="Google Shape;431;g1d191f9ca86_0_2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2" name="Google Shape;432;g1d191f9ca86_0_2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8" name="Shape 438"/>
        <p:cNvGrpSpPr/>
        <p:nvPr/>
      </p:nvGrpSpPr>
      <p:grpSpPr>
        <a:xfrm>
          <a:off x="0" y="0"/>
          <a:ext cx="0" cy="0"/>
          <a:chOff x="0" y="0"/>
          <a:chExt cx="0" cy="0"/>
        </a:xfrm>
      </p:grpSpPr>
      <p:sp>
        <p:nvSpPr>
          <p:cNvPr id="439" name="Google Shape;439;g1d191f9ca86_0_2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0" name="Google Shape;440;g1d191f9ca86_0_2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7" name="Shape 447"/>
        <p:cNvGrpSpPr/>
        <p:nvPr/>
      </p:nvGrpSpPr>
      <p:grpSpPr>
        <a:xfrm>
          <a:off x="0" y="0"/>
          <a:ext cx="0" cy="0"/>
          <a:chOff x="0" y="0"/>
          <a:chExt cx="0" cy="0"/>
        </a:xfrm>
      </p:grpSpPr>
      <p:sp>
        <p:nvSpPr>
          <p:cNvPr id="448" name="Google Shape;448;g1d191f9ca86_0_2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9" name="Google Shape;449;g1d191f9ca86_0_2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sk"/>
              <a:t>leží L k S rovině, plochu mezi m. TFL a horními vlákny m. GMAX, ktoré se upínají do fascie lata - hluboká fascie, rovnováha vektorů - výsledně čistá abdukce</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0" name="Shape 460"/>
        <p:cNvGrpSpPr/>
        <p:nvPr/>
      </p:nvGrpSpPr>
      <p:grpSpPr>
        <a:xfrm>
          <a:off x="0" y="0"/>
          <a:ext cx="0" cy="0"/>
          <a:chOff x="0" y="0"/>
          <a:chExt cx="0" cy="0"/>
        </a:xfrm>
      </p:grpSpPr>
      <p:sp>
        <p:nvSpPr>
          <p:cNvPr id="461" name="Google Shape;461;g1d191f9ca86_0_2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2" name="Google Shape;462;g1d191f9ca86_0_2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8" name="Shape 468"/>
        <p:cNvGrpSpPr/>
        <p:nvPr/>
      </p:nvGrpSpPr>
      <p:grpSpPr>
        <a:xfrm>
          <a:off x="0" y="0"/>
          <a:ext cx="0" cy="0"/>
          <a:chOff x="0" y="0"/>
          <a:chExt cx="0" cy="0"/>
        </a:xfrm>
      </p:grpSpPr>
      <p:sp>
        <p:nvSpPr>
          <p:cNvPr id="469" name="Google Shape;469;g1d191f9ca86_0_2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0" name="Google Shape;470;g1d191f9ca86_0_2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sk"/>
              <a:t>leží M k S rovině, důležité při lyžování a jízdě na koni</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7" name="Shape 477"/>
        <p:cNvGrpSpPr/>
        <p:nvPr/>
      </p:nvGrpSpPr>
      <p:grpSpPr>
        <a:xfrm>
          <a:off x="0" y="0"/>
          <a:ext cx="0" cy="0"/>
          <a:chOff x="0" y="0"/>
          <a:chExt cx="0" cy="0"/>
        </a:xfrm>
      </p:grpSpPr>
      <p:sp>
        <p:nvSpPr>
          <p:cNvPr id="478" name="Google Shape;478;g1d191f9ca86_0_2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9" name="Google Shape;479;g1d191f9ca86_0_2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sk">
                <a:solidFill>
                  <a:schemeClr val="dk1"/>
                </a:solidFill>
              </a:rPr>
              <a:t>coxa antetorta vede k omezení zevní rotace, coxa retroverta k omezení vnitřní rotace.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 name="Shape 160"/>
        <p:cNvGrpSpPr/>
        <p:nvPr/>
      </p:nvGrpSpPr>
      <p:grpSpPr>
        <a:xfrm>
          <a:off x="0" y="0"/>
          <a:ext cx="0" cy="0"/>
          <a:chOff x="0" y="0"/>
          <a:chExt cx="0" cy="0"/>
        </a:xfrm>
      </p:grpSpPr>
      <p:sp>
        <p:nvSpPr>
          <p:cNvPr id="161" name="Google Shape;161;g21e05ea7785_0_1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2" name="Google Shape;162;g21e05ea7785_0_1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sk" sz="900">
                <a:solidFill>
                  <a:srgbClr val="333333"/>
                </a:solidFill>
                <a:latin typeface="Verdana"/>
                <a:ea typeface="Verdana"/>
                <a:cs typeface="Verdana"/>
                <a:sym typeface="Verdana"/>
              </a:rPr>
              <a:t> intraartikulární vaz kyčelního kloubu. Jde z incisura acetabuli na hlavici femuru. Nemá mechanickou funkci, prochází jím funkčně nevýznamná drobná arterie</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6" name="Shape 486"/>
        <p:cNvGrpSpPr/>
        <p:nvPr/>
      </p:nvGrpSpPr>
      <p:grpSpPr>
        <a:xfrm>
          <a:off x="0" y="0"/>
          <a:ext cx="0" cy="0"/>
          <a:chOff x="0" y="0"/>
          <a:chExt cx="0" cy="0"/>
        </a:xfrm>
      </p:grpSpPr>
      <p:sp>
        <p:nvSpPr>
          <p:cNvPr id="487" name="Google Shape;487;g1d191f9ca86_0_2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8" name="Google Shape;488;g1d191f9ca86_0_2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sk"/>
              <a:t>orientace P k vertikální ose kyčle, m. obturatorius externus úpon do fossy trochantericy zepředu KYK - spíše FLX KYK</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6" name="Shape 496"/>
        <p:cNvGrpSpPr/>
        <p:nvPr/>
      </p:nvGrpSpPr>
      <p:grpSpPr>
        <a:xfrm>
          <a:off x="0" y="0"/>
          <a:ext cx="0" cy="0"/>
          <a:chOff x="0" y="0"/>
          <a:chExt cx="0" cy="0"/>
        </a:xfrm>
      </p:grpSpPr>
      <p:sp>
        <p:nvSpPr>
          <p:cNvPr id="497" name="Google Shape;497;g1d191f9ca86_0_2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8" name="Google Shape;498;g1d191f9ca86_0_2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sk"/>
              <a:t>m. OE a pectineus se nad 40 st. dostanou více A k vertikální ose kyčle, GMED a MIN. více P k vertikální ose kyčle</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6" name="Shape 506"/>
        <p:cNvGrpSpPr/>
        <p:nvPr/>
      </p:nvGrpSpPr>
      <p:grpSpPr>
        <a:xfrm>
          <a:off x="0" y="0"/>
          <a:ext cx="0" cy="0"/>
          <a:chOff x="0" y="0"/>
          <a:chExt cx="0" cy="0"/>
        </a:xfrm>
      </p:grpSpPr>
      <p:sp>
        <p:nvSpPr>
          <p:cNvPr id="507" name="Google Shape;507;g1d191f9ca86_0_2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8" name="Google Shape;508;g1d191f9ca86_0_2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7" name="Shape 517"/>
        <p:cNvGrpSpPr/>
        <p:nvPr/>
      </p:nvGrpSpPr>
      <p:grpSpPr>
        <a:xfrm>
          <a:off x="0" y="0"/>
          <a:ext cx="0" cy="0"/>
          <a:chOff x="0" y="0"/>
          <a:chExt cx="0" cy="0"/>
        </a:xfrm>
      </p:grpSpPr>
      <p:sp>
        <p:nvSpPr>
          <p:cNvPr id="518" name="Google Shape;518;g1d191f9ca86_0_2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9" name="Google Shape;519;g1d191f9ca86_0_2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5" name="Shape 525"/>
        <p:cNvGrpSpPr/>
        <p:nvPr/>
      </p:nvGrpSpPr>
      <p:grpSpPr>
        <a:xfrm>
          <a:off x="0" y="0"/>
          <a:ext cx="0" cy="0"/>
          <a:chOff x="0" y="0"/>
          <a:chExt cx="0" cy="0"/>
        </a:xfrm>
      </p:grpSpPr>
      <p:sp>
        <p:nvSpPr>
          <p:cNvPr id="526" name="Google Shape;526;g1d191f9ca86_0_3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7" name="Google Shape;527;g1d191f9ca86_0_3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2" name="Shape 532"/>
        <p:cNvGrpSpPr/>
        <p:nvPr/>
      </p:nvGrpSpPr>
      <p:grpSpPr>
        <a:xfrm>
          <a:off x="0" y="0"/>
          <a:ext cx="0" cy="0"/>
          <a:chOff x="0" y="0"/>
          <a:chExt cx="0" cy="0"/>
        </a:xfrm>
      </p:grpSpPr>
      <p:sp>
        <p:nvSpPr>
          <p:cNvPr id="533" name="Google Shape;533;g1d191f9ca86_0_3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4" name="Google Shape;534;g1d191f9ca86_0_3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8" name="Shape 538"/>
        <p:cNvGrpSpPr/>
        <p:nvPr/>
      </p:nvGrpSpPr>
      <p:grpSpPr>
        <a:xfrm>
          <a:off x="0" y="0"/>
          <a:ext cx="0" cy="0"/>
          <a:chOff x="0" y="0"/>
          <a:chExt cx="0" cy="0"/>
        </a:xfrm>
      </p:grpSpPr>
      <p:sp>
        <p:nvSpPr>
          <p:cNvPr id="539" name="Google Shape;539;g1d191f9ca86_0_3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0" name="Google Shape;540;g1d191f9ca86_0_3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6" name="Shape 546"/>
        <p:cNvGrpSpPr/>
        <p:nvPr/>
      </p:nvGrpSpPr>
      <p:grpSpPr>
        <a:xfrm>
          <a:off x="0" y="0"/>
          <a:ext cx="0" cy="0"/>
          <a:chOff x="0" y="0"/>
          <a:chExt cx="0" cy="0"/>
        </a:xfrm>
      </p:grpSpPr>
      <p:sp>
        <p:nvSpPr>
          <p:cNvPr id="547" name="Google Shape;547;g221ec61284f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8" name="Google Shape;548;g221ec61284f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2" name="Shape 552"/>
        <p:cNvGrpSpPr/>
        <p:nvPr/>
      </p:nvGrpSpPr>
      <p:grpSpPr>
        <a:xfrm>
          <a:off x="0" y="0"/>
          <a:ext cx="0" cy="0"/>
          <a:chOff x="0" y="0"/>
          <a:chExt cx="0" cy="0"/>
        </a:xfrm>
      </p:grpSpPr>
      <p:sp>
        <p:nvSpPr>
          <p:cNvPr id="553" name="Google Shape;553;g38a68ad10d43f844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4" name="Google Shape;554;g38a68ad10d43f844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1" name="Shape 561"/>
        <p:cNvGrpSpPr/>
        <p:nvPr/>
      </p:nvGrpSpPr>
      <p:grpSpPr>
        <a:xfrm>
          <a:off x="0" y="0"/>
          <a:ext cx="0" cy="0"/>
          <a:chOff x="0" y="0"/>
          <a:chExt cx="0" cy="0"/>
        </a:xfrm>
      </p:grpSpPr>
      <p:sp>
        <p:nvSpPr>
          <p:cNvPr id="562" name="Google Shape;562;g38a68ad10d43f844_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3" name="Google Shape;563;g38a68ad10d43f844_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 name="Shape 168"/>
        <p:cNvGrpSpPr/>
        <p:nvPr/>
      </p:nvGrpSpPr>
      <p:grpSpPr>
        <a:xfrm>
          <a:off x="0" y="0"/>
          <a:ext cx="0" cy="0"/>
          <a:chOff x="0" y="0"/>
          <a:chExt cx="0" cy="0"/>
        </a:xfrm>
      </p:grpSpPr>
      <p:sp>
        <p:nvSpPr>
          <p:cNvPr id="169" name="Google Shape;169;g21e05ea7785_0_1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0" name="Google Shape;170;g21e05ea7785_0_1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0" name="Shape 570"/>
        <p:cNvGrpSpPr/>
        <p:nvPr/>
      </p:nvGrpSpPr>
      <p:grpSpPr>
        <a:xfrm>
          <a:off x="0" y="0"/>
          <a:ext cx="0" cy="0"/>
          <a:chOff x="0" y="0"/>
          <a:chExt cx="0" cy="0"/>
        </a:xfrm>
      </p:grpSpPr>
      <p:sp>
        <p:nvSpPr>
          <p:cNvPr id="571" name="Google Shape;571;g38a68ad10d43f844_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2" name="Google Shape;572;g38a68ad10d43f844_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6" name="Shape 576"/>
        <p:cNvGrpSpPr/>
        <p:nvPr/>
      </p:nvGrpSpPr>
      <p:grpSpPr>
        <a:xfrm>
          <a:off x="0" y="0"/>
          <a:ext cx="0" cy="0"/>
          <a:chOff x="0" y="0"/>
          <a:chExt cx="0" cy="0"/>
        </a:xfrm>
      </p:grpSpPr>
      <p:sp>
        <p:nvSpPr>
          <p:cNvPr id="577" name="Google Shape;577;g38a68ad10d43f844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8" name="Google Shape;578;g38a68ad10d43f844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2" name="Shape 582"/>
        <p:cNvGrpSpPr/>
        <p:nvPr/>
      </p:nvGrpSpPr>
      <p:grpSpPr>
        <a:xfrm>
          <a:off x="0" y="0"/>
          <a:ext cx="0" cy="0"/>
          <a:chOff x="0" y="0"/>
          <a:chExt cx="0" cy="0"/>
        </a:xfrm>
      </p:grpSpPr>
      <p:sp>
        <p:nvSpPr>
          <p:cNvPr id="583" name="Google Shape;583;g38a68ad10d43f844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4" name="Google Shape;584;g38a68ad10d43f844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0" name="Shape 590"/>
        <p:cNvGrpSpPr/>
        <p:nvPr/>
      </p:nvGrpSpPr>
      <p:grpSpPr>
        <a:xfrm>
          <a:off x="0" y="0"/>
          <a:ext cx="0" cy="0"/>
          <a:chOff x="0" y="0"/>
          <a:chExt cx="0" cy="0"/>
        </a:xfrm>
      </p:grpSpPr>
      <p:sp>
        <p:nvSpPr>
          <p:cNvPr id="591" name="Google Shape;591;g22a2d68a649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2" name="Google Shape;592;g22a2d68a649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8" name="Shape 598"/>
        <p:cNvGrpSpPr/>
        <p:nvPr/>
      </p:nvGrpSpPr>
      <p:grpSpPr>
        <a:xfrm>
          <a:off x="0" y="0"/>
          <a:ext cx="0" cy="0"/>
          <a:chOff x="0" y="0"/>
          <a:chExt cx="0" cy="0"/>
        </a:xfrm>
      </p:grpSpPr>
      <p:sp>
        <p:nvSpPr>
          <p:cNvPr id="599" name="Google Shape;599;g22a2d68a649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0" name="Google Shape;600;g22a2d68a649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4" name="Shape 604"/>
        <p:cNvGrpSpPr/>
        <p:nvPr/>
      </p:nvGrpSpPr>
      <p:grpSpPr>
        <a:xfrm>
          <a:off x="0" y="0"/>
          <a:ext cx="0" cy="0"/>
          <a:chOff x="0" y="0"/>
          <a:chExt cx="0" cy="0"/>
        </a:xfrm>
      </p:grpSpPr>
      <p:sp>
        <p:nvSpPr>
          <p:cNvPr id="605" name="Google Shape;605;g22a2d68a649_0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6" name="Google Shape;606;g22a2d68a649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1" name="Shape 611"/>
        <p:cNvGrpSpPr/>
        <p:nvPr/>
      </p:nvGrpSpPr>
      <p:grpSpPr>
        <a:xfrm>
          <a:off x="0" y="0"/>
          <a:ext cx="0" cy="0"/>
          <a:chOff x="0" y="0"/>
          <a:chExt cx="0" cy="0"/>
        </a:xfrm>
      </p:grpSpPr>
      <p:sp>
        <p:nvSpPr>
          <p:cNvPr id="612" name="Google Shape;612;g22a2d68a649_0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3" name="Google Shape;613;g22a2d68a649_0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7" name="Shape 617"/>
        <p:cNvGrpSpPr/>
        <p:nvPr/>
      </p:nvGrpSpPr>
      <p:grpSpPr>
        <a:xfrm>
          <a:off x="0" y="0"/>
          <a:ext cx="0" cy="0"/>
          <a:chOff x="0" y="0"/>
          <a:chExt cx="0" cy="0"/>
        </a:xfrm>
      </p:grpSpPr>
      <p:sp>
        <p:nvSpPr>
          <p:cNvPr id="618" name="Google Shape;618;g22a2d68a649_0_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9" name="Google Shape;619;g22a2d68a649_0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3" name="Shape 623"/>
        <p:cNvGrpSpPr/>
        <p:nvPr/>
      </p:nvGrpSpPr>
      <p:grpSpPr>
        <a:xfrm>
          <a:off x="0" y="0"/>
          <a:ext cx="0" cy="0"/>
          <a:chOff x="0" y="0"/>
          <a:chExt cx="0" cy="0"/>
        </a:xfrm>
      </p:grpSpPr>
      <p:sp>
        <p:nvSpPr>
          <p:cNvPr id="624" name="Google Shape;624;g22a2d68a649_0_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5" name="Google Shape;625;g22a2d68a649_0_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9" name="Shape 629"/>
        <p:cNvGrpSpPr/>
        <p:nvPr/>
      </p:nvGrpSpPr>
      <p:grpSpPr>
        <a:xfrm>
          <a:off x="0" y="0"/>
          <a:ext cx="0" cy="0"/>
          <a:chOff x="0" y="0"/>
          <a:chExt cx="0" cy="0"/>
        </a:xfrm>
      </p:grpSpPr>
      <p:sp>
        <p:nvSpPr>
          <p:cNvPr id="630" name="Google Shape;630;g22a2d68a649_0_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1" name="Google Shape;631;g22a2d68a649_0_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 name="Shape 175"/>
        <p:cNvGrpSpPr/>
        <p:nvPr/>
      </p:nvGrpSpPr>
      <p:grpSpPr>
        <a:xfrm>
          <a:off x="0" y="0"/>
          <a:ext cx="0" cy="0"/>
          <a:chOff x="0" y="0"/>
          <a:chExt cx="0" cy="0"/>
        </a:xfrm>
      </p:grpSpPr>
      <p:sp>
        <p:nvSpPr>
          <p:cNvPr id="176" name="Google Shape;176;g21e05ea7785_0_1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7" name="Google Shape;177;g21e05ea7785_0_1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sk"/>
              <a:t>Novorozenec drží kyčelní klouby vnitřní rotaci, ventrální flexi a abdukci. V šesti měsících přichází změna – nastává aktivace zevních rotátorů po uvolnění iliopsoatů. Ve druhém trimeonu se zvětšuje rozsah hybnosti KK, zejména ZR, ABD a FL, které jsou důležité pro nakročení k otáčení. V první polovině třetího trimeonu se KK začínají zatěžovat vertikálně. Kojenec se dostává do šikmého sedu a quadrupedální postura se projevuje ve funkci kyčelních kloubů. Ve čtvrtém trimeonu nastává kompletní vertikální zatížení s nástupem bipedální postury a lokomoce se zvýšením nároků na m.gluteus medius.</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5" name="Shape 635"/>
        <p:cNvGrpSpPr/>
        <p:nvPr/>
      </p:nvGrpSpPr>
      <p:grpSpPr>
        <a:xfrm>
          <a:off x="0" y="0"/>
          <a:ext cx="0" cy="0"/>
          <a:chOff x="0" y="0"/>
          <a:chExt cx="0" cy="0"/>
        </a:xfrm>
      </p:grpSpPr>
      <p:sp>
        <p:nvSpPr>
          <p:cNvPr id="636" name="Google Shape;636;g22a2d68a649_0_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7" name="Google Shape;637;g22a2d68a649_0_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2100" lvl="0" marL="457200" rtl="0" algn="l">
              <a:lnSpc>
                <a:spcPct val="115000"/>
              </a:lnSpc>
              <a:spcBef>
                <a:spcPts val="0"/>
              </a:spcBef>
              <a:spcAft>
                <a:spcPts val="0"/>
              </a:spcAft>
              <a:buClr>
                <a:srgbClr val="111111"/>
              </a:buClr>
              <a:buSzPts val="1000"/>
              <a:buChar char="●"/>
            </a:pPr>
            <a:r>
              <a:rPr lang="sk" sz="1000">
                <a:solidFill>
                  <a:srgbClr val="111111"/>
                </a:solidFill>
              </a:rPr>
              <a:t>Persisting muscle atrophy two years after replacement of the hip A Rasch 1, A H Byström, N Dalén, N Martinez-Carranza, H E Berg 200</a:t>
            </a:r>
            <a:r>
              <a:rPr lang="sk" sz="1000">
                <a:solidFill>
                  <a:srgbClr val="111111"/>
                </a:solidFill>
              </a:rPr>
              <a:t>9</a:t>
            </a:r>
            <a:endParaRPr sz="1000">
              <a:solidFill>
                <a:srgbClr val="111111"/>
              </a:solidFill>
            </a:endParaRPr>
          </a:p>
          <a:p>
            <a:pPr indent="-292100" lvl="0" marL="457200" rtl="0" algn="l">
              <a:lnSpc>
                <a:spcPct val="115000"/>
              </a:lnSpc>
              <a:spcBef>
                <a:spcPts val="0"/>
              </a:spcBef>
              <a:spcAft>
                <a:spcPts val="0"/>
              </a:spcAft>
              <a:buClr>
                <a:srgbClr val="111111"/>
              </a:buClr>
              <a:buSzPts val="1000"/>
              <a:buChar char="●"/>
            </a:pPr>
            <a:r>
              <a:rPr lang="sk" sz="1000">
                <a:solidFill>
                  <a:srgbClr val="111111"/>
                </a:solidFill>
              </a:rPr>
              <a:t>Immediate Effect of Hold-Relax Stretching of Iliopsoas Muscle on Transversus Abdominis Muscle Activation in Chronic Non-Specific Low Back Pain with Lumbar Hyperlordosis Suthichan Malai, Sopa Pichaiyongwongdee, Prasert Sakulsriprasert 2015</a:t>
            </a:r>
            <a:endParaRPr sz="1000">
              <a:solidFill>
                <a:srgbClr val="111111"/>
              </a:solidFill>
            </a:endParaRPr>
          </a:p>
          <a:p>
            <a:pPr indent="0" lvl="0" marL="0" rtl="0" algn="l">
              <a:spcBef>
                <a:spcPts val="1900"/>
              </a:spcBef>
              <a:spcAft>
                <a:spcPts val="0"/>
              </a:spcAft>
              <a:buNone/>
            </a:pPr>
            <a:r>
              <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5" name="Shape 645"/>
        <p:cNvGrpSpPr/>
        <p:nvPr/>
      </p:nvGrpSpPr>
      <p:grpSpPr>
        <a:xfrm>
          <a:off x="0" y="0"/>
          <a:ext cx="0" cy="0"/>
          <a:chOff x="0" y="0"/>
          <a:chExt cx="0" cy="0"/>
        </a:xfrm>
      </p:grpSpPr>
      <p:sp>
        <p:nvSpPr>
          <p:cNvPr id="646" name="Google Shape;646;g22a2d68a649_0_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7" name="Google Shape;647;g22a2d68a649_0_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3" name="Shape 653"/>
        <p:cNvGrpSpPr/>
        <p:nvPr/>
      </p:nvGrpSpPr>
      <p:grpSpPr>
        <a:xfrm>
          <a:off x="0" y="0"/>
          <a:ext cx="0" cy="0"/>
          <a:chOff x="0" y="0"/>
          <a:chExt cx="0" cy="0"/>
        </a:xfrm>
      </p:grpSpPr>
      <p:sp>
        <p:nvSpPr>
          <p:cNvPr id="654" name="Google Shape;654;g22a2d68a649_0_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5" name="Google Shape;655;g22a2d68a649_0_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1" name="Shape 661"/>
        <p:cNvGrpSpPr/>
        <p:nvPr/>
      </p:nvGrpSpPr>
      <p:grpSpPr>
        <a:xfrm>
          <a:off x="0" y="0"/>
          <a:ext cx="0" cy="0"/>
          <a:chOff x="0" y="0"/>
          <a:chExt cx="0" cy="0"/>
        </a:xfrm>
      </p:grpSpPr>
      <p:sp>
        <p:nvSpPr>
          <p:cNvPr id="662" name="Google Shape;662;g22a2d68a649_0_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3" name="Google Shape;663;g22a2d68a649_0_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9" name="Shape 669"/>
        <p:cNvGrpSpPr/>
        <p:nvPr/>
      </p:nvGrpSpPr>
      <p:grpSpPr>
        <a:xfrm>
          <a:off x="0" y="0"/>
          <a:ext cx="0" cy="0"/>
          <a:chOff x="0" y="0"/>
          <a:chExt cx="0" cy="0"/>
        </a:xfrm>
      </p:grpSpPr>
      <p:sp>
        <p:nvSpPr>
          <p:cNvPr id="670" name="Google Shape;670;g22a2d68a649_0_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1" name="Google Shape;671;g22a2d68a649_0_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5" name="Shape 675"/>
        <p:cNvGrpSpPr/>
        <p:nvPr/>
      </p:nvGrpSpPr>
      <p:grpSpPr>
        <a:xfrm>
          <a:off x="0" y="0"/>
          <a:ext cx="0" cy="0"/>
          <a:chOff x="0" y="0"/>
          <a:chExt cx="0" cy="0"/>
        </a:xfrm>
      </p:grpSpPr>
      <p:sp>
        <p:nvSpPr>
          <p:cNvPr id="676" name="Google Shape;676;g22a2d68a649_0_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7" name="Google Shape;677;g22a2d68a649_0_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1" name="Shape 681"/>
        <p:cNvGrpSpPr/>
        <p:nvPr/>
      </p:nvGrpSpPr>
      <p:grpSpPr>
        <a:xfrm>
          <a:off x="0" y="0"/>
          <a:ext cx="0" cy="0"/>
          <a:chOff x="0" y="0"/>
          <a:chExt cx="0" cy="0"/>
        </a:xfrm>
      </p:grpSpPr>
      <p:sp>
        <p:nvSpPr>
          <p:cNvPr id="682" name="Google Shape;682;g22a2d68a649_0_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3" name="Google Shape;683;g22a2d68a649_0_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7" name="Shape 687"/>
        <p:cNvGrpSpPr/>
        <p:nvPr/>
      </p:nvGrpSpPr>
      <p:grpSpPr>
        <a:xfrm>
          <a:off x="0" y="0"/>
          <a:ext cx="0" cy="0"/>
          <a:chOff x="0" y="0"/>
          <a:chExt cx="0" cy="0"/>
        </a:xfrm>
      </p:grpSpPr>
      <p:sp>
        <p:nvSpPr>
          <p:cNvPr id="688" name="Google Shape;688;g22a2d68a649_0_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9" name="Google Shape;689;g22a2d68a649_0_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5" name="Shape 695"/>
        <p:cNvGrpSpPr/>
        <p:nvPr/>
      </p:nvGrpSpPr>
      <p:grpSpPr>
        <a:xfrm>
          <a:off x="0" y="0"/>
          <a:ext cx="0" cy="0"/>
          <a:chOff x="0" y="0"/>
          <a:chExt cx="0" cy="0"/>
        </a:xfrm>
      </p:grpSpPr>
      <p:sp>
        <p:nvSpPr>
          <p:cNvPr id="696" name="Google Shape;696;g22a2d68a649_0_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7" name="Google Shape;697;g22a2d68a649_0_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3" name="Shape 703"/>
        <p:cNvGrpSpPr/>
        <p:nvPr/>
      </p:nvGrpSpPr>
      <p:grpSpPr>
        <a:xfrm>
          <a:off x="0" y="0"/>
          <a:ext cx="0" cy="0"/>
          <a:chOff x="0" y="0"/>
          <a:chExt cx="0" cy="0"/>
        </a:xfrm>
      </p:grpSpPr>
      <p:sp>
        <p:nvSpPr>
          <p:cNvPr id="704" name="Google Shape;704;g22a2d68a649_0_1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5" name="Google Shape;705;g22a2d68a649_0_1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sk">
                <a:solidFill>
                  <a:srgbClr val="202124"/>
                </a:solidFill>
              </a:rPr>
              <a:t>A laminectomy is a surgery that reduces pressure on the nerves in the spinal cord by removing a part of a vertebra. </a:t>
            </a:r>
            <a:r>
              <a:rPr b="1" lang="sk">
                <a:solidFill>
                  <a:srgbClr val="202124"/>
                </a:solidFill>
              </a:rPr>
              <a:t>Post laminectomy syndrome</a:t>
            </a:r>
            <a:r>
              <a:rPr lang="sk">
                <a:solidFill>
                  <a:srgbClr val="202124"/>
                </a:solidFill>
              </a:rPr>
              <a:t> is </a:t>
            </a:r>
            <a:r>
              <a:rPr lang="sk">
                <a:solidFill>
                  <a:srgbClr val="040C28"/>
                </a:solidFill>
              </a:rPr>
              <a:t>a condition in which the patient continues to feel pain after undergoing a correctional laminectomy or another form of back surgery</a:t>
            </a:r>
            <a:r>
              <a:rPr lang="sk">
                <a:solidFill>
                  <a:srgbClr val="202124"/>
                </a:solidFill>
              </a:rPr>
              <a:t>.</a:t>
            </a:r>
            <a:r>
              <a:rPr lang="sk">
                <a:solidFill>
                  <a:srgbClr val="353F4F"/>
                </a:solidFill>
              </a:rPr>
              <a:t>The causes of persistent pain may not be easily known—it may be that the surgery was unsuccessful in decompressing the nerve, the cause of the original back pain was not addressed, there was previously unforeseen nerve damage, the patient has a recurring disc herniation, the spinal fusion failed, or the procedure was unsuccessful for some other reason.</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 name="Shape 184"/>
        <p:cNvGrpSpPr/>
        <p:nvPr/>
      </p:nvGrpSpPr>
      <p:grpSpPr>
        <a:xfrm>
          <a:off x="0" y="0"/>
          <a:ext cx="0" cy="0"/>
          <a:chOff x="0" y="0"/>
          <a:chExt cx="0" cy="0"/>
        </a:xfrm>
      </p:grpSpPr>
      <p:sp>
        <p:nvSpPr>
          <p:cNvPr id="185" name="Google Shape;185;g21e05ea7785_0_1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6" name="Google Shape;186;g21e05ea7785_0_1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just">
              <a:lnSpc>
                <a:spcPct val="115000"/>
              </a:lnSpc>
              <a:spcBef>
                <a:spcPts val="0"/>
              </a:spcBef>
              <a:spcAft>
                <a:spcPts val="0"/>
              </a:spcAft>
              <a:buClr>
                <a:schemeClr val="dk1"/>
              </a:buClr>
              <a:buSzPts val="1100"/>
              <a:buFont typeface="Arial"/>
              <a:buNone/>
            </a:pPr>
            <a:r>
              <a:rPr lang="sk" sz="1050">
                <a:solidFill>
                  <a:schemeClr val="dk1"/>
                </a:solidFill>
                <a:latin typeface="Times New Roman"/>
                <a:ea typeface="Times New Roman"/>
                <a:cs typeface="Times New Roman"/>
                <a:sym typeface="Times New Roman"/>
              </a:rPr>
              <a:t>Úhel se mění s věkem. Při narození dosahuje téměř 160° a snižuje se až na 125 – 135°  v dospělosti. Existuje zde ovšem značná variabilita.</a:t>
            </a:r>
            <a:endParaRPr sz="1050">
              <a:solidFill>
                <a:schemeClr val="dk1"/>
              </a:solidFill>
              <a:latin typeface="Times New Roman"/>
              <a:ea typeface="Times New Roman"/>
              <a:cs typeface="Times New Roman"/>
              <a:sym typeface="Times New Roman"/>
            </a:endParaRPr>
          </a:p>
          <a:p>
            <a:pPr indent="0" lvl="0" marL="0" rtl="0" algn="l">
              <a:spcBef>
                <a:spcPts val="0"/>
              </a:spcBef>
              <a:spcAft>
                <a:spcPts val="0"/>
              </a:spcAft>
              <a:buNone/>
            </a:pPr>
            <a:r>
              <a:t/>
            </a: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0" name="Shape 710"/>
        <p:cNvGrpSpPr/>
        <p:nvPr/>
      </p:nvGrpSpPr>
      <p:grpSpPr>
        <a:xfrm>
          <a:off x="0" y="0"/>
          <a:ext cx="0" cy="0"/>
          <a:chOff x="0" y="0"/>
          <a:chExt cx="0" cy="0"/>
        </a:xfrm>
      </p:grpSpPr>
      <p:sp>
        <p:nvSpPr>
          <p:cNvPr id="711" name="Google Shape;711;g22a2d68a649_0_3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12" name="Google Shape;712;g22a2d68a649_0_3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7" name="Shape 717"/>
        <p:cNvGrpSpPr/>
        <p:nvPr/>
      </p:nvGrpSpPr>
      <p:grpSpPr>
        <a:xfrm>
          <a:off x="0" y="0"/>
          <a:ext cx="0" cy="0"/>
          <a:chOff x="0" y="0"/>
          <a:chExt cx="0" cy="0"/>
        </a:xfrm>
      </p:grpSpPr>
      <p:sp>
        <p:nvSpPr>
          <p:cNvPr id="718" name="Google Shape;718;g22a2d68a649_0_1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19" name="Google Shape;719;g22a2d68a649_0_1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5" name="Shape 725"/>
        <p:cNvGrpSpPr/>
        <p:nvPr/>
      </p:nvGrpSpPr>
      <p:grpSpPr>
        <a:xfrm>
          <a:off x="0" y="0"/>
          <a:ext cx="0" cy="0"/>
          <a:chOff x="0" y="0"/>
          <a:chExt cx="0" cy="0"/>
        </a:xfrm>
      </p:grpSpPr>
      <p:sp>
        <p:nvSpPr>
          <p:cNvPr id="726" name="Google Shape;726;g22a2d68a649_0_1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7" name="Google Shape;727;g22a2d68a649_0_1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2" name="Shape 732"/>
        <p:cNvGrpSpPr/>
        <p:nvPr/>
      </p:nvGrpSpPr>
      <p:grpSpPr>
        <a:xfrm>
          <a:off x="0" y="0"/>
          <a:ext cx="0" cy="0"/>
          <a:chOff x="0" y="0"/>
          <a:chExt cx="0" cy="0"/>
        </a:xfrm>
      </p:grpSpPr>
      <p:sp>
        <p:nvSpPr>
          <p:cNvPr id="733" name="Google Shape;733;g22a2d68a649_0_1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4" name="Google Shape;734;g22a2d68a649_0_1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8" name="Shape 738"/>
        <p:cNvGrpSpPr/>
        <p:nvPr/>
      </p:nvGrpSpPr>
      <p:grpSpPr>
        <a:xfrm>
          <a:off x="0" y="0"/>
          <a:ext cx="0" cy="0"/>
          <a:chOff x="0" y="0"/>
          <a:chExt cx="0" cy="0"/>
        </a:xfrm>
      </p:grpSpPr>
      <p:sp>
        <p:nvSpPr>
          <p:cNvPr id="739" name="Google Shape;739;g22a2d68a649_0_1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0" name="Google Shape;740;g22a2d68a649_0_1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6" name="Shape 746"/>
        <p:cNvGrpSpPr/>
        <p:nvPr/>
      </p:nvGrpSpPr>
      <p:grpSpPr>
        <a:xfrm>
          <a:off x="0" y="0"/>
          <a:ext cx="0" cy="0"/>
          <a:chOff x="0" y="0"/>
          <a:chExt cx="0" cy="0"/>
        </a:xfrm>
      </p:grpSpPr>
      <p:sp>
        <p:nvSpPr>
          <p:cNvPr id="747" name="Google Shape;747;g22a2d68a649_0_1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8" name="Google Shape;748;g22a2d68a649_0_1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2" name="Shape 752"/>
        <p:cNvGrpSpPr/>
        <p:nvPr/>
      </p:nvGrpSpPr>
      <p:grpSpPr>
        <a:xfrm>
          <a:off x="0" y="0"/>
          <a:ext cx="0" cy="0"/>
          <a:chOff x="0" y="0"/>
          <a:chExt cx="0" cy="0"/>
        </a:xfrm>
      </p:grpSpPr>
      <p:sp>
        <p:nvSpPr>
          <p:cNvPr id="753" name="Google Shape;753;g22a2d68a649_0_1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54" name="Google Shape;754;g22a2d68a649_0_1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8" name="Shape 758"/>
        <p:cNvGrpSpPr/>
        <p:nvPr/>
      </p:nvGrpSpPr>
      <p:grpSpPr>
        <a:xfrm>
          <a:off x="0" y="0"/>
          <a:ext cx="0" cy="0"/>
          <a:chOff x="0" y="0"/>
          <a:chExt cx="0" cy="0"/>
        </a:xfrm>
      </p:grpSpPr>
      <p:sp>
        <p:nvSpPr>
          <p:cNvPr id="759" name="Google Shape;759;g22a2d68a649_0_1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60" name="Google Shape;760;g22a2d68a649_0_1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6" name="Shape 766"/>
        <p:cNvGrpSpPr/>
        <p:nvPr/>
      </p:nvGrpSpPr>
      <p:grpSpPr>
        <a:xfrm>
          <a:off x="0" y="0"/>
          <a:ext cx="0" cy="0"/>
          <a:chOff x="0" y="0"/>
          <a:chExt cx="0" cy="0"/>
        </a:xfrm>
      </p:grpSpPr>
      <p:sp>
        <p:nvSpPr>
          <p:cNvPr id="767" name="Google Shape;767;g22a2d68a649_0_1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68" name="Google Shape;768;g22a2d68a649_0_1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2" name="Shape 772"/>
        <p:cNvGrpSpPr/>
        <p:nvPr/>
      </p:nvGrpSpPr>
      <p:grpSpPr>
        <a:xfrm>
          <a:off x="0" y="0"/>
          <a:ext cx="0" cy="0"/>
          <a:chOff x="0" y="0"/>
          <a:chExt cx="0" cy="0"/>
        </a:xfrm>
      </p:grpSpPr>
      <p:sp>
        <p:nvSpPr>
          <p:cNvPr id="773" name="Google Shape;773;g22a2d68a649_0_1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74" name="Google Shape;774;g22a2d68a649_0_1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 name="Shape 194"/>
        <p:cNvGrpSpPr/>
        <p:nvPr/>
      </p:nvGrpSpPr>
      <p:grpSpPr>
        <a:xfrm>
          <a:off x="0" y="0"/>
          <a:ext cx="0" cy="0"/>
          <a:chOff x="0" y="0"/>
          <a:chExt cx="0" cy="0"/>
        </a:xfrm>
      </p:grpSpPr>
      <p:sp>
        <p:nvSpPr>
          <p:cNvPr id="195" name="Google Shape;195;g1d191f9ca86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6" name="Google Shape;196;g1d191f9ca86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just">
              <a:lnSpc>
                <a:spcPct val="115000"/>
              </a:lnSpc>
              <a:spcBef>
                <a:spcPts val="0"/>
              </a:spcBef>
              <a:spcAft>
                <a:spcPts val="0"/>
              </a:spcAft>
              <a:buClr>
                <a:schemeClr val="dk1"/>
              </a:buClr>
              <a:buSzPts val="1100"/>
              <a:buFont typeface="Arial"/>
              <a:buNone/>
            </a:pPr>
            <a:r>
              <a:rPr lang="sk" sz="1050">
                <a:solidFill>
                  <a:schemeClr val="dk1"/>
                </a:solidFill>
                <a:latin typeface="Times New Roman"/>
                <a:ea typeface="Times New Roman"/>
                <a:cs typeface="Times New Roman"/>
                <a:sym typeface="Times New Roman"/>
              </a:rPr>
              <a:t>Další významný úhel je úhel anteverze, popř. retroverze krčku. Je to úhel, který svírá dlouhá osa krčku s frontální rovinou proloženou kondyly femuru. Pokud krček leží před touto rovinou, hovoříme o anteverzi. Ve vzácném případě retroverze je situován dorzálně. I tento  úhel se mění s věkem. Při narození se pohybuje kolem 40°,</a:t>
            </a:r>
            <a:br>
              <a:rPr lang="sk" sz="1050">
                <a:solidFill>
                  <a:schemeClr val="dk1"/>
                </a:solidFill>
                <a:latin typeface="Times New Roman"/>
                <a:ea typeface="Times New Roman"/>
                <a:cs typeface="Times New Roman"/>
                <a:sym typeface="Times New Roman"/>
              </a:rPr>
            </a:br>
            <a:r>
              <a:rPr lang="sk" sz="1050">
                <a:solidFill>
                  <a:schemeClr val="dk1"/>
                </a:solidFill>
                <a:latin typeface="Times New Roman"/>
                <a:ea typeface="Times New Roman"/>
                <a:cs typeface="Times New Roman"/>
                <a:sym typeface="Times New Roman"/>
              </a:rPr>
              <a:t>u dospělých činí obvykle 7 až 15°. I zde je značná variabilní šíře. </a:t>
            </a:r>
            <a:endParaRPr sz="1050">
              <a:solidFill>
                <a:schemeClr val="dk1"/>
              </a:solidFill>
              <a:latin typeface="Times New Roman"/>
              <a:ea typeface="Times New Roman"/>
              <a:cs typeface="Times New Roman"/>
              <a:sym typeface="Times New Roman"/>
            </a:endParaRPr>
          </a:p>
          <a:p>
            <a:pPr indent="0" lvl="0" marL="0" rtl="0" algn="l">
              <a:spcBef>
                <a:spcPts val="0"/>
              </a:spcBef>
              <a:spcAft>
                <a:spcPts val="0"/>
              </a:spcAft>
              <a:buNone/>
            </a:pPr>
            <a:r>
              <a:t/>
            </a:r>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9" name="Shape 779"/>
        <p:cNvGrpSpPr/>
        <p:nvPr/>
      </p:nvGrpSpPr>
      <p:grpSpPr>
        <a:xfrm>
          <a:off x="0" y="0"/>
          <a:ext cx="0" cy="0"/>
          <a:chOff x="0" y="0"/>
          <a:chExt cx="0" cy="0"/>
        </a:xfrm>
      </p:grpSpPr>
      <p:sp>
        <p:nvSpPr>
          <p:cNvPr id="780" name="Google Shape;780;g22a2d68a649_0_1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81" name="Google Shape;781;g22a2d68a649_0_1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7" name="Shape 787"/>
        <p:cNvGrpSpPr/>
        <p:nvPr/>
      </p:nvGrpSpPr>
      <p:grpSpPr>
        <a:xfrm>
          <a:off x="0" y="0"/>
          <a:ext cx="0" cy="0"/>
          <a:chOff x="0" y="0"/>
          <a:chExt cx="0" cy="0"/>
        </a:xfrm>
      </p:grpSpPr>
      <p:sp>
        <p:nvSpPr>
          <p:cNvPr id="788" name="Google Shape;788;g22a2d68a649_0_1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89" name="Google Shape;789;g22a2d68a649_0_1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3" name="Shape 793"/>
        <p:cNvGrpSpPr/>
        <p:nvPr/>
      </p:nvGrpSpPr>
      <p:grpSpPr>
        <a:xfrm>
          <a:off x="0" y="0"/>
          <a:ext cx="0" cy="0"/>
          <a:chOff x="0" y="0"/>
          <a:chExt cx="0" cy="0"/>
        </a:xfrm>
      </p:grpSpPr>
      <p:sp>
        <p:nvSpPr>
          <p:cNvPr id="794" name="Google Shape;794;g22a2d68a649_0_1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95" name="Google Shape;795;g22a2d68a649_0_1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90000"/>
              </a:lnSpc>
              <a:spcBef>
                <a:spcPts val="0"/>
              </a:spcBef>
              <a:spcAft>
                <a:spcPts val="0"/>
              </a:spcAft>
              <a:buNone/>
            </a:pPr>
            <a:r>
              <a:rPr b="1" lang="sk"/>
              <a:t>Sdružené TrPs: </a:t>
            </a:r>
            <a:endParaRPr b="1"/>
          </a:p>
          <a:p>
            <a:pPr indent="-228600" lvl="0" marL="228600" rtl="0" algn="l">
              <a:lnSpc>
                <a:spcPct val="90000"/>
              </a:lnSpc>
              <a:spcBef>
                <a:spcPts val="0"/>
              </a:spcBef>
              <a:spcAft>
                <a:spcPts val="0"/>
              </a:spcAft>
              <a:buSzPts val="1800"/>
              <a:buChar char="•"/>
            </a:pPr>
            <a:r>
              <a:rPr lang="sk"/>
              <a:t>zadní část m. gluteus medius a minimus</a:t>
            </a:r>
            <a:endParaRPr/>
          </a:p>
          <a:p>
            <a:pPr indent="-146050" lvl="0" marL="228600" rtl="0" algn="l">
              <a:lnSpc>
                <a:spcPct val="90000"/>
              </a:lnSpc>
              <a:spcBef>
                <a:spcPts val="1000"/>
              </a:spcBef>
              <a:spcAft>
                <a:spcPts val="0"/>
              </a:spcAft>
              <a:buSzPts val="1100"/>
              <a:buChar char="•"/>
            </a:pPr>
            <a:r>
              <a:rPr lang="sk"/>
              <a:t>hamstringy</a:t>
            </a:r>
            <a:endParaRPr/>
          </a:p>
          <a:p>
            <a:pPr indent="-146050" lvl="0" marL="228600" rtl="0" algn="l">
              <a:lnSpc>
                <a:spcPct val="90000"/>
              </a:lnSpc>
              <a:spcBef>
                <a:spcPts val="1000"/>
              </a:spcBef>
              <a:spcAft>
                <a:spcPts val="0"/>
              </a:spcAft>
              <a:buSzPts val="1100"/>
              <a:buChar char="•"/>
            </a:pPr>
            <a:r>
              <a:rPr lang="sk"/>
              <a:t>m. iliopsoas</a:t>
            </a:r>
            <a:endParaRPr/>
          </a:p>
          <a:p>
            <a:pPr indent="-146050" lvl="0" marL="228600" rtl="0" algn="l">
              <a:lnSpc>
                <a:spcPct val="90000"/>
              </a:lnSpc>
              <a:spcBef>
                <a:spcPts val="1000"/>
              </a:spcBef>
              <a:spcAft>
                <a:spcPts val="0"/>
              </a:spcAft>
              <a:buSzPts val="1100"/>
              <a:buChar char="•"/>
            </a:pPr>
            <a:r>
              <a:rPr lang="sk"/>
              <a:t>m. rectus femoris</a:t>
            </a:r>
            <a:endParaRPr/>
          </a:p>
          <a:p>
            <a:pPr indent="-146050" lvl="0" marL="228600" rtl="0" algn="l">
              <a:lnSpc>
                <a:spcPct val="90000"/>
              </a:lnSpc>
              <a:spcBef>
                <a:spcPts val="1000"/>
              </a:spcBef>
              <a:spcAft>
                <a:spcPts val="0"/>
              </a:spcAft>
              <a:buSzPts val="1100"/>
              <a:buChar char="•"/>
            </a:pPr>
            <a:r>
              <a:rPr lang="sk"/>
              <a:t>výjimečně dolní část m. erector trunci</a:t>
            </a:r>
            <a:endParaRPr/>
          </a:p>
          <a:p>
            <a:pPr indent="0" lvl="0" marL="0" rtl="0" algn="l">
              <a:spcBef>
                <a:spcPts val="0"/>
              </a:spcBef>
              <a:spcAft>
                <a:spcPts val="0"/>
              </a:spcAft>
              <a:buNone/>
            </a:pPr>
            <a:r>
              <a:t/>
            </a:r>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0" name="Shape 800"/>
        <p:cNvGrpSpPr/>
        <p:nvPr/>
      </p:nvGrpSpPr>
      <p:grpSpPr>
        <a:xfrm>
          <a:off x="0" y="0"/>
          <a:ext cx="0" cy="0"/>
          <a:chOff x="0" y="0"/>
          <a:chExt cx="0" cy="0"/>
        </a:xfrm>
      </p:grpSpPr>
      <p:sp>
        <p:nvSpPr>
          <p:cNvPr id="801" name="Google Shape;801;g22a2d68a649_0_1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02" name="Google Shape;802;g22a2d68a649_0_1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7" name="Shape 807"/>
        <p:cNvGrpSpPr/>
        <p:nvPr/>
      </p:nvGrpSpPr>
      <p:grpSpPr>
        <a:xfrm>
          <a:off x="0" y="0"/>
          <a:ext cx="0" cy="0"/>
          <a:chOff x="0" y="0"/>
          <a:chExt cx="0" cy="0"/>
        </a:xfrm>
      </p:grpSpPr>
      <p:sp>
        <p:nvSpPr>
          <p:cNvPr id="808" name="Google Shape;808;g22a2d68a649_0_1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09" name="Google Shape;809;g22a2d68a649_0_1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7" name="Shape 817"/>
        <p:cNvGrpSpPr/>
        <p:nvPr/>
      </p:nvGrpSpPr>
      <p:grpSpPr>
        <a:xfrm>
          <a:off x="0" y="0"/>
          <a:ext cx="0" cy="0"/>
          <a:chOff x="0" y="0"/>
          <a:chExt cx="0" cy="0"/>
        </a:xfrm>
      </p:grpSpPr>
      <p:sp>
        <p:nvSpPr>
          <p:cNvPr id="818" name="Google Shape;818;g22a2d68a649_0_2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19" name="Google Shape;819;g22a2d68a649_0_2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0" name="Shape 830"/>
        <p:cNvGrpSpPr/>
        <p:nvPr/>
      </p:nvGrpSpPr>
      <p:grpSpPr>
        <a:xfrm>
          <a:off x="0" y="0"/>
          <a:ext cx="0" cy="0"/>
          <a:chOff x="0" y="0"/>
          <a:chExt cx="0" cy="0"/>
        </a:xfrm>
      </p:grpSpPr>
      <p:sp>
        <p:nvSpPr>
          <p:cNvPr id="831" name="Google Shape;831;g22a2d68a649_0_2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32" name="Google Shape;832;g22a2d68a649_0_2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7" name="Shape 837"/>
        <p:cNvGrpSpPr/>
        <p:nvPr/>
      </p:nvGrpSpPr>
      <p:grpSpPr>
        <a:xfrm>
          <a:off x="0" y="0"/>
          <a:ext cx="0" cy="0"/>
          <a:chOff x="0" y="0"/>
          <a:chExt cx="0" cy="0"/>
        </a:xfrm>
      </p:grpSpPr>
      <p:sp>
        <p:nvSpPr>
          <p:cNvPr id="838" name="Google Shape;838;g22a2d68a649_0_2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39" name="Google Shape;839;g22a2d68a649_0_2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3" name="Shape 843"/>
        <p:cNvGrpSpPr/>
        <p:nvPr/>
      </p:nvGrpSpPr>
      <p:grpSpPr>
        <a:xfrm>
          <a:off x="0" y="0"/>
          <a:ext cx="0" cy="0"/>
          <a:chOff x="0" y="0"/>
          <a:chExt cx="0" cy="0"/>
        </a:xfrm>
      </p:grpSpPr>
      <p:sp>
        <p:nvSpPr>
          <p:cNvPr id="844" name="Google Shape;844;g22a2d68a649_0_2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45" name="Google Shape;845;g22a2d68a649_0_2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9" name="Shape 849"/>
        <p:cNvGrpSpPr/>
        <p:nvPr/>
      </p:nvGrpSpPr>
      <p:grpSpPr>
        <a:xfrm>
          <a:off x="0" y="0"/>
          <a:ext cx="0" cy="0"/>
          <a:chOff x="0" y="0"/>
          <a:chExt cx="0" cy="0"/>
        </a:xfrm>
      </p:grpSpPr>
      <p:sp>
        <p:nvSpPr>
          <p:cNvPr id="850" name="Google Shape;850;g22a2d68a649_0_2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51" name="Google Shape;851;g22a2d68a649_0_2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 name="Shape 204"/>
        <p:cNvGrpSpPr/>
        <p:nvPr/>
      </p:nvGrpSpPr>
      <p:grpSpPr>
        <a:xfrm>
          <a:off x="0" y="0"/>
          <a:ext cx="0" cy="0"/>
          <a:chOff x="0" y="0"/>
          <a:chExt cx="0" cy="0"/>
        </a:xfrm>
      </p:grpSpPr>
      <p:sp>
        <p:nvSpPr>
          <p:cNvPr id="205" name="Google Shape;205;g221ec61257a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6" name="Google Shape;206;g221ec61257a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sk"/>
              <a:t>Hodnoty anteverze nebo retroverze mají významný vliv na rozsah rotačních pohybů kyčelního kloubu - coxa antetorta vede k omezení zevní rotace, coxa retroverta k omezení vnitřní rotace. (Bartoníček a Heřt, 2004; Kapandji, 1987; Kolář et al., 2009)</a:t>
            </a:r>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6" name="Shape 856"/>
        <p:cNvGrpSpPr/>
        <p:nvPr/>
      </p:nvGrpSpPr>
      <p:grpSpPr>
        <a:xfrm>
          <a:off x="0" y="0"/>
          <a:ext cx="0" cy="0"/>
          <a:chOff x="0" y="0"/>
          <a:chExt cx="0" cy="0"/>
        </a:xfrm>
      </p:grpSpPr>
      <p:sp>
        <p:nvSpPr>
          <p:cNvPr id="857" name="Google Shape;857;g22a2d68a649_0_2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58" name="Google Shape;858;g22a2d68a649_0_2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4" name="Shape 864"/>
        <p:cNvGrpSpPr/>
        <p:nvPr/>
      </p:nvGrpSpPr>
      <p:grpSpPr>
        <a:xfrm>
          <a:off x="0" y="0"/>
          <a:ext cx="0" cy="0"/>
          <a:chOff x="0" y="0"/>
          <a:chExt cx="0" cy="0"/>
        </a:xfrm>
      </p:grpSpPr>
      <p:sp>
        <p:nvSpPr>
          <p:cNvPr id="865" name="Google Shape;865;g22a2d68a649_0_2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66" name="Google Shape;866;g22a2d68a649_0_2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rPr lang="sk" sz="1200">
                <a:solidFill>
                  <a:schemeClr val="dk1"/>
                </a:solidFill>
              </a:rPr>
              <a:t>Bolest při spánku na postižené straně → spánek na zádech nebo opačném boku, aby se vyhnuli tlaku na TrP. Leh na zádech může bolestivě tlačit na zadní TrP. Při spánku na opačném boku si musí podkládat koleno postižené končetiny, aby se zabránilo nadměrné ADD, která bolestivě natáhne taut band ve svalu → nejlepší pozice pro spaní je něco mezi lehem na nepostiženém boku a na zádech.</a:t>
            </a:r>
            <a:endParaRPr sz="1200">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1" name="Shape 871"/>
        <p:cNvGrpSpPr/>
        <p:nvPr/>
      </p:nvGrpSpPr>
      <p:grpSpPr>
        <a:xfrm>
          <a:off x="0" y="0"/>
          <a:ext cx="0" cy="0"/>
          <a:chOff x="0" y="0"/>
          <a:chExt cx="0" cy="0"/>
        </a:xfrm>
      </p:grpSpPr>
      <p:sp>
        <p:nvSpPr>
          <p:cNvPr id="872" name="Google Shape;872;g22a2d68a649_0_2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73" name="Google Shape;873;g22a2d68a649_0_2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Font typeface="Arial"/>
              <a:buNone/>
            </a:pPr>
            <a:r>
              <a:rPr lang="sk" sz="1200">
                <a:solidFill>
                  <a:schemeClr val="dk1"/>
                </a:solidFill>
              </a:rPr>
              <a:t>Intermitentní klaudikace – křečovitá bolest v dolních končetinách (např. v lýtku), která se objevuje při chůzi a v klidu ustupuje</a:t>
            </a:r>
            <a:endParaRPr sz="1200">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8" name="Shape 878"/>
        <p:cNvGrpSpPr/>
        <p:nvPr/>
      </p:nvGrpSpPr>
      <p:grpSpPr>
        <a:xfrm>
          <a:off x="0" y="0"/>
          <a:ext cx="0" cy="0"/>
          <a:chOff x="0" y="0"/>
          <a:chExt cx="0" cy="0"/>
        </a:xfrm>
      </p:grpSpPr>
      <p:sp>
        <p:nvSpPr>
          <p:cNvPr id="879" name="Google Shape;879;g22a2d68a649_0_2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80" name="Google Shape;880;g22a2d68a649_0_2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7" name="Shape 887"/>
        <p:cNvGrpSpPr/>
        <p:nvPr/>
      </p:nvGrpSpPr>
      <p:grpSpPr>
        <a:xfrm>
          <a:off x="0" y="0"/>
          <a:ext cx="0" cy="0"/>
          <a:chOff x="0" y="0"/>
          <a:chExt cx="0" cy="0"/>
        </a:xfrm>
      </p:grpSpPr>
      <p:sp>
        <p:nvSpPr>
          <p:cNvPr id="888" name="Google Shape;888;g22a2d68a649_0_2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89" name="Google Shape;889;g22a2d68a649_0_2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3" name="Shape 893"/>
        <p:cNvGrpSpPr/>
        <p:nvPr/>
      </p:nvGrpSpPr>
      <p:grpSpPr>
        <a:xfrm>
          <a:off x="0" y="0"/>
          <a:ext cx="0" cy="0"/>
          <a:chOff x="0" y="0"/>
          <a:chExt cx="0" cy="0"/>
        </a:xfrm>
      </p:grpSpPr>
      <p:sp>
        <p:nvSpPr>
          <p:cNvPr id="894" name="Google Shape;894;g22a2d68a649_0_2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95" name="Google Shape;895;g22a2d68a649_0_2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1" name="Shape 901"/>
        <p:cNvGrpSpPr/>
        <p:nvPr/>
      </p:nvGrpSpPr>
      <p:grpSpPr>
        <a:xfrm>
          <a:off x="0" y="0"/>
          <a:ext cx="0" cy="0"/>
          <a:chOff x="0" y="0"/>
          <a:chExt cx="0" cy="0"/>
        </a:xfrm>
      </p:grpSpPr>
      <p:sp>
        <p:nvSpPr>
          <p:cNvPr id="902" name="Google Shape;902;g22a2d68a649_0_2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03" name="Google Shape;903;g22a2d68a649_0_2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165100" lvl="0" marL="228600" rtl="0" algn="just">
              <a:lnSpc>
                <a:spcPct val="90000"/>
              </a:lnSpc>
              <a:spcBef>
                <a:spcPts val="0"/>
              </a:spcBef>
              <a:spcAft>
                <a:spcPts val="0"/>
              </a:spcAft>
              <a:buClr>
                <a:schemeClr val="dk1"/>
              </a:buClr>
              <a:buSzPts val="1000"/>
              <a:buChar char="•"/>
            </a:pPr>
            <a:r>
              <a:rPr lang="sk" sz="1000">
                <a:solidFill>
                  <a:schemeClr val="dk1"/>
                </a:solidFill>
              </a:rPr>
              <a:t>Presura tenisovým míčkem</a:t>
            </a:r>
            <a:endParaRPr sz="1000">
              <a:solidFill>
                <a:schemeClr val="dk1"/>
              </a:solidFill>
            </a:endParaRPr>
          </a:p>
          <a:p>
            <a:pPr indent="-165100" lvl="0" marL="228600" rtl="0" algn="just">
              <a:lnSpc>
                <a:spcPct val="90000"/>
              </a:lnSpc>
              <a:spcBef>
                <a:spcPts val="1000"/>
              </a:spcBef>
              <a:spcAft>
                <a:spcPts val="0"/>
              </a:spcAft>
              <a:buClr>
                <a:schemeClr val="dk1"/>
              </a:buClr>
              <a:buSzPts val="1000"/>
              <a:buChar char="•"/>
            </a:pPr>
            <a:r>
              <a:rPr lang="sk" sz="1000">
                <a:solidFill>
                  <a:schemeClr val="dk1"/>
                </a:solidFill>
              </a:rPr>
              <a:t>PIR (stejná jako u </a:t>
            </a:r>
            <a:r>
              <a:rPr lang="sk" sz="1000">
                <a:solidFill>
                  <a:srgbClr val="2F5496"/>
                </a:solidFill>
              </a:rPr>
              <a:t>MGmed</a:t>
            </a:r>
            <a:r>
              <a:rPr lang="sk" sz="1000">
                <a:solidFill>
                  <a:schemeClr val="dk1"/>
                </a:solidFill>
              </a:rPr>
              <a:t>)</a:t>
            </a:r>
            <a:endParaRPr sz="1000">
              <a:solidFill>
                <a:schemeClr val="dk1"/>
              </a:solidFill>
            </a:endParaRPr>
          </a:p>
          <a:p>
            <a:pPr indent="-165100" lvl="0" marL="228600" rtl="0" algn="just">
              <a:lnSpc>
                <a:spcPct val="90000"/>
              </a:lnSpc>
              <a:spcBef>
                <a:spcPts val="1000"/>
              </a:spcBef>
              <a:spcAft>
                <a:spcPts val="0"/>
              </a:spcAft>
              <a:buClr>
                <a:schemeClr val="dk1"/>
              </a:buClr>
              <a:buSzPts val="1000"/>
              <a:buChar char="•"/>
            </a:pPr>
            <a:r>
              <a:rPr lang="sk" sz="1000">
                <a:solidFill>
                  <a:schemeClr val="dk1"/>
                </a:solidFill>
              </a:rPr>
              <a:t>Autoterapie </a:t>
            </a:r>
            <a:endParaRPr sz="1000" u="sng">
              <a:solidFill>
                <a:srgbClr val="ED7D31"/>
              </a:solidFill>
            </a:endParaRPr>
          </a:p>
          <a:p>
            <a:pPr indent="0" lvl="0" marL="0" rtl="0" algn="just">
              <a:lnSpc>
                <a:spcPct val="90000"/>
              </a:lnSpc>
              <a:spcBef>
                <a:spcPts val="1000"/>
              </a:spcBef>
              <a:spcAft>
                <a:spcPts val="0"/>
              </a:spcAft>
              <a:buClr>
                <a:schemeClr val="dk1"/>
              </a:buClr>
              <a:buSzPts val="2000"/>
              <a:buFont typeface="Arial"/>
              <a:buNone/>
            </a:pPr>
            <a:r>
              <a:rPr b="1" lang="sk" sz="1000">
                <a:solidFill>
                  <a:schemeClr val="dk1"/>
                </a:solidFill>
              </a:rPr>
              <a:t>Režimová  opatření: </a:t>
            </a:r>
            <a:endParaRPr sz="1000">
              <a:solidFill>
                <a:schemeClr val="dk1"/>
              </a:solidFill>
            </a:endParaRPr>
          </a:p>
          <a:p>
            <a:pPr indent="-165100" lvl="0" marL="228600" rtl="0" algn="just">
              <a:lnSpc>
                <a:spcPct val="90000"/>
              </a:lnSpc>
              <a:spcBef>
                <a:spcPts val="1000"/>
              </a:spcBef>
              <a:spcAft>
                <a:spcPts val="0"/>
              </a:spcAft>
              <a:buClr>
                <a:schemeClr val="dk1"/>
              </a:buClr>
              <a:buSzPts val="1000"/>
              <a:buChar char="•"/>
            </a:pPr>
            <a:r>
              <a:rPr lang="sk" sz="1000">
                <a:solidFill>
                  <a:schemeClr val="dk1"/>
                </a:solidFill>
              </a:rPr>
              <a:t>Při dlouhém sezení se projít</a:t>
            </a:r>
            <a:endParaRPr sz="1000">
              <a:solidFill>
                <a:schemeClr val="dk1"/>
              </a:solidFill>
            </a:endParaRPr>
          </a:p>
          <a:p>
            <a:pPr indent="-165100" lvl="0" marL="228600" rtl="0" algn="just">
              <a:lnSpc>
                <a:spcPct val="90000"/>
              </a:lnSpc>
              <a:spcBef>
                <a:spcPts val="1000"/>
              </a:spcBef>
              <a:spcAft>
                <a:spcPts val="0"/>
              </a:spcAft>
              <a:buClr>
                <a:schemeClr val="dk1"/>
              </a:buClr>
              <a:buSzPts val="1000"/>
              <a:buChar char="•"/>
            </a:pPr>
            <a:r>
              <a:rPr lang="sk" sz="1000">
                <a:solidFill>
                  <a:schemeClr val="dk1"/>
                </a:solidFill>
              </a:rPr>
              <a:t>Při spaní polštář mezi kolena – aby nebyla ADD </a:t>
            </a:r>
            <a:endParaRPr sz="1000">
              <a:solidFill>
                <a:schemeClr val="dk1"/>
              </a:solidFill>
            </a:endParaRPr>
          </a:p>
          <a:p>
            <a:pPr indent="-165100" lvl="0" marL="228600" rtl="0" algn="just">
              <a:lnSpc>
                <a:spcPct val="90000"/>
              </a:lnSpc>
              <a:spcBef>
                <a:spcPts val="1000"/>
              </a:spcBef>
              <a:spcAft>
                <a:spcPts val="0"/>
              </a:spcAft>
              <a:buClr>
                <a:schemeClr val="dk1"/>
              </a:buClr>
              <a:buSzPts val="1000"/>
              <a:buChar char="•"/>
            </a:pPr>
            <a:r>
              <a:rPr lang="sk" sz="1000">
                <a:solidFill>
                  <a:schemeClr val="dk1"/>
                </a:solidFill>
              </a:rPr>
              <a:t>Mobilizace či nárazová manipulace při změně postavení SI</a:t>
            </a:r>
            <a:endParaRPr sz="1000"/>
          </a:p>
        </p:txBody>
      </p:sp>
    </p:spTree>
  </p:cSld>
  <p:clrMapOvr>
    <a:masterClrMapping/>
  </p:clrMapOvr>
</p:notes>
</file>

<file path=ppt/notesSlides/notesSlide9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8" name="Shape 908"/>
        <p:cNvGrpSpPr/>
        <p:nvPr/>
      </p:nvGrpSpPr>
      <p:grpSpPr>
        <a:xfrm>
          <a:off x="0" y="0"/>
          <a:ext cx="0" cy="0"/>
          <a:chOff x="0" y="0"/>
          <a:chExt cx="0" cy="0"/>
        </a:xfrm>
      </p:grpSpPr>
      <p:sp>
        <p:nvSpPr>
          <p:cNvPr id="909" name="Google Shape;909;g22a2d68a649_0_2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10" name="Google Shape;910;g22a2d68a649_0_2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9" name="Shape 919"/>
        <p:cNvGrpSpPr/>
        <p:nvPr/>
      </p:nvGrpSpPr>
      <p:grpSpPr>
        <a:xfrm>
          <a:off x="0" y="0"/>
          <a:ext cx="0" cy="0"/>
          <a:chOff x="0" y="0"/>
          <a:chExt cx="0" cy="0"/>
        </a:xfrm>
      </p:grpSpPr>
      <p:sp>
        <p:nvSpPr>
          <p:cNvPr id="920" name="Google Shape;920;g1d191f9ca86_0_3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21" name="Google Shape;921;g1d191f9ca86_0_3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5" name="Shape 925"/>
        <p:cNvGrpSpPr/>
        <p:nvPr/>
      </p:nvGrpSpPr>
      <p:grpSpPr>
        <a:xfrm>
          <a:off x="0" y="0"/>
          <a:ext cx="0" cy="0"/>
          <a:chOff x="0" y="0"/>
          <a:chExt cx="0" cy="0"/>
        </a:xfrm>
      </p:grpSpPr>
      <p:sp>
        <p:nvSpPr>
          <p:cNvPr id="926" name="Google Shape;926;g22a2d68a649_0_2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27" name="Google Shape;927;g22a2d68a649_0_2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Úvodní snímek" showMasterSp="0">
  <p:cSld name="Úvodní snímek">
    <p:spTree>
      <p:nvGrpSpPr>
        <p:cNvPr id="10" name="Shape 10"/>
        <p:cNvGrpSpPr/>
        <p:nvPr/>
      </p:nvGrpSpPr>
      <p:grpSpPr>
        <a:xfrm>
          <a:off x="0" y="0"/>
          <a:ext cx="0" cy="0"/>
          <a:chOff x="0" y="0"/>
          <a:chExt cx="0" cy="0"/>
        </a:xfrm>
      </p:grpSpPr>
      <p:sp>
        <p:nvSpPr>
          <p:cNvPr id="11" name="Google Shape;11;p2"/>
          <p:cNvSpPr txBox="1"/>
          <p:nvPr>
            <p:ph idx="11" type="ftr"/>
          </p:nvPr>
        </p:nvSpPr>
        <p:spPr>
          <a:xfrm>
            <a:off x="540000" y="4671000"/>
            <a:ext cx="5940000" cy="1890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2" name="Google Shape;12;p2"/>
          <p:cNvSpPr txBox="1"/>
          <p:nvPr>
            <p:ph idx="12" type="sldNum"/>
          </p:nvPr>
        </p:nvSpPr>
        <p:spPr>
          <a:xfrm>
            <a:off x="310500" y="4671000"/>
            <a:ext cx="189000" cy="189000"/>
          </a:xfrm>
          <a:prstGeom prst="rect">
            <a:avLst/>
          </a:prstGeom>
          <a:noFill/>
          <a:ln>
            <a:noFill/>
          </a:ln>
        </p:spPr>
        <p:txBody>
          <a:bodyPr anchorCtr="0" anchor="ctr" bIns="0" lIns="0" spcFirstLastPara="1" rIns="0" wrap="square" tIns="0">
            <a:noAutofit/>
          </a:bodyPr>
          <a:lstStyle>
            <a:lvl1pPr indent="0" lvl="0" marL="0" algn="l">
              <a:spcBef>
                <a:spcPts val="0"/>
              </a:spcBef>
              <a:spcAft>
                <a:spcPts val="0"/>
              </a:spcAft>
              <a:buNone/>
              <a:defRPr/>
            </a:lvl1pPr>
            <a:lvl2pPr indent="0" lvl="1" marL="0" algn="l">
              <a:spcBef>
                <a:spcPts val="0"/>
              </a:spcBef>
              <a:spcAft>
                <a:spcPts val="0"/>
              </a:spcAft>
              <a:buNone/>
              <a:defRPr/>
            </a:lvl2pPr>
            <a:lvl3pPr indent="0" lvl="2" marL="0" algn="l">
              <a:spcBef>
                <a:spcPts val="0"/>
              </a:spcBef>
              <a:spcAft>
                <a:spcPts val="0"/>
              </a:spcAft>
              <a:buNone/>
              <a:defRPr/>
            </a:lvl3pPr>
            <a:lvl4pPr indent="0" lvl="3" marL="0" algn="l">
              <a:spcBef>
                <a:spcPts val="0"/>
              </a:spcBef>
              <a:spcAft>
                <a:spcPts val="0"/>
              </a:spcAft>
              <a:buNone/>
              <a:defRPr/>
            </a:lvl4pPr>
            <a:lvl5pPr indent="0" lvl="4" marL="0" algn="l">
              <a:spcBef>
                <a:spcPts val="0"/>
              </a:spcBef>
              <a:spcAft>
                <a:spcPts val="0"/>
              </a:spcAft>
              <a:buNone/>
              <a:defRPr/>
            </a:lvl5pPr>
            <a:lvl6pPr indent="0" lvl="5" marL="0" algn="l">
              <a:spcBef>
                <a:spcPts val="0"/>
              </a:spcBef>
              <a:spcAft>
                <a:spcPts val="0"/>
              </a:spcAft>
              <a:buNone/>
              <a:defRPr/>
            </a:lvl6pPr>
            <a:lvl7pPr indent="0" lvl="6" marL="0" algn="l">
              <a:spcBef>
                <a:spcPts val="0"/>
              </a:spcBef>
              <a:spcAft>
                <a:spcPts val="0"/>
              </a:spcAft>
              <a:buNone/>
              <a:defRPr/>
            </a:lvl7pPr>
            <a:lvl8pPr indent="0" lvl="7" marL="0" algn="l">
              <a:spcBef>
                <a:spcPts val="0"/>
              </a:spcBef>
              <a:spcAft>
                <a:spcPts val="0"/>
              </a:spcAft>
              <a:buNone/>
              <a:defRPr/>
            </a:lvl8pPr>
            <a:lvl9pPr indent="0" lvl="8" marL="0" algn="l">
              <a:spcBef>
                <a:spcPts val="0"/>
              </a:spcBef>
              <a:spcAft>
                <a:spcPts val="0"/>
              </a:spcAft>
              <a:buNone/>
              <a:defRPr/>
            </a:lvl9pPr>
          </a:lstStyle>
          <a:p>
            <a:pPr indent="0" lvl="0" marL="0" rtl="0" algn="l">
              <a:spcBef>
                <a:spcPts val="0"/>
              </a:spcBef>
              <a:spcAft>
                <a:spcPts val="0"/>
              </a:spcAft>
              <a:buNone/>
            </a:pPr>
            <a:fld id="{00000000-1234-1234-1234-123412341234}" type="slidenum">
              <a:rPr lang="sk"/>
              <a:t>‹#›</a:t>
            </a:fld>
            <a:endParaRPr/>
          </a:p>
        </p:txBody>
      </p:sp>
      <p:sp>
        <p:nvSpPr>
          <p:cNvPr id="13" name="Google Shape;13;p2"/>
          <p:cNvSpPr txBox="1"/>
          <p:nvPr>
            <p:ph type="title"/>
          </p:nvPr>
        </p:nvSpPr>
        <p:spPr>
          <a:xfrm>
            <a:off x="298876" y="2175274"/>
            <a:ext cx="8521200" cy="8787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1100"/>
              <a:buNone/>
              <a:defRPr sz="3300"/>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4" name="Google Shape;14;p2"/>
          <p:cNvSpPr txBox="1"/>
          <p:nvPr>
            <p:ph idx="1" type="subTitle"/>
          </p:nvPr>
        </p:nvSpPr>
        <p:spPr>
          <a:xfrm>
            <a:off x="298876" y="3087302"/>
            <a:ext cx="8521200" cy="523800"/>
          </a:xfrm>
          <a:prstGeom prst="rect">
            <a:avLst/>
          </a:prstGeom>
          <a:noFill/>
          <a:ln>
            <a:noFill/>
          </a:ln>
        </p:spPr>
        <p:txBody>
          <a:bodyPr anchorCtr="0" anchor="t" bIns="0" lIns="0" spcFirstLastPara="1" rIns="0" wrap="square" tIns="0">
            <a:noAutofit/>
          </a:bodyPr>
          <a:lstStyle>
            <a:lvl1pPr lvl="0" algn="l">
              <a:lnSpc>
                <a:spcPct val="114000"/>
              </a:lnSpc>
              <a:spcBef>
                <a:spcPts val="0"/>
              </a:spcBef>
              <a:spcAft>
                <a:spcPts val="0"/>
              </a:spcAft>
              <a:buSzPts val="1800"/>
              <a:buFont typeface="Arial"/>
              <a:buNone/>
              <a:defRPr b="0" sz="1800">
                <a:solidFill>
                  <a:schemeClr val="dk1"/>
                </a:solidFill>
                <a:latin typeface="Arial"/>
                <a:ea typeface="Arial"/>
                <a:cs typeface="Arial"/>
                <a:sym typeface="Arial"/>
              </a:defRPr>
            </a:lvl1pPr>
            <a:lvl2pPr lvl="1" algn="ctr">
              <a:lnSpc>
                <a:spcPct val="90000"/>
              </a:lnSpc>
              <a:spcBef>
                <a:spcPts val="0"/>
              </a:spcBef>
              <a:spcAft>
                <a:spcPts val="0"/>
              </a:spcAft>
              <a:buSzPts val="1500"/>
              <a:buFont typeface="Arial"/>
              <a:buNone/>
              <a:defRPr sz="1500"/>
            </a:lvl2pPr>
            <a:lvl3pPr lvl="2" algn="ctr">
              <a:lnSpc>
                <a:spcPct val="100000"/>
              </a:lnSpc>
              <a:spcBef>
                <a:spcPts val="0"/>
              </a:spcBef>
              <a:spcAft>
                <a:spcPts val="0"/>
              </a:spcAft>
              <a:buSzPts val="1100"/>
              <a:buFont typeface="Arial"/>
              <a:buNone/>
              <a:defRPr sz="1400"/>
            </a:lvl3pPr>
            <a:lvl4pPr lvl="3" algn="ctr">
              <a:lnSpc>
                <a:spcPct val="112500"/>
              </a:lnSpc>
              <a:spcBef>
                <a:spcPts val="0"/>
              </a:spcBef>
              <a:spcAft>
                <a:spcPts val="0"/>
              </a:spcAft>
              <a:buSzPts val="1100"/>
              <a:buFont typeface="Arial"/>
              <a:buNone/>
              <a:defRPr sz="1200"/>
            </a:lvl4pPr>
            <a:lvl5pPr lvl="4" algn="ctr">
              <a:lnSpc>
                <a:spcPct val="112500"/>
              </a:lnSpc>
              <a:spcBef>
                <a:spcPts val="0"/>
              </a:spcBef>
              <a:spcAft>
                <a:spcPts val="0"/>
              </a:spcAft>
              <a:buSzPts val="1200"/>
              <a:buFont typeface="Arial"/>
              <a:buNone/>
              <a:defRPr sz="1200"/>
            </a:lvl5pPr>
            <a:lvl6pPr lvl="5" algn="ctr">
              <a:spcBef>
                <a:spcPts val="200"/>
              </a:spcBef>
              <a:spcAft>
                <a:spcPts val="0"/>
              </a:spcAft>
              <a:buSzPts val="1200"/>
              <a:buNone/>
              <a:defRPr sz="1200"/>
            </a:lvl6pPr>
            <a:lvl7pPr lvl="6" algn="ctr">
              <a:lnSpc>
                <a:spcPct val="112500"/>
              </a:lnSpc>
              <a:spcBef>
                <a:spcPts val="0"/>
              </a:spcBef>
              <a:spcAft>
                <a:spcPts val="0"/>
              </a:spcAft>
              <a:buSzPts val="1200"/>
              <a:buNone/>
              <a:defRPr sz="1200"/>
            </a:lvl7pPr>
            <a:lvl8pPr lvl="7" algn="ctr">
              <a:lnSpc>
                <a:spcPct val="112500"/>
              </a:lnSpc>
              <a:spcBef>
                <a:spcPts val="0"/>
              </a:spcBef>
              <a:spcAft>
                <a:spcPts val="0"/>
              </a:spcAft>
              <a:buSzPts val="1200"/>
              <a:buNone/>
              <a:defRPr sz="1200"/>
            </a:lvl8pPr>
            <a:lvl9pPr lvl="8" algn="ctr">
              <a:lnSpc>
                <a:spcPct val="112500"/>
              </a:lnSpc>
              <a:spcBef>
                <a:spcPts val="0"/>
              </a:spcBef>
              <a:spcAft>
                <a:spcPts val="0"/>
              </a:spcAft>
              <a:buSzPts val="1200"/>
              <a:buNone/>
              <a:defRPr sz="1200"/>
            </a:lvl9pPr>
          </a:lstStyle>
          <a:p/>
        </p:txBody>
      </p:sp>
      <p:pic>
        <p:nvPicPr>
          <p:cNvPr id="15" name="Google Shape;15;p2"/>
          <p:cNvPicPr preferRelativeResize="0"/>
          <p:nvPr/>
        </p:nvPicPr>
        <p:blipFill rotWithShape="1">
          <a:blip r:embed="rId2">
            <a:alphaModFix/>
          </a:blip>
          <a:srcRect b="0" l="0" r="0" t="0"/>
          <a:stretch/>
        </p:blipFill>
        <p:spPr>
          <a:xfrm>
            <a:off x="310499" y="310500"/>
            <a:ext cx="1514518" cy="799201"/>
          </a:xfrm>
          <a:prstGeom prst="rect">
            <a:avLst/>
          </a:prstGeom>
          <a:noFill/>
          <a:ln>
            <a:noFill/>
          </a:ln>
        </p:spPr>
      </p:pic>
    </p:spTree>
  </p:cSld>
  <p:clrMapOvr>
    <a:masterClrMapping/>
  </p:clrMapOvr>
  <p:extLst>
    <p:ext uri="{DCECCB84-F9BA-43D5-87BE-67443E8EF086}">
      <p15:sldGuideLst>
        <p15:guide id="1" orient="horz" pos="1824">
          <p15:clr>
            <a:srgbClr val="FBAE40"/>
          </p15:clr>
        </p15:guide>
        <p15:guide id="2" pos="175">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ouze obsah">
  <p:cSld name="Pouze obsah">
    <p:spTree>
      <p:nvGrpSpPr>
        <p:cNvPr id="81" name="Shape 81"/>
        <p:cNvGrpSpPr/>
        <p:nvPr/>
      </p:nvGrpSpPr>
      <p:grpSpPr>
        <a:xfrm>
          <a:off x="0" y="0"/>
          <a:ext cx="0" cy="0"/>
          <a:chOff x="0" y="0"/>
          <a:chExt cx="0" cy="0"/>
        </a:xfrm>
      </p:grpSpPr>
      <p:sp>
        <p:nvSpPr>
          <p:cNvPr id="82" name="Google Shape;82;p11"/>
          <p:cNvSpPr txBox="1"/>
          <p:nvPr>
            <p:ph idx="11" type="ftr"/>
          </p:nvPr>
        </p:nvSpPr>
        <p:spPr>
          <a:xfrm>
            <a:off x="540000" y="4671000"/>
            <a:ext cx="5940000" cy="1890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83" name="Google Shape;83;p11"/>
          <p:cNvSpPr txBox="1"/>
          <p:nvPr>
            <p:ph idx="12" type="sldNum"/>
          </p:nvPr>
        </p:nvSpPr>
        <p:spPr>
          <a:xfrm>
            <a:off x="310500" y="4671000"/>
            <a:ext cx="189000" cy="189000"/>
          </a:xfrm>
          <a:prstGeom prst="rect">
            <a:avLst/>
          </a:prstGeom>
          <a:noFill/>
          <a:ln>
            <a:noFill/>
          </a:ln>
        </p:spPr>
        <p:txBody>
          <a:bodyPr anchorCtr="0" anchor="ctr" bIns="0" lIns="0" spcFirstLastPara="1" rIns="0" wrap="square" tIns="0">
            <a:noAutofit/>
          </a:bodyPr>
          <a:lstStyle>
            <a:lvl1pPr indent="0" lvl="0" marL="0" algn="l">
              <a:spcBef>
                <a:spcPts val="0"/>
              </a:spcBef>
              <a:spcAft>
                <a:spcPts val="0"/>
              </a:spcAft>
              <a:buNone/>
              <a:defRPr b="0" i="0" sz="900" u="none" cap="none" strike="noStrike">
                <a:solidFill>
                  <a:schemeClr val="dk2"/>
                </a:solidFill>
                <a:latin typeface="Arial"/>
                <a:ea typeface="Arial"/>
                <a:cs typeface="Arial"/>
                <a:sym typeface="Arial"/>
              </a:defRPr>
            </a:lvl1pPr>
            <a:lvl2pPr indent="0" lvl="1" marL="0" algn="l">
              <a:spcBef>
                <a:spcPts val="0"/>
              </a:spcBef>
              <a:spcAft>
                <a:spcPts val="0"/>
              </a:spcAft>
              <a:buNone/>
              <a:defRPr b="0" i="0" sz="900" u="none" cap="none" strike="noStrike">
                <a:solidFill>
                  <a:schemeClr val="dk2"/>
                </a:solidFill>
                <a:latin typeface="Arial"/>
                <a:ea typeface="Arial"/>
                <a:cs typeface="Arial"/>
                <a:sym typeface="Arial"/>
              </a:defRPr>
            </a:lvl2pPr>
            <a:lvl3pPr indent="0" lvl="2" marL="0" algn="l">
              <a:spcBef>
                <a:spcPts val="0"/>
              </a:spcBef>
              <a:spcAft>
                <a:spcPts val="0"/>
              </a:spcAft>
              <a:buNone/>
              <a:defRPr b="0" i="0" sz="900" u="none" cap="none" strike="noStrike">
                <a:solidFill>
                  <a:schemeClr val="dk2"/>
                </a:solidFill>
                <a:latin typeface="Arial"/>
                <a:ea typeface="Arial"/>
                <a:cs typeface="Arial"/>
                <a:sym typeface="Arial"/>
              </a:defRPr>
            </a:lvl3pPr>
            <a:lvl4pPr indent="0" lvl="3" marL="0" algn="l">
              <a:spcBef>
                <a:spcPts val="0"/>
              </a:spcBef>
              <a:spcAft>
                <a:spcPts val="0"/>
              </a:spcAft>
              <a:buNone/>
              <a:defRPr b="0" i="0" sz="900" u="none" cap="none" strike="noStrike">
                <a:solidFill>
                  <a:schemeClr val="dk2"/>
                </a:solidFill>
                <a:latin typeface="Arial"/>
                <a:ea typeface="Arial"/>
                <a:cs typeface="Arial"/>
                <a:sym typeface="Arial"/>
              </a:defRPr>
            </a:lvl4pPr>
            <a:lvl5pPr indent="0" lvl="4" marL="0" algn="l">
              <a:spcBef>
                <a:spcPts val="0"/>
              </a:spcBef>
              <a:spcAft>
                <a:spcPts val="0"/>
              </a:spcAft>
              <a:buNone/>
              <a:defRPr b="0" i="0" sz="900" u="none" cap="none" strike="noStrike">
                <a:solidFill>
                  <a:schemeClr val="dk2"/>
                </a:solidFill>
                <a:latin typeface="Arial"/>
                <a:ea typeface="Arial"/>
                <a:cs typeface="Arial"/>
                <a:sym typeface="Arial"/>
              </a:defRPr>
            </a:lvl5pPr>
            <a:lvl6pPr indent="0" lvl="5" marL="0" algn="l">
              <a:spcBef>
                <a:spcPts val="0"/>
              </a:spcBef>
              <a:spcAft>
                <a:spcPts val="0"/>
              </a:spcAft>
              <a:buNone/>
              <a:defRPr b="0" i="0" sz="900" u="none" cap="none" strike="noStrike">
                <a:solidFill>
                  <a:schemeClr val="dk2"/>
                </a:solidFill>
                <a:latin typeface="Arial"/>
                <a:ea typeface="Arial"/>
                <a:cs typeface="Arial"/>
                <a:sym typeface="Arial"/>
              </a:defRPr>
            </a:lvl6pPr>
            <a:lvl7pPr indent="0" lvl="6" marL="0" algn="l">
              <a:spcBef>
                <a:spcPts val="0"/>
              </a:spcBef>
              <a:spcAft>
                <a:spcPts val="0"/>
              </a:spcAft>
              <a:buNone/>
              <a:defRPr b="0" i="0" sz="900" u="none" cap="none" strike="noStrike">
                <a:solidFill>
                  <a:schemeClr val="dk2"/>
                </a:solidFill>
                <a:latin typeface="Arial"/>
                <a:ea typeface="Arial"/>
                <a:cs typeface="Arial"/>
                <a:sym typeface="Arial"/>
              </a:defRPr>
            </a:lvl7pPr>
            <a:lvl8pPr indent="0" lvl="7" marL="0" algn="l">
              <a:spcBef>
                <a:spcPts val="0"/>
              </a:spcBef>
              <a:spcAft>
                <a:spcPts val="0"/>
              </a:spcAft>
              <a:buNone/>
              <a:defRPr b="0" i="0" sz="900" u="none" cap="none" strike="noStrike">
                <a:solidFill>
                  <a:schemeClr val="dk2"/>
                </a:solidFill>
                <a:latin typeface="Arial"/>
                <a:ea typeface="Arial"/>
                <a:cs typeface="Arial"/>
                <a:sym typeface="Arial"/>
              </a:defRPr>
            </a:lvl8pPr>
            <a:lvl9pPr indent="0" lvl="8" marL="0" algn="l">
              <a:spcBef>
                <a:spcPts val="0"/>
              </a:spcBef>
              <a:spcAft>
                <a:spcPts val="0"/>
              </a:spcAft>
              <a:buNone/>
              <a:defRPr b="0" i="0" sz="900" u="none" cap="none" strike="noStrike">
                <a:solidFill>
                  <a:schemeClr val="dk2"/>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sk"/>
              <a:t>‹#›</a:t>
            </a:fld>
            <a:endParaRPr/>
          </a:p>
        </p:txBody>
      </p:sp>
      <p:sp>
        <p:nvSpPr>
          <p:cNvPr id="84" name="Google Shape;84;p11"/>
          <p:cNvSpPr txBox="1"/>
          <p:nvPr>
            <p:ph idx="1" type="body"/>
          </p:nvPr>
        </p:nvSpPr>
        <p:spPr>
          <a:xfrm>
            <a:off x="540000" y="519113"/>
            <a:ext cx="8064900" cy="3855000"/>
          </a:xfrm>
          <a:prstGeom prst="rect">
            <a:avLst/>
          </a:prstGeom>
          <a:noFill/>
          <a:ln>
            <a:noFill/>
          </a:ln>
        </p:spPr>
        <p:txBody>
          <a:bodyPr anchorCtr="0" anchor="t" bIns="0" lIns="0" spcFirstLastPara="1" rIns="0" wrap="square" tIns="0">
            <a:noAutofit/>
          </a:bodyPr>
          <a:lstStyle>
            <a:lvl1pPr indent="-228600" lvl="0" marL="457200" algn="l">
              <a:lnSpc>
                <a:spcPct val="128571"/>
              </a:lnSpc>
              <a:spcBef>
                <a:spcPts val="0"/>
              </a:spcBef>
              <a:spcAft>
                <a:spcPts val="0"/>
              </a:spcAft>
              <a:buClr>
                <a:schemeClr val="dk2"/>
              </a:buClr>
              <a:buSzPts val="2100"/>
              <a:buFont typeface="Arial"/>
              <a:buNone/>
              <a:defRPr b="0"/>
            </a:lvl1pPr>
            <a:lvl2pPr indent="-323850" lvl="1" marL="914400" algn="l">
              <a:lnSpc>
                <a:spcPct val="100000"/>
              </a:lnSpc>
              <a:spcBef>
                <a:spcPts val="0"/>
              </a:spcBef>
              <a:spcAft>
                <a:spcPts val="0"/>
              </a:spcAft>
              <a:buClr>
                <a:schemeClr val="dk2"/>
              </a:buClr>
              <a:buSzPts val="1500"/>
              <a:buFont typeface="Arial"/>
              <a:buChar char="̶"/>
              <a:defRPr sz="1500"/>
            </a:lvl2pPr>
            <a:lvl3pPr indent="-228600" lvl="2" marL="1371600" algn="l">
              <a:lnSpc>
                <a:spcPct val="100000"/>
              </a:lnSpc>
              <a:spcBef>
                <a:spcPts val="0"/>
              </a:spcBef>
              <a:spcAft>
                <a:spcPts val="0"/>
              </a:spcAft>
              <a:buSzPts val="1000"/>
              <a:buFont typeface="Arial"/>
              <a:buNone/>
              <a:defRPr sz="1200"/>
            </a:lvl3pPr>
            <a:lvl4pPr indent="-228600" lvl="3" marL="1828800" algn="l">
              <a:lnSpc>
                <a:spcPct val="100000"/>
              </a:lnSpc>
              <a:spcBef>
                <a:spcPts val="0"/>
              </a:spcBef>
              <a:spcAft>
                <a:spcPts val="0"/>
              </a:spcAft>
              <a:buSzPts val="1200"/>
              <a:buNone/>
              <a:defRPr/>
            </a:lvl4pPr>
            <a:lvl5pPr indent="-228600" lvl="4" marL="2286000" algn="l">
              <a:lnSpc>
                <a:spcPct val="100000"/>
              </a:lnSpc>
              <a:spcBef>
                <a:spcPts val="0"/>
              </a:spcBef>
              <a:spcAft>
                <a:spcPts val="0"/>
              </a:spcAft>
              <a:buSzPts val="1400"/>
              <a:buNone/>
              <a:defRPr/>
            </a:lvl5pPr>
            <a:lvl6pPr indent="-317500" lvl="5" marL="2743200" algn="l">
              <a:spcBef>
                <a:spcPts val="300"/>
              </a:spcBef>
              <a:spcAft>
                <a:spcPts val="0"/>
              </a:spcAft>
              <a:buSzPts val="1400"/>
              <a:buChar char="•"/>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pic>
        <p:nvPicPr>
          <p:cNvPr id="85" name="Google Shape;85;p11"/>
          <p:cNvPicPr preferRelativeResize="0"/>
          <p:nvPr/>
        </p:nvPicPr>
        <p:blipFill rotWithShape="1">
          <a:blip r:embed="rId2">
            <a:alphaModFix/>
          </a:blip>
          <a:srcRect b="0" l="0" r="0" t="0"/>
          <a:stretch/>
        </p:blipFill>
        <p:spPr>
          <a:xfrm>
            <a:off x="8160958" y="4536000"/>
            <a:ext cx="849357" cy="448200"/>
          </a:xfrm>
          <a:prstGeom prst="rect">
            <a:avLst/>
          </a:prstGeom>
          <a:noFill/>
          <a:ln>
            <a:noFill/>
          </a:ln>
        </p:spPr>
      </p:pic>
    </p:spTree>
  </p:cSld>
  <p:clrMapOvr>
    <a:masterClrMapping/>
  </p:clrMapOvr>
  <p:extLst>
    <p:ext uri="{DCECCB84-F9BA-43D5-87BE-67443E8EF086}">
      <p15:sldGuideLst>
        <p15:guide id="1" orient="horz" pos="327">
          <p15:clr>
            <a:srgbClr val="FBAE40"/>
          </p15:clr>
        </p15:guide>
        <p15:guide id="2" pos="329">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ouze nadpis">
  <p:cSld name="Pouze nadpis">
    <p:spTree>
      <p:nvGrpSpPr>
        <p:cNvPr id="86" name="Shape 86"/>
        <p:cNvGrpSpPr/>
        <p:nvPr/>
      </p:nvGrpSpPr>
      <p:grpSpPr>
        <a:xfrm>
          <a:off x="0" y="0"/>
          <a:ext cx="0" cy="0"/>
          <a:chOff x="0" y="0"/>
          <a:chExt cx="0" cy="0"/>
        </a:xfrm>
      </p:grpSpPr>
      <p:sp>
        <p:nvSpPr>
          <p:cNvPr id="87" name="Google Shape;87;p12"/>
          <p:cNvSpPr txBox="1"/>
          <p:nvPr>
            <p:ph idx="11" type="ftr"/>
          </p:nvPr>
        </p:nvSpPr>
        <p:spPr>
          <a:xfrm>
            <a:off x="540000" y="4671000"/>
            <a:ext cx="5940000" cy="1890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88" name="Google Shape;88;p12"/>
          <p:cNvSpPr txBox="1"/>
          <p:nvPr>
            <p:ph idx="12" type="sldNum"/>
          </p:nvPr>
        </p:nvSpPr>
        <p:spPr>
          <a:xfrm>
            <a:off x="310500" y="4671000"/>
            <a:ext cx="189000" cy="189000"/>
          </a:xfrm>
          <a:prstGeom prst="rect">
            <a:avLst/>
          </a:prstGeom>
          <a:noFill/>
          <a:ln>
            <a:noFill/>
          </a:ln>
        </p:spPr>
        <p:txBody>
          <a:bodyPr anchorCtr="0" anchor="ctr" bIns="0" lIns="0" spcFirstLastPara="1" rIns="0" wrap="square" tIns="0">
            <a:noAutofit/>
          </a:bodyPr>
          <a:lstStyle>
            <a:lvl1pPr indent="0" lvl="0" marL="0" algn="l">
              <a:spcBef>
                <a:spcPts val="0"/>
              </a:spcBef>
              <a:spcAft>
                <a:spcPts val="0"/>
              </a:spcAft>
              <a:buNone/>
              <a:defRPr b="0" i="0" sz="900" u="none" cap="none" strike="noStrike">
                <a:solidFill>
                  <a:schemeClr val="dk2"/>
                </a:solidFill>
                <a:latin typeface="Arial"/>
                <a:ea typeface="Arial"/>
                <a:cs typeface="Arial"/>
                <a:sym typeface="Arial"/>
              </a:defRPr>
            </a:lvl1pPr>
            <a:lvl2pPr indent="0" lvl="1" marL="0" algn="l">
              <a:spcBef>
                <a:spcPts val="0"/>
              </a:spcBef>
              <a:spcAft>
                <a:spcPts val="0"/>
              </a:spcAft>
              <a:buNone/>
              <a:defRPr b="0" i="0" sz="900" u="none" cap="none" strike="noStrike">
                <a:solidFill>
                  <a:schemeClr val="dk2"/>
                </a:solidFill>
                <a:latin typeface="Arial"/>
                <a:ea typeface="Arial"/>
                <a:cs typeface="Arial"/>
                <a:sym typeface="Arial"/>
              </a:defRPr>
            </a:lvl2pPr>
            <a:lvl3pPr indent="0" lvl="2" marL="0" algn="l">
              <a:spcBef>
                <a:spcPts val="0"/>
              </a:spcBef>
              <a:spcAft>
                <a:spcPts val="0"/>
              </a:spcAft>
              <a:buNone/>
              <a:defRPr b="0" i="0" sz="900" u="none" cap="none" strike="noStrike">
                <a:solidFill>
                  <a:schemeClr val="dk2"/>
                </a:solidFill>
                <a:latin typeface="Arial"/>
                <a:ea typeface="Arial"/>
                <a:cs typeface="Arial"/>
                <a:sym typeface="Arial"/>
              </a:defRPr>
            </a:lvl3pPr>
            <a:lvl4pPr indent="0" lvl="3" marL="0" algn="l">
              <a:spcBef>
                <a:spcPts val="0"/>
              </a:spcBef>
              <a:spcAft>
                <a:spcPts val="0"/>
              </a:spcAft>
              <a:buNone/>
              <a:defRPr b="0" i="0" sz="900" u="none" cap="none" strike="noStrike">
                <a:solidFill>
                  <a:schemeClr val="dk2"/>
                </a:solidFill>
                <a:latin typeface="Arial"/>
                <a:ea typeface="Arial"/>
                <a:cs typeface="Arial"/>
                <a:sym typeface="Arial"/>
              </a:defRPr>
            </a:lvl4pPr>
            <a:lvl5pPr indent="0" lvl="4" marL="0" algn="l">
              <a:spcBef>
                <a:spcPts val="0"/>
              </a:spcBef>
              <a:spcAft>
                <a:spcPts val="0"/>
              </a:spcAft>
              <a:buNone/>
              <a:defRPr b="0" i="0" sz="900" u="none" cap="none" strike="noStrike">
                <a:solidFill>
                  <a:schemeClr val="dk2"/>
                </a:solidFill>
                <a:latin typeface="Arial"/>
                <a:ea typeface="Arial"/>
                <a:cs typeface="Arial"/>
                <a:sym typeface="Arial"/>
              </a:defRPr>
            </a:lvl5pPr>
            <a:lvl6pPr indent="0" lvl="5" marL="0" algn="l">
              <a:spcBef>
                <a:spcPts val="0"/>
              </a:spcBef>
              <a:spcAft>
                <a:spcPts val="0"/>
              </a:spcAft>
              <a:buNone/>
              <a:defRPr b="0" i="0" sz="900" u="none" cap="none" strike="noStrike">
                <a:solidFill>
                  <a:schemeClr val="dk2"/>
                </a:solidFill>
                <a:latin typeface="Arial"/>
                <a:ea typeface="Arial"/>
                <a:cs typeface="Arial"/>
                <a:sym typeface="Arial"/>
              </a:defRPr>
            </a:lvl6pPr>
            <a:lvl7pPr indent="0" lvl="6" marL="0" algn="l">
              <a:spcBef>
                <a:spcPts val="0"/>
              </a:spcBef>
              <a:spcAft>
                <a:spcPts val="0"/>
              </a:spcAft>
              <a:buNone/>
              <a:defRPr b="0" i="0" sz="900" u="none" cap="none" strike="noStrike">
                <a:solidFill>
                  <a:schemeClr val="dk2"/>
                </a:solidFill>
                <a:latin typeface="Arial"/>
                <a:ea typeface="Arial"/>
                <a:cs typeface="Arial"/>
                <a:sym typeface="Arial"/>
              </a:defRPr>
            </a:lvl7pPr>
            <a:lvl8pPr indent="0" lvl="7" marL="0" algn="l">
              <a:spcBef>
                <a:spcPts val="0"/>
              </a:spcBef>
              <a:spcAft>
                <a:spcPts val="0"/>
              </a:spcAft>
              <a:buNone/>
              <a:defRPr b="0" i="0" sz="900" u="none" cap="none" strike="noStrike">
                <a:solidFill>
                  <a:schemeClr val="dk2"/>
                </a:solidFill>
                <a:latin typeface="Arial"/>
                <a:ea typeface="Arial"/>
                <a:cs typeface="Arial"/>
                <a:sym typeface="Arial"/>
              </a:defRPr>
            </a:lvl8pPr>
            <a:lvl9pPr indent="0" lvl="8" marL="0" algn="l">
              <a:spcBef>
                <a:spcPts val="0"/>
              </a:spcBef>
              <a:spcAft>
                <a:spcPts val="0"/>
              </a:spcAft>
              <a:buNone/>
              <a:defRPr b="0" i="0" sz="900" u="none" cap="none" strike="noStrike">
                <a:solidFill>
                  <a:schemeClr val="dk2"/>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sk"/>
              <a:t>‹#›</a:t>
            </a:fld>
            <a:endParaRPr/>
          </a:p>
        </p:txBody>
      </p:sp>
      <p:sp>
        <p:nvSpPr>
          <p:cNvPr id="89" name="Google Shape;89;p12"/>
          <p:cNvSpPr txBox="1"/>
          <p:nvPr>
            <p:ph type="title"/>
          </p:nvPr>
        </p:nvSpPr>
        <p:spPr>
          <a:xfrm>
            <a:off x="540000" y="540000"/>
            <a:ext cx="8064900" cy="338700"/>
          </a:xfrm>
          <a:prstGeom prst="rect">
            <a:avLst/>
          </a:prstGeom>
          <a:noFill/>
          <a:ln>
            <a:noFill/>
          </a:ln>
        </p:spPr>
        <p:txBody>
          <a:bodyPr anchorCtr="0" anchor="t" bIns="0" lIns="0" spcFirstLastPara="1" rIns="0" wrap="square" tIns="0">
            <a:noAutofit/>
          </a:bodyPr>
          <a:lstStyle>
            <a:lvl1pPr lvl="0" algn="l">
              <a:lnSpc>
                <a:spcPct val="222222"/>
              </a:lnSpc>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pic>
        <p:nvPicPr>
          <p:cNvPr id="90" name="Google Shape;90;p12"/>
          <p:cNvPicPr preferRelativeResize="0"/>
          <p:nvPr/>
        </p:nvPicPr>
        <p:blipFill rotWithShape="1">
          <a:blip r:embed="rId2">
            <a:alphaModFix/>
          </a:blip>
          <a:srcRect b="0" l="0" r="0" t="0"/>
          <a:stretch/>
        </p:blipFill>
        <p:spPr>
          <a:xfrm>
            <a:off x="8160958" y="4536000"/>
            <a:ext cx="849357" cy="448200"/>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brázky, text - dva sloupce">
  <p:cSld name="Obrázky, text - dva sloupce">
    <p:spTree>
      <p:nvGrpSpPr>
        <p:cNvPr id="91" name="Shape 91"/>
        <p:cNvGrpSpPr/>
        <p:nvPr/>
      </p:nvGrpSpPr>
      <p:grpSpPr>
        <a:xfrm>
          <a:off x="0" y="0"/>
          <a:ext cx="0" cy="0"/>
          <a:chOff x="0" y="0"/>
          <a:chExt cx="0" cy="0"/>
        </a:xfrm>
      </p:grpSpPr>
      <p:sp>
        <p:nvSpPr>
          <p:cNvPr id="92" name="Google Shape;92;p13"/>
          <p:cNvSpPr txBox="1"/>
          <p:nvPr>
            <p:ph idx="1" type="body"/>
          </p:nvPr>
        </p:nvSpPr>
        <p:spPr>
          <a:xfrm>
            <a:off x="539998" y="539034"/>
            <a:ext cx="3915000" cy="2403000"/>
          </a:xfrm>
          <a:prstGeom prst="rect">
            <a:avLst/>
          </a:prstGeom>
          <a:noFill/>
          <a:ln>
            <a:noFill/>
          </a:ln>
        </p:spPr>
        <p:txBody>
          <a:bodyPr anchorCtr="0" anchor="t" bIns="0" lIns="0" spcFirstLastPara="1" rIns="0" wrap="square" tIns="0">
            <a:noAutofit/>
          </a:bodyPr>
          <a:lstStyle>
            <a:lvl1pPr indent="-228600" lvl="0" marL="457200" algn="l">
              <a:lnSpc>
                <a:spcPct val="114000"/>
              </a:lnSpc>
              <a:spcBef>
                <a:spcPts val="0"/>
              </a:spcBef>
              <a:spcAft>
                <a:spcPts val="0"/>
              </a:spcAft>
              <a:buSzPts val="2100"/>
              <a:buFont typeface="Arial"/>
              <a:buNone/>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100"/>
              <a:buNone/>
              <a:defRPr/>
            </a:lvl3pPr>
            <a:lvl4pPr indent="-228600" lvl="3" marL="1828800" algn="l">
              <a:lnSpc>
                <a:spcPct val="100000"/>
              </a:lnSpc>
              <a:spcBef>
                <a:spcPts val="0"/>
              </a:spcBef>
              <a:spcAft>
                <a:spcPts val="0"/>
              </a:spcAft>
              <a:buSzPts val="1200"/>
              <a:buNone/>
              <a:defRPr/>
            </a:lvl4pPr>
            <a:lvl5pPr indent="-228600" lvl="4" marL="2286000" algn="l">
              <a:lnSpc>
                <a:spcPct val="100000"/>
              </a:lnSpc>
              <a:spcBef>
                <a:spcPts val="0"/>
              </a:spcBef>
              <a:spcAft>
                <a:spcPts val="0"/>
              </a:spcAft>
              <a:buSzPts val="1400"/>
              <a:buNone/>
              <a:defRPr/>
            </a:lvl5pPr>
            <a:lvl6pPr indent="-317500" lvl="5" marL="2743200" algn="l">
              <a:spcBef>
                <a:spcPts val="300"/>
              </a:spcBef>
              <a:spcAft>
                <a:spcPts val="0"/>
              </a:spcAft>
              <a:buSzPts val="1400"/>
              <a:buChar char="•"/>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93" name="Google Shape;93;p13"/>
          <p:cNvSpPr txBox="1"/>
          <p:nvPr>
            <p:ph idx="11" type="ftr"/>
          </p:nvPr>
        </p:nvSpPr>
        <p:spPr>
          <a:xfrm>
            <a:off x="540000" y="4671000"/>
            <a:ext cx="5940000" cy="1890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94" name="Google Shape;94;p13"/>
          <p:cNvSpPr txBox="1"/>
          <p:nvPr>
            <p:ph idx="12" type="sldNum"/>
          </p:nvPr>
        </p:nvSpPr>
        <p:spPr>
          <a:xfrm>
            <a:off x="310500" y="4671000"/>
            <a:ext cx="189000" cy="189000"/>
          </a:xfrm>
          <a:prstGeom prst="rect">
            <a:avLst/>
          </a:prstGeom>
          <a:noFill/>
          <a:ln>
            <a:noFill/>
          </a:ln>
        </p:spPr>
        <p:txBody>
          <a:bodyPr anchorCtr="0" anchor="ctr" bIns="0" lIns="0" spcFirstLastPara="1" rIns="0" wrap="square" tIns="0">
            <a:noAutofit/>
          </a:bodyPr>
          <a:lstStyle>
            <a:lvl1pPr indent="0" lvl="0" marL="0" algn="l">
              <a:spcBef>
                <a:spcPts val="0"/>
              </a:spcBef>
              <a:spcAft>
                <a:spcPts val="0"/>
              </a:spcAft>
              <a:buNone/>
              <a:defRPr b="0" i="0" sz="900" u="none" cap="none" strike="noStrike">
                <a:solidFill>
                  <a:schemeClr val="dk2"/>
                </a:solidFill>
                <a:latin typeface="Arial"/>
                <a:ea typeface="Arial"/>
                <a:cs typeface="Arial"/>
                <a:sym typeface="Arial"/>
              </a:defRPr>
            </a:lvl1pPr>
            <a:lvl2pPr indent="0" lvl="1" marL="0" algn="l">
              <a:spcBef>
                <a:spcPts val="0"/>
              </a:spcBef>
              <a:spcAft>
                <a:spcPts val="0"/>
              </a:spcAft>
              <a:buNone/>
              <a:defRPr b="0" i="0" sz="900" u="none" cap="none" strike="noStrike">
                <a:solidFill>
                  <a:schemeClr val="dk2"/>
                </a:solidFill>
                <a:latin typeface="Arial"/>
                <a:ea typeface="Arial"/>
                <a:cs typeface="Arial"/>
                <a:sym typeface="Arial"/>
              </a:defRPr>
            </a:lvl2pPr>
            <a:lvl3pPr indent="0" lvl="2" marL="0" algn="l">
              <a:spcBef>
                <a:spcPts val="0"/>
              </a:spcBef>
              <a:spcAft>
                <a:spcPts val="0"/>
              </a:spcAft>
              <a:buNone/>
              <a:defRPr b="0" i="0" sz="900" u="none" cap="none" strike="noStrike">
                <a:solidFill>
                  <a:schemeClr val="dk2"/>
                </a:solidFill>
                <a:latin typeface="Arial"/>
                <a:ea typeface="Arial"/>
                <a:cs typeface="Arial"/>
                <a:sym typeface="Arial"/>
              </a:defRPr>
            </a:lvl3pPr>
            <a:lvl4pPr indent="0" lvl="3" marL="0" algn="l">
              <a:spcBef>
                <a:spcPts val="0"/>
              </a:spcBef>
              <a:spcAft>
                <a:spcPts val="0"/>
              </a:spcAft>
              <a:buNone/>
              <a:defRPr b="0" i="0" sz="900" u="none" cap="none" strike="noStrike">
                <a:solidFill>
                  <a:schemeClr val="dk2"/>
                </a:solidFill>
                <a:latin typeface="Arial"/>
                <a:ea typeface="Arial"/>
                <a:cs typeface="Arial"/>
                <a:sym typeface="Arial"/>
              </a:defRPr>
            </a:lvl4pPr>
            <a:lvl5pPr indent="0" lvl="4" marL="0" algn="l">
              <a:spcBef>
                <a:spcPts val="0"/>
              </a:spcBef>
              <a:spcAft>
                <a:spcPts val="0"/>
              </a:spcAft>
              <a:buNone/>
              <a:defRPr b="0" i="0" sz="900" u="none" cap="none" strike="noStrike">
                <a:solidFill>
                  <a:schemeClr val="dk2"/>
                </a:solidFill>
                <a:latin typeface="Arial"/>
                <a:ea typeface="Arial"/>
                <a:cs typeface="Arial"/>
                <a:sym typeface="Arial"/>
              </a:defRPr>
            </a:lvl5pPr>
            <a:lvl6pPr indent="0" lvl="5" marL="0" algn="l">
              <a:spcBef>
                <a:spcPts val="0"/>
              </a:spcBef>
              <a:spcAft>
                <a:spcPts val="0"/>
              </a:spcAft>
              <a:buNone/>
              <a:defRPr b="0" i="0" sz="900" u="none" cap="none" strike="noStrike">
                <a:solidFill>
                  <a:schemeClr val="dk2"/>
                </a:solidFill>
                <a:latin typeface="Arial"/>
                <a:ea typeface="Arial"/>
                <a:cs typeface="Arial"/>
                <a:sym typeface="Arial"/>
              </a:defRPr>
            </a:lvl6pPr>
            <a:lvl7pPr indent="0" lvl="6" marL="0" algn="l">
              <a:spcBef>
                <a:spcPts val="0"/>
              </a:spcBef>
              <a:spcAft>
                <a:spcPts val="0"/>
              </a:spcAft>
              <a:buNone/>
              <a:defRPr b="0" i="0" sz="900" u="none" cap="none" strike="noStrike">
                <a:solidFill>
                  <a:schemeClr val="dk2"/>
                </a:solidFill>
                <a:latin typeface="Arial"/>
                <a:ea typeface="Arial"/>
                <a:cs typeface="Arial"/>
                <a:sym typeface="Arial"/>
              </a:defRPr>
            </a:lvl7pPr>
            <a:lvl8pPr indent="0" lvl="7" marL="0" algn="l">
              <a:spcBef>
                <a:spcPts val="0"/>
              </a:spcBef>
              <a:spcAft>
                <a:spcPts val="0"/>
              </a:spcAft>
              <a:buNone/>
              <a:defRPr b="0" i="0" sz="900" u="none" cap="none" strike="noStrike">
                <a:solidFill>
                  <a:schemeClr val="dk2"/>
                </a:solidFill>
                <a:latin typeface="Arial"/>
                <a:ea typeface="Arial"/>
                <a:cs typeface="Arial"/>
                <a:sym typeface="Arial"/>
              </a:defRPr>
            </a:lvl8pPr>
            <a:lvl9pPr indent="0" lvl="8" marL="0" algn="l">
              <a:spcBef>
                <a:spcPts val="0"/>
              </a:spcBef>
              <a:spcAft>
                <a:spcPts val="0"/>
              </a:spcAft>
              <a:buNone/>
              <a:defRPr b="0" i="0" sz="900" u="none" cap="none" strike="noStrike">
                <a:solidFill>
                  <a:schemeClr val="dk2"/>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sk"/>
              <a:t>‹#›</a:t>
            </a:fld>
            <a:endParaRPr/>
          </a:p>
        </p:txBody>
      </p:sp>
      <p:sp>
        <p:nvSpPr>
          <p:cNvPr id="95" name="Google Shape;95;p13"/>
          <p:cNvSpPr txBox="1"/>
          <p:nvPr>
            <p:ph idx="2" type="body"/>
          </p:nvPr>
        </p:nvSpPr>
        <p:spPr>
          <a:xfrm>
            <a:off x="539999" y="3375000"/>
            <a:ext cx="3915000" cy="999000"/>
          </a:xfrm>
          <a:prstGeom prst="rect">
            <a:avLst/>
          </a:prstGeom>
          <a:noFill/>
          <a:ln>
            <a:noFill/>
          </a:ln>
        </p:spPr>
        <p:txBody>
          <a:bodyPr anchorCtr="0" anchor="t" bIns="0" lIns="0" spcFirstLastPara="1" rIns="0" wrap="square" tIns="0">
            <a:noAutofit/>
          </a:bodyPr>
          <a:lstStyle>
            <a:lvl1pPr indent="-228600" lvl="0" marL="457200" algn="l">
              <a:lnSpc>
                <a:spcPct val="120000"/>
              </a:lnSpc>
              <a:spcBef>
                <a:spcPts val="0"/>
              </a:spcBef>
              <a:spcAft>
                <a:spcPts val="0"/>
              </a:spcAft>
              <a:buSzPts val="1100"/>
              <a:buFont typeface="Arial"/>
              <a:buNone/>
              <a:defRPr b="0" sz="1100">
                <a:solidFill>
                  <a:schemeClr val="dk1"/>
                </a:solidFill>
              </a:defRPr>
            </a:lvl1pPr>
            <a:lvl2pPr indent="-228600" lvl="1" marL="914400" algn="l">
              <a:lnSpc>
                <a:spcPct val="120000"/>
              </a:lnSpc>
              <a:spcBef>
                <a:spcPts val="0"/>
              </a:spcBef>
              <a:spcAft>
                <a:spcPts val="0"/>
              </a:spcAft>
              <a:buSzPts val="1100"/>
              <a:buFont typeface="Arial"/>
              <a:buNone/>
              <a:defRPr u="none"/>
            </a:lvl2pPr>
            <a:lvl3pPr indent="-228600" lvl="2" marL="1371600" algn="l">
              <a:lnSpc>
                <a:spcPct val="120000"/>
              </a:lnSpc>
              <a:spcBef>
                <a:spcPts val="0"/>
              </a:spcBef>
              <a:spcAft>
                <a:spcPts val="0"/>
              </a:spcAft>
              <a:buSzPts val="900"/>
              <a:buFont typeface="Arial"/>
              <a:buNone/>
              <a:defRPr>
                <a:latin typeface="Arial"/>
                <a:ea typeface="Arial"/>
                <a:cs typeface="Arial"/>
                <a:sym typeface="Arial"/>
              </a:defRPr>
            </a:lvl3pPr>
            <a:lvl4pPr indent="-228600" lvl="3" marL="1828800" algn="l">
              <a:lnSpc>
                <a:spcPct val="120000"/>
              </a:lnSpc>
              <a:spcBef>
                <a:spcPts val="0"/>
              </a:spcBef>
              <a:spcAft>
                <a:spcPts val="0"/>
              </a:spcAft>
              <a:buSzPts val="1000"/>
              <a:buFont typeface="Arial"/>
              <a:buNone/>
              <a:defRPr/>
            </a:lvl4pPr>
            <a:lvl5pPr indent="-228600" lvl="4" marL="2286000" algn="l">
              <a:lnSpc>
                <a:spcPct val="120000"/>
              </a:lnSpc>
              <a:spcBef>
                <a:spcPts val="0"/>
              </a:spcBef>
              <a:spcAft>
                <a:spcPts val="0"/>
              </a:spcAft>
              <a:buSzPts val="1100"/>
              <a:buFont typeface="Arial"/>
              <a:buNone/>
              <a:defRPr/>
            </a:lvl5pPr>
            <a:lvl6pPr indent="-317500" lvl="5" marL="2743200" algn="l">
              <a:spcBef>
                <a:spcPts val="300"/>
              </a:spcBef>
              <a:spcAft>
                <a:spcPts val="0"/>
              </a:spcAft>
              <a:buSzPts val="1400"/>
              <a:buChar char="•"/>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96" name="Google Shape;96;p13"/>
          <p:cNvSpPr txBox="1"/>
          <p:nvPr>
            <p:ph idx="3" type="body"/>
          </p:nvPr>
        </p:nvSpPr>
        <p:spPr>
          <a:xfrm>
            <a:off x="540543" y="3051000"/>
            <a:ext cx="3915000" cy="2700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SzPts val="800"/>
              <a:buFont typeface="Arial"/>
              <a:buNone/>
              <a:defRPr b="1" sz="800"/>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100"/>
              <a:buNone/>
              <a:defRPr/>
            </a:lvl3pPr>
            <a:lvl4pPr indent="-228600" lvl="3" marL="1828800" algn="l">
              <a:lnSpc>
                <a:spcPct val="100000"/>
              </a:lnSpc>
              <a:spcBef>
                <a:spcPts val="0"/>
              </a:spcBef>
              <a:spcAft>
                <a:spcPts val="0"/>
              </a:spcAft>
              <a:buSzPts val="1200"/>
              <a:buNone/>
              <a:defRPr/>
            </a:lvl4pPr>
            <a:lvl5pPr indent="-228600" lvl="4" marL="2286000" algn="l">
              <a:lnSpc>
                <a:spcPct val="100000"/>
              </a:lnSpc>
              <a:spcBef>
                <a:spcPts val="0"/>
              </a:spcBef>
              <a:spcAft>
                <a:spcPts val="0"/>
              </a:spcAft>
              <a:buSzPts val="1400"/>
              <a:buNone/>
              <a:defRPr/>
            </a:lvl5pPr>
            <a:lvl6pPr indent="-317500" lvl="5" marL="2743200" algn="l">
              <a:spcBef>
                <a:spcPts val="300"/>
              </a:spcBef>
              <a:spcAft>
                <a:spcPts val="0"/>
              </a:spcAft>
              <a:buSzPts val="1400"/>
              <a:buChar char="•"/>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97" name="Google Shape;97;p13"/>
          <p:cNvSpPr txBox="1"/>
          <p:nvPr>
            <p:ph idx="4" type="body"/>
          </p:nvPr>
        </p:nvSpPr>
        <p:spPr>
          <a:xfrm>
            <a:off x="4688458" y="3375000"/>
            <a:ext cx="3915000" cy="999000"/>
          </a:xfrm>
          <a:prstGeom prst="rect">
            <a:avLst/>
          </a:prstGeom>
          <a:noFill/>
          <a:ln>
            <a:noFill/>
          </a:ln>
        </p:spPr>
        <p:txBody>
          <a:bodyPr anchorCtr="0" anchor="t" bIns="0" lIns="0" spcFirstLastPara="1" rIns="0" wrap="square" tIns="0">
            <a:noAutofit/>
          </a:bodyPr>
          <a:lstStyle>
            <a:lvl1pPr indent="-228600" lvl="0" marL="457200" algn="l">
              <a:lnSpc>
                <a:spcPct val="120000"/>
              </a:lnSpc>
              <a:spcBef>
                <a:spcPts val="0"/>
              </a:spcBef>
              <a:spcAft>
                <a:spcPts val="0"/>
              </a:spcAft>
              <a:buSzPts val="1100"/>
              <a:buFont typeface="Arial"/>
              <a:buNone/>
              <a:defRPr b="0" sz="1100">
                <a:solidFill>
                  <a:schemeClr val="dk1"/>
                </a:solidFill>
              </a:defRPr>
            </a:lvl1pPr>
            <a:lvl2pPr indent="-228600" lvl="1" marL="914400" algn="l">
              <a:lnSpc>
                <a:spcPct val="120000"/>
              </a:lnSpc>
              <a:spcBef>
                <a:spcPts val="0"/>
              </a:spcBef>
              <a:spcAft>
                <a:spcPts val="0"/>
              </a:spcAft>
              <a:buSzPts val="1100"/>
              <a:buFont typeface="Arial"/>
              <a:buNone/>
              <a:defRPr u="none"/>
            </a:lvl2pPr>
            <a:lvl3pPr indent="-228600" lvl="2" marL="1371600" algn="l">
              <a:lnSpc>
                <a:spcPct val="120000"/>
              </a:lnSpc>
              <a:spcBef>
                <a:spcPts val="0"/>
              </a:spcBef>
              <a:spcAft>
                <a:spcPts val="0"/>
              </a:spcAft>
              <a:buSzPts val="900"/>
              <a:buFont typeface="Arial"/>
              <a:buNone/>
              <a:defRPr>
                <a:latin typeface="Arial"/>
                <a:ea typeface="Arial"/>
                <a:cs typeface="Arial"/>
                <a:sym typeface="Arial"/>
              </a:defRPr>
            </a:lvl3pPr>
            <a:lvl4pPr indent="-228600" lvl="3" marL="1828800" algn="l">
              <a:lnSpc>
                <a:spcPct val="120000"/>
              </a:lnSpc>
              <a:spcBef>
                <a:spcPts val="0"/>
              </a:spcBef>
              <a:spcAft>
                <a:spcPts val="0"/>
              </a:spcAft>
              <a:buSzPts val="1000"/>
              <a:buFont typeface="Arial"/>
              <a:buNone/>
              <a:defRPr/>
            </a:lvl4pPr>
            <a:lvl5pPr indent="-228600" lvl="4" marL="2286000" algn="l">
              <a:lnSpc>
                <a:spcPct val="120000"/>
              </a:lnSpc>
              <a:spcBef>
                <a:spcPts val="0"/>
              </a:spcBef>
              <a:spcAft>
                <a:spcPts val="0"/>
              </a:spcAft>
              <a:buSzPts val="1100"/>
              <a:buFont typeface="Arial"/>
              <a:buNone/>
              <a:defRPr/>
            </a:lvl5pPr>
            <a:lvl6pPr indent="-317500" lvl="5" marL="2743200" algn="l">
              <a:spcBef>
                <a:spcPts val="300"/>
              </a:spcBef>
              <a:spcAft>
                <a:spcPts val="0"/>
              </a:spcAft>
              <a:buSzPts val="1400"/>
              <a:buChar char="•"/>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98" name="Google Shape;98;p13"/>
          <p:cNvSpPr txBox="1"/>
          <p:nvPr>
            <p:ph idx="5" type="body"/>
          </p:nvPr>
        </p:nvSpPr>
        <p:spPr>
          <a:xfrm>
            <a:off x="4689002" y="3051000"/>
            <a:ext cx="3915000" cy="2700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SzPts val="800"/>
              <a:buFont typeface="Arial"/>
              <a:buNone/>
              <a:defRPr b="1" sz="800"/>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100"/>
              <a:buNone/>
              <a:defRPr/>
            </a:lvl3pPr>
            <a:lvl4pPr indent="-228600" lvl="3" marL="1828800" algn="l">
              <a:lnSpc>
                <a:spcPct val="100000"/>
              </a:lnSpc>
              <a:spcBef>
                <a:spcPts val="0"/>
              </a:spcBef>
              <a:spcAft>
                <a:spcPts val="0"/>
              </a:spcAft>
              <a:buSzPts val="1200"/>
              <a:buNone/>
              <a:defRPr/>
            </a:lvl4pPr>
            <a:lvl5pPr indent="-228600" lvl="4" marL="2286000" algn="l">
              <a:lnSpc>
                <a:spcPct val="100000"/>
              </a:lnSpc>
              <a:spcBef>
                <a:spcPts val="0"/>
              </a:spcBef>
              <a:spcAft>
                <a:spcPts val="0"/>
              </a:spcAft>
              <a:buSzPts val="1400"/>
              <a:buNone/>
              <a:defRPr/>
            </a:lvl5pPr>
            <a:lvl6pPr indent="-317500" lvl="5" marL="2743200" algn="l">
              <a:spcBef>
                <a:spcPts val="300"/>
              </a:spcBef>
              <a:spcAft>
                <a:spcPts val="0"/>
              </a:spcAft>
              <a:buSzPts val="1400"/>
              <a:buChar char="•"/>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99" name="Google Shape;99;p13"/>
          <p:cNvSpPr txBox="1"/>
          <p:nvPr>
            <p:ph idx="6" type="body"/>
          </p:nvPr>
        </p:nvSpPr>
        <p:spPr>
          <a:xfrm>
            <a:off x="4688458" y="539034"/>
            <a:ext cx="3915000" cy="2403000"/>
          </a:xfrm>
          <a:prstGeom prst="rect">
            <a:avLst/>
          </a:prstGeom>
          <a:noFill/>
          <a:ln>
            <a:noFill/>
          </a:ln>
        </p:spPr>
        <p:txBody>
          <a:bodyPr anchorCtr="0" anchor="t" bIns="0" lIns="0" spcFirstLastPara="1" rIns="0" wrap="square" tIns="0">
            <a:noAutofit/>
          </a:bodyPr>
          <a:lstStyle>
            <a:lvl1pPr indent="-228600" lvl="0" marL="457200" algn="l">
              <a:lnSpc>
                <a:spcPct val="114000"/>
              </a:lnSpc>
              <a:spcBef>
                <a:spcPts val="0"/>
              </a:spcBef>
              <a:spcAft>
                <a:spcPts val="0"/>
              </a:spcAft>
              <a:buSzPts val="2100"/>
              <a:buFont typeface="Arial"/>
              <a:buNone/>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100"/>
              <a:buNone/>
              <a:defRPr/>
            </a:lvl3pPr>
            <a:lvl4pPr indent="-228600" lvl="3" marL="1828800" algn="l">
              <a:lnSpc>
                <a:spcPct val="100000"/>
              </a:lnSpc>
              <a:spcBef>
                <a:spcPts val="0"/>
              </a:spcBef>
              <a:spcAft>
                <a:spcPts val="0"/>
              </a:spcAft>
              <a:buSzPts val="1200"/>
              <a:buNone/>
              <a:defRPr/>
            </a:lvl4pPr>
            <a:lvl5pPr indent="-228600" lvl="4" marL="2286000" algn="l">
              <a:lnSpc>
                <a:spcPct val="100000"/>
              </a:lnSpc>
              <a:spcBef>
                <a:spcPts val="0"/>
              </a:spcBef>
              <a:spcAft>
                <a:spcPts val="0"/>
              </a:spcAft>
              <a:buSzPts val="1400"/>
              <a:buNone/>
              <a:defRPr/>
            </a:lvl5pPr>
            <a:lvl6pPr indent="-317500" lvl="5" marL="2743200" algn="l">
              <a:spcBef>
                <a:spcPts val="300"/>
              </a:spcBef>
              <a:spcAft>
                <a:spcPts val="0"/>
              </a:spcAft>
              <a:buSzPts val="1400"/>
              <a:buChar char="•"/>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pic>
        <p:nvPicPr>
          <p:cNvPr id="100" name="Google Shape;100;p13"/>
          <p:cNvPicPr preferRelativeResize="0"/>
          <p:nvPr/>
        </p:nvPicPr>
        <p:blipFill rotWithShape="1">
          <a:blip r:embed="rId2">
            <a:alphaModFix/>
          </a:blip>
          <a:srcRect b="0" l="0" r="0" t="0"/>
          <a:stretch/>
        </p:blipFill>
        <p:spPr>
          <a:xfrm>
            <a:off x="8160958" y="4536000"/>
            <a:ext cx="849357" cy="448200"/>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rázdný">
  <p:cSld name="Prázdný">
    <p:spTree>
      <p:nvGrpSpPr>
        <p:cNvPr id="101" name="Shape 101"/>
        <p:cNvGrpSpPr/>
        <p:nvPr/>
      </p:nvGrpSpPr>
      <p:grpSpPr>
        <a:xfrm>
          <a:off x="0" y="0"/>
          <a:ext cx="0" cy="0"/>
          <a:chOff x="0" y="0"/>
          <a:chExt cx="0" cy="0"/>
        </a:xfrm>
      </p:grpSpPr>
      <p:sp>
        <p:nvSpPr>
          <p:cNvPr id="102" name="Google Shape;102;p14"/>
          <p:cNvSpPr txBox="1"/>
          <p:nvPr>
            <p:ph idx="11" type="ftr"/>
          </p:nvPr>
        </p:nvSpPr>
        <p:spPr>
          <a:xfrm>
            <a:off x="540000" y="4671000"/>
            <a:ext cx="5940000" cy="1890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03" name="Google Shape;103;p14"/>
          <p:cNvSpPr txBox="1"/>
          <p:nvPr>
            <p:ph idx="12" type="sldNum"/>
          </p:nvPr>
        </p:nvSpPr>
        <p:spPr>
          <a:xfrm>
            <a:off x="310500" y="4671000"/>
            <a:ext cx="189000" cy="189000"/>
          </a:xfrm>
          <a:prstGeom prst="rect">
            <a:avLst/>
          </a:prstGeom>
          <a:noFill/>
          <a:ln>
            <a:noFill/>
          </a:ln>
        </p:spPr>
        <p:txBody>
          <a:bodyPr anchorCtr="0" anchor="ctr" bIns="0" lIns="0" spcFirstLastPara="1" rIns="0" wrap="square" tIns="0">
            <a:noAutofit/>
          </a:bodyPr>
          <a:lstStyle>
            <a:lvl1pPr indent="0" lvl="0" marL="0" algn="l">
              <a:spcBef>
                <a:spcPts val="0"/>
              </a:spcBef>
              <a:spcAft>
                <a:spcPts val="0"/>
              </a:spcAft>
              <a:buNone/>
              <a:defRPr b="0" i="0" sz="900" u="none" cap="none" strike="noStrike">
                <a:solidFill>
                  <a:schemeClr val="dk2"/>
                </a:solidFill>
                <a:latin typeface="Arial"/>
                <a:ea typeface="Arial"/>
                <a:cs typeface="Arial"/>
                <a:sym typeface="Arial"/>
              </a:defRPr>
            </a:lvl1pPr>
            <a:lvl2pPr indent="0" lvl="1" marL="0" algn="l">
              <a:spcBef>
                <a:spcPts val="0"/>
              </a:spcBef>
              <a:spcAft>
                <a:spcPts val="0"/>
              </a:spcAft>
              <a:buNone/>
              <a:defRPr b="0" i="0" sz="900" u="none" cap="none" strike="noStrike">
                <a:solidFill>
                  <a:schemeClr val="dk2"/>
                </a:solidFill>
                <a:latin typeface="Arial"/>
                <a:ea typeface="Arial"/>
                <a:cs typeface="Arial"/>
                <a:sym typeface="Arial"/>
              </a:defRPr>
            </a:lvl2pPr>
            <a:lvl3pPr indent="0" lvl="2" marL="0" algn="l">
              <a:spcBef>
                <a:spcPts val="0"/>
              </a:spcBef>
              <a:spcAft>
                <a:spcPts val="0"/>
              </a:spcAft>
              <a:buNone/>
              <a:defRPr b="0" i="0" sz="900" u="none" cap="none" strike="noStrike">
                <a:solidFill>
                  <a:schemeClr val="dk2"/>
                </a:solidFill>
                <a:latin typeface="Arial"/>
                <a:ea typeface="Arial"/>
                <a:cs typeface="Arial"/>
                <a:sym typeface="Arial"/>
              </a:defRPr>
            </a:lvl3pPr>
            <a:lvl4pPr indent="0" lvl="3" marL="0" algn="l">
              <a:spcBef>
                <a:spcPts val="0"/>
              </a:spcBef>
              <a:spcAft>
                <a:spcPts val="0"/>
              </a:spcAft>
              <a:buNone/>
              <a:defRPr b="0" i="0" sz="900" u="none" cap="none" strike="noStrike">
                <a:solidFill>
                  <a:schemeClr val="dk2"/>
                </a:solidFill>
                <a:latin typeface="Arial"/>
                <a:ea typeface="Arial"/>
                <a:cs typeface="Arial"/>
                <a:sym typeface="Arial"/>
              </a:defRPr>
            </a:lvl4pPr>
            <a:lvl5pPr indent="0" lvl="4" marL="0" algn="l">
              <a:spcBef>
                <a:spcPts val="0"/>
              </a:spcBef>
              <a:spcAft>
                <a:spcPts val="0"/>
              </a:spcAft>
              <a:buNone/>
              <a:defRPr b="0" i="0" sz="900" u="none" cap="none" strike="noStrike">
                <a:solidFill>
                  <a:schemeClr val="dk2"/>
                </a:solidFill>
                <a:latin typeface="Arial"/>
                <a:ea typeface="Arial"/>
                <a:cs typeface="Arial"/>
                <a:sym typeface="Arial"/>
              </a:defRPr>
            </a:lvl5pPr>
            <a:lvl6pPr indent="0" lvl="5" marL="0" algn="l">
              <a:spcBef>
                <a:spcPts val="0"/>
              </a:spcBef>
              <a:spcAft>
                <a:spcPts val="0"/>
              </a:spcAft>
              <a:buNone/>
              <a:defRPr b="0" i="0" sz="900" u="none" cap="none" strike="noStrike">
                <a:solidFill>
                  <a:schemeClr val="dk2"/>
                </a:solidFill>
                <a:latin typeface="Arial"/>
                <a:ea typeface="Arial"/>
                <a:cs typeface="Arial"/>
                <a:sym typeface="Arial"/>
              </a:defRPr>
            </a:lvl6pPr>
            <a:lvl7pPr indent="0" lvl="6" marL="0" algn="l">
              <a:spcBef>
                <a:spcPts val="0"/>
              </a:spcBef>
              <a:spcAft>
                <a:spcPts val="0"/>
              </a:spcAft>
              <a:buNone/>
              <a:defRPr b="0" i="0" sz="900" u="none" cap="none" strike="noStrike">
                <a:solidFill>
                  <a:schemeClr val="dk2"/>
                </a:solidFill>
                <a:latin typeface="Arial"/>
                <a:ea typeface="Arial"/>
                <a:cs typeface="Arial"/>
                <a:sym typeface="Arial"/>
              </a:defRPr>
            </a:lvl7pPr>
            <a:lvl8pPr indent="0" lvl="7" marL="0" algn="l">
              <a:spcBef>
                <a:spcPts val="0"/>
              </a:spcBef>
              <a:spcAft>
                <a:spcPts val="0"/>
              </a:spcAft>
              <a:buNone/>
              <a:defRPr b="0" i="0" sz="900" u="none" cap="none" strike="noStrike">
                <a:solidFill>
                  <a:schemeClr val="dk2"/>
                </a:solidFill>
                <a:latin typeface="Arial"/>
                <a:ea typeface="Arial"/>
                <a:cs typeface="Arial"/>
                <a:sym typeface="Arial"/>
              </a:defRPr>
            </a:lvl8pPr>
            <a:lvl9pPr indent="0" lvl="8" marL="0" algn="l">
              <a:spcBef>
                <a:spcPts val="0"/>
              </a:spcBef>
              <a:spcAft>
                <a:spcPts val="0"/>
              </a:spcAft>
              <a:buNone/>
              <a:defRPr b="0" i="0" sz="900" u="none" cap="none" strike="noStrike">
                <a:solidFill>
                  <a:schemeClr val="dk2"/>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sk"/>
              <a:t>‹#›</a:t>
            </a:fld>
            <a:endParaRPr/>
          </a:p>
        </p:txBody>
      </p:sp>
      <p:pic>
        <p:nvPicPr>
          <p:cNvPr id="104" name="Google Shape;104;p14"/>
          <p:cNvPicPr preferRelativeResize="0"/>
          <p:nvPr/>
        </p:nvPicPr>
        <p:blipFill rotWithShape="1">
          <a:blip r:embed="rId2">
            <a:alphaModFix/>
          </a:blip>
          <a:srcRect b="0" l="0" r="0" t="0"/>
          <a:stretch/>
        </p:blipFill>
        <p:spPr>
          <a:xfrm>
            <a:off x="8160958" y="4536000"/>
            <a:ext cx="849357" cy="448200"/>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ozdělovník (alternativní) 1" showMasterSp="0">
  <p:cSld name="Rozdělovník (alternativní) 1">
    <p:spTree>
      <p:nvGrpSpPr>
        <p:cNvPr id="105" name="Shape 105"/>
        <p:cNvGrpSpPr/>
        <p:nvPr/>
      </p:nvGrpSpPr>
      <p:grpSpPr>
        <a:xfrm>
          <a:off x="0" y="0"/>
          <a:ext cx="0" cy="0"/>
          <a:chOff x="0" y="0"/>
          <a:chExt cx="0" cy="0"/>
        </a:xfrm>
      </p:grpSpPr>
      <p:sp>
        <p:nvSpPr>
          <p:cNvPr id="106" name="Google Shape;106;p15"/>
          <p:cNvSpPr txBox="1"/>
          <p:nvPr>
            <p:ph idx="12" type="sldNum"/>
          </p:nvPr>
        </p:nvSpPr>
        <p:spPr>
          <a:xfrm>
            <a:off x="310500" y="4671000"/>
            <a:ext cx="189000" cy="189000"/>
          </a:xfrm>
          <a:prstGeom prst="rect">
            <a:avLst/>
          </a:prstGeom>
          <a:noFill/>
          <a:ln>
            <a:noFill/>
          </a:ln>
        </p:spPr>
        <p:txBody>
          <a:bodyPr anchorCtr="0" anchor="ctr" bIns="0" lIns="0" spcFirstLastPara="1" rIns="0" wrap="square" tIns="0">
            <a:noAutofit/>
          </a:bodyPr>
          <a:lstStyle>
            <a:lvl1pPr indent="0" lvl="0" marL="0" algn="l">
              <a:spcBef>
                <a:spcPts val="0"/>
              </a:spcBef>
              <a:spcAft>
                <a:spcPts val="0"/>
              </a:spcAft>
              <a:buNone/>
              <a:defRPr/>
            </a:lvl1pPr>
            <a:lvl2pPr indent="0" lvl="1" marL="0" algn="l">
              <a:spcBef>
                <a:spcPts val="0"/>
              </a:spcBef>
              <a:spcAft>
                <a:spcPts val="0"/>
              </a:spcAft>
              <a:buNone/>
              <a:defRPr/>
            </a:lvl2pPr>
            <a:lvl3pPr indent="0" lvl="2" marL="0" algn="l">
              <a:spcBef>
                <a:spcPts val="0"/>
              </a:spcBef>
              <a:spcAft>
                <a:spcPts val="0"/>
              </a:spcAft>
              <a:buNone/>
              <a:defRPr/>
            </a:lvl3pPr>
            <a:lvl4pPr indent="0" lvl="3" marL="0" algn="l">
              <a:spcBef>
                <a:spcPts val="0"/>
              </a:spcBef>
              <a:spcAft>
                <a:spcPts val="0"/>
              </a:spcAft>
              <a:buNone/>
              <a:defRPr/>
            </a:lvl4pPr>
            <a:lvl5pPr indent="0" lvl="4" marL="0" algn="l">
              <a:spcBef>
                <a:spcPts val="0"/>
              </a:spcBef>
              <a:spcAft>
                <a:spcPts val="0"/>
              </a:spcAft>
              <a:buNone/>
              <a:defRPr/>
            </a:lvl5pPr>
            <a:lvl6pPr indent="0" lvl="5" marL="0" algn="l">
              <a:spcBef>
                <a:spcPts val="0"/>
              </a:spcBef>
              <a:spcAft>
                <a:spcPts val="0"/>
              </a:spcAft>
              <a:buNone/>
              <a:defRPr/>
            </a:lvl6pPr>
            <a:lvl7pPr indent="0" lvl="6" marL="0" algn="l">
              <a:spcBef>
                <a:spcPts val="0"/>
              </a:spcBef>
              <a:spcAft>
                <a:spcPts val="0"/>
              </a:spcAft>
              <a:buNone/>
              <a:defRPr/>
            </a:lvl7pPr>
            <a:lvl8pPr indent="0" lvl="7" marL="0" algn="l">
              <a:spcBef>
                <a:spcPts val="0"/>
              </a:spcBef>
              <a:spcAft>
                <a:spcPts val="0"/>
              </a:spcAft>
              <a:buNone/>
              <a:defRPr/>
            </a:lvl8pPr>
            <a:lvl9pPr indent="0" lvl="8" marL="0" algn="l">
              <a:spcBef>
                <a:spcPts val="0"/>
              </a:spcBef>
              <a:spcAft>
                <a:spcPts val="0"/>
              </a:spcAft>
              <a:buNone/>
              <a:defRPr/>
            </a:lvl9pPr>
          </a:lstStyle>
          <a:p>
            <a:pPr indent="0" lvl="0" marL="0" rtl="0" algn="l">
              <a:spcBef>
                <a:spcPts val="0"/>
              </a:spcBef>
              <a:spcAft>
                <a:spcPts val="0"/>
              </a:spcAft>
              <a:buNone/>
            </a:pPr>
            <a:fld id="{00000000-1234-1234-1234-123412341234}" type="slidenum">
              <a:rPr lang="sk"/>
              <a:t>‹#›</a:t>
            </a:fld>
            <a:endParaRPr/>
          </a:p>
        </p:txBody>
      </p:sp>
      <p:sp>
        <p:nvSpPr>
          <p:cNvPr id="107" name="Google Shape;107;p15"/>
          <p:cNvSpPr txBox="1"/>
          <p:nvPr>
            <p:ph type="title"/>
          </p:nvPr>
        </p:nvSpPr>
        <p:spPr>
          <a:xfrm>
            <a:off x="298876" y="2175274"/>
            <a:ext cx="3934800" cy="8787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1100"/>
              <a:buNone/>
              <a:defRPr sz="3300">
                <a:solidFill>
                  <a:srgbClr val="0000DC"/>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08" name="Google Shape;108;p15"/>
          <p:cNvSpPr txBox="1"/>
          <p:nvPr>
            <p:ph idx="1" type="subTitle"/>
          </p:nvPr>
        </p:nvSpPr>
        <p:spPr>
          <a:xfrm>
            <a:off x="298876" y="3087302"/>
            <a:ext cx="3934800" cy="523800"/>
          </a:xfrm>
          <a:prstGeom prst="rect">
            <a:avLst/>
          </a:prstGeom>
          <a:noFill/>
          <a:ln>
            <a:noFill/>
          </a:ln>
        </p:spPr>
        <p:txBody>
          <a:bodyPr anchorCtr="0" anchor="t" bIns="0" lIns="0" spcFirstLastPara="1" rIns="0" wrap="square" tIns="0">
            <a:noAutofit/>
          </a:bodyPr>
          <a:lstStyle>
            <a:lvl1pPr lvl="0" algn="l">
              <a:lnSpc>
                <a:spcPct val="114000"/>
              </a:lnSpc>
              <a:spcBef>
                <a:spcPts val="0"/>
              </a:spcBef>
              <a:spcAft>
                <a:spcPts val="0"/>
              </a:spcAft>
              <a:buSzPts val="1800"/>
              <a:buFont typeface="Arial"/>
              <a:buNone/>
              <a:defRPr b="0" sz="1800">
                <a:solidFill>
                  <a:srgbClr val="0000DC"/>
                </a:solidFill>
                <a:latin typeface="Arial"/>
                <a:ea typeface="Arial"/>
                <a:cs typeface="Arial"/>
                <a:sym typeface="Arial"/>
              </a:defRPr>
            </a:lvl1pPr>
            <a:lvl2pPr lvl="1" algn="ctr">
              <a:lnSpc>
                <a:spcPct val="90000"/>
              </a:lnSpc>
              <a:spcBef>
                <a:spcPts val="0"/>
              </a:spcBef>
              <a:spcAft>
                <a:spcPts val="0"/>
              </a:spcAft>
              <a:buSzPts val="1500"/>
              <a:buFont typeface="Arial"/>
              <a:buNone/>
              <a:defRPr sz="1500"/>
            </a:lvl2pPr>
            <a:lvl3pPr lvl="2" algn="ctr">
              <a:lnSpc>
                <a:spcPct val="100000"/>
              </a:lnSpc>
              <a:spcBef>
                <a:spcPts val="0"/>
              </a:spcBef>
              <a:spcAft>
                <a:spcPts val="0"/>
              </a:spcAft>
              <a:buSzPts val="1100"/>
              <a:buFont typeface="Arial"/>
              <a:buNone/>
              <a:defRPr sz="1400"/>
            </a:lvl3pPr>
            <a:lvl4pPr lvl="3" algn="ctr">
              <a:lnSpc>
                <a:spcPct val="112500"/>
              </a:lnSpc>
              <a:spcBef>
                <a:spcPts val="0"/>
              </a:spcBef>
              <a:spcAft>
                <a:spcPts val="0"/>
              </a:spcAft>
              <a:buSzPts val="1100"/>
              <a:buFont typeface="Arial"/>
              <a:buNone/>
              <a:defRPr sz="1200"/>
            </a:lvl4pPr>
            <a:lvl5pPr lvl="4" algn="ctr">
              <a:lnSpc>
                <a:spcPct val="112500"/>
              </a:lnSpc>
              <a:spcBef>
                <a:spcPts val="0"/>
              </a:spcBef>
              <a:spcAft>
                <a:spcPts val="0"/>
              </a:spcAft>
              <a:buSzPts val="1200"/>
              <a:buFont typeface="Arial"/>
              <a:buNone/>
              <a:defRPr sz="1200"/>
            </a:lvl5pPr>
            <a:lvl6pPr lvl="5" algn="ctr">
              <a:spcBef>
                <a:spcPts val="200"/>
              </a:spcBef>
              <a:spcAft>
                <a:spcPts val="0"/>
              </a:spcAft>
              <a:buSzPts val="1200"/>
              <a:buNone/>
              <a:defRPr sz="1200"/>
            </a:lvl6pPr>
            <a:lvl7pPr lvl="6" algn="ctr">
              <a:lnSpc>
                <a:spcPct val="112500"/>
              </a:lnSpc>
              <a:spcBef>
                <a:spcPts val="0"/>
              </a:spcBef>
              <a:spcAft>
                <a:spcPts val="0"/>
              </a:spcAft>
              <a:buSzPts val="1200"/>
              <a:buNone/>
              <a:defRPr sz="1200"/>
            </a:lvl7pPr>
            <a:lvl8pPr lvl="7" algn="ctr">
              <a:lnSpc>
                <a:spcPct val="112500"/>
              </a:lnSpc>
              <a:spcBef>
                <a:spcPts val="0"/>
              </a:spcBef>
              <a:spcAft>
                <a:spcPts val="0"/>
              </a:spcAft>
              <a:buSzPts val="1200"/>
              <a:buNone/>
              <a:defRPr sz="1200"/>
            </a:lvl8pPr>
            <a:lvl9pPr lvl="8" algn="ctr">
              <a:lnSpc>
                <a:spcPct val="112500"/>
              </a:lnSpc>
              <a:spcBef>
                <a:spcPts val="0"/>
              </a:spcBef>
              <a:spcAft>
                <a:spcPts val="0"/>
              </a:spcAft>
              <a:buSzPts val="1200"/>
              <a:buNone/>
              <a:defRPr sz="1200"/>
            </a:lvl9pPr>
          </a:lstStyle>
          <a:p/>
        </p:txBody>
      </p:sp>
      <p:sp>
        <p:nvSpPr>
          <p:cNvPr id="109" name="Google Shape;109;p15"/>
          <p:cNvSpPr/>
          <p:nvPr>
            <p:ph idx="2" type="pic"/>
          </p:nvPr>
        </p:nvSpPr>
        <p:spPr>
          <a:xfrm>
            <a:off x="4572000" y="0"/>
            <a:ext cx="4572000" cy="5143500"/>
          </a:xfrm>
          <a:prstGeom prst="rect">
            <a:avLst/>
          </a:prstGeom>
          <a:noFill/>
          <a:ln>
            <a:noFill/>
          </a:ln>
        </p:spPr>
      </p:sp>
      <p:sp>
        <p:nvSpPr>
          <p:cNvPr id="110" name="Google Shape;110;p15"/>
          <p:cNvSpPr txBox="1"/>
          <p:nvPr>
            <p:ph idx="11" type="ftr"/>
          </p:nvPr>
        </p:nvSpPr>
        <p:spPr>
          <a:xfrm>
            <a:off x="540000" y="4671000"/>
            <a:ext cx="3693900" cy="1890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pic>
        <p:nvPicPr>
          <p:cNvPr id="111" name="Google Shape;111;p15"/>
          <p:cNvPicPr preferRelativeResize="0"/>
          <p:nvPr/>
        </p:nvPicPr>
        <p:blipFill rotWithShape="1">
          <a:blip r:embed="rId2">
            <a:alphaModFix/>
          </a:blip>
          <a:srcRect b="0" l="0" r="0" t="0"/>
          <a:stretch/>
        </p:blipFill>
        <p:spPr>
          <a:xfrm>
            <a:off x="310499" y="310500"/>
            <a:ext cx="1514518" cy="799201"/>
          </a:xfrm>
          <a:prstGeom prst="rect">
            <a:avLst/>
          </a:prstGeom>
          <a:noFill/>
          <a:ln>
            <a:noFill/>
          </a:ln>
        </p:spPr>
      </p:pic>
    </p:spTree>
  </p:cSld>
  <p:clrMapOvr>
    <a:masterClrMapping/>
  </p:clrMapOvr>
  <p:extLst>
    <p:ext uri="{DCECCB84-F9BA-43D5-87BE-67443E8EF086}">
      <p15:sldGuideLst>
        <p15:guide id="1" orient="horz" pos="1824">
          <p15:clr>
            <a:srgbClr val="FBAE40"/>
          </p15:clr>
        </p15:guide>
        <p15:guide id="2" pos="175">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Úvodní snímek - inverzní" showMasterSp="0">
  <p:cSld name="Úvodní snímek - inverzní">
    <p:bg>
      <p:bgPr>
        <a:solidFill>
          <a:srgbClr val="5AC8AF"/>
        </a:solidFill>
      </p:bgPr>
    </p:bg>
    <p:spTree>
      <p:nvGrpSpPr>
        <p:cNvPr id="112" name="Shape 112"/>
        <p:cNvGrpSpPr/>
        <p:nvPr/>
      </p:nvGrpSpPr>
      <p:grpSpPr>
        <a:xfrm>
          <a:off x="0" y="0"/>
          <a:ext cx="0" cy="0"/>
          <a:chOff x="0" y="0"/>
          <a:chExt cx="0" cy="0"/>
        </a:xfrm>
      </p:grpSpPr>
      <p:sp>
        <p:nvSpPr>
          <p:cNvPr id="113" name="Google Shape;113;p16"/>
          <p:cNvSpPr txBox="1"/>
          <p:nvPr>
            <p:ph idx="11" type="ftr"/>
          </p:nvPr>
        </p:nvSpPr>
        <p:spPr>
          <a:xfrm>
            <a:off x="540000" y="4671000"/>
            <a:ext cx="5940000" cy="1890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100"/>
              <a:buNone/>
              <a:defRPr>
                <a:solidFill>
                  <a:schemeClr val="lt1"/>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14" name="Google Shape;114;p16"/>
          <p:cNvSpPr txBox="1"/>
          <p:nvPr>
            <p:ph idx="12" type="sldNum"/>
          </p:nvPr>
        </p:nvSpPr>
        <p:spPr>
          <a:xfrm>
            <a:off x="310500" y="4671000"/>
            <a:ext cx="189000" cy="189000"/>
          </a:xfrm>
          <a:prstGeom prst="rect">
            <a:avLst/>
          </a:prstGeom>
          <a:noFill/>
          <a:ln>
            <a:noFill/>
          </a:ln>
        </p:spPr>
        <p:txBody>
          <a:bodyPr anchorCtr="0" anchor="ctr" bIns="0" lIns="0" spcFirstLastPara="1" rIns="0" wrap="square" tIns="0">
            <a:noAutofit/>
          </a:bodyPr>
          <a:lstStyle>
            <a:lvl1pPr indent="0" lvl="0" marL="0" algn="l">
              <a:spcBef>
                <a:spcPts val="0"/>
              </a:spcBef>
              <a:spcAft>
                <a:spcPts val="0"/>
              </a:spcAft>
              <a:buNone/>
              <a:defRPr b="0" i="0" sz="900" u="none" cap="none" strike="noStrike">
                <a:solidFill>
                  <a:schemeClr val="lt1"/>
                </a:solidFill>
                <a:latin typeface="Arial"/>
                <a:ea typeface="Arial"/>
                <a:cs typeface="Arial"/>
                <a:sym typeface="Arial"/>
              </a:defRPr>
            </a:lvl1pPr>
            <a:lvl2pPr indent="0" lvl="1" marL="0" algn="l">
              <a:spcBef>
                <a:spcPts val="0"/>
              </a:spcBef>
              <a:spcAft>
                <a:spcPts val="0"/>
              </a:spcAft>
              <a:buNone/>
              <a:defRPr b="0" i="0" sz="900" u="none" cap="none" strike="noStrike">
                <a:solidFill>
                  <a:schemeClr val="lt1"/>
                </a:solidFill>
                <a:latin typeface="Arial"/>
                <a:ea typeface="Arial"/>
                <a:cs typeface="Arial"/>
                <a:sym typeface="Arial"/>
              </a:defRPr>
            </a:lvl2pPr>
            <a:lvl3pPr indent="0" lvl="2" marL="0" algn="l">
              <a:spcBef>
                <a:spcPts val="0"/>
              </a:spcBef>
              <a:spcAft>
                <a:spcPts val="0"/>
              </a:spcAft>
              <a:buNone/>
              <a:defRPr b="0" i="0" sz="900" u="none" cap="none" strike="noStrike">
                <a:solidFill>
                  <a:schemeClr val="lt1"/>
                </a:solidFill>
                <a:latin typeface="Arial"/>
                <a:ea typeface="Arial"/>
                <a:cs typeface="Arial"/>
                <a:sym typeface="Arial"/>
              </a:defRPr>
            </a:lvl3pPr>
            <a:lvl4pPr indent="0" lvl="3" marL="0" algn="l">
              <a:spcBef>
                <a:spcPts val="0"/>
              </a:spcBef>
              <a:spcAft>
                <a:spcPts val="0"/>
              </a:spcAft>
              <a:buNone/>
              <a:defRPr b="0" i="0" sz="900" u="none" cap="none" strike="noStrike">
                <a:solidFill>
                  <a:schemeClr val="lt1"/>
                </a:solidFill>
                <a:latin typeface="Arial"/>
                <a:ea typeface="Arial"/>
                <a:cs typeface="Arial"/>
                <a:sym typeface="Arial"/>
              </a:defRPr>
            </a:lvl4pPr>
            <a:lvl5pPr indent="0" lvl="4" marL="0" algn="l">
              <a:spcBef>
                <a:spcPts val="0"/>
              </a:spcBef>
              <a:spcAft>
                <a:spcPts val="0"/>
              </a:spcAft>
              <a:buNone/>
              <a:defRPr b="0" i="0" sz="900" u="none" cap="none" strike="noStrike">
                <a:solidFill>
                  <a:schemeClr val="lt1"/>
                </a:solidFill>
                <a:latin typeface="Arial"/>
                <a:ea typeface="Arial"/>
                <a:cs typeface="Arial"/>
                <a:sym typeface="Arial"/>
              </a:defRPr>
            </a:lvl5pPr>
            <a:lvl6pPr indent="0" lvl="5" marL="0" algn="l">
              <a:spcBef>
                <a:spcPts val="0"/>
              </a:spcBef>
              <a:spcAft>
                <a:spcPts val="0"/>
              </a:spcAft>
              <a:buNone/>
              <a:defRPr b="0" i="0" sz="900" u="none" cap="none" strike="noStrike">
                <a:solidFill>
                  <a:schemeClr val="lt1"/>
                </a:solidFill>
                <a:latin typeface="Arial"/>
                <a:ea typeface="Arial"/>
                <a:cs typeface="Arial"/>
                <a:sym typeface="Arial"/>
              </a:defRPr>
            </a:lvl6pPr>
            <a:lvl7pPr indent="0" lvl="6" marL="0" algn="l">
              <a:spcBef>
                <a:spcPts val="0"/>
              </a:spcBef>
              <a:spcAft>
                <a:spcPts val="0"/>
              </a:spcAft>
              <a:buNone/>
              <a:defRPr b="0" i="0" sz="900" u="none" cap="none" strike="noStrike">
                <a:solidFill>
                  <a:schemeClr val="lt1"/>
                </a:solidFill>
                <a:latin typeface="Arial"/>
                <a:ea typeface="Arial"/>
                <a:cs typeface="Arial"/>
                <a:sym typeface="Arial"/>
              </a:defRPr>
            </a:lvl7pPr>
            <a:lvl8pPr indent="0" lvl="7" marL="0" algn="l">
              <a:spcBef>
                <a:spcPts val="0"/>
              </a:spcBef>
              <a:spcAft>
                <a:spcPts val="0"/>
              </a:spcAft>
              <a:buNone/>
              <a:defRPr b="0" i="0" sz="900" u="none" cap="none" strike="noStrike">
                <a:solidFill>
                  <a:schemeClr val="lt1"/>
                </a:solidFill>
                <a:latin typeface="Arial"/>
                <a:ea typeface="Arial"/>
                <a:cs typeface="Arial"/>
                <a:sym typeface="Arial"/>
              </a:defRPr>
            </a:lvl8pPr>
            <a:lvl9pPr indent="0" lvl="8" marL="0" algn="l">
              <a:spcBef>
                <a:spcPts val="0"/>
              </a:spcBef>
              <a:spcAft>
                <a:spcPts val="0"/>
              </a:spcAft>
              <a:buNone/>
              <a:defRPr b="0" i="0" sz="900" u="none" cap="none" strike="noStrike">
                <a:solidFill>
                  <a:schemeClr val="lt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sk"/>
              <a:t>‹#›</a:t>
            </a:fld>
            <a:endParaRPr/>
          </a:p>
        </p:txBody>
      </p:sp>
      <p:sp>
        <p:nvSpPr>
          <p:cNvPr id="115" name="Google Shape;115;p16"/>
          <p:cNvSpPr txBox="1"/>
          <p:nvPr>
            <p:ph type="title"/>
          </p:nvPr>
        </p:nvSpPr>
        <p:spPr>
          <a:xfrm>
            <a:off x="298876" y="2175274"/>
            <a:ext cx="8521200" cy="8787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1100"/>
              <a:buNone/>
              <a:defRPr sz="3300">
                <a:solidFill>
                  <a:schemeClr val="lt1"/>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16" name="Google Shape;116;p16"/>
          <p:cNvSpPr txBox="1"/>
          <p:nvPr>
            <p:ph idx="1" type="subTitle"/>
          </p:nvPr>
        </p:nvSpPr>
        <p:spPr>
          <a:xfrm>
            <a:off x="298876" y="3087302"/>
            <a:ext cx="8521200" cy="523800"/>
          </a:xfrm>
          <a:prstGeom prst="rect">
            <a:avLst/>
          </a:prstGeom>
          <a:noFill/>
          <a:ln>
            <a:noFill/>
          </a:ln>
        </p:spPr>
        <p:txBody>
          <a:bodyPr anchorCtr="0" anchor="t" bIns="0" lIns="0" spcFirstLastPara="1" rIns="0" wrap="square" tIns="0">
            <a:noAutofit/>
          </a:bodyPr>
          <a:lstStyle>
            <a:lvl1pPr lvl="0" algn="l">
              <a:lnSpc>
                <a:spcPct val="114000"/>
              </a:lnSpc>
              <a:spcBef>
                <a:spcPts val="0"/>
              </a:spcBef>
              <a:spcAft>
                <a:spcPts val="0"/>
              </a:spcAft>
              <a:buSzPts val="1800"/>
              <a:buFont typeface="Arial"/>
              <a:buNone/>
              <a:defRPr b="0" sz="1800">
                <a:solidFill>
                  <a:schemeClr val="lt1"/>
                </a:solidFill>
                <a:latin typeface="Arial"/>
                <a:ea typeface="Arial"/>
                <a:cs typeface="Arial"/>
                <a:sym typeface="Arial"/>
              </a:defRPr>
            </a:lvl1pPr>
            <a:lvl2pPr lvl="1" algn="ctr">
              <a:lnSpc>
                <a:spcPct val="90000"/>
              </a:lnSpc>
              <a:spcBef>
                <a:spcPts val="0"/>
              </a:spcBef>
              <a:spcAft>
                <a:spcPts val="0"/>
              </a:spcAft>
              <a:buSzPts val="1500"/>
              <a:buFont typeface="Arial"/>
              <a:buNone/>
              <a:defRPr sz="1500"/>
            </a:lvl2pPr>
            <a:lvl3pPr lvl="2" algn="ctr">
              <a:lnSpc>
                <a:spcPct val="100000"/>
              </a:lnSpc>
              <a:spcBef>
                <a:spcPts val="0"/>
              </a:spcBef>
              <a:spcAft>
                <a:spcPts val="0"/>
              </a:spcAft>
              <a:buSzPts val="1100"/>
              <a:buFont typeface="Arial"/>
              <a:buNone/>
              <a:defRPr sz="1400"/>
            </a:lvl3pPr>
            <a:lvl4pPr lvl="3" algn="ctr">
              <a:lnSpc>
                <a:spcPct val="112500"/>
              </a:lnSpc>
              <a:spcBef>
                <a:spcPts val="0"/>
              </a:spcBef>
              <a:spcAft>
                <a:spcPts val="0"/>
              </a:spcAft>
              <a:buSzPts val="1100"/>
              <a:buFont typeface="Arial"/>
              <a:buNone/>
              <a:defRPr sz="1200"/>
            </a:lvl4pPr>
            <a:lvl5pPr lvl="4" algn="ctr">
              <a:lnSpc>
                <a:spcPct val="112500"/>
              </a:lnSpc>
              <a:spcBef>
                <a:spcPts val="0"/>
              </a:spcBef>
              <a:spcAft>
                <a:spcPts val="0"/>
              </a:spcAft>
              <a:buSzPts val="1200"/>
              <a:buFont typeface="Arial"/>
              <a:buNone/>
              <a:defRPr sz="1200"/>
            </a:lvl5pPr>
            <a:lvl6pPr lvl="5" algn="ctr">
              <a:spcBef>
                <a:spcPts val="200"/>
              </a:spcBef>
              <a:spcAft>
                <a:spcPts val="0"/>
              </a:spcAft>
              <a:buSzPts val="1200"/>
              <a:buNone/>
              <a:defRPr sz="1200"/>
            </a:lvl6pPr>
            <a:lvl7pPr lvl="6" algn="ctr">
              <a:lnSpc>
                <a:spcPct val="112500"/>
              </a:lnSpc>
              <a:spcBef>
                <a:spcPts val="0"/>
              </a:spcBef>
              <a:spcAft>
                <a:spcPts val="0"/>
              </a:spcAft>
              <a:buSzPts val="1200"/>
              <a:buNone/>
              <a:defRPr sz="1200"/>
            </a:lvl7pPr>
            <a:lvl8pPr lvl="7" algn="ctr">
              <a:lnSpc>
                <a:spcPct val="112500"/>
              </a:lnSpc>
              <a:spcBef>
                <a:spcPts val="0"/>
              </a:spcBef>
              <a:spcAft>
                <a:spcPts val="0"/>
              </a:spcAft>
              <a:buSzPts val="1200"/>
              <a:buNone/>
              <a:defRPr sz="1200"/>
            </a:lvl8pPr>
            <a:lvl9pPr lvl="8" algn="ctr">
              <a:lnSpc>
                <a:spcPct val="112500"/>
              </a:lnSpc>
              <a:spcBef>
                <a:spcPts val="0"/>
              </a:spcBef>
              <a:spcAft>
                <a:spcPts val="0"/>
              </a:spcAft>
              <a:buSzPts val="1200"/>
              <a:buNone/>
              <a:defRPr sz="1200"/>
            </a:lvl9pPr>
          </a:lstStyle>
          <a:p/>
        </p:txBody>
      </p:sp>
      <p:pic>
        <p:nvPicPr>
          <p:cNvPr id="117" name="Google Shape;117;p16"/>
          <p:cNvPicPr preferRelativeResize="0"/>
          <p:nvPr/>
        </p:nvPicPr>
        <p:blipFill rotWithShape="1">
          <a:blip r:embed="rId2">
            <a:alphaModFix/>
          </a:blip>
          <a:srcRect b="0" l="0" r="0" t="0"/>
          <a:stretch/>
        </p:blipFill>
        <p:spPr>
          <a:xfrm>
            <a:off x="310499" y="311886"/>
            <a:ext cx="1514518" cy="796427"/>
          </a:xfrm>
          <a:prstGeom prst="rect">
            <a:avLst/>
          </a:prstGeom>
          <a:noFill/>
          <a:ln>
            <a:noFill/>
          </a:ln>
        </p:spPr>
      </p:pic>
    </p:spTree>
  </p:cSld>
  <p:clrMapOvr>
    <a:masterClrMapping/>
  </p:clrMapOvr>
  <p:extLst>
    <p:ext uri="{DCECCB84-F9BA-43D5-87BE-67443E8EF086}">
      <p15:sldGuideLst>
        <p15:guide id="1" orient="horz" pos="1824">
          <p15:clr>
            <a:srgbClr val="FBAE40"/>
          </p15:clr>
        </p15:guide>
        <p15:guide id="2" pos="175">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ozdělovník (alternativní) 2" showMasterSp="0">
  <p:cSld name="Rozdělovník (alternativní) 2">
    <p:bg>
      <p:bgPr>
        <a:solidFill>
          <a:srgbClr val="5AC8AF"/>
        </a:solidFill>
      </p:bgPr>
    </p:bg>
    <p:spTree>
      <p:nvGrpSpPr>
        <p:cNvPr id="118" name="Shape 118"/>
        <p:cNvGrpSpPr/>
        <p:nvPr/>
      </p:nvGrpSpPr>
      <p:grpSpPr>
        <a:xfrm>
          <a:off x="0" y="0"/>
          <a:ext cx="0" cy="0"/>
          <a:chOff x="0" y="0"/>
          <a:chExt cx="0" cy="0"/>
        </a:xfrm>
      </p:grpSpPr>
      <p:sp>
        <p:nvSpPr>
          <p:cNvPr id="119" name="Google Shape;119;p17"/>
          <p:cNvSpPr txBox="1"/>
          <p:nvPr>
            <p:ph idx="12" type="sldNum"/>
          </p:nvPr>
        </p:nvSpPr>
        <p:spPr>
          <a:xfrm>
            <a:off x="310500" y="4671000"/>
            <a:ext cx="189000" cy="189000"/>
          </a:xfrm>
          <a:prstGeom prst="rect">
            <a:avLst/>
          </a:prstGeom>
          <a:noFill/>
          <a:ln>
            <a:noFill/>
          </a:ln>
        </p:spPr>
        <p:txBody>
          <a:bodyPr anchorCtr="0" anchor="ctr" bIns="0" lIns="0" spcFirstLastPara="1" rIns="0" wrap="square" tIns="0">
            <a:noAutofit/>
          </a:bodyPr>
          <a:lstStyle>
            <a:lvl1pPr indent="0" lvl="0" marL="0" algn="l">
              <a:spcBef>
                <a:spcPts val="0"/>
              </a:spcBef>
              <a:spcAft>
                <a:spcPts val="0"/>
              </a:spcAft>
              <a:buNone/>
              <a:defRPr b="0" i="0" sz="900" u="none" cap="none" strike="noStrike">
                <a:solidFill>
                  <a:schemeClr val="lt1"/>
                </a:solidFill>
                <a:latin typeface="Arial"/>
                <a:ea typeface="Arial"/>
                <a:cs typeface="Arial"/>
                <a:sym typeface="Arial"/>
              </a:defRPr>
            </a:lvl1pPr>
            <a:lvl2pPr indent="0" lvl="1" marL="0" algn="l">
              <a:spcBef>
                <a:spcPts val="0"/>
              </a:spcBef>
              <a:spcAft>
                <a:spcPts val="0"/>
              </a:spcAft>
              <a:buNone/>
              <a:defRPr b="0" i="0" sz="900" u="none" cap="none" strike="noStrike">
                <a:solidFill>
                  <a:schemeClr val="lt1"/>
                </a:solidFill>
                <a:latin typeface="Arial"/>
                <a:ea typeface="Arial"/>
                <a:cs typeface="Arial"/>
                <a:sym typeface="Arial"/>
              </a:defRPr>
            </a:lvl2pPr>
            <a:lvl3pPr indent="0" lvl="2" marL="0" algn="l">
              <a:spcBef>
                <a:spcPts val="0"/>
              </a:spcBef>
              <a:spcAft>
                <a:spcPts val="0"/>
              </a:spcAft>
              <a:buNone/>
              <a:defRPr b="0" i="0" sz="900" u="none" cap="none" strike="noStrike">
                <a:solidFill>
                  <a:schemeClr val="lt1"/>
                </a:solidFill>
                <a:latin typeface="Arial"/>
                <a:ea typeface="Arial"/>
                <a:cs typeface="Arial"/>
                <a:sym typeface="Arial"/>
              </a:defRPr>
            </a:lvl3pPr>
            <a:lvl4pPr indent="0" lvl="3" marL="0" algn="l">
              <a:spcBef>
                <a:spcPts val="0"/>
              </a:spcBef>
              <a:spcAft>
                <a:spcPts val="0"/>
              </a:spcAft>
              <a:buNone/>
              <a:defRPr b="0" i="0" sz="900" u="none" cap="none" strike="noStrike">
                <a:solidFill>
                  <a:schemeClr val="lt1"/>
                </a:solidFill>
                <a:latin typeface="Arial"/>
                <a:ea typeface="Arial"/>
                <a:cs typeface="Arial"/>
                <a:sym typeface="Arial"/>
              </a:defRPr>
            </a:lvl4pPr>
            <a:lvl5pPr indent="0" lvl="4" marL="0" algn="l">
              <a:spcBef>
                <a:spcPts val="0"/>
              </a:spcBef>
              <a:spcAft>
                <a:spcPts val="0"/>
              </a:spcAft>
              <a:buNone/>
              <a:defRPr b="0" i="0" sz="900" u="none" cap="none" strike="noStrike">
                <a:solidFill>
                  <a:schemeClr val="lt1"/>
                </a:solidFill>
                <a:latin typeface="Arial"/>
                <a:ea typeface="Arial"/>
                <a:cs typeface="Arial"/>
                <a:sym typeface="Arial"/>
              </a:defRPr>
            </a:lvl5pPr>
            <a:lvl6pPr indent="0" lvl="5" marL="0" algn="l">
              <a:spcBef>
                <a:spcPts val="0"/>
              </a:spcBef>
              <a:spcAft>
                <a:spcPts val="0"/>
              </a:spcAft>
              <a:buNone/>
              <a:defRPr b="0" i="0" sz="900" u="none" cap="none" strike="noStrike">
                <a:solidFill>
                  <a:schemeClr val="lt1"/>
                </a:solidFill>
                <a:latin typeface="Arial"/>
                <a:ea typeface="Arial"/>
                <a:cs typeface="Arial"/>
                <a:sym typeface="Arial"/>
              </a:defRPr>
            </a:lvl6pPr>
            <a:lvl7pPr indent="0" lvl="6" marL="0" algn="l">
              <a:spcBef>
                <a:spcPts val="0"/>
              </a:spcBef>
              <a:spcAft>
                <a:spcPts val="0"/>
              </a:spcAft>
              <a:buNone/>
              <a:defRPr b="0" i="0" sz="900" u="none" cap="none" strike="noStrike">
                <a:solidFill>
                  <a:schemeClr val="lt1"/>
                </a:solidFill>
                <a:latin typeface="Arial"/>
                <a:ea typeface="Arial"/>
                <a:cs typeface="Arial"/>
                <a:sym typeface="Arial"/>
              </a:defRPr>
            </a:lvl7pPr>
            <a:lvl8pPr indent="0" lvl="7" marL="0" algn="l">
              <a:spcBef>
                <a:spcPts val="0"/>
              </a:spcBef>
              <a:spcAft>
                <a:spcPts val="0"/>
              </a:spcAft>
              <a:buNone/>
              <a:defRPr b="0" i="0" sz="900" u="none" cap="none" strike="noStrike">
                <a:solidFill>
                  <a:schemeClr val="lt1"/>
                </a:solidFill>
                <a:latin typeface="Arial"/>
                <a:ea typeface="Arial"/>
                <a:cs typeface="Arial"/>
                <a:sym typeface="Arial"/>
              </a:defRPr>
            </a:lvl8pPr>
            <a:lvl9pPr indent="0" lvl="8" marL="0" algn="l">
              <a:spcBef>
                <a:spcPts val="0"/>
              </a:spcBef>
              <a:spcAft>
                <a:spcPts val="0"/>
              </a:spcAft>
              <a:buNone/>
              <a:defRPr b="0" i="0" sz="900" u="none" cap="none" strike="noStrike">
                <a:solidFill>
                  <a:schemeClr val="lt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sk"/>
              <a:t>‹#›</a:t>
            </a:fld>
            <a:endParaRPr/>
          </a:p>
        </p:txBody>
      </p:sp>
      <p:sp>
        <p:nvSpPr>
          <p:cNvPr id="120" name="Google Shape;120;p17"/>
          <p:cNvSpPr txBox="1"/>
          <p:nvPr>
            <p:ph type="title"/>
          </p:nvPr>
        </p:nvSpPr>
        <p:spPr>
          <a:xfrm>
            <a:off x="298876" y="2175274"/>
            <a:ext cx="3934800" cy="8787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1100"/>
              <a:buNone/>
              <a:defRPr sz="3300">
                <a:solidFill>
                  <a:schemeClr val="lt1"/>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21" name="Google Shape;121;p17"/>
          <p:cNvSpPr txBox="1"/>
          <p:nvPr>
            <p:ph idx="1" type="subTitle"/>
          </p:nvPr>
        </p:nvSpPr>
        <p:spPr>
          <a:xfrm>
            <a:off x="298876" y="3087302"/>
            <a:ext cx="3934800" cy="523800"/>
          </a:xfrm>
          <a:prstGeom prst="rect">
            <a:avLst/>
          </a:prstGeom>
          <a:noFill/>
          <a:ln>
            <a:noFill/>
          </a:ln>
        </p:spPr>
        <p:txBody>
          <a:bodyPr anchorCtr="0" anchor="t" bIns="0" lIns="0" spcFirstLastPara="1" rIns="0" wrap="square" tIns="0">
            <a:noAutofit/>
          </a:bodyPr>
          <a:lstStyle>
            <a:lvl1pPr lvl="0" algn="l">
              <a:lnSpc>
                <a:spcPct val="114000"/>
              </a:lnSpc>
              <a:spcBef>
                <a:spcPts val="0"/>
              </a:spcBef>
              <a:spcAft>
                <a:spcPts val="0"/>
              </a:spcAft>
              <a:buSzPts val="1800"/>
              <a:buFont typeface="Arial"/>
              <a:buNone/>
              <a:defRPr b="0" sz="1800">
                <a:solidFill>
                  <a:schemeClr val="lt1"/>
                </a:solidFill>
                <a:latin typeface="Arial"/>
                <a:ea typeface="Arial"/>
                <a:cs typeface="Arial"/>
                <a:sym typeface="Arial"/>
              </a:defRPr>
            </a:lvl1pPr>
            <a:lvl2pPr lvl="1" algn="ctr">
              <a:lnSpc>
                <a:spcPct val="90000"/>
              </a:lnSpc>
              <a:spcBef>
                <a:spcPts val="0"/>
              </a:spcBef>
              <a:spcAft>
                <a:spcPts val="0"/>
              </a:spcAft>
              <a:buSzPts val="1500"/>
              <a:buFont typeface="Arial"/>
              <a:buNone/>
              <a:defRPr sz="1500"/>
            </a:lvl2pPr>
            <a:lvl3pPr lvl="2" algn="ctr">
              <a:lnSpc>
                <a:spcPct val="100000"/>
              </a:lnSpc>
              <a:spcBef>
                <a:spcPts val="0"/>
              </a:spcBef>
              <a:spcAft>
                <a:spcPts val="0"/>
              </a:spcAft>
              <a:buSzPts val="1100"/>
              <a:buFont typeface="Arial"/>
              <a:buNone/>
              <a:defRPr sz="1400"/>
            </a:lvl3pPr>
            <a:lvl4pPr lvl="3" algn="ctr">
              <a:lnSpc>
                <a:spcPct val="112500"/>
              </a:lnSpc>
              <a:spcBef>
                <a:spcPts val="0"/>
              </a:spcBef>
              <a:spcAft>
                <a:spcPts val="0"/>
              </a:spcAft>
              <a:buSzPts val="1100"/>
              <a:buFont typeface="Arial"/>
              <a:buNone/>
              <a:defRPr sz="1200"/>
            </a:lvl4pPr>
            <a:lvl5pPr lvl="4" algn="ctr">
              <a:lnSpc>
                <a:spcPct val="112500"/>
              </a:lnSpc>
              <a:spcBef>
                <a:spcPts val="0"/>
              </a:spcBef>
              <a:spcAft>
                <a:spcPts val="0"/>
              </a:spcAft>
              <a:buSzPts val="1200"/>
              <a:buFont typeface="Arial"/>
              <a:buNone/>
              <a:defRPr sz="1200"/>
            </a:lvl5pPr>
            <a:lvl6pPr lvl="5" algn="ctr">
              <a:spcBef>
                <a:spcPts val="200"/>
              </a:spcBef>
              <a:spcAft>
                <a:spcPts val="0"/>
              </a:spcAft>
              <a:buSzPts val="1200"/>
              <a:buNone/>
              <a:defRPr sz="1200"/>
            </a:lvl6pPr>
            <a:lvl7pPr lvl="6" algn="ctr">
              <a:lnSpc>
                <a:spcPct val="112500"/>
              </a:lnSpc>
              <a:spcBef>
                <a:spcPts val="0"/>
              </a:spcBef>
              <a:spcAft>
                <a:spcPts val="0"/>
              </a:spcAft>
              <a:buSzPts val="1200"/>
              <a:buNone/>
              <a:defRPr sz="1200"/>
            </a:lvl7pPr>
            <a:lvl8pPr lvl="7" algn="ctr">
              <a:lnSpc>
                <a:spcPct val="112500"/>
              </a:lnSpc>
              <a:spcBef>
                <a:spcPts val="0"/>
              </a:spcBef>
              <a:spcAft>
                <a:spcPts val="0"/>
              </a:spcAft>
              <a:buSzPts val="1200"/>
              <a:buNone/>
              <a:defRPr sz="1200"/>
            </a:lvl8pPr>
            <a:lvl9pPr lvl="8" algn="ctr">
              <a:lnSpc>
                <a:spcPct val="112500"/>
              </a:lnSpc>
              <a:spcBef>
                <a:spcPts val="0"/>
              </a:spcBef>
              <a:spcAft>
                <a:spcPts val="0"/>
              </a:spcAft>
              <a:buSzPts val="1200"/>
              <a:buNone/>
              <a:defRPr sz="1200"/>
            </a:lvl9pPr>
          </a:lstStyle>
          <a:p/>
        </p:txBody>
      </p:sp>
      <p:sp>
        <p:nvSpPr>
          <p:cNvPr id="122" name="Google Shape;122;p17"/>
          <p:cNvSpPr/>
          <p:nvPr>
            <p:ph idx="2" type="pic"/>
          </p:nvPr>
        </p:nvSpPr>
        <p:spPr>
          <a:xfrm>
            <a:off x="4572000" y="0"/>
            <a:ext cx="4572000" cy="5143500"/>
          </a:xfrm>
          <a:prstGeom prst="rect">
            <a:avLst/>
          </a:prstGeom>
          <a:noFill/>
          <a:ln>
            <a:noFill/>
          </a:ln>
        </p:spPr>
      </p:sp>
      <p:sp>
        <p:nvSpPr>
          <p:cNvPr id="123" name="Google Shape;123;p17"/>
          <p:cNvSpPr txBox="1"/>
          <p:nvPr>
            <p:ph idx="11" type="ftr"/>
          </p:nvPr>
        </p:nvSpPr>
        <p:spPr>
          <a:xfrm>
            <a:off x="540000" y="4671000"/>
            <a:ext cx="3693900" cy="1890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100"/>
              <a:buNone/>
              <a:defRPr>
                <a:solidFill>
                  <a:schemeClr val="lt1"/>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pic>
        <p:nvPicPr>
          <p:cNvPr id="124" name="Google Shape;124;p17"/>
          <p:cNvPicPr preferRelativeResize="0"/>
          <p:nvPr/>
        </p:nvPicPr>
        <p:blipFill rotWithShape="1">
          <a:blip r:embed="rId2">
            <a:alphaModFix/>
          </a:blip>
          <a:srcRect b="0" l="0" r="0" t="0"/>
          <a:stretch/>
        </p:blipFill>
        <p:spPr>
          <a:xfrm>
            <a:off x="310499" y="311886"/>
            <a:ext cx="1514518" cy="796427"/>
          </a:xfrm>
          <a:prstGeom prst="rect">
            <a:avLst/>
          </a:prstGeom>
          <a:noFill/>
          <a:ln>
            <a:noFill/>
          </a:ln>
        </p:spPr>
      </p:pic>
    </p:spTree>
  </p:cSld>
  <p:clrMapOvr>
    <a:masterClrMapping/>
  </p:clrMapOvr>
  <p:extLst>
    <p:ext uri="{DCECCB84-F9BA-43D5-87BE-67443E8EF086}">
      <p15:sldGuideLst>
        <p15:guide id="1" orient="horz" pos="1824">
          <p15:clr>
            <a:srgbClr val="FBAE40"/>
          </p15:clr>
        </p15:guide>
        <p15:guide id="2" pos="175">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verzní s obrázkem">
  <p:cSld name="Inverzní s obrázkem">
    <p:bg>
      <p:bgPr>
        <a:solidFill>
          <a:srgbClr val="5AC8AF"/>
        </a:solidFill>
      </p:bgPr>
    </p:bg>
    <p:spTree>
      <p:nvGrpSpPr>
        <p:cNvPr id="125" name="Shape 125"/>
        <p:cNvGrpSpPr/>
        <p:nvPr/>
      </p:nvGrpSpPr>
      <p:grpSpPr>
        <a:xfrm>
          <a:off x="0" y="0"/>
          <a:ext cx="0" cy="0"/>
          <a:chOff x="0" y="0"/>
          <a:chExt cx="0" cy="0"/>
        </a:xfrm>
      </p:grpSpPr>
      <p:sp>
        <p:nvSpPr>
          <p:cNvPr id="126" name="Google Shape;126;p18"/>
          <p:cNvSpPr/>
          <p:nvPr>
            <p:ph idx="2" type="pic"/>
          </p:nvPr>
        </p:nvSpPr>
        <p:spPr>
          <a:xfrm>
            <a:off x="0" y="1"/>
            <a:ext cx="9144000" cy="4381500"/>
          </a:xfrm>
          <a:prstGeom prst="rect">
            <a:avLst/>
          </a:prstGeom>
          <a:noFill/>
          <a:ln>
            <a:noFill/>
          </a:ln>
        </p:spPr>
      </p:sp>
      <p:sp>
        <p:nvSpPr>
          <p:cNvPr id="127" name="Google Shape;127;p18"/>
          <p:cNvSpPr txBox="1"/>
          <p:nvPr>
            <p:ph idx="1" type="body"/>
          </p:nvPr>
        </p:nvSpPr>
        <p:spPr>
          <a:xfrm>
            <a:off x="540000" y="4530596"/>
            <a:ext cx="6417000" cy="383100"/>
          </a:xfrm>
          <a:prstGeom prst="rect">
            <a:avLst/>
          </a:prstGeom>
          <a:noFill/>
          <a:ln>
            <a:noFill/>
          </a:ln>
        </p:spPr>
        <p:txBody>
          <a:bodyPr anchorCtr="0" anchor="t" bIns="0" lIns="0" spcFirstLastPara="1" rIns="0" wrap="square" tIns="0">
            <a:noAutofit/>
          </a:bodyPr>
          <a:lstStyle>
            <a:lvl1pPr indent="-228600" lvl="0" marL="457200" marR="0" algn="l">
              <a:lnSpc>
                <a:spcPct val="120000"/>
              </a:lnSpc>
              <a:spcBef>
                <a:spcPts val="0"/>
              </a:spcBef>
              <a:spcAft>
                <a:spcPts val="0"/>
              </a:spcAft>
              <a:buClr>
                <a:schemeClr val="dk2"/>
              </a:buClr>
              <a:buSzPts val="1100"/>
              <a:buFont typeface="Arial"/>
              <a:buNone/>
              <a:defRPr b="0" sz="1100">
                <a:solidFill>
                  <a:schemeClr val="lt1"/>
                </a:solidFill>
              </a:defRPr>
            </a:lvl1pPr>
            <a:lvl2pPr indent="-228600" lvl="1" marL="914400" algn="l">
              <a:lnSpc>
                <a:spcPct val="120000"/>
              </a:lnSpc>
              <a:spcBef>
                <a:spcPts val="0"/>
              </a:spcBef>
              <a:spcAft>
                <a:spcPts val="0"/>
              </a:spcAft>
              <a:buSzPts val="1100"/>
              <a:buFont typeface="Arial"/>
              <a:buNone/>
              <a:defRPr u="none"/>
            </a:lvl2pPr>
            <a:lvl3pPr indent="-228600" lvl="2" marL="1371600" algn="l">
              <a:lnSpc>
                <a:spcPct val="120000"/>
              </a:lnSpc>
              <a:spcBef>
                <a:spcPts val="0"/>
              </a:spcBef>
              <a:spcAft>
                <a:spcPts val="0"/>
              </a:spcAft>
              <a:buSzPts val="900"/>
              <a:buFont typeface="Arial"/>
              <a:buNone/>
              <a:defRPr>
                <a:latin typeface="Arial"/>
                <a:ea typeface="Arial"/>
                <a:cs typeface="Arial"/>
                <a:sym typeface="Arial"/>
              </a:defRPr>
            </a:lvl3pPr>
            <a:lvl4pPr indent="-228600" lvl="3" marL="1828800" algn="l">
              <a:lnSpc>
                <a:spcPct val="120000"/>
              </a:lnSpc>
              <a:spcBef>
                <a:spcPts val="0"/>
              </a:spcBef>
              <a:spcAft>
                <a:spcPts val="0"/>
              </a:spcAft>
              <a:buSzPts val="1000"/>
              <a:buFont typeface="Arial"/>
              <a:buNone/>
              <a:defRPr/>
            </a:lvl4pPr>
            <a:lvl5pPr indent="-228600" lvl="4" marL="2286000" algn="l">
              <a:lnSpc>
                <a:spcPct val="120000"/>
              </a:lnSpc>
              <a:spcBef>
                <a:spcPts val="0"/>
              </a:spcBef>
              <a:spcAft>
                <a:spcPts val="0"/>
              </a:spcAft>
              <a:buSzPts val="1100"/>
              <a:buFont typeface="Arial"/>
              <a:buNone/>
              <a:defRPr/>
            </a:lvl5pPr>
            <a:lvl6pPr indent="-317500" lvl="5" marL="2743200" algn="l">
              <a:spcBef>
                <a:spcPts val="300"/>
              </a:spcBef>
              <a:spcAft>
                <a:spcPts val="0"/>
              </a:spcAft>
              <a:buSzPts val="1400"/>
              <a:buChar char="•"/>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pic>
        <p:nvPicPr>
          <p:cNvPr id="128" name="Google Shape;128;p18"/>
          <p:cNvPicPr preferRelativeResize="0"/>
          <p:nvPr/>
        </p:nvPicPr>
        <p:blipFill rotWithShape="1">
          <a:blip r:embed="rId2">
            <a:alphaModFix/>
          </a:blip>
          <a:srcRect b="0" l="0" r="0" t="0"/>
          <a:stretch/>
        </p:blipFill>
        <p:spPr>
          <a:xfrm>
            <a:off x="8160958" y="4536185"/>
            <a:ext cx="849358" cy="447829"/>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UNI SPORT slide">
  <p:cSld name="MUNI SPORT slide">
    <p:bg>
      <p:bgPr>
        <a:solidFill>
          <a:srgbClr val="5AC8AF"/>
        </a:solidFill>
      </p:bgPr>
    </p:bg>
    <p:spTree>
      <p:nvGrpSpPr>
        <p:cNvPr id="129" name="Shape 129"/>
        <p:cNvGrpSpPr/>
        <p:nvPr/>
      </p:nvGrpSpPr>
      <p:grpSpPr>
        <a:xfrm>
          <a:off x="0" y="0"/>
          <a:ext cx="0" cy="0"/>
          <a:chOff x="0" y="0"/>
          <a:chExt cx="0" cy="0"/>
        </a:xfrm>
      </p:grpSpPr>
      <p:pic>
        <p:nvPicPr>
          <p:cNvPr id="130" name="Google Shape;130;p19"/>
          <p:cNvPicPr preferRelativeResize="0"/>
          <p:nvPr/>
        </p:nvPicPr>
        <p:blipFill rotWithShape="1">
          <a:blip r:embed="rId2">
            <a:alphaModFix/>
          </a:blip>
          <a:srcRect b="0" l="0" r="0" t="0"/>
          <a:stretch/>
        </p:blipFill>
        <p:spPr>
          <a:xfrm>
            <a:off x="2559508" y="1510650"/>
            <a:ext cx="4024985" cy="2122200"/>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UNI slide">
  <p:cSld name="MUNI slide">
    <p:bg>
      <p:bgPr>
        <a:solidFill>
          <a:schemeClr val="dk2"/>
        </a:solidFill>
      </p:bgPr>
    </p:bg>
    <p:spTree>
      <p:nvGrpSpPr>
        <p:cNvPr id="131" name="Shape 131"/>
        <p:cNvGrpSpPr/>
        <p:nvPr/>
      </p:nvGrpSpPr>
      <p:grpSpPr>
        <a:xfrm>
          <a:off x="0" y="0"/>
          <a:ext cx="0" cy="0"/>
          <a:chOff x="0" y="0"/>
          <a:chExt cx="0" cy="0"/>
        </a:xfrm>
      </p:grpSpPr>
      <p:pic>
        <p:nvPicPr>
          <p:cNvPr id="132" name="Google Shape;132;p20"/>
          <p:cNvPicPr preferRelativeResize="0"/>
          <p:nvPr/>
        </p:nvPicPr>
        <p:blipFill rotWithShape="1">
          <a:blip r:embed="rId2">
            <a:alphaModFix/>
          </a:blip>
          <a:srcRect b="0" l="0" r="0" t="0"/>
          <a:stretch/>
        </p:blipFill>
        <p:spPr>
          <a:xfrm>
            <a:off x="1238217" y="1724200"/>
            <a:ext cx="6543763" cy="1695100"/>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Záhlaví oddílu" type="secHead">
  <p:cSld name="SECTION_HEADER">
    <p:spTree>
      <p:nvGrpSpPr>
        <p:cNvPr id="16" name="Shape 16"/>
        <p:cNvGrpSpPr/>
        <p:nvPr/>
      </p:nvGrpSpPr>
      <p:grpSpPr>
        <a:xfrm>
          <a:off x="0" y="0"/>
          <a:ext cx="0" cy="0"/>
          <a:chOff x="0" y="0"/>
          <a:chExt cx="0" cy="0"/>
        </a:xfrm>
      </p:grpSpPr>
      <p:sp>
        <p:nvSpPr>
          <p:cNvPr id="17" name="Google Shape;17;p3"/>
          <p:cNvSpPr txBox="1"/>
          <p:nvPr>
            <p:ph type="title"/>
          </p:nvPr>
        </p:nvSpPr>
        <p:spPr>
          <a:xfrm>
            <a:off x="623888" y="1282303"/>
            <a:ext cx="7886700" cy="2139600"/>
          </a:xfrm>
          <a:prstGeom prst="rect">
            <a:avLst/>
          </a:prstGeom>
          <a:noFill/>
          <a:ln>
            <a:noFill/>
          </a:ln>
        </p:spPr>
        <p:txBody>
          <a:bodyPr anchorCtr="0" anchor="b" bIns="0" lIns="0" spcFirstLastPara="1" rIns="0" wrap="square" tIns="0">
            <a:noAutofit/>
          </a:bodyPr>
          <a:lstStyle>
            <a:lvl1pPr lvl="0" algn="l">
              <a:lnSpc>
                <a:spcPct val="66666"/>
              </a:lnSpc>
              <a:spcBef>
                <a:spcPts val="0"/>
              </a:spcBef>
              <a:spcAft>
                <a:spcPts val="0"/>
              </a:spcAft>
              <a:buSzPts val="1100"/>
              <a:buNone/>
              <a:defRPr sz="4500"/>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8" name="Google Shape;18;p3"/>
          <p:cNvSpPr txBox="1"/>
          <p:nvPr>
            <p:ph idx="1" type="body"/>
          </p:nvPr>
        </p:nvSpPr>
        <p:spPr>
          <a:xfrm>
            <a:off x="623888" y="3442097"/>
            <a:ext cx="7886700" cy="1125000"/>
          </a:xfrm>
          <a:prstGeom prst="rect">
            <a:avLst/>
          </a:prstGeom>
          <a:noFill/>
          <a:ln>
            <a:noFill/>
          </a:ln>
        </p:spPr>
        <p:txBody>
          <a:bodyPr anchorCtr="0" anchor="t" bIns="0" lIns="0" spcFirstLastPara="1" rIns="0" wrap="square" tIns="0">
            <a:noAutofit/>
          </a:bodyPr>
          <a:lstStyle>
            <a:lvl1pPr indent="-228600" lvl="0" marL="457200" algn="l">
              <a:lnSpc>
                <a:spcPct val="114000"/>
              </a:lnSpc>
              <a:spcBef>
                <a:spcPts val="0"/>
              </a:spcBef>
              <a:spcAft>
                <a:spcPts val="0"/>
              </a:spcAft>
              <a:buSzPts val="1800"/>
              <a:buFont typeface="Arial"/>
              <a:buNone/>
              <a:defRPr sz="1800">
                <a:solidFill>
                  <a:srgbClr val="888888"/>
                </a:solidFill>
              </a:defRPr>
            </a:lvl1pPr>
            <a:lvl2pPr indent="-228600" lvl="1" marL="914400" algn="l">
              <a:lnSpc>
                <a:spcPct val="90000"/>
              </a:lnSpc>
              <a:spcBef>
                <a:spcPts val="0"/>
              </a:spcBef>
              <a:spcAft>
                <a:spcPts val="0"/>
              </a:spcAft>
              <a:buSzPts val="1500"/>
              <a:buFont typeface="Arial"/>
              <a:buNone/>
              <a:defRPr sz="1500">
                <a:solidFill>
                  <a:srgbClr val="888888"/>
                </a:solidFill>
              </a:defRPr>
            </a:lvl2pPr>
            <a:lvl3pPr indent="-228600" lvl="2" marL="1371600" algn="l">
              <a:lnSpc>
                <a:spcPct val="100000"/>
              </a:lnSpc>
              <a:spcBef>
                <a:spcPts val="0"/>
              </a:spcBef>
              <a:spcAft>
                <a:spcPts val="0"/>
              </a:spcAft>
              <a:buSzPts val="1100"/>
              <a:buFont typeface="Arial"/>
              <a:buNone/>
              <a:defRPr sz="1400">
                <a:solidFill>
                  <a:srgbClr val="888888"/>
                </a:solidFill>
              </a:defRPr>
            </a:lvl3pPr>
            <a:lvl4pPr indent="-228600" lvl="3" marL="1828800" algn="l">
              <a:lnSpc>
                <a:spcPct val="112500"/>
              </a:lnSpc>
              <a:spcBef>
                <a:spcPts val="0"/>
              </a:spcBef>
              <a:spcAft>
                <a:spcPts val="0"/>
              </a:spcAft>
              <a:buSzPts val="1100"/>
              <a:buFont typeface="Arial"/>
              <a:buNone/>
              <a:defRPr sz="1200">
                <a:solidFill>
                  <a:srgbClr val="888888"/>
                </a:solidFill>
              </a:defRPr>
            </a:lvl4pPr>
            <a:lvl5pPr indent="-228600" lvl="4" marL="2286000" algn="l">
              <a:lnSpc>
                <a:spcPct val="112500"/>
              </a:lnSpc>
              <a:spcBef>
                <a:spcPts val="0"/>
              </a:spcBef>
              <a:spcAft>
                <a:spcPts val="0"/>
              </a:spcAft>
              <a:buSzPts val="1200"/>
              <a:buFont typeface="Arial"/>
              <a:buNone/>
              <a:defRPr sz="1200">
                <a:solidFill>
                  <a:srgbClr val="888888"/>
                </a:solidFill>
              </a:defRPr>
            </a:lvl5pPr>
            <a:lvl6pPr indent="-228600" lvl="5" marL="2743200" algn="l">
              <a:spcBef>
                <a:spcPts val="200"/>
              </a:spcBef>
              <a:spcAft>
                <a:spcPts val="0"/>
              </a:spcAft>
              <a:buSzPts val="1200"/>
              <a:buNone/>
              <a:defRPr sz="1200">
                <a:solidFill>
                  <a:srgbClr val="888888"/>
                </a:solidFill>
              </a:defRPr>
            </a:lvl6pPr>
            <a:lvl7pPr indent="-228600" lvl="6" marL="3200400" algn="l">
              <a:lnSpc>
                <a:spcPct val="112500"/>
              </a:lnSpc>
              <a:spcBef>
                <a:spcPts val="0"/>
              </a:spcBef>
              <a:spcAft>
                <a:spcPts val="0"/>
              </a:spcAft>
              <a:buSzPts val="1200"/>
              <a:buNone/>
              <a:defRPr sz="1200">
                <a:solidFill>
                  <a:srgbClr val="888888"/>
                </a:solidFill>
              </a:defRPr>
            </a:lvl7pPr>
            <a:lvl8pPr indent="-228600" lvl="7" marL="3657600" algn="l">
              <a:lnSpc>
                <a:spcPct val="112500"/>
              </a:lnSpc>
              <a:spcBef>
                <a:spcPts val="0"/>
              </a:spcBef>
              <a:spcAft>
                <a:spcPts val="0"/>
              </a:spcAft>
              <a:buSzPts val="1200"/>
              <a:buNone/>
              <a:defRPr sz="1200">
                <a:solidFill>
                  <a:srgbClr val="888888"/>
                </a:solidFill>
              </a:defRPr>
            </a:lvl8pPr>
            <a:lvl9pPr indent="-228600" lvl="8" marL="4114800" algn="l">
              <a:lnSpc>
                <a:spcPct val="112500"/>
              </a:lnSpc>
              <a:spcBef>
                <a:spcPts val="0"/>
              </a:spcBef>
              <a:spcAft>
                <a:spcPts val="0"/>
              </a:spcAft>
              <a:buSzPts val="1200"/>
              <a:buNone/>
              <a:defRPr sz="1200">
                <a:solidFill>
                  <a:srgbClr val="888888"/>
                </a:solidFill>
              </a:defRPr>
            </a:lvl9pPr>
          </a:lstStyle>
          <a:p/>
        </p:txBody>
      </p:sp>
      <p:sp>
        <p:nvSpPr>
          <p:cNvPr id="19" name="Google Shape;19;p3"/>
          <p:cNvSpPr txBox="1"/>
          <p:nvPr>
            <p:ph idx="10" type="dt"/>
          </p:nvPr>
        </p:nvSpPr>
        <p:spPr>
          <a:xfrm>
            <a:off x="0" y="0"/>
            <a:ext cx="2250000" cy="2250000"/>
          </a:xfrm>
          <a:prstGeom prst="rect">
            <a:avLst/>
          </a:prstGeom>
          <a:noFill/>
          <a:ln>
            <a:noFill/>
          </a:ln>
        </p:spPr>
        <p:txBody>
          <a:bodyPr anchorCtr="0" anchor="t" bIns="34275" lIns="68575" spcFirstLastPara="1" rIns="68575" wrap="square" tIns="34275">
            <a:noAutofit/>
          </a:bodyPr>
          <a:lstStyle>
            <a:lvl1pPr lvl="0" marR="0" rtl="0" algn="l">
              <a:spcBef>
                <a:spcPts val="0"/>
              </a:spcBef>
              <a:spcAft>
                <a:spcPts val="0"/>
              </a:spcAft>
              <a:buSzPts val="1100"/>
              <a:buNone/>
              <a:defRPr b="0" i="0" sz="1800" u="none" cap="none" strike="noStrike">
                <a:solidFill>
                  <a:schemeClr val="dk1"/>
                </a:solidFill>
                <a:latin typeface="Tahoma"/>
                <a:ea typeface="Tahoma"/>
                <a:cs typeface="Tahoma"/>
                <a:sym typeface="Tahoma"/>
              </a:defRPr>
            </a:lvl1pPr>
            <a:lvl2pPr lvl="1" marR="0" rtl="0" algn="l">
              <a:spcBef>
                <a:spcPts val="0"/>
              </a:spcBef>
              <a:spcAft>
                <a:spcPts val="0"/>
              </a:spcAft>
              <a:buSzPts val="1100"/>
              <a:buNone/>
              <a:defRPr b="0" i="0" sz="1800" u="none" cap="none" strike="noStrike">
                <a:solidFill>
                  <a:schemeClr val="dk1"/>
                </a:solidFill>
                <a:latin typeface="Tahoma"/>
                <a:ea typeface="Tahoma"/>
                <a:cs typeface="Tahoma"/>
                <a:sym typeface="Tahoma"/>
              </a:defRPr>
            </a:lvl2pPr>
            <a:lvl3pPr lvl="2" marR="0" rtl="0" algn="l">
              <a:spcBef>
                <a:spcPts val="0"/>
              </a:spcBef>
              <a:spcAft>
                <a:spcPts val="0"/>
              </a:spcAft>
              <a:buSzPts val="1100"/>
              <a:buNone/>
              <a:defRPr b="0" i="0" sz="1800" u="none" cap="none" strike="noStrike">
                <a:solidFill>
                  <a:schemeClr val="dk1"/>
                </a:solidFill>
                <a:latin typeface="Tahoma"/>
                <a:ea typeface="Tahoma"/>
                <a:cs typeface="Tahoma"/>
                <a:sym typeface="Tahoma"/>
              </a:defRPr>
            </a:lvl3pPr>
            <a:lvl4pPr lvl="3" marR="0" rtl="0" algn="l">
              <a:spcBef>
                <a:spcPts val="0"/>
              </a:spcBef>
              <a:spcAft>
                <a:spcPts val="0"/>
              </a:spcAft>
              <a:buSzPts val="1100"/>
              <a:buNone/>
              <a:defRPr b="0" i="0" sz="1800" u="none" cap="none" strike="noStrike">
                <a:solidFill>
                  <a:schemeClr val="dk1"/>
                </a:solidFill>
                <a:latin typeface="Tahoma"/>
                <a:ea typeface="Tahoma"/>
                <a:cs typeface="Tahoma"/>
                <a:sym typeface="Tahoma"/>
              </a:defRPr>
            </a:lvl4pPr>
            <a:lvl5pPr lvl="4" marR="0" rtl="0" algn="l">
              <a:spcBef>
                <a:spcPts val="0"/>
              </a:spcBef>
              <a:spcAft>
                <a:spcPts val="0"/>
              </a:spcAft>
              <a:buSzPts val="1100"/>
              <a:buNone/>
              <a:defRPr b="0" i="0" sz="1800" u="none" cap="none" strike="noStrike">
                <a:solidFill>
                  <a:schemeClr val="dk1"/>
                </a:solidFill>
                <a:latin typeface="Tahoma"/>
                <a:ea typeface="Tahoma"/>
                <a:cs typeface="Tahoma"/>
                <a:sym typeface="Tahoma"/>
              </a:defRPr>
            </a:lvl5pPr>
            <a:lvl6pPr lvl="5" marR="0" rtl="0" algn="l">
              <a:spcBef>
                <a:spcPts val="0"/>
              </a:spcBef>
              <a:spcAft>
                <a:spcPts val="0"/>
              </a:spcAft>
              <a:buSzPts val="1100"/>
              <a:buNone/>
              <a:defRPr b="0" i="0" sz="1800" u="none" cap="none" strike="noStrike">
                <a:solidFill>
                  <a:schemeClr val="dk1"/>
                </a:solidFill>
                <a:latin typeface="Tahoma"/>
                <a:ea typeface="Tahoma"/>
                <a:cs typeface="Tahoma"/>
                <a:sym typeface="Tahoma"/>
              </a:defRPr>
            </a:lvl6pPr>
            <a:lvl7pPr lvl="6" marR="0" rtl="0" algn="l">
              <a:spcBef>
                <a:spcPts val="0"/>
              </a:spcBef>
              <a:spcAft>
                <a:spcPts val="0"/>
              </a:spcAft>
              <a:buSzPts val="1100"/>
              <a:buNone/>
              <a:defRPr b="0" i="0" sz="1800" u="none" cap="none" strike="noStrike">
                <a:solidFill>
                  <a:schemeClr val="dk1"/>
                </a:solidFill>
                <a:latin typeface="Tahoma"/>
                <a:ea typeface="Tahoma"/>
                <a:cs typeface="Tahoma"/>
                <a:sym typeface="Tahoma"/>
              </a:defRPr>
            </a:lvl7pPr>
            <a:lvl8pPr lvl="7" marR="0" rtl="0" algn="l">
              <a:spcBef>
                <a:spcPts val="0"/>
              </a:spcBef>
              <a:spcAft>
                <a:spcPts val="0"/>
              </a:spcAft>
              <a:buSzPts val="1100"/>
              <a:buNone/>
              <a:defRPr b="0" i="0" sz="1800" u="none" cap="none" strike="noStrike">
                <a:solidFill>
                  <a:schemeClr val="dk1"/>
                </a:solidFill>
                <a:latin typeface="Tahoma"/>
                <a:ea typeface="Tahoma"/>
                <a:cs typeface="Tahoma"/>
                <a:sym typeface="Tahoma"/>
              </a:defRPr>
            </a:lvl8pPr>
            <a:lvl9pPr lvl="8" marR="0" rtl="0" algn="l">
              <a:spcBef>
                <a:spcPts val="0"/>
              </a:spcBef>
              <a:spcAft>
                <a:spcPts val="0"/>
              </a:spcAft>
              <a:buSzPts val="1100"/>
              <a:buNone/>
              <a:defRPr b="0" i="0" sz="1800" u="none" cap="none" strike="noStrike">
                <a:solidFill>
                  <a:schemeClr val="dk1"/>
                </a:solidFill>
                <a:latin typeface="Tahoma"/>
                <a:ea typeface="Tahoma"/>
                <a:cs typeface="Tahoma"/>
                <a:sym typeface="Tahoma"/>
              </a:defRPr>
            </a:lvl9pPr>
          </a:lstStyle>
          <a:p/>
        </p:txBody>
      </p:sp>
      <p:sp>
        <p:nvSpPr>
          <p:cNvPr id="20" name="Google Shape;20;p3"/>
          <p:cNvSpPr txBox="1"/>
          <p:nvPr>
            <p:ph idx="11" type="ftr"/>
          </p:nvPr>
        </p:nvSpPr>
        <p:spPr>
          <a:xfrm>
            <a:off x="540000" y="4671000"/>
            <a:ext cx="5940000" cy="1890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1" name="Google Shape;21;p3"/>
          <p:cNvSpPr txBox="1"/>
          <p:nvPr>
            <p:ph idx="12" type="sldNum"/>
          </p:nvPr>
        </p:nvSpPr>
        <p:spPr>
          <a:xfrm>
            <a:off x="310500" y="4671000"/>
            <a:ext cx="189000" cy="189000"/>
          </a:xfrm>
          <a:prstGeom prst="rect">
            <a:avLst/>
          </a:prstGeom>
          <a:noFill/>
          <a:ln>
            <a:noFill/>
          </a:ln>
        </p:spPr>
        <p:txBody>
          <a:bodyPr anchorCtr="0" anchor="ctr" bIns="0" lIns="0" spcFirstLastPara="1" rIns="0" wrap="square" tIns="0">
            <a:noAutofit/>
          </a:bodyPr>
          <a:lstStyle>
            <a:lvl1pPr indent="0" lvl="0" marL="0" algn="l">
              <a:spcBef>
                <a:spcPts val="0"/>
              </a:spcBef>
              <a:spcAft>
                <a:spcPts val="0"/>
              </a:spcAft>
              <a:buNone/>
              <a:defRPr/>
            </a:lvl1pPr>
            <a:lvl2pPr indent="0" lvl="1" marL="0" algn="l">
              <a:spcBef>
                <a:spcPts val="0"/>
              </a:spcBef>
              <a:spcAft>
                <a:spcPts val="0"/>
              </a:spcAft>
              <a:buNone/>
              <a:defRPr/>
            </a:lvl2pPr>
            <a:lvl3pPr indent="0" lvl="2" marL="0" algn="l">
              <a:spcBef>
                <a:spcPts val="0"/>
              </a:spcBef>
              <a:spcAft>
                <a:spcPts val="0"/>
              </a:spcAft>
              <a:buNone/>
              <a:defRPr/>
            </a:lvl3pPr>
            <a:lvl4pPr indent="0" lvl="3" marL="0" algn="l">
              <a:spcBef>
                <a:spcPts val="0"/>
              </a:spcBef>
              <a:spcAft>
                <a:spcPts val="0"/>
              </a:spcAft>
              <a:buNone/>
              <a:defRPr/>
            </a:lvl4pPr>
            <a:lvl5pPr indent="0" lvl="4" marL="0" algn="l">
              <a:spcBef>
                <a:spcPts val="0"/>
              </a:spcBef>
              <a:spcAft>
                <a:spcPts val="0"/>
              </a:spcAft>
              <a:buNone/>
              <a:defRPr/>
            </a:lvl5pPr>
            <a:lvl6pPr indent="0" lvl="5" marL="0" algn="l">
              <a:spcBef>
                <a:spcPts val="0"/>
              </a:spcBef>
              <a:spcAft>
                <a:spcPts val="0"/>
              </a:spcAft>
              <a:buNone/>
              <a:defRPr/>
            </a:lvl6pPr>
            <a:lvl7pPr indent="0" lvl="6" marL="0" algn="l">
              <a:spcBef>
                <a:spcPts val="0"/>
              </a:spcBef>
              <a:spcAft>
                <a:spcPts val="0"/>
              </a:spcAft>
              <a:buNone/>
              <a:defRPr/>
            </a:lvl7pPr>
            <a:lvl8pPr indent="0" lvl="7" marL="0" algn="l">
              <a:spcBef>
                <a:spcPts val="0"/>
              </a:spcBef>
              <a:spcAft>
                <a:spcPts val="0"/>
              </a:spcAft>
              <a:buNone/>
              <a:defRPr/>
            </a:lvl8pPr>
            <a:lvl9pPr indent="0" lvl="8" marL="0" algn="l">
              <a:spcBef>
                <a:spcPts val="0"/>
              </a:spcBef>
              <a:spcAft>
                <a:spcPts val="0"/>
              </a:spcAft>
              <a:buNone/>
              <a:defRPr/>
            </a:lvl9pPr>
          </a:lstStyle>
          <a:p>
            <a:pPr indent="0" lvl="0" marL="0" rtl="0" algn="l">
              <a:spcBef>
                <a:spcPts val="0"/>
              </a:spcBef>
              <a:spcAft>
                <a:spcPts val="0"/>
              </a:spcAft>
              <a:buNone/>
            </a:pPr>
            <a:fld id="{00000000-1234-1234-1234-123412341234}" type="slidenum">
              <a:rPr lang="sk"/>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33" name="Shape 133"/>
        <p:cNvGrpSpPr/>
        <p:nvPr/>
      </p:nvGrpSpPr>
      <p:grpSpPr>
        <a:xfrm>
          <a:off x="0" y="0"/>
          <a:ext cx="0" cy="0"/>
          <a:chOff x="0" y="0"/>
          <a:chExt cx="0" cy="0"/>
        </a:xfrm>
      </p:grpSpPr>
      <p:sp>
        <p:nvSpPr>
          <p:cNvPr id="134" name="Google Shape;134;p21"/>
          <p:cNvSpPr txBox="1"/>
          <p:nvPr>
            <p:ph type="ctrTitle"/>
          </p:nvPr>
        </p:nvSpPr>
        <p:spPr>
          <a:xfrm>
            <a:off x="311708" y="744575"/>
            <a:ext cx="8520600" cy="2052600"/>
          </a:xfrm>
          <a:prstGeom prst="rect">
            <a:avLst/>
          </a:prstGeom>
        </p:spPr>
        <p:txBody>
          <a:bodyPr anchorCtr="0" anchor="b" bIns="0" lIns="0" spcFirstLastPara="1" rIns="0" wrap="square" tIns="0">
            <a:no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135" name="Google Shape;135;p21"/>
          <p:cNvSpPr txBox="1"/>
          <p:nvPr>
            <p:ph idx="1" type="subTitle"/>
          </p:nvPr>
        </p:nvSpPr>
        <p:spPr>
          <a:xfrm>
            <a:off x="311700" y="2834125"/>
            <a:ext cx="8520600" cy="792600"/>
          </a:xfrm>
          <a:prstGeom prst="rect">
            <a:avLst/>
          </a:prstGeom>
        </p:spPr>
        <p:txBody>
          <a:bodyPr anchorCtr="0" anchor="t" bIns="0" lIns="0" spcFirstLastPara="1" rIns="0" wrap="square" tIns="0">
            <a:no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30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136" name="Google Shape;136;p21"/>
          <p:cNvSpPr txBox="1"/>
          <p:nvPr>
            <p:ph idx="12" type="sldNum"/>
          </p:nvPr>
        </p:nvSpPr>
        <p:spPr>
          <a:xfrm>
            <a:off x="8472458" y="4663217"/>
            <a:ext cx="548700" cy="393600"/>
          </a:xfrm>
          <a:prstGeom prst="rect">
            <a:avLst/>
          </a:prstGeom>
        </p:spPr>
        <p:txBody>
          <a:bodyPr anchorCtr="0" anchor="ctr" bIns="0" lIns="0" spcFirstLastPara="1" rIns="0" wrap="square" tIns="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sk"/>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adpis a obsah">
  <p:cSld name="Nadpis a obsah">
    <p:spTree>
      <p:nvGrpSpPr>
        <p:cNvPr id="22" name="Shape 22"/>
        <p:cNvGrpSpPr/>
        <p:nvPr/>
      </p:nvGrpSpPr>
      <p:grpSpPr>
        <a:xfrm>
          <a:off x="0" y="0"/>
          <a:ext cx="0" cy="0"/>
          <a:chOff x="0" y="0"/>
          <a:chExt cx="0" cy="0"/>
        </a:xfrm>
      </p:grpSpPr>
      <p:sp>
        <p:nvSpPr>
          <p:cNvPr id="23" name="Google Shape;23;p4"/>
          <p:cNvSpPr txBox="1"/>
          <p:nvPr>
            <p:ph idx="11" type="ftr"/>
          </p:nvPr>
        </p:nvSpPr>
        <p:spPr>
          <a:xfrm>
            <a:off x="540000" y="4671000"/>
            <a:ext cx="5940000" cy="1890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100"/>
              <a:buNone/>
              <a:defRPr sz="900"/>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4" name="Google Shape;24;p4"/>
          <p:cNvSpPr txBox="1"/>
          <p:nvPr>
            <p:ph idx="12" type="sldNum"/>
          </p:nvPr>
        </p:nvSpPr>
        <p:spPr>
          <a:xfrm>
            <a:off x="310500" y="4671000"/>
            <a:ext cx="189000" cy="189000"/>
          </a:xfrm>
          <a:prstGeom prst="rect">
            <a:avLst/>
          </a:prstGeom>
          <a:noFill/>
          <a:ln>
            <a:noFill/>
          </a:ln>
        </p:spPr>
        <p:txBody>
          <a:bodyPr anchorCtr="0" anchor="ctr" bIns="0" lIns="0" spcFirstLastPara="1" rIns="0" wrap="square" tIns="0">
            <a:noAutofit/>
          </a:bodyPr>
          <a:lstStyle>
            <a:lvl1pPr indent="0" lvl="0" marL="0" algn="l">
              <a:spcBef>
                <a:spcPts val="0"/>
              </a:spcBef>
              <a:spcAft>
                <a:spcPts val="0"/>
              </a:spcAft>
              <a:buNone/>
              <a:defRPr b="0" i="0" sz="900" u="none" cap="none" strike="noStrike">
                <a:solidFill>
                  <a:schemeClr val="dk2"/>
                </a:solidFill>
                <a:latin typeface="Arial"/>
                <a:ea typeface="Arial"/>
                <a:cs typeface="Arial"/>
                <a:sym typeface="Arial"/>
              </a:defRPr>
            </a:lvl1pPr>
            <a:lvl2pPr indent="0" lvl="1" marL="0" algn="l">
              <a:spcBef>
                <a:spcPts val="0"/>
              </a:spcBef>
              <a:spcAft>
                <a:spcPts val="0"/>
              </a:spcAft>
              <a:buNone/>
              <a:defRPr b="0" i="0" sz="900" u="none" cap="none" strike="noStrike">
                <a:solidFill>
                  <a:schemeClr val="dk2"/>
                </a:solidFill>
                <a:latin typeface="Arial"/>
                <a:ea typeface="Arial"/>
                <a:cs typeface="Arial"/>
                <a:sym typeface="Arial"/>
              </a:defRPr>
            </a:lvl2pPr>
            <a:lvl3pPr indent="0" lvl="2" marL="0" algn="l">
              <a:spcBef>
                <a:spcPts val="0"/>
              </a:spcBef>
              <a:spcAft>
                <a:spcPts val="0"/>
              </a:spcAft>
              <a:buNone/>
              <a:defRPr b="0" i="0" sz="900" u="none" cap="none" strike="noStrike">
                <a:solidFill>
                  <a:schemeClr val="dk2"/>
                </a:solidFill>
                <a:latin typeface="Arial"/>
                <a:ea typeface="Arial"/>
                <a:cs typeface="Arial"/>
                <a:sym typeface="Arial"/>
              </a:defRPr>
            </a:lvl3pPr>
            <a:lvl4pPr indent="0" lvl="3" marL="0" algn="l">
              <a:spcBef>
                <a:spcPts val="0"/>
              </a:spcBef>
              <a:spcAft>
                <a:spcPts val="0"/>
              </a:spcAft>
              <a:buNone/>
              <a:defRPr b="0" i="0" sz="900" u="none" cap="none" strike="noStrike">
                <a:solidFill>
                  <a:schemeClr val="dk2"/>
                </a:solidFill>
                <a:latin typeface="Arial"/>
                <a:ea typeface="Arial"/>
                <a:cs typeface="Arial"/>
                <a:sym typeface="Arial"/>
              </a:defRPr>
            </a:lvl4pPr>
            <a:lvl5pPr indent="0" lvl="4" marL="0" algn="l">
              <a:spcBef>
                <a:spcPts val="0"/>
              </a:spcBef>
              <a:spcAft>
                <a:spcPts val="0"/>
              </a:spcAft>
              <a:buNone/>
              <a:defRPr b="0" i="0" sz="900" u="none" cap="none" strike="noStrike">
                <a:solidFill>
                  <a:schemeClr val="dk2"/>
                </a:solidFill>
                <a:latin typeface="Arial"/>
                <a:ea typeface="Arial"/>
                <a:cs typeface="Arial"/>
                <a:sym typeface="Arial"/>
              </a:defRPr>
            </a:lvl5pPr>
            <a:lvl6pPr indent="0" lvl="5" marL="0" algn="l">
              <a:spcBef>
                <a:spcPts val="0"/>
              </a:spcBef>
              <a:spcAft>
                <a:spcPts val="0"/>
              </a:spcAft>
              <a:buNone/>
              <a:defRPr b="0" i="0" sz="900" u="none" cap="none" strike="noStrike">
                <a:solidFill>
                  <a:schemeClr val="dk2"/>
                </a:solidFill>
                <a:latin typeface="Arial"/>
                <a:ea typeface="Arial"/>
                <a:cs typeface="Arial"/>
                <a:sym typeface="Arial"/>
              </a:defRPr>
            </a:lvl6pPr>
            <a:lvl7pPr indent="0" lvl="6" marL="0" algn="l">
              <a:spcBef>
                <a:spcPts val="0"/>
              </a:spcBef>
              <a:spcAft>
                <a:spcPts val="0"/>
              </a:spcAft>
              <a:buNone/>
              <a:defRPr b="0" i="0" sz="900" u="none" cap="none" strike="noStrike">
                <a:solidFill>
                  <a:schemeClr val="dk2"/>
                </a:solidFill>
                <a:latin typeface="Arial"/>
                <a:ea typeface="Arial"/>
                <a:cs typeface="Arial"/>
                <a:sym typeface="Arial"/>
              </a:defRPr>
            </a:lvl7pPr>
            <a:lvl8pPr indent="0" lvl="7" marL="0" algn="l">
              <a:spcBef>
                <a:spcPts val="0"/>
              </a:spcBef>
              <a:spcAft>
                <a:spcPts val="0"/>
              </a:spcAft>
              <a:buNone/>
              <a:defRPr b="0" i="0" sz="900" u="none" cap="none" strike="noStrike">
                <a:solidFill>
                  <a:schemeClr val="dk2"/>
                </a:solidFill>
                <a:latin typeface="Arial"/>
                <a:ea typeface="Arial"/>
                <a:cs typeface="Arial"/>
                <a:sym typeface="Arial"/>
              </a:defRPr>
            </a:lvl8pPr>
            <a:lvl9pPr indent="0" lvl="8" marL="0" algn="l">
              <a:spcBef>
                <a:spcPts val="0"/>
              </a:spcBef>
              <a:spcAft>
                <a:spcPts val="0"/>
              </a:spcAft>
              <a:buNone/>
              <a:defRPr b="0" i="0" sz="900" u="none" cap="none" strike="noStrike">
                <a:solidFill>
                  <a:schemeClr val="dk2"/>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sk"/>
              <a:t>‹#›</a:t>
            </a:fld>
            <a:endParaRPr/>
          </a:p>
        </p:txBody>
      </p:sp>
      <p:sp>
        <p:nvSpPr>
          <p:cNvPr id="25" name="Google Shape;25;p4"/>
          <p:cNvSpPr txBox="1"/>
          <p:nvPr>
            <p:ph type="title"/>
          </p:nvPr>
        </p:nvSpPr>
        <p:spPr>
          <a:xfrm>
            <a:off x="540000" y="540000"/>
            <a:ext cx="8064900" cy="338700"/>
          </a:xfrm>
          <a:prstGeom prst="rect">
            <a:avLst/>
          </a:prstGeom>
          <a:noFill/>
          <a:ln>
            <a:noFill/>
          </a:ln>
        </p:spPr>
        <p:txBody>
          <a:bodyPr anchorCtr="0" anchor="t" bIns="0" lIns="0" spcFirstLastPara="1" rIns="0" wrap="square" tIns="0">
            <a:noAutofit/>
          </a:bodyPr>
          <a:lstStyle>
            <a:lvl1pPr lvl="0" algn="l">
              <a:lnSpc>
                <a:spcPct val="222222"/>
              </a:lnSpc>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6" name="Google Shape;26;p4"/>
          <p:cNvSpPr txBox="1"/>
          <p:nvPr>
            <p:ph idx="1" type="body"/>
          </p:nvPr>
        </p:nvSpPr>
        <p:spPr>
          <a:xfrm>
            <a:off x="540000" y="1269002"/>
            <a:ext cx="8064900" cy="3105000"/>
          </a:xfrm>
          <a:prstGeom prst="rect">
            <a:avLst/>
          </a:prstGeom>
          <a:noFill/>
          <a:ln>
            <a:noFill/>
          </a:ln>
        </p:spPr>
        <p:txBody>
          <a:bodyPr anchorCtr="0" anchor="t" bIns="0" lIns="0" spcFirstLastPara="1" rIns="0" wrap="square" tIns="0">
            <a:noAutofit/>
          </a:bodyPr>
          <a:lstStyle>
            <a:lvl1pPr indent="-361950" lvl="0" marL="457200" algn="l">
              <a:lnSpc>
                <a:spcPct val="128571"/>
              </a:lnSpc>
              <a:spcBef>
                <a:spcPts val="0"/>
              </a:spcBef>
              <a:spcAft>
                <a:spcPts val="0"/>
              </a:spcAft>
              <a:buClr>
                <a:schemeClr val="dk2"/>
              </a:buClr>
              <a:buSzPts val="2100"/>
              <a:buFont typeface="Arial"/>
              <a:buChar char="̶"/>
              <a:defRPr b="0"/>
            </a:lvl1pPr>
            <a:lvl2pPr indent="-323850" lvl="1" marL="914400" algn="l">
              <a:lnSpc>
                <a:spcPct val="100000"/>
              </a:lnSpc>
              <a:spcBef>
                <a:spcPts val="0"/>
              </a:spcBef>
              <a:spcAft>
                <a:spcPts val="0"/>
              </a:spcAft>
              <a:buClr>
                <a:schemeClr val="dk2"/>
              </a:buClr>
              <a:buSzPts val="1500"/>
              <a:buFont typeface="Arial"/>
              <a:buChar char="̶"/>
              <a:defRPr sz="1500"/>
            </a:lvl2pPr>
            <a:lvl3pPr indent="-228600" lvl="2" marL="1371600" algn="l">
              <a:lnSpc>
                <a:spcPct val="100000"/>
              </a:lnSpc>
              <a:spcBef>
                <a:spcPts val="0"/>
              </a:spcBef>
              <a:spcAft>
                <a:spcPts val="0"/>
              </a:spcAft>
              <a:buSzPts val="1000"/>
              <a:buFont typeface="Arial"/>
              <a:buNone/>
              <a:defRPr sz="1200"/>
            </a:lvl3pPr>
            <a:lvl4pPr indent="-228600" lvl="3" marL="1828800" algn="l">
              <a:lnSpc>
                <a:spcPct val="100000"/>
              </a:lnSpc>
              <a:spcBef>
                <a:spcPts val="0"/>
              </a:spcBef>
              <a:spcAft>
                <a:spcPts val="0"/>
              </a:spcAft>
              <a:buSzPts val="1200"/>
              <a:buNone/>
              <a:defRPr/>
            </a:lvl4pPr>
            <a:lvl5pPr indent="-228600" lvl="4" marL="2286000" algn="l">
              <a:lnSpc>
                <a:spcPct val="100000"/>
              </a:lnSpc>
              <a:spcBef>
                <a:spcPts val="0"/>
              </a:spcBef>
              <a:spcAft>
                <a:spcPts val="0"/>
              </a:spcAft>
              <a:buSzPts val="1400"/>
              <a:buNone/>
              <a:defRPr/>
            </a:lvl5pPr>
            <a:lvl6pPr indent="-317500" lvl="5" marL="2743200" algn="l">
              <a:spcBef>
                <a:spcPts val="300"/>
              </a:spcBef>
              <a:spcAft>
                <a:spcPts val="0"/>
              </a:spcAft>
              <a:buSzPts val="1400"/>
              <a:buChar char="•"/>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pic>
        <p:nvPicPr>
          <p:cNvPr id="27" name="Google Shape;27;p4"/>
          <p:cNvPicPr preferRelativeResize="0"/>
          <p:nvPr/>
        </p:nvPicPr>
        <p:blipFill rotWithShape="1">
          <a:blip r:embed="rId2">
            <a:alphaModFix/>
          </a:blip>
          <a:srcRect b="0" l="0" r="0" t="0"/>
          <a:stretch/>
        </p:blipFill>
        <p:spPr>
          <a:xfrm>
            <a:off x="8160958" y="4536000"/>
            <a:ext cx="849357" cy="448200"/>
          </a:xfrm>
          <a:prstGeom prst="rect">
            <a:avLst/>
          </a:prstGeom>
          <a:noFill/>
          <a:ln>
            <a:noFill/>
          </a:ln>
        </p:spPr>
      </p:pic>
    </p:spTree>
  </p:cSld>
  <p:clrMapOvr>
    <a:masterClrMapping/>
  </p:clrMapOvr>
  <p:extLst>
    <p:ext uri="{DCECCB84-F9BA-43D5-87BE-67443E8EF086}">
      <p15:sldGuideLst>
        <p15:guide id="1" orient="horz" pos="2998">
          <p15:clr>
            <a:srgbClr val="FBAE40"/>
          </p15:clr>
        </p15:guide>
        <p15:guide id="2" pos="329">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va obsahy" type="twoObj">
  <p:cSld name="TWO_OBJECTS">
    <p:spTree>
      <p:nvGrpSpPr>
        <p:cNvPr id="28" name="Shape 28"/>
        <p:cNvGrpSpPr/>
        <p:nvPr/>
      </p:nvGrpSpPr>
      <p:grpSpPr>
        <a:xfrm>
          <a:off x="0" y="0"/>
          <a:ext cx="0" cy="0"/>
          <a:chOff x="0" y="0"/>
          <a:chExt cx="0" cy="0"/>
        </a:xfrm>
      </p:grpSpPr>
      <p:sp>
        <p:nvSpPr>
          <p:cNvPr id="29" name="Google Shape;29;p5"/>
          <p:cNvSpPr txBox="1"/>
          <p:nvPr>
            <p:ph type="title"/>
          </p:nvPr>
        </p:nvSpPr>
        <p:spPr>
          <a:xfrm>
            <a:off x="540000" y="540000"/>
            <a:ext cx="8064900" cy="338700"/>
          </a:xfrm>
          <a:prstGeom prst="rect">
            <a:avLst/>
          </a:prstGeom>
          <a:noFill/>
          <a:ln>
            <a:noFill/>
          </a:ln>
        </p:spPr>
        <p:txBody>
          <a:bodyPr anchorCtr="0" anchor="t" bIns="0" lIns="0" spcFirstLastPara="1" rIns="0" wrap="square" tIns="0">
            <a:noAutofit/>
          </a:bodyPr>
          <a:lstStyle>
            <a:lvl1pPr lvl="0" algn="l">
              <a:lnSpc>
                <a:spcPct val="222222"/>
              </a:lnSpc>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30" name="Google Shape;30;p5"/>
          <p:cNvSpPr txBox="1"/>
          <p:nvPr>
            <p:ph idx="1" type="body"/>
          </p:nvPr>
        </p:nvSpPr>
        <p:spPr>
          <a:xfrm>
            <a:off x="628650" y="1369219"/>
            <a:ext cx="3886200" cy="3263400"/>
          </a:xfrm>
          <a:prstGeom prst="rect">
            <a:avLst/>
          </a:prstGeom>
          <a:noFill/>
          <a:ln>
            <a:noFill/>
          </a:ln>
        </p:spPr>
        <p:txBody>
          <a:bodyPr anchorCtr="0" anchor="t" bIns="0" lIns="0" spcFirstLastPara="1" rIns="0" wrap="square" tIns="0">
            <a:noAutofit/>
          </a:bodyPr>
          <a:lstStyle>
            <a:lvl1pPr indent="-228600" lvl="0" marL="457200" algn="l">
              <a:lnSpc>
                <a:spcPct val="114000"/>
              </a:lnSpc>
              <a:spcBef>
                <a:spcPts val="0"/>
              </a:spcBef>
              <a:spcAft>
                <a:spcPts val="0"/>
              </a:spcAft>
              <a:buSzPts val="1400"/>
              <a:buNone/>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100"/>
              <a:buNone/>
              <a:defRPr/>
            </a:lvl3pPr>
            <a:lvl4pPr indent="-228600" lvl="3" marL="1828800" algn="l">
              <a:lnSpc>
                <a:spcPct val="100000"/>
              </a:lnSpc>
              <a:spcBef>
                <a:spcPts val="0"/>
              </a:spcBef>
              <a:spcAft>
                <a:spcPts val="0"/>
              </a:spcAft>
              <a:buSzPts val="1200"/>
              <a:buNone/>
              <a:defRPr/>
            </a:lvl4pPr>
            <a:lvl5pPr indent="-228600" lvl="4" marL="2286000" algn="l">
              <a:lnSpc>
                <a:spcPct val="100000"/>
              </a:lnSpc>
              <a:spcBef>
                <a:spcPts val="0"/>
              </a:spcBef>
              <a:spcAft>
                <a:spcPts val="0"/>
              </a:spcAft>
              <a:buSzPts val="1400"/>
              <a:buNone/>
              <a:defRPr/>
            </a:lvl5pPr>
            <a:lvl6pPr indent="-317500" lvl="5" marL="2743200" algn="l">
              <a:spcBef>
                <a:spcPts val="300"/>
              </a:spcBef>
              <a:spcAft>
                <a:spcPts val="0"/>
              </a:spcAft>
              <a:buSzPts val="1400"/>
              <a:buChar char="•"/>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31" name="Google Shape;31;p5"/>
          <p:cNvSpPr txBox="1"/>
          <p:nvPr>
            <p:ph idx="2" type="body"/>
          </p:nvPr>
        </p:nvSpPr>
        <p:spPr>
          <a:xfrm>
            <a:off x="4629150" y="1369219"/>
            <a:ext cx="3886200" cy="3263400"/>
          </a:xfrm>
          <a:prstGeom prst="rect">
            <a:avLst/>
          </a:prstGeom>
          <a:noFill/>
          <a:ln>
            <a:noFill/>
          </a:ln>
        </p:spPr>
        <p:txBody>
          <a:bodyPr anchorCtr="0" anchor="t" bIns="0" lIns="0" spcFirstLastPara="1" rIns="0" wrap="square" tIns="0">
            <a:noAutofit/>
          </a:bodyPr>
          <a:lstStyle>
            <a:lvl1pPr indent="-228600" lvl="0" marL="457200" algn="l">
              <a:lnSpc>
                <a:spcPct val="114000"/>
              </a:lnSpc>
              <a:spcBef>
                <a:spcPts val="0"/>
              </a:spcBef>
              <a:spcAft>
                <a:spcPts val="0"/>
              </a:spcAft>
              <a:buSzPts val="1400"/>
              <a:buNone/>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100"/>
              <a:buNone/>
              <a:defRPr/>
            </a:lvl3pPr>
            <a:lvl4pPr indent="-228600" lvl="3" marL="1828800" algn="l">
              <a:lnSpc>
                <a:spcPct val="100000"/>
              </a:lnSpc>
              <a:spcBef>
                <a:spcPts val="0"/>
              </a:spcBef>
              <a:spcAft>
                <a:spcPts val="0"/>
              </a:spcAft>
              <a:buSzPts val="1200"/>
              <a:buNone/>
              <a:defRPr/>
            </a:lvl4pPr>
            <a:lvl5pPr indent="-228600" lvl="4" marL="2286000" algn="l">
              <a:lnSpc>
                <a:spcPct val="100000"/>
              </a:lnSpc>
              <a:spcBef>
                <a:spcPts val="0"/>
              </a:spcBef>
              <a:spcAft>
                <a:spcPts val="0"/>
              </a:spcAft>
              <a:buSzPts val="1400"/>
              <a:buNone/>
              <a:defRPr/>
            </a:lvl5pPr>
            <a:lvl6pPr indent="-317500" lvl="5" marL="2743200" algn="l">
              <a:spcBef>
                <a:spcPts val="300"/>
              </a:spcBef>
              <a:spcAft>
                <a:spcPts val="0"/>
              </a:spcAft>
              <a:buSzPts val="1400"/>
              <a:buChar char="•"/>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32" name="Google Shape;32;p5"/>
          <p:cNvSpPr txBox="1"/>
          <p:nvPr>
            <p:ph idx="10" type="dt"/>
          </p:nvPr>
        </p:nvSpPr>
        <p:spPr>
          <a:xfrm>
            <a:off x="0" y="0"/>
            <a:ext cx="2250000" cy="2250000"/>
          </a:xfrm>
          <a:prstGeom prst="rect">
            <a:avLst/>
          </a:prstGeom>
          <a:noFill/>
          <a:ln>
            <a:noFill/>
          </a:ln>
        </p:spPr>
        <p:txBody>
          <a:bodyPr anchorCtr="0" anchor="t" bIns="34275" lIns="68575" spcFirstLastPara="1" rIns="68575" wrap="square" tIns="34275">
            <a:noAutofit/>
          </a:bodyPr>
          <a:lstStyle>
            <a:lvl1pPr lvl="0" marR="0" rtl="0" algn="l">
              <a:spcBef>
                <a:spcPts val="0"/>
              </a:spcBef>
              <a:spcAft>
                <a:spcPts val="0"/>
              </a:spcAft>
              <a:buSzPts val="1100"/>
              <a:buNone/>
              <a:defRPr b="0" i="0" sz="1800" u="none" cap="none" strike="noStrike">
                <a:solidFill>
                  <a:schemeClr val="dk1"/>
                </a:solidFill>
                <a:latin typeface="Tahoma"/>
                <a:ea typeface="Tahoma"/>
                <a:cs typeface="Tahoma"/>
                <a:sym typeface="Tahoma"/>
              </a:defRPr>
            </a:lvl1pPr>
            <a:lvl2pPr lvl="1" marR="0" rtl="0" algn="l">
              <a:spcBef>
                <a:spcPts val="0"/>
              </a:spcBef>
              <a:spcAft>
                <a:spcPts val="0"/>
              </a:spcAft>
              <a:buSzPts val="1100"/>
              <a:buNone/>
              <a:defRPr b="0" i="0" sz="1800" u="none" cap="none" strike="noStrike">
                <a:solidFill>
                  <a:schemeClr val="dk1"/>
                </a:solidFill>
                <a:latin typeface="Tahoma"/>
                <a:ea typeface="Tahoma"/>
                <a:cs typeface="Tahoma"/>
                <a:sym typeface="Tahoma"/>
              </a:defRPr>
            </a:lvl2pPr>
            <a:lvl3pPr lvl="2" marR="0" rtl="0" algn="l">
              <a:spcBef>
                <a:spcPts val="0"/>
              </a:spcBef>
              <a:spcAft>
                <a:spcPts val="0"/>
              </a:spcAft>
              <a:buSzPts val="1100"/>
              <a:buNone/>
              <a:defRPr b="0" i="0" sz="1800" u="none" cap="none" strike="noStrike">
                <a:solidFill>
                  <a:schemeClr val="dk1"/>
                </a:solidFill>
                <a:latin typeface="Tahoma"/>
                <a:ea typeface="Tahoma"/>
                <a:cs typeface="Tahoma"/>
                <a:sym typeface="Tahoma"/>
              </a:defRPr>
            </a:lvl3pPr>
            <a:lvl4pPr lvl="3" marR="0" rtl="0" algn="l">
              <a:spcBef>
                <a:spcPts val="0"/>
              </a:spcBef>
              <a:spcAft>
                <a:spcPts val="0"/>
              </a:spcAft>
              <a:buSzPts val="1100"/>
              <a:buNone/>
              <a:defRPr b="0" i="0" sz="1800" u="none" cap="none" strike="noStrike">
                <a:solidFill>
                  <a:schemeClr val="dk1"/>
                </a:solidFill>
                <a:latin typeface="Tahoma"/>
                <a:ea typeface="Tahoma"/>
                <a:cs typeface="Tahoma"/>
                <a:sym typeface="Tahoma"/>
              </a:defRPr>
            </a:lvl4pPr>
            <a:lvl5pPr lvl="4" marR="0" rtl="0" algn="l">
              <a:spcBef>
                <a:spcPts val="0"/>
              </a:spcBef>
              <a:spcAft>
                <a:spcPts val="0"/>
              </a:spcAft>
              <a:buSzPts val="1100"/>
              <a:buNone/>
              <a:defRPr b="0" i="0" sz="1800" u="none" cap="none" strike="noStrike">
                <a:solidFill>
                  <a:schemeClr val="dk1"/>
                </a:solidFill>
                <a:latin typeface="Tahoma"/>
                <a:ea typeface="Tahoma"/>
                <a:cs typeface="Tahoma"/>
                <a:sym typeface="Tahoma"/>
              </a:defRPr>
            </a:lvl5pPr>
            <a:lvl6pPr lvl="5" marR="0" rtl="0" algn="l">
              <a:spcBef>
                <a:spcPts val="0"/>
              </a:spcBef>
              <a:spcAft>
                <a:spcPts val="0"/>
              </a:spcAft>
              <a:buSzPts val="1100"/>
              <a:buNone/>
              <a:defRPr b="0" i="0" sz="1800" u="none" cap="none" strike="noStrike">
                <a:solidFill>
                  <a:schemeClr val="dk1"/>
                </a:solidFill>
                <a:latin typeface="Tahoma"/>
                <a:ea typeface="Tahoma"/>
                <a:cs typeface="Tahoma"/>
                <a:sym typeface="Tahoma"/>
              </a:defRPr>
            </a:lvl6pPr>
            <a:lvl7pPr lvl="6" marR="0" rtl="0" algn="l">
              <a:spcBef>
                <a:spcPts val="0"/>
              </a:spcBef>
              <a:spcAft>
                <a:spcPts val="0"/>
              </a:spcAft>
              <a:buSzPts val="1100"/>
              <a:buNone/>
              <a:defRPr b="0" i="0" sz="1800" u="none" cap="none" strike="noStrike">
                <a:solidFill>
                  <a:schemeClr val="dk1"/>
                </a:solidFill>
                <a:latin typeface="Tahoma"/>
                <a:ea typeface="Tahoma"/>
                <a:cs typeface="Tahoma"/>
                <a:sym typeface="Tahoma"/>
              </a:defRPr>
            </a:lvl7pPr>
            <a:lvl8pPr lvl="7" marR="0" rtl="0" algn="l">
              <a:spcBef>
                <a:spcPts val="0"/>
              </a:spcBef>
              <a:spcAft>
                <a:spcPts val="0"/>
              </a:spcAft>
              <a:buSzPts val="1100"/>
              <a:buNone/>
              <a:defRPr b="0" i="0" sz="1800" u="none" cap="none" strike="noStrike">
                <a:solidFill>
                  <a:schemeClr val="dk1"/>
                </a:solidFill>
                <a:latin typeface="Tahoma"/>
                <a:ea typeface="Tahoma"/>
                <a:cs typeface="Tahoma"/>
                <a:sym typeface="Tahoma"/>
              </a:defRPr>
            </a:lvl8pPr>
            <a:lvl9pPr lvl="8" marR="0" rtl="0" algn="l">
              <a:spcBef>
                <a:spcPts val="0"/>
              </a:spcBef>
              <a:spcAft>
                <a:spcPts val="0"/>
              </a:spcAft>
              <a:buSzPts val="1100"/>
              <a:buNone/>
              <a:defRPr b="0" i="0" sz="1800" u="none" cap="none" strike="noStrike">
                <a:solidFill>
                  <a:schemeClr val="dk1"/>
                </a:solidFill>
                <a:latin typeface="Tahoma"/>
                <a:ea typeface="Tahoma"/>
                <a:cs typeface="Tahoma"/>
                <a:sym typeface="Tahoma"/>
              </a:defRPr>
            </a:lvl9pPr>
          </a:lstStyle>
          <a:p/>
        </p:txBody>
      </p:sp>
      <p:sp>
        <p:nvSpPr>
          <p:cNvPr id="33" name="Google Shape;33;p5"/>
          <p:cNvSpPr txBox="1"/>
          <p:nvPr>
            <p:ph idx="11" type="ftr"/>
          </p:nvPr>
        </p:nvSpPr>
        <p:spPr>
          <a:xfrm>
            <a:off x="540000" y="4671000"/>
            <a:ext cx="5940000" cy="1890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34" name="Google Shape;34;p5"/>
          <p:cNvSpPr txBox="1"/>
          <p:nvPr>
            <p:ph idx="12" type="sldNum"/>
          </p:nvPr>
        </p:nvSpPr>
        <p:spPr>
          <a:xfrm>
            <a:off x="310500" y="4671000"/>
            <a:ext cx="189000" cy="189000"/>
          </a:xfrm>
          <a:prstGeom prst="rect">
            <a:avLst/>
          </a:prstGeom>
          <a:noFill/>
          <a:ln>
            <a:noFill/>
          </a:ln>
        </p:spPr>
        <p:txBody>
          <a:bodyPr anchorCtr="0" anchor="ctr" bIns="0" lIns="0" spcFirstLastPara="1" rIns="0" wrap="square" tIns="0">
            <a:noAutofit/>
          </a:bodyPr>
          <a:lstStyle>
            <a:lvl1pPr indent="0" lvl="0" marL="0" algn="l">
              <a:spcBef>
                <a:spcPts val="0"/>
              </a:spcBef>
              <a:spcAft>
                <a:spcPts val="0"/>
              </a:spcAft>
              <a:buNone/>
              <a:defRPr/>
            </a:lvl1pPr>
            <a:lvl2pPr indent="0" lvl="1" marL="0" algn="l">
              <a:spcBef>
                <a:spcPts val="0"/>
              </a:spcBef>
              <a:spcAft>
                <a:spcPts val="0"/>
              </a:spcAft>
              <a:buNone/>
              <a:defRPr/>
            </a:lvl2pPr>
            <a:lvl3pPr indent="0" lvl="2" marL="0" algn="l">
              <a:spcBef>
                <a:spcPts val="0"/>
              </a:spcBef>
              <a:spcAft>
                <a:spcPts val="0"/>
              </a:spcAft>
              <a:buNone/>
              <a:defRPr/>
            </a:lvl3pPr>
            <a:lvl4pPr indent="0" lvl="3" marL="0" algn="l">
              <a:spcBef>
                <a:spcPts val="0"/>
              </a:spcBef>
              <a:spcAft>
                <a:spcPts val="0"/>
              </a:spcAft>
              <a:buNone/>
              <a:defRPr/>
            </a:lvl4pPr>
            <a:lvl5pPr indent="0" lvl="4" marL="0" algn="l">
              <a:spcBef>
                <a:spcPts val="0"/>
              </a:spcBef>
              <a:spcAft>
                <a:spcPts val="0"/>
              </a:spcAft>
              <a:buNone/>
              <a:defRPr/>
            </a:lvl5pPr>
            <a:lvl6pPr indent="0" lvl="5" marL="0" algn="l">
              <a:spcBef>
                <a:spcPts val="0"/>
              </a:spcBef>
              <a:spcAft>
                <a:spcPts val="0"/>
              </a:spcAft>
              <a:buNone/>
              <a:defRPr/>
            </a:lvl6pPr>
            <a:lvl7pPr indent="0" lvl="6" marL="0" algn="l">
              <a:spcBef>
                <a:spcPts val="0"/>
              </a:spcBef>
              <a:spcAft>
                <a:spcPts val="0"/>
              </a:spcAft>
              <a:buNone/>
              <a:defRPr/>
            </a:lvl7pPr>
            <a:lvl8pPr indent="0" lvl="7" marL="0" algn="l">
              <a:spcBef>
                <a:spcPts val="0"/>
              </a:spcBef>
              <a:spcAft>
                <a:spcPts val="0"/>
              </a:spcAft>
              <a:buNone/>
              <a:defRPr/>
            </a:lvl8pPr>
            <a:lvl9pPr indent="0" lvl="8" marL="0" algn="l">
              <a:spcBef>
                <a:spcPts val="0"/>
              </a:spcBef>
              <a:spcAft>
                <a:spcPts val="0"/>
              </a:spcAft>
              <a:buNone/>
              <a:defRPr/>
            </a:lvl9pPr>
          </a:lstStyle>
          <a:p>
            <a:pPr indent="0" lvl="0" marL="0" rtl="0" algn="l">
              <a:spcBef>
                <a:spcPts val="0"/>
              </a:spcBef>
              <a:spcAft>
                <a:spcPts val="0"/>
              </a:spcAft>
              <a:buNone/>
            </a:pPr>
            <a:fld id="{00000000-1234-1234-1234-123412341234}" type="slidenum">
              <a:rPr lang="sk"/>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adpis, podnadpis a obsah">
  <p:cSld name="Nadpis, podnadpis a obsah">
    <p:spTree>
      <p:nvGrpSpPr>
        <p:cNvPr id="35" name="Shape 35"/>
        <p:cNvGrpSpPr/>
        <p:nvPr/>
      </p:nvGrpSpPr>
      <p:grpSpPr>
        <a:xfrm>
          <a:off x="0" y="0"/>
          <a:ext cx="0" cy="0"/>
          <a:chOff x="0" y="0"/>
          <a:chExt cx="0" cy="0"/>
        </a:xfrm>
      </p:grpSpPr>
      <p:sp>
        <p:nvSpPr>
          <p:cNvPr id="36" name="Google Shape;36;p6"/>
          <p:cNvSpPr txBox="1"/>
          <p:nvPr>
            <p:ph idx="11" type="ftr"/>
          </p:nvPr>
        </p:nvSpPr>
        <p:spPr>
          <a:xfrm>
            <a:off x="540000" y="4671000"/>
            <a:ext cx="5940000" cy="1890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100"/>
              <a:buNone/>
              <a:defRPr sz="900"/>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37" name="Google Shape;37;p6"/>
          <p:cNvSpPr txBox="1"/>
          <p:nvPr>
            <p:ph idx="12" type="sldNum"/>
          </p:nvPr>
        </p:nvSpPr>
        <p:spPr>
          <a:xfrm>
            <a:off x="310500" y="4671000"/>
            <a:ext cx="189000" cy="189000"/>
          </a:xfrm>
          <a:prstGeom prst="rect">
            <a:avLst/>
          </a:prstGeom>
          <a:noFill/>
          <a:ln>
            <a:noFill/>
          </a:ln>
        </p:spPr>
        <p:txBody>
          <a:bodyPr anchorCtr="0" anchor="ctr" bIns="0" lIns="0" spcFirstLastPara="1" rIns="0" wrap="square" tIns="0">
            <a:noAutofit/>
          </a:bodyPr>
          <a:lstStyle>
            <a:lvl1pPr indent="0" lvl="0" marL="0" algn="l">
              <a:spcBef>
                <a:spcPts val="0"/>
              </a:spcBef>
              <a:spcAft>
                <a:spcPts val="0"/>
              </a:spcAft>
              <a:buNone/>
              <a:defRPr b="0" i="0" sz="900" u="none" cap="none" strike="noStrike">
                <a:solidFill>
                  <a:schemeClr val="dk2"/>
                </a:solidFill>
                <a:latin typeface="Arial"/>
                <a:ea typeface="Arial"/>
                <a:cs typeface="Arial"/>
                <a:sym typeface="Arial"/>
              </a:defRPr>
            </a:lvl1pPr>
            <a:lvl2pPr indent="0" lvl="1" marL="0" algn="l">
              <a:spcBef>
                <a:spcPts val="0"/>
              </a:spcBef>
              <a:spcAft>
                <a:spcPts val="0"/>
              </a:spcAft>
              <a:buNone/>
              <a:defRPr b="0" i="0" sz="900" u="none" cap="none" strike="noStrike">
                <a:solidFill>
                  <a:schemeClr val="dk2"/>
                </a:solidFill>
                <a:latin typeface="Arial"/>
                <a:ea typeface="Arial"/>
                <a:cs typeface="Arial"/>
                <a:sym typeface="Arial"/>
              </a:defRPr>
            </a:lvl2pPr>
            <a:lvl3pPr indent="0" lvl="2" marL="0" algn="l">
              <a:spcBef>
                <a:spcPts val="0"/>
              </a:spcBef>
              <a:spcAft>
                <a:spcPts val="0"/>
              </a:spcAft>
              <a:buNone/>
              <a:defRPr b="0" i="0" sz="900" u="none" cap="none" strike="noStrike">
                <a:solidFill>
                  <a:schemeClr val="dk2"/>
                </a:solidFill>
                <a:latin typeface="Arial"/>
                <a:ea typeface="Arial"/>
                <a:cs typeface="Arial"/>
                <a:sym typeface="Arial"/>
              </a:defRPr>
            </a:lvl3pPr>
            <a:lvl4pPr indent="0" lvl="3" marL="0" algn="l">
              <a:spcBef>
                <a:spcPts val="0"/>
              </a:spcBef>
              <a:spcAft>
                <a:spcPts val="0"/>
              </a:spcAft>
              <a:buNone/>
              <a:defRPr b="0" i="0" sz="900" u="none" cap="none" strike="noStrike">
                <a:solidFill>
                  <a:schemeClr val="dk2"/>
                </a:solidFill>
                <a:latin typeface="Arial"/>
                <a:ea typeface="Arial"/>
                <a:cs typeface="Arial"/>
                <a:sym typeface="Arial"/>
              </a:defRPr>
            </a:lvl4pPr>
            <a:lvl5pPr indent="0" lvl="4" marL="0" algn="l">
              <a:spcBef>
                <a:spcPts val="0"/>
              </a:spcBef>
              <a:spcAft>
                <a:spcPts val="0"/>
              </a:spcAft>
              <a:buNone/>
              <a:defRPr b="0" i="0" sz="900" u="none" cap="none" strike="noStrike">
                <a:solidFill>
                  <a:schemeClr val="dk2"/>
                </a:solidFill>
                <a:latin typeface="Arial"/>
                <a:ea typeface="Arial"/>
                <a:cs typeface="Arial"/>
                <a:sym typeface="Arial"/>
              </a:defRPr>
            </a:lvl5pPr>
            <a:lvl6pPr indent="0" lvl="5" marL="0" algn="l">
              <a:spcBef>
                <a:spcPts val="0"/>
              </a:spcBef>
              <a:spcAft>
                <a:spcPts val="0"/>
              </a:spcAft>
              <a:buNone/>
              <a:defRPr b="0" i="0" sz="900" u="none" cap="none" strike="noStrike">
                <a:solidFill>
                  <a:schemeClr val="dk2"/>
                </a:solidFill>
                <a:latin typeface="Arial"/>
                <a:ea typeface="Arial"/>
                <a:cs typeface="Arial"/>
                <a:sym typeface="Arial"/>
              </a:defRPr>
            </a:lvl6pPr>
            <a:lvl7pPr indent="0" lvl="6" marL="0" algn="l">
              <a:spcBef>
                <a:spcPts val="0"/>
              </a:spcBef>
              <a:spcAft>
                <a:spcPts val="0"/>
              </a:spcAft>
              <a:buNone/>
              <a:defRPr b="0" i="0" sz="900" u="none" cap="none" strike="noStrike">
                <a:solidFill>
                  <a:schemeClr val="dk2"/>
                </a:solidFill>
                <a:latin typeface="Arial"/>
                <a:ea typeface="Arial"/>
                <a:cs typeface="Arial"/>
                <a:sym typeface="Arial"/>
              </a:defRPr>
            </a:lvl7pPr>
            <a:lvl8pPr indent="0" lvl="7" marL="0" algn="l">
              <a:spcBef>
                <a:spcPts val="0"/>
              </a:spcBef>
              <a:spcAft>
                <a:spcPts val="0"/>
              </a:spcAft>
              <a:buNone/>
              <a:defRPr b="0" i="0" sz="900" u="none" cap="none" strike="noStrike">
                <a:solidFill>
                  <a:schemeClr val="dk2"/>
                </a:solidFill>
                <a:latin typeface="Arial"/>
                <a:ea typeface="Arial"/>
                <a:cs typeface="Arial"/>
                <a:sym typeface="Arial"/>
              </a:defRPr>
            </a:lvl8pPr>
            <a:lvl9pPr indent="0" lvl="8" marL="0" algn="l">
              <a:spcBef>
                <a:spcPts val="0"/>
              </a:spcBef>
              <a:spcAft>
                <a:spcPts val="0"/>
              </a:spcAft>
              <a:buNone/>
              <a:defRPr b="0" i="0" sz="900" u="none" cap="none" strike="noStrike">
                <a:solidFill>
                  <a:schemeClr val="dk2"/>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sk"/>
              <a:t>‹#›</a:t>
            </a:fld>
            <a:endParaRPr/>
          </a:p>
        </p:txBody>
      </p:sp>
      <p:sp>
        <p:nvSpPr>
          <p:cNvPr id="38" name="Google Shape;38;p6"/>
          <p:cNvSpPr txBox="1"/>
          <p:nvPr>
            <p:ph idx="1" type="body"/>
          </p:nvPr>
        </p:nvSpPr>
        <p:spPr>
          <a:xfrm>
            <a:off x="540544" y="972001"/>
            <a:ext cx="8064000" cy="203700"/>
          </a:xfrm>
          <a:prstGeom prst="rect">
            <a:avLst/>
          </a:prstGeom>
          <a:noFill/>
          <a:ln>
            <a:noFill/>
          </a:ln>
        </p:spPr>
        <p:txBody>
          <a:bodyPr anchorCtr="0" anchor="t" bIns="0" lIns="0" spcFirstLastPara="1" rIns="0" wrap="square" tIns="0">
            <a:noAutofit/>
          </a:bodyPr>
          <a:lstStyle>
            <a:lvl1pPr indent="-228600" lvl="0" marL="457200" algn="l">
              <a:lnSpc>
                <a:spcPct val="115000"/>
              </a:lnSpc>
              <a:spcBef>
                <a:spcPts val="0"/>
              </a:spcBef>
              <a:spcAft>
                <a:spcPts val="0"/>
              </a:spcAft>
              <a:buSzPts val="1500"/>
              <a:buFont typeface="Arial"/>
              <a:buNone/>
              <a:defRPr b="0" sz="1500">
                <a:solidFill>
                  <a:schemeClr val="dk2"/>
                </a:solidFill>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100"/>
              <a:buNone/>
              <a:defRPr/>
            </a:lvl3pPr>
            <a:lvl4pPr indent="-228600" lvl="3" marL="1828800" algn="l">
              <a:lnSpc>
                <a:spcPct val="100000"/>
              </a:lnSpc>
              <a:spcBef>
                <a:spcPts val="0"/>
              </a:spcBef>
              <a:spcAft>
                <a:spcPts val="0"/>
              </a:spcAft>
              <a:buSzPts val="1200"/>
              <a:buNone/>
              <a:defRPr/>
            </a:lvl4pPr>
            <a:lvl5pPr indent="-228600" lvl="4" marL="2286000" algn="l">
              <a:lnSpc>
                <a:spcPct val="100000"/>
              </a:lnSpc>
              <a:spcBef>
                <a:spcPts val="0"/>
              </a:spcBef>
              <a:spcAft>
                <a:spcPts val="0"/>
              </a:spcAft>
              <a:buSzPts val="1400"/>
              <a:buNone/>
              <a:defRPr/>
            </a:lvl5pPr>
            <a:lvl6pPr indent="-317500" lvl="5" marL="2743200" algn="l">
              <a:spcBef>
                <a:spcPts val="300"/>
              </a:spcBef>
              <a:spcAft>
                <a:spcPts val="0"/>
              </a:spcAft>
              <a:buSzPts val="1400"/>
              <a:buChar char="•"/>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39" name="Google Shape;39;p6"/>
          <p:cNvSpPr txBox="1"/>
          <p:nvPr>
            <p:ph type="title"/>
          </p:nvPr>
        </p:nvSpPr>
        <p:spPr>
          <a:xfrm>
            <a:off x="540000" y="540000"/>
            <a:ext cx="8064900" cy="338700"/>
          </a:xfrm>
          <a:prstGeom prst="rect">
            <a:avLst/>
          </a:prstGeom>
          <a:noFill/>
          <a:ln>
            <a:noFill/>
          </a:ln>
        </p:spPr>
        <p:txBody>
          <a:bodyPr anchorCtr="0" anchor="t" bIns="0" lIns="0" spcFirstLastPara="1" rIns="0" wrap="square" tIns="0">
            <a:noAutofit/>
          </a:bodyPr>
          <a:lstStyle>
            <a:lvl1pPr lvl="0" algn="l">
              <a:lnSpc>
                <a:spcPct val="222222"/>
              </a:lnSpc>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40" name="Google Shape;40;p6"/>
          <p:cNvSpPr txBox="1"/>
          <p:nvPr>
            <p:ph idx="2" type="body"/>
          </p:nvPr>
        </p:nvSpPr>
        <p:spPr>
          <a:xfrm>
            <a:off x="540000" y="1269002"/>
            <a:ext cx="8064900" cy="3105000"/>
          </a:xfrm>
          <a:prstGeom prst="rect">
            <a:avLst/>
          </a:prstGeom>
          <a:noFill/>
          <a:ln>
            <a:noFill/>
          </a:ln>
        </p:spPr>
        <p:txBody>
          <a:bodyPr anchorCtr="0" anchor="t" bIns="0" lIns="0" spcFirstLastPara="1" rIns="0" wrap="square" tIns="0">
            <a:noAutofit/>
          </a:bodyPr>
          <a:lstStyle>
            <a:lvl1pPr indent="-361950" lvl="0" marL="457200" algn="l">
              <a:lnSpc>
                <a:spcPct val="128571"/>
              </a:lnSpc>
              <a:spcBef>
                <a:spcPts val="0"/>
              </a:spcBef>
              <a:spcAft>
                <a:spcPts val="0"/>
              </a:spcAft>
              <a:buClr>
                <a:schemeClr val="dk2"/>
              </a:buClr>
              <a:buSzPts val="2100"/>
              <a:buFont typeface="Arial"/>
              <a:buChar char="̶"/>
              <a:defRPr b="0"/>
            </a:lvl1pPr>
            <a:lvl2pPr indent="-323850" lvl="1" marL="914400" algn="l">
              <a:lnSpc>
                <a:spcPct val="100000"/>
              </a:lnSpc>
              <a:spcBef>
                <a:spcPts val="0"/>
              </a:spcBef>
              <a:spcAft>
                <a:spcPts val="0"/>
              </a:spcAft>
              <a:buClr>
                <a:schemeClr val="dk2"/>
              </a:buClr>
              <a:buSzPts val="1500"/>
              <a:buFont typeface="Arial"/>
              <a:buChar char="̶"/>
              <a:defRPr sz="1500"/>
            </a:lvl2pPr>
            <a:lvl3pPr indent="-228600" lvl="2" marL="1371600" algn="l">
              <a:lnSpc>
                <a:spcPct val="100000"/>
              </a:lnSpc>
              <a:spcBef>
                <a:spcPts val="0"/>
              </a:spcBef>
              <a:spcAft>
                <a:spcPts val="0"/>
              </a:spcAft>
              <a:buSzPts val="1000"/>
              <a:buFont typeface="Arial"/>
              <a:buNone/>
              <a:defRPr sz="1200"/>
            </a:lvl3pPr>
            <a:lvl4pPr indent="-228600" lvl="3" marL="1828800" algn="l">
              <a:lnSpc>
                <a:spcPct val="100000"/>
              </a:lnSpc>
              <a:spcBef>
                <a:spcPts val="0"/>
              </a:spcBef>
              <a:spcAft>
                <a:spcPts val="0"/>
              </a:spcAft>
              <a:buSzPts val="1200"/>
              <a:buNone/>
              <a:defRPr/>
            </a:lvl4pPr>
            <a:lvl5pPr indent="-228600" lvl="4" marL="2286000" algn="l">
              <a:lnSpc>
                <a:spcPct val="100000"/>
              </a:lnSpc>
              <a:spcBef>
                <a:spcPts val="0"/>
              </a:spcBef>
              <a:spcAft>
                <a:spcPts val="0"/>
              </a:spcAft>
              <a:buSzPts val="1400"/>
              <a:buNone/>
              <a:defRPr/>
            </a:lvl5pPr>
            <a:lvl6pPr indent="-317500" lvl="5" marL="2743200" algn="l">
              <a:spcBef>
                <a:spcPts val="300"/>
              </a:spcBef>
              <a:spcAft>
                <a:spcPts val="0"/>
              </a:spcAft>
              <a:buSzPts val="1400"/>
              <a:buChar char="•"/>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pic>
        <p:nvPicPr>
          <p:cNvPr id="41" name="Google Shape;41;p6"/>
          <p:cNvPicPr preferRelativeResize="0"/>
          <p:nvPr/>
        </p:nvPicPr>
        <p:blipFill rotWithShape="1">
          <a:blip r:embed="rId2">
            <a:alphaModFix/>
          </a:blip>
          <a:srcRect b="0" l="0" r="0" t="0"/>
          <a:stretch/>
        </p:blipFill>
        <p:spPr>
          <a:xfrm>
            <a:off x="8160958" y="4536000"/>
            <a:ext cx="849357" cy="448200"/>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adpis a porovnání">
  <p:cSld name="Nadpis a porovnání">
    <p:spTree>
      <p:nvGrpSpPr>
        <p:cNvPr id="42" name="Shape 42"/>
        <p:cNvGrpSpPr/>
        <p:nvPr/>
      </p:nvGrpSpPr>
      <p:grpSpPr>
        <a:xfrm>
          <a:off x="0" y="0"/>
          <a:ext cx="0" cy="0"/>
          <a:chOff x="0" y="0"/>
          <a:chExt cx="0" cy="0"/>
        </a:xfrm>
      </p:grpSpPr>
      <p:sp>
        <p:nvSpPr>
          <p:cNvPr id="43" name="Google Shape;43;p7"/>
          <p:cNvSpPr txBox="1"/>
          <p:nvPr>
            <p:ph idx="11" type="ftr"/>
          </p:nvPr>
        </p:nvSpPr>
        <p:spPr>
          <a:xfrm>
            <a:off x="540000" y="4671000"/>
            <a:ext cx="5940000" cy="1890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44" name="Google Shape;44;p7"/>
          <p:cNvSpPr txBox="1"/>
          <p:nvPr>
            <p:ph idx="12" type="sldNum"/>
          </p:nvPr>
        </p:nvSpPr>
        <p:spPr>
          <a:xfrm>
            <a:off x="310500" y="4671000"/>
            <a:ext cx="189000" cy="189000"/>
          </a:xfrm>
          <a:prstGeom prst="rect">
            <a:avLst/>
          </a:prstGeom>
          <a:noFill/>
          <a:ln>
            <a:noFill/>
          </a:ln>
        </p:spPr>
        <p:txBody>
          <a:bodyPr anchorCtr="0" anchor="ctr" bIns="0" lIns="0" spcFirstLastPara="1" rIns="0" wrap="square" tIns="0">
            <a:noAutofit/>
          </a:bodyPr>
          <a:lstStyle>
            <a:lvl1pPr indent="0" lvl="0" marL="0" algn="l">
              <a:spcBef>
                <a:spcPts val="0"/>
              </a:spcBef>
              <a:spcAft>
                <a:spcPts val="0"/>
              </a:spcAft>
              <a:buNone/>
              <a:defRPr b="0" i="0" sz="900" u="none" cap="none" strike="noStrike">
                <a:solidFill>
                  <a:schemeClr val="dk2"/>
                </a:solidFill>
                <a:latin typeface="Arial"/>
                <a:ea typeface="Arial"/>
                <a:cs typeface="Arial"/>
                <a:sym typeface="Arial"/>
              </a:defRPr>
            </a:lvl1pPr>
            <a:lvl2pPr indent="0" lvl="1" marL="0" algn="l">
              <a:spcBef>
                <a:spcPts val="0"/>
              </a:spcBef>
              <a:spcAft>
                <a:spcPts val="0"/>
              </a:spcAft>
              <a:buNone/>
              <a:defRPr b="0" i="0" sz="900" u="none" cap="none" strike="noStrike">
                <a:solidFill>
                  <a:schemeClr val="dk2"/>
                </a:solidFill>
                <a:latin typeface="Arial"/>
                <a:ea typeface="Arial"/>
                <a:cs typeface="Arial"/>
                <a:sym typeface="Arial"/>
              </a:defRPr>
            </a:lvl2pPr>
            <a:lvl3pPr indent="0" lvl="2" marL="0" algn="l">
              <a:spcBef>
                <a:spcPts val="0"/>
              </a:spcBef>
              <a:spcAft>
                <a:spcPts val="0"/>
              </a:spcAft>
              <a:buNone/>
              <a:defRPr b="0" i="0" sz="900" u="none" cap="none" strike="noStrike">
                <a:solidFill>
                  <a:schemeClr val="dk2"/>
                </a:solidFill>
                <a:latin typeface="Arial"/>
                <a:ea typeface="Arial"/>
                <a:cs typeface="Arial"/>
                <a:sym typeface="Arial"/>
              </a:defRPr>
            </a:lvl3pPr>
            <a:lvl4pPr indent="0" lvl="3" marL="0" algn="l">
              <a:spcBef>
                <a:spcPts val="0"/>
              </a:spcBef>
              <a:spcAft>
                <a:spcPts val="0"/>
              </a:spcAft>
              <a:buNone/>
              <a:defRPr b="0" i="0" sz="900" u="none" cap="none" strike="noStrike">
                <a:solidFill>
                  <a:schemeClr val="dk2"/>
                </a:solidFill>
                <a:latin typeface="Arial"/>
                <a:ea typeface="Arial"/>
                <a:cs typeface="Arial"/>
                <a:sym typeface="Arial"/>
              </a:defRPr>
            </a:lvl4pPr>
            <a:lvl5pPr indent="0" lvl="4" marL="0" algn="l">
              <a:spcBef>
                <a:spcPts val="0"/>
              </a:spcBef>
              <a:spcAft>
                <a:spcPts val="0"/>
              </a:spcAft>
              <a:buNone/>
              <a:defRPr b="0" i="0" sz="900" u="none" cap="none" strike="noStrike">
                <a:solidFill>
                  <a:schemeClr val="dk2"/>
                </a:solidFill>
                <a:latin typeface="Arial"/>
                <a:ea typeface="Arial"/>
                <a:cs typeface="Arial"/>
                <a:sym typeface="Arial"/>
              </a:defRPr>
            </a:lvl5pPr>
            <a:lvl6pPr indent="0" lvl="5" marL="0" algn="l">
              <a:spcBef>
                <a:spcPts val="0"/>
              </a:spcBef>
              <a:spcAft>
                <a:spcPts val="0"/>
              </a:spcAft>
              <a:buNone/>
              <a:defRPr b="0" i="0" sz="900" u="none" cap="none" strike="noStrike">
                <a:solidFill>
                  <a:schemeClr val="dk2"/>
                </a:solidFill>
                <a:latin typeface="Arial"/>
                <a:ea typeface="Arial"/>
                <a:cs typeface="Arial"/>
                <a:sym typeface="Arial"/>
              </a:defRPr>
            </a:lvl6pPr>
            <a:lvl7pPr indent="0" lvl="6" marL="0" algn="l">
              <a:spcBef>
                <a:spcPts val="0"/>
              </a:spcBef>
              <a:spcAft>
                <a:spcPts val="0"/>
              </a:spcAft>
              <a:buNone/>
              <a:defRPr b="0" i="0" sz="900" u="none" cap="none" strike="noStrike">
                <a:solidFill>
                  <a:schemeClr val="dk2"/>
                </a:solidFill>
                <a:latin typeface="Arial"/>
                <a:ea typeface="Arial"/>
                <a:cs typeface="Arial"/>
                <a:sym typeface="Arial"/>
              </a:defRPr>
            </a:lvl7pPr>
            <a:lvl8pPr indent="0" lvl="7" marL="0" algn="l">
              <a:spcBef>
                <a:spcPts val="0"/>
              </a:spcBef>
              <a:spcAft>
                <a:spcPts val="0"/>
              </a:spcAft>
              <a:buNone/>
              <a:defRPr b="0" i="0" sz="900" u="none" cap="none" strike="noStrike">
                <a:solidFill>
                  <a:schemeClr val="dk2"/>
                </a:solidFill>
                <a:latin typeface="Arial"/>
                <a:ea typeface="Arial"/>
                <a:cs typeface="Arial"/>
                <a:sym typeface="Arial"/>
              </a:defRPr>
            </a:lvl8pPr>
            <a:lvl9pPr indent="0" lvl="8" marL="0" algn="l">
              <a:spcBef>
                <a:spcPts val="0"/>
              </a:spcBef>
              <a:spcAft>
                <a:spcPts val="0"/>
              </a:spcAft>
              <a:buNone/>
              <a:defRPr b="0" i="0" sz="900" u="none" cap="none" strike="noStrike">
                <a:solidFill>
                  <a:schemeClr val="dk2"/>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sk"/>
              <a:t>‹#›</a:t>
            </a:fld>
            <a:endParaRPr/>
          </a:p>
        </p:txBody>
      </p:sp>
      <p:sp>
        <p:nvSpPr>
          <p:cNvPr id="45" name="Google Shape;45;p7"/>
          <p:cNvSpPr txBox="1"/>
          <p:nvPr>
            <p:ph type="title"/>
          </p:nvPr>
        </p:nvSpPr>
        <p:spPr>
          <a:xfrm>
            <a:off x="540000" y="540000"/>
            <a:ext cx="8064900" cy="338700"/>
          </a:xfrm>
          <a:prstGeom prst="rect">
            <a:avLst/>
          </a:prstGeom>
          <a:noFill/>
          <a:ln>
            <a:noFill/>
          </a:ln>
        </p:spPr>
        <p:txBody>
          <a:bodyPr anchorCtr="0" anchor="t" bIns="0" lIns="0" spcFirstLastPara="1" rIns="0" wrap="square" tIns="0">
            <a:noAutofit/>
          </a:bodyPr>
          <a:lstStyle>
            <a:lvl1pPr lvl="0" algn="l">
              <a:lnSpc>
                <a:spcPct val="222222"/>
              </a:lnSpc>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46" name="Google Shape;46;p7"/>
          <p:cNvSpPr txBox="1"/>
          <p:nvPr>
            <p:ph idx="1" type="body"/>
          </p:nvPr>
        </p:nvSpPr>
        <p:spPr>
          <a:xfrm>
            <a:off x="540000" y="1276129"/>
            <a:ext cx="3915000" cy="3105000"/>
          </a:xfrm>
          <a:prstGeom prst="rect">
            <a:avLst/>
          </a:prstGeom>
          <a:noFill/>
          <a:ln>
            <a:noFill/>
          </a:ln>
        </p:spPr>
        <p:txBody>
          <a:bodyPr anchorCtr="0" anchor="t" bIns="0" lIns="0" spcFirstLastPara="1" rIns="0" wrap="square" tIns="0">
            <a:noAutofit/>
          </a:bodyPr>
          <a:lstStyle>
            <a:lvl1pPr indent="-361950" lvl="0" marL="457200" algn="l">
              <a:lnSpc>
                <a:spcPct val="128571"/>
              </a:lnSpc>
              <a:spcBef>
                <a:spcPts val="0"/>
              </a:spcBef>
              <a:spcAft>
                <a:spcPts val="0"/>
              </a:spcAft>
              <a:buClr>
                <a:schemeClr val="dk2"/>
              </a:buClr>
              <a:buSzPts val="2100"/>
              <a:buFont typeface="Arial"/>
              <a:buChar char="̶"/>
              <a:defRPr b="0"/>
            </a:lvl1pPr>
            <a:lvl2pPr indent="-323850" lvl="1" marL="914400" algn="l">
              <a:lnSpc>
                <a:spcPct val="100000"/>
              </a:lnSpc>
              <a:spcBef>
                <a:spcPts val="0"/>
              </a:spcBef>
              <a:spcAft>
                <a:spcPts val="0"/>
              </a:spcAft>
              <a:buClr>
                <a:schemeClr val="dk2"/>
              </a:buClr>
              <a:buSzPts val="1500"/>
              <a:buFont typeface="Arial"/>
              <a:buChar char="̶"/>
              <a:defRPr sz="1500"/>
            </a:lvl2pPr>
            <a:lvl3pPr indent="-228600" lvl="2" marL="1371600" algn="l">
              <a:lnSpc>
                <a:spcPct val="100000"/>
              </a:lnSpc>
              <a:spcBef>
                <a:spcPts val="0"/>
              </a:spcBef>
              <a:spcAft>
                <a:spcPts val="0"/>
              </a:spcAft>
              <a:buSzPts val="1000"/>
              <a:buFont typeface="Arial"/>
              <a:buNone/>
              <a:defRPr sz="1200"/>
            </a:lvl3pPr>
            <a:lvl4pPr indent="-228600" lvl="3" marL="1828800" algn="l">
              <a:lnSpc>
                <a:spcPct val="100000"/>
              </a:lnSpc>
              <a:spcBef>
                <a:spcPts val="0"/>
              </a:spcBef>
              <a:spcAft>
                <a:spcPts val="0"/>
              </a:spcAft>
              <a:buSzPts val="1200"/>
              <a:buNone/>
              <a:defRPr/>
            </a:lvl4pPr>
            <a:lvl5pPr indent="-228600" lvl="4" marL="2286000" algn="l">
              <a:lnSpc>
                <a:spcPct val="100000"/>
              </a:lnSpc>
              <a:spcBef>
                <a:spcPts val="0"/>
              </a:spcBef>
              <a:spcAft>
                <a:spcPts val="0"/>
              </a:spcAft>
              <a:buSzPts val="1400"/>
              <a:buNone/>
              <a:defRPr/>
            </a:lvl5pPr>
            <a:lvl6pPr indent="-317500" lvl="5" marL="2743200" algn="l">
              <a:spcBef>
                <a:spcPts val="300"/>
              </a:spcBef>
              <a:spcAft>
                <a:spcPts val="0"/>
              </a:spcAft>
              <a:buSzPts val="1400"/>
              <a:buChar char="•"/>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47" name="Google Shape;47;p7"/>
          <p:cNvSpPr txBox="1"/>
          <p:nvPr>
            <p:ph idx="2" type="body"/>
          </p:nvPr>
        </p:nvSpPr>
        <p:spPr>
          <a:xfrm>
            <a:off x="4688460" y="1276129"/>
            <a:ext cx="3915000" cy="3105000"/>
          </a:xfrm>
          <a:prstGeom prst="rect">
            <a:avLst/>
          </a:prstGeom>
          <a:noFill/>
          <a:ln>
            <a:noFill/>
          </a:ln>
        </p:spPr>
        <p:txBody>
          <a:bodyPr anchorCtr="0" anchor="t" bIns="0" lIns="0" spcFirstLastPara="1" rIns="0" wrap="square" tIns="0">
            <a:noAutofit/>
          </a:bodyPr>
          <a:lstStyle>
            <a:lvl1pPr indent="-361950" lvl="0" marL="457200" algn="l">
              <a:lnSpc>
                <a:spcPct val="128571"/>
              </a:lnSpc>
              <a:spcBef>
                <a:spcPts val="0"/>
              </a:spcBef>
              <a:spcAft>
                <a:spcPts val="0"/>
              </a:spcAft>
              <a:buClr>
                <a:schemeClr val="dk2"/>
              </a:buClr>
              <a:buSzPts val="2100"/>
              <a:buFont typeface="Arial"/>
              <a:buChar char="̶"/>
              <a:defRPr b="0"/>
            </a:lvl1pPr>
            <a:lvl2pPr indent="-323850" lvl="1" marL="914400" algn="l">
              <a:lnSpc>
                <a:spcPct val="100000"/>
              </a:lnSpc>
              <a:spcBef>
                <a:spcPts val="0"/>
              </a:spcBef>
              <a:spcAft>
                <a:spcPts val="0"/>
              </a:spcAft>
              <a:buClr>
                <a:schemeClr val="dk2"/>
              </a:buClr>
              <a:buSzPts val="1500"/>
              <a:buFont typeface="Arial"/>
              <a:buChar char="̶"/>
              <a:defRPr sz="1500"/>
            </a:lvl2pPr>
            <a:lvl3pPr indent="-228600" lvl="2" marL="1371600" algn="l">
              <a:lnSpc>
                <a:spcPct val="100000"/>
              </a:lnSpc>
              <a:spcBef>
                <a:spcPts val="0"/>
              </a:spcBef>
              <a:spcAft>
                <a:spcPts val="0"/>
              </a:spcAft>
              <a:buSzPts val="1000"/>
              <a:buFont typeface="Arial"/>
              <a:buNone/>
              <a:defRPr sz="1200"/>
            </a:lvl3pPr>
            <a:lvl4pPr indent="-228600" lvl="3" marL="1828800" algn="l">
              <a:lnSpc>
                <a:spcPct val="100000"/>
              </a:lnSpc>
              <a:spcBef>
                <a:spcPts val="0"/>
              </a:spcBef>
              <a:spcAft>
                <a:spcPts val="0"/>
              </a:spcAft>
              <a:buSzPts val="1200"/>
              <a:buNone/>
              <a:defRPr/>
            </a:lvl4pPr>
            <a:lvl5pPr indent="-228600" lvl="4" marL="2286000" algn="l">
              <a:lnSpc>
                <a:spcPct val="100000"/>
              </a:lnSpc>
              <a:spcBef>
                <a:spcPts val="0"/>
              </a:spcBef>
              <a:spcAft>
                <a:spcPts val="0"/>
              </a:spcAft>
              <a:buSzPts val="1400"/>
              <a:buNone/>
              <a:defRPr/>
            </a:lvl5pPr>
            <a:lvl6pPr indent="-317500" lvl="5" marL="2743200" algn="l">
              <a:spcBef>
                <a:spcPts val="300"/>
              </a:spcBef>
              <a:spcAft>
                <a:spcPts val="0"/>
              </a:spcAft>
              <a:buSzPts val="1400"/>
              <a:buChar char="•"/>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pic>
        <p:nvPicPr>
          <p:cNvPr id="48" name="Google Shape;48;p7"/>
          <p:cNvPicPr preferRelativeResize="0"/>
          <p:nvPr/>
        </p:nvPicPr>
        <p:blipFill rotWithShape="1">
          <a:blip r:embed="rId2">
            <a:alphaModFix/>
          </a:blip>
          <a:srcRect b="0" l="0" r="0" t="0"/>
          <a:stretch/>
        </p:blipFill>
        <p:spPr>
          <a:xfrm>
            <a:off x="8160958" y="4536000"/>
            <a:ext cx="849357" cy="448200"/>
          </a:xfrm>
          <a:prstGeom prst="rect">
            <a:avLst/>
          </a:prstGeom>
          <a:noFill/>
          <a:ln>
            <a:noFill/>
          </a:ln>
        </p:spPr>
      </p:pic>
    </p:spTree>
  </p:cSld>
  <p:clrMapOvr>
    <a:masterClrMapping/>
  </p:clrMapOvr>
  <p:extLst>
    <p:ext uri="{DCECCB84-F9BA-43D5-87BE-67443E8EF086}">
      <p15:sldGuideLst>
        <p15:guide id="1" orient="horz" pos="2743">
          <p15:clr>
            <a:srgbClr val="FBAE40"/>
          </p15:clr>
        </p15:guide>
        <p15:guide id="2" pos="543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adpis, podnadpis a porovnání">
  <p:cSld name="Nadpis, podnadpis a porovnání">
    <p:spTree>
      <p:nvGrpSpPr>
        <p:cNvPr id="49" name="Shape 49"/>
        <p:cNvGrpSpPr/>
        <p:nvPr/>
      </p:nvGrpSpPr>
      <p:grpSpPr>
        <a:xfrm>
          <a:off x="0" y="0"/>
          <a:ext cx="0" cy="0"/>
          <a:chOff x="0" y="0"/>
          <a:chExt cx="0" cy="0"/>
        </a:xfrm>
      </p:grpSpPr>
      <p:sp>
        <p:nvSpPr>
          <p:cNvPr id="50" name="Google Shape;50;p8"/>
          <p:cNvSpPr txBox="1"/>
          <p:nvPr>
            <p:ph idx="11" type="ftr"/>
          </p:nvPr>
        </p:nvSpPr>
        <p:spPr>
          <a:xfrm>
            <a:off x="540000" y="4671000"/>
            <a:ext cx="5940000" cy="1890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51" name="Google Shape;51;p8"/>
          <p:cNvSpPr txBox="1"/>
          <p:nvPr>
            <p:ph idx="12" type="sldNum"/>
          </p:nvPr>
        </p:nvSpPr>
        <p:spPr>
          <a:xfrm>
            <a:off x="310500" y="4671000"/>
            <a:ext cx="189000" cy="189000"/>
          </a:xfrm>
          <a:prstGeom prst="rect">
            <a:avLst/>
          </a:prstGeom>
          <a:noFill/>
          <a:ln>
            <a:noFill/>
          </a:ln>
        </p:spPr>
        <p:txBody>
          <a:bodyPr anchorCtr="0" anchor="ctr" bIns="0" lIns="0" spcFirstLastPara="1" rIns="0" wrap="square" tIns="0">
            <a:noAutofit/>
          </a:bodyPr>
          <a:lstStyle>
            <a:lvl1pPr indent="0" lvl="0" marL="0" algn="l">
              <a:spcBef>
                <a:spcPts val="0"/>
              </a:spcBef>
              <a:spcAft>
                <a:spcPts val="0"/>
              </a:spcAft>
              <a:buNone/>
              <a:defRPr b="0" i="0" sz="900" u="none" cap="none" strike="noStrike">
                <a:solidFill>
                  <a:schemeClr val="dk2"/>
                </a:solidFill>
                <a:latin typeface="Arial"/>
                <a:ea typeface="Arial"/>
                <a:cs typeface="Arial"/>
                <a:sym typeface="Arial"/>
              </a:defRPr>
            </a:lvl1pPr>
            <a:lvl2pPr indent="0" lvl="1" marL="0" algn="l">
              <a:spcBef>
                <a:spcPts val="0"/>
              </a:spcBef>
              <a:spcAft>
                <a:spcPts val="0"/>
              </a:spcAft>
              <a:buNone/>
              <a:defRPr b="0" i="0" sz="900" u="none" cap="none" strike="noStrike">
                <a:solidFill>
                  <a:schemeClr val="dk2"/>
                </a:solidFill>
                <a:latin typeface="Arial"/>
                <a:ea typeface="Arial"/>
                <a:cs typeface="Arial"/>
                <a:sym typeface="Arial"/>
              </a:defRPr>
            </a:lvl2pPr>
            <a:lvl3pPr indent="0" lvl="2" marL="0" algn="l">
              <a:spcBef>
                <a:spcPts val="0"/>
              </a:spcBef>
              <a:spcAft>
                <a:spcPts val="0"/>
              </a:spcAft>
              <a:buNone/>
              <a:defRPr b="0" i="0" sz="900" u="none" cap="none" strike="noStrike">
                <a:solidFill>
                  <a:schemeClr val="dk2"/>
                </a:solidFill>
                <a:latin typeface="Arial"/>
                <a:ea typeface="Arial"/>
                <a:cs typeface="Arial"/>
                <a:sym typeface="Arial"/>
              </a:defRPr>
            </a:lvl3pPr>
            <a:lvl4pPr indent="0" lvl="3" marL="0" algn="l">
              <a:spcBef>
                <a:spcPts val="0"/>
              </a:spcBef>
              <a:spcAft>
                <a:spcPts val="0"/>
              </a:spcAft>
              <a:buNone/>
              <a:defRPr b="0" i="0" sz="900" u="none" cap="none" strike="noStrike">
                <a:solidFill>
                  <a:schemeClr val="dk2"/>
                </a:solidFill>
                <a:latin typeface="Arial"/>
                <a:ea typeface="Arial"/>
                <a:cs typeface="Arial"/>
                <a:sym typeface="Arial"/>
              </a:defRPr>
            </a:lvl4pPr>
            <a:lvl5pPr indent="0" lvl="4" marL="0" algn="l">
              <a:spcBef>
                <a:spcPts val="0"/>
              </a:spcBef>
              <a:spcAft>
                <a:spcPts val="0"/>
              </a:spcAft>
              <a:buNone/>
              <a:defRPr b="0" i="0" sz="900" u="none" cap="none" strike="noStrike">
                <a:solidFill>
                  <a:schemeClr val="dk2"/>
                </a:solidFill>
                <a:latin typeface="Arial"/>
                <a:ea typeface="Arial"/>
                <a:cs typeface="Arial"/>
                <a:sym typeface="Arial"/>
              </a:defRPr>
            </a:lvl5pPr>
            <a:lvl6pPr indent="0" lvl="5" marL="0" algn="l">
              <a:spcBef>
                <a:spcPts val="0"/>
              </a:spcBef>
              <a:spcAft>
                <a:spcPts val="0"/>
              </a:spcAft>
              <a:buNone/>
              <a:defRPr b="0" i="0" sz="900" u="none" cap="none" strike="noStrike">
                <a:solidFill>
                  <a:schemeClr val="dk2"/>
                </a:solidFill>
                <a:latin typeface="Arial"/>
                <a:ea typeface="Arial"/>
                <a:cs typeface="Arial"/>
                <a:sym typeface="Arial"/>
              </a:defRPr>
            </a:lvl6pPr>
            <a:lvl7pPr indent="0" lvl="6" marL="0" algn="l">
              <a:spcBef>
                <a:spcPts val="0"/>
              </a:spcBef>
              <a:spcAft>
                <a:spcPts val="0"/>
              </a:spcAft>
              <a:buNone/>
              <a:defRPr b="0" i="0" sz="900" u="none" cap="none" strike="noStrike">
                <a:solidFill>
                  <a:schemeClr val="dk2"/>
                </a:solidFill>
                <a:latin typeface="Arial"/>
                <a:ea typeface="Arial"/>
                <a:cs typeface="Arial"/>
                <a:sym typeface="Arial"/>
              </a:defRPr>
            </a:lvl7pPr>
            <a:lvl8pPr indent="0" lvl="7" marL="0" algn="l">
              <a:spcBef>
                <a:spcPts val="0"/>
              </a:spcBef>
              <a:spcAft>
                <a:spcPts val="0"/>
              </a:spcAft>
              <a:buNone/>
              <a:defRPr b="0" i="0" sz="900" u="none" cap="none" strike="noStrike">
                <a:solidFill>
                  <a:schemeClr val="dk2"/>
                </a:solidFill>
                <a:latin typeface="Arial"/>
                <a:ea typeface="Arial"/>
                <a:cs typeface="Arial"/>
                <a:sym typeface="Arial"/>
              </a:defRPr>
            </a:lvl8pPr>
            <a:lvl9pPr indent="0" lvl="8" marL="0" algn="l">
              <a:spcBef>
                <a:spcPts val="0"/>
              </a:spcBef>
              <a:spcAft>
                <a:spcPts val="0"/>
              </a:spcAft>
              <a:buNone/>
              <a:defRPr b="0" i="0" sz="900" u="none" cap="none" strike="noStrike">
                <a:solidFill>
                  <a:schemeClr val="dk2"/>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sk"/>
              <a:t>‹#›</a:t>
            </a:fld>
            <a:endParaRPr/>
          </a:p>
        </p:txBody>
      </p:sp>
      <p:sp>
        <p:nvSpPr>
          <p:cNvPr id="52" name="Google Shape;52;p8"/>
          <p:cNvSpPr txBox="1"/>
          <p:nvPr>
            <p:ph idx="1" type="body"/>
          </p:nvPr>
        </p:nvSpPr>
        <p:spPr>
          <a:xfrm>
            <a:off x="540544" y="972001"/>
            <a:ext cx="3915000" cy="203700"/>
          </a:xfrm>
          <a:prstGeom prst="rect">
            <a:avLst/>
          </a:prstGeom>
          <a:noFill/>
          <a:ln>
            <a:noFill/>
          </a:ln>
        </p:spPr>
        <p:txBody>
          <a:bodyPr anchorCtr="0" anchor="t" bIns="0" lIns="0" spcFirstLastPara="1" rIns="0" wrap="square" tIns="0">
            <a:noAutofit/>
          </a:bodyPr>
          <a:lstStyle>
            <a:lvl1pPr indent="-228600" lvl="0" marL="457200" algn="l">
              <a:lnSpc>
                <a:spcPct val="115000"/>
              </a:lnSpc>
              <a:spcBef>
                <a:spcPts val="0"/>
              </a:spcBef>
              <a:spcAft>
                <a:spcPts val="0"/>
              </a:spcAft>
              <a:buSzPts val="1500"/>
              <a:buFont typeface="Arial"/>
              <a:buNone/>
              <a:defRPr b="0" sz="1500">
                <a:solidFill>
                  <a:schemeClr val="dk2"/>
                </a:solidFill>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100"/>
              <a:buNone/>
              <a:defRPr/>
            </a:lvl3pPr>
            <a:lvl4pPr indent="-228600" lvl="3" marL="1828800" algn="l">
              <a:lnSpc>
                <a:spcPct val="100000"/>
              </a:lnSpc>
              <a:spcBef>
                <a:spcPts val="0"/>
              </a:spcBef>
              <a:spcAft>
                <a:spcPts val="0"/>
              </a:spcAft>
              <a:buSzPts val="1200"/>
              <a:buNone/>
              <a:defRPr/>
            </a:lvl4pPr>
            <a:lvl5pPr indent="-228600" lvl="4" marL="2286000" algn="l">
              <a:lnSpc>
                <a:spcPct val="100000"/>
              </a:lnSpc>
              <a:spcBef>
                <a:spcPts val="0"/>
              </a:spcBef>
              <a:spcAft>
                <a:spcPts val="0"/>
              </a:spcAft>
              <a:buSzPts val="1400"/>
              <a:buNone/>
              <a:defRPr/>
            </a:lvl5pPr>
            <a:lvl6pPr indent="-317500" lvl="5" marL="2743200" algn="l">
              <a:spcBef>
                <a:spcPts val="300"/>
              </a:spcBef>
              <a:spcAft>
                <a:spcPts val="0"/>
              </a:spcAft>
              <a:buSzPts val="1400"/>
              <a:buChar char="•"/>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53" name="Google Shape;53;p8"/>
          <p:cNvSpPr txBox="1"/>
          <p:nvPr>
            <p:ph type="title"/>
          </p:nvPr>
        </p:nvSpPr>
        <p:spPr>
          <a:xfrm>
            <a:off x="540000" y="540000"/>
            <a:ext cx="8064900" cy="338700"/>
          </a:xfrm>
          <a:prstGeom prst="rect">
            <a:avLst/>
          </a:prstGeom>
          <a:noFill/>
          <a:ln>
            <a:noFill/>
          </a:ln>
        </p:spPr>
        <p:txBody>
          <a:bodyPr anchorCtr="0" anchor="t" bIns="0" lIns="0" spcFirstLastPara="1" rIns="0" wrap="square" tIns="0">
            <a:noAutofit/>
          </a:bodyPr>
          <a:lstStyle>
            <a:lvl1pPr lvl="0" algn="l">
              <a:lnSpc>
                <a:spcPct val="222222"/>
              </a:lnSpc>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54" name="Google Shape;54;p8"/>
          <p:cNvSpPr txBox="1"/>
          <p:nvPr>
            <p:ph idx="2" type="body"/>
          </p:nvPr>
        </p:nvSpPr>
        <p:spPr>
          <a:xfrm>
            <a:off x="4688458" y="967886"/>
            <a:ext cx="3915000" cy="203700"/>
          </a:xfrm>
          <a:prstGeom prst="rect">
            <a:avLst/>
          </a:prstGeom>
          <a:noFill/>
          <a:ln>
            <a:noFill/>
          </a:ln>
        </p:spPr>
        <p:txBody>
          <a:bodyPr anchorCtr="0" anchor="t" bIns="0" lIns="0" spcFirstLastPara="1" rIns="0" wrap="square" tIns="0">
            <a:noAutofit/>
          </a:bodyPr>
          <a:lstStyle>
            <a:lvl1pPr indent="-228600" lvl="0" marL="457200" algn="l">
              <a:lnSpc>
                <a:spcPct val="115000"/>
              </a:lnSpc>
              <a:spcBef>
                <a:spcPts val="0"/>
              </a:spcBef>
              <a:spcAft>
                <a:spcPts val="0"/>
              </a:spcAft>
              <a:buSzPts val="1500"/>
              <a:buFont typeface="Arial"/>
              <a:buNone/>
              <a:defRPr b="0" sz="1500">
                <a:solidFill>
                  <a:schemeClr val="dk2"/>
                </a:solidFill>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100"/>
              <a:buNone/>
              <a:defRPr/>
            </a:lvl3pPr>
            <a:lvl4pPr indent="-228600" lvl="3" marL="1828800" algn="l">
              <a:lnSpc>
                <a:spcPct val="100000"/>
              </a:lnSpc>
              <a:spcBef>
                <a:spcPts val="0"/>
              </a:spcBef>
              <a:spcAft>
                <a:spcPts val="0"/>
              </a:spcAft>
              <a:buSzPts val="1200"/>
              <a:buNone/>
              <a:defRPr/>
            </a:lvl4pPr>
            <a:lvl5pPr indent="-228600" lvl="4" marL="2286000" algn="l">
              <a:lnSpc>
                <a:spcPct val="100000"/>
              </a:lnSpc>
              <a:spcBef>
                <a:spcPts val="0"/>
              </a:spcBef>
              <a:spcAft>
                <a:spcPts val="0"/>
              </a:spcAft>
              <a:buSzPts val="1400"/>
              <a:buNone/>
              <a:defRPr/>
            </a:lvl5pPr>
            <a:lvl6pPr indent="-317500" lvl="5" marL="2743200" algn="l">
              <a:spcBef>
                <a:spcPts val="300"/>
              </a:spcBef>
              <a:spcAft>
                <a:spcPts val="0"/>
              </a:spcAft>
              <a:buSzPts val="1400"/>
              <a:buChar char="•"/>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55" name="Google Shape;55;p8"/>
          <p:cNvSpPr txBox="1"/>
          <p:nvPr>
            <p:ph idx="3" type="body"/>
          </p:nvPr>
        </p:nvSpPr>
        <p:spPr>
          <a:xfrm>
            <a:off x="540000" y="1276129"/>
            <a:ext cx="3915000" cy="3105000"/>
          </a:xfrm>
          <a:prstGeom prst="rect">
            <a:avLst/>
          </a:prstGeom>
          <a:noFill/>
          <a:ln>
            <a:noFill/>
          </a:ln>
        </p:spPr>
        <p:txBody>
          <a:bodyPr anchorCtr="0" anchor="t" bIns="0" lIns="0" spcFirstLastPara="1" rIns="0" wrap="square" tIns="0">
            <a:noAutofit/>
          </a:bodyPr>
          <a:lstStyle>
            <a:lvl1pPr indent="-361950" lvl="0" marL="457200" algn="l">
              <a:lnSpc>
                <a:spcPct val="128571"/>
              </a:lnSpc>
              <a:spcBef>
                <a:spcPts val="0"/>
              </a:spcBef>
              <a:spcAft>
                <a:spcPts val="0"/>
              </a:spcAft>
              <a:buClr>
                <a:schemeClr val="dk2"/>
              </a:buClr>
              <a:buSzPts val="2100"/>
              <a:buFont typeface="Arial"/>
              <a:buChar char="̶"/>
              <a:defRPr b="0"/>
            </a:lvl1pPr>
            <a:lvl2pPr indent="-323850" lvl="1" marL="914400" algn="l">
              <a:lnSpc>
                <a:spcPct val="100000"/>
              </a:lnSpc>
              <a:spcBef>
                <a:spcPts val="0"/>
              </a:spcBef>
              <a:spcAft>
                <a:spcPts val="0"/>
              </a:spcAft>
              <a:buClr>
                <a:schemeClr val="dk2"/>
              </a:buClr>
              <a:buSzPts val="1500"/>
              <a:buFont typeface="Arial"/>
              <a:buChar char="̶"/>
              <a:defRPr sz="1500"/>
            </a:lvl2pPr>
            <a:lvl3pPr indent="-228600" lvl="2" marL="1371600" algn="l">
              <a:lnSpc>
                <a:spcPct val="100000"/>
              </a:lnSpc>
              <a:spcBef>
                <a:spcPts val="0"/>
              </a:spcBef>
              <a:spcAft>
                <a:spcPts val="0"/>
              </a:spcAft>
              <a:buSzPts val="1000"/>
              <a:buFont typeface="Arial"/>
              <a:buNone/>
              <a:defRPr sz="1200"/>
            </a:lvl3pPr>
            <a:lvl4pPr indent="-228600" lvl="3" marL="1828800" algn="l">
              <a:lnSpc>
                <a:spcPct val="100000"/>
              </a:lnSpc>
              <a:spcBef>
                <a:spcPts val="0"/>
              </a:spcBef>
              <a:spcAft>
                <a:spcPts val="0"/>
              </a:spcAft>
              <a:buSzPts val="1200"/>
              <a:buNone/>
              <a:defRPr/>
            </a:lvl4pPr>
            <a:lvl5pPr indent="-228600" lvl="4" marL="2286000" algn="l">
              <a:lnSpc>
                <a:spcPct val="100000"/>
              </a:lnSpc>
              <a:spcBef>
                <a:spcPts val="0"/>
              </a:spcBef>
              <a:spcAft>
                <a:spcPts val="0"/>
              </a:spcAft>
              <a:buSzPts val="1400"/>
              <a:buNone/>
              <a:defRPr/>
            </a:lvl5pPr>
            <a:lvl6pPr indent="-317500" lvl="5" marL="2743200" algn="l">
              <a:spcBef>
                <a:spcPts val="300"/>
              </a:spcBef>
              <a:spcAft>
                <a:spcPts val="0"/>
              </a:spcAft>
              <a:buSzPts val="1400"/>
              <a:buChar char="•"/>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56" name="Google Shape;56;p8"/>
          <p:cNvSpPr txBox="1"/>
          <p:nvPr>
            <p:ph idx="4" type="body"/>
          </p:nvPr>
        </p:nvSpPr>
        <p:spPr>
          <a:xfrm>
            <a:off x="4688460" y="1276129"/>
            <a:ext cx="3915000" cy="3105000"/>
          </a:xfrm>
          <a:prstGeom prst="rect">
            <a:avLst/>
          </a:prstGeom>
          <a:noFill/>
          <a:ln>
            <a:noFill/>
          </a:ln>
        </p:spPr>
        <p:txBody>
          <a:bodyPr anchorCtr="0" anchor="t" bIns="0" lIns="0" spcFirstLastPara="1" rIns="0" wrap="square" tIns="0">
            <a:noAutofit/>
          </a:bodyPr>
          <a:lstStyle>
            <a:lvl1pPr indent="-361950" lvl="0" marL="457200" algn="l">
              <a:lnSpc>
                <a:spcPct val="128571"/>
              </a:lnSpc>
              <a:spcBef>
                <a:spcPts val="0"/>
              </a:spcBef>
              <a:spcAft>
                <a:spcPts val="0"/>
              </a:spcAft>
              <a:buClr>
                <a:schemeClr val="dk2"/>
              </a:buClr>
              <a:buSzPts val="2100"/>
              <a:buFont typeface="Arial"/>
              <a:buChar char="̶"/>
              <a:defRPr b="0"/>
            </a:lvl1pPr>
            <a:lvl2pPr indent="-323850" lvl="1" marL="914400" algn="l">
              <a:lnSpc>
                <a:spcPct val="100000"/>
              </a:lnSpc>
              <a:spcBef>
                <a:spcPts val="0"/>
              </a:spcBef>
              <a:spcAft>
                <a:spcPts val="0"/>
              </a:spcAft>
              <a:buClr>
                <a:schemeClr val="dk2"/>
              </a:buClr>
              <a:buSzPts val="1500"/>
              <a:buFont typeface="Arial"/>
              <a:buChar char="̶"/>
              <a:defRPr sz="1500"/>
            </a:lvl2pPr>
            <a:lvl3pPr indent="-228600" lvl="2" marL="1371600" algn="l">
              <a:lnSpc>
                <a:spcPct val="100000"/>
              </a:lnSpc>
              <a:spcBef>
                <a:spcPts val="0"/>
              </a:spcBef>
              <a:spcAft>
                <a:spcPts val="0"/>
              </a:spcAft>
              <a:buSzPts val="1000"/>
              <a:buFont typeface="Arial"/>
              <a:buNone/>
              <a:defRPr sz="1200"/>
            </a:lvl3pPr>
            <a:lvl4pPr indent="-228600" lvl="3" marL="1828800" algn="l">
              <a:lnSpc>
                <a:spcPct val="100000"/>
              </a:lnSpc>
              <a:spcBef>
                <a:spcPts val="0"/>
              </a:spcBef>
              <a:spcAft>
                <a:spcPts val="0"/>
              </a:spcAft>
              <a:buSzPts val="1200"/>
              <a:buNone/>
              <a:defRPr/>
            </a:lvl4pPr>
            <a:lvl5pPr indent="-228600" lvl="4" marL="2286000" algn="l">
              <a:lnSpc>
                <a:spcPct val="100000"/>
              </a:lnSpc>
              <a:spcBef>
                <a:spcPts val="0"/>
              </a:spcBef>
              <a:spcAft>
                <a:spcPts val="0"/>
              </a:spcAft>
              <a:buSzPts val="1400"/>
              <a:buNone/>
              <a:defRPr/>
            </a:lvl5pPr>
            <a:lvl6pPr indent="-317500" lvl="5" marL="2743200" algn="l">
              <a:spcBef>
                <a:spcPts val="300"/>
              </a:spcBef>
              <a:spcAft>
                <a:spcPts val="0"/>
              </a:spcAft>
              <a:buSzPts val="1400"/>
              <a:buChar char="•"/>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pic>
        <p:nvPicPr>
          <p:cNvPr id="57" name="Google Shape;57;p8"/>
          <p:cNvPicPr preferRelativeResize="0"/>
          <p:nvPr/>
        </p:nvPicPr>
        <p:blipFill rotWithShape="1">
          <a:blip r:embed="rId2">
            <a:alphaModFix/>
          </a:blip>
          <a:srcRect b="0" l="0" r="0" t="0"/>
          <a:stretch/>
        </p:blipFill>
        <p:spPr>
          <a:xfrm>
            <a:off x="8160958" y="4536000"/>
            <a:ext cx="849357" cy="448200"/>
          </a:xfrm>
          <a:prstGeom prst="rect">
            <a:avLst/>
          </a:prstGeom>
          <a:noFill/>
          <a:ln>
            <a:noFill/>
          </a:ln>
        </p:spPr>
      </p:pic>
    </p:spTree>
  </p:cSld>
  <p:clrMapOvr>
    <a:masterClrMapping/>
  </p:clrMapOvr>
  <p:extLst>
    <p:ext uri="{DCECCB84-F9BA-43D5-87BE-67443E8EF086}">
      <p15:sldGuideLst>
        <p15:guide id="1" orient="horz" pos="2165">
          <p15:clr>
            <a:srgbClr val="FBAE40"/>
          </p15:clr>
        </p15:guide>
        <p15:guide id="2" pos="288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brázek s textem">
  <p:cSld name="Obrázek s textem">
    <p:spTree>
      <p:nvGrpSpPr>
        <p:cNvPr id="58" name="Shape 58"/>
        <p:cNvGrpSpPr/>
        <p:nvPr/>
      </p:nvGrpSpPr>
      <p:grpSpPr>
        <a:xfrm>
          <a:off x="0" y="0"/>
          <a:ext cx="0" cy="0"/>
          <a:chOff x="0" y="0"/>
          <a:chExt cx="0" cy="0"/>
        </a:xfrm>
      </p:grpSpPr>
      <p:sp>
        <p:nvSpPr>
          <p:cNvPr id="59" name="Google Shape;59;p9"/>
          <p:cNvSpPr txBox="1"/>
          <p:nvPr>
            <p:ph type="title"/>
          </p:nvPr>
        </p:nvSpPr>
        <p:spPr>
          <a:xfrm>
            <a:off x="540000" y="540000"/>
            <a:ext cx="8064900" cy="3387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60" name="Google Shape;60;p9"/>
          <p:cNvSpPr txBox="1"/>
          <p:nvPr>
            <p:ph idx="11" type="ftr"/>
          </p:nvPr>
        </p:nvSpPr>
        <p:spPr>
          <a:xfrm>
            <a:off x="540000" y="4671000"/>
            <a:ext cx="5940000" cy="1890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61" name="Google Shape;61;p9"/>
          <p:cNvSpPr txBox="1"/>
          <p:nvPr>
            <p:ph idx="12" type="sldNum"/>
          </p:nvPr>
        </p:nvSpPr>
        <p:spPr>
          <a:xfrm>
            <a:off x="310500" y="4671000"/>
            <a:ext cx="189000" cy="189000"/>
          </a:xfrm>
          <a:prstGeom prst="rect">
            <a:avLst/>
          </a:prstGeom>
          <a:noFill/>
          <a:ln>
            <a:noFill/>
          </a:ln>
        </p:spPr>
        <p:txBody>
          <a:bodyPr anchorCtr="0" anchor="ctr" bIns="0" lIns="0" spcFirstLastPara="1" rIns="0" wrap="square" tIns="0">
            <a:noAutofit/>
          </a:bodyPr>
          <a:lstStyle>
            <a:lvl1pPr indent="0" lvl="0" marL="0" algn="l">
              <a:spcBef>
                <a:spcPts val="0"/>
              </a:spcBef>
              <a:spcAft>
                <a:spcPts val="0"/>
              </a:spcAft>
              <a:buNone/>
              <a:defRPr/>
            </a:lvl1pPr>
            <a:lvl2pPr indent="0" lvl="1" marL="0" algn="l">
              <a:spcBef>
                <a:spcPts val="0"/>
              </a:spcBef>
              <a:spcAft>
                <a:spcPts val="0"/>
              </a:spcAft>
              <a:buNone/>
              <a:defRPr/>
            </a:lvl2pPr>
            <a:lvl3pPr indent="0" lvl="2" marL="0" algn="l">
              <a:spcBef>
                <a:spcPts val="0"/>
              </a:spcBef>
              <a:spcAft>
                <a:spcPts val="0"/>
              </a:spcAft>
              <a:buNone/>
              <a:defRPr/>
            </a:lvl3pPr>
            <a:lvl4pPr indent="0" lvl="3" marL="0" algn="l">
              <a:spcBef>
                <a:spcPts val="0"/>
              </a:spcBef>
              <a:spcAft>
                <a:spcPts val="0"/>
              </a:spcAft>
              <a:buNone/>
              <a:defRPr/>
            </a:lvl4pPr>
            <a:lvl5pPr indent="0" lvl="4" marL="0" algn="l">
              <a:spcBef>
                <a:spcPts val="0"/>
              </a:spcBef>
              <a:spcAft>
                <a:spcPts val="0"/>
              </a:spcAft>
              <a:buNone/>
              <a:defRPr/>
            </a:lvl5pPr>
            <a:lvl6pPr indent="0" lvl="5" marL="0" algn="l">
              <a:spcBef>
                <a:spcPts val="0"/>
              </a:spcBef>
              <a:spcAft>
                <a:spcPts val="0"/>
              </a:spcAft>
              <a:buNone/>
              <a:defRPr/>
            </a:lvl6pPr>
            <a:lvl7pPr indent="0" lvl="6" marL="0" algn="l">
              <a:spcBef>
                <a:spcPts val="0"/>
              </a:spcBef>
              <a:spcAft>
                <a:spcPts val="0"/>
              </a:spcAft>
              <a:buNone/>
              <a:defRPr/>
            </a:lvl7pPr>
            <a:lvl8pPr indent="0" lvl="7" marL="0" algn="l">
              <a:spcBef>
                <a:spcPts val="0"/>
              </a:spcBef>
              <a:spcAft>
                <a:spcPts val="0"/>
              </a:spcAft>
              <a:buNone/>
              <a:defRPr/>
            </a:lvl8pPr>
            <a:lvl9pPr indent="0" lvl="8" marL="0" algn="l">
              <a:spcBef>
                <a:spcPts val="0"/>
              </a:spcBef>
              <a:spcAft>
                <a:spcPts val="0"/>
              </a:spcAft>
              <a:buNone/>
              <a:defRPr/>
            </a:lvl9pPr>
          </a:lstStyle>
          <a:p>
            <a:pPr indent="0" lvl="0" marL="0" rtl="0" algn="l">
              <a:spcBef>
                <a:spcPts val="0"/>
              </a:spcBef>
              <a:spcAft>
                <a:spcPts val="0"/>
              </a:spcAft>
              <a:buNone/>
            </a:pPr>
            <a:fld id="{00000000-1234-1234-1234-123412341234}" type="slidenum">
              <a:rPr lang="sk"/>
              <a:t>‹#›</a:t>
            </a:fld>
            <a:endParaRPr/>
          </a:p>
        </p:txBody>
      </p:sp>
      <p:sp>
        <p:nvSpPr>
          <p:cNvPr id="62" name="Google Shape;62;p9"/>
          <p:cNvSpPr txBox="1"/>
          <p:nvPr>
            <p:ph idx="1" type="body"/>
          </p:nvPr>
        </p:nvSpPr>
        <p:spPr>
          <a:xfrm>
            <a:off x="5510801" y="1947634"/>
            <a:ext cx="3094200" cy="2406300"/>
          </a:xfrm>
          <a:prstGeom prst="rect">
            <a:avLst/>
          </a:prstGeom>
          <a:noFill/>
          <a:ln>
            <a:noFill/>
          </a:ln>
        </p:spPr>
        <p:txBody>
          <a:bodyPr anchorCtr="0" anchor="t" bIns="0" lIns="0" spcFirstLastPara="1" rIns="0" wrap="square" tIns="0">
            <a:noAutofit/>
          </a:bodyPr>
          <a:lstStyle>
            <a:lvl1pPr indent="-323850" lvl="0" marL="457200" algn="l">
              <a:lnSpc>
                <a:spcPct val="180000"/>
              </a:lnSpc>
              <a:spcBef>
                <a:spcPts val="0"/>
              </a:spcBef>
              <a:spcAft>
                <a:spcPts val="0"/>
              </a:spcAft>
              <a:buClr>
                <a:schemeClr val="dk2"/>
              </a:buClr>
              <a:buSzPts val="1500"/>
              <a:buFont typeface="Arial"/>
              <a:buChar char="̶"/>
              <a:defRPr b="0" sz="1500"/>
            </a:lvl1pPr>
            <a:lvl2pPr indent="-323850" lvl="1" marL="914400" algn="l">
              <a:lnSpc>
                <a:spcPct val="100000"/>
              </a:lnSpc>
              <a:spcBef>
                <a:spcPts val="0"/>
              </a:spcBef>
              <a:spcAft>
                <a:spcPts val="0"/>
              </a:spcAft>
              <a:buClr>
                <a:schemeClr val="dk2"/>
              </a:buClr>
              <a:buSzPts val="1500"/>
              <a:buFont typeface="Arial"/>
              <a:buChar char="̶"/>
              <a:defRPr sz="1500"/>
            </a:lvl2pPr>
            <a:lvl3pPr indent="-228600" lvl="2" marL="1371600" algn="l">
              <a:lnSpc>
                <a:spcPct val="100000"/>
              </a:lnSpc>
              <a:spcBef>
                <a:spcPts val="0"/>
              </a:spcBef>
              <a:spcAft>
                <a:spcPts val="0"/>
              </a:spcAft>
              <a:buSzPts val="1000"/>
              <a:buFont typeface="Arial"/>
              <a:buNone/>
              <a:defRPr sz="1200"/>
            </a:lvl3pPr>
            <a:lvl4pPr indent="-228600" lvl="3" marL="1828800" algn="l">
              <a:lnSpc>
                <a:spcPct val="100000"/>
              </a:lnSpc>
              <a:spcBef>
                <a:spcPts val="0"/>
              </a:spcBef>
              <a:spcAft>
                <a:spcPts val="0"/>
              </a:spcAft>
              <a:buSzPts val="1200"/>
              <a:buNone/>
              <a:defRPr/>
            </a:lvl4pPr>
            <a:lvl5pPr indent="-228600" lvl="4" marL="2286000" algn="l">
              <a:lnSpc>
                <a:spcPct val="100000"/>
              </a:lnSpc>
              <a:spcBef>
                <a:spcPts val="0"/>
              </a:spcBef>
              <a:spcAft>
                <a:spcPts val="0"/>
              </a:spcAft>
              <a:buSzPts val="1400"/>
              <a:buNone/>
              <a:defRPr/>
            </a:lvl5pPr>
            <a:lvl6pPr indent="-317500" lvl="5" marL="2743200" algn="l">
              <a:spcBef>
                <a:spcPts val="300"/>
              </a:spcBef>
              <a:spcAft>
                <a:spcPts val="0"/>
              </a:spcAft>
              <a:buSzPts val="1400"/>
              <a:buChar char="•"/>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63" name="Google Shape;63;p9"/>
          <p:cNvSpPr/>
          <p:nvPr>
            <p:ph idx="2" type="pic"/>
          </p:nvPr>
        </p:nvSpPr>
        <p:spPr>
          <a:xfrm>
            <a:off x="547132" y="1248966"/>
            <a:ext cx="4655700" cy="3105000"/>
          </a:xfrm>
          <a:prstGeom prst="rect">
            <a:avLst/>
          </a:prstGeom>
          <a:noFill/>
          <a:ln>
            <a:noFill/>
          </a:ln>
        </p:spPr>
      </p:sp>
      <p:sp>
        <p:nvSpPr>
          <p:cNvPr id="64" name="Google Shape;64;p9"/>
          <p:cNvSpPr txBox="1"/>
          <p:nvPr>
            <p:ph idx="3" type="body"/>
          </p:nvPr>
        </p:nvSpPr>
        <p:spPr>
          <a:xfrm>
            <a:off x="540544" y="972001"/>
            <a:ext cx="8064000" cy="203700"/>
          </a:xfrm>
          <a:prstGeom prst="rect">
            <a:avLst/>
          </a:prstGeom>
          <a:noFill/>
          <a:ln>
            <a:noFill/>
          </a:ln>
        </p:spPr>
        <p:txBody>
          <a:bodyPr anchorCtr="0" anchor="t" bIns="0" lIns="0" spcFirstLastPara="1" rIns="0" wrap="square" tIns="0">
            <a:noAutofit/>
          </a:bodyPr>
          <a:lstStyle>
            <a:lvl1pPr indent="-228600" lvl="0" marL="457200" algn="l">
              <a:lnSpc>
                <a:spcPct val="115000"/>
              </a:lnSpc>
              <a:spcBef>
                <a:spcPts val="0"/>
              </a:spcBef>
              <a:spcAft>
                <a:spcPts val="0"/>
              </a:spcAft>
              <a:buSzPts val="1500"/>
              <a:buFont typeface="Arial"/>
              <a:buNone/>
              <a:defRPr b="0" sz="1500">
                <a:solidFill>
                  <a:schemeClr val="dk2"/>
                </a:solidFill>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100"/>
              <a:buNone/>
              <a:defRPr/>
            </a:lvl3pPr>
            <a:lvl4pPr indent="-228600" lvl="3" marL="1828800" algn="l">
              <a:lnSpc>
                <a:spcPct val="100000"/>
              </a:lnSpc>
              <a:spcBef>
                <a:spcPts val="0"/>
              </a:spcBef>
              <a:spcAft>
                <a:spcPts val="0"/>
              </a:spcAft>
              <a:buSzPts val="1200"/>
              <a:buNone/>
              <a:defRPr/>
            </a:lvl4pPr>
            <a:lvl5pPr indent="-228600" lvl="4" marL="2286000" algn="l">
              <a:lnSpc>
                <a:spcPct val="100000"/>
              </a:lnSpc>
              <a:spcBef>
                <a:spcPts val="0"/>
              </a:spcBef>
              <a:spcAft>
                <a:spcPts val="0"/>
              </a:spcAft>
              <a:buSzPts val="1400"/>
              <a:buNone/>
              <a:defRPr/>
            </a:lvl5pPr>
            <a:lvl6pPr indent="-317500" lvl="5" marL="2743200" algn="l">
              <a:spcBef>
                <a:spcPts val="300"/>
              </a:spcBef>
              <a:spcAft>
                <a:spcPts val="0"/>
              </a:spcAft>
              <a:buSzPts val="1400"/>
              <a:buChar char="•"/>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pic>
        <p:nvPicPr>
          <p:cNvPr id="65" name="Google Shape;65;p9"/>
          <p:cNvPicPr preferRelativeResize="0"/>
          <p:nvPr/>
        </p:nvPicPr>
        <p:blipFill rotWithShape="1">
          <a:blip r:embed="rId2">
            <a:alphaModFix/>
          </a:blip>
          <a:srcRect b="0" l="0" r="0" t="0"/>
          <a:stretch/>
        </p:blipFill>
        <p:spPr>
          <a:xfrm>
            <a:off x="8160958" y="4536000"/>
            <a:ext cx="849357" cy="448200"/>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adpis, podnadpis a tři sloupce">
  <p:cSld name="Nadpis, podnadpis a tři sloupce">
    <p:spTree>
      <p:nvGrpSpPr>
        <p:cNvPr id="66" name="Shape 66"/>
        <p:cNvGrpSpPr/>
        <p:nvPr/>
      </p:nvGrpSpPr>
      <p:grpSpPr>
        <a:xfrm>
          <a:off x="0" y="0"/>
          <a:ext cx="0" cy="0"/>
          <a:chOff x="0" y="0"/>
          <a:chExt cx="0" cy="0"/>
        </a:xfrm>
      </p:grpSpPr>
      <p:sp>
        <p:nvSpPr>
          <p:cNvPr id="67" name="Google Shape;67;p10"/>
          <p:cNvSpPr txBox="1"/>
          <p:nvPr>
            <p:ph idx="1" type="body"/>
          </p:nvPr>
        </p:nvSpPr>
        <p:spPr>
          <a:xfrm>
            <a:off x="3330000" y="1269002"/>
            <a:ext cx="2483700" cy="1673100"/>
          </a:xfrm>
          <a:prstGeom prst="rect">
            <a:avLst/>
          </a:prstGeom>
          <a:noFill/>
          <a:ln>
            <a:noFill/>
          </a:ln>
        </p:spPr>
        <p:txBody>
          <a:bodyPr anchorCtr="0" anchor="t" bIns="0" lIns="0" spcFirstLastPara="1" rIns="0" wrap="square" tIns="0">
            <a:noAutofit/>
          </a:bodyPr>
          <a:lstStyle>
            <a:lvl1pPr indent="-228600" lvl="0" marL="457200" algn="l">
              <a:lnSpc>
                <a:spcPct val="114000"/>
              </a:lnSpc>
              <a:spcBef>
                <a:spcPts val="0"/>
              </a:spcBef>
              <a:spcAft>
                <a:spcPts val="0"/>
              </a:spcAft>
              <a:buSzPts val="2100"/>
              <a:buFont typeface="Arial"/>
              <a:buNone/>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100"/>
              <a:buNone/>
              <a:defRPr/>
            </a:lvl3pPr>
            <a:lvl4pPr indent="-228600" lvl="3" marL="1828800" algn="l">
              <a:lnSpc>
                <a:spcPct val="100000"/>
              </a:lnSpc>
              <a:spcBef>
                <a:spcPts val="0"/>
              </a:spcBef>
              <a:spcAft>
                <a:spcPts val="0"/>
              </a:spcAft>
              <a:buSzPts val="1200"/>
              <a:buNone/>
              <a:defRPr/>
            </a:lvl4pPr>
            <a:lvl5pPr indent="-228600" lvl="4" marL="2286000" algn="l">
              <a:lnSpc>
                <a:spcPct val="100000"/>
              </a:lnSpc>
              <a:spcBef>
                <a:spcPts val="0"/>
              </a:spcBef>
              <a:spcAft>
                <a:spcPts val="0"/>
              </a:spcAft>
              <a:buSzPts val="1400"/>
              <a:buNone/>
              <a:defRPr/>
            </a:lvl5pPr>
            <a:lvl6pPr indent="-317500" lvl="5" marL="2743200" algn="l">
              <a:spcBef>
                <a:spcPts val="300"/>
              </a:spcBef>
              <a:spcAft>
                <a:spcPts val="0"/>
              </a:spcAft>
              <a:buSzPts val="1400"/>
              <a:buChar char="•"/>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68" name="Google Shape;68;p10"/>
          <p:cNvSpPr txBox="1"/>
          <p:nvPr>
            <p:ph idx="11" type="ftr"/>
          </p:nvPr>
        </p:nvSpPr>
        <p:spPr>
          <a:xfrm>
            <a:off x="540000" y="4671000"/>
            <a:ext cx="5940000" cy="1890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69" name="Google Shape;69;p10"/>
          <p:cNvSpPr txBox="1"/>
          <p:nvPr>
            <p:ph idx="12" type="sldNum"/>
          </p:nvPr>
        </p:nvSpPr>
        <p:spPr>
          <a:xfrm>
            <a:off x="310500" y="4671000"/>
            <a:ext cx="189000" cy="189000"/>
          </a:xfrm>
          <a:prstGeom prst="rect">
            <a:avLst/>
          </a:prstGeom>
          <a:noFill/>
          <a:ln>
            <a:noFill/>
          </a:ln>
        </p:spPr>
        <p:txBody>
          <a:bodyPr anchorCtr="0" anchor="ctr" bIns="0" lIns="0" spcFirstLastPara="1" rIns="0" wrap="square" tIns="0">
            <a:noAutofit/>
          </a:bodyPr>
          <a:lstStyle>
            <a:lvl1pPr indent="0" lvl="0" marL="0" algn="l">
              <a:spcBef>
                <a:spcPts val="0"/>
              </a:spcBef>
              <a:spcAft>
                <a:spcPts val="0"/>
              </a:spcAft>
              <a:buNone/>
              <a:defRPr b="0" i="0" sz="900" u="none" cap="none" strike="noStrike">
                <a:solidFill>
                  <a:schemeClr val="dk2"/>
                </a:solidFill>
                <a:latin typeface="Arial"/>
                <a:ea typeface="Arial"/>
                <a:cs typeface="Arial"/>
                <a:sym typeface="Arial"/>
              </a:defRPr>
            </a:lvl1pPr>
            <a:lvl2pPr indent="0" lvl="1" marL="0" algn="l">
              <a:spcBef>
                <a:spcPts val="0"/>
              </a:spcBef>
              <a:spcAft>
                <a:spcPts val="0"/>
              </a:spcAft>
              <a:buNone/>
              <a:defRPr b="0" i="0" sz="900" u="none" cap="none" strike="noStrike">
                <a:solidFill>
                  <a:schemeClr val="dk2"/>
                </a:solidFill>
                <a:latin typeface="Arial"/>
                <a:ea typeface="Arial"/>
                <a:cs typeface="Arial"/>
                <a:sym typeface="Arial"/>
              </a:defRPr>
            </a:lvl2pPr>
            <a:lvl3pPr indent="0" lvl="2" marL="0" algn="l">
              <a:spcBef>
                <a:spcPts val="0"/>
              </a:spcBef>
              <a:spcAft>
                <a:spcPts val="0"/>
              </a:spcAft>
              <a:buNone/>
              <a:defRPr b="0" i="0" sz="900" u="none" cap="none" strike="noStrike">
                <a:solidFill>
                  <a:schemeClr val="dk2"/>
                </a:solidFill>
                <a:latin typeface="Arial"/>
                <a:ea typeface="Arial"/>
                <a:cs typeface="Arial"/>
                <a:sym typeface="Arial"/>
              </a:defRPr>
            </a:lvl3pPr>
            <a:lvl4pPr indent="0" lvl="3" marL="0" algn="l">
              <a:spcBef>
                <a:spcPts val="0"/>
              </a:spcBef>
              <a:spcAft>
                <a:spcPts val="0"/>
              </a:spcAft>
              <a:buNone/>
              <a:defRPr b="0" i="0" sz="900" u="none" cap="none" strike="noStrike">
                <a:solidFill>
                  <a:schemeClr val="dk2"/>
                </a:solidFill>
                <a:latin typeface="Arial"/>
                <a:ea typeface="Arial"/>
                <a:cs typeface="Arial"/>
                <a:sym typeface="Arial"/>
              </a:defRPr>
            </a:lvl4pPr>
            <a:lvl5pPr indent="0" lvl="4" marL="0" algn="l">
              <a:spcBef>
                <a:spcPts val="0"/>
              </a:spcBef>
              <a:spcAft>
                <a:spcPts val="0"/>
              </a:spcAft>
              <a:buNone/>
              <a:defRPr b="0" i="0" sz="900" u="none" cap="none" strike="noStrike">
                <a:solidFill>
                  <a:schemeClr val="dk2"/>
                </a:solidFill>
                <a:latin typeface="Arial"/>
                <a:ea typeface="Arial"/>
                <a:cs typeface="Arial"/>
                <a:sym typeface="Arial"/>
              </a:defRPr>
            </a:lvl5pPr>
            <a:lvl6pPr indent="0" lvl="5" marL="0" algn="l">
              <a:spcBef>
                <a:spcPts val="0"/>
              </a:spcBef>
              <a:spcAft>
                <a:spcPts val="0"/>
              </a:spcAft>
              <a:buNone/>
              <a:defRPr b="0" i="0" sz="900" u="none" cap="none" strike="noStrike">
                <a:solidFill>
                  <a:schemeClr val="dk2"/>
                </a:solidFill>
                <a:latin typeface="Arial"/>
                <a:ea typeface="Arial"/>
                <a:cs typeface="Arial"/>
                <a:sym typeface="Arial"/>
              </a:defRPr>
            </a:lvl6pPr>
            <a:lvl7pPr indent="0" lvl="6" marL="0" algn="l">
              <a:spcBef>
                <a:spcPts val="0"/>
              </a:spcBef>
              <a:spcAft>
                <a:spcPts val="0"/>
              </a:spcAft>
              <a:buNone/>
              <a:defRPr b="0" i="0" sz="900" u="none" cap="none" strike="noStrike">
                <a:solidFill>
                  <a:schemeClr val="dk2"/>
                </a:solidFill>
                <a:latin typeface="Arial"/>
                <a:ea typeface="Arial"/>
                <a:cs typeface="Arial"/>
                <a:sym typeface="Arial"/>
              </a:defRPr>
            </a:lvl7pPr>
            <a:lvl8pPr indent="0" lvl="7" marL="0" algn="l">
              <a:spcBef>
                <a:spcPts val="0"/>
              </a:spcBef>
              <a:spcAft>
                <a:spcPts val="0"/>
              </a:spcAft>
              <a:buNone/>
              <a:defRPr b="0" i="0" sz="900" u="none" cap="none" strike="noStrike">
                <a:solidFill>
                  <a:schemeClr val="dk2"/>
                </a:solidFill>
                <a:latin typeface="Arial"/>
                <a:ea typeface="Arial"/>
                <a:cs typeface="Arial"/>
                <a:sym typeface="Arial"/>
              </a:defRPr>
            </a:lvl8pPr>
            <a:lvl9pPr indent="0" lvl="8" marL="0" algn="l">
              <a:spcBef>
                <a:spcPts val="0"/>
              </a:spcBef>
              <a:spcAft>
                <a:spcPts val="0"/>
              </a:spcAft>
              <a:buNone/>
              <a:defRPr b="0" i="0" sz="900" u="none" cap="none" strike="noStrike">
                <a:solidFill>
                  <a:schemeClr val="dk2"/>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sk"/>
              <a:t>‹#›</a:t>
            </a:fld>
            <a:endParaRPr/>
          </a:p>
        </p:txBody>
      </p:sp>
      <p:sp>
        <p:nvSpPr>
          <p:cNvPr id="70" name="Google Shape;70;p10"/>
          <p:cNvSpPr txBox="1"/>
          <p:nvPr>
            <p:ph idx="2" type="body"/>
          </p:nvPr>
        </p:nvSpPr>
        <p:spPr>
          <a:xfrm>
            <a:off x="539999" y="3310703"/>
            <a:ext cx="2484000" cy="1070700"/>
          </a:xfrm>
          <a:prstGeom prst="rect">
            <a:avLst/>
          </a:prstGeom>
          <a:noFill/>
          <a:ln>
            <a:noFill/>
          </a:ln>
        </p:spPr>
        <p:txBody>
          <a:bodyPr anchorCtr="0" anchor="t" bIns="0" lIns="0" spcFirstLastPara="1" rIns="0" wrap="square" tIns="0">
            <a:noAutofit/>
          </a:bodyPr>
          <a:lstStyle>
            <a:lvl1pPr indent="-228600" lvl="0" marL="457200" algn="l">
              <a:lnSpc>
                <a:spcPct val="120000"/>
              </a:lnSpc>
              <a:spcBef>
                <a:spcPts val="0"/>
              </a:spcBef>
              <a:spcAft>
                <a:spcPts val="0"/>
              </a:spcAft>
              <a:buSzPts val="1100"/>
              <a:buFont typeface="Arial"/>
              <a:buNone/>
              <a:defRPr b="0" sz="1100">
                <a:solidFill>
                  <a:schemeClr val="dk1"/>
                </a:solidFill>
              </a:defRPr>
            </a:lvl1pPr>
            <a:lvl2pPr indent="-228600" lvl="1" marL="914400" algn="l">
              <a:lnSpc>
                <a:spcPct val="120000"/>
              </a:lnSpc>
              <a:spcBef>
                <a:spcPts val="0"/>
              </a:spcBef>
              <a:spcAft>
                <a:spcPts val="0"/>
              </a:spcAft>
              <a:buSzPts val="1100"/>
              <a:buFont typeface="Arial"/>
              <a:buNone/>
              <a:defRPr u="none"/>
            </a:lvl2pPr>
            <a:lvl3pPr indent="-228600" lvl="2" marL="1371600" algn="l">
              <a:lnSpc>
                <a:spcPct val="120000"/>
              </a:lnSpc>
              <a:spcBef>
                <a:spcPts val="0"/>
              </a:spcBef>
              <a:spcAft>
                <a:spcPts val="0"/>
              </a:spcAft>
              <a:buSzPts val="900"/>
              <a:buFont typeface="Arial"/>
              <a:buNone/>
              <a:defRPr>
                <a:latin typeface="Arial"/>
                <a:ea typeface="Arial"/>
                <a:cs typeface="Arial"/>
                <a:sym typeface="Arial"/>
              </a:defRPr>
            </a:lvl3pPr>
            <a:lvl4pPr indent="-228600" lvl="3" marL="1828800" algn="l">
              <a:lnSpc>
                <a:spcPct val="120000"/>
              </a:lnSpc>
              <a:spcBef>
                <a:spcPts val="0"/>
              </a:spcBef>
              <a:spcAft>
                <a:spcPts val="0"/>
              </a:spcAft>
              <a:buSzPts val="1000"/>
              <a:buFont typeface="Arial"/>
              <a:buNone/>
              <a:defRPr/>
            </a:lvl4pPr>
            <a:lvl5pPr indent="-228600" lvl="4" marL="2286000" algn="l">
              <a:lnSpc>
                <a:spcPct val="120000"/>
              </a:lnSpc>
              <a:spcBef>
                <a:spcPts val="0"/>
              </a:spcBef>
              <a:spcAft>
                <a:spcPts val="0"/>
              </a:spcAft>
              <a:buSzPts val="1100"/>
              <a:buFont typeface="Arial"/>
              <a:buNone/>
              <a:defRPr/>
            </a:lvl5pPr>
            <a:lvl6pPr indent="-317500" lvl="5" marL="2743200" algn="l">
              <a:spcBef>
                <a:spcPts val="300"/>
              </a:spcBef>
              <a:spcAft>
                <a:spcPts val="0"/>
              </a:spcAft>
              <a:buSzPts val="1400"/>
              <a:buChar char="•"/>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71" name="Google Shape;71;p10"/>
          <p:cNvSpPr txBox="1"/>
          <p:nvPr>
            <p:ph idx="3" type="body"/>
          </p:nvPr>
        </p:nvSpPr>
        <p:spPr>
          <a:xfrm>
            <a:off x="3330000" y="3310703"/>
            <a:ext cx="2484000" cy="1070700"/>
          </a:xfrm>
          <a:prstGeom prst="rect">
            <a:avLst/>
          </a:prstGeom>
          <a:noFill/>
          <a:ln>
            <a:noFill/>
          </a:ln>
        </p:spPr>
        <p:txBody>
          <a:bodyPr anchorCtr="0" anchor="t" bIns="0" lIns="0" spcFirstLastPara="1" rIns="0" wrap="square" tIns="0">
            <a:noAutofit/>
          </a:bodyPr>
          <a:lstStyle>
            <a:lvl1pPr indent="-228600" lvl="0" marL="457200" algn="l">
              <a:lnSpc>
                <a:spcPct val="120000"/>
              </a:lnSpc>
              <a:spcBef>
                <a:spcPts val="0"/>
              </a:spcBef>
              <a:spcAft>
                <a:spcPts val="0"/>
              </a:spcAft>
              <a:buSzPts val="1100"/>
              <a:buFont typeface="Arial"/>
              <a:buNone/>
              <a:defRPr b="0" sz="1100">
                <a:solidFill>
                  <a:schemeClr val="dk1"/>
                </a:solidFill>
              </a:defRPr>
            </a:lvl1pPr>
            <a:lvl2pPr indent="-228600" lvl="1" marL="914400" algn="l">
              <a:lnSpc>
                <a:spcPct val="120000"/>
              </a:lnSpc>
              <a:spcBef>
                <a:spcPts val="0"/>
              </a:spcBef>
              <a:spcAft>
                <a:spcPts val="0"/>
              </a:spcAft>
              <a:buSzPts val="1100"/>
              <a:buFont typeface="Arial"/>
              <a:buNone/>
              <a:defRPr u="none"/>
            </a:lvl2pPr>
            <a:lvl3pPr indent="-228600" lvl="2" marL="1371600" algn="l">
              <a:lnSpc>
                <a:spcPct val="120000"/>
              </a:lnSpc>
              <a:spcBef>
                <a:spcPts val="0"/>
              </a:spcBef>
              <a:spcAft>
                <a:spcPts val="0"/>
              </a:spcAft>
              <a:buSzPts val="900"/>
              <a:buFont typeface="Arial"/>
              <a:buNone/>
              <a:defRPr>
                <a:latin typeface="Arial"/>
                <a:ea typeface="Arial"/>
                <a:cs typeface="Arial"/>
                <a:sym typeface="Arial"/>
              </a:defRPr>
            </a:lvl3pPr>
            <a:lvl4pPr indent="-228600" lvl="3" marL="1828800" algn="l">
              <a:lnSpc>
                <a:spcPct val="120000"/>
              </a:lnSpc>
              <a:spcBef>
                <a:spcPts val="0"/>
              </a:spcBef>
              <a:spcAft>
                <a:spcPts val="0"/>
              </a:spcAft>
              <a:buSzPts val="1000"/>
              <a:buFont typeface="Arial"/>
              <a:buNone/>
              <a:defRPr/>
            </a:lvl4pPr>
            <a:lvl5pPr indent="-228600" lvl="4" marL="2286000" algn="l">
              <a:lnSpc>
                <a:spcPct val="120000"/>
              </a:lnSpc>
              <a:spcBef>
                <a:spcPts val="0"/>
              </a:spcBef>
              <a:spcAft>
                <a:spcPts val="0"/>
              </a:spcAft>
              <a:buSzPts val="1100"/>
              <a:buFont typeface="Arial"/>
              <a:buNone/>
              <a:defRPr/>
            </a:lvl5pPr>
            <a:lvl6pPr indent="-317500" lvl="5" marL="2743200" algn="l">
              <a:spcBef>
                <a:spcPts val="300"/>
              </a:spcBef>
              <a:spcAft>
                <a:spcPts val="0"/>
              </a:spcAft>
              <a:buSzPts val="1400"/>
              <a:buChar char="•"/>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72" name="Google Shape;72;p10"/>
          <p:cNvSpPr txBox="1"/>
          <p:nvPr>
            <p:ph idx="4" type="body"/>
          </p:nvPr>
        </p:nvSpPr>
        <p:spPr>
          <a:xfrm>
            <a:off x="6120900" y="3310703"/>
            <a:ext cx="2484000" cy="1070700"/>
          </a:xfrm>
          <a:prstGeom prst="rect">
            <a:avLst/>
          </a:prstGeom>
          <a:noFill/>
          <a:ln>
            <a:noFill/>
          </a:ln>
        </p:spPr>
        <p:txBody>
          <a:bodyPr anchorCtr="0" anchor="t" bIns="0" lIns="0" spcFirstLastPara="1" rIns="0" wrap="square" tIns="0">
            <a:noAutofit/>
          </a:bodyPr>
          <a:lstStyle>
            <a:lvl1pPr indent="-228600" lvl="0" marL="457200" algn="l">
              <a:lnSpc>
                <a:spcPct val="120000"/>
              </a:lnSpc>
              <a:spcBef>
                <a:spcPts val="0"/>
              </a:spcBef>
              <a:spcAft>
                <a:spcPts val="0"/>
              </a:spcAft>
              <a:buSzPts val="1100"/>
              <a:buFont typeface="Arial"/>
              <a:buNone/>
              <a:defRPr b="0" sz="1100">
                <a:solidFill>
                  <a:schemeClr val="dk1"/>
                </a:solidFill>
              </a:defRPr>
            </a:lvl1pPr>
            <a:lvl2pPr indent="-228600" lvl="1" marL="914400" algn="l">
              <a:lnSpc>
                <a:spcPct val="120000"/>
              </a:lnSpc>
              <a:spcBef>
                <a:spcPts val="0"/>
              </a:spcBef>
              <a:spcAft>
                <a:spcPts val="0"/>
              </a:spcAft>
              <a:buSzPts val="1100"/>
              <a:buFont typeface="Arial"/>
              <a:buNone/>
              <a:defRPr u="none"/>
            </a:lvl2pPr>
            <a:lvl3pPr indent="-228600" lvl="2" marL="1371600" algn="l">
              <a:lnSpc>
                <a:spcPct val="120000"/>
              </a:lnSpc>
              <a:spcBef>
                <a:spcPts val="0"/>
              </a:spcBef>
              <a:spcAft>
                <a:spcPts val="0"/>
              </a:spcAft>
              <a:buSzPts val="900"/>
              <a:buFont typeface="Arial"/>
              <a:buNone/>
              <a:defRPr>
                <a:latin typeface="Arial"/>
                <a:ea typeface="Arial"/>
                <a:cs typeface="Arial"/>
                <a:sym typeface="Arial"/>
              </a:defRPr>
            </a:lvl3pPr>
            <a:lvl4pPr indent="-228600" lvl="3" marL="1828800" algn="l">
              <a:lnSpc>
                <a:spcPct val="120000"/>
              </a:lnSpc>
              <a:spcBef>
                <a:spcPts val="0"/>
              </a:spcBef>
              <a:spcAft>
                <a:spcPts val="0"/>
              </a:spcAft>
              <a:buSzPts val="1000"/>
              <a:buFont typeface="Arial"/>
              <a:buNone/>
              <a:defRPr/>
            </a:lvl4pPr>
            <a:lvl5pPr indent="-228600" lvl="4" marL="2286000" algn="l">
              <a:lnSpc>
                <a:spcPct val="120000"/>
              </a:lnSpc>
              <a:spcBef>
                <a:spcPts val="0"/>
              </a:spcBef>
              <a:spcAft>
                <a:spcPts val="0"/>
              </a:spcAft>
              <a:buSzPts val="1100"/>
              <a:buFont typeface="Arial"/>
              <a:buNone/>
              <a:defRPr/>
            </a:lvl5pPr>
            <a:lvl6pPr indent="-317500" lvl="5" marL="2743200" algn="l">
              <a:spcBef>
                <a:spcPts val="300"/>
              </a:spcBef>
              <a:spcAft>
                <a:spcPts val="0"/>
              </a:spcAft>
              <a:buSzPts val="1400"/>
              <a:buChar char="•"/>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73" name="Google Shape;73;p10"/>
          <p:cNvSpPr txBox="1"/>
          <p:nvPr>
            <p:ph idx="5" type="body"/>
          </p:nvPr>
        </p:nvSpPr>
        <p:spPr>
          <a:xfrm>
            <a:off x="540544" y="3018852"/>
            <a:ext cx="2483700" cy="162000"/>
          </a:xfrm>
          <a:prstGeom prst="rect">
            <a:avLst/>
          </a:prstGeom>
          <a:noFill/>
          <a:ln>
            <a:noFill/>
          </a:ln>
        </p:spPr>
        <p:txBody>
          <a:bodyPr anchorCtr="0" anchor="ctr" bIns="0" lIns="0" spcFirstLastPara="1" rIns="0" wrap="square" tIns="0">
            <a:noAutofit/>
          </a:bodyPr>
          <a:lstStyle>
            <a:lvl1pPr indent="-228600" lvl="0" marL="457200" algn="l">
              <a:lnSpc>
                <a:spcPct val="110000"/>
              </a:lnSpc>
              <a:spcBef>
                <a:spcPts val="0"/>
              </a:spcBef>
              <a:spcAft>
                <a:spcPts val="0"/>
              </a:spcAft>
              <a:buSzPts val="800"/>
              <a:buFont typeface="Arial"/>
              <a:buNone/>
              <a:defRPr b="0" sz="800"/>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100"/>
              <a:buNone/>
              <a:defRPr/>
            </a:lvl3pPr>
            <a:lvl4pPr indent="-228600" lvl="3" marL="1828800" algn="l">
              <a:lnSpc>
                <a:spcPct val="100000"/>
              </a:lnSpc>
              <a:spcBef>
                <a:spcPts val="0"/>
              </a:spcBef>
              <a:spcAft>
                <a:spcPts val="0"/>
              </a:spcAft>
              <a:buSzPts val="1200"/>
              <a:buNone/>
              <a:defRPr/>
            </a:lvl4pPr>
            <a:lvl5pPr indent="-228600" lvl="4" marL="2286000" algn="l">
              <a:lnSpc>
                <a:spcPct val="100000"/>
              </a:lnSpc>
              <a:spcBef>
                <a:spcPts val="0"/>
              </a:spcBef>
              <a:spcAft>
                <a:spcPts val="0"/>
              </a:spcAft>
              <a:buSzPts val="1400"/>
              <a:buNone/>
              <a:defRPr/>
            </a:lvl5pPr>
            <a:lvl6pPr indent="-317500" lvl="5" marL="2743200" algn="l">
              <a:spcBef>
                <a:spcPts val="300"/>
              </a:spcBef>
              <a:spcAft>
                <a:spcPts val="0"/>
              </a:spcAft>
              <a:buSzPts val="1400"/>
              <a:buChar char="•"/>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74" name="Google Shape;74;p10"/>
          <p:cNvSpPr txBox="1"/>
          <p:nvPr>
            <p:ph idx="6" type="body"/>
          </p:nvPr>
        </p:nvSpPr>
        <p:spPr>
          <a:xfrm>
            <a:off x="3330356" y="3018852"/>
            <a:ext cx="2483700" cy="162000"/>
          </a:xfrm>
          <a:prstGeom prst="rect">
            <a:avLst/>
          </a:prstGeom>
          <a:noFill/>
          <a:ln>
            <a:noFill/>
          </a:ln>
        </p:spPr>
        <p:txBody>
          <a:bodyPr anchorCtr="0" anchor="ctr" bIns="0" lIns="0" spcFirstLastPara="1" rIns="0" wrap="square" tIns="0">
            <a:noAutofit/>
          </a:bodyPr>
          <a:lstStyle>
            <a:lvl1pPr indent="-228600" lvl="0" marL="457200" algn="l">
              <a:lnSpc>
                <a:spcPct val="110000"/>
              </a:lnSpc>
              <a:spcBef>
                <a:spcPts val="0"/>
              </a:spcBef>
              <a:spcAft>
                <a:spcPts val="0"/>
              </a:spcAft>
              <a:buSzPts val="800"/>
              <a:buFont typeface="Arial"/>
              <a:buNone/>
              <a:defRPr b="0" sz="800"/>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100"/>
              <a:buNone/>
              <a:defRPr/>
            </a:lvl3pPr>
            <a:lvl4pPr indent="-228600" lvl="3" marL="1828800" algn="l">
              <a:lnSpc>
                <a:spcPct val="100000"/>
              </a:lnSpc>
              <a:spcBef>
                <a:spcPts val="0"/>
              </a:spcBef>
              <a:spcAft>
                <a:spcPts val="0"/>
              </a:spcAft>
              <a:buSzPts val="1200"/>
              <a:buNone/>
              <a:defRPr/>
            </a:lvl4pPr>
            <a:lvl5pPr indent="-228600" lvl="4" marL="2286000" algn="l">
              <a:lnSpc>
                <a:spcPct val="100000"/>
              </a:lnSpc>
              <a:spcBef>
                <a:spcPts val="0"/>
              </a:spcBef>
              <a:spcAft>
                <a:spcPts val="0"/>
              </a:spcAft>
              <a:buSzPts val="1400"/>
              <a:buNone/>
              <a:defRPr/>
            </a:lvl5pPr>
            <a:lvl6pPr indent="-317500" lvl="5" marL="2743200" algn="l">
              <a:spcBef>
                <a:spcPts val="300"/>
              </a:spcBef>
              <a:spcAft>
                <a:spcPts val="0"/>
              </a:spcAft>
              <a:buSzPts val="1400"/>
              <a:buChar char="•"/>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75" name="Google Shape;75;p10"/>
          <p:cNvSpPr txBox="1"/>
          <p:nvPr>
            <p:ph idx="7" type="body"/>
          </p:nvPr>
        </p:nvSpPr>
        <p:spPr>
          <a:xfrm>
            <a:off x="6121077" y="3018852"/>
            <a:ext cx="2483700" cy="162000"/>
          </a:xfrm>
          <a:prstGeom prst="rect">
            <a:avLst/>
          </a:prstGeom>
          <a:noFill/>
          <a:ln>
            <a:noFill/>
          </a:ln>
        </p:spPr>
        <p:txBody>
          <a:bodyPr anchorCtr="0" anchor="ctr" bIns="0" lIns="0" spcFirstLastPara="1" rIns="0" wrap="square" tIns="0">
            <a:noAutofit/>
          </a:bodyPr>
          <a:lstStyle>
            <a:lvl1pPr indent="-228600" lvl="0" marL="457200" algn="l">
              <a:lnSpc>
                <a:spcPct val="110000"/>
              </a:lnSpc>
              <a:spcBef>
                <a:spcPts val="0"/>
              </a:spcBef>
              <a:spcAft>
                <a:spcPts val="0"/>
              </a:spcAft>
              <a:buSzPts val="800"/>
              <a:buFont typeface="Arial"/>
              <a:buNone/>
              <a:defRPr b="0" sz="800"/>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100"/>
              <a:buNone/>
              <a:defRPr/>
            </a:lvl3pPr>
            <a:lvl4pPr indent="-228600" lvl="3" marL="1828800" algn="l">
              <a:lnSpc>
                <a:spcPct val="100000"/>
              </a:lnSpc>
              <a:spcBef>
                <a:spcPts val="0"/>
              </a:spcBef>
              <a:spcAft>
                <a:spcPts val="0"/>
              </a:spcAft>
              <a:buSzPts val="1200"/>
              <a:buNone/>
              <a:defRPr/>
            </a:lvl4pPr>
            <a:lvl5pPr indent="-228600" lvl="4" marL="2286000" algn="l">
              <a:lnSpc>
                <a:spcPct val="100000"/>
              </a:lnSpc>
              <a:spcBef>
                <a:spcPts val="0"/>
              </a:spcBef>
              <a:spcAft>
                <a:spcPts val="0"/>
              </a:spcAft>
              <a:buSzPts val="1400"/>
              <a:buNone/>
              <a:defRPr/>
            </a:lvl5pPr>
            <a:lvl6pPr indent="-317500" lvl="5" marL="2743200" algn="l">
              <a:spcBef>
                <a:spcPts val="300"/>
              </a:spcBef>
              <a:spcAft>
                <a:spcPts val="0"/>
              </a:spcAft>
              <a:buSzPts val="1400"/>
              <a:buChar char="•"/>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76" name="Google Shape;76;p10"/>
          <p:cNvSpPr txBox="1"/>
          <p:nvPr>
            <p:ph idx="8" type="body"/>
          </p:nvPr>
        </p:nvSpPr>
        <p:spPr>
          <a:xfrm>
            <a:off x="539999" y="1269002"/>
            <a:ext cx="2483700" cy="1673100"/>
          </a:xfrm>
          <a:prstGeom prst="rect">
            <a:avLst/>
          </a:prstGeom>
          <a:noFill/>
          <a:ln>
            <a:noFill/>
          </a:ln>
        </p:spPr>
        <p:txBody>
          <a:bodyPr anchorCtr="0" anchor="t" bIns="0" lIns="0" spcFirstLastPara="1" rIns="0" wrap="square" tIns="0">
            <a:noAutofit/>
          </a:bodyPr>
          <a:lstStyle>
            <a:lvl1pPr indent="-228600" lvl="0" marL="457200" algn="l">
              <a:lnSpc>
                <a:spcPct val="114000"/>
              </a:lnSpc>
              <a:spcBef>
                <a:spcPts val="0"/>
              </a:spcBef>
              <a:spcAft>
                <a:spcPts val="0"/>
              </a:spcAft>
              <a:buSzPts val="2100"/>
              <a:buFont typeface="Arial"/>
              <a:buNone/>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100"/>
              <a:buNone/>
              <a:defRPr/>
            </a:lvl3pPr>
            <a:lvl4pPr indent="-228600" lvl="3" marL="1828800" algn="l">
              <a:lnSpc>
                <a:spcPct val="100000"/>
              </a:lnSpc>
              <a:spcBef>
                <a:spcPts val="0"/>
              </a:spcBef>
              <a:spcAft>
                <a:spcPts val="0"/>
              </a:spcAft>
              <a:buSzPts val="1200"/>
              <a:buNone/>
              <a:defRPr/>
            </a:lvl4pPr>
            <a:lvl5pPr indent="-228600" lvl="4" marL="2286000" algn="l">
              <a:lnSpc>
                <a:spcPct val="100000"/>
              </a:lnSpc>
              <a:spcBef>
                <a:spcPts val="0"/>
              </a:spcBef>
              <a:spcAft>
                <a:spcPts val="0"/>
              </a:spcAft>
              <a:buSzPts val="1400"/>
              <a:buNone/>
              <a:defRPr/>
            </a:lvl5pPr>
            <a:lvl6pPr indent="-317500" lvl="5" marL="2743200" algn="l">
              <a:spcBef>
                <a:spcPts val="300"/>
              </a:spcBef>
              <a:spcAft>
                <a:spcPts val="0"/>
              </a:spcAft>
              <a:buSzPts val="1400"/>
              <a:buChar char="•"/>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77" name="Google Shape;77;p10"/>
          <p:cNvSpPr txBox="1"/>
          <p:nvPr>
            <p:ph idx="9" type="body"/>
          </p:nvPr>
        </p:nvSpPr>
        <p:spPr>
          <a:xfrm>
            <a:off x="6120001" y="1269002"/>
            <a:ext cx="2483700" cy="1673100"/>
          </a:xfrm>
          <a:prstGeom prst="rect">
            <a:avLst/>
          </a:prstGeom>
          <a:noFill/>
          <a:ln>
            <a:noFill/>
          </a:ln>
        </p:spPr>
        <p:txBody>
          <a:bodyPr anchorCtr="0" anchor="t" bIns="0" lIns="0" spcFirstLastPara="1" rIns="0" wrap="square" tIns="0">
            <a:noAutofit/>
          </a:bodyPr>
          <a:lstStyle>
            <a:lvl1pPr indent="-228600" lvl="0" marL="457200" algn="l">
              <a:lnSpc>
                <a:spcPct val="114000"/>
              </a:lnSpc>
              <a:spcBef>
                <a:spcPts val="0"/>
              </a:spcBef>
              <a:spcAft>
                <a:spcPts val="0"/>
              </a:spcAft>
              <a:buSzPts val="2100"/>
              <a:buFont typeface="Arial"/>
              <a:buNone/>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100"/>
              <a:buNone/>
              <a:defRPr/>
            </a:lvl3pPr>
            <a:lvl4pPr indent="-228600" lvl="3" marL="1828800" algn="l">
              <a:lnSpc>
                <a:spcPct val="100000"/>
              </a:lnSpc>
              <a:spcBef>
                <a:spcPts val="0"/>
              </a:spcBef>
              <a:spcAft>
                <a:spcPts val="0"/>
              </a:spcAft>
              <a:buSzPts val="1200"/>
              <a:buNone/>
              <a:defRPr/>
            </a:lvl4pPr>
            <a:lvl5pPr indent="-228600" lvl="4" marL="2286000" algn="l">
              <a:lnSpc>
                <a:spcPct val="100000"/>
              </a:lnSpc>
              <a:spcBef>
                <a:spcPts val="0"/>
              </a:spcBef>
              <a:spcAft>
                <a:spcPts val="0"/>
              </a:spcAft>
              <a:buSzPts val="1400"/>
              <a:buNone/>
              <a:defRPr/>
            </a:lvl5pPr>
            <a:lvl6pPr indent="-317500" lvl="5" marL="2743200" algn="l">
              <a:spcBef>
                <a:spcPts val="300"/>
              </a:spcBef>
              <a:spcAft>
                <a:spcPts val="0"/>
              </a:spcAft>
              <a:buSzPts val="1400"/>
              <a:buChar char="•"/>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78" name="Google Shape;78;p10"/>
          <p:cNvSpPr txBox="1"/>
          <p:nvPr>
            <p:ph idx="13" type="body"/>
          </p:nvPr>
        </p:nvSpPr>
        <p:spPr>
          <a:xfrm>
            <a:off x="540544" y="972001"/>
            <a:ext cx="8064000" cy="203700"/>
          </a:xfrm>
          <a:prstGeom prst="rect">
            <a:avLst/>
          </a:prstGeom>
          <a:noFill/>
          <a:ln>
            <a:noFill/>
          </a:ln>
        </p:spPr>
        <p:txBody>
          <a:bodyPr anchorCtr="0" anchor="t" bIns="0" lIns="0" spcFirstLastPara="1" rIns="0" wrap="square" tIns="0">
            <a:noAutofit/>
          </a:bodyPr>
          <a:lstStyle>
            <a:lvl1pPr indent="-228600" lvl="0" marL="457200" algn="l">
              <a:lnSpc>
                <a:spcPct val="115000"/>
              </a:lnSpc>
              <a:spcBef>
                <a:spcPts val="0"/>
              </a:spcBef>
              <a:spcAft>
                <a:spcPts val="0"/>
              </a:spcAft>
              <a:buSzPts val="1500"/>
              <a:buFont typeface="Arial"/>
              <a:buNone/>
              <a:defRPr b="0" sz="1500">
                <a:solidFill>
                  <a:schemeClr val="dk2"/>
                </a:solidFill>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100"/>
              <a:buNone/>
              <a:defRPr/>
            </a:lvl3pPr>
            <a:lvl4pPr indent="-228600" lvl="3" marL="1828800" algn="l">
              <a:lnSpc>
                <a:spcPct val="100000"/>
              </a:lnSpc>
              <a:spcBef>
                <a:spcPts val="0"/>
              </a:spcBef>
              <a:spcAft>
                <a:spcPts val="0"/>
              </a:spcAft>
              <a:buSzPts val="1200"/>
              <a:buNone/>
              <a:defRPr/>
            </a:lvl4pPr>
            <a:lvl5pPr indent="-228600" lvl="4" marL="2286000" algn="l">
              <a:lnSpc>
                <a:spcPct val="100000"/>
              </a:lnSpc>
              <a:spcBef>
                <a:spcPts val="0"/>
              </a:spcBef>
              <a:spcAft>
                <a:spcPts val="0"/>
              </a:spcAft>
              <a:buSzPts val="1400"/>
              <a:buNone/>
              <a:defRPr/>
            </a:lvl5pPr>
            <a:lvl6pPr indent="-317500" lvl="5" marL="2743200" algn="l">
              <a:spcBef>
                <a:spcPts val="300"/>
              </a:spcBef>
              <a:spcAft>
                <a:spcPts val="0"/>
              </a:spcAft>
              <a:buSzPts val="1400"/>
              <a:buChar char="•"/>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79" name="Google Shape;79;p10"/>
          <p:cNvSpPr txBox="1"/>
          <p:nvPr>
            <p:ph type="title"/>
          </p:nvPr>
        </p:nvSpPr>
        <p:spPr>
          <a:xfrm>
            <a:off x="540000" y="540000"/>
            <a:ext cx="8064900" cy="338700"/>
          </a:xfrm>
          <a:prstGeom prst="rect">
            <a:avLst/>
          </a:prstGeom>
          <a:noFill/>
          <a:ln>
            <a:noFill/>
          </a:ln>
        </p:spPr>
        <p:txBody>
          <a:bodyPr anchorCtr="0" anchor="t" bIns="0" lIns="0" spcFirstLastPara="1" rIns="0" wrap="square" tIns="0">
            <a:noAutofit/>
          </a:bodyPr>
          <a:lstStyle>
            <a:lvl1pPr lvl="0" algn="l">
              <a:lnSpc>
                <a:spcPct val="222222"/>
              </a:lnSpc>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pic>
        <p:nvPicPr>
          <p:cNvPr id="80" name="Google Shape;80;p10"/>
          <p:cNvPicPr preferRelativeResize="0"/>
          <p:nvPr/>
        </p:nvPicPr>
        <p:blipFill rotWithShape="1">
          <a:blip r:embed="rId2">
            <a:alphaModFix/>
          </a:blip>
          <a:srcRect b="0" l="0" r="0" t="0"/>
          <a:stretch/>
        </p:blipFill>
        <p:spPr>
          <a:xfrm>
            <a:off x="8160958" y="4536000"/>
            <a:ext cx="849357" cy="448200"/>
          </a:xfrm>
          <a:prstGeom prst="rect">
            <a:avLst/>
          </a:prstGeom>
          <a:noFill/>
          <a:ln>
            <a:noFill/>
          </a:ln>
        </p:spPr>
      </p:pic>
    </p:spTree>
  </p:cSld>
  <p:clrMapOvr>
    <a:masterClrMapping/>
  </p:clrMapOvr>
  <p:extLst>
    <p:ext uri="{DCECCB84-F9BA-43D5-87BE-67443E8EF086}">
      <p15:sldGuideLst>
        <p15:guide id="1" orient="horz" pos="787">
          <p15:clr>
            <a:srgbClr val="FBAE40"/>
          </p15:clr>
        </p15:guide>
        <p15:guide id="2" pos="2880">
          <p15:clr>
            <a:srgbClr val="FBAE40"/>
          </p15:clr>
        </p15:guide>
      </p15:sldGuideLst>
    </p:ext>
  </p:extLst>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21" Type="http://schemas.openxmlformats.org/officeDocument/2006/relationships/theme" Target="../theme/theme2.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5" Type="http://schemas.openxmlformats.org/officeDocument/2006/relationships/slideLayout" Target="../slideLayouts/slideLayout5.xml"/><Relationship Id="rId19" Type="http://schemas.openxmlformats.org/officeDocument/2006/relationships/slideLayout" Target="../slideLayouts/slideLayout19.xml"/><Relationship Id="rId6" Type="http://schemas.openxmlformats.org/officeDocument/2006/relationships/slideLayout" Target="../slideLayouts/slideLayout6.xml"/><Relationship Id="rId18" Type="http://schemas.openxmlformats.org/officeDocument/2006/relationships/slideLayout" Target="../slideLayouts/slideLayout18.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idx="11" type="ftr"/>
          </p:nvPr>
        </p:nvSpPr>
        <p:spPr>
          <a:xfrm>
            <a:off x="540000" y="4671000"/>
            <a:ext cx="5940000" cy="189000"/>
          </a:xfrm>
          <a:prstGeom prst="rect">
            <a:avLst/>
          </a:prstGeom>
          <a:noFill/>
          <a:ln>
            <a:noFill/>
          </a:ln>
        </p:spPr>
        <p:txBody>
          <a:bodyPr anchorCtr="0" anchor="ctr" bIns="0" lIns="0" spcFirstLastPara="1" rIns="0" wrap="square" tIns="0">
            <a:noAutofit/>
          </a:bodyPr>
          <a:lstStyle>
            <a:lvl1pPr lvl="0" marR="0" rtl="0" algn="l">
              <a:spcBef>
                <a:spcPts val="0"/>
              </a:spcBef>
              <a:spcAft>
                <a:spcPts val="0"/>
              </a:spcAft>
              <a:buSzPts val="1100"/>
              <a:buNone/>
              <a:defRPr b="0" i="0" sz="900" u="none" cap="none" strike="noStrike">
                <a:solidFill>
                  <a:schemeClr val="dk2"/>
                </a:solidFill>
                <a:latin typeface="Arial"/>
                <a:ea typeface="Arial"/>
                <a:cs typeface="Arial"/>
                <a:sym typeface="Arial"/>
              </a:defRPr>
            </a:lvl1pPr>
            <a:lvl2pPr lvl="1" marR="0" rtl="0" algn="l">
              <a:spcBef>
                <a:spcPts val="0"/>
              </a:spcBef>
              <a:spcAft>
                <a:spcPts val="0"/>
              </a:spcAft>
              <a:buSzPts val="1100"/>
              <a:buNone/>
              <a:defRPr b="0" i="0" sz="1800" u="none" cap="none" strike="noStrike">
                <a:solidFill>
                  <a:schemeClr val="dk1"/>
                </a:solidFill>
                <a:latin typeface="Tahoma"/>
                <a:ea typeface="Tahoma"/>
                <a:cs typeface="Tahoma"/>
                <a:sym typeface="Tahoma"/>
              </a:defRPr>
            </a:lvl2pPr>
            <a:lvl3pPr lvl="2" marR="0" rtl="0" algn="l">
              <a:spcBef>
                <a:spcPts val="0"/>
              </a:spcBef>
              <a:spcAft>
                <a:spcPts val="0"/>
              </a:spcAft>
              <a:buSzPts val="1100"/>
              <a:buNone/>
              <a:defRPr b="0" i="0" sz="1800" u="none" cap="none" strike="noStrike">
                <a:solidFill>
                  <a:schemeClr val="dk1"/>
                </a:solidFill>
                <a:latin typeface="Tahoma"/>
                <a:ea typeface="Tahoma"/>
                <a:cs typeface="Tahoma"/>
                <a:sym typeface="Tahoma"/>
              </a:defRPr>
            </a:lvl3pPr>
            <a:lvl4pPr lvl="3" marR="0" rtl="0" algn="l">
              <a:spcBef>
                <a:spcPts val="0"/>
              </a:spcBef>
              <a:spcAft>
                <a:spcPts val="0"/>
              </a:spcAft>
              <a:buSzPts val="1100"/>
              <a:buNone/>
              <a:defRPr b="0" i="0" sz="1800" u="none" cap="none" strike="noStrike">
                <a:solidFill>
                  <a:schemeClr val="dk1"/>
                </a:solidFill>
                <a:latin typeface="Tahoma"/>
                <a:ea typeface="Tahoma"/>
                <a:cs typeface="Tahoma"/>
                <a:sym typeface="Tahoma"/>
              </a:defRPr>
            </a:lvl4pPr>
            <a:lvl5pPr lvl="4" marR="0" rtl="0" algn="l">
              <a:spcBef>
                <a:spcPts val="0"/>
              </a:spcBef>
              <a:spcAft>
                <a:spcPts val="0"/>
              </a:spcAft>
              <a:buSzPts val="1100"/>
              <a:buNone/>
              <a:defRPr b="0" i="0" sz="1800" u="none" cap="none" strike="noStrike">
                <a:solidFill>
                  <a:schemeClr val="dk1"/>
                </a:solidFill>
                <a:latin typeface="Tahoma"/>
                <a:ea typeface="Tahoma"/>
                <a:cs typeface="Tahoma"/>
                <a:sym typeface="Tahoma"/>
              </a:defRPr>
            </a:lvl5pPr>
            <a:lvl6pPr lvl="5" marR="0" rtl="0" algn="l">
              <a:spcBef>
                <a:spcPts val="0"/>
              </a:spcBef>
              <a:spcAft>
                <a:spcPts val="0"/>
              </a:spcAft>
              <a:buSzPts val="1100"/>
              <a:buNone/>
              <a:defRPr b="0" i="0" sz="1800" u="none" cap="none" strike="noStrike">
                <a:solidFill>
                  <a:schemeClr val="dk1"/>
                </a:solidFill>
                <a:latin typeface="Tahoma"/>
                <a:ea typeface="Tahoma"/>
                <a:cs typeface="Tahoma"/>
                <a:sym typeface="Tahoma"/>
              </a:defRPr>
            </a:lvl6pPr>
            <a:lvl7pPr lvl="6" marR="0" rtl="0" algn="l">
              <a:spcBef>
                <a:spcPts val="0"/>
              </a:spcBef>
              <a:spcAft>
                <a:spcPts val="0"/>
              </a:spcAft>
              <a:buSzPts val="1100"/>
              <a:buNone/>
              <a:defRPr b="0" i="0" sz="1800" u="none" cap="none" strike="noStrike">
                <a:solidFill>
                  <a:schemeClr val="dk1"/>
                </a:solidFill>
                <a:latin typeface="Tahoma"/>
                <a:ea typeface="Tahoma"/>
                <a:cs typeface="Tahoma"/>
                <a:sym typeface="Tahoma"/>
              </a:defRPr>
            </a:lvl7pPr>
            <a:lvl8pPr lvl="7" marR="0" rtl="0" algn="l">
              <a:spcBef>
                <a:spcPts val="0"/>
              </a:spcBef>
              <a:spcAft>
                <a:spcPts val="0"/>
              </a:spcAft>
              <a:buSzPts val="1100"/>
              <a:buNone/>
              <a:defRPr b="0" i="0" sz="1800" u="none" cap="none" strike="noStrike">
                <a:solidFill>
                  <a:schemeClr val="dk1"/>
                </a:solidFill>
                <a:latin typeface="Tahoma"/>
                <a:ea typeface="Tahoma"/>
                <a:cs typeface="Tahoma"/>
                <a:sym typeface="Tahoma"/>
              </a:defRPr>
            </a:lvl8pPr>
            <a:lvl9pPr lvl="8" marR="0" rtl="0" algn="l">
              <a:spcBef>
                <a:spcPts val="0"/>
              </a:spcBef>
              <a:spcAft>
                <a:spcPts val="0"/>
              </a:spcAft>
              <a:buSzPts val="1100"/>
              <a:buNone/>
              <a:defRPr b="0" i="0" sz="1800" u="none" cap="none" strike="noStrike">
                <a:solidFill>
                  <a:schemeClr val="dk1"/>
                </a:solidFill>
                <a:latin typeface="Tahoma"/>
                <a:ea typeface="Tahoma"/>
                <a:cs typeface="Tahoma"/>
                <a:sym typeface="Tahoma"/>
              </a:defRPr>
            </a:lvl9pPr>
          </a:lstStyle>
          <a:p/>
        </p:txBody>
      </p:sp>
      <p:sp>
        <p:nvSpPr>
          <p:cNvPr id="7" name="Google Shape;7;p1"/>
          <p:cNvSpPr txBox="1"/>
          <p:nvPr>
            <p:ph idx="12" type="sldNum"/>
          </p:nvPr>
        </p:nvSpPr>
        <p:spPr>
          <a:xfrm>
            <a:off x="310500" y="4671000"/>
            <a:ext cx="189000" cy="189000"/>
          </a:xfrm>
          <a:prstGeom prst="rect">
            <a:avLst/>
          </a:prstGeom>
          <a:noFill/>
          <a:ln>
            <a:noFill/>
          </a:ln>
        </p:spPr>
        <p:txBody>
          <a:bodyPr anchorCtr="0" anchor="ctr" bIns="0" lIns="0" spcFirstLastPara="1" rIns="0" wrap="square" tIns="0">
            <a:noAutofit/>
          </a:bodyPr>
          <a:lstStyle>
            <a:lvl1pPr indent="0" lvl="0" marL="0" marR="0" rtl="0" algn="l">
              <a:spcBef>
                <a:spcPts val="0"/>
              </a:spcBef>
              <a:spcAft>
                <a:spcPts val="0"/>
              </a:spcAft>
              <a:buNone/>
              <a:defRPr b="0" i="0" sz="900" u="none" cap="none" strike="noStrike">
                <a:solidFill>
                  <a:schemeClr val="dk2"/>
                </a:solidFill>
                <a:latin typeface="Arial"/>
                <a:ea typeface="Arial"/>
                <a:cs typeface="Arial"/>
                <a:sym typeface="Arial"/>
              </a:defRPr>
            </a:lvl1pPr>
            <a:lvl2pPr indent="0" lvl="1" marL="0" marR="0" rtl="0" algn="l">
              <a:spcBef>
                <a:spcPts val="0"/>
              </a:spcBef>
              <a:spcAft>
                <a:spcPts val="0"/>
              </a:spcAft>
              <a:buNone/>
              <a:defRPr b="0" i="0" sz="900" u="none" cap="none" strike="noStrike">
                <a:solidFill>
                  <a:schemeClr val="dk2"/>
                </a:solidFill>
                <a:latin typeface="Arial"/>
                <a:ea typeface="Arial"/>
                <a:cs typeface="Arial"/>
                <a:sym typeface="Arial"/>
              </a:defRPr>
            </a:lvl2pPr>
            <a:lvl3pPr indent="0" lvl="2" marL="0" marR="0" rtl="0" algn="l">
              <a:spcBef>
                <a:spcPts val="0"/>
              </a:spcBef>
              <a:spcAft>
                <a:spcPts val="0"/>
              </a:spcAft>
              <a:buNone/>
              <a:defRPr b="0" i="0" sz="900" u="none" cap="none" strike="noStrike">
                <a:solidFill>
                  <a:schemeClr val="dk2"/>
                </a:solidFill>
                <a:latin typeface="Arial"/>
                <a:ea typeface="Arial"/>
                <a:cs typeface="Arial"/>
                <a:sym typeface="Arial"/>
              </a:defRPr>
            </a:lvl3pPr>
            <a:lvl4pPr indent="0" lvl="3" marL="0" marR="0" rtl="0" algn="l">
              <a:spcBef>
                <a:spcPts val="0"/>
              </a:spcBef>
              <a:spcAft>
                <a:spcPts val="0"/>
              </a:spcAft>
              <a:buNone/>
              <a:defRPr b="0" i="0" sz="900" u="none" cap="none" strike="noStrike">
                <a:solidFill>
                  <a:schemeClr val="dk2"/>
                </a:solidFill>
                <a:latin typeface="Arial"/>
                <a:ea typeface="Arial"/>
                <a:cs typeface="Arial"/>
                <a:sym typeface="Arial"/>
              </a:defRPr>
            </a:lvl4pPr>
            <a:lvl5pPr indent="0" lvl="4" marL="0" marR="0" rtl="0" algn="l">
              <a:spcBef>
                <a:spcPts val="0"/>
              </a:spcBef>
              <a:spcAft>
                <a:spcPts val="0"/>
              </a:spcAft>
              <a:buNone/>
              <a:defRPr b="0" i="0" sz="900" u="none" cap="none" strike="noStrike">
                <a:solidFill>
                  <a:schemeClr val="dk2"/>
                </a:solidFill>
                <a:latin typeface="Arial"/>
                <a:ea typeface="Arial"/>
                <a:cs typeface="Arial"/>
                <a:sym typeface="Arial"/>
              </a:defRPr>
            </a:lvl5pPr>
            <a:lvl6pPr indent="0" lvl="5" marL="0" marR="0" rtl="0" algn="l">
              <a:spcBef>
                <a:spcPts val="0"/>
              </a:spcBef>
              <a:spcAft>
                <a:spcPts val="0"/>
              </a:spcAft>
              <a:buNone/>
              <a:defRPr b="0" i="0" sz="900" u="none" cap="none" strike="noStrike">
                <a:solidFill>
                  <a:schemeClr val="dk2"/>
                </a:solidFill>
                <a:latin typeface="Arial"/>
                <a:ea typeface="Arial"/>
                <a:cs typeface="Arial"/>
                <a:sym typeface="Arial"/>
              </a:defRPr>
            </a:lvl6pPr>
            <a:lvl7pPr indent="0" lvl="6" marL="0" marR="0" rtl="0" algn="l">
              <a:spcBef>
                <a:spcPts val="0"/>
              </a:spcBef>
              <a:spcAft>
                <a:spcPts val="0"/>
              </a:spcAft>
              <a:buNone/>
              <a:defRPr b="0" i="0" sz="900" u="none" cap="none" strike="noStrike">
                <a:solidFill>
                  <a:schemeClr val="dk2"/>
                </a:solidFill>
                <a:latin typeface="Arial"/>
                <a:ea typeface="Arial"/>
                <a:cs typeface="Arial"/>
                <a:sym typeface="Arial"/>
              </a:defRPr>
            </a:lvl7pPr>
            <a:lvl8pPr indent="0" lvl="7" marL="0" marR="0" rtl="0" algn="l">
              <a:spcBef>
                <a:spcPts val="0"/>
              </a:spcBef>
              <a:spcAft>
                <a:spcPts val="0"/>
              </a:spcAft>
              <a:buNone/>
              <a:defRPr b="0" i="0" sz="900" u="none" cap="none" strike="noStrike">
                <a:solidFill>
                  <a:schemeClr val="dk2"/>
                </a:solidFill>
                <a:latin typeface="Arial"/>
                <a:ea typeface="Arial"/>
                <a:cs typeface="Arial"/>
                <a:sym typeface="Arial"/>
              </a:defRPr>
            </a:lvl8pPr>
            <a:lvl9pPr indent="0" lvl="8" marL="0" marR="0" rtl="0" algn="l">
              <a:spcBef>
                <a:spcPts val="0"/>
              </a:spcBef>
              <a:spcAft>
                <a:spcPts val="0"/>
              </a:spcAft>
              <a:buNone/>
              <a:defRPr b="0" i="0" sz="900" u="none" cap="none" strike="noStrike">
                <a:solidFill>
                  <a:schemeClr val="dk2"/>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sk"/>
              <a:t>‹#›</a:t>
            </a:fld>
            <a:endParaRPr/>
          </a:p>
        </p:txBody>
      </p:sp>
      <p:sp>
        <p:nvSpPr>
          <p:cNvPr id="8" name="Google Shape;8;p1"/>
          <p:cNvSpPr txBox="1"/>
          <p:nvPr>
            <p:ph type="title"/>
          </p:nvPr>
        </p:nvSpPr>
        <p:spPr>
          <a:xfrm>
            <a:off x="540000" y="540000"/>
            <a:ext cx="8064900" cy="3387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SzPts val="1100"/>
              <a:buNone/>
              <a:defRPr b="1" i="0" sz="3000" u="none" cap="none" strike="noStrike">
                <a:solidFill>
                  <a:schemeClr val="dk2"/>
                </a:solidFill>
                <a:latin typeface="Arial"/>
                <a:ea typeface="Arial"/>
                <a:cs typeface="Arial"/>
                <a:sym typeface="Arial"/>
              </a:defRPr>
            </a:lvl1pPr>
            <a:lvl2pPr lvl="1" marR="0" rtl="0" algn="l">
              <a:spcBef>
                <a:spcPts val="0"/>
              </a:spcBef>
              <a:spcAft>
                <a:spcPts val="0"/>
              </a:spcAft>
              <a:buSzPts val="1100"/>
              <a:buNone/>
              <a:defRPr b="1" i="0" sz="1800" u="none" cap="none" strike="noStrike">
                <a:solidFill>
                  <a:srgbClr val="00287D"/>
                </a:solidFill>
                <a:latin typeface="Tahoma"/>
                <a:ea typeface="Tahoma"/>
                <a:cs typeface="Tahoma"/>
                <a:sym typeface="Tahoma"/>
              </a:defRPr>
            </a:lvl2pPr>
            <a:lvl3pPr lvl="2" marR="0" rtl="0" algn="l">
              <a:spcBef>
                <a:spcPts val="0"/>
              </a:spcBef>
              <a:spcAft>
                <a:spcPts val="0"/>
              </a:spcAft>
              <a:buSzPts val="1100"/>
              <a:buNone/>
              <a:defRPr b="1" i="0" sz="1800" u="none" cap="none" strike="noStrike">
                <a:solidFill>
                  <a:srgbClr val="00287D"/>
                </a:solidFill>
                <a:latin typeface="Tahoma"/>
                <a:ea typeface="Tahoma"/>
                <a:cs typeface="Tahoma"/>
                <a:sym typeface="Tahoma"/>
              </a:defRPr>
            </a:lvl3pPr>
            <a:lvl4pPr lvl="3" marR="0" rtl="0" algn="l">
              <a:spcBef>
                <a:spcPts val="0"/>
              </a:spcBef>
              <a:spcAft>
                <a:spcPts val="0"/>
              </a:spcAft>
              <a:buSzPts val="1100"/>
              <a:buNone/>
              <a:defRPr b="1" i="0" sz="1800" u="none" cap="none" strike="noStrike">
                <a:solidFill>
                  <a:srgbClr val="00287D"/>
                </a:solidFill>
                <a:latin typeface="Tahoma"/>
                <a:ea typeface="Tahoma"/>
                <a:cs typeface="Tahoma"/>
                <a:sym typeface="Tahoma"/>
              </a:defRPr>
            </a:lvl4pPr>
            <a:lvl5pPr lvl="4" marR="0" rtl="0" algn="l">
              <a:spcBef>
                <a:spcPts val="0"/>
              </a:spcBef>
              <a:spcAft>
                <a:spcPts val="0"/>
              </a:spcAft>
              <a:buSzPts val="1100"/>
              <a:buNone/>
              <a:defRPr b="1" i="0" sz="1800" u="none" cap="none" strike="noStrike">
                <a:solidFill>
                  <a:srgbClr val="00287D"/>
                </a:solidFill>
                <a:latin typeface="Tahoma"/>
                <a:ea typeface="Tahoma"/>
                <a:cs typeface="Tahoma"/>
                <a:sym typeface="Tahoma"/>
              </a:defRPr>
            </a:lvl5pPr>
            <a:lvl6pPr lvl="5" marR="0" rtl="0" algn="l">
              <a:spcBef>
                <a:spcPts val="0"/>
              </a:spcBef>
              <a:spcAft>
                <a:spcPts val="0"/>
              </a:spcAft>
              <a:buSzPts val="1100"/>
              <a:buNone/>
              <a:defRPr b="1" i="0" sz="1800" u="none" cap="none" strike="noStrike">
                <a:solidFill>
                  <a:srgbClr val="00287D"/>
                </a:solidFill>
                <a:latin typeface="Tahoma"/>
                <a:ea typeface="Tahoma"/>
                <a:cs typeface="Tahoma"/>
                <a:sym typeface="Tahoma"/>
              </a:defRPr>
            </a:lvl6pPr>
            <a:lvl7pPr lvl="6" marR="0" rtl="0" algn="l">
              <a:spcBef>
                <a:spcPts val="0"/>
              </a:spcBef>
              <a:spcAft>
                <a:spcPts val="0"/>
              </a:spcAft>
              <a:buSzPts val="1100"/>
              <a:buNone/>
              <a:defRPr b="1" i="0" sz="1800" u="none" cap="none" strike="noStrike">
                <a:solidFill>
                  <a:srgbClr val="00287D"/>
                </a:solidFill>
                <a:latin typeface="Tahoma"/>
                <a:ea typeface="Tahoma"/>
                <a:cs typeface="Tahoma"/>
                <a:sym typeface="Tahoma"/>
              </a:defRPr>
            </a:lvl7pPr>
            <a:lvl8pPr lvl="7" marR="0" rtl="0" algn="l">
              <a:spcBef>
                <a:spcPts val="0"/>
              </a:spcBef>
              <a:spcAft>
                <a:spcPts val="0"/>
              </a:spcAft>
              <a:buSzPts val="1100"/>
              <a:buNone/>
              <a:defRPr b="1" i="0" sz="1800" u="none" cap="none" strike="noStrike">
                <a:solidFill>
                  <a:srgbClr val="00287D"/>
                </a:solidFill>
                <a:latin typeface="Tahoma"/>
                <a:ea typeface="Tahoma"/>
                <a:cs typeface="Tahoma"/>
                <a:sym typeface="Tahoma"/>
              </a:defRPr>
            </a:lvl8pPr>
            <a:lvl9pPr lvl="8" marR="0" rtl="0" algn="l">
              <a:spcBef>
                <a:spcPts val="0"/>
              </a:spcBef>
              <a:spcAft>
                <a:spcPts val="0"/>
              </a:spcAft>
              <a:buSzPts val="1100"/>
              <a:buNone/>
              <a:defRPr b="1" i="0" sz="1800" u="none" cap="none" strike="noStrike">
                <a:solidFill>
                  <a:srgbClr val="00287D"/>
                </a:solidFill>
                <a:latin typeface="Tahoma"/>
                <a:ea typeface="Tahoma"/>
                <a:cs typeface="Tahoma"/>
                <a:sym typeface="Tahoma"/>
              </a:defRPr>
            </a:lvl9pPr>
          </a:lstStyle>
          <a:p/>
        </p:txBody>
      </p:sp>
      <p:sp>
        <p:nvSpPr>
          <p:cNvPr id="9" name="Google Shape;9;p1"/>
          <p:cNvSpPr txBox="1"/>
          <p:nvPr>
            <p:ph idx="1" type="body"/>
          </p:nvPr>
        </p:nvSpPr>
        <p:spPr>
          <a:xfrm>
            <a:off x="539100" y="1404000"/>
            <a:ext cx="8064900" cy="2970000"/>
          </a:xfrm>
          <a:prstGeom prst="rect">
            <a:avLst/>
          </a:prstGeom>
          <a:noFill/>
          <a:ln>
            <a:noFill/>
          </a:ln>
        </p:spPr>
        <p:txBody>
          <a:bodyPr anchorCtr="0" anchor="t" bIns="0" lIns="0" spcFirstLastPara="1" rIns="0" wrap="square" tIns="0">
            <a:noAutofit/>
          </a:bodyPr>
          <a:lstStyle>
            <a:lvl1pPr indent="-228600" lvl="0" marL="457200" marR="0" rtl="0" algn="l">
              <a:lnSpc>
                <a:spcPct val="114000"/>
              </a:lnSpc>
              <a:spcBef>
                <a:spcPts val="0"/>
              </a:spcBef>
              <a:spcAft>
                <a:spcPts val="0"/>
              </a:spcAft>
              <a:buClr>
                <a:schemeClr val="dk2"/>
              </a:buClr>
              <a:buSzPts val="2100"/>
              <a:buFont typeface="Arial"/>
              <a:buNone/>
              <a:defRPr b="0" i="0" sz="2100" u="none" cap="none" strike="noStrike">
                <a:solidFill>
                  <a:schemeClr val="dk1"/>
                </a:solidFill>
                <a:latin typeface="Arial"/>
                <a:ea typeface="Arial"/>
                <a:cs typeface="Arial"/>
                <a:sym typeface="Arial"/>
              </a:defRPr>
            </a:lvl1pPr>
            <a:lvl2pPr indent="-228600" lvl="1" marL="914400" marR="0" rtl="0" algn="l">
              <a:lnSpc>
                <a:spcPct val="120000"/>
              </a:lnSpc>
              <a:spcBef>
                <a:spcPts val="0"/>
              </a:spcBef>
              <a:spcAft>
                <a:spcPts val="0"/>
              </a:spcAft>
              <a:buClr>
                <a:schemeClr val="dk2"/>
              </a:buClr>
              <a:buSzPts val="1100"/>
              <a:buFont typeface="Arial"/>
              <a:buNone/>
              <a:defRPr b="0" i="0" sz="1100" u="none" cap="none" strike="noStrike">
                <a:solidFill>
                  <a:schemeClr val="dk1"/>
                </a:solidFill>
                <a:latin typeface="Arial"/>
                <a:ea typeface="Arial"/>
                <a:cs typeface="Arial"/>
                <a:sym typeface="Arial"/>
              </a:defRPr>
            </a:lvl2pPr>
            <a:lvl3pPr indent="-228600" lvl="2" marL="1371600" marR="0" rtl="0" algn="l">
              <a:lnSpc>
                <a:spcPct val="120000"/>
              </a:lnSpc>
              <a:spcBef>
                <a:spcPts val="0"/>
              </a:spcBef>
              <a:spcAft>
                <a:spcPts val="0"/>
              </a:spcAft>
              <a:buClr>
                <a:schemeClr val="folHlink"/>
              </a:buClr>
              <a:buSzPts val="900"/>
              <a:buFont typeface="Arial"/>
              <a:buNone/>
              <a:defRPr b="0" i="0" sz="1100" u="none" cap="none" strike="noStrike">
                <a:solidFill>
                  <a:schemeClr val="dk1"/>
                </a:solidFill>
                <a:latin typeface="Arial"/>
                <a:ea typeface="Arial"/>
                <a:cs typeface="Arial"/>
                <a:sym typeface="Arial"/>
              </a:defRPr>
            </a:lvl3pPr>
            <a:lvl4pPr indent="-228600" lvl="3" marL="1828800" marR="0" rtl="0" algn="l">
              <a:lnSpc>
                <a:spcPct val="120000"/>
              </a:lnSpc>
              <a:spcBef>
                <a:spcPts val="0"/>
              </a:spcBef>
              <a:spcAft>
                <a:spcPts val="0"/>
              </a:spcAft>
              <a:buClr>
                <a:schemeClr val="accent2"/>
              </a:buClr>
              <a:buSzPts val="1000"/>
              <a:buFont typeface="Arial"/>
              <a:buNone/>
              <a:defRPr b="0" i="0" sz="1100" u="none" cap="none" strike="noStrike">
                <a:solidFill>
                  <a:schemeClr val="dk1"/>
                </a:solidFill>
                <a:latin typeface="Arial"/>
                <a:ea typeface="Arial"/>
                <a:cs typeface="Arial"/>
                <a:sym typeface="Arial"/>
              </a:defRPr>
            </a:lvl4pPr>
            <a:lvl5pPr indent="-228600" lvl="4" marL="2286000" marR="0" rtl="0" algn="l">
              <a:lnSpc>
                <a:spcPct val="120000"/>
              </a:lnSpc>
              <a:spcBef>
                <a:spcPts val="0"/>
              </a:spcBef>
              <a:spcAft>
                <a:spcPts val="0"/>
              </a:spcAft>
              <a:buClr>
                <a:schemeClr val="accent1"/>
              </a:buClr>
              <a:buSzPts val="1100"/>
              <a:buFont typeface="Arial"/>
              <a:buNone/>
              <a:defRPr b="0" i="0" sz="1100" u="none" cap="none" strike="noStrike">
                <a:solidFill>
                  <a:schemeClr val="dk1"/>
                </a:solidFill>
                <a:latin typeface="Arial"/>
                <a:ea typeface="Arial"/>
                <a:cs typeface="Arial"/>
                <a:sym typeface="Arial"/>
              </a:defRPr>
            </a:lvl5pPr>
            <a:lvl6pPr indent="-317500" lvl="5" marL="2743200" marR="0" rtl="0" algn="l">
              <a:spcBef>
                <a:spcPts val="300"/>
              </a:spcBef>
              <a:spcAft>
                <a:spcPts val="0"/>
              </a:spcAft>
              <a:buClr>
                <a:schemeClr val="accent1"/>
              </a:buClr>
              <a:buSzPts val="1400"/>
              <a:buFont typeface="Noto Sans Symbols"/>
              <a:buChar char="•"/>
              <a:defRPr b="0" i="0" sz="1400" u="none" cap="none" strike="noStrike">
                <a:solidFill>
                  <a:schemeClr val="dk1"/>
                </a:solidFill>
                <a:latin typeface="Arial"/>
                <a:ea typeface="Arial"/>
                <a:cs typeface="Arial"/>
                <a:sym typeface="Arial"/>
              </a:defRPr>
            </a:lvl6pPr>
            <a:lvl7pPr indent="-228600" lvl="6" marL="3200400" marR="0" rtl="0" algn="l">
              <a:lnSpc>
                <a:spcPct val="100000"/>
              </a:lnSpc>
              <a:spcBef>
                <a:spcPts val="0"/>
              </a:spcBef>
              <a:spcAft>
                <a:spcPts val="0"/>
              </a:spcAft>
              <a:buClr>
                <a:schemeClr val="accent1"/>
              </a:buClr>
              <a:buSzPts val="1400"/>
              <a:buFont typeface="Arial"/>
              <a:buNone/>
              <a:defRPr b="0" i="0" sz="1400" u="none" cap="none" strike="noStrike">
                <a:solidFill>
                  <a:schemeClr val="dk1"/>
                </a:solidFill>
                <a:latin typeface="Arial"/>
                <a:ea typeface="Arial"/>
                <a:cs typeface="Arial"/>
                <a:sym typeface="Arial"/>
              </a:defRPr>
            </a:lvl7pPr>
            <a:lvl8pPr indent="-228600" lvl="7" marL="3657600" marR="0" rtl="0" algn="l">
              <a:lnSpc>
                <a:spcPct val="100000"/>
              </a:lnSpc>
              <a:spcBef>
                <a:spcPts val="0"/>
              </a:spcBef>
              <a:spcAft>
                <a:spcPts val="0"/>
              </a:spcAft>
              <a:buClr>
                <a:schemeClr val="accent1"/>
              </a:buClr>
              <a:buSzPts val="1400"/>
              <a:buFont typeface="Arial"/>
              <a:buNone/>
              <a:defRPr b="0" i="0" sz="1400" u="none" cap="none" strike="noStrike">
                <a:solidFill>
                  <a:schemeClr val="dk1"/>
                </a:solidFill>
                <a:latin typeface="Arial"/>
                <a:ea typeface="Arial"/>
                <a:cs typeface="Arial"/>
                <a:sym typeface="Arial"/>
              </a:defRPr>
            </a:lvl8pPr>
            <a:lvl9pPr indent="-228600" lvl="8" marL="4114800" marR="0" rtl="0" algn="l">
              <a:lnSpc>
                <a:spcPct val="100000"/>
              </a:lnSpc>
              <a:spcBef>
                <a:spcPts val="0"/>
              </a:spcBef>
              <a:spcAft>
                <a:spcPts val="0"/>
              </a:spcAft>
              <a:buClr>
                <a:schemeClr val="accent1"/>
              </a:buClr>
              <a:buSzPts val="1400"/>
              <a:buFont typeface="Arial"/>
              <a:buNone/>
              <a:defRPr b="0" i="0" sz="1400" u="none" cap="none" strike="noStrike">
                <a:solidFill>
                  <a:schemeClr val="dk1"/>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701">
          <p15:clr>
            <a:srgbClr val="F26B43"/>
          </p15:clr>
        </p15:guide>
        <p15:guide id="2" pos="329">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xml"/><Relationship Id="rId3"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8.png"/><Relationship Id="rId4" Type="http://schemas.openxmlformats.org/officeDocument/2006/relationships/image" Target="../media/image7.png"/><Relationship Id="rId5" Type="http://schemas.openxmlformats.org/officeDocument/2006/relationships/hyperlink" Target="http://www.achot.cz/detail.php?stat=5"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28.pn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20.png"/><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1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32.png"/><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22.png"/><Relationship Id="rId4" Type="http://schemas.openxmlformats.org/officeDocument/2006/relationships/image" Target="../media/image27.png"/><Relationship Id="rId5" Type="http://schemas.openxmlformats.org/officeDocument/2006/relationships/image" Target="../media/image1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2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38.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30.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xml"/><Relationship Id="rId3" Type="http://schemas.openxmlformats.org/officeDocument/2006/relationships/image" Target="../media/image1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41.png"/><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25.png"/><Relationship Id="rId4" Type="http://schemas.openxmlformats.org/officeDocument/2006/relationships/image" Target="../media/image40.png"/><Relationship Id="rId5" Type="http://schemas.openxmlformats.org/officeDocument/2006/relationships/image" Target="../media/image34.png"/><Relationship Id="rId6" Type="http://schemas.openxmlformats.org/officeDocument/2006/relationships/image" Target="../media/image3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3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4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3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43.png"/><Relationship Id="rId4" Type="http://schemas.openxmlformats.org/officeDocument/2006/relationships/image" Target="../media/image4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37.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57.png"/><Relationship Id="rId4" Type="http://schemas.openxmlformats.org/officeDocument/2006/relationships/image" Target="../media/image47.png"/><Relationship Id="rId5" Type="http://schemas.openxmlformats.org/officeDocument/2006/relationships/image" Target="../media/image45.png"/><Relationship Id="rId6" Type="http://schemas.openxmlformats.org/officeDocument/2006/relationships/image" Target="../media/image39.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56.png"/><Relationship Id="rId4" Type="http://schemas.openxmlformats.org/officeDocument/2006/relationships/image" Target="../media/image52.png"/><Relationship Id="rId5" Type="http://schemas.openxmlformats.org/officeDocument/2006/relationships/image" Target="../media/image49.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51.png"/><Relationship Id="rId4" Type="http://schemas.openxmlformats.org/officeDocument/2006/relationships/image" Target="../media/image6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4.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58.png"/><Relationship Id="rId4" Type="http://schemas.openxmlformats.org/officeDocument/2006/relationships/image" Target="../media/image46.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60.png"/><Relationship Id="rId4" Type="http://schemas.openxmlformats.org/officeDocument/2006/relationships/image" Target="../media/image64.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55.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image" Target="../media/image48.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 Id="rId3" Type="http://schemas.openxmlformats.org/officeDocument/2006/relationships/image" Target="../media/image50.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 Id="rId3" Type="http://schemas.openxmlformats.org/officeDocument/2006/relationships/image" Target="../media/image54.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 Id="rId3" Type="http://schemas.openxmlformats.org/officeDocument/2006/relationships/image" Target="../media/image65.png"/><Relationship Id="rId4" Type="http://schemas.openxmlformats.org/officeDocument/2006/relationships/image" Target="../media/image53.png"/><Relationship Id="rId5" Type="http://schemas.openxmlformats.org/officeDocument/2006/relationships/image" Target="../media/image66.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 Id="rId3" Type="http://schemas.openxmlformats.org/officeDocument/2006/relationships/image" Target="../media/image59.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 Id="rId3" Type="http://schemas.openxmlformats.org/officeDocument/2006/relationships/image" Target="../media/image76.png"/><Relationship Id="rId4" Type="http://schemas.openxmlformats.org/officeDocument/2006/relationships/image" Target="../media/image61.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 Id="rId3" Type="http://schemas.openxmlformats.org/officeDocument/2006/relationships/image" Target="../media/image7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15.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 Id="rId3" Type="http://schemas.openxmlformats.org/officeDocument/2006/relationships/image" Target="../media/image72.png"/><Relationship Id="rId4" Type="http://schemas.openxmlformats.org/officeDocument/2006/relationships/image" Target="../media/image63.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1.xml"/><Relationship Id="rId3" Type="http://schemas.openxmlformats.org/officeDocument/2006/relationships/image" Target="../media/image70.png"/><Relationship Id="rId4" Type="http://schemas.openxmlformats.org/officeDocument/2006/relationships/image" Target="../media/image77.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2.xml"/><Relationship Id="rId3" Type="http://schemas.openxmlformats.org/officeDocument/2006/relationships/image" Target="../media/image68.png"/><Relationship Id="rId4" Type="http://schemas.openxmlformats.org/officeDocument/2006/relationships/image" Target="../media/image67.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3.xml"/><Relationship Id="rId3" Type="http://schemas.openxmlformats.org/officeDocument/2006/relationships/image" Target="../media/image71.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4.xml"/><Relationship Id="rId3" Type="http://schemas.openxmlformats.org/officeDocument/2006/relationships/image" Target="../media/image73.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6.xml"/><Relationship Id="rId3" Type="http://schemas.openxmlformats.org/officeDocument/2006/relationships/image" Target="../media/image88.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8.xml"/><Relationship Id="rId3" Type="http://schemas.openxmlformats.org/officeDocument/2006/relationships/image" Target="../media/image79.png"/><Relationship Id="rId4" Type="http://schemas.openxmlformats.org/officeDocument/2006/relationships/image" Target="../media/image87.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9.xml"/><Relationship Id="rId3" Type="http://schemas.openxmlformats.org/officeDocument/2006/relationships/image" Target="../media/image100.png"/><Relationship Id="rId4" Type="http://schemas.openxmlformats.org/officeDocument/2006/relationships/image" Target="../media/image10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11.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0.xml"/><Relationship Id="rId3" Type="http://schemas.openxmlformats.org/officeDocument/2006/relationships/hyperlink" Target="http://www.youtube.com/watch?v=LM0peGMVEHk" TargetMode="External"/><Relationship Id="rId4" Type="http://schemas.openxmlformats.org/officeDocument/2006/relationships/image" Target="../media/image96.jp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2.xml"/><Relationship Id="rId3" Type="http://schemas.openxmlformats.org/officeDocument/2006/relationships/image" Target="../media/image69.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3.xml"/><Relationship Id="rId3" Type="http://schemas.openxmlformats.org/officeDocument/2006/relationships/image" Target="../media/image81.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5.xml"/><Relationship Id="rId3" Type="http://schemas.openxmlformats.org/officeDocument/2006/relationships/image" Target="../media/image84.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12.png"/><Relationship Id="rId4" Type="http://schemas.openxmlformats.org/officeDocument/2006/relationships/image" Target="../media/image10.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0.xml"/><Relationship Id="rId3" Type="http://schemas.openxmlformats.org/officeDocument/2006/relationships/image" Target="../media/image74.png"/><Relationship Id="rId4" Type="http://schemas.openxmlformats.org/officeDocument/2006/relationships/image" Target="../media/image94.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1.xml"/><Relationship Id="rId3" Type="http://schemas.openxmlformats.org/officeDocument/2006/relationships/image" Target="../media/image85.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2.xml"/><Relationship Id="rId3" Type="http://schemas.openxmlformats.org/officeDocument/2006/relationships/image" Target="../media/image80.png"/><Relationship Id="rId4" Type="http://schemas.openxmlformats.org/officeDocument/2006/relationships/image" Target="../media/image97.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3.xml"/><Relationship Id="rId3" Type="http://schemas.openxmlformats.org/officeDocument/2006/relationships/image" Target="../media/image82.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7.xml"/><Relationship Id="rId3" Type="http://schemas.openxmlformats.org/officeDocument/2006/relationships/image" Target="../media/image86.png"/><Relationship Id="rId4" Type="http://schemas.openxmlformats.org/officeDocument/2006/relationships/hyperlink" Target="http://www.youtube.com/watch?v=I4TOlP71eTo" TargetMode="External"/><Relationship Id="rId5" Type="http://schemas.openxmlformats.org/officeDocument/2006/relationships/image" Target="../media/image90.jp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8.xml"/><Relationship Id="rId3" Type="http://schemas.openxmlformats.org/officeDocument/2006/relationships/image" Target="../media/image89.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9.xml"/><Relationship Id="rId3" Type="http://schemas.openxmlformats.org/officeDocument/2006/relationships/image" Target="../media/image9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 Id="rId3" Type="http://schemas.openxmlformats.org/officeDocument/2006/relationships/image" Target="../media/image9.png"/><Relationship Id="rId4" Type="http://schemas.openxmlformats.org/officeDocument/2006/relationships/image" Target="../media/image14.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0.xml"/><Relationship Id="rId3" Type="http://schemas.openxmlformats.org/officeDocument/2006/relationships/hyperlink" Target="https://www.svetfyzioterapie.sk/hluboky-glutealni-syndrom-hgs" TargetMode="External"/><Relationship Id="rId4" Type="http://schemas.openxmlformats.org/officeDocument/2006/relationships/image" Target="../media/image78.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1.xml"/><Relationship Id="rId3" Type="http://schemas.openxmlformats.org/officeDocument/2006/relationships/image" Target="../media/image83.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2.xml"/><Relationship Id="rId3" Type="http://schemas.openxmlformats.org/officeDocument/2006/relationships/image" Target="../media/image95.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4.xml"/><Relationship Id="rId3" Type="http://schemas.openxmlformats.org/officeDocument/2006/relationships/image" Target="../media/image106.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5.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6.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7.xml"/><Relationship Id="rId3" Type="http://schemas.openxmlformats.org/officeDocument/2006/relationships/image" Target="../media/image115.jp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8.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xml"/><Relationship Id="rId3" Type="http://schemas.openxmlformats.org/officeDocument/2006/relationships/image" Target="../media/image24.png"/><Relationship Id="rId4" Type="http://schemas.openxmlformats.org/officeDocument/2006/relationships/image" Target="../media/image33.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0.xml"/><Relationship Id="rId3" Type="http://schemas.openxmlformats.org/officeDocument/2006/relationships/image" Target="../media/image109.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1.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3.xml"/><Relationship Id="rId3" Type="http://schemas.openxmlformats.org/officeDocument/2006/relationships/image" Target="../media/image104.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4.xml"/><Relationship Id="rId3" Type="http://schemas.openxmlformats.org/officeDocument/2006/relationships/image" Target="../media/image98.png"/><Relationship Id="rId4" Type="http://schemas.openxmlformats.org/officeDocument/2006/relationships/image" Target="../media/image92.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5.xml"/><Relationship Id="rId3" Type="http://schemas.openxmlformats.org/officeDocument/2006/relationships/image" Target="../media/image93.jpg"/><Relationship Id="rId4" Type="http://schemas.openxmlformats.org/officeDocument/2006/relationships/image" Target="../media/image111.jpg"/><Relationship Id="rId9" Type="http://schemas.openxmlformats.org/officeDocument/2006/relationships/image" Target="../media/image120.jpg"/><Relationship Id="rId5" Type="http://schemas.openxmlformats.org/officeDocument/2006/relationships/image" Target="../media/image101.jpg"/><Relationship Id="rId6" Type="http://schemas.openxmlformats.org/officeDocument/2006/relationships/image" Target="../media/image102.jpg"/><Relationship Id="rId7" Type="http://schemas.openxmlformats.org/officeDocument/2006/relationships/image" Target="../media/image99.jpg"/><Relationship Id="rId8" Type="http://schemas.openxmlformats.org/officeDocument/2006/relationships/image" Target="../media/image110.jp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6.xml"/><Relationship Id="rId3" Type="http://schemas.openxmlformats.org/officeDocument/2006/relationships/image" Target="../media/image103.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8.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9.xml"/><Relationship Id="rId3" Type="http://schemas.openxmlformats.org/officeDocument/2006/relationships/image" Target="../media/image11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29.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0.xml"/><Relationship Id="rId3" Type="http://schemas.openxmlformats.org/officeDocument/2006/relationships/image" Target="../media/image119.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1.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3.xml"/><Relationship Id="rId3" Type="http://schemas.openxmlformats.org/officeDocument/2006/relationships/hyperlink" Target="http://www.youtube.com/watch?v=GwPe0JwYbrA" TargetMode="External"/><Relationship Id="rId4" Type="http://schemas.openxmlformats.org/officeDocument/2006/relationships/image" Target="../media/image108.jpg"/><Relationship Id="rId5" Type="http://schemas.openxmlformats.org/officeDocument/2006/relationships/image" Target="../media/image117.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4.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5.xml"/><Relationship Id="rId3" Type="http://schemas.openxmlformats.org/officeDocument/2006/relationships/image" Target="../media/image113.pn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6.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7.xml"/><Relationship Id="rId3" Type="http://schemas.openxmlformats.org/officeDocument/2006/relationships/image" Target="../media/image116.jpg"/><Relationship Id="rId4" Type="http://schemas.openxmlformats.org/officeDocument/2006/relationships/image" Target="../media/image114.jpg"/><Relationship Id="rId5" Type="http://schemas.openxmlformats.org/officeDocument/2006/relationships/image" Target="../media/image122.jpg"/><Relationship Id="rId6" Type="http://schemas.openxmlformats.org/officeDocument/2006/relationships/image" Target="../media/image121.jpg"/><Relationship Id="rId7" Type="http://schemas.openxmlformats.org/officeDocument/2006/relationships/image" Target="../media/image118.jp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8.xml"/><Relationship Id="rId3" Type="http://schemas.openxmlformats.org/officeDocument/2006/relationships/hyperlink" Target="http://kliniky/hippokrat/Obory/Neurologie/Prechod_bederni_a_krizove_patere.pdf" TargetMode="External"/><Relationship Id="rId4" Type="http://schemas.openxmlformats.org/officeDocument/2006/relationships/hyperlink" Target="https://www.neurologiepropraxi.cz/pdfs/neu/2008/03/05.pdf" TargetMode="External"/><Relationship Id="rId5" Type="http://schemas.openxmlformats.org/officeDocument/2006/relationships/hyperlink" Target="https://www.physio-pedia.com/Adductor_Magnus" TargetMode="External"/><Relationship Id="rId6" Type="http://schemas.openxmlformats.org/officeDocument/2006/relationships/hyperlink" Target="https://www.serola.net/" TargetMode="External"/><Relationship Id="rId7" Type="http://schemas.openxmlformats.org/officeDocument/2006/relationships/hyperlink" Target="https://www.physio-pedia.com/Sacroiliac_joint" TargetMode="Externa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9.xml"/><Relationship Id="rId3" Type="http://schemas.openxmlformats.org/officeDocument/2006/relationships/image" Target="../media/image107.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 name="Shape 140"/>
        <p:cNvGrpSpPr/>
        <p:nvPr/>
      </p:nvGrpSpPr>
      <p:grpSpPr>
        <a:xfrm>
          <a:off x="0" y="0"/>
          <a:ext cx="0" cy="0"/>
          <a:chOff x="0" y="0"/>
          <a:chExt cx="0" cy="0"/>
        </a:xfrm>
      </p:grpSpPr>
      <p:sp>
        <p:nvSpPr>
          <p:cNvPr id="141" name="Google Shape;141;p22"/>
          <p:cNvSpPr txBox="1"/>
          <p:nvPr>
            <p:ph type="title"/>
          </p:nvPr>
        </p:nvSpPr>
        <p:spPr>
          <a:xfrm>
            <a:off x="298876" y="2175274"/>
            <a:ext cx="3934800" cy="87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sz="1879"/>
              <a:t>bp4839 Kineziologie, Algeziologie a odvozené techniky diagnostiky a terapie 4 - Kyčelní kloub</a:t>
            </a:r>
            <a:endParaRPr sz="1879"/>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142" name="Google Shape;142;p22"/>
          <p:cNvSpPr txBox="1"/>
          <p:nvPr>
            <p:ph idx="1" type="subTitle"/>
          </p:nvPr>
        </p:nvSpPr>
        <p:spPr>
          <a:xfrm>
            <a:off x="298876" y="3087302"/>
            <a:ext cx="3934800" cy="523800"/>
          </a:xfrm>
          <a:prstGeom prst="rect">
            <a:avLst/>
          </a:prstGeom>
        </p:spPr>
        <p:txBody>
          <a:bodyPr anchorCtr="0" anchor="t" bIns="0" lIns="0" spcFirstLastPara="1" rIns="0" wrap="square" tIns="0">
            <a:noAutofit/>
          </a:bodyPr>
          <a:lstStyle/>
          <a:p>
            <a:pPr indent="0" lvl="0" marL="0" rtl="0" algn="l">
              <a:spcBef>
                <a:spcPts val="0"/>
              </a:spcBef>
              <a:spcAft>
                <a:spcPts val="0"/>
              </a:spcAft>
              <a:buClr>
                <a:schemeClr val="dk1"/>
              </a:buClr>
              <a:buSzPts val="1100"/>
              <a:buFont typeface="Arial"/>
              <a:buNone/>
            </a:pPr>
            <a:r>
              <a:rPr lang="sk">
                <a:solidFill>
                  <a:schemeClr val="dk2"/>
                </a:solidFill>
              </a:rPr>
              <a:t>Mgr. Zuzana Kršáková</a:t>
            </a:r>
            <a:endParaRPr>
              <a:solidFill>
                <a:schemeClr val="dk2"/>
              </a:solidFill>
            </a:endParaRPr>
          </a:p>
          <a:p>
            <a:pPr indent="0" lvl="0" marL="0" rtl="0" algn="l">
              <a:spcBef>
                <a:spcPts val="0"/>
              </a:spcBef>
              <a:spcAft>
                <a:spcPts val="0"/>
              </a:spcAft>
              <a:buNone/>
            </a:pPr>
            <a:r>
              <a:t/>
            </a:r>
            <a:endParaRPr/>
          </a:p>
        </p:txBody>
      </p:sp>
      <p:pic>
        <p:nvPicPr>
          <p:cNvPr id="143" name="Google Shape;143;p22"/>
          <p:cNvPicPr preferRelativeResize="0"/>
          <p:nvPr/>
        </p:nvPicPr>
        <p:blipFill>
          <a:blip r:embed="rId3">
            <a:alphaModFix/>
          </a:blip>
          <a:stretch>
            <a:fillRect/>
          </a:stretch>
        </p:blipFill>
        <p:spPr>
          <a:xfrm>
            <a:off x="5073576" y="152400"/>
            <a:ext cx="3419347" cy="4838699"/>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3" name="Shape 213"/>
        <p:cNvGrpSpPr/>
        <p:nvPr/>
      </p:nvGrpSpPr>
      <p:grpSpPr>
        <a:xfrm>
          <a:off x="0" y="0"/>
          <a:ext cx="0" cy="0"/>
          <a:chOff x="0" y="0"/>
          <a:chExt cx="0" cy="0"/>
        </a:xfrm>
      </p:grpSpPr>
      <p:sp>
        <p:nvSpPr>
          <p:cNvPr id="214" name="Google Shape;214;p31"/>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Kyčelní kloub u osob s DMO</a:t>
            </a:r>
            <a:endParaRPr/>
          </a:p>
        </p:txBody>
      </p:sp>
      <p:pic>
        <p:nvPicPr>
          <p:cNvPr id="215" name="Google Shape;215;p31"/>
          <p:cNvPicPr preferRelativeResize="0"/>
          <p:nvPr/>
        </p:nvPicPr>
        <p:blipFill>
          <a:blip r:embed="rId3">
            <a:alphaModFix/>
          </a:blip>
          <a:stretch>
            <a:fillRect/>
          </a:stretch>
        </p:blipFill>
        <p:spPr>
          <a:xfrm>
            <a:off x="1324100" y="1229700"/>
            <a:ext cx="1952625" cy="3248025"/>
          </a:xfrm>
          <a:prstGeom prst="rect">
            <a:avLst/>
          </a:prstGeom>
          <a:noFill/>
          <a:ln>
            <a:noFill/>
          </a:ln>
        </p:spPr>
      </p:pic>
      <p:pic>
        <p:nvPicPr>
          <p:cNvPr id="216" name="Google Shape;216;p31"/>
          <p:cNvPicPr preferRelativeResize="0"/>
          <p:nvPr/>
        </p:nvPicPr>
        <p:blipFill>
          <a:blip r:embed="rId4">
            <a:alphaModFix/>
          </a:blip>
          <a:stretch>
            <a:fillRect/>
          </a:stretch>
        </p:blipFill>
        <p:spPr>
          <a:xfrm>
            <a:off x="5176700" y="1220175"/>
            <a:ext cx="1962150" cy="3267075"/>
          </a:xfrm>
          <a:prstGeom prst="rect">
            <a:avLst/>
          </a:prstGeom>
          <a:noFill/>
          <a:ln>
            <a:noFill/>
          </a:ln>
        </p:spPr>
      </p:pic>
      <p:sp>
        <p:nvSpPr>
          <p:cNvPr id="217" name="Google Shape;217;p31"/>
          <p:cNvSpPr txBox="1"/>
          <p:nvPr/>
        </p:nvSpPr>
        <p:spPr>
          <a:xfrm>
            <a:off x="2800125" y="4451150"/>
            <a:ext cx="33363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sk" sz="800" u="sng">
                <a:solidFill>
                  <a:srgbClr val="B7B7B7"/>
                </a:solidFill>
                <a:hlinkClick r:id="rId5">
                  <a:extLst>
                    <a:ext uri="{A12FA001-AC4F-418D-AE19-62706E023703}">
                      <ahyp:hlinkClr val="tx"/>
                    </a:ext>
                  </a:extLst>
                </a:hlinkClick>
              </a:rPr>
              <a:t>http://www.achot.cz/detail.php?stat=5</a:t>
            </a:r>
            <a:r>
              <a:rPr lang="sk" sz="800">
                <a:solidFill>
                  <a:srgbClr val="B7B7B7"/>
                </a:solidFill>
              </a:rPr>
              <a:t>: </a:t>
            </a:r>
            <a:r>
              <a:rPr lang="sk" sz="800">
                <a:solidFill>
                  <a:srgbClr val="B7B7B7"/>
                </a:solidFill>
                <a:highlight>
                  <a:srgbClr val="FFFFFF"/>
                </a:highlight>
              </a:rPr>
              <a:t>SCHEJBALOVÁ, A. (2006). Derotační subtrochanterická osteotomie femuru u pacientů s dětskou mozkovou obrnou. </a:t>
            </a:r>
            <a:r>
              <a:rPr i="1" lang="sk" sz="800">
                <a:solidFill>
                  <a:srgbClr val="B7B7B7"/>
                </a:solidFill>
                <a:highlight>
                  <a:srgbClr val="FFFFFF"/>
                </a:highlight>
              </a:rPr>
              <a:t>Acta Chir. orthop. Traum. čech</a:t>
            </a:r>
            <a:r>
              <a:rPr lang="sk" sz="800">
                <a:solidFill>
                  <a:srgbClr val="B7B7B7"/>
                </a:solidFill>
                <a:highlight>
                  <a:srgbClr val="FFFFFF"/>
                </a:highlight>
              </a:rPr>
              <a:t>, </a:t>
            </a:r>
            <a:r>
              <a:rPr i="1" lang="sk" sz="800">
                <a:solidFill>
                  <a:srgbClr val="B7B7B7"/>
                </a:solidFill>
                <a:highlight>
                  <a:srgbClr val="FFFFFF"/>
                </a:highlight>
              </a:rPr>
              <a:t>73</a:t>
            </a:r>
            <a:r>
              <a:rPr lang="sk" sz="800">
                <a:solidFill>
                  <a:srgbClr val="B7B7B7"/>
                </a:solidFill>
                <a:highlight>
                  <a:srgbClr val="FFFFFF"/>
                </a:highlight>
              </a:rPr>
              <a:t>, 334-339.</a:t>
            </a:r>
            <a:endParaRPr sz="800">
              <a:solidFill>
                <a:srgbClr val="B7B7B7"/>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1" name="Shape 221"/>
        <p:cNvGrpSpPr/>
        <p:nvPr/>
      </p:nvGrpSpPr>
      <p:grpSpPr>
        <a:xfrm>
          <a:off x="0" y="0"/>
          <a:ext cx="0" cy="0"/>
          <a:chOff x="0" y="0"/>
          <a:chExt cx="0" cy="0"/>
        </a:xfrm>
      </p:grpSpPr>
      <p:sp>
        <p:nvSpPr>
          <p:cNvPr id="222" name="Google Shape;222;p32"/>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Evoluce?</a:t>
            </a:r>
            <a:endParaRPr/>
          </a:p>
        </p:txBody>
      </p:sp>
      <p:sp>
        <p:nvSpPr>
          <p:cNvPr id="223" name="Google Shape;223;p32"/>
          <p:cNvSpPr txBox="1"/>
          <p:nvPr>
            <p:ph idx="1" type="body"/>
          </p:nvPr>
        </p:nvSpPr>
        <p:spPr>
          <a:xfrm>
            <a:off x="540000" y="1269002"/>
            <a:ext cx="8064900" cy="3105000"/>
          </a:xfrm>
          <a:prstGeom prst="rect">
            <a:avLst/>
          </a:prstGeom>
        </p:spPr>
        <p:txBody>
          <a:bodyPr anchorCtr="0" anchor="t" bIns="0" lIns="0" spcFirstLastPara="1" rIns="0" wrap="square" tIns="0">
            <a:noAutofit/>
          </a:bodyPr>
          <a:lstStyle/>
          <a:p>
            <a:pPr indent="-342900" lvl="0" marL="342900" rtl="0" algn="l">
              <a:lnSpc>
                <a:spcPct val="80000"/>
              </a:lnSpc>
              <a:spcBef>
                <a:spcPts val="1000"/>
              </a:spcBef>
              <a:spcAft>
                <a:spcPts val="0"/>
              </a:spcAft>
              <a:buSzPts val="1850"/>
              <a:buFont typeface="Arial"/>
              <a:buChar char="•"/>
            </a:pPr>
            <a:r>
              <a:rPr b="1" lang="sk" sz="1850"/>
              <a:t>Střední postavení:  </a:t>
            </a:r>
            <a:endParaRPr b="1" sz="1800"/>
          </a:p>
          <a:p>
            <a:pPr indent="0" lvl="0" marL="0" rtl="0" algn="l">
              <a:lnSpc>
                <a:spcPct val="80000"/>
              </a:lnSpc>
              <a:spcBef>
                <a:spcPts val="1000"/>
              </a:spcBef>
              <a:spcAft>
                <a:spcPts val="0"/>
              </a:spcAft>
              <a:buNone/>
            </a:pPr>
            <a:r>
              <a:rPr lang="sk" sz="1850"/>
              <a:t>-    ideální kontakt hlavice a acetabula</a:t>
            </a:r>
            <a:endParaRPr sz="1800"/>
          </a:p>
          <a:p>
            <a:pPr indent="-342900" lvl="0" marL="342900" rtl="0" algn="l">
              <a:lnSpc>
                <a:spcPct val="80000"/>
              </a:lnSpc>
              <a:spcBef>
                <a:spcPts val="1000"/>
              </a:spcBef>
              <a:spcAft>
                <a:spcPts val="0"/>
              </a:spcAft>
              <a:buClr>
                <a:schemeClr val="dk1"/>
              </a:buClr>
              <a:buSzPts val="1850"/>
              <a:buFont typeface="Arial"/>
              <a:buChar char="-"/>
            </a:pPr>
            <a:r>
              <a:rPr lang="sk" sz="1850"/>
              <a:t>FLX asi 90</a:t>
            </a:r>
            <a:r>
              <a:rPr lang="sk" sz="2035"/>
              <a:t>°</a:t>
            </a:r>
            <a:r>
              <a:rPr lang="sk" sz="1850"/>
              <a:t>, mírné ABD, mírné ZR</a:t>
            </a:r>
            <a:endParaRPr sz="1800"/>
          </a:p>
          <a:p>
            <a:pPr indent="-342900" lvl="0" marL="342900" rtl="0" algn="l">
              <a:lnSpc>
                <a:spcPct val="80000"/>
              </a:lnSpc>
              <a:spcBef>
                <a:spcPts val="1000"/>
              </a:spcBef>
              <a:spcAft>
                <a:spcPts val="0"/>
              </a:spcAft>
              <a:buSzPts val="1850"/>
              <a:buFont typeface="Arial"/>
              <a:buChar char="•"/>
            </a:pPr>
            <a:r>
              <a:rPr lang="sk" sz="1850"/>
              <a:t>Klek na čtyřech -  centrovaný KYK              </a:t>
            </a:r>
            <a:endParaRPr sz="1800"/>
          </a:p>
          <a:p>
            <a:pPr indent="-342900" lvl="0" marL="342900" rtl="0" algn="l">
              <a:lnSpc>
                <a:spcPct val="80000"/>
              </a:lnSpc>
              <a:spcBef>
                <a:spcPts val="1000"/>
              </a:spcBef>
              <a:spcAft>
                <a:spcPts val="0"/>
              </a:spcAft>
              <a:buNone/>
            </a:pPr>
            <a:r>
              <a:rPr lang="sk" sz="1850"/>
              <a:t>                                       (Kapandji)</a:t>
            </a:r>
            <a:endParaRPr i="1" sz="1850"/>
          </a:p>
          <a:p>
            <a:pPr indent="0" lvl="0" marL="0" rtl="0" algn="l">
              <a:lnSpc>
                <a:spcPct val="80000"/>
              </a:lnSpc>
              <a:spcBef>
                <a:spcPts val="1000"/>
              </a:spcBef>
              <a:spcAft>
                <a:spcPts val="0"/>
              </a:spcAft>
              <a:buNone/>
            </a:pPr>
            <a:r>
              <a:t/>
            </a:r>
            <a:endParaRPr i="1" sz="1850"/>
          </a:p>
          <a:p>
            <a:pPr indent="-342900" lvl="0" marL="342900" rtl="0" algn="l">
              <a:lnSpc>
                <a:spcPct val="80000"/>
              </a:lnSpc>
              <a:spcBef>
                <a:spcPts val="1000"/>
              </a:spcBef>
              <a:spcAft>
                <a:spcPts val="0"/>
              </a:spcAft>
              <a:buNone/>
            </a:pPr>
            <a:r>
              <a:rPr i="1" lang="sk" sz="1850"/>
              <a:t>→ stoj – decentrovaný KYK</a:t>
            </a:r>
            <a:r>
              <a:rPr lang="sk" sz="1850"/>
              <a:t> </a:t>
            </a:r>
            <a:endParaRPr sz="1800"/>
          </a:p>
          <a:p>
            <a:pPr indent="-225425" lvl="0" marL="342900" rtl="0" algn="l">
              <a:lnSpc>
                <a:spcPct val="80000"/>
              </a:lnSpc>
              <a:spcBef>
                <a:spcPts val="1000"/>
              </a:spcBef>
              <a:spcAft>
                <a:spcPts val="0"/>
              </a:spcAft>
              <a:buNone/>
            </a:pPr>
            <a:r>
              <a:t/>
            </a:r>
            <a:endParaRPr sz="1850"/>
          </a:p>
          <a:p>
            <a:pPr indent="0" lvl="0" marL="0" rtl="0" algn="l">
              <a:spcBef>
                <a:spcPts val="0"/>
              </a:spcBef>
              <a:spcAft>
                <a:spcPts val="0"/>
              </a:spcAft>
              <a:buNone/>
            </a:pPr>
            <a:r>
              <a:t/>
            </a:r>
            <a:endParaRPr/>
          </a:p>
        </p:txBody>
      </p:sp>
      <p:pic>
        <p:nvPicPr>
          <p:cNvPr id="224" name="Google Shape;224;p32"/>
          <p:cNvPicPr preferRelativeResize="0"/>
          <p:nvPr/>
        </p:nvPicPr>
        <p:blipFill rotWithShape="1">
          <a:blip r:embed="rId3">
            <a:alphaModFix/>
          </a:blip>
          <a:srcRect b="0" l="0" r="0" t="0"/>
          <a:stretch/>
        </p:blipFill>
        <p:spPr>
          <a:xfrm>
            <a:off x="4827320" y="540011"/>
            <a:ext cx="3777577" cy="2277171"/>
          </a:xfrm>
          <a:prstGeom prst="rect">
            <a:avLst/>
          </a:prstGeom>
          <a:noFill/>
          <a:ln>
            <a:noFill/>
          </a:ln>
        </p:spPr>
      </p:pic>
      <p:pic>
        <p:nvPicPr>
          <p:cNvPr id="225" name="Google Shape;225;p32"/>
          <p:cNvPicPr preferRelativeResize="0"/>
          <p:nvPr/>
        </p:nvPicPr>
        <p:blipFill rotWithShape="1">
          <a:blip r:embed="rId4">
            <a:alphaModFix/>
          </a:blip>
          <a:srcRect b="0" l="0" r="0" t="0"/>
          <a:stretch/>
        </p:blipFill>
        <p:spPr>
          <a:xfrm>
            <a:off x="4281900" y="2735200"/>
            <a:ext cx="3505335" cy="2408301"/>
          </a:xfrm>
          <a:prstGeom prst="rect">
            <a:avLst/>
          </a:prstGeom>
          <a:noFill/>
          <a:ln>
            <a:noFill/>
          </a:ln>
        </p:spPr>
      </p:pic>
      <p:sp>
        <p:nvSpPr>
          <p:cNvPr id="226" name="Google Shape;226;p32"/>
          <p:cNvSpPr txBox="1"/>
          <p:nvPr/>
        </p:nvSpPr>
        <p:spPr>
          <a:xfrm>
            <a:off x="1784700" y="4343100"/>
            <a:ext cx="2497200" cy="800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sk" sz="800">
                <a:solidFill>
                  <a:srgbClr val="B7B7B7"/>
                </a:solidFill>
              </a:rPr>
              <a:t>Jones, S. F. (1990). The Physiology of the Joints| The Physiology of the Joints, IA Kapandji (Ed.),(vol 2, Lower Limb), Churchill Livingstone, Edinburgh, 5th edn (1987), p. 242, Illus.£ 10.95, ISBN: 0443036187.</a:t>
            </a:r>
            <a:endParaRPr sz="800">
              <a:solidFill>
                <a:srgbClr val="B7B7B7"/>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0" name="Shape 230"/>
        <p:cNvGrpSpPr/>
        <p:nvPr/>
      </p:nvGrpSpPr>
      <p:grpSpPr>
        <a:xfrm>
          <a:off x="0" y="0"/>
          <a:ext cx="0" cy="0"/>
          <a:chOff x="0" y="0"/>
          <a:chExt cx="0" cy="0"/>
        </a:xfrm>
      </p:grpSpPr>
      <p:sp>
        <p:nvSpPr>
          <p:cNvPr id="231" name="Google Shape;231;p33"/>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KIoubní pouzdro</a:t>
            </a:r>
            <a:endParaRPr/>
          </a:p>
        </p:txBody>
      </p:sp>
      <p:sp>
        <p:nvSpPr>
          <p:cNvPr id="232" name="Google Shape;232;p33"/>
          <p:cNvSpPr txBox="1"/>
          <p:nvPr>
            <p:ph idx="1" type="body"/>
          </p:nvPr>
        </p:nvSpPr>
        <p:spPr>
          <a:xfrm>
            <a:off x="540000" y="1269002"/>
            <a:ext cx="8064900" cy="3105000"/>
          </a:xfrm>
          <a:prstGeom prst="rect">
            <a:avLst/>
          </a:prstGeom>
        </p:spPr>
        <p:txBody>
          <a:bodyPr anchorCtr="0" anchor="t" bIns="0" lIns="0" spcFirstLastPara="1" rIns="0" wrap="square" tIns="0">
            <a:noAutofit/>
          </a:bodyPr>
          <a:lstStyle/>
          <a:p>
            <a:pPr indent="-342900" lvl="0" marL="342900" rtl="0" algn="l">
              <a:lnSpc>
                <a:spcPct val="90000"/>
              </a:lnSpc>
              <a:spcBef>
                <a:spcPts val="0"/>
              </a:spcBef>
              <a:spcAft>
                <a:spcPts val="0"/>
              </a:spcAft>
              <a:buClr>
                <a:schemeClr val="dk1"/>
              </a:buClr>
              <a:buSzPts val="2000"/>
              <a:buFont typeface="Arial"/>
              <a:buChar char="-"/>
            </a:pPr>
            <a:r>
              <a:rPr lang="sk" sz="2000"/>
              <a:t>velmi silné (stabilita) </a:t>
            </a:r>
            <a:endParaRPr sz="2000"/>
          </a:p>
          <a:p>
            <a:pPr indent="-342900" lvl="0" marL="342900" rtl="0" algn="l">
              <a:lnSpc>
                <a:spcPct val="90000"/>
              </a:lnSpc>
              <a:spcBef>
                <a:spcPts val="1000"/>
              </a:spcBef>
              <a:spcAft>
                <a:spcPts val="0"/>
              </a:spcAft>
              <a:buNone/>
            </a:pPr>
            <a:r>
              <a:rPr lang="sk" sz="2000"/>
              <a:t>-  Od okrajů acetabula na collum femoris</a:t>
            </a:r>
            <a:endParaRPr sz="2000"/>
          </a:p>
          <a:p>
            <a:pPr indent="-342900" lvl="0" marL="342900" rtl="0" algn="l">
              <a:lnSpc>
                <a:spcPct val="90000"/>
              </a:lnSpc>
              <a:spcBef>
                <a:spcPts val="1000"/>
              </a:spcBef>
              <a:spcAft>
                <a:spcPts val="0"/>
              </a:spcAft>
              <a:buSzPts val="2000"/>
              <a:buFont typeface="Arial"/>
              <a:buChar char="•"/>
            </a:pPr>
            <a:r>
              <a:rPr b="1" lang="sk" sz="2000"/>
              <a:t>Zesílení díky srůstu s vazy </a:t>
            </a:r>
            <a:endParaRPr b="1" sz="1800"/>
          </a:p>
          <a:p>
            <a:pPr indent="0" lvl="0" marL="0" rtl="0" algn="l">
              <a:lnSpc>
                <a:spcPct val="90000"/>
              </a:lnSpc>
              <a:spcBef>
                <a:spcPts val="1000"/>
              </a:spcBef>
              <a:spcAft>
                <a:spcPts val="0"/>
              </a:spcAft>
              <a:buNone/>
            </a:pPr>
            <a:r>
              <a:rPr lang="sk" sz="2000"/>
              <a:t>(zepředu až 10 mm, zadní a spodní strana krčku slabší)</a:t>
            </a:r>
            <a:endParaRPr sz="1800"/>
          </a:p>
          <a:p>
            <a:pPr indent="-342900" lvl="0" marL="342900" rtl="0" algn="l">
              <a:lnSpc>
                <a:spcPct val="90000"/>
              </a:lnSpc>
              <a:spcBef>
                <a:spcPts val="1000"/>
              </a:spcBef>
              <a:spcAft>
                <a:spcPts val="0"/>
              </a:spcAft>
              <a:buSzPts val="2000"/>
              <a:buFont typeface="Arial"/>
              <a:buChar char="•"/>
            </a:pPr>
            <a:r>
              <a:rPr b="1" lang="sk" sz="2000"/>
              <a:t>Proprioreceptory - </a:t>
            </a:r>
            <a:r>
              <a:rPr lang="sk" sz="2000"/>
              <a:t>statika, dynamika KYK + posturální stabilita trupu a páteře</a:t>
            </a:r>
            <a:endParaRPr sz="1800"/>
          </a:p>
          <a:p>
            <a:pPr indent="-342900" lvl="0" marL="342900" rtl="0" algn="l">
              <a:lnSpc>
                <a:spcPct val="90000"/>
              </a:lnSpc>
              <a:spcBef>
                <a:spcPts val="1000"/>
              </a:spcBef>
              <a:spcAft>
                <a:spcPts val="0"/>
              </a:spcAft>
              <a:buSzPts val="2000"/>
              <a:buFont typeface="Arial"/>
              <a:buChar char="•"/>
            </a:pPr>
            <a:r>
              <a:rPr b="1" lang="sk" sz="2000"/>
              <a:t>Nociceptory - </a:t>
            </a:r>
            <a:r>
              <a:rPr lang="sk" sz="2000"/>
              <a:t>podíl na pseudoradikulárních lumboischialgických sy – reflexní šíření</a:t>
            </a:r>
            <a:endParaRPr sz="2200"/>
          </a:p>
          <a:p>
            <a:pPr indent="-342900" lvl="0" marL="342900" rtl="0" algn="l">
              <a:lnSpc>
                <a:spcPct val="90000"/>
              </a:lnSpc>
              <a:spcBef>
                <a:spcPts val="1000"/>
              </a:spcBef>
              <a:spcAft>
                <a:spcPts val="0"/>
              </a:spcAft>
              <a:buNone/>
            </a:pPr>
            <a:r>
              <a:rPr lang="sk" sz="2200" u="sng"/>
              <a:t> </a:t>
            </a:r>
            <a:r>
              <a:rPr lang="sk" sz="2000" u="sng"/>
              <a:t>                                                                                         </a:t>
            </a:r>
            <a:endParaRPr sz="2000"/>
          </a:p>
          <a:p>
            <a:pPr indent="0" lvl="0" marL="0" rtl="0" algn="l">
              <a:spcBef>
                <a:spcPts val="0"/>
              </a:spcBef>
              <a:spcAft>
                <a:spcPts val="0"/>
              </a:spcAft>
              <a:buNone/>
            </a:pPr>
            <a:r>
              <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6" name="Shape 236"/>
        <p:cNvGrpSpPr/>
        <p:nvPr/>
      </p:nvGrpSpPr>
      <p:grpSpPr>
        <a:xfrm>
          <a:off x="0" y="0"/>
          <a:ext cx="0" cy="0"/>
          <a:chOff x="0" y="0"/>
          <a:chExt cx="0" cy="0"/>
        </a:xfrm>
      </p:grpSpPr>
      <p:sp>
        <p:nvSpPr>
          <p:cNvPr id="237" name="Google Shape;237;p34"/>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Kloubní pouzdro</a:t>
            </a:r>
            <a:endParaRPr/>
          </a:p>
        </p:txBody>
      </p:sp>
      <p:sp>
        <p:nvSpPr>
          <p:cNvPr id="238" name="Google Shape;238;p34"/>
          <p:cNvSpPr txBox="1"/>
          <p:nvPr>
            <p:ph idx="1" type="body"/>
          </p:nvPr>
        </p:nvSpPr>
        <p:spPr>
          <a:xfrm>
            <a:off x="540000" y="1269000"/>
            <a:ext cx="3141900" cy="3105000"/>
          </a:xfrm>
          <a:prstGeom prst="rect">
            <a:avLst/>
          </a:prstGeom>
        </p:spPr>
        <p:txBody>
          <a:bodyPr anchorCtr="0" anchor="t" bIns="0" lIns="0" spcFirstLastPara="1" rIns="0" wrap="square" tIns="0">
            <a:noAutofit/>
          </a:bodyPr>
          <a:lstStyle/>
          <a:p>
            <a:pPr indent="-342900" lvl="0" marL="342900" rtl="0" algn="l">
              <a:lnSpc>
                <a:spcPct val="100000"/>
              </a:lnSpc>
              <a:spcBef>
                <a:spcPts val="0"/>
              </a:spcBef>
              <a:spcAft>
                <a:spcPts val="0"/>
              </a:spcAft>
              <a:buNone/>
            </a:pPr>
            <a:r>
              <a:rPr lang="sk" sz="2000"/>
              <a:t>- Vlákna ve 4 směrech: </a:t>
            </a:r>
            <a:endParaRPr sz="1800"/>
          </a:p>
          <a:p>
            <a:pPr indent="-285750" lvl="1" marL="742950" rtl="0" algn="l">
              <a:spcBef>
                <a:spcPts val="1000"/>
              </a:spcBef>
              <a:spcAft>
                <a:spcPts val="0"/>
              </a:spcAft>
              <a:buSzPts val="2000"/>
              <a:buFont typeface="Arial"/>
              <a:buChar char="•"/>
            </a:pPr>
            <a:r>
              <a:rPr lang="sk" sz="2000"/>
              <a:t>longitudiální (1)</a:t>
            </a:r>
            <a:endParaRPr sz="1600"/>
          </a:p>
          <a:p>
            <a:pPr indent="-285750" lvl="1" marL="742950" rtl="0" algn="l">
              <a:spcBef>
                <a:spcPts val="1000"/>
              </a:spcBef>
              <a:spcAft>
                <a:spcPts val="0"/>
              </a:spcAft>
              <a:buSzPts val="2000"/>
              <a:buFont typeface="Arial"/>
              <a:buChar char="•"/>
            </a:pPr>
            <a:r>
              <a:rPr lang="sk" sz="2000"/>
              <a:t>šikmá (2)</a:t>
            </a:r>
            <a:endParaRPr sz="1600"/>
          </a:p>
          <a:p>
            <a:pPr indent="-285750" lvl="1" marL="742950" rtl="0" algn="l">
              <a:spcBef>
                <a:spcPts val="1000"/>
              </a:spcBef>
              <a:spcAft>
                <a:spcPts val="0"/>
              </a:spcAft>
              <a:buSzPts val="2000"/>
              <a:buFont typeface="Arial"/>
              <a:buChar char="•"/>
            </a:pPr>
            <a:r>
              <a:rPr lang="sk" sz="2000"/>
              <a:t>obloukovitá (3)</a:t>
            </a:r>
            <a:endParaRPr sz="1600"/>
          </a:p>
          <a:p>
            <a:pPr indent="-285750" lvl="1" marL="742950" rtl="0" algn="l">
              <a:spcBef>
                <a:spcPts val="1000"/>
              </a:spcBef>
              <a:spcAft>
                <a:spcPts val="0"/>
              </a:spcAft>
              <a:buSzPts val="2000"/>
              <a:buFont typeface="Arial"/>
              <a:buChar char="•"/>
            </a:pPr>
            <a:r>
              <a:rPr lang="sk" sz="2000"/>
              <a:t>kruhová (4)</a:t>
            </a:r>
            <a:endParaRPr sz="1600"/>
          </a:p>
          <a:p>
            <a:pPr indent="-215900" lvl="0" marL="342900" rtl="0" algn="l">
              <a:lnSpc>
                <a:spcPct val="100000"/>
              </a:lnSpc>
              <a:spcBef>
                <a:spcPts val="1000"/>
              </a:spcBef>
              <a:spcAft>
                <a:spcPts val="0"/>
              </a:spcAft>
              <a:buNone/>
            </a:pPr>
            <a:r>
              <a:t/>
            </a:r>
            <a:endParaRPr sz="2000"/>
          </a:p>
          <a:p>
            <a:pPr indent="0" lvl="0" marL="0" rtl="0" algn="l">
              <a:spcBef>
                <a:spcPts val="0"/>
              </a:spcBef>
              <a:spcAft>
                <a:spcPts val="0"/>
              </a:spcAft>
              <a:buNone/>
            </a:pPr>
            <a:r>
              <a:t/>
            </a:r>
            <a:endParaRPr/>
          </a:p>
        </p:txBody>
      </p:sp>
      <p:pic>
        <p:nvPicPr>
          <p:cNvPr id="239" name="Google Shape;239;p34"/>
          <p:cNvPicPr preferRelativeResize="0"/>
          <p:nvPr/>
        </p:nvPicPr>
        <p:blipFill rotWithShape="1">
          <a:blip r:embed="rId3">
            <a:alphaModFix/>
          </a:blip>
          <a:srcRect b="0" l="0" r="0" t="0"/>
          <a:stretch/>
        </p:blipFill>
        <p:spPr>
          <a:xfrm>
            <a:off x="3546520" y="221523"/>
            <a:ext cx="4439024" cy="3997176"/>
          </a:xfrm>
          <a:prstGeom prst="rect">
            <a:avLst/>
          </a:prstGeom>
          <a:noFill/>
          <a:ln>
            <a:noFill/>
          </a:ln>
        </p:spPr>
      </p:pic>
      <p:pic>
        <p:nvPicPr>
          <p:cNvPr id="240" name="Google Shape;240;p34"/>
          <p:cNvPicPr preferRelativeResize="0"/>
          <p:nvPr/>
        </p:nvPicPr>
        <p:blipFill rotWithShape="1">
          <a:blip r:embed="rId4">
            <a:alphaModFix/>
          </a:blip>
          <a:srcRect b="0" l="0" r="0" t="0"/>
          <a:stretch/>
        </p:blipFill>
        <p:spPr>
          <a:xfrm>
            <a:off x="7474250" y="0"/>
            <a:ext cx="1669750" cy="2211575"/>
          </a:xfrm>
          <a:prstGeom prst="rect">
            <a:avLst/>
          </a:prstGeom>
          <a:noFill/>
          <a:ln>
            <a:noFill/>
          </a:ln>
        </p:spPr>
      </p:pic>
      <p:sp>
        <p:nvSpPr>
          <p:cNvPr id="241" name="Google Shape;241;p34"/>
          <p:cNvSpPr txBox="1"/>
          <p:nvPr/>
        </p:nvSpPr>
        <p:spPr>
          <a:xfrm>
            <a:off x="4160350" y="4358750"/>
            <a:ext cx="2497200" cy="800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sk" sz="800">
                <a:solidFill>
                  <a:srgbClr val="B7B7B7"/>
                </a:solidFill>
              </a:rPr>
              <a:t>Jones, S. F. (1990). The Physiology of the Joints| The Physiology of the Joints, IA Kapandji (Ed.),(vol 2, Lower Limb), Churchill Livingstone, Edinburgh, 5th edn (1987), p. 242, Illus.£ 10.95, ISBN: 0443036187.</a:t>
            </a:r>
            <a:endParaRPr sz="800">
              <a:solidFill>
                <a:srgbClr val="B7B7B7"/>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5" name="Shape 245"/>
        <p:cNvGrpSpPr/>
        <p:nvPr/>
      </p:nvGrpSpPr>
      <p:grpSpPr>
        <a:xfrm>
          <a:off x="0" y="0"/>
          <a:ext cx="0" cy="0"/>
          <a:chOff x="0" y="0"/>
          <a:chExt cx="0" cy="0"/>
        </a:xfrm>
      </p:grpSpPr>
      <p:sp>
        <p:nvSpPr>
          <p:cNvPr id="246" name="Google Shape;246;p35"/>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Trabekulární formace kyčel</a:t>
            </a:r>
            <a:endParaRPr/>
          </a:p>
        </p:txBody>
      </p:sp>
      <p:pic>
        <p:nvPicPr>
          <p:cNvPr id="247" name="Google Shape;247;p35"/>
          <p:cNvPicPr preferRelativeResize="0"/>
          <p:nvPr/>
        </p:nvPicPr>
        <p:blipFill rotWithShape="1">
          <a:blip r:embed="rId3">
            <a:alphaModFix/>
          </a:blip>
          <a:srcRect b="14487" l="41702" r="21486" t="14911"/>
          <a:stretch/>
        </p:blipFill>
        <p:spPr>
          <a:xfrm>
            <a:off x="5498750" y="667875"/>
            <a:ext cx="3305426" cy="3962176"/>
          </a:xfrm>
          <a:prstGeom prst="rect">
            <a:avLst/>
          </a:prstGeom>
          <a:noFill/>
          <a:ln>
            <a:noFill/>
          </a:ln>
        </p:spPr>
      </p:pic>
      <p:sp>
        <p:nvSpPr>
          <p:cNvPr id="248" name="Google Shape;248;p35"/>
          <p:cNvSpPr txBox="1"/>
          <p:nvPr/>
        </p:nvSpPr>
        <p:spPr>
          <a:xfrm>
            <a:off x="617850" y="1158450"/>
            <a:ext cx="4139400" cy="3632700"/>
          </a:xfrm>
          <a:prstGeom prst="rect">
            <a:avLst/>
          </a:prstGeom>
          <a:noFill/>
          <a:ln>
            <a:noFill/>
          </a:ln>
        </p:spPr>
        <p:txBody>
          <a:bodyPr anchorCtr="0" anchor="t" bIns="91425" lIns="91425" spcFirstLastPara="1" rIns="91425" wrap="square" tIns="91425">
            <a:spAutoFit/>
          </a:bodyPr>
          <a:lstStyle/>
          <a:p>
            <a:pPr indent="-330200" lvl="0" marL="457200" rtl="0" algn="l">
              <a:spcBef>
                <a:spcPts val="0"/>
              </a:spcBef>
              <a:spcAft>
                <a:spcPts val="0"/>
              </a:spcAft>
              <a:buClr>
                <a:schemeClr val="dk2"/>
              </a:buClr>
              <a:buSzPts val="1600"/>
              <a:buChar char="●"/>
            </a:pPr>
            <a:r>
              <a:rPr b="1" lang="sk" sz="1600"/>
              <a:t>Orientace lamel spongiózní kosti </a:t>
            </a:r>
            <a:r>
              <a:rPr lang="sk" sz="1600"/>
              <a:t>formuje trabekulární systémy odpovídající směru axiální zátěže</a:t>
            </a:r>
            <a:endParaRPr sz="1600"/>
          </a:p>
          <a:p>
            <a:pPr indent="-330200" lvl="0" marL="457200" rtl="0" algn="l">
              <a:spcBef>
                <a:spcPts val="0"/>
              </a:spcBef>
              <a:spcAft>
                <a:spcPts val="0"/>
              </a:spcAft>
              <a:buClr>
                <a:schemeClr val="dk2"/>
              </a:buClr>
              <a:buSzPts val="1600"/>
              <a:buChar char="●"/>
            </a:pPr>
            <a:r>
              <a:rPr lang="sk" sz="1600"/>
              <a:t>Průnik (1) a (3) formace “Gotického archu”, okraj (3) slabší density kosti bez křížení trabekul</a:t>
            </a:r>
            <a:endParaRPr sz="1600"/>
          </a:p>
          <a:p>
            <a:pPr indent="-330200" lvl="0" marL="457200" rtl="0" algn="l">
              <a:spcBef>
                <a:spcPts val="0"/>
              </a:spcBef>
              <a:spcAft>
                <a:spcPts val="0"/>
              </a:spcAft>
              <a:buClr>
                <a:schemeClr val="dk2"/>
              </a:buClr>
              <a:buSzPts val="1600"/>
              <a:buChar char="●"/>
            </a:pPr>
            <a:r>
              <a:rPr lang="sk" sz="1600"/>
              <a:t>Krček a hlavice femuru zahrnuje také průnik obloukovité orientace trabekul (1) a podpůrného svazku (2) - průnik místo zvýšené density kosti</a:t>
            </a:r>
            <a:endParaRPr sz="1600"/>
          </a:p>
          <a:p>
            <a:pPr indent="-330200" lvl="0" marL="457200" rtl="0" algn="l">
              <a:spcBef>
                <a:spcPts val="0"/>
              </a:spcBef>
              <a:spcAft>
                <a:spcPts val="0"/>
              </a:spcAft>
              <a:buClr>
                <a:schemeClr val="dk2"/>
              </a:buClr>
              <a:buSzPts val="1600"/>
              <a:buChar char="●"/>
            </a:pPr>
            <a:r>
              <a:rPr lang="sk" sz="1600"/>
              <a:t>Mezi průniky v oblasti hlavice a začátku diafýzy femuru oblast oslabení (+) - nejčastější místo zlomenin krčků femuru</a:t>
            </a:r>
            <a:endParaRPr sz="1600"/>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2" name="Shape 252"/>
        <p:cNvGrpSpPr/>
        <p:nvPr/>
      </p:nvGrpSpPr>
      <p:grpSpPr>
        <a:xfrm>
          <a:off x="0" y="0"/>
          <a:ext cx="0" cy="0"/>
          <a:chOff x="0" y="0"/>
          <a:chExt cx="0" cy="0"/>
        </a:xfrm>
      </p:grpSpPr>
      <p:sp>
        <p:nvSpPr>
          <p:cNvPr id="253" name="Google Shape;253;p36"/>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Ligamenta KYK</a:t>
            </a:r>
            <a:endParaRPr/>
          </a:p>
        </p:txBody>
      </p:sp>
      <p:sp>
        <p:nvSpPr>
          <p:cNvPr id="254" name="Google Shape;254;p36"/>
          <p:cNvSpPr txBox="1"/>
          <p:nvPr>
            <p:ph idx="1" type="body"/>
          </p:nvPr>
        </p:nvSpPr>
        <p:spPr>
          <a:xfrm>
            <a:off x="540000" y="1269002"/>
            <a:ext cx="8064900" cy="3105000"/>
          </a:xfrm>
          <a:prstGeom prst="rect">
            <a:avLst/>
          </a:prstGeom>
        </p:spPr>
        <p:txBody>
          <a:bodyPr anchorCtr="0" anchor="t" bIns="0" lIns="0" spcFirstLastPara="1" rIns="0" wrap="square" tIns="0">
            <a:noAutofit/>
          </a:bodyPr>
          <a:lstStyle/>
          <a:p>
            <a:pPr indent="0" lvl="0" marL="0" rtl="0" algn="l">
              <a:lnSpc>
                <a:spcPct val="90000"/>
              </a:lnSpc>
              <a:spcBef>
                <a:spcPts val="1000"/>
              </a:spcBef>
              <a:spcAft>
                <a:spcPts val="0"/>
              </a:spcAft>
              <a:buNone/>
            </a:pPr>
            <a:r>
              <a:rPr b="1" lang="sk" sz="1665"/>
              <a:t>ANTERIORNÍ ASPEKT = „Z“ tvar</a:t>
            </a:r>
            <a:endParaRPr sz="1800"/>
          </a:p>
          <a:p>
            <a:pPr indent="-342900" lvl="0" marL="342900" rtl="0" algn="l">
              <a:lnSpc>
                <a:spcPct val="90000"/>
              </a:lnSpc>
              <a:spcBef>
                <a:spcPts val="1000"/>
              </a:spcBef>
              <a:spcAft>
                <a:spcPts val="0"/>
              </a:spcAft>
              <a:buSzPts val="1665"/>
              <a:buFont typeface="Arial"/>
              <a:buChar char="•"/>
            </a:pPr>
            <a:r>
              <a:rPr lang="sk" sz="1665" u="sng"/>
              <a:t> Lig. Iliofemorale  pars superior </a:t>
            </a:r>
            <a:endParaRPr sz="1800"/>
          </a:p>
          <a:p>
            <a:pPr indent="0" lvl="0" marL="0" rtl="0" algn="l">
              <a:lnSpc>
                <a:spcPct val="90000"/>
              </a:lnSpc>
              <a:spcBef>
                <a:spcPts val="1000"/>
              </a:spcBef>
              <a:spcAft>
                <a:spcPts val="0"/>
              </a:spcAft>
              <a:buNone/>
            </a:pPr>
            <a:r>
              <a:rPr lang="sk" sz="1665"/>
              <a:t> - mísí se s m.gluteus minimus (1f)</a:t>
            </a:r>
            <a:endParaRPr sz="1800"/>
          </a:p>
          <a:p>
            <a:pPr indent="0" lvl="0" marL="0" rtl="0" algn="l">
              <a:lnSpc>
                <a:spcPct val="90000"/>
              </a:lnSpc>
              <a:spcBef>
                <a:spcPts val="1000"/>
              </a:spcBef>
              <a:spcAft>
                <a:spcPts val="0"/>
              </a:spcAft>
              <a:buNone/>
            </a:pPr>
            <a:r>
              <a:rPr lang="sk" sz="1665"/>
              <a:t> - mísí se m. vastus lateralis (1g)</a:t>
            </a:r>
            <a:endParaRPr sz="1800"/>
          </a:p>
          <a:p>
            <a:pPr indent="-342900" lvl="0" marL="342900" rtl="0" algn="l">
              <a:lnSpc>
                <a:spcPct val="90000"/>
              </a:lnSpc>
              <a:spcBef>
                <a:spcPts val="1000"/>
              </a:spcBef>
              <a:spcAft>
                <a:spcPts val="0"/>
              </a:spcAft>
              <a:buSzPts val="1665"/>
              <a:buFont typeface="Arial"/>
              <a:buChar char="•"/>
            </a:pPr>
            <a:r>
              <a:rPr lang="sk" sz="1665" u="sng"/>
              <a:t>Lig. Iliofemorale pars inferior</a:t>
            </a:r>
            <a:endParaRPr sz="1665" u="sng"/>
          </a:p>
          <a:p>
            <a:pPr indent="-342900" lvl="0" marL="342900" rtl="0" algn="l">
              <a:lnSpc>
                <a:spcPct val="90000"/>
              </a:lnSpc>
              <a:spcBef>
                <a:spcPts val="1000"/>
              </a:spcBef>
              <a:spcAft>
                <a:spcPts val="0"/>
              </a:spcAft>
              <a:buSzPts val="1665"/>
              <a:buFont typeface="Arial"/>
              <a:buChar char="•"/>
            </a:pPr>
            <a:r>
              <a:rPr lang="sk" sz="1665" u="sng"/>
              <a:t>Lig. Pubofemorale </a:t>
            </a:r>
            <a:endParaRPr sz="1800"/>
          </a:p>
          <a:p>
            <a:pPr indent="0" lvl="0" marL="0" rtl="0" algn="l">
              <a:lnSpc>
                <a:spcPct val="90000"/>
              </a:lnSpc>
              <a:spcBef>
                <a:spcPts val="1000"/>
              </a:spcBef>
              <a:spcAft>
                <a:spcPts val="0"/>
              </a:spcAft>
              <a:buNone/>
            </a:pPr>
            <a:r>
              <a:rPr lang="sk" sz="1665"/>
              <a:t> - mísí se s m. pectineus</a:t>
            </a:r>
            <a:endParaRPr sz="1665"/>
          </a:p>
          <a:p>
            <a:pPr indent="0" lvl="0" marL="0" rtl="0" algn="l">
              <a:lnSpc>
                <a:spcPct val="90000"/>
              </a:lnSpc>
              <a:spcBef>
                <a:spcPts val="1000"/>
              </a:spcBef>
              <a:spcAft>
                <a:spcPts val="0"/>
              </a:spcAft>
              <a:buNone/>
            </a:pPr>
            <a:r>
              <a:rPr b="1" lang="sk" sz="1665"/>
              <a:t>POSTERIORNÍ ASPEKT</a:t>
            </a:r>
            <a:endParaRPr sz="1800"/>
          </a:p>
          <a:p>
            <a:pPr indent="-342900" lvl="0" marL="342900" rtl="0" algn="l">
              <a:lnSpc>
                <a:spcPct val="90000"/>
              </a:lnSpc>
              <a:spcBef>
                <a:spcPts val="1000"/>
              </a:spcBef>
              <a:spcAft>
                <a:spcPts val="0"/>
              </a:spcAft>
              <a:buSzPts val="1665"/>
              <a:buFont typeface="Arial"/>
              <a:buChar char="•"/>
            </a:pPr>
            <a:r>
              <a:rPr lang="sk" sz="1665" u="sng"/>
              <a:t>Lig. ischiofemorale</a:t>
            </a:r>
            <a:endParaRPr sz="1665" u="sng"/>
          </a:p>
          <a:p>
            <a:pPr indent="0" lvl="0" marL="0" rtl="0" algn="l">
              <a:lnSpc>
                <a:spcPct val="90000"/>
              </a:lnSpc>
              <a:spcBef>
                <a:spcPts val="1000"/>
              </a:spcBef>
              <a:spcAft>
                <a:spcPts val="0"/>
              </a:spcAft>
              <a:buNone/>
            </a:pPr>
            <a:r>
              <a:rPr lang="sk" sz="1665"/>
              <a:t> - společný úpon s m. obt. externus</a:t>
            </a:r>
            <a:endParaRPr sz="1665"/>
          </a:p>
          <a:p>
            <a:pPr indent="0" lvl="0" marL="0" rtl="0" algn="l">
              <a:lnSpc>
                <a:spcPct val="90000"/>
              </a:lnSpc>
              <a:spcBef>
                <a:spcPts val="1000"/>
              </a:spcBef>
              <a:spcAft>
                <a:spcPts val="0"/>
              </a:spcAft>
              <a:buNone/>
            </a:pPr>
            <a:r>
              <a:t/>
            </a:r>
            <a:endParaRPr sz="1480"/>
          </a:p>
          <a:p>
            <a:pPr indent="0" lvl="0" marL="0" rtl="0" algn="l">
              <a:lnSpc>
                <a:spcPct val="90000"/>
              </a:lnSpc>
              <a:spcBef>
                <a:spcPts val="1000"/>
              </a:spcBef>
              <a:spcAft>
                <a:spcPts val="0"/>
              </a:spcAft>
              <a:buNone/>
            </a:pPr>
            <a:r>
              <a:t/>
            </a:r>
            <a:endParaRPr sz="1480"/>
          </a:p>
          <a:p>
            <a:pPr indent="-248920" lvl="0" marL="342900" rtl="0" algn="l">
              <a:lnSpc>
                <a:spcPct val="90000"/>
              </a:lnSpc>
              <a:spcBef>
                <a:spcPts val="1000"/>
              </a:spcBef>
              <a:spcAft>
                <a:spcPts val="0"/>
              </a:spcAft>
              <a:buNone/>
            </a:pPr>
            <a:r>
              <a:t/>
            </a:r>
            <a:endParaRPr sz="1480"/>
          </a:p>
          <a:p>
            <a:pPr indent="-248920" lvl="0" marL="342900" rtl="0" algn="l">
              <a:lnSpc>
                <a:spcPct val="90000"/>
              </a:lnSpc>
              <a:spcBef>
                <a:spcPts val="1000"/>
              </a:spcBef>
              <a:spcAft>
                <a:spcPts val="0"/>
              </a:spcAft>
              <a:buNone/>
            </a:pPr>
            <a:r>
              <a:t/>
            </a:r>
            <a:endParaRPr sz="1480"/>
          </a:p>
          <a:p>
            <a:pPr indent="-248920" lvl="0" marL="342900" rtl="0" algn="l">
              <a:lnSpc>
                <a:spcPct val="90000"/>
              </a:lnSpc>
              <a:spcBef>
                <a:spcPts val="1000"/>
              </a:spcBef>
              <a:spcAft>
                <a:spcPts val="0"/>
              </a:spcAft>
              <a:buNone/>
            </a:pPr>
            <a:r>
              <a:t/>
            </a:r>
            <a:endParaRPr sz="1480"/>
          </a:p>
          <a:p>
            <a:pPr indent="-248920" lvl="0" marL="342900" rtl="0" algn="l">
              <a:lnSpc>
                <a:spcPct val="90000"/>
              </a:lnSpc>
              <a:spcBef>
                <a:spcPts val="1000"/>
              </a:spcBef>
              <a:spcAft>
                <a:spcPts val="0"/>
              </a:spcAft>
              <a:buNone/>
            </a:pPr>
            <a:r>
              <a:t/>
            </a:r>
            <a:endParaRPr sz="1480"/>
          </a:p>
          <a:p>
            <a:pPr indent="0" lvl="0" marL="0" rtl="0" algn="l">
              <a:spcBef>
                <a:spcPts val="0"/>
              </a:spcBef>
              <a:spcAft>
                <a:spcPts val="0"/>
              </a:spcAft>
              <a:buNone/>
            </a:pPr>
            <a:r>
              <a:t/>
            </a:r>
            <a:endParaRPr/>
          </a:p>
        </p:txBody>
      </p:sp>
      <p:pic>
        <p:nvPicPr>
          <p:cNvPr id="255" name="Google Shape;255;p36"/>
          <p:cNvPicPr preferRelativeResize="0"/>
          <p:nvPr/>
        </p:nvPicPr>
        <p:blipFill rotWithShape="1">
          <a:blip r:embed="rId3">
            <a:alphaModFix/>
          </a:blip>
          <a:srcRect b="0" l="0" r="0" t="0"/>
          <a:stretch/>
        </p:blipFill>
        <p:spPr>
          <a:xfrm>
            <a:off x="6470399" y="12"/>
            <a:ext cx="2498101" cy="3815863"/>
          </a:xfrm>
          <a:prstGeom prst="rect">
            <a:avLst/>
          </a:prstGeom>
          <a:noFill/>
          <a:ln>
            <a:noFill/>
          </a:ln>
        </p:spPr>
      </p:pic>
      <p:pic>
        <p:nvPicPr>
          <p:cNvPr id="256" name="Google Shape;256;p36"/>
          <p:cNvPicPr preferRelativeResize="0"/>
          <p:nvPr/>
        </p:nvPicPr>
        <p:blipFill rotWithShape="1">
          <a:blip r:embed="rId4">
            <a:alphaModFix/>
          </a:blip>
          <a:srcRect b="0" l="0" r="0" t="0"/>
          <a:stretch/>
        </p:blipFill>
        <p:spPr>
          <a:xfrm>
            <a:off x="3973200" y="2672150"/>
            <a:ext cx="2328600" cy="2348100"/>
          </a:xfrm>
          <a:prstGeom prst="rect">
            <a:avLst/>
          </a:prstGeom>
          <a:noFill/>
          <a:ln>
            <a:noFill/>
          </a:ln>
        </p:spPr>
      </p:pic>
      <p:sp>
        <p:nvSpPr>
          <p:cNvPr id="257" name="Google Shape;257;p36"/>
          <p:cNvSpPr/>
          <p:nvPr/>
        </p:nvSpPr>
        <p:spPr>
          <a:xfrm>
            <a:off x="6236435" y="3481225"/>
            <a:ext cx="2498100" cy="1377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sk">
                <a:solidFill>
                  <a:srgbClr val="000000"/>
                </a:solidFill>
              </a:rPr>
              <a:t>3- lig. capitis femoris</a:t>
            </a:r>
            <a:endParaRPr>
              <a:solidFill>
                <a:srgbClr val="000000"/>
              </a:solidFill>
            </a:endParaRPr>
          </a:p>
          <a:p>
            <a:pPr indent="0" lvl="0" marL="0" marR="0" rtl="0" algn="l">
              <a:spcBef>
                <a:spcPts val="0"/>
              </a:spcBef>
              <a:spcAft>
                <a:spcPts val="0"/>
              </a:spcAft>
              <a:buNone/>
            </a:pPr>
            <a:r>
              <a:rPr lang="sk">
                <a:solidFill>
                  <a:srgbClr val="000000"/>
                </a:solidFill>
              </a:rPr>
              <a:t>4- lig. transversum acetabuli</a:t>
            </a:r>
            <a:endParaRPr>
              <a:solidFill>
                <a:srgbClr val="000000"/>
              </a:solidFill>
            </a:endParaRPr>
          </a:p>
          <a:p>
            <a:pPr indent="0" lvl="0" marL="0" marR="0" rtl="0" algn="l">
              <a:spcBef>
                <a:spcPts val="0"/>
              </a:spcBef>
              <a:spcAft>
                <a:spcPts val="0"/>
              </a:spcAft>
              <a:buNone/>
            </a:pPr>
            <a:r>
              <a:t/>
            </a:r>
            <a:endParaRPr>
              <a:solidFill>
                <a:srgbClr val="000000"/>
              </a:solidFill>
            </a:endParaRPr>
          </a:p>
          <a:p>
            <a:pPr indent="0" lvl="0" marL="0" marR="0" rtl="0" algn="l">
              <a:spcBef>
                <a:spcPts val="0"/>
              </a:spcBef>
              <a:spcAft>
                <a:spcPts val="0"/>
              </a:spcAft>
              <a:buNone/>
            </a:pPr>
            <a:r>
              <a:t/>
            </a:r>
            <a:endParaRPr/>
          </a:p>
          <a:p>
            <a:pPr indent="0" lvl="0" marL="0" marR="0" rtl="0" algn="l">
              <a:spcBef>
                <a:spcPts val="0"/>
              </a:spcBef>
              <a:spcAft>
                <a:spcPts val="0"/>
              </a:spcAft>
              <a:buNone/>
            </a:pPr>
            <a:r>
              <a:rPr lang="sk">
                <a:solidFill>
                  <a:srgbClr val="000000"/>
                </a:solidFill>
              </a:rPr>
              <a:t>6- zona orbicularis</a:t>
            </a:r>
            <a:endParaRPr>
              <a:solidFill>
                <a:srgbClr val="000000"/>
              </a:solidFill>
            </a:endParaRPr>
          </a:p>
        </p:txBody>
      </p:sp>
      <p:sp>
        <p:nvSpPr>
          <p:cNvPr id="258" name="Google Shape;258;p36"/>
          <p:cNvSpPr txBox="1"/>
          <p:nvPr/>
        </p:nvSpPr>
        <p:spPr>
          <a:xfrm>
            <a:off x="3973200" y="161925"/>
            <a:ext cx="2497200" cy="800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sk" sz="800">
                <a:solidFill>
                  <a:srgbClr val="B7B7B7"/>
                </a:solidFill>
              </a:rPr>
              <a:t>Jones, S. F. (1990). The Physiology of the Joints| The Physiology of the Joints, IA Kapandji (Ed.),(vol 2, Lower Limb), Churchill Livingstone, Edinburgh, 5th edn (1987), p. 242, Illus.£ 10.95, ISBN: 0443036187.</a:t>
            </a:r>
            <a:endParaRPr sz="800">
              <a:solidFill>
                <a:srgbClr val="B7B7B7"/>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2" name="Shape 262"/>
        <p:cNvGrpSpPr/>
        <p:nvPr/>
      </p:nvGrpSpPr>
      <p:grpSpPr>
        <a:xfrm>
          <a:off x="0" y="0"/>
          <a:ext cx="0" cy="0"/>
          <a:chOff x="0" y="0"/>
          <a:chExt cx="0" cy="0"/>
        </a:xfrm>
      </p:grpSpPr>
      <p:sp>
        <p:nvSpPr>
          <p:cNvPr id="263" name="Google Shape;263;p37"/>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lig. iliofemorale</a:t>
            </a:r>
            <a:endParaRPr/>
          </a:p>
        </p:txBody>
      </p:sp>
      <p:sp>
        <p:nvSpPr>
          <p:cNvPr id="264" name="Google Shape;264;p37"/>
          <p:cNvSpPr txBox="1"/>
          <p:nvPr>
            <p:ph idx="1" type="body"/>
          </p:nvPr>
        </p:nvSpPr>
        <p:spPr>
          <a:xfrm>
            <a:off x="540000" y="1269000"/>
            <a:ext cx="2821800" cy="3105000"/>
          </a:xfrm>
          <a:prstGeom prst="rect">
            <a:avLst/>
          </a:prstGeom>
        </p:spPr>
        <p:txBody>
          <a:bodyPr anchorCtr="0" anchor="t" bIns="0" lIns="0" spcFirstLastPara="1" rIns="0" wrap="square" tIns="0">
            <a:noAutofit/>
          </a:bodyPr>
          <a:lstStyle/>
          <a:p>
            <a:pPr indent="-298450" lvl="0" marL="342900" rtl="0" algn="l">
              <a:lnSpc>
                <a:spcPct val="100000"/>
              </a:lnSpc>
              <a:spcBef>
                <a:spcPts val="1000"/>
              </a:spcBef>
              <a:spcAft>
                <a:spcPts val="0"/>
              </a:spcAft>
              <a:buSzPts val="1500"/>
              <a:buChar char="●"/>
            </a:pPr>
            <a:r>
              <a:rPr lang="sk" sz="1500"/>
              <a:t>zepředu</a:t>
            </a:r>
            <a:endParaRPr i="1" sz="1500"/>
          </a:p>
          <a:p>
            <a:pPr indent="-298450" lvl="0" marL="342900" rtl="0" algn="l">
              <a:lnSpc>
                <a:spcPct val="100000"/>
              </a:lnSpc>
              <a:spcBef>
                <a:spcPts val="1000"/>
              </a:spcBef>
              <a:spcAft>
                <a:spcPts val="0"/>
              </a:spcAft>
              <a:buSzPts val="1500"/>
              <a:buChar char="●"/>
            </a:pPr>
            <a:r>
              <a:rPr i="1" lang="sk" sz="1500"/>
              <a:t>nejsilnější vaz v těle</a:t>
            </a:r>
            <a:endParaRPr sz="1500"/>
          </a:p>
          <a:p>
            <a:pPr indent="-298450" lvl="0" marL="342900" rtl="0" algn="l">
              <a:lnSpc>
                <a:spcPct val="100000"/>
              </a:lnSpc>
              <a:spcBef>
                <a:spcPts val="1000"/>
              </a:spcBef>
              <a:spcAft>
                <a:spcPts val="0"/>
              </a:spcAft>
              <a:buSzPts val="1500"/>
              <a:buChar char="●"/>
            </a:pPr>
            <a:r>
              <a:rPr lang="sk" sz="1500"/>
              <a:t>Od SIAS k linea intertrochanterica</a:t>
            </a:r>
            <a:endParaRPr sz="1500"/>
          </a:p>
          <a:p>
            <a:pPr indent="-298450" lvl="0" marL="342900" rtl="0" algn="l">
              <a:lnSpc>
                <a:spcPct val="100000"/>
              </a:lnSpc>
              <a:spcBef>
                <a:spcPts val="1000"/>
              </a:spcBef>
              <a:spcAft>
                <a:spcPts val="0"/>
              </a:spcAft>
              <a:buSzPts val="1500"/>
              <a:buChar char="●"/>
            </a:pPr>
            <a:r>
              <a:rPr lang="sk" sz="1500"/>
              <a:t> (pars superior, inferior)</a:t>
            </a:r>
            <a:endParaRPr sz="1500"/>
          </a:p>
          <a:p>
            <a:pPr indent="-298450" lvl="0" marL="342900" rtl="0" algn="l">
              <a:lnSpc>
                <a:spcPct val="100000"/>
              </a:lnSpc>
              <a:spcBef>
                <a:spcPts val="1000"/>
              </a:spcBef>
              <a:spcAft>
                <a:spcPts val="0"/>
              </a:spcAft>
              <a:buSzPts val="1500"/>
              <a:buChar char="●"/>
            </a:pPr>
            <a:r>
              <a:rPr lang="sk" sz="1500"/>
              <a:t>omezuje záklon trupu vůči femuru</a:t>
            </a:r>
            <a:endParaRPr sz="1500"/>
          </a:p>
          <a:p>
            <a:pPr indent="-298450" lvl="0" marL="342900" rtl="0" algn="l">
              <a:lnSpc>
                <a:spcPct val="100000"/>
              </a:lnSpc>
              <a:spcBef>
                <a:spcPts val="1000"/>
              </a:spcBef>
              <a:spcAft>
                <a:spcPts val="0"/>
              </a:spcAft>
              <a:buSzPts val="1500"/>
              <a:buChar char="●"/>
            </a:pPr>
            <a:r>
              <a:rPr lang="sk" sz="1500"/>
              <a:t>pars superior omezuje ZR a ADD</a:t>
            </a:r>
            <a:endParaRPr sz="1500"/>
          </a:p>
          <a:p>
            <a:pPr indent="-215900" lvl="0" marL="342900" rtl="0" algn="l">
              <a:lnSpc>
                <a:spcPct val="100000"/>
              </a:lnSpc>
              <a:spcBef>
                <a:spcPts val="1000"/>
              </a:spcBef>
              <a:spcAft>
                <a:spcPts val="0"/>
              </a:spcAft>
              <a:buNone/>
            </a:pPr>
            <a:r>
              <a:t/>
            </a:r>
            <a:endParaRPr sz="1500"/>
          </a:p>
          <a:p>
            <a:pPr indent="0" lvl="0" marL="0" rtl="0" algn="l">
              <a:spcBef>
                <a:spcPts val="0"/>
              </a:spcBef>
              <a:spcAft>
                <a:spcPts val="0"/>
              </a:spcAft>
              <a:buNone/>
            </a:pPr>
            <a:r>
              <a:t/>
            </a:r>
            <a:endParaRPr sz="1500"/>
          </a:p>
        </p:txBody>
      </p:sp>
      <p:pic>
        <p:nvPicPr>
          <p:cNvPr id="265" name="Google Shape;265;p37"/>
          <p:cNvPicPr preferRelativeResize="0"/>
          <p:nvPr/>
        </p:nvPicPr>
        <p:blipFill>
          <a:blip r:embed="rId3">
            <a:alphaModFix/>
          </a:blip>
          <a:stretch>
            <a:fillRect/>
          </a:stretch>
        </p:blipFill>
        <p:spPr>
          <a:xfrm>
            <a:off x="4571999" y="0"/>
            <a:ext cx="4027825" cy="2350900"/>
          </a:xfrm>
          <a:prstGeom prst="rect">
            <a:avLst/>
          </a:prstGeom>
          <a:noFill/>
          <a:ln>
            <a:noFill/>
          </a:ln>
        </p:spPr>
      </p:pic>
      <p:sp>
        <p:nvSpPr>
          <p:cNvPr id="266" name="Google Shape;266;p37"/>
          <p:cNvSpPr txBox="1"/>
          <p:nvPr/>
        </p:nvSpPr>
        <p:spPr>
          <a:xfrm>
            <a:off x="5522850" y="2263950"/>
            <a:ext cx="26220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sk" sz="800">
                <a:solidFill>
                  <a:srgbClr val="B7B7B7"/>
                </a:solidFill>
              </a:rPr>
              <a:t>https://teachmeanatomy.info/lower-limb/joints/hip-joint/</a:t>
            </a:r>
            <a:endParaRPr sz="800">
              <a:solidFill>
                <a:srgbClr val="B7B7B7"/>
              </a:solidFill>
            </a:endParaRPr>
          </a:p>
        </p:txBody>
      </p:sp>
      <p:pic>
        <p:nvPicPr>
          <p:cNvPr id="267" name="Google Shape;267;p37"/>
          <p:cNvPicPr preferRelativeResize="0"/>
          <p:nvPr/>
        </p:nvPicPr>
        <p:blipFill>
          <a:blip r:embed="rId4">
            <a:alphaModFix/>
          </a:blip>
          <a:stretch>
            <a:fillRect/>
          </a:stretch>
        </p:blipFill>
        <p:spPr>
          <a:xfrm>
            <a:off x="6094600" y="2571750"/>
            <a:ext cx="2984349" cy="2417325"/>
          </a:xfrm>
          <a:prstGeom prst="rect">
            <a:avLst/>
          </a:prstGeom>
          <a:noFill/>
          <a:ln>
            <a:noFill/>
          </a:ln>
        </p:spPr>
      </p:pic>
      <p:sp>
        <p:nvSpPr>
          <p:cNvPr id="268" name="Google Shape;268;p37"/>
          <p:cNvSpPr txBox="1"/>
          <p:nvPr/>
        </p:nvSpPr>
        <p:spPr>
          <a:xfrm>
            <a:off x="5821663" y="4764300"/>
            <a:ext cx="15285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sk" sz="800">
                <a:solidFill>
                  <a:srgbClr val="B7B7B7"/>
                </a:solidFill>
              </a:rPr>
              <a:t>https://drjustindean.com/hip/</a:t>
            </a:r>
            <a:endParaRPr sz="800">
              <a:solidFill>
                <a:srgbClr val="B7B7B7"/>
              </a:solidFill>
            </a:endParaRPr>
          </a:p>
        </p:txBody>
      </p:sp>
      <p:sp>
        <p:nvSpPr>
          <p:cNvPr id="269" name="Google Shape;269;p37"/>
          <p:cNvSpPr/>
          <p:nvPr/>
        </p:nvSpPr>
        <p:spPr>
          <a:xfrm>
            <a:off x="6895876" y="2651700"/>
            <a:ext cx="915000" cy="1647000"/>
          </a:xfrm>
          <a:prstGeom prst="ellipse">
            <a:avLst/>
          </a:prstGeom>
          <a:noFill/>
          <a:ln cap="flat" cmpd="sng" w="381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entury Gothic"/>
              <a:ea typeface="Century Gothic"/>
              <a:cs typeface="Century Gothic"/>
              <a:sym typeface="Century Gothic"/>
            </a:endParaRPr>
          </a:p>
        </p:txBody>
      </p:sp>
      <p:pic>
        <p:nvPicPr>
          <p:cNvPr id="270" name="Google Shape;270;p37"/>
          <p:cNvPicPr preferRelativeResize="0"/>
          <p:nvPr/>
        </p:nvPicPr>
        <p:blipFill>
          <a:blip r:embed="rId5">
            <a:alphaModFix/>
          </a:blip>
          <a:stretch>
            <a:fillRect/>
          </a:stretch>
        </p:blipFill>
        <p:spPr>
          <a:xfrm>
            <a:off x="3361800" y="2571746"/>
            <a:ext cx="2627575" cy="2173850"/>
          </a:xfrm>
          <a:prstGeom prst="rect">
            <a:avLst/>
          </a:prstGeom>
          <a:noFill/>
          <a:ln>
            <a:noFill/>
          </a:ln>
        </p:spPr>
      </p:pic>
      <p:sp>
        <p:nvSpPr>
          <p:cNvPr id="271" name="Google Shape;271;p37"/>
          <p:cNvSpPr txBox="1"/>
          <p:nvPr/>
        </p:nvSpPr>
        <p:spPr>
          <a:xfrm>
            <a:off x="3361738" y="4466400"/>
            <a:ext cx="2627700" cy="677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sk" sz="800">
                <a:solidFill>
                  <a:srgbClr val="B7B7B7"/>
                </a:solidFill>
              </a:rPr>
              <a:t>Kho, J., Azzopardi, C., Davies, A. M., James, S. L., &amp; Botchu, R. (2020). MRI assessment of anatomy and pathology of the iliofemoral ligament. </a:t>
            </a:r>
            <a:r>
              <a:rPr i="1" lang="sk" sz="800">
                <a:solidFill>
                  <a:srgbClr val="B7B7B7"/>
                </a:solidFill>
              </a:rPr>
              <a:t>Clinical Radiology</a:t>
            </a:r>
            <a:r>
              <a:rPr lang="sk" sz="800">
                <a:solidFill>
                  <a:srgbClr val="B7B7B7"/>
                </a:solidFill>
              </a:rPr>
              <a:t>, </a:t>
            </a:r>
            <a:r>
              <a:rPr i="1" lang="sk" sz="800">
                <a:solidFill>
                  <a:srgbClr val="B7B7B7"/>
                </a:solidFill>
              </a:rPr>
              <a:t>75</a:t>
            </a:r>
            <a:r>
              <a:rPr lang="sk" sz="800">
                <a:solidFill>
                  <a:srgbClr val="B7B7B7"/>
                </a:solidFill>
              </a:rPr>
              <a:t>(12), 960-e17.</a:t>
            </a:r>
            <a:endParaRPr sz="800">
              <a:solidFill>
                <a:srgbClr val="B7B7B7"/>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5" name="Shape 275"/>
        <p:cNvGrpSpPr/>
        <p:nvPr/>
      </p:nvGrpSpPr>
      <p:grpSpPr>
        <a:xfrm>
          <a:off x="0" y="0"/>
          <a:ext cx="0" cy="0"/>
          <a:chOff x="0" y="0"/>
          <a:chExt cx="0" cy="0"/>
        </a:xfrm>
      </p:grpSpPr>
      <p:sp>
        <p:nvSpPr>
          <p:cNvPr id="276" name="Google Shape;276;p38"/>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lig. pubofemorale</a:t>
            </a:r>
            <a:endParaRPr/>
          </a:p>
        </p:txBody>
      </p:sp>
      <p:sp>
        <p:nvSpPr>
          <p:cNvPr id="277" name="Google Shape;277;p38"/>
          <p:cNvSpPr txBox="1"/>
          <p:nvPr>
            <p:ph idx="1" type="body"/>
          </p:nvPr>
        </p:nvSpPr>
        <p:spPr>
          <a:xfrm>
            <a:off x="540000" y="1269000"/>
            <a:ext cx="4266900" cy="3105000"/>
          </a:xfrm>
          <a:prstGeom prst="rect">
            <a:avLst/>
          </a:prstGeom>
        </p:spPr>
        <p:txBody>
          <a:bodyPr anchorCtr="0" anchor="t" bIns="0" lIns="0" spcFirstLastPara="1" rIns="0" wrap="square" tIns="0">
            <a:noAutofit/>
          </a:bodyPr>
          <a:lstStyle/>
          <a:p>
            <a:pPr indent="-342900" lvl="0" marL="342900" rtl="0" algn="l">
              <a:lnSpc>
                <a:spcPct val="100000"/>
              </a:lnSpc>
              <a:spcBef>
                <a:spcPts val="0"/>
              </a:spcBef>
              <a:spcAft>
                <a:spcPts val="0"/>
              </a:spcAft>
              <a:buSzPts val="2200"/>
              <a:buFont typeface="Arial"/>
              <a:buChar char="●"/>
            </a:pPr>
            <a:r>
              <a:rPr lang="sk" sz="2200"/>
              <a:t>od ramus osis pubis anteriorně na fossa trochanterica</a:t>
            </a:r>
            <a:endParaRPr sz="2200"/>
          </a:p>
          <a:p>
            <a:pPr indent="-342900" lvl="0" marL="342900" rtl="0" algn="l">
              <a:lnSpc>
                <a:spcPct val="100000"/>
              </a:lnSpc>
              <a:spcBef>
                <a:spcPts val="1000"/>
              </a:spcBef>
              <a:spcAft>
                <a:spcPts val="0"/>
              </a:spcAft>
              <a:buSzPts val="2200"/>
              <a:buFont typeface="Arial"/>
              <a:buChar char="●"/>
            </a:pPr>
            <a:r>
              <a:rPr lang="sk" sz="2200"/>
              <a:t>splývá s vlákny m. pectineus</a:t>
            </a:r>
            <a:endParaRPr sz="2200"/>
          </a:p>
          <a:p>
            <a:pPr indent="-342900" lvl="0" marL="342900" rtl="0" algn="l">
              <a:lnSpc>
                <a:spcPct val="100000"/>
              </a:lnSpc>
              <a:spcBef>
                <a:spcPts val="1000"/>
              </a:spcBef>
              <a:spcAft>
                <a:spcPts val="0"/>
              </a:spcAft>
              <a:buSzPts val="2200"/>
              <a:buFont typeface="Arial"/>
              <a:buChar char="●"/>
            </a:pPr>
            <a:r>
              <a:rPr lang="sk" sz="2200"/>
              <a:t>omezuje ABD a ZR</a:t>
            </a:r>
            <a:endParaRPr sz="1800"/>
          </a:p>
          <a:p>
            <a:pPr indent="0" lvl="0" marL="0" rtl="0" algn="l">
              <a:spcBef>
                <a:spcPts val="0"/>
              </a:spcBef>
              <a:spcAft>
                <a:spcPts val="0"/>
              </a:spcAft>
              <a:buNone/>
            </a:pPr>
            <a:r>
              <a:t/>
            </a:r>
            <a:endParaRPr/>
          </a:p>
        </p:txBody>
      </p:sp>
      <p:pic>
        <p:nvPicPr>
          <p:cNvPr id="278" name="Google Shape;278;p38"/>
          <p:cNvPicPr preferRelativeResize="0"/>
          <p:nvPr/>
        </p:nvPicPr>
        <p:blipFill>
          <a:blip r:embed="rId3">
            <a:alphaModFix/>
          </a:blip>
          <a:stretch>
            <a:fillRect/>
          </a:stretch>
        </p:blipFill>
        <p:spPr>
          <a:xfrm>
            <a:off x="5020100" y="300150"/>
            <a:ext cx="3440011" cy="3909925"/>
          </a:xfrm>
          <a:prstGeom prst="rect">
            <a:avLst/>
          </a:prstGeom>
          <a:noFill/>
          <a:ln>
            <a:noFill/>
          </a:ln>
        </p:spPr>
      </p:pic>
      <p:sp>
        <p:nvSpPr>
          <p:cNvPr id="279" name="Google Shape;279;p38"/>
          <p:cNvSpPr txBox="1"/>
          <p:nvPr/>
        </p:nvSpPr>
        <p:spPr>
          <a:xfrm>
            <a:off x="5426238" y="4210075"/>
            <a:ext cx="2627700" cy="677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sk" sz="800">
                <a:solidFill>
                  <a:srgbClr val="B7B7B7"/>
                </a:solidFill>
              </a:rPr>
              <a:t>Kho, J., Azzopardi, C., Davies, A. M., James, S. L., &amp; Botchu, R. (2020). MRI assessment of anatomy and pathology of the iliofemoral ligament. </a:t>
            </a:r>
            <a:r>
              <a:rPr i="1" lang="sk" sz="800">
                <a:solidFill>
                  <a:srgbClr val="B7B7B7"/>
                </a:solidFill>
              </a:rPr>
              <a:t>Clinical Radiology</a:t>
            </a:r>
            <a:r>
              <a:rPr lang="sk" sz="800">
                <a:solidFill>
                  <a:srgbClr val="B7B7B7"/>
                </a:solidFill>
              </a:rPr>
              <a:t>, </a:t>
            </a:r>
            <a:r>
              <a:rPr i="1" lang="sk" sz="800">
                <a:solidFill>
                  <a:srgbClr val="B7B7B7"/>
                </a:solidFill>
              </a:rPr>
              <a:t>75</a:t>
            </a:r>
            <a:r>
              <a:rPr lang="sk" sz="800">
                <a:solidFill>
                  <a:srgbClr val="B7B7B7"/>
                </a:solidFill>
              </a:rPr>
              <a:t>(12), 960-e17.</a:t>
            </a:r>
            <a:endParaRPr sz="800">
              <a:solidFill>
                <a:srgbClr val="B7B7B7"/>
              </a:solidFill>
            </a:endParaRPr>
          </a:p>
        </p:txBody>
      </p:sp>
      <p:sp>
        <p:nvSpPr>
          <p:cNvPr id="280" name="Google Shape;280;p38"/>
          <p:cNvSpPr/>
          <p:nvPr/>
        </p:nvSpPr>
        <p:spPr>
          <a:xfrm>
            <a:off x="6431397" y="1471802"/>
            <a:ext cx="1545900" cy="1566600"/>
          </a:xfrm>
          <a:prstGeom prst="ellipse">
            <a:avLst/>
          </a:prstGeom>
          <a:noFill/>
          <a:ln cap="flat" cmpd="sng" w="381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entury Gothic"/>
              <a:ea typeface="Century Gothic"/>
              <a:cs typeface="Century Gothic"/>
              <a:sym typeface="Century Gothic"/>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4" name="Shape 284"/>
        <p:cNvGrpSpPr/>
        <p:nvPr/>
      </p:nvGrpSpPr>
      <p:grpSpPr>
        <a:xfrm>
          <a:off x="0" y="0"/>
          <a:ext cx="0" cy="0"/>
          <a:chOff x="0" y="0"/>
          <a:chExt cx="0" cy="0"/>
        </a:xfrm>
      </p:grpSpPr>
      <p:sp>
        <p:nvSpPr>
          <p:cNvPr id="285" name="Google Shape;285;p39"/>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lig. ischiofemorale</a:t>
            </a:r>
            <a:endParaRPr/>
          </a:p>
        </p:txBody>
      </p:sp>
      <p:sp>
        <p:nvSpPr>
          <p:cNvPr id="286" name="Google Shape;286;p39"/>
          <p:cNvSpPr txBox="1"/>
          <p:nvPr>
            <p:ph idx="1" type="body"/>
          </p:nvPr>
        </p:nvSpPr>
        <p:spPr>
          <a:xfrm>
            <a:off x="540000" y="1269000"/>
            <a:ext cx="4310400" cy="3105000"/>
          </a:xfrm>
          <a:prstGeom prst="rect">
            <a:avLst/>
          </a:prstGeom>
        </p:spPr>
        <p:txBody>
          <a:bodyPr anchorCtr="0" anchor="t" bIns="0" lIns="0" spcFirstLastPara="1" rIns="0" wrap="square" tIns="0">
            <a:noAutofit/>
          </a:bodyPr>
          <a:lstStyle/>
          <a:p>
            <a:pPr indent="-342900" lvl="0" marL="342900" rtl="0" algn="l">
              <a:lnSpc>
                <a:spcPct val="100000"/>
              </a:lnSpc>
              <a:spcBef>
                <a:spcPts val="0"/>
              </a:spcBef>
              <a:spcAft>
                <a:spcPts val="0"/>
              </a:spcAft>
              <a:buSzPts val="2200"/>
              <a:buFont typeface="Arial"/>
              <a:buChar char="●"/>
            </a:pPr>
            <a:r>
              <a:rPr lang="sk" sz="2200"/>
              <a:t>zezadu</a:t>
            </a:r>
            <a:endParaRPr sz="1800"/>
          </a:p>
          <a:p>
            <a:pPr indent="-342900" lvl="0" marL="342900" rtl="0" algn="l">
              <a:lnSpc>
                <a:spcPct val="100000"/>
              </a:lnSpc>
              <a:spcBef>
                <a:spcPts val="1000"/>
              </a:spcBef>
              <a:spcAft>
                <a:spcPts val="0"/>
              </a:spcAft>
              <a:buSzPts val="2200"/>
              <a:buFont typeface="Arial"/>
              <a:buChar char="●"/>
            </a:pPr>
            <a:r>
              <a:rPr lang="sk" sz="2200"/>
              <a:t>od tuber ischiadicum vrchem anteriorně do fossa trochanterica</a:t>
            </a:r>
            <a:endParaRPr sz="2200"/>
          </a:p>
          <a:p>
            <a:pPr indent="-342900" lvl="0" marL="342900" rtl="0" algn="l">
              <a:lnSpc>
                <a:spcPct val="100000"/>
              </a:lnSpc>
              <a:spcBef>
                <a:spcPts val="1000"/>
              </a:spcBef>
              <a:spcAft>
                <a:spcPts val="0"/>
              </a:spcAft>
              <a:buSzPts val="2200"/>
              <a:buFont typeface="Arial"/>
              <a:buChar char="●"/>
            </a:pPr>
            <a:r>
              <a:rPr lang="sk" sz="2200"/>
              <a:t>některá vlákna splývají se zónou orbicularis</a:t>
            </a:r>
            <a:endParaRPr sz="2200"/>
          </a:p>
          <a:p>
            <a:pPr indent="-342900" lvl="0" marL="342900" rtl="0" algn="l">
              <a:lnSpc>
                <a:spcPct val="100000"/>
              </a:lnSpc>
              <a:spcBef>
                <a:spcPts val="1000"/>
              </a:spcBef>
              <a:spcAft>
                <a:spcPts val="0"/>
              </a:spcAft>
              <a:buSzPts val="2200"/>
              <a:buFont typeface="Arial"/>
              <a:buChar char="●"/>
            </a:pPr>
            <a:r>
              <a:rPr lang="sk" sz="2200"/>
              <a:t>omezuje ADD a VR</a:t>
            </a:r>
            <a:endParaRPr sz="1800"/>
          </a:p>
          <a:p>
            <a:pPr indent="-203200" lvl="0" marL="342900" rtl="0" algn="l">
              <a:lnSpc>
                <a:spcPct val="100000"/>
              </a:lnSpc>
              <a:spcBef>
                <a:spcPts val="1000"/>
              </a:spcBef>
              <a:spcAft>
                <a:spcPts val="0"/>
              </a:spcAft>
              <a:buNone/>
            </a:pPr>
            <a:r>
              <a:t/>
            </a:r>
            <a:endParaRPr sz="2200"/>
          </a:p>
          <a:p>
            <a:pPr indent="0" lvl="0" marL="0" rtl="0" algn="l">
              <a:spcBef>
                <a:spcPts val="0"/>
              </a:spcBef>
              <a:spcAft>
                <a:spcPts val="0"/>
              </a:spcAft>
              <a:buNone/>
            </a:pPr>
            <a:r>
              <a:t/>
            </a:r>
            <a:endParaRPr/>
          </a:p>
        </p:txBody>
      </p:sp>
      <p:pic>
        <p:nvPicPr>
          <p:cNvPr descr="VÃ½sledek obrÃ¡zku pro ligamentum ischiofemorale" id="287" name="Google Shape;287;p39"/>
          <p:cNvPicPr preferRelativeResize="0"/>
          <p:nvPr/>
        </p:nvPicPr>
        <p:blipFill rotWithShape="1">
          <a:blip r:embed="rId3">
            <a:alphaModFix/>
          </a:blip>
          <a:srcRect b="0" l="0" r="0" t="0"/>
          <a:stretch/>
        </p:blipFill>
        <p:spPr>
          <a:xfrm>
            <a:off x="5345875" y="79313"/>
            <a:ext cx="3798124" cy="5064175"/>
          </a:xfrm>
          <a:prstGeom prst="rect">
            <a:avLst/>
          </a:prstGeom>
          <a:noFill/>
          <a:ln>
            <a:noFill/>
          </a:ln>
        </p:spPr>
      </p:pic>
      <p:sp>
        <p:nvSpPr>
          <p:cNvPr id="288" name="Google Shape;288;p39"/>
          <p:cNvSpPr txBox="1"/>
          <p:nvPr/>
        </p:nvSpPr>
        <p:spPr>
          <a:xfrm>
            <a:off x="5529925" y="4104150"/>
            <a:ext cx="30000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sk" sz="800">
                <a:solidFill>
                  <a:srgbClr val="B7B7B7"/>
                </a:solidFill>
                <a:highlight>
                  <a:srgbClr val="FFFFFF"/>
                </a:highlight>
              </a:rPr>
              <a:t>Netter, F. H. (2014). </a:t>
            </a:r>
            <a:r>
              <a:rPr i="1" lang="sk" sz="800">
                <a:solidFill>
                  <a:srgbClr val="B7B7B7"/>
                </a:solidFill>
                <a:highlight>
                  <a:srgbClr val="FFFFFF"/>
                </a:highlight>
              </a:rPr>
              <a:t>Atlas of human anatomy, Professional Edition E-Book: including NetterReference. com Access with full downloadable image Bank</a:t>
            </a:r>
            <a:r>
              <a:rPr lang="sk" sz="800">
                <a:solidFill>
                  <a:srgbClr val="B7B7B7"/>
                </a:solidFill>
                <a:highlight>
                  <a:srgbClr val="FFFFFF"/>
                </a:highlight>
              </a:rPr>
              <a:t>. Elsevier health sciences.</a:t>
            </a:r>
            <a:endParaRPr sz="800">
              <a:solidFill>
                <a:srgbClr val="B7B7B7"/>
              </a:solidFill>
            </a:endParaRPr>
          </a:p>
        </p:txBody>
      </p:sp>
      <p:sp>
        <p:nvSpPr>
          <p:cNvPr id="289" name="Google Shape;289;p39"/>
          <p:cNvSpPr/>
          <p:nvPr/>
        </p:nvSpPr>
        <p:spPr>
          <a:xfrm>
            <a:off x="6483088" y="1905450"/>
            <a:ext cx="1523700" cy="1332600"/>
          </a:xfrm>
          <a:prstGeom prst="ellipse">
            <a:avLst/>
          </a:prstGeom>
          <a:noFill/>
          <a:ln cap="flat" cmpd="sng" w="381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entury Gothic"/>
              <a:ea typeface="Century Gothic"/>
              <a:cs typeface="Century Gothic"/>
              <a:sym typeface="Century Gothic"/>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3" name="Shape 293"/>
        <p:cNvGrpSpPr/>
        <p:nvPr/>
      </p:nvGrpSpPr>
      <p:grpSpPr>
        <a:xfrm>
          <a:off x="0" y="0"/>
          <a:ext cx="0" cy="0"/>
          <a:chOff x="0" y="0"/>
          <a:chExt cx="0" cy="0"/>
        </a:xfrm>
      </p:grpSpPr>
      <p:grpSp>
        <p:nvGrpSpPr>
          <p:cNvPr id="294" name="Google Shape;294;p40"/>
          <p:cNvGrpSpPr/>
          <p:nvPr/>
        </p:nvGrpSpPr>
        <p:grpSpPr>
          <a:xfrm>
            <a:off x="234150" y="1559054"/>
            <a:ext cx="5406543" cy="1798880"/>
            <a:chOff x="2093" y="1618292"/>
            <a:chExt cx="6566917" cy="1853942"/>
          </a:xfrm>
        </p:grpSpPr>
        <p:sp>
          <p:nvSpPr>
            <p:cNvPr id="295" name="Google Shape;295;p40"/>
            <p:cNvSpPr/>
            <p:nvPr/>
          </p:nvSpPr>
          <p:spPr>
            <a:xfrm>
              <a:off x="2093" y="1618292"/>
              <a:ext cx="3042600" cy="1825500"/>
            </a:xfrm>
            <a:prstGeom prst="rect">
              <a:avLst/>
            </a:prstGeom>
            <a:solidFill>
              <a:srgbClr val="DD7C16"/>
            </a:solidFill>
            <a:ln cap="rnd" cmpd="sng" w="222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 name="Google Shape;296;p40"/>
            <p:cNvSpPr txBox="1"/>
            <p:nvPr/>
          </p:nvSpPr>
          <p:spPr>
            <a:xfrm>
              <a:off x="2093" y="1618292"/>
              <a:ext cx="3042600" cy="1825500"/>
            </a:xfrm>
            <a:prstGeom prst="rect">
              <a:avLst/>
            </a:prstGeom>
            <a:noFill/>
            <a:ln>
              <a:noFill/>
            </a:ln>
          </p:spPr>
          <p:txBody>
            <a:bodyPr anchorCtr="0" anchor="ctr" bIns="152400" lIns="152400" spcFirstLastPara="1" rIns="152400" wrap="square" tIns="152400">
              <a:noAutofit/>
            </a:bodyPr>
            <a:lstStyle/>
            <a:p>
              <a:pPr indent="0" lvl="0" marL="0" marR="0" rtl="0" algn="ctr">
                <a:lnSpc>
                  <a:spcPct val="90000"/>
                </a:lnSpc>
                <a:spcBef>
                  <a:spcPts val="0"/>
                </a:spcBef>
                <a:spcAft>
                  <a:spcPts val="0"/>
                </a:spcAft>
                <a:buClr>
                  <a:srgbClr val="FFFFFF"/>
                </a:buClr>
                <a:buSzPts val="2100"/>
                <a:buFont typeface="Century Gothic"/>
                <a:buNone/>
              </a:pPr>
              <a:r>
                <a:rPr lang="sk" sz="1800">
                  <a:solidFill>
                    <a:srgbClr val="FFFFFF"/>
                  </a:solidFill>
                </a:rPr>
                <a:t>-  pokračování ligamentum pubofemorale a ischiofemorale</a:t>
              </a:r>
              <a:endParaRPr sz="1800">
                <a:solidFill>
                  <a:srgbClr val="FFFFFF"/>
                </a:solidFill>
              </a:endParaRPr>
            </a:p>
          </p:txBody>
        </p:sp>
        <p:sp>
          <p:nvSpPr>
            <p:cNvPr id="297" name="Google Shape;297;p40"/>
            <p:cNvSpPr/>
            <p:nvPr/>
          </p:nvSpPr>
          <p:spPr>
            <a:xfrm>
              <a:off x="3591136" y="2537411"/>
              <a:ext cx="456300" cy="243000"/>
            </a:xfrm>
            <a:prstGeom prst="rightArrow">
              <a:avLst>
                <a:gd fmla="val 50000" name="adj1"/>
                <a:gd fmla="val 50000" name="adj2"/>
              </a:avLst>
            </a:prstGeom>
            <a:solidFill>
              <a:srgbClr val="BC8334"/>
            </a:solidFill>
            <a:ln cap="rnd" cmpd="sng" w="222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 name="Google Shape;298;p40"/>
            <p:cNvSpPr/>
            <p:nvPr/>
          </p:nvSpPr>
          <p:spPr>
            <a:xfrm>
              <a:off x="3526410" y="1646734"/>
              <a:ext cx="3042600" cy="1825500"/>
            </a:xfrm>
            <a:prstGeom prst="rect">
              <a:avLst/>
            </a:prstGeom>
            <a:solidFill>
              <a:srgbClr val="9E814F"/>
            </a:solidFill>
            <a:ln cap="rnd" cmpd="sng" w="222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 name="Google Shape;299;p40"/>
            <p:cNvSpPr txBox="1"/>
            <p:nvPr/>
          </p:nvSpPr>
          <p:spPr>
            <a:xfrm>
              <a:off x="3526410" y="1646734"/>
              <a:ext cx="3042600" cy="1825500"/>
            </a:xfrm>
            <a:prstGeom prst="rect">
              <a:avLst/>
            </a:prstGeom>
            <a:noFill/>
            <a:ln>
              <a:noFill/>
            </a:ln>
          </p:spPr>
          <p:txBody>
            <a:bodyPr anchorCtr="0" anchor="ctr" bIns="152400" lIns="152400" spcFirstLastPara="1" rIns="152400" wrap="square" tIns="152400">
              <a:noAutofit/>
            </a:bodyPr>
            <a:lstStyle/>
            <a:p>
              <a:pPr indent="0" lvl="0" marL="0" marR="0" rtl="0" algn="ctr">
                <a:lnSpc>
                  <a:spcPct val="90000"/>
                </a:lnSpc>
                <a:spcBef>
                  <a:spcPts val="0"/>
                </a:spcBef>
                <a:spcAft>
                  <a:spcPts val="0"/>
                </a:spcAft>
                <a:buClr>
                  <a:srgbClr val="FFFFFF"/>
                </a:buClr>
                <a:buSzPts val="2100"/>
                <a:buFont typeface="Century Gothic"/>
                <a:buNone/>
              </a:pPr>
              <a:r>
                <a:rPr lang="sk" sz="1800">
                  <a:solidFill>
                    <a:srgbClr val="FFFFFF"/>
                  </a:solidFill>
                </a:rPr>
                <a:t>ve stěně pouzdra vytváří vazivový prstenec, podchycující caput femoris</a:t>
              </a:r>
              <a:endParaRPr sz="1800"/>
            </a:p>
          </p:txBody>
        </p:sp>
      </p:grpSp>
      <p:sp>
        <p:nvSpPr>
          <p:cNvPr id="300" name="Google Shape;300;p40"/>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Zona orbicularis</a:t>
            </a:r>
            <a:endParaRPr/>
          </a:p>
          <a:p>
            <a:pPr indent="0" lvl="0" marL="0" rtl="0" algn="l">
              <a:spcBef>
                <a:spcPts val="0"/>
              </a:spcBef>
              <a:spcAft>
                <a:spcPts val="0"/>
              </a:spcAft>
              <a:buNone/>
            </a:pPr>
            <a:r>
              <a:t/>
            </a:r>
            <a:endParaRPr/>
          </a:p>
        </p:txBody>
      </p:sp>
      <p:pic>
        <p:nvPicPr>
          <p:cNvPr descr="VÃ½sledek obrÃ¡zku pro zona orbicularis" id="301" name="Google Shape;301;p40"/>
          <p:cNvPicPr preferRelativeResize="0"/>
          <p:nvPr/>
        </p:nvPicPr>
        <p:blipFill rotWithShape="1">
          <a:blip r:embed="rId3">
            <a:alphaModFix/>
          </a:blip>
          <a:srcRect b="0" l="14672" r="7488" t="0"/>
          <a:stretch/>
        </p:blipFill>
        <p:spPr>
          <a:xfrm>
            <a:off x="5640700" y="0"/>
            <a:ext cx="3503298" cy="5143500"/>
          </a:xfrm>
          <a:prstGeom prst="rect">
            <a:avLst/>
          </a:prstGeom>
          <a:noFill/>
          <a:ln>
            <a:noFill/>
          </a:ln>
        </p:spPr>
      </p:pic>
      <p:sp>
        <p:nvSpPr>
          <p:cNvPr id="302" name="Google Shape;302;p40"/>
          <p:cNvSpPr/>
          <p:nvPr/>
        </p:nvSpPr>
        <p:spPr>
          <a:xfrm rot="2415016">
            <a:off x="4872233" y="1651572"/>
            <a:ext cx="3484142" cy="1203109"/>
          </a:xfrm>
          <a:prstGeom prst="ellipse">
            <a:avLst/>
          </a:prstGeom>
          <a:noFill/>
          <a:ln cap="flat" cmpd="sng" w="5715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entury Gothic"/>
              <a:ea typeface="Century Gothic"/>
              <a:cs typeface="Century Gothic"/>
              <a:sym typeface="Century Gothic"/>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 name="Shape 147"/>
        <p:cNvGrpSpPr/>
        <p:nvPr/>
      </p:nvGrpSpPr>
      <p:grpSpPr>
        <a:xfrm>
          <a:off x="0" y="0"/>
          <a:ext cx="0" cy="0"/>
          <a:chOff x="0" y="0"/>
          <a:chExt cx="0" cy="0"/>
        </a:xfrm>
      </p:grpSpPr>
      <p:pic>
        <p:nvPicPr>
          <p:cNvPr id="148" name="Google Shape;148;p23"/>
          <p:cNvPicPr preferRelativeResize="0"/>
          <p:nvPr/>
        </p:nvPicPr>
        <p:blipFill>
          <a:blip r:embed="rId3">
            <a:alphaModFix/>
          </a:blip>
          <a:stretch>
            <a:fillRect/>
          </a:stretch>
        </p:blipFill>
        <p:spPr>
          <a:xfrm>
            <a:off x="5284250" y="1511463"/>
            <a:ext cx="3676450" cy="2450975"/>
          </a:xfrm>
          <a:prstGeom prst="rect">
            <a:avLst/>
          </a:prstGeom>
          <a:noFill/>
          <a:ln>
            <a:noFill/>
          </a:ln>
        </p:spPr>
      </p:pic>
      <p:sp>
        <p:nvSpPr>
          <p:cNvPr id="149" name="Google Shape;149;p23"/>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Clr>
                <a:schemeClr val="dk1"/>
              </a:buClr>
              <a:buSzPts val="1100"/>
              <a:buFont typeface="Arial"/>
              <a:buNone/>
            </a:pPr>
            <a:r>
              <a:rPr lang="sk"/>
              <a:t>Funkční anatomie a kineziologie pánve</a:t>
            </a:r>
            <a:endParaRPr/>
          </a:p>
          <a:p>
            <a:pPr indent="0" lvl="0" marL="0" rtl="0" algn="l">
              <a:spcBef>
                <a:spcPts val="0"/>
              </a:spcBef>
              <a:spcAft>
                <a:spcPts val="0"/>
              </a:spcAft>
              <a:buNone/>
            </a:pPr>
            <a:r>
              <a:t/>
            </a:r>
            <a:endParaRPr/>
          </a:p>
        </p:txBody>
      </p:sp>
      <p:sp>
        <p:nvSpPr>
          <p:cNvPr id="150" name="Google Shape;150;p23"/>
          <p:cNvSpPr txBox="1"/>
          <p:nvPr>
            <p:ph idx="1" type="body"/>
          </p:nvPr>
        </p:nvSpPr>
        <p:spPr>
          <a:xfrm>
            <a:off x="521500" y="1184450"/>
            <a:ext cx="1965000" cy="3105000"/>
          </a:xfrm>
          <a:prstGeom prst="rect">
            <a:avLst/>
          </a:prstGeom>
        </p:spPr>
        <p:txBody>
          <a:bodyPr anchorCtr="0" anchor="t" bIns="0" lIns="0" spcFirstLastPara="1" rIns="0" wrap="square" tIns="0">
            <a:noAutofit/>
          </a:bodyPr>
          <a:lstStyle/>
          <a:p>
            <a:pPr indent="0" lvl="0" marL="0" rtl="0" algn="l">
              <a:lnSpc>
                <a:spcPct val="90000"/>
              </a:lnSpc>
              <a:spcBef>
                <a:spcPts val="0"/>
              </a:spcBef>
              <a:spcAft>
                <a:spcPts val="0"/>
              </a:spcAft>
              <a:buClr>
                <a:schemeClr val="dk1"/>
              </a:buClr>
              <a:buSzPts val="1100"/>
              <a:buFont typeface="Arial"/>
              <a:buNone/>
            </a:pPr>
            <a:r>
              <a:rPr b="1" lang="sk" sz="1700"/>
              <a:t>Kosti</a:t>
            </a:r>
            <a:endParaRPr b="1" sz="1700"/>
          </a:p>
          <a:p>
            <a:pPr indent="-323850" lvl="0" marL="457200" rtl="0" algn="l">
              <a:lnSpc>
                <a:spcPct val="150000"/>
              </a:lnSpc>
              <a:spcBef>
                <a:spcPts val="1000"/>
              </a:spcBef>
              <a:spcAft>
                <a:spcPts val="0"/>
              </a:spcAft>
              <a:buSzPts val="1500"/>
              <a:buChar char="●"/>
            </a:pPr>
            <a:r>
              <a:rPr lang="sk" sz="1500"/>
              <a:t>os coxae</a:t>
            </a:r>
            <a:endParaRPr sz="1500"/>
          </a:p>
          <a:p>
            <a:pPr indent="-323850" lvl="0" marL="457200" rtl="0" algn="l">
              <a:lnSpc>
                <a:spcPct val="150000"/>
              </a:lnSpc>
              <a:spcBef>
                <a:spcPts val="0"/>
              </a:spcBef>
              <a:spcAft>
                <a:spcPts val="0"/>
              </a:spcAft>
              <a:buSzPts val="1500"/>
              <a:buChar char="●"/>
            </a:pPr>
            <a:r>
              <a:rPr lang="sk" sz="1500"/>
              <a:t>os ilium</a:t>
            </a:r>
            <a:endParaRPr sz="1500"/>
          </a:p>
          <a:p>
            <a:pPr indent="-323850" lvl="0" marL="457200" rtl="0" algn="l">
              <a:lnSpc>
                <a:spcPct val="150000"/>
              </a:lnSpc>
              <a:spcBef>
                <a:spcPts val="0"/>
              </a:spcBef>
              <a:spcAft>
                <a:spcPts val="0"/>
              </a:spcAft>
              <a:buSzPts val="1500"/>
              <a:buChar char="●"/>
            </a:pPr>
            <a:r>
              <a:rPr lang="sk" sz="1500"/>
              <a:t>os ischii</a:t>
            </a:r>
            <a:endParaRPr sz="1500"/>
          </a:p>
          <a:p>
            <a:pPr indent="-323850" lvl="0" marL="457200" rtl="0" algn="l">
              <a:lnSpc>
                <a:spcPct val="150000"/>
              </a:lnSpc>
              <a:spcBef>
                <a:spcPts val="0"/>
              </a:spcBef>
              <a:spcAft>
                <a:spcPts val="0"/>
              </a:spcAft>
              <a:buSzPts val="1500"/>
              <a:buChar char="●"/>
            </a:pPr>
            <a:r>
              <a:rPr lang="sk" sz="1500"/>
              <a:t>os pubis</a:t>
            </a:r>
            <a:endParaRPr sz="1500"/>
          </a:p>
          <a:p>
            <a:pPr indent="-323850" lvl="0" marL="457200" rtl="0" algn="l">
              <a:lnSpc>
                <a:spcPct val="150000"/>
              </a:lnSpc>
              <a:spcBef>
                <a:spcPts val="0"/>
              </a:spcBef>
              <a:spcAft>
                <a:spcPts val="0"/>
              </a:spcAft>
              <a:buSzPts val="1500"/>
              <a:buChar char="●"/>
            </a:pPr>
            <a:r>
              <a:rPr lang="sk" sz="1500"/>
              <a:t>os sacrum</a:t>
            </a:r>
            <a:endParaRPr sz="1500"/>
          </a:p>
          <a:p>
            <a:pPr indent="-323850" lvl="0" marL="457200" rtl="0" algn="l">
              <a:lnSpc>
                <a:spcPct val="150000"/>
              </a:lnSpc>
              <a:spcBef>
                <a:spcPts val="0"/>
              </a:spcBef>
              <a:spcAft>
                <a:spcPts val="0"/>
              </a:spcAft>
              <a:buSzPts val="1500"/>
              <a:buChar char="●"/>
            </a:pPr>
            <a:r>
              <a:rPr lang="sk" sz="1500"/>
              <a:t>os coccygis</a:t>
            </a:r>
            <a:endParaRPr sz="1500"/>
          </a:p>
        </p:txBody>
      </p:sp>
      <p:sp>
        <p:nvSpPr>
          <p:cNvPr id="151" name="Google Shape;151;p23"/>
          <p:cNvSpPr txBox="1"/>
          <p:nvPr>
            <p:ph idx="2" type="body"/>
          </p:nvPr>
        </p:nvSpPr>
        <p:spPr>
          <a:xfrm>
            <a:off x="2935279" y="1184450"/>
            <a:ext cx="2349000" cy="3105000"/>
          </a:xfrm>
          <a:prstGeom prst="rect">
            <a:avLst/>
          </a:prstGeom>
        </p:spPr>
        <p:txBody>
          <a:bodyPr anchorCtr="0" anchor="t" bIns="0" lIns="0" spcFirstLastPara="1" rIns="0" wrap="square" tIns="0">
            <a:noAutofit/>
          </a:bodyPr>
          <a:lstStyle/>
          <a:p>
            <a:pPr indent="0" lvl="0" marL="0" rtl="0" algn="l">
              <a:lnSpc>
                <a:spcPct val="90000"/>
              </a:lnSpc>
              <a:spcBef>
                <a:spcPts val="1000"/>
              </a:spcBef>
              <a:spcAft>
                <a:spcPts val="0"/>
              </a:spcAft>
              <a:buClr>
                <a:schemeClr val="dk1"/>
              </a:buClr>
              <a:buSzPts val="1100"/>
              <a:buFont typeface="Arial"/>
              <a:buNone/>
            </a:pPr>
            <a:r>
              <a:rPr b="1" lang="sk" sz="1700"/>
              <a:t>Kloubní spojení</a:t>
            </a:r>
            <a:endParaRPr b="1" sz="1800"/>
          </a:p>
          <a:p>
            <a:pPr indent="-325755" lvl="0" marL="457200" rtl="0" algn="l">
              <a:lnSpc>
                <a:spcPct val="150000"/>
              </a:lnSpc>
              <a:spcBef>
                <a:spcPts val="1000"/>
              </a:spcBef>
              <a:spcAft>
                <a:spcPts val="0"/>
              </a:spcAft>
              <a:buSzPts val="1530"/>
              <a:buChar char="●"/>
            </a:pPr>
            <a:r>
              <a:rPr lang="sk" sz="1530"/>
              <a:t>art. lumbosacralis</a:t>
            </a:r>
            <a:endParaRPr sz="1600"/>
          </a:p>
          <a:p>
            <a:pPr indent="-325755" lvl="0" marL="457200" rtl="0" algn="l">
              <a:lnSpc>
                <a:spcPct val="150000"/>
              </a:lnSpc>
              <a:spcBef>
                <a:spcPts val="0"/>
              </a:spcBef>
              <a:spcAft>
                <a:spcPts val="0"/>
              </a:spcAft>
              <a:buSzPts val="1530"/>
              <a:buChar char="●"/>
            </a:pPr>
            <a:r>
              <a:rPr lang="sk" sz="1530"/>
              <a:t>art. sacroiliaca</a:t>
            </a:r>
            <a:endParaRPr sz="1600"/>
          </a:p>
          <a:p>
            <a:pPr indent="-325755" lvl="0" marL="457200" rtl="0" algn="l">
              <a:lnSpc>
                <a:spcPct val="150000"/>
              </a:lnSpc>
              <a:spcBef>
                <a:spcPts val="0"/>
              </a:spcBef>
              <a:spcAft>
                <a:spcPts val="0"/>
              </a:spcAft>
              <a:buSzPts val="1530"/>
              <a:buChar char="●"/>
            </a:pPr>
            <a:r>
              <a:rPr lang="sk" sz="1530"/>
              <a:t>symphysis pubica</a:t>
            </a:r>
            <a:endParaRPr sz="1360"/>
          </a:p>
          <a:p>
            <a:pPr indent="-325755" lvl="0" marL="457200" rtl="0" algn="l">
              <a:lnSpc>
                <a:spcPct val="150000"/>
              </a:lnSpc>
              <a:spcBef>
                <a:spcPts val="0"/>
              </a:spcBef>
              <a:spcAft>
                <a:spcPts val="0"/>
              </a:spcAft>
              <a:buSzPts val="1530"/>
              <a:buChar char="●"/>
            </a:pPr>
            <a:r>
              <a:rPr lang="sk" sz="1530"/>
              <a:t>art. sacrococcygeale</a:t>
            </a:r>
            <a:endParaRPr sz="1360"/>
          </a:p>
          <a:p>
            <a:pPr indent="-325755" lvl="0" marL="457200" rtl="0" algn="l">
              <a:lnSpc>
                <a:spcPct val="150000"/>
              </a:lnSpc>
              <a:spcBef>
                <a:spcPts val="0"/>
              </a:spcBef>
              <a:spcAft>
                <a:spcPts val="0"/>
              </a:spcAft>
              <a:buSzPts val="1530"/>
              <a:buChar char="●"/>
            </a:pPr>
            <a:r>
              <a:rPr b="1" lang="sk" sz="1530"/>
              <a:t>art. coxae</a:t>
            </a:r>
            <a:endParaRPr b="1"/>
          </a:p>
        </p:txBody>
      </p:sp>
      <p:sp>
        <p:nvSpPr>
          <p:cNvPr id="152" name="Google Shape;152;p23"/>
          <p:cNvSpPr txBox="1"/>
          <p:nvPr/>
        </p:nvSpPr>
        <p:spPr>
          <a:xfrm>
            <a:off x="5879275" y="3962425"/>
            <a:ext cx="24864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sk" sz="800">
                <a:solidFill>
                  <a:srgbClr val="B7B7B7"/>
                </a:solidFill>
              </a:rPr>
              <a:t>https://zehrcenter.com/ligaments-tendons-muscles/</a:t>
            </a:r>
            <a:endParaRPr sz="800">
              <a:solidFill>
                <a:srgbClr val="B7B7B7"/>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6" name="Shape 306"/>
        <p:cNvGrpSpPr/>
        <p:nvPr/>
      </p:nvGrpSpPr>
      <p:grpSpPr>
        <a:xfrm>
          <a:off x="0" y="0"/>
          <a:ext cx="0" cy="0"/>
          <a:chOff x="0" y="0"/>
          <a:chExt cx="0" cy="0"/>
        </a:xfrm>
      </p:grpSpPr>
      <p:sp>
        <p:nvSpPr>
          <p:cNvPr id="307" name="Google Shape;307;p41"/>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lig. capitis femoris</a:t>
            </a:r>
            <a:endParaRPr/>
          </a:p>
        </p:txBody>
      </p:sp>
      <p:sp>
        <p:nvSpPr>
          <p:cNvPr id="308" name="Google Shape;308;p41"/>
          <p:cNvSpPr txBox="1"/>
          <p:nvPr>
            <p:ph idx="1" type="body"/>
          </p:nvPr>
        </p:nvSpPr>
        <p:spPr>
          <a:xfrm>
            <a:off x="540000" y="1269000"/>
            <a:ext cx="5203200" cy="2861700"/>
          </a:xfrm>
          <a:prstGeom prst="rect">
            <a:avLst/>
          </a:prstGeom>
        </p:spPr>
        <p:txBody>
          <a:bodyPr anchorCtr="0" anchor="t" bIns="0" lIns="0" spcFirstLastPara="1" rIns="0" wrap="square" tIns="0">
            <a:noAutofit/>
          </a:bodyPr>
          <a:lstStyle/>
          <a:p>
            <a:pPr indent="-336550" lvl="0" marL="342900" rtl="0" algn="l">
              <a:lnSpc>
                <a:spcPct val="100000"/>
              </a:lnSpc>
              <a:spcBef>
                <a:spcPts val="0"/>
              </a:spcBef>
              <a:spcAft>
                <a:spcPts val="0"/>
              </a:spcAft>
              <a:buSzPts val="1700"/>
              <a:buFont typeface="Arial"/>
              <a:buChar char="•"/>
            </a:pPr>
            <a:r>
              <a:rPr lang="sk" sz="1700"/>
              <a:t>uvnitř kloubu</a:t>
            </a:r>
            <a:endParaRPr sz="1700"/>
          </a:p>
          <a:p>
            <a:pPr indent="-336550" lvl="0" marL="342900" rtl="0" algn="l">
              <a:lnSpc>
                <a:spcPct val="100000"/>
              </a:lnSpc>
              <a:spcBef>
                <a:spcPts val="1000"/>
              </a:spcBef>
              <a:spcAft>
                <a:spcPts val="0"/>
              </a:spcAft>
              <a:buSzPts val="1700"/>
              <a:buFont typeface="Arial"/>
              <a:buChar char="•"/>
            </a:pPr>
            <a:r>
              <a:rPr lang="sk" sz="1700"/>
              <a:t> z acetabulárního zářezu do fovea capitis femoris</a:t>
            </a:r>
            <a:endParaRPr sz="1700"/>
          </a:p>
          <a:p>
            <a:pPr indent="-336550" lvl="0" marL="342900" rtl="0" algn="l">
              <a:lnSpc>
                <a:spcPct val="100000"/>
              </a:lnSpc>
              <a:spcBef>
                <a:spcPts val="1000"/>
              </a:spcBef>
              <a:spcAft>
                <a:spcPts val="0"/>
              </a:spcAft>
              <a:buSzPts val="1700"/>
              <a:buFont typeface="Arial"/>
              <a:buChar char="•"/>
            </a:pPr>
            <a:r>
              <a:rPr lang="sk" sz="1700"/>
              <a:t>cévní zásobení cpt. Femoris</a:t>
            </a:r>
            <a:endParaRPr sz="1700"/>
          </a:p>
          <a:p>
            <a:pPr indent="-336550" lvl="0" marL="342900" rtl="0" algn="l">
              <a:lnSpc>
                <a:spcPct val="100000"/>
              </a:lnSpc>
              <a:spcBef>
                <a:spcPts val="1000"/>
              </a:spcBef>
              <a:spcAft>
                <a:spcPts val="0"/>
              </a:spcAft>
              <a:buSzPts val="1700"/>
              <a:buFont typeface="Arial"/>
              <a:buChar char="•"/>
            </a:pPr>
            <a:r>
              <a:rPr lang="sk" sz="1700"/>
              <a:t>kritická pozice ADD</a:t>
            </a:r>
            <a:endParaRPr sz="1700"/>
          </a:p>
          <a:p>
            <a:pPr indent="0" lvl="0" marL="0" rtl="0" algn="l">
              <a:spcBef>
                <a:spcPts val="0"/>
              </a:spcBef>
              <a:spcAft>
                <a:spcPts val="0"/>
              </a:spcAft>
              <a:buNone/>
            </a:pPr>
            <a:r>
              <a:t/>
            </a:r>
            <a:endParaRPr sz="1700"/>
          </a:p>
        </p:txBody>
      </p:sp>
      <p:pic>
        <p:nvPicPr>
          <p:cNvPr id="309" name="Google Shape;309;p41"/>
          <p:cNvPicPr preferRelativeResize="0"/>
          <p:nvPr/>
        </p:nvPicPr>
        <p:blipFill rotWithShape="1">
          <a:blip r:embed="rId3">
            <a:alphaModFix/>
          </a:blip>
          <a:srcRect b="0" l="0" r="0" t="0"/>
          <a:stretch/>
        </p:blipFill>
        <p:spPr>
          <a:xfrm>
            <a:off x="5626125" y="0"/>
            <a:ext cx="3517876" cy="5143500"/>
          </a:xfrm>
          <a:prstGeom prst="rect">
            <a:avLst/>
          </a:prstGeom>
          <a:noFill/>
          <a:ln>
            <a:noFill/>
          </a:ln>
        </p:spPr>
      </p:pic>
      <p:pic>
        <p:nvPicPr>
          <p:cNvPr id="310" name="Google Shape;310;p41"/>
          <p:cNvPicPr preferRelativeResize="0"/>
          <p:nvPr/>
        </p:nvPicPr>
        <p:blipFill rotWithShape="1">
          <a:blip r:embed="rId4">
            <a:alphaModFix/>
          </a:blip>
          <a:srcRect b="0" l="4379" r="0" t="0"/>
          <a:stretch/>
        </p:blipFill>
        <p:spPr>
          <a:xfrm>
            <a:off x="2617426" y="2671950"/>
            <a:ext cx="3008700" cy="2471550"/>
          </a:xfrm>
          <a:prstGeom prst="rect">
            <a:avLst/>
          </a:prstGeom>
          <a:noFill/>
          <a:ln>
            <a:noFill/>
          </a:ln>
        </p:spPr>
      </p:pic>
      <p:sp>
        <p:nvSpPr>
          <p:cNvPr id="311" name="Google Shape;311;p41"/>
          <p:cNvSpPr txBox="1"/>
          <p:nvPr/>
        </p:nvSpPr>
        <p:spPr>
          <a:xfrm>
            <a:off x="375525" y="4358750"/>
            <a:ext cx="2241900" cy="800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sk" sz="800">
                <a:solidFill>
                  <a:srgbClr val="B7B7B7"/>
                </a:solidFill>
              </a:rPr>
              <a:t>Jones, S. F. (1990). The Physiology of the Joints| The Physiology of the Joints, IA Kapandji (Ed.),(vol 2, Lower Limb), Churchill Livingstone, Edinburgh, 5th edn (1987), p. 242, Illus.£ 10.95, ISBN: 0443036187.</a:t>
            </a:r>
            <a:endParaRPr sz="800">
              <a:solidFill>
                <a:srgbClr val="B7B7B7"/>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5" name="Shape 315"/>
        <p:cNvGrpSpPr/>
        <p:nvPr/>
      </p:nvGrpSpPr>
      <p:grpSpPr>
        <a:xfrm>
          <a:off x="0" y="0"/>
          <a:ext cx="0" cy="0"/>
          <a:chOff x="0" y="0"/>
          <a:chExt cx="0" cy="0"/>
        </a:xfrm>
      </p:grpSpPr>
      <p:sp>
        <p:nvSpPr>
          <p:cNvPr id="316" name="Google Shape;316;p42"/>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Evoluce bipedální lokomoce</a:t>
            </a:r>
            <a:endParaRPr/>
          </a:p>
        </p:txBody>
      </p:sp>
      <p:sp>
        <p:nvSpPr>
          <p:cNvPr id="317" name="Google Shape;317;p42"/>
          <p:cNvSpPr txBox="1"/>
          <p:nvPr>
            <p:ph idx="1" type="body"/>
          </p:nvPr>
        </p:nvSpPr>
        <p:spPr>
          <a:xfrm>
            <a:off x="540000" y="1113250"/>
            <a:ext cx="4323600" cy="3105000"/>
          </a:xfrm>
          <a:prstGeom prst="rect">
            <a:avLst/>
          </a:prstGeom>
        </p:spPr>
        <p:txBody>
          <a:bodyPr anchorCtr="0" anchor="t" bIns="0" lIns="0" spcFirstLastPara="1" rIns="0" wrap="square" tIns="0">
            <a:noAutofit/>
          </a:bodyPr>
          <a:lstStyle/>
          <a:p>
            <a:pPr indent="-342900" lvl="0" marL="342900" rtl="0" algn="l">
              <a:lnSpc>
                <a:spcPct val="90000"/>
              </a:lnSpc>
              <a:spcBef>
                <a:spcPts val="0"/>
              </a:spcBef>
              <a:spcAft>
                <a:spcPts val="0"/>
              </a:spcAft>
              <a:buSzPts val="1800"/>
              <a:buFont typeface="Arial"/>
              <a:buChar char="•"/>
            </a:pPr>
            <a:r>
              <a:rPr lang="sk" sz="1800"/>
              <a:t>Předpětí všech vazivových struktur</a:t>
            </a:r>
            <a:endParaRPr sz="1800"/>
          </a:p>
          <a:p>
            <a:pPr indent="-342900" lvl="0" marL="342900" rtl="0" algn="l">
              <a:lnSpc>
                <a:spcPct val="90000"/>
              </a:lnSpc>
              <a:spcBef>
                <a:spcPts val="1000"/>
              </a:spcBef>
              <a:spcAft>
                <a:spcPts val="0"/>
              </a:spcAft>
              <a:buSzPts val="1800"/>
              <a:buFont typeface="Arial"/>
              <a:buChar char="•"/>
            </a:pPr>
            <a:r>
              <a:rPr lang="sk" sz="1800"/>
              <a:t>vzpřímený stoj -  pánev do retroverze - stočení ligament kolem krčku femuru</a:t>
            </a:r>
            <a:endParaRPr sz="1800"/>
          </a:p>
          <a:p>
            <a:pPr indent="-342900" lvl="0" marL="342900" rtl="0" algn="l">
              <a:lnSpc>
                <a:spcPct val="90000"/>
              </a:lnSpc>
              <a:spcBef>
                <a:spcPts val="1000"/>
              </a:spcBef>
              <a:spcAft>
                <a:spcPts val="0"/>
              </a:spcAft>
              <a:buSzPts val="1800"/>
              <a:buFont typeface="Arial"/>
              <a:buChar char="•"/>
            </a:pPr>
            <a:r>
              <a:rPr b="1" lang="sk" sz="1800"/>
              <a:t>Při EXT se namotávají (71)</a:t>
            </a:r>
            <a:endParaRPr sz="1800"/>
          </a:p>
          <a:p>
            <a:pPr indent="0" lvl="0" marL="0" rtl="0" algn="l">
              <a:lnSpc>
                <a:spcPct val="90000"/>
              </a:lnSpc>
              <a:spcBef>
                <a:spcPts val="1000"/>
              </a:spcBef>
              <a:spcAft>
                <a:spcPts val="0"/>
              </a:spcAft>
              <a:buNone/>
            </a:pPr>
            <a:r>
              <a:rPr b="1" lang="sk" sz="1800"/>
              <a:t>-  </a:t>
            </a:r>
            <a:r>
              <a:rPr lang="sk" sz="1800"/>
              <a:t>všechna ligg. napjatá (nejvíce pars inferior lig. iliofemorale)</a:t>
            </a:r>
            <a:endParaRPr sz="1800"/>
          </a:p>
          <a:p>
            <a:pPr indent="-342900" lvl="0" marL="342900" rtl="0" algn="l">
              <a:lnSpc>
                <a:spcPct val="90000"/>
              </a:lnSpc>
              <a:spcBef>
                <a:spcPts val="1000"/>
              </a:spcBef>
              <a:spcAft>
                <a:spcPts val="0"/>
              </a:spcAft>
              <a:buNone/>
            </a:pPr>
            <a:r>
              <a:rPr lang="sk" sz="1800"/>
              <a:t>- kontrola posteriorního klopení pánve</a:t>
            </a:r>
            <a:endParaRPr b="1" sz="1800"/>
          </a:p>
          <a:p>
            <a:pPr indent="-342900" lvl="0" marL="342900" rtl="0" algn="l">
              <a:lnSpc>
                <a:spcPct val="90000"/>
              </a:lnSpc>
              <a:spcBef>
                <a:spcPts val="1000"/>
              </a:spcBef>
              <a:spcAft>
                <a:spcPts val="0"/>
              </a:spcAft>
              <a:buSzPts val="1800"/>
              <a:buFont typeface="Arial"/>
              <a:buChar char="•"/>
            </a:pPr>
            <a:r>
              <a:rPr b="1" lang="sk" sz="1800"/>
              <a:t>Při FLX se odvinují (73)</a:t>
            </a:r>
            <a:endParaRPr sz="1800"/>
          </a:p>
          <a:p>
            <a:pPr indent="0" lvl="0" marL="0" rtl="0" algn="l">
              <a:lnSpc>
                <a:spcPct val="90000"/>
              </a:lnSpc>
              <a:spcBef>
                <a:spcPts val="1000"/>
              </a:spcBef>
              <a:spcAft>
                <a:spcPts val="0"/>
              </a:spcAft>
              <a:buNone/>
            </a:pPr>
            <a:r>
              <a:rPr b="1" lang="sk" sz="1800"/>
              <a:t>-</a:t>
            </a:r>
            <a:r>
              <a:rPr lang="sk" sz="1800"/>
              <a:t> Relaxace všech ligament (nestabilní) </a:t>
            </a:r>
            <a:endParaRPr sz="1800"/>
          </a:p>
          <a:p>
            <a:pPr indent="0" lvl="0" marL="0" rtl="0" algn="l">
              <a:lnSpc>
                <a:spcPct val="90000"/>
              </a:lnSpc>
              <a:spcBef>
                <a:spcPts val="1000"/>
              </a:spcBef>
              <a:spcAft>
                <a:spcPts val="0"/>
              </a:spcAft>
              <a:buNone/>
            </a:pPr>
            <a:r>
              <a:t/>
            </a:r>
            <a:endParaRPr sz="1800"/>
          </a:p>
          <a:p>
            <a:pPr indent="-228600" lvl="0" marL="342900" rtl="0" algn="l">
              <a:lnSpc>
                <a:spcPct val="90000"/>
              </a:lnSpc>
              <a:spcBef>
                <a:spcPts val="1000"/>
              </a:spcBef>
              <a:spcAft>
                <a:spcPts val="0"/>
              </a:spcAft>
              <a:buNone/>
            </a:pPr>
            <a:r>
              <a:t/>
            </a:r>
            <a:endParaRPr sz="1800"/>
          </a:p>
          <a:p>
            <a:pPr indent="-228600" lvl="0" marL="342900" rtl="0" algn="l">
              <a:lnSpc>
                <a:spcPct val="90000"/>
              </a:lnSpc>
              <a:spcBef>
                <a:spcPts val="1000"/>
              </a:spcBef>
              <a:spcAft>
                <a:spcPts val="0"/>
              </a:spcAft>
              <a:buNone/>
            </a:pPr>
            <a:r>
              <a:t/>
            </a:r>
            <a:endParaRPr sz="1800"/>
          </a:p>
          <a:p>
            <a:pPr indent="-228600" lvl="0" marL="342900" rtl="0" algn="l">
              <a:lnSpc>
                <a:spcPct val="90000"/>
              </a:lnSpc>
              <a:spcBef>
                <a:spcPts val="1000"/>
              </a:spcBef>
              <a:spcAft>
                <a:spcPts val="0"/>
              </a:spcAft>
              <a:buNone/>
            </a:pPr>
            <a:r>
              <a:t/>
            </a:r>
            <a:endParaRPr sz="1800"/>
          </a:p>
          <a:p>
            <a:pPr indent="0" lvl="0" marL="0" rtl="0" algn="l">
              <a:spcBef>
                <a:spcPts val="0"/>
              </a:spcBef>
              <a:spcAft>
                <a:spcPts val="0"/>
              </a:spcAft>
              <a:buNone/>
            </a:pPr>
            <a:r>
              <a:t/>
            </a:r>
            <a:endParaRPr sz="1800"/>
          </a:p>
        </p:txBody>
      </p:sp>
      <p:pic>
        <p:nvPicPr>
          <p:cNvPr id="318" name="Google Shape;318;p42"/>
          <p:cNvPicPr preferRelativeResize="0"/>
          <p:nvPr/>
        </p:nvPicPr>
        <p:blipFill rotWithShape="1">
          <a:blip r:embed="rId3">
            <a:alphaModFix/>
          </a:blip>
          <a:srcRect b="38092" l="53665" r="0" t="12054"/>
          <a:stretch/>
        </p:blipFill>
        <p:spPr>
          <a:xfrm>
            <a:off x="4863624" y="1269001"/>
            <a:ext cx="1799100" cy="1427400"/>
          </a:xfrm>
          <a:prstGeom prst="rect">
            <a:avLst/>
          </a:prstGeom>
          <a:noFill/>
          <a:ln>
            <a:noFill/>
          </a:ln>
        </p:spPr>
      </p:pic>
      <p:pic>
        <p:nvPicPr>
          <p:cNvPr id="319" name="Google Shape;319;p42"/>
          <p:cNvPicPr preferRelativeResize="0"/>
          <p:nvPr/>
        </p:nvPicPr>
        <p:blipFill rotWithShape="1">
          <a:blip r:embed="rId4">
            <a:alphaModFix/>
          </a:blip>
          <a:srcRect b="0" l="0" r="54773" t="13577"/>
          <a:stretch/>
        </p:blipFill>
        <p:spPr>
          <a:xfrm>
            <a:off x="6662728" y="621711"/>
            <a:ext cx="2292387" cy="2388221"/>
          </a:xfrm>
          <a:prstGeom prst="rect">
            <a:avLst/>
          </a:prstGeom>
          <a:noFill/>
          <a:ln>
            <a:noFill/>
          </a:ln>
        </p:spPr>
      </p:pic>
      <p:pic>
        <p:nvPicPr>
          <p:cNvPr id="320" name="Google Shape;320;p42"/>
          <p:cNvPicPr preferRelativeResize="0"/>
          <p:nvPr/>
        </p:nvPicPr>
        <p:blipFill rotWithShape="1">
          <a:blip r:embed="rId5">
            <a:alphaModFix/>
          </a:blip>
          <a:srcRect b="0" l="54609" r="0" t="13577"/>
          <a:stretch/>
        </p:blipFill>
        <p:spPr>
          <a:xfrm>
            <a:off x="4473849" y="3009926"/>
            <a:ext cx="2055475" cy="2133575"/>
          </a:xfrm>
          <a:prstGeom prst="rect">
            <a:avLst/>
          </a:prstGeom>
          <a:noFill/>
          <a:ln>
            <a:noFill/>
          </a:ln>
        </p:spPr>
      </p:pic>
      <p:pic>
        <p:nvPicPr>
          <p:cNvPr id="321" name="Google Shape;321;p42"/>
          <p:cNvPicPr preferRelativeResize="0"/>
          <p:nvPr/>
        </p:nvPicPr>
        <p:blipFill rotWithShape="1">
          <a:blip r:embed="rId6">
            <a:alphaModFix/>
          </a:blip>
          <a:srcRect b="0" l="0" r="0" t="0"/>
          <a:stretch/>
        </p:blipFill>
        <p:spPr>
          <a:xfrm>
            <a:off x="6529325" y="3009923"/>
            <a:ext cx="1514650" cy="1872250"/>
          </a:xfrm>
          <a:prstGeom prst="rect">
            <a:avLst/>
          </a:prstGeom>
          <a:noFill/>
          <a:ln>
            <a:noFill/>
          </a:ln>
        </p:spPr>
      </p:pic>
      <p:sp>
        <p:nvSpPr>
          <p:cNvPr id="322" name="Google Shape;322;p42"/>
          <p:cNvSpPr txBox="1"/>
          <p:nvPr/>
        </p:nvSpPr>
        <p:spPr>
          <a:xfrm>
            <a:off x="2387625" y="4358750"/>
            <a:ext cx="2241900" cy="800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sk" sz="800">
                <a:solidFill>
                  <a:srgbClr val="B7B7B7"/>
                </a:solidFill>
              </a:rPr>
              <a:t>Jones, S. F. (1990). The Physiology of the Joints| The Physiology of the Joints, IA Kapandji (Ed.),(vol 2, Lower Limb), Churchill Livingstone, Edinburgh, 5th edn (1987), p. 242, Illus.£ 10.95, ISBN: 0443036187.</a:t>
            </a:r>
            <a:endParaRPr sz="800">
              <a:solidFill>
                <a:srgbClr val="B7B7B7"/>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6" name="Shape 326"/>
        <p:cNvGrpSpPr/>
        <p:nvPr/>
      </p:nvGrpSpPr>
      <p:grpSpPr>
        <a:xfrm>
          <a:off x="0" y="0"/>
          <a:ext cx="0" cy="0"/>
          <a:chOff x="0" y="0"/>
          <a:chExt cx="0" cy="0"/>
        </a:xfrm>
      </p:grpSpPr>
      <p:sp>
        <p:nvSpPr>
          <p:cNvPr id="327" name="Google Shape;327;p43"/>
          <p:cNvSpPr txBox="1"/>
          <p:nvPr>
            <p:ph type="title"/>
          </p:nvPr>
        </p:nvSpPr>
        <p:spPr>
          <a:xfrm>
            <a:off x="540000" y="646600"/>
            <a:ext cx="34842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Abdukce-Addukce</a:t>
            </a:r>
            <a:endParaRPr/>
          </a:p>
        </p:txBody>
      </p:sp>
      <p:sp>
        <p:nvSpPr>
          <p:cNvPr id="328" name="Google Shape;328;p43"/>
          <p:cNvSpPr txBox="1"/>
          <p:nvPr>
            <p:ph idx="1" type="body"/>
          </p:nvPr>
        </p:nvSpPr>
        <p:spPr>
          <a:xfrm>
            <a:off x="540000" y="1269000"/>
            <a:ext cx="4708500" cy="3105000"/>
          </a:xfrm>
          <a:prstGeom prst="rect">
            <a:avLst/>
          </a:prstGeom>
        </p:spPr>
        <p:txBody>
          <a:bodyPr anchorCtr="0" anchor="t" bIns="0" lIns="0" spcFirstLastPara="1" rIns="0" wrap="square" tIns="0">
            <a:noAutofit/>
          </a:bodyPr>
          <a:lstStyle/>
          <a:p>
            <a:pPr indent="-342900" lvl="0" marL="342900" rtl="0" algn="l">
              <a:lnSpc>
                <a:spcPct val="90000"/>
              </a:lnSpc>
              <a:spcBef>
                <a:spcPts val="1000"/>
              </a:spcBef>
              <a:spcAft>
                <a:spcPts val="0"/>
              </a:spcAft>
              <a:buSzPts val="2400"/>
              <a:buFont typeface="Arial"/>
              <a:buChar char="•"/>
            </a:pPr>
            <a:r>
              <a:rPr b="1" lang="sk" sz="2400">
                <a:solidFill>
                  <a:schemeClr val="dk2"/>
                </a:solidFill>
              </a:rPr>
              <a:t>ABD KYK</a:t>
            </a:r>
            <a:endParaRPr sz="1800">
              <a:solidFill>
                <a:schemeClr val="dk2"/>
              </a:solidFill>
            </a:endParaRPr>
          </a:p>
          <a:p>
            <a:pPr indent="0" lvl="0" marL="0" rtl="0" algn="l">
              <a:lnSpc>
                <a:spcPct val="90000"/>
              </a:lnSpc>
              <a:spcBef>
                <a:spcPts val="1000"/>
              </a:spcBef>
              <a:spcAft>
                <a:spcPts val="0"/>
              </a:spcAft>
              <a:buNone/>
            </a:pPr>
            <a:r>
              <a:rPr b="1" lang="sk" sz="1800">
                <a:solidFill>
                  <a:srgbClr val="3F3F3F"/>
                </a:solidFill>
              </a:rPr>
              <a:t>	-</a:t>
            </a:r>
            <a:r>
              <a:rPr lang="sk" sz="1800">
                <a:solidFill>
                  <a:srgbClr val="3F3F3F"/>
                </a:solidFill>
              </a:rPr>
              <a:t> lig. Pubofemorale v tenzi</a:t>
            </a:r>
            <a:endParaRPr sz="1800">
              <a:solidFill>
                <a:srgbClr val="3F3F3F"/>
              </a:solidFill>
            </a:endParaRPr>
          </a:p>
          <a:p>
            <a:pPr indent="0" lvl="0" marL="0" rtl="0" algn="l">
              <a:lnSpc>
                <a:spcPct val="90000"/>
              </a:lnSpc>
              <a:spcBef>
                <a:spcPts val="1000"/>
              </a:spcBef>
              <a:spcAft>
                <a:spcPts val="0"/>
              </a:spcAft>
              <a:buNone/>
            </a:pPr>
            <a:r>
              <a:rPr lang="sk" sz="1800">
                <a:solidFill>
                  <a:srgbClr val="3F3F3F"/>
                </a:solidFill>
              </a:rPr>
              <a:t>	- lig.  iliofemorale pars superior – relaxace</a:t>
            </a:r>
            <a:endParaRPr sz="1800">
              <a:solidFill>
                <a:srgbClr val="3F3F3F"/>
              </a:solidFill>
            </a:endParaRPr>
          </a:p>
          <a:p>
            <a:pPr indent="-342900" lvl="0" marL="342900" rtl="0" algn="l">
              <a:lnSpc>
                <a:spcPct val="90000"/>
              </a:lnSpc>
              <a:spcBef>
                <a:spcPts val="1000"/>
              </a:spcBef>
              <a:spcAft>
                <a:spcPts val="0"/>
              </a:spcAft>
              <a:buSzPts val="2400"/>
              <a:buFont typeface="Arial"/>
              <a:buChar char="•"/>
            </a:pPr>
            <a:r>
              <a:rPr b="1" lang="sk" sz="2400">
                <a:solidFill>
                  <a:schemeClr val="dk2"/>
                </a:solidFill>
              </a:rPr>
              <a:t>ADD KYK </a:t>
            </a:r>
            <a:endParaRPr sz="1800">
              <a:solidFill>
                <a:schemeClr val="dk2"/>
              </a:solidFill>
            </a:endParaRPr>
          </a:p>
          <a:p>
            <a:pPr indent="0" lvl="0" marL="0" rtl="0" algn="l">
              <a:lnSpc>
                <a:spcPct val="90000"/>
              </a:lnSpc>
              <a:spcBef>
                <a:spcPts val="1000"/>
              </a:spcBef>
              <a:spcAft>
                <a:spcPts val="0"/>
              </a:spcAft>
              <a:buNone/>
            </a:pPr>
            <a:r>
              <a:rPr b="1" lang="sk" sz="1800">
                <a:solidFill>
                  <a:srgbClr val="3F3F3F"/>
                </a:solidFill>
              </a:rPr>
              <a:t>	- </a:t>
            </a:r>
            <a:r>
              <a:rPr lang="sk" sz="1800">
                <a:solidFill>
                  <a:srgbClr val="3F3F3F"/>
                </a:solidFill>
              </a:rPr>
              <a:t>lig. iliofemorale par sup. v tenzi</a:t>
            </a:r>
            <a:endParaRPr sz="1800">
              <a:solidFill>
                <a:srgbClr val="3F3F3F"/>
              </a:solidFill>
            </a:endParaRPr>
          </a:p>
          <a:p>
            <a:pPr indent="0" lvl="0" marL="0" rtl="0" algn="l">
              <a:lnSpc>
                <a:spcPct val="90000"/>
              </a:lnSpc>
              <a:spcBef>
                <a:spcPts val="1000"/>
              </a:spcBef>
              <a:spcAft>
                <a:spcPts val="0"/>
              </a:spcAft>
              <a:buNone/>
            </a:pPr>
            <a:r>
              <a:rPr lang="sk" sz="1800">
                <a:solidFill>
                  <a:srgbClr val="3F3F3F"/>
                </a:solidFill>
              </a:rPr>
              <a:t>	- lig. pubofemorale – relaxace</a:t>
            </a:r>
            <a:endParaRPr sz="1800">
              <a:solidFill>
                <a:srgbClr val="3F3F3F"/>
              </a:solidFill>
            </a:endParaRPr>
          </a:p>
          <a:p>
            <a:pPr indent="0" lvl="0" marL="0" rtl="0" algn="l">
              <a:lnSpc>
                <a:spcPct val="90000"/>
              </a:lnSpc>
              <a:spcBef>
                <a:spcPts val="1000"/>
              </a:spcBef>
              <a:spcAft>
                <a:spcPts val="0"/>
              </a:spcAft>
              <a:buNone/>
            </a:pPr>
            <a:r>
              <a:t/>
            </a:r>
            <a:endParaRPr b="1" sz="1800">
              <a:solidFill>
                <a:srgbClr val="3F3F3F"/>
              </a:solidFill>
            </a:endParaRPr>
          </a:p>
          <a:p>
            <a:pPr indent="0" lvl="0" marL="0" rtl="0" algn="l">
              <a:lnSpc>
                <a:spcPct val="90000"/>
              </a:lnSpc>
              <a:spcBef>
                <a:spcPts val="1000"/>
              </a:spcBef>
              <a:spcAft>
                <a:spcPts val="0"/>
              </a:spcAft>
              <a:buNone/>
            </a:pPr>
            <a:r>
              <a:rPr b="1" lang="sk" sz="1800">
                <a:solidFill>
                  <a:srgbClr val="3F3F3F"/>
                </a:solidFill>
              </a:rPr>
              <a:t>Lig. ischiofemorale </a:t>
            </a:r>
            <a:r>
              <a:rPr lang="sk" sz="1800">
                <a:solidFill>
                  <a:srgbClr val="3F3F3F"/>
                </a:solidFill>
              </a:rPr>
              <a:t>je uvolněno/protaženo při addukci a během abdukce se tenze zvyšuje</a:t>
            </a:r>
            <a:endParaRPr sz="1800">
              <a:solidFill>
                <a:srgbClr val="3F3F3F"/>
              </a:solidFill>
            </a:endParaRPr>
          </a:p>
          <a:p>
            <a:pPr indent="0" lvl="0" marL="0" rtl="0" algn="l">
              <a:lnSpc>
                <a:spcPct val="90000"/>
              </a:lnSpc>
              <a:spcBef>
                <a:spcPts val="1000"/>
              </a:spcBef>
              <a:spcAft>
                <a:spcPts val="0"/>
              </a:spcAft>
              <a:buNone/>
            </a:pPr>
            <a:r>
              <a:t/>
            </a:r>
            <a:endParaRPr sz="1800">
              <a:solidFill>
                <a:srgbClr val="3F3F3F"/>
              </a:solidFill>
            </a:endParaRPr>
          </a:p>
          <a:p>
            <a:pPr indent="-228600" lvl="0" marL="342900" rtl="0" algn="l">
              <a:lnSpc>
                <a:spcPct val="100000"/>
              </a:lnSpc>
              <a:spcBef>
                <a:spcPts val="1000"/>
              </a:spcBef>
              <a:spcAft>
                <a:spcPts val="0"/>
              </a:spcAft>
              <a:buNone/>
            </a:pPr>
            <a:r>
              <a:t/>
            </a:r>
            <a:endParaRPr sz="1800">
              <a:solidFill>
                <a:srgbClr val="3F3F3F"/>
              </a:solidFill>
            </a:endParaRPr>
          </a:p>
          <a:p>
            <a:pPr indent="0" lvl="0" marL="0" rtl="0" algn="l">
              <a:spcBef>
                <a:spcPts val="0"/>
              </a:spcBef>
              <a:spcAft>
                <a:spcPts val="0"/>
              </a:spcAft>
              <a:buNone/>
            </a:pPr>
            <a:r>
              <a:t/>
            </a:r>
            <a:endParaRPr/>
          </a:p>
        </p:txBody>
      </p:sp>
      <p:pic>
        <p:nvPicPr>
          <p:cNvPr id="329" name="Google Shape;329;p43"/>
          <p:cNvPicPr preferRelativeResize="0"/>
          <p:nvPr/>
        </p:nvPicPr>
        <p:blipFill rotWithShape="1">
          <a:blip r:embed="rId3">
            <a:alphaModFix/>
          </a:blip>
          <a:srcRect b="0" l="0" r="0" t="0"/>
          <a:stretch/>
        </p:blipFill>
        <p:spPr>
          <a:xfrm>
            <a:off x="5248475" y="1"/>
            <a:ext cx="3895536" cy="5143501"/>
          </a:xfrm>
          <a:prstGeom prst="rect">
            <a:avLst/>
          </a:prstGeom>
          <a:noFill/>
          <a:ln>
            <a:noFill/>
          </a:ln>
        </p:spPr>
      </p:pic>
      <p:sp>
        <p:nvSpPr>
          <p:cNvPr id="330" name="Google Shape;330;p43"/>
          <p:cNvSpPr txBox="1"/>
          <p:nvPr/>
        </p:nvSpPr>
        <p:spPr>
          <a:xfrm>
            <a:off x="3080525" y="0"/>
            <a:ext cx="2241900" cy="800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sk" sz="800">
                <a:solidFill>
                  <a:srgbClr val="B7B7B7"/>
                </a:solidFill>
              </a:rPr>
              <a:t>Jones, S. F. (1990). The Physiology of the Joints| The Physiology of the Joints, IA Kapandji (Ed.),(vol 2, Lower Limb), Churchill Livingstone, Edinburgh, 5th edn (1987), p. 242, Illus.£ 10.95, ISBN: 0443036187.</a:t>
            </a:r>
            <a:endParaRPr sz="800">
              <a:solidFill>
                <a:srgbClr val="B7B7B7"/>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4" name="Shape 334"/>
        <p:cNvGrpSpPr/>
        <p:nvPr/>
      </p:nvGrpSpPr>
      <p:grpSpPr>
        <a:xfrm>
          <a:off x="0" y="0"/>
          <a:ext cx="0" cy="0"/>
          <a:chOff x="0" y="0"/>
          <a:chExt cx="0" cy="0"/>
        </a:xfrm>
      </p:grpSpPr>
      <p:sp>
        <p:nvSpPr>
          <p:cNvPr id="335" name="Google Shape;335;p44"/>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Rotace - vnitřní x zevní</a:t>
            </a:r>
            <a:endParaRPr/>
          </a:p>
        </p:txBody>
      </p:sp>
      <p:sp>
        <p:nvSpPr>
          <p:cNvPr id="336" name="Google Shape;336;p44"/>
          <p:cNvSpPr txBox="1"/>
          <p:nvPr>
            <p:ph idx="1" type="body"/>
          </p:nvPr>
        </p:nvSpPr>
        <p:spPr>
          <a:xfrm>
            <a:off x="540000" y="1269000"/>
            <a:ext cx="4390200" cy="3105000"/>
          </a:xfrm>
          <a:prstGeom prst="rect">
            <a:avLst/>
          </a:prstGeom>
        </p:spPr>
        <p:txBody>
          <a:bodyPr anchorCtr="0" anchor="t" bIns="0" lIns="0" spcFirstLastPara="1" rIns="0" wrap="square" tIns="0">
            <a:noAutofit/>
          </a:bodyPr>
          <a:lstStyle/>
          <a:p>
            <a:pPr indent="-304800" lvl="0" marL="342900" rtl="0" algn="l">
              <a:lnSpc>
                <a:spcPct val="100000"/>
              </a:lnSpc>
              <a:spcBef>
                <a:spcPts val="0"/>
              </a:spcBef>
              <a:spcAft>
                <a:spcPts val="0"/>
              </a:spcAft>
              <a:buClr>
                <a:schemeClr val="dk2"/>
              </a:buClr>
              <a:buSzPts val="1800"/>
              <a:buFont typeface="Arial"/>
              <a:buChar char="•"/>
            </a:pPr>
            <a:r>
              <a:rPr b="1" lang="sk" sz="1800">
                <a:solidFill>
                  <a:schemeClr val="dk2"/>
                </a:solidFill>
              </a:rPr>
              <a:t>ZR KYK</a:t>
            </a:r>
            <a:endParaRPr sz="1800">
              <a:solidFill>
                <a:schemeClr val="dk2"/>
              </a:solidFill>
            </a:endParaRPr>
          </a:p>
          <a:p>
            <a:pPr indent="0" lvl="0" marL="0" rtl="0" algn="l">
              <a:lnSpc>
                <a:spcPct val="100000"/>
              </a:lnSpc>
              <a:spcBef>
                <a:spcPts val="1000"/>
              </a:spcBef>
              <a:spcAft>
                <a:spcPts val="0"/>
              </a:spcAft>
              <a:buNone/>
            </a:pPr>
            <a:r>
              <a:rPr lang="sk" sz="1800"/>
              <a:t>	- napětí anteriorních ligament</a:t>
            </a:r>
            <a:endParaRPr sz="1800"/>
          </a:p>
          <a:p>
            <a:pPr indent="0" lvl="0" marL="0" rtl="0" algn="l">
              <a:lnSpc>
                <a:spcPct val="100000"/>
              </a:lnSpc>
              <a:spcBef>
                <a:spcPts val="1000"/>
              </a:spcBef>
              <a:spcAft>
                <a:spcPts val="0"/>
              </a:spcAft>
              <a:buNone/>
            </a:pPr>
            <a:r>
              <a:rPr lang="sk" sz="1800"/>
              <a:t>	- především horizontální části – iliofemorale pars superior a pubofemorale </a:t>
            </a:r>
            <a:endParaRPr sz="1800"/>
          </a:p>
          <a:p>
            <a:pPr indent="0" lvl="0" marL="0" rtl="0" algn="l">
              <a:lnSpc>
                <a:spcPct val="100000"/>
              </a:lnSpc>
              <a:spcBef>
                <a:spcPts val="1000"/>
              </a:spcBef>
              <a:spcAft>
                <a:spcPts val="0"/>
              </a:spcAft>
              <a:buNone/>
            </a:pPr>
            <a:r>
              <a:rPr lang="sk" sz="1800"/>
              <a:t>	-  lig. ischiofemorale relaxuje</a:t>
            </a:r>
            <a:endParaRPr sz="1800"/>
          </a:p>
          <a:p>
            <a:pPr indent="-342900" lvl="0" marL="457200" rtl="0" algn="l">
              <a:lnSpc>
                <a:spcPct val="100000"/>
              </a:lnSpc>
              <a:spcBef>
                <a:spcPts val="1000"/>
              </a:spcBef>
              <a:spcAft>
                <a:spcPts val="0"/>
              </a:spcAft>
              <a:buSzPts val="1800"/>
              <a:buChar char="●"/>
            </a:pPr>
            <a:r>
              <a:rPr b="1" lang="sk" sz="1800">
                <a:solidFill>
                  <a:schemeClr val="dk2"/>
                </a:solidFill>
              </a:rPr>
              <a:t>VR KYK</a:t>
            </a:r>
            <a:endParaRPr sz="1800">
              <a:solidFill>
                <a:schemeClr val="dk2"/>
              </a:solidFill>
            </a:endParaRPr>
          </a:p>
          <a:p>
            <a:pPr indent="0" lvl="0" marL="0" rtl="0" algn="l">
              <a:lnSpc>
                <a:spcPct val="100000"/>
              </a:lnSpc>
              <a:spcBef>
                <a:spcPts val="1000"/>
              </a:spcBef>
              <a:spcAft>
                <a:spcPts val="0"/>
              </a:spcAft>
              <a:buNone/>
            </a:pPr>
            <a:r>
              <a:rPr lang="sk" sz="1800"/>
              <a:t>	- relaxace anteriorních ligg.</a:t>
            </a:r>
            <a:endParaRPr sz="1800"/>
          </a:p>
          <a:p>
            <a:pPr indent="0" lvl="0" marL="0" rtl="0" algn="l">
              <a:lnSpc>
                <a:spcPct val="100000"/>
              </a:lnSpc>
              <a:spcBef>
                <a:spcPts val="1000"/>
              </a:spcBef>
              <a:spcAft>
                <a:spcPts val="0"/>
              </a:spcAft>
              <a:buNone/>
            </a:pPr>
            <a:r>
              <a:rPr lang="sk" sz="1800"/>
              <a:t>	- napětí lig. ischiofemorale</a:t>
            </a:r>
            <a:endParaRPr sz="1800"/>
          </a:p>
          <a:p>
            <a:pPr indent="0" lvl="0" marL="0" rtl="0" algn="l">
              <a:spcBef>
                <a:spcPts val="0"/>
              </a:spcBef>
              <a:spcAft>
                <a:spcPts val="0"/>
              </a:spcAft>
              <a:buNone/>
            </a:pPr>
            <a:r>
              <a:t/>
            </a:r>
            <a:endParaRPr sz="1800"/>
          </a:p>
        </p:txBody>
      </p:sp>
      <p:pic>
        <p:nvPicPr>
          <p:cNvPr id="337" name="Google Shape;337;p44"/>
          <p:cNvPicPr preferRelativeResize="0"/>
          <p:nvPr/>
        </p:nvPicPr>
        <p:blipFill rotWithShape="1">
          <a:blip r:embed="rId3">
            <a:alphaModFix/>
          </a:blip>
          <a:srcRect b="0" l="0" r="0" t="0"/>
          <a:stretch/>
        </p:blipFill>
        <p:spPr>
          <a:xfrm>
            <a:off x="5389818" y="0"/>
            <a:ext cx="3754182" cy="5143501"/>
          </a:xfrm>
          <a:prstGeom prst="rect">
            <a:avLst/>
          </a:prstGeom>
          <a:noFill/>
          <a:ln>
            <a:noFill/>
          </a:ln>
        </p:spPr>
      </p:pic>
      <p:sp>
        <p:nvSpPr>
          <p:cNvPr id="338" name="Google Shape;338;p44"/>
          <p:cNvSpPr txBox="1"/>
          <p:nvPr/>
        </p:nvSpPr>
        <p:spPr>
          <a:xfrm>
            <a:off x="3147925" y="4358750"/>
            <a:ext cx="2241900" cy="800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sk" sz="800">
                <a:solidFill>
                  <a:srgbClr val="B7B7B7"/>
                </a:solidFill>
              </a:rPr>
              <a:t>Jones, S. F. (1990). The Physiology of the Joints| The Physiology of the Joints, IA Kapandji (Ed.),(vol 2, Lower Limb), Churchill Livingstone, Edinburgh, 5th edn (1987), p. 242, Illus.£ 10.95, ISBN: 0443036187.</a:t>
            </a:r>
            <a:endParaRPr sz="800">
              <a:solidFill>
                <a:srgbClr val="B7B7B7"/>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2" name="Shape 342"/>
        <p:cNvGrpSpPr/>
        <p:nvPr/>
      </p:nvGrpSpPr>
      <p:grpSpPr>
        <a:xfrm>
          <a:off x="0" y="0"/>
          <a:ext cx="0" cy="0"/>
          <a:chOff x="0" y="0"/>
          <a:chExt cx="0" cy="0"/>
        </a:xfrm>
      </p:grpSpPr>
      <p:sp>
        <p:nvSpPr>
          <p:cNvPr id="343" name="Google Shape;343;p45"/>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Clr>
                <a:schemeClr val="dk1"/>
              </a:buClr>
              <a:buSzPts val="1100"/>
              <a:buFont typeface="Arial"/>
              <a:buNone/>
            </a:pPr>
            <a:r>
              <a:rPr lang="sk"/>
              <a:t>Rotace - vnitřní x zevní</a:t>
            </a:r>
            <a:endParaRPr/>
          </a:p>
          <a:p>
            <a:pPr indent="0" lvl="0" marL="0" rtl="0" algn="l">
              <a:spcBef>
                <a:spcPts val="0"/>
              </a:spcBef>
              <a:spcAft>
                <a:spcPts val="0"/>
              </a:spcAft>
              <a:buNone/>
            </a:pPr>
            <a:r>
              <a:t/>
            </a:r>
            <a:endParaRPr/>
          </a:p>
        </p:txBody>
      </p:sp>
      <p:pic>
        <p:nvPicPr>
          <p:cNvPr id="344" name="Google Shape;344;p45"/>
          <p:cNvPicPr preferRelativeResize="0"/>
          <p:nvPr/>
        </p:nvPicPr>
        <p:blipFill rotWithShape="1">
          <a:blip r:embed="rId3">
            <a:alphaModFix/>
          </a:blip>
          <a:srcRect b="18493" l="27446" r="32225" t="15949"/>
          <a:stretch/>
        </p:blipFill>
        <p:spPr>
          <a:xfrm>
            <a:off x="2698975" y="1003925"/>
            <a:ext cx="3539599" cy="3596326"/>
          </a:xfrm>
          <a:prstGeom prst="rect">
            <a:avLst/>
          </a:prstGeom>
          <a:noFill/>
          <a:ln>
            <a:noFill/>
          </a:ln>
        </p:spPr>
      </p:pic>
      <p:sp>
        <p:nvSpPr>
          <p:cNvPr id="345" name="Google Shape;345;p45"/>
          <p:cNvSpPr txBox="1"/>
          <p:nvPr/>
        </p:nvSpPr>
        <p:spPr>
          <a:xfrm>
            <a:off x="2942300" y="4358750"/>
            <a:ext cx="2953500" cy="677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sk" sz="800">
                <a:solidFill>
                  <a:srgbClr val="B7B7B7"/>
                </a:solidFill>
              </a:rPr>
              <a:t>Jones, S. F. (1990). The Physiology of the Joints| The Physiology of the Joints, IA Kapandji (Ed.),(vol 2, Lower Limb), Churchill Livingstone, Edinburgh, 5th edn (1987), p. 242, Illus.£ 10.95, ISBN: 0443036187.</a:t>
            </a:r>
            <a:endParaRPr sz="800">
              <a:solidFill>
                <a:srgbClr val="B7B7B7"/>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9" name="Shape 349"/>
        <p:cNvGrpSpPr/>
        <p:nvPr/>
      </p:nvGrpSpPr>
      <p:grpSpPr>
        <a:xfrm>
          <a:off x="0" y="0"/>
          <a:ext cx="0" cy="0"/>
          <a:chOff x="0" y="0"/>
          <a:chExt cx="0" cy="0"/>
        </a:xfrm>
      </p:grpSpPr>
      <p:sp>
        <p:nvSpPr>
          <p:cNvPr id="350" name="Google Shape;350;p46"/>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Bursa iliopectinea</a:t>
            </a:r>
            <a:endParaRPr/>
          </a:p>
        </p:txBody>
      </p:sp>
      <p:sp>
        <p:nvSpPr>
          <p:cNvPr id="351" name="Google Shape;351;p46"/>
          <p:cNvSpPr txBox="1"/>
          <p:nvPr>
            <p:ph idx="1" type="body"/>
          </p:nvPr>
        </p:nvSpPr>
        <p:spPr>
          <a:xfrm>
            <a:off x="540000" y="1269000"/>
            <a:ext cx="3823200" cy="3105000"/>
          </a:xfrm>
          <a:prstGeom prst="rect">
            <a:avLst/>
          </a:prstGeom>
        </p:spPr>
        <p:txBody>
          <a:bodyPr anchorCtr="0" anchor="t" bIns="0" lIns="0" spcFirstLastPara="1" rIns="0" wrap="square" tIns="0">
            <a:noAutofit/>
          </a:bodyPr>
          <a:lstStyle/>
          <a:p>
            <a:pPr indent="-342900" lvl="0" marL="342900" rtl="0" algn="l">
              <a:lnSpc>
                <a:spcPct val="150000"/>
              </a:lnSpc>
              <a:spcBef>
                <a:spcPts val="0"/>
              </a:spcBef>
              <a:spcAft>
                <a:spcPts val="0"/>
              </a:spcAft>
              <a:buSzPts val="2400"/>
              <a:buFont typeface="Arial"/>
              <a:buChar char="●"/>
            </a:pPr>
            <a:r>
              <a:rPr lang="sk" sz="2400"/>
              <a:t>mezi m.iliopsoas a os coxae</a:t>
            </a:r>
            <a:endParaRPr sz="2400"/>
          </a:p>
          <a:p>
            <a:pPr indent="-342900" lvl="0" marL="342900" rtl="0" algn="l">
              <a:lnSpc>
                <a:spcPct val="150000"/>
              </a:lnSpc>
              <a:spcBef>
                <a:spcPts val="1000"/>
              </a:spcBef>
              <a:spcAft>
                <a:spcPts val="0"/>
              </a:spcAft>
              <a:buSzPts val="2400"/>
              <a:buFont typeface="Arial"/>
              <a:buChar char="●"/>
            </a:pPr>
            <a:r>
              <a:rPr lang="sk" sz="2400"/>
              <a:t>mezi lig.iliofemorale  a pubofemorale</a:t>
            </a:r>
            <a:endParaRPr sz="2400"/>
          </a:p>
          <a:p>
            <a:pPr indent="-342900" lvl="0" marL="342900" rtl="0" algn="l">
              <a:lnSpc>
                <a:spcPct val="150000"/>
              </a:lnSpc>
              <a:spcBef>
                <a:spcPts val="1000"/>
              </a:spcBef>
              <a:spcAft>
                <a:spcPts val="0"/>
              </a:spcAft>
              <a:buSzPts val="2400"/>
              <a:buFont typeface="Arial"/>
              <a:buChar char="●"/>
            </a:pPr>
            <a:r>
              <a:rPr lang="sk" sz="2400"/>
              <a:t>může komunikovat s kloubní dutinou</a:t>
            </a:r>
            <a:endParaRPr sz="1800"/>
          </a:p>
          <a:p>
            <a:pPr indent="0" lvl="0" marL="0" rtl="0" algn="l">
              <a:lnSpc>
                <a:spcPct val="150000"/>
              </a:lnSpc>
              <a:spcBef>
                <a:spcPts val="1000"/>
              </a:spcBef>
              <a:spcAft>
                <a:spcPts val="0"/>
              </a:spcAft>
              <a:buNone/>
            </a:pPr>
            <a:r>
              <a:t/>
            </a:r>
            <a:endParaRPr sz="2400"/>
          </a:p>
          <a:p>
            <a:pPr indent="0" lvl="0" marL="0" rtl="0" algn="l">
              <a:lnSpc>
                <a:spcPct val="150000"/>
              </a:lnSpc>
              <a:spcBef>
                <a:spcPts val="0"/>
              </a:spcBef>
              <a:spcAft>
                <a:spcPts val="0"/>
              </a:spcAft>
              <a:buNone/>
            </a:pPr>
            <a:r>
              <a:t/>
            </a:r>
            <a:endParaRPr/>
          </a:p>
        </p:txBody>
      </p:sp>
      <p:pic>
        <p:nvPicPr>
          <p:cNvPr id="352" name="Google Shape;352;p46"/>
          <p:cNvPicPr preferRelativeResize="0"/>
          <p:nvPr/>
        </p:nvPicPr>
        <p:blipFill>
          <a:blip r:embed="rId3">
            <a:alphaModFix/>
          </a:blip>
          <a:stretch>
            <a:fillRect/>
          </a:stretch>
        </p:blipFill>
        <p:spPr>
          <a:xfrm>
            <a:off x="4363050" y="324875"/>
            <a:ext cx="4388700" cy="2554889"/>
          </a:xfrm>
          <a:prstGeom prst="rect">
            <a:avLst/>
          </a:prstGeom>
          <a:noFill/>
          <a:ln>
            <a:noFill/>
          </a:ln>
        </p:spPr>
      </p:pic>
      <p:sp>
        <p:nvSpPr>
          <p:cNvPr id="353" name="Google Shape;353;p46"/>
          <p:cNvSpPr txBox="1"/>
          <p:nvPr/>
        </p:nvSpPr>
        <p:spPr>
          <a:xfrm>
            <a:off x="5384850" y="2879775"/>
            <a:ext cx="23451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sk" sz="800">
                <a:solidFill>
                  <a:srgbClr val="B7B7B7"/>
                </a:solidFill>
              </a:rPr>
              <a:t>https://en.wikipedia.org/wiki/Iliopectineal_bursa</a:t>
            </a:r>
            <a:endParaRPr sz="800">
              <a:solidFill>
                <a:srgbClr val="B7B7B7"/>
              </a:solidFill>
            </a:endParaRPr>
          </a:p>
        </p:txBody>
      </p:sp>
      <p:pic>
        <p:nvPicPr>
          <p:cNvPr id="354" name="Google Shape;354;p46"/>
          <p:cNvPicPr preferRelativeResize="0"/>
          <p:nvPr/>
        </p:nvPicPr>
        <p:blipFill>
          <a:blip r:embed="rId4">
            <a:alphaModFix/>
          </a:blip>
          <a:stretch>
            <a:fillRect/>
          </a:stretch>
        </p:blipFill>
        <p:spPr>
          <a:xfrm>
            <a:off x="4515600" y="3339975"/>
            <a:ext cx="3013002" cy="1651125"/>
          </a:xfrm>
          <a:prstGeom prst="rect">
            <a:avLst/>
          </a:prstGeom>
          <a:noFill/>
          <a:ln>
            <a:noFill/>
          </a:ln>
        </p:spPr>
      </p:pic>
      <p:sp>
        <p:nvSpPr>
          <p:cNvPr id="355" name="Google Shape;355;p46"/>
          <p:cNvSpPr txBox="1"/>
          <p:nvPr/>
        </p:nvSpPr>
        <p:spPr>
          <a:xfrm>
            <a:off x="4522100" y="4703775"/>
            <a:ext cx="30000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sk" sz="800">
                <a:solidFill>
                  <a:srgbClr val="B7B7B7"/>
                </a:solidFill>
              </a:rPr>
              <a:t>https://www.orthopedieherentals.be/nl/specialismen/heup/32/letsels/overbelastingletsels-ontstekingen/51/slijmbeursontsteking/150/</a:t>
            </a:r>
            <a:endParaRPr sz="800">
              <a:solidFill>
                <a:srgbClr val="B7B7B7"/>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9" name="Shape 359"/>
        <p:cNvGrpSpPr/>
        <p:nvPr/>
      </p:nvGrpSpPr>
      <p:grpSpPr>
        <a:xfrm>
          <a:off x="0" y="0"/>
          <a:ext cx="0" cy="0"/>
          <a:chOff x="0" y="0"/>
          <a:chExt cx="0" cy="0"/>
        </a:xfrm>
      </p:grpSpPr>
      <p:cxnSp>
        <p:nvCxnSpPr>
          <p:cNvPr id="360" name="Google Shape;360;p47"/>
          <p:cNvCxnSpPr/>
          <p:nvPr/>
        </p:nvCxnSpPr>
        <p:spPr>
          <a:xfrm flipH="1" rot="10800000">
            <a:off x="6462706" y="999402"/>
            <a:ext cx="2078700" cy="212400"/>
          </a:xfrm>
          <a:prstGeom prst="straightConnector1">
            <a:avLst/>
          </a:prstGeom>
          <a:noFill/>
          <a:ln cap="flat" cmpd="sng" w="57150">
            <a:solidFill>
              <a:srgbClr val="0070C0"/>
            </a:solidFill>
            <a:prstDash val="solid"/>
            <a:round/>
            <a:headEnd len="sm" w="sm" type="none"/>
            <a:tailEnd len="sm" w="sm" type="none"/>
          </a:ln>
        </p:spPr>
      </p:cxnSp>
      <p:sp>
        <p:nvSpPr>
          <p:cNvPr id="361" name="Google Shape;361;p47"/>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Kineziologie KYK</a:t>
            </a:r>
            <a:endParaRPr/>
          </a:p>
        </p:txBody>
      </p:sp>
      <p:sp>
        <p:nvSpPr>
          <p:cNvPr id="362" name="Google Shape;362;p47"/>
          <p:cNvSpPr txBox="1"/>
          <p:nvPr>
            <p:ph idx="1" type="body"/>
          </p:nvPr>
        </p:nvSpPr>
        <p:spPr>
          <a:xfrm>
            <a:off x="540000" y="1113250"/>
            <a:ext cx="5376300" cy="3105000"/>
          </a:xfrm>
          <a:prstGeom prst="rect">
            <a:avLst/>
          </a:prstGeom>
        </p:spPr>
        <p:txBody>
          <a:bodyPr anchorCtr="0" anchor="t" bIns="0" lIns="0" spcFirstLastPara="1" rIns="0" wrap="square" tIns="0">
            <a:noAutofit/>
          </a:bodyPr>
          <a:lstStyle/>
          <a:p>
            <a:pPr indent="-342900" lvl="0" marL="342900" rtl="0" algn="l">
              <a:lnSpc>
                <a:spcPct val="100000"/>
              </a:lnSpc>
              <a:spcBef>
                <a:spcPts val="0"/>
              </a:spcBef>
              <a:spcAft>
                <a:spcPts val="0"/>
              </a:spcAft>
              <a:buSzPts val="2100"/>
              <a:buFont typeface="Arial"/>
              <a:buChar char="•"/>
            </a:pPr>
            <a:r>
              <a:rPr lang="sk">
                <a:solidFill>
                  <a:srgbClr val="3F3F3F"/>
                </a:solidFill>
              </a:rPr>
              <a:t>kulovitý tvar hlavice – velké ROM</a:t>
            </a:r>
            <a:endParaRPr sz="1800">
              <a:solidFill>
                <a:srgbClr val="3F3F3F"/>
              </a:solidFill>
            </a:endParaRPr>
          </a:p>
          <a:p>
            <a:pPr indent="-342900" lvl="0" marL="342900" rtl="0" algn="l">
              <a:lnSpc>
                <a:spcPct val="100000"/>
              </a:lnSpc>
              <a:spcBef>
                <a:spcPts val="1000"/>
              </a:spcBef>
              <a:spcAft>
                <a:spcPts val="0"/>
              </a:spcAft>
              <a:buSzPts val="2100"/>
              <a:buFont typeface="Arial"/>
              <a:buChar char="•"/>
            </a:pPr>
            <a:r>
              <a:rPr lang="sk">
                <a:solidFill>
                  <a:srgbClr val="3F3F3F"/>
                </a:solidFill>
              </a:rPr>
              <a:t>hluboká jamka - omezuje ABD a ADD KYK (stabilní stoj, chůze)</a:t>
            </a:r>
            <a:endParaRPr sz="1800">
              <a:solidFill>
                <a:srgbClr val="3F3F3F"/>
              </a:solidFill>
            </a:endParaRPr>
          </a:p>
          <a:p>
            <a:pPr indent="-342900" lvl="0" marL="342900" rtl="0" algn="l">
              <a:lnSpc>
                <a:spcPct val="100000"/>
              </a:lnSpc>
              <a:spcBef>
                <a:spcPts val="1000"/>
              </a:spcBef>
              <a:spcAft>
                <a:spcPts val="0"/>
              </a:spcAft>
              <a:buSzPts val="2100"/>
              <a:buFont typeface="Arial"/>
              <a:buChar char="•"/>
            </a:pPr>
            <a:r>
              <a:rPr lang="sk">
                <a:solidFill>
                  <a:srgbClr val="3F3F3F"/>
                </a:solidFill>
              </a:rPr>
              <a:t>Triaxiální kloub</a:t>
            </a:r>
            <a:endParaRPr sz="1800">
              <a:solidFill>
                <a:srgbClr val="3F3F3F"/>
              </a:solidFill>
            </a:endParaRPr>
          </a:p>
          <a:p>
            <a:pPr indent="-457200" lvl="0" marL="457200" rtl="0" algn="l">
              <a:lnSpc>
                <a:spcPct val="100000"/>
              </a:lnSpc>
              <a:spcBef>
                <a:spcPts val="1000"/>
              </a:spcBef>
              <a:spcAft>
                <a:spcPts val="0"/>
              </a:spcAft>
              <a:buClr>
                <a:srgbClr val="000000"/>
              </a:buClr>
              <a:buSzPts val="2100"/>
              <a:buFont typeface="Noto Sans Symbols"/>
              <a:buAutoNum type="arabicPeriod"/>
            </a:pPr>
            <a:r>
              <a:rPr b="1" lang="sk">
                <a:solidFill>
                  <a:schemeClr val="dk2"/>
                </a:solidFill>
              </a:rPr>
              <a:t>transverzální osa </a:t>
            </a:r>
            <a:r>
              <a:rPr lang="sk">
                <a:solidFill>
                  <a:srgbClr val="3F3F3F"/>
                </a:solidFill>
              </a:rPr>
              <a:t>FLX/EXT (v sagitální rovině)</a:t>
            </a:r>
            <a:endParaRPr sz="1800">
              <a:solidFill>
                <a:srgbClr val="3F3F3F"/>
              </a:solidFill>
            </a:endParaRPr>
          </a:p>
          <a:p>
            <a:pPr indent="-457200" lvl="0" marL="457200" rtl="0" algn="l">
              <a:lnSpc>
                <a:spcPct val="100000"/>
              </a:lnSpc>
              <a:spcBef>
                <a:spcPts val="1000"/>
              </a:spcBef>
              <a:spcAft>
                <a:spcPts val="0"/>
              </a:spcAft>
              <a:buClr>
                <a:srgbClr val="000000"/>
              </a:buClr>
              <a:buSzPts val="2100"/>
              <a:buFont typeface="Noto Sans Symbols"/>
              <a:buAutoNum type="arabicPeriod"/>
            </a:pPr>
            <a:r>
              <a:rPr b="1" lang="sk">
                <a:solidFill>
                  <a:schemeClr val="dk2"/>
                </a:solidFill>
              </a:rPr>
              <a:t>anterioposteriorní</a:t>
            </a:r>
            <a:r>
              <a:rPr lang="sk">
                <a:solidFill>
                  <a:schemeClr val="dk2"/>
                </a:solidFill>
              </a:rPr>
              <a:t> </a:t>
            </a:r>
            <a:r>
              <a:rPr lang="sk">
                <a:solidFill>
                  <a:srgbClr val="3F3F3F"/>
                </a:solidFill>
              </a:rPr>
              <a:t>ABD/ADD (ve front. rovině)</a:t>
            </a:r>
            <a:endParaRPr sz="1800">
              <a:solidFill>
                <a:srgbClr val="3F3F3F"/>
              </a:solidFill>
            </a:endParaRPr>
          </a:p>
          <a:p>
            <a:pPr indent="-457200" lvl="0" marL="457200" rtl="0" algn="l">
              <a:lnSpc>
                <a:spcPct val="100000"/>
              </a:lnSpc>
              <a:spcBef>
                <a:spcPts val="1000"/>
              </a:spcBef>
              <a:spcAft>
                <a:spcPts val="0"/>
              </a:spcAft>
              <a:buClr>
                <a:srgbClr val="000000"/>
              </a:buClr>
              <a:buSzPts val="2100"/>
              <a:buFont typeface="Noto Sans Symbols"/>
              <a:buAutoNum type="arabicPeriod"/>
            </a:pPr>
            <a:r>
              <a:rPr b="1" lang="sk">
                <a:solidFill>
                  <a:schemeClr val="dk2"/>
                </a:solidFill>
              </a:rPr>
              <a:t>vertikální</a:t>
            </a:r>
            <a:r>
              <a:rPr lang="sk">
                <a:solidFill>
                  <a:srgbClr val="3F3F3F"/>
                </a:solidFill>
              </a:rPr>
              <a:t> ZR/VR (v trans. rovině)</a:t>
            </a:r>
            <a:endParaRPr sz="1800">
              <a:solidFill>
                <a:srgbClr val="3F3F3F"/>
              </a:solidFill>
            </a:endParaRPr>
          </a:p>
          <a:p>
            <a:pPr indent="0" lvl="0" marL="0" rtl="0" algn="l">
              <a:spcBef>
                <a:spcPts val="0"/>
              </a:spcBef>
              <a:spcAft>
                <a:spcPts val="0"/>
              </a:spcAft>
              <a:buNone/>
            </a:pPr>
            <a:r>
              <a:t/>
            </a:r>
            <a:endParaRPr/>
          </a:p>
        </p:txBody>
      </p:sp>
      <p:pic>
        <p:nvPicPr>
          <p:cNvPr id="363" name="Google Shape;363;p47"/>
          <p:cNvPicPr preferRelativeResize="0"/>
          <p:nvPr/>
        </p:nvPicPr>
        <p:blipFill rotWithShape="1">
          <a:blip r:embed="rId3">
            <a:alphaModFix/>
          </a:blip>
          <a:srcRect b="0" l="0" r="0" t="35358"/>
          <a:stretch/>
        </p:blipFill>
        <p:spPr>
          <a:xfrm>
            <a:off x="5916307" y="447939"/>
            <a:ext cx="2645400" cy="4034400"/>
          </a:xfrm>
          <a:prstGeom prst="rect">
            <a:avLst/>
          </a:prstGeom>
          <a:noFill/>
          <a:ln>
            <a:noFill/>
          </a:ln>
        </p:spPr>
      </p:pic>
      <p:sp>
        <p:nvSpPr>
          <p:cNvPr id="364" name="Google Shape;364;p47"/>
          <p:cNvSpPr txBox="1"/>
          <p:nvPr/>
        </p:nvSpPr>
        <p:spPr>
          <a:xfrm>
            <a:off x="5916300" y="4358750"/>
            <a:ext cx="2241900" cy="800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sk" sz="800">
                <a:solidFill>
                  <a:srgbClr val="B7B7B7"/>
                </a:solidFill>
              </a:rPr>
              <a:t>Jones, S. F. (1990). The Physiology of the Joints| The Physiology of the Joints, IA Kapandji (Ed.),(vol 2, Lower Limb), Churchill Livingstone, Edinburgh, 5th edn (1987), p. 242, Illus.£ 10.95, ISBN: 0443036187.</a:t>
            </a:r>
            <a:endParaRPr sz="800">
              <a:solidFill>
                <a:srgbClr val="B7B7B7"/>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8" name="Shape 368"/>
        <p:cNvGrpSpPr/>
        <p:nvPr/>
      </p:nvGrpSpPr>
      <p:grpSpPr>
        <a:xfrm>
          <a:off x="0" y="0"/>
          <a:ext cx="0" cy="0"/>
          <a:chOff x="0" y="0"/>
          <a:chExt cx="0" cy="0"/>
        </a:xfrm>
      </p:grpSpPr>
      <p:pic>
        <p:nvPicPr>
          <p:cNvPr id="369" name="Google Shape;369;p48"/>
          <p:cNvPicPr preferRelativeResize="0"/>
          <p:nvPr/>
        </p:nvPicPr>
        <p:blipFill rotWithShape="1">
          <a:blip r:embed="rId3">
            <a:alphaModFix/>
          </a:blip>
          <a:srcRect b="0" l="0" r="0" t="0"/>
          <a:stretch/>
        </p:blipFill>
        <p:spPr>
          <a:xfrm>
            <a:off x="3933752" y="1536126"/>
            <a:ext cx="1277400" cy="1715700"/>
          </a:xfrm>
          <a:prstGeom prst="rect">
            <a:avLst/>
          </a:prstGeom>
          <a:noFill/>
          <a:ln>
            <a:noFill/>
          </a:ln>
        </p:spPr>
      </p:pic>
      <p:sp>
        <p:nvSpPr>
          <p:cNvPr id="370" name="Google Shape;370;p48"/>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Flexe v KYK</a:t>
            </a:r>
            <a:endParaRPr/>
          </a:p>
        </p:txBody>
      </p:sp>
      <p:sp>
        <p:nvSpPr>
          <p:cNvPr id="371" name="Google Shape;371;p48"/>
          <p:cNvSpPr txBox="1"/>
          <p:nvPr>
            <p:ph idx="1" type="body"/>
          </p:nvPr>
        </p:nvSpPr>
        <p:spPr>
          <a:xfrm>
            <a:off x="540000" y="1269000"/>
            <a:ext cx="4886100" cy="3105000"/>
          </a:xfrm>
          <a:prstGeom prst="rect">
            <a:avLst/>
          </a:prstGeom>
        </p:spPr>
        <p:txBody>
          <a:bodyPr anchorCtr="0" anchor="t" bIns="0" lIns="0" spcFirstLastPara="1" rIns="0" wrap="square" tIns="0">
            <a:noAutofit/>
          </a:bodyPr>
          <a:lstStyle/>
          <a:p>
            <a:pPr indent="0" lvl="0" marL="0" rtl="0" algn="l">
              <a:lnSpc>
                <a:spcPct val="100000"/>
              </a:lnSpc>
              <a:spcBef>
                <a:spcPts val="0"/>
              </a:spcBef>
              <a:spcAft>
                <a:spcPts val="0"/>
              </a:spcAft>
              <a:buClr>
                <a:schemeClr val="dk1"/>
              </a:buClr>
              <a:buFont typeface="Arial"/>
              <a:buNone/>
            </a:pPr>
            <a:r>
              <a:rPr lang="sk" sz="1800"/>
              <a:t>-  je spojená s posteriorním klopením pánve a oploštěním bederní lordózy </a:t>
            </a:r>
            <a:endParaRPr sz="1400"/>
          </a:p>
          <a:p>
            <a:pPr indent="-342900" lvl="0" marL="342900" rtl="0" algn="l">
              <a:lnSpc>
                <a:spcPct val="100000"/>
              </a:lnSpc>
              <a:spcBef>
                <a:spcPts val="0"/>
              </a:spcBef>
              <a:spcAft>
                <a:spcPts val="0"/>
              </a:spcAft>
              <a:buSzPts val="2000"/>
              <a:buFont typeface="Arial"/>
              <a:buChar char="•"/>
            </a:pPr>
            <a:r>
              <a:rPr b="1" lang="sk" sz="2000" u="sng"/>
              <a:t>dle pozice v KOK</a:t>
            </a:r>
            <a:r>
              <a:rPr b="1" lang="sk" sz="2000"/>
              <a:t>:</a:t>
            </a:r>
            <a:endParaRPr b="1" sz="1800"/>
          </a:p>
          <a:p>
            <a:pPr indent="-342900" lvl="0" marL="342900" rtl="0" algn="l">
              <a:lnSpc>
                <a:spcPct val="100000"/>
              </a:lnSpc>
              <a:spcBef>
                <a:spcPts val="1000"/>
              </a:spcBef>
              <a:spcAft>
                <a:spcPts val="0"/>
              </a:spcAft>
              <a:buNone/>
            </a:pPr>
            <a:r>
              <a:rPr lang="sk" sz="2000"/>
              <a:t> - extenze KOK - 90° (aktivně)</a:t>
            </a:r>
            <a:endParaRPr sz="1800"/>
          </a:p>
          <a:p>
            <a:pPr indent="-342900" lvl="0" marL="342900" rtl="0" algn="l">
              <a:lnSpc>
                <a:spcPct val="100000"/>
              </a:lnSpc>
              <a:spcBef>
                <a:spcPts val="1000"/>
              </a:spcBef>
              <a:spcAft>
                <a:spcPts val="0"/>
              </a:spcAft>
              <a:buNone/>
            </a:pPr>
            <a:r>
              <a:t/>
            </a:r>
            <a:endParaRPr sz="2000"/>
          </a:p>
          <a:p>
            <a:pPr indent="-342900" lvl="0" marL="342900" rtl="0" algn="l">
              <a:lnSpc>
                <a:spcPct val="100000"/>
              </a:lnSpc>
              <a:spcBef>
                <a:spcPts val="1000"/>
              </a:spcBef>
              <a:spcAft>
                <a:spcPts val="0"/>
              </a:spcAft>
              <a:buNone/>
            </a:pPr>
            <a:r>
              <a:rPr lang="sk" sz="2000"/>
              <a:t> - flexe KOK – větší ROM (napětí hamstringů)</a:t>
            </a:r>
            <a:endParaRPr sz="1800"/>
          </a:p>
          <a:p>
            <a:pPr indent="-355600" lvl="0" marL="457200" rtl="0" algn="l">
              <a:lnSpc>
                <a:spcPct val="100000"/>
              </a:lnSpc>
              <a:spcBef>
                <a:spcPts val="1000"/>
              </a:spcBef>
              <a:spcAft>
                <a:spcPts val="0"/>
              </a:spcAft>
              <a:buSzPts val="2000"/>
              <a:buAutoNum type="arabicPeriod"/>
            </a:pPr>
            <a:r>
              <a:rPr lang="sk" sz="2000"/>
              <a:t>120° (aktivně)                 145° (pasivně)</a:t>
            </a:r>
            <a:endParaRPr sz="1800"/>
          </a:p>
          <a:p>
            <a:pPr indent="-342900" lvl="0" marL="342900" rtl="0" algn="l">
              <a:lnSpc>
                <a:spcPct val="100000"/>
              </a:lnSpc>
              <a:spcBef>
                <a:spcPts val="1000"/>
              </a:spcBef>
              <a:spcAft>
                <a:spcPts val="0"/>
              </a:spcAft>
              <a:buNone/>
            </a:pPr>
            <a:r>
              <a:t/>
            </a:r>
            <a:endParaRPr sz="2000">
              <a:solidFill>
                <a:srgbClr val="3F3F3F"/>
              </a:solidFill>
            </a:endParaRPr>
          </a:p>
          <a:p>
            <a:pPr indent="-342900" lvl="0" marL="342900" rtl="0" algn="l">
              <a:lnSpc>
                <a:spcPct val="100000"/>
              </a:lnSpc>
              <a:spcBef>
                <a:spcPts val="1000"/>
              </a:spcBef>
              <a:spcAft>
                <a:spcPts val="0"/>
              </a:spcAft>
              <a:buNone/>
            </a:pPr>
            <a:r>
              <a:t/>
            </a:r>
            <a:endParaRPr sz="2000">
              <a:solidFill>
                <a:srgbClr val="3F3F3F"/>
              </a:solidFill>
            </a:endParaRPr>
          </a:p>
          <a:p>
            <a:pPr indent="-342900" lvl="0" marL="342900" rtl="0" algn="l">
              <a:lnSpc>
                <a:spcPct val="100000"/>
              </a:lnSpc>
              <a:spcBef>
                <a:spcPts val="1000"/>
              </a:spcBef>
              <a:spcAft>
                <a:spcPts val="0"/>
              </a:spcAft>
              <a:buNone/>
            </a:pPr>
            <a:r>
              <a:rPr lang="sk" sz="2000">
                <a:solidFill>
                  <a:srgbClr val="3F3F3F"/>
                </a:solidFill>
              </a:rPr>
              <a:t>				</a:t>
            </a:r>
            <a:endParaRPr sz="1800">
              <a:solidFill>
                <a:srgbClr val="3F3F3F"/>
              </a:solidFill>
            </a:endParaRPr>
          </a:p>
          <a:p>
            <a:pPr indent="0" lvl="0" marL="0" rtl="0" algn="l">
              <a:spcBef>
                <a:spcPts val="0"/>
              </a:spcBef>
              <a:spcAft>
                <a:spcPts val="0"/>
              </a:spcAft>
              <a:buNone/>
            </a:pPr>
            <a:r>
              <a:t/>
            </a:r>
            <a:endParaRPr/>
          </a:p>
        </p:txBody>
      </p:sp>
      <p:pic>
        <p:nvPicPr>
          <p:cNvPr id="372" name="Google Shape;372;p48"/>
          <p:cNvPicPr preferRelativeResize="0"/>
          <p:nvPr/>
        </p:nvPicPr>
        <p:blipFill rotWithShape="1">
          <a:blip r:embed="rId4">
            <a:alphaModFix/>
          </a:blip>
          <a:srcRect b="8684" l="0" r="0" t="0"/>
          <a:stretch/>
        </p:blipFill>
        <p:spPr>
          <a:xfrm>
            <a:off x="5426200" y="313475"/>
            <a:ext cx="1449600" cy="1715800"/>
          </a:xfrm>
          <a:prstGeom prst="rect">
            <a:avLst/>
          </a:prstGeom>
          <a:noFill/>
          <a:ln>
            <a:noFill/>
          </a:ln>
        </p:spPr>
      </p:pic>
      <p:pic>
        <p:nvPicPr>
          <p:cNvPr id="373" name="Google Shape;373;p48"/>
          <p:cNvPicPr preferRelativeResize="0"/>
          <p:nvPr/>
        </p:nvPicPr>
        <p:blipFill rotWithShape="1">
          <a:blip r:embed="rId5">
            <a:alphaModFix/>
          </a:blip>
          <a:srcRect b="0" l="0" r="0" t="0"/>
          <a:stretch/>
        </p:blipFill>
        <p:spPr>
          <a:xfrm>
            <a:off x="2656376" y="3427800"/>
            <a:ext cx="1068000" cy="1715700"/>
          </a:xfrm>
          <a:prstGeom prst="rect">
            <a:avLst/>
          </a:prstGeom>
          <a:noFill/>
          <a:ln>
            <a:noFill/>
          </a:ln>
        </p:spPr>
      </p:pic>
      <p:pic>
        <p:nvPicPr>
          <p:cNvPr id="374" name="Google Shape;374;p48"/>
          <p:cNvPicPr preferRelativeResize="0"/>
          <p:nvPr/>
        </p:nvPicPr>
        <p:blipFill rotWithShape="1">
          <a:blip r:embed="rId6">
            <a:alphaModFix/>
          </a:blip>
          <a:srcRect b="0" l="0" r="0" t="0"/>
          <a:stretch/>
        </p:blipFill>
        <p:spPr>
          <a:xfrm>
            <a:off x="5426102" y="3163000"/>
            <a:ext cx="856188" cy="1980500"/>
          </a:xfrm>
          <a:prstGeom prst="rect">
            <a:avLst/>
          </a:prstGeom>
          <a:noFill/>
          <a:ln>
            <a:noFill/>
          </a:ln>
        </p:spPr>
      </p:pic>
      <p:sp>
        <p:nvSpPr>
          <p:cNvPr id="375" name="Google Shape;375;p48"/>
          <p:cNvSpPr txBox="1"/>
          <p:nvPr/>
        </p:nvSpPr>
        <p:spPr>
          <a:xfrm>
            <a:off x="5426200" y="1933575"/>
            <a:ext cx="2241900" cy="800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sk" sz="800">
                <a:solidFill>
                  <a:srgbClr val="B7B7B7"/>
                </a:solidFill>
              </a:rPr>
              <a:t>Jones, S. F. (1990). The Physiology of the Joints| The Physiology of the Joints, IA Kapandji (Ed.),(vol 2, Lower Limb), Churchill Livingstone, Edinburgh, 5th edn (1987), p. 242, Illus.£ 10.95, ISBN: 0443036187.</a:t>
            </a:r>
            <a:endParaRPr sz="800">
              <a:solidFill>
                <a:srgbClr val="B7B7B7"/>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9" name="Shape 379"/>
        <p:cNvGrpSpPr/>
        <p:nvPr/>
      </p:nvGrpSpPr>
      <p:grpSpPr>
        <a:xfrm>
          <a:off x="0" y="0"/>
          <a:ext cx="0" cy="0"/>
          <a:chOff x="0" y="0"/>
          <a:chExt cx="0" cy="0"/>
        </a:xfrm>
      </p:grpSpPr>
      <p:sp>
        <p:nvSpPr>
          <p:cNvPr id="380" name="Google Shape;380;p49"/>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Flexory KYK</a:t>
            </a:r>
            <a:endParaRPr/>
          </a:p>
        </p:txBody>
      </p:sp>
      <p:sp>
        <p:nvSpPr>
          <p:cNvPr id="381" name="Google Shape;381;p49"/>
          <p:cNvSpPr txBox="1"/>
          <p:nvPr>
            <p:ph idx="1" type="body"/>
          </p:nvPr>
        </p:nvSpPr>
        <p:spPr>
          <a:xfrm>
            <a:off x="540000" y="1269000"/>
            <a:ext cx="4905900" cy="3105000"/>
          </a:xfrm>
          <a:prstGeom prst="rect">
            <a:avLst/>
          </a:prstGeom>
        </p:spPr>
        <p:txBody>
          <a:bodyPr anchorCtr="0" anchor="t" bIns="0" lIns="0" spcFirstLastPara="1" rIns="0" wrap="square" tIns="0">
            <a:noAutofit/>
          </a:bodyPr>
          <a:lstStyle/>
          <a:p>
            <a:pPr indent="0" lvl="0" marL="0" rtl="0" algn="l">
              <a:lnSpc>
                <a:spcPct val="60000"/>
              </a:lnSpc>
              <a:spcBef>
                <a:spcPts val="0"/>
              </a:spcBef>
              <a:spcAft>
                <a:spcPts val="0"/>
              </a:spcAft>
              <a:buNone/>
            </a:pPr>
            <a:r>
              <a:rPr b="1" lang="sk" sz="1570">
                <a:solidFill>
                  <a:srgbClr val="3F3F3F"/>
                </a:solidFill>
              </a:rPr>
              <a:t>1. FL (+ZR A ADD) </a:t>
            </a:r>
            <a:endParaRPr b="1" sz="1500">
              <a:solidFill>
                <a:srgbClr val="3F3F3F"/>
              </a:solidFill>
            </a:endParaRPr>
          </a:p>
          <a:p>
            <a:pPr indent="-323850" lvl="0" marL="342900" rtl="0" algn="l">
              <a:lnSpc>
                <a:spcPct val="60000"/>
              </a:lnSpc>
              <a:spcBef>
                <a:spcPts val="1000"/>
              </a:spcBef>
              <a:spcAft>
                <a:spcPts val="0"/>
              </a:spcAft>
              <a:buSzPts val="1570"/>
              <a:buFont typeface="Arial"/>
              <a:buChar char="•"/>
            </a:pPr>
            <a:r>
              <a:rPr lang="sk" sz="1570">
                <a:solidFill>
                  <a:srgbClr val="3F3F3F"/>
                </a:solidFill>
              </a:rPr>
              <a:t>m. illiopsoas </a:t>
            </a:r>
            <a:endParaRPr sz="1500">
              <a:solidFill>
                <a:srgbClr val="3F3F3F"/>
              </a:solidFill>
            </a:endParaRPr>
          </a:p>
          <a:p>
            <a:pPr indent="-342900" lvl="0" marL="342900" rtl="0" algn="l">
              <a:lnSpc>
                <a:spcPct val="60000"/>
              </a:lnSpc>
              <a:spcBef>
                <a:spcPts val="1000"/>
              </a:spcBef>
              <a:spcAft>
                <a:spcPts val="0"/>
              </a:spcAft>
              <a:buNone/>
            </a:pPr>
            <a:r>
              <a:rPr lang="sk" sz="1570">
                <a:solidFill>
                  <a:srgbClr val="3F3F3F"/>
                </a:solidFill>
              </a:rPr>
              <a:t>- </a:t>
            </a:r>
            <a:r>
              <a:rPr lang="sk" sz="1570">
                <a:solidFill>
                  <a:srgbClr val="3F3F3F"/>
                </a:solidFill>
              </a:rPr>
              <a:t>m. psoas major (1)</a:t>
            </a:r>
            <a:endParaRPr sz="1500">
              <a:solidFill>
                <a:srgbClr val="3F3F3F"/>
              </a:solidFill>
            </a:endParaRPr>
          </a:p>
          <a:p>
            <a:pPr indent="0" lvl="0" marL="0" rtl="0" algn="l">
              <a:lnSpc>
                <a:spcPct val="60000"/>
              </a:lnSpc>
              <a:spcBef>
                <a:spcPts val="1000"/>
              </a:spcBef>
              <a:spcAft>
                <a:spcPts val="0"/>
              </a:spcAft>
              <a:buNone/>
            </a:pPr>
            <a:r>
              <a:rPr lang="sk" sz="1570">
                <a:solidFill>
                  <a:srgbClr val="3F3F3F"/>
                </a:solidFill>
              </a:rPr>
              <a:t>- m. illiacus (2)</a:t>
            </a:r>
            <a:endParaRPr sz="1500">
              <a:solidFill>
                <a:srgbClr val="3F3F3F"/>
              </a:solidFill>
            </a:endParaRPr>
          </a:p>
          <a:p>
            <a:pPr indent="-323850" lvl="0" marL="342900" rtl="0" algn="l">
              <a:lnSpc>
                <a:spcPct val="60000"/>
              </a:lnSpc>
              <a:spcBef>
                <a:spcPts val="1000"/>
              </a:spcBef>
              <a:spcAft>
                <a:spcPts val="0"/>
              </a:spcAft>
              <a:buSzPts val="1570"/>
              <a:buFont typeface="Arial"/>
              <a:buChar char="•"/>
            </a:pPr>
            <a:r>
              <a:rPr lang="sk" sz="1570">
                <a:solidFill>
                  <a:srgbClr val="3F3F3F"/>
                </a:solidFill>
              </a:rPr>
              <a:t>m. adductor longus (7)</a:t>
            </a:r>
            <a:endParaRPr sz="1500">
              <a:solidFill>
                <a:srgbClr val="3F3F3F"/>
              </a:solidFill>
            </a:endParaRPr>
          </a:p>
          <a:p>
            <a:pPr indent="-323850" lvl="0" marL="342900" rtl="0" algn="l">
              <a:lnSpc>
                <a:spcPct val="60000"/>
              </a:lnSpc>
              <a:spcBef>
                <a:spcPts val="1000"/>
              </a:spcBef>
              <a:spcAft>
                <a:spcPts val="0"/>
              </a:spcAft>
              <a:buSzPts val="1570"/>
              <a:buFont typeface="Arial"/>
              <a:buChar char="•"/>
            </a:pPr>
            <a:r>
              <a:rPr lang="sk" sz="1570">
                <a:solidFill>
                  <a:srgbClr val="3F3F3F"/>
                </a:solidFill>
              </a:rPr>
              <a:t>m. pectineus (6)</a:t>
            </a:r>
            <a:endParaRPr sz="1570">
              <a:solidFill>
                <a:srgbClr val="3F3F3F"/>
              </a:solidFill>
            </a:endParaRPr>
          </a:p>
          <a:p>
            <a:pPr indent="0" lvl="0" marL="0" rtl="0" algn="l">
              <a:lnSpc>
                <a:spcPct val="60000"/>
              </a:lnSpc>
              <a:spcBef>
                <a:spcPts val="1000"/>
              </a:spcBef>
              <a:spcAft>
                <a:spcPts val="0"/>
              </a:spcAft>
              <a:buNone/>
            </a:pPr>
            <a:r>
              <a:rPr b="1" lang="sk" sz="1570">
                <a:solidFill>
                  <a:srgbClr val="3F3F3F"/>
                </a:solidFill>
              </a:rPr>
              <a:t>2. FL (+ VR a ABD)</a:t>
            </a:r>
            <a:endParaRPr b="1" sz="1500">
              <a:solidFill>
                <a:srgbClr val="3F3F3F"/>
              </a:solidFill>
            </a:endParaRPr>
          </a:p>
          <a:p>
            <a:pPr indent="-323850" lvl="0" marL="342900" rtl="0" algn="l">
              <a:lnSpc>
                <a:spcPct val="60000"/>
              </a:lnSpc>
              <a:spcBef>
                <a:spcPts val="1000"/>
              </a:spcBef>
              <a:spcAft>
                <a:spcPts val="0"/>
              </a:spcAft>
              <a:buSzPts val="1570"/>
              <a:buFont typeface="Arial"/>
              <a:buChar char="•"/>
            </a:pPr>
            <a:r>
              <a:rPr lang="sk" sz="1570">
                <a:solidFill>
                  <a:srgbClr val="3F3F3F"/>
                </a:solidFill>
              </a:rPr>
              <a:t>m. tensor fasciae latae (5) - dle FLX v KOK</a:t>
            </a:r>
            <a:endParaRPr sz="1500">
              <a:solidFill>
                <a:srgbClr val="3F3F3F"/>
              </a:solidFill>
            </a:endParaRPr>
          </a:p>
          <a:p>
            <a:pPr indent="-323850" lvl="0" marL="342900" rtl="0" algn="l">
              <a:lnSpc>
                <a:spcPct val="60000"/>
              </a:lnSpc>
              <a:spcBef>
                <a:spcPts val="1000"/>
              </a:spcBef>
              <a:spcAft>
                <a:spcPts val="0"/>
              </a:spcAft>
              <a:buSzPts val="1570"/>
              <a:buFont typeface="Arial"/>
              <a:buChar char="•"/>
            </a:pPr>
            <a:r>
              <a:rPr lang="sk" sz="1570">
                <a:solidFill>
                  <a:srgbClr val="3F3F3F"/>
                </a:solidFill>
              </a:rPr>
              <a:t>přední vlákna mm. glutei </a:t>
            </a:r>
            <a:endParaRPr sz="1500">
              <a:solidFill>
                <a:srgbClr val="3F3F3F"/>
              </a:solidFill>
            </a:endParaRPr>
          </a:p>
          <a:p>
            <a:pPr indent="-342900" lvl="0" marL="342900" rtl="0" algn="l">
              <a:lnSpc>
                <a:spcPct val="60000"/>
              </a:lnSpc>
              <a:spcBef>
                <a:spcPts val="1000"/>
              </a:spcBef>
              <a:spcAft>
                <a:spcPts val="0"/>
              </a:spcAft>
              <a:buNone/>
            </a:pPr>
            <a:r>
              <a:rPr lang="sk" sz="1570">
                <a:solidFill>
                  <a:srgbClr val="3F3F3F"/>
                </a:solidFill>
              </a:rPr>
              <a:t>	- m. gluteus medius et</a:t>
            </a:r>
            <a:endParaRPr sz="1500">
              <a:solidFill>
                <a:srgbClr val="3F3F3F"/>
              </a:solidFill>
            </a:endParaRPr>
          </a:p>
          <a:p>
            <a:pPr indent="-342900" lvl="0" marL="342900" rtl="0" algn="l">
              <a:lnSpc>
                <a:spcPct val="60000"/>
              </a:lnSpc>
              <a:spcBef>
                <a:spcPts val="1000"/>
              </a:spcBef>
              <a:spcAft>
                <a:spcPts val="0"/>
              </a:spcAft>
              <a:buNone/>
            </a:pPr>
            <a:r>
              <a:rPr lang="sk" sz="1570">
                <a:solidFill>
                  <a:srgbClr val="3F3F3F"/>
                </a:solidFill>
              </a:rPr>
              <a:t>	minimus (9)</a:t>
            </a:r>
            <a:endParaRPr sz="1500">
              <a:solidFill>
                <a:srgbClr val="3F3F3F"/>
              </a:solidFill>
            </a:endParaRPr>
          </a:p>
          <a:p>
            <a:pPr indent="-323850" lvl="0" marL="342900" rtl="0" algn="l">
              <a:lnSpc>
                <a:spcPct val="60000"/>
              </a:lnSpc>
              <a:spcBef>
                <a:spcPts val="1000"/>
              </a:spcBef>
              <a:spcAft>
                <a:spcPts val="0"/>
              </a:spcAft>
              <a:buSzPts val="1570"/>
              <a:buFont typeface="Arial"/>
              <a:buChar char="•"/>
            </a:pPr>
            <a:r>
              <a:rPr lang="sk" sz="1570">
                <a:solidFill>
                  <a:srgbClr val="3F3F3F"/>
                </a:solidFill>
              </a:rPr>
              <a:t>m. gracilis - addukce (8)</a:t>
            </a:r>
            <a:endParaRPr sz="1570">
              <a:solidFill>
                <a:srgbClr val="3F3F3F"/>
              </a:solidFill>
            </a:endParaRPr>
          </a:p>
          <a:p>
            <a:pPr indent="-323850" lvl="0" marL="342900" rtl="0" algn="l">
              <a:lnSpc>
                <a:spcPct val="60000"/>
              </a:lnSpc>
              <a:spcBef>
                <a:spcPts val="1000"/>
              </a:spcBef>
              <a:spcAft>
                <a:spcPts val="0"/>
              </a:spcAft>
              <a:buSzPts val="1570"/>
              <a:buFont typeface="Arial"/>
              <a:buChar char="•"/>
            </a:pPr>
            <a:r>
              <a:rPr lang="sk" sz="1570">
                <a:solidFill>
                  <a:srgbClr val="3F3F3F"/>
                </a:solidFill>
              </a:rPr>
              <a:t>m. sartorius (3) </a:t>
            </a:r>
            <a:endParaRPr sz="1500">
              <a:solidFill>
                <a:srgbClr val="3F3F3F"/>
              </a:solidFill>
            </a:endParaRPr>
          </a:p>
          <a:p>
            <a:pPr indent="-323850" lvl="0" marL="342900" rtl="0" algn="l">
              <a:lnSpc>
                <a:spcPct val="60000"/>
              </a:lnSpc>
              <a:spcBef>
                <a:spcPts val="1000"/>
              </a:spcBef>
              <a:spcAft>
                <a:spcPts val="0"/>
              </a:spcAft>
              <a:buSzPts val="1570"/>
              <a:buFont typeface="Arial"/>
              <a:buChar char="•"/>
            </a:pPr>
            <a:r>
              <a:rPr lang="sk" sz="1570">
                <a:solidFill>
                  <a:srgbClr val="3F3F3F"/>
                </a:solidFill>
              </a:rPr>
              <a:t>m. rectus femoris (4)</a:t>
            </a:r>
            <a:endParaRPr sz="1500">
              <a:solidFill>
                <a:srgbClr val="3F3F3F"/>
              </a:solidFill>
            </a:endParaRPr>
          </a:p>
          <a:p>
            <a:pPr indent="-342900" lvl="0" marL="342900" rtl="0" algn="l">
              <a:lnSpc>
                <a:spcPct val="60000"/>
              </a:lnSpc>
              <a:spcBef>
                <a:spcPts val="1000"/>
              </a:spcBef>
              <a:spcAft>
                <a:spcPts val="0"/>
              </a:spcAft>
              <a:buNone/>
            </a:pPr>
            <a:r>
              <a:t/>
            </a:r>
            <a:endParaRPr sz="1570">
              <a:solidFill>
                <a:srgbClr val="3F3F3F"/>
              </a:solidFill>
            </a:endParaRPr>
          </a:p>
          <a:p>
            <a:pPr indent="-234950" lvl="0" marL="342900" rtl="0" algn="l">
              <a:lnSpc>
                <a:spcPct val="60000"/>
              </a:lnSpc>
              <a:spcBef>
                <a:spcPts val="1000"/>
              </a:spcBef>
              <a:spcAft>
                <a:spcPts val="0"/>
              </a:spcAft>
              <a:buNone/>
            </a:pPr>
            <a:r>
              <a:t/>
            </a:r>
            <a:endParaRPr sz="1400">
              <a:solidFill>
                <a:srgbClr val="3F3F3F"/>
              </a:solidFill>
            </a:endParaRPr>
          </a:p>
          <a:p>
            <a:pPr indent="0" lvl="0" marL="0" rtl="0" algn="l">
              <a:spcBef>
                <a:spcPts val="0"/>
              </a:spcBef>
              <a:spcAft>
                <a:spcPts val="0"/>
              </a:spcAft>
              <a:buNone/>
            </a:pPr>
            <a:r>
              <a:t/>
            </a:r>
            <a:endParaRPr sz="1800"/>
          </a:p>
        </p:txBody>
      </p:sp>
      <p:pic>
        <p:nvPicPr>
          <p:cNvPr id="382" name="Google Shape;382;p49"/>
          <p:cNvPicPr preferRelativeResize="0"/>
          <p:nvPr/>
        </p:nvPicPr>
        <p:blipFill rotWithShape="1">
          <a:blip r:embed="rId3">
            <a:alphaModFix/>
          </a:blip>
          <a:srcRect b="4734" l="54084" r="0" t="0"/>
          <a:stretch/>
        </p:blipFill>
        <p:spPr>
          <a:xfrm>
            <a:off x="5445825" y="0"/>
            <a:ext cx="3698182" cy="5143499"/>
          </a:xfrm>
          <a:prstGeom prst="rect">
            <a:avLst/>
          </a:prstGeom>
          <a:noFill/>
          <a:ln>
            <a:noFill/>
          </a:ln>
        </p:spPr>
      </p:pic>
      <p:pic>
        <p:nvPicPr>
          <p:cNvPr id="383" name="Google Shape;383;p49"/>
          <p:cNvPicPr preferRelativeResize="0"/>
          <p:nvPr/>
        </p:nvPicPr>
        <p:blipFill rotWithShape="1">
          <a:blip r:embed="rId4">
            <a:alphaModFix/>
          </a:blip>
          <a:srcRect b="47676" l="0" r="58449" t="0"/>
          <a:stretch/>
        </p:blipFill>
        <p:spPr>
          <a:xfrm>
            <a:off x="3294025" y="-1"/>
            <a:ext cx="2311774" cy="1951501"/>
          </a:xfrm>
          <a:prstGeom prst="rect">
            <a:avLst/>
          </a:prstGeom>
          <a:noFill/>
          <a:ln>
            <a:noFill/>
          </a:ln>
        </p:spPr>
      </p:pic>
      <p:sp>
        <p:nvSpPr>
          <p:cNvPr id="384" name="Google Shape;384;p49"/>
          <p:cNvSpPr txBox="1"/>
          <p:nvPr/>
        </p:nvSpPr>
        <p:spPr>
          <a:xfrm>
            <a:off x="3328963" y="1951500"/>
            <a:ext cx="2241900" cy="800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sk" sz="800">
                <a:solidFill>
                  <a:srgbClr val="B7B7B7"/>
                </a:solidFill>
              </a:rPr>
              <a:t>Jones, S. F. (1990). The Physiology of the Joints| The Physiology of the Joints, IA Kapandji (Ed.),(vol 2, Lower Limb), Churchill Livingstone, Edinburgh, 5th edn (1987), p. 242, Illus.£ 10.95, ISBN: 0443036187.</a:t>
            </a:r>
            <a:endParaRPr sz="800">
              <a:solidFill>
                <a:srgbClr val="B7B7B7"/>
              </a:solidFill>
            </a:endParaRPr>
          </a:p>
        </p:txBody>
      </p:sp>
      <p:pic>
        <p:nvPicPr>
          <p:cNvPr id="385" name="Google Shape;385;p49"/>
          <p:cNvPicPr preferRelativeResize="0"/>
          <p:nvPr/>
        </p:nvPicPr>
        <p:blipFill rotWithShape="1">
          <a:blip r:embed="rId5">
            <a:alphaModFix/>
          </a:blip>
          <a:srcRect b="51086" l="19561" r="55126" t="8678"/>
          <a:stretch/>
        </p:blipFill>
        <p:spPr>
          <a:xfrm>
            <a:off x="3450650" y="3409075"/>
            <a:ext cx="1504799" cy="1494976"/>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9" name="Shape 389"/>
        <p:cNvGrpSpPr/>
        <p:nvPr/>
      </p:nvGrpSpPr>
      <p:grpSpPr>
        <a:xfrm>
          <a:off x="0" y="0"/>
          <a:ext cx="0" cy="0"/>
          <a:chOff x="0" y="0"/>
          <a:chExt cx="0" cy="0"/>
        </a:xfrm>
      </p:grpSpPr>
      <p:sp>
        <p:nvSpPr>
          <p:cNvPr id="390" name="Google Shape;390;p50"/>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Extenze v KYK</a:t>
            </a:r>
            <a:endParaRPr/>
          </a:p>
        </p:txBody>
      </p:sp>
      <p:sp>
        <p:nvSpPr>
          <p:cNvPr id="391" name="Google Shape;391;p50"/>
          <p:cNvSpPr txBox="1"/>
          <p:nvPr>
            <p:ph idx="1" type="body"/>
          </p:nvPr>
        </p:nvSpPr>
        <p:spPr>
          <a:xfrm>
            <a:off x="540000" y="1269002"/>
            <a:ext cx="8064900" cy="3105000"/>
          </a:xfrm>
          <a:prstGeom prst="rect">
            <a:avLst/>
          </a:prstGeom>
        </p:spPr>
        <p:txBody>
          <a:bodyPr anchorCtr="0" anchor="t" bIns="0" lIns="0" spcFirstLastPara="1" rIns="0" wrap="square" tIns="0">
            <a:noAutofit/>
          </a:bodyPr>
          <a:lstStyle/>
          <a:p>
            <a:pPr indent="-285750" lvl="0" marL="285750" rtl="0" algn="l">
              <a:lnSpc>
                <a:spcPct val="100000"/>
              </a:lnSpc>
              <a:spcBef>
                <a:spcPts val="0"/>
              </a:spcBef>
              <a:spcAft>
                <a:spcPts val="0"/>
              </a:spcAft>
              <a:buClr>
                <a:srgbClr val="000000"/>
              </a:buClr>
              <a:buSzPts val="1800"/>
              <a:buChar char="-"/>
            </a:pPr>
            <a:r>
              <a:rPr lang="sk" sz="1800">
                <a:solidFill>
                  <a:srgbClr val="000000"/>
                </a:solidFill>
              </a:rPr>
              <a:t>je spojená s anteriorním klopením pánve </a:t>
            </a:r>
            <a:endParaRPr sz="1800">
              <a:solidFill>
                <a:srgbClr val="000000"/>
              </a:solidFill>
            </a:endParaRPr>
          </a:p>
          <a:p>
            <a:pPr indent="0" lvl="0" marL="0" rtl="0" algn="l">
              <a:lnSpc>
                <a:spcPct val="100000"/>
              </a:lnSpc>
              <a:spcBef>
                <a:spcPts val="0"/>
              </a:spcBef>
              <a:spcAft>
                <a:spcPts val="0"/>
              </a:spcAft>
              <a:buClr>
                <a:srgbClr val="000000"/>
              </a:buClr>
              <a:buFont typeface="Arial"/>
              <a:buNone/>
            </a:pPr>
            <a:r>
              <a:rPr lang="sk" sz="1800">
                <a:solidFill>
                  <a:srgbClr val="000000"/>
                </a:solidFill>
              </a:rPr>
              <a:t>    a zvýrazněním bederní lordózy </a:t>
            </a:r>
            <a:endParaRPr sz="1800">
              <a:solidFill>
                <a:srgbClr val="000000"/>
              </a:solidFill>
            </a:endParaRPr>
          </a:p>
          <a:p>
            <a:pPr indent="0" lvl="0" marL="0" rtl="0" algn="l">
              <a:lnSpc>
                <a:spcPct val="90000"/>
              </a:lnSpc>
              <a:spcBef>
                <a:spcPts val="0"/>
              </a:spcBef>
              <a:spcAft>
                <a:spcPts val="0"/>
              </a:spcAft>
              <a:buClr>
                <a:schemeClr val="dk1"/>
              </a:buClr>
              <a:buFont typeface="Arial"/>
              <a:buNone/>
            </a:pPr>
            <a:r>
              <a:rPr lang="sk" sz="1800"/>
              <a:t>-  omezuje ji napětí lig. iliofemorale</a:t>
            </a:r>
            <a:endParaRPr sz="1800"/>
          </a:p>
          <a:p>
            <a:pPr indent="-317500" lvl="0" marL="342900" rtl="0" algn="l">
              <a:lnSpc>
                <a:spcPct val="90000"/>
              </a:lnSpc>
              <a:spcBef>
                <a:spcPts val="1000"/>
              </a:spcBef>
              <a:spcAft>
                <a:spcPts val="0"/>
              </a:spcAft>
              <a:buSzPts val="1800"/>
              <a:buFont typeface="Arial"/>
              <a:buChar char="•"/>
            </a:pPr>
            <a:r>
              <a:rPr lang="sk" sz="1800" u="sng">
                <a:solidFill>
                  <a:srgbClr val="3F3F3F"/>
                </a:solidFill>
              </a:rPr>
              <a:t>dle pozice v KOK</a:t>
            </a:r>
            <a:r>
              <a:rPr lang="sk" sz="1800">
                <a:solidFill>
                  <a:srgbClr val="3F3F3F"/>
                </a:solidFill>
              </a:rPr>
              <a:t>:</a:t>
            </a:r>
            <a:endParaRPr sz="1800">
              <a:solidFill>
                <a:srgbClr val="3F3F3F"/>
              </a:solidFill>
            </a:endParaRPr>
          </a:p>
          <a:p>
            <a:pPr indent="0" lvl="0" marL="0" rtl="0" algn="l">
              <a:lnSpc>
                <a:spcPct val="90000"/>
              </a:lnSpc>
              <a:spcBef>
                <a:spcPts val="1000"/>
              </a:spcBef>
              <a:spcAft>
                <a:spcPts val="0"/>
              </a:spcAft>
              <a:buNone/>
            </a:pPr>
            <a:r>
              <a:rPr lang="sk" sz="1800">
                <a:solidFill>
                  <a:srgbClr val="3F3F3F"/>
                </a:solidFill>
              </a:rPr>
              <a:t>KOK v extenzi - 20°  (aktivně), - KOK ve flexi - 10°  (aktivně) 	</a:t>
            </a:r>
            <a:endParaRPr sz="1800">
              <a:solidFill>
                <a:srgbClr val="3F3F3F"/>
              </a:solidFill>
            </a:endParaRPr>
          </a:p>
          <a:p>
            <a:pPr indent="0" lvl="0" marL="0" rtl="0" algn="l">
              <a:lnSpc>
                <a:spcPct val="90000"/>
              </a:lnSpc>
              <a:spcBef>
                <a:spcPts val="1000"/>
              </a:spcBef>
              <a:spcAft>
                <a:spcPts val="0"/>
              </a:spcAft>
              <a:buNone/>
            </a:pPr>
            <a:r>
              <a:rPr lang="sk" sz="1800">
                <a:solidFill>
                  <a:srgbClr val="3F3F3F"/>
                </a:solidFill>
              </a:rPr>
              <a:t>										    (bez zapojení hamstringů) </a:t>
            </a:r>
            <a:endParaRPr sz="1800">
              <a:solidFill>
                <a:srgbClr val="3F3F3F"/>
              </a:solidFill>
            </a:endParaRPr>
          </a:p>
          <a:p>
            <a:pPr indent="0" lvl="0" marL="0" rtl="0" algn="l">
              <a:lnSpc>
                <a:spcPct val="90000"/>
              </a:lnSpc>
              <a:spcBef>
                <a:spcPts val="1000"/>
              </a:spcBef>
              <a:spcAft>
                <a:spcPts val="0"/>
              </a:spcAft>
              <a:buNone/>
            </a:pPr>
            <a:r>
              <a:t/>
            </a:r>
            <a:endParaRPr sz="1800">
              <a:solidFill>
                <a:srgbClr val="3F3F3F"/>
              </a:solidFill>
            </a:endParaRPr>
          </a:p>
          <a:p>
            <a:pPr indent="0" lvl="0" marL="0" rtl="0" algn="l">
              <a:lnSpc>
                <a:spcPct val="90000"/>
              </a:lnSpc>
              <a:spcBef>
                <a:spcPts val="1000"/>
              </a:spcBef>
              <a:spcAft>
                <a:spcPts val="0"/>
              </a:spcAft>
              <a:buNone/>
            </a:pPr>
            <a:r>
              <a:t/>
            </a:r>
            <a:endParaRPr sz="1800">
              <a:solidFill>
                <a:srgbClr val="3F3F3F"/>
              </a:solidFill>
            </a:endParaRPr>
          </a:p>
          <a:p>
            <a:pPr indent="0" lvl="0" marL="0" rtl="0" algn="l">
              <a:lnSpc>
                <a:spcPct val="90000"/>
              </a:lnSpc>
              <a:spcBef>
                <a:spcPts val="1000"/>
              </a:spcBef>
              <a:spcAft>
                <a:spcPts val="0"/>
              </a:spcAft>
              <a:buClr>
                <a:schemeClr val="dk1"/>
              </a:buClr>
              <a:buSzPts val="2200"/>
              <a:buFont typeface="Arial"/>
              <a:buNone/>
            </a:pPr>
            <a:r>
              <a:rPr lang="sk" sz="1800">
                <a:solidFill>
                  <a:srgbClr val="3F3F3F"/>
                </a:solidFill>
              </a:rPr>
              <a:t>20-30°(pasivně)    	</a:t>
            </a:r>
            <a:endParaRPr sz="1800">
              <a:solidFill>
                <a:srgbClr val="3F3F3F"/>
              </a:solidFill>
            </a:endParaRPr>
          </a:p>
          <a:p>
            <a:pPr indent="0" lvl="0" marL="0" rtl="0" algn="l">
              <a:spcBef>
                <a:spcPts val="0"/>
              </a:spcBef>
              <a:spcAft>
                <a:spcPts val="0"/>
              </a:spcAft>
              <a:buNone/>
            </a:pPr>
            <a:r>
              <a:t/>
            </a:r>
            <a:endParaRPr sz="1800"/>
          </a:p>
        </p:txBody>
      </p:sp>
      <p:pic>
        <p:nvPicPr>
          <p:cNvPr id="392" name="Google Shape;392;p50"/>
          <p:cNvPicPr preferRelativeResize="0"/>
          <p:nvPr/>
        </p:nvPicPr>
        <p:blipFill rotWithShape="1">
          <a:blip r:embed="rId3">
            <a:alphaModFix/>
          </a:blip>
          <a:srcRect b="6076" l="4461" r="0" t="0"/>
          <a:stretch/>
        </p:blipFill>
        <p:spPr>
          <a:xfrm>
            <a:off x="6637200" y="367700"/>
            <a:ext cx="2216100" cy="2527200"/>
          </a:xfrm>
          <a:prstGeom prst="rect">
            <a:avLst/>
          </a:prstGeom>
          <a:noFill/>
          <a:ln>
            <a:noFill/>
          </a:ln>
        </p:spPr>
      </p:pic>
      <p:pic>
        <p:nvPicPr>
          <p:cNvPr id="393" name="Google Shape;393;p50"/>
          <p:cNvPicPr preferRelativeResize="0"/>
          <p:nvPr/>
        </p:nvPicPr>
        <p:blipFill rotWithShape="1">
          <a:blip r:embed="rId4">
            <a:alphaModFix/>
          </a:blip>
          <a:srcRect b="10642" l="-5019" r="0" t="0"/>
          <a:stretch/>
        </p:blipFill>
        <p:spPr>
          <a:xfrm>
            <a:off x="2692275" y="2894900"/>
            <a:ext cx="1422300" cy="2248500"/>
          </a:xfrm>
          <a:prstGeom prst="rect">
            <a:avLst/>
          </a:prstGeom>
          <a:noFill/>
          <a:ln>
            <a:noFill/>
          </a:ln>
        </p:spPr>
      </p:pic>
      <p:sp>
        <p:nvSpPr>
          <p:cNvPr id="394" name="Google Shape;394;p50"/>
          <p:cNvSpPr txBox="1"/>
          <p:nvPr/>
        </p:nvSpPr>
        <p:spPr>
          <a:xfrm>
            <a:off x="6513663" y="0"/>
            <a:ext cx="2241900" cy="800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sk" sz="800">
                <a:solidFill>
                  <a:srgbClr val="B7B7B7"/>
                </a:solidFill>
              </a:rPr>
              <a:t>Jones, S. F. (1990). The Physiology of the Joints| The Physiology of the Joints, IA Kapandji (Ed.),(vol 2, Lower Limb), Churchill Livingstone, Edinburgh, 5th edn (1987), p. 242, Illus.£ 10.95, ISBN: 0443036187.</a:t>
            </a:r>
            <a:endParaRPr sz="800">
              <a:solidFill>
                <a:srgbClr val="B7B7B7"/>
              </a:solidFill>
            </a:endParaRPr>
          </a:p>
        </p:txBody>
      </p:sp>
      <p:sp>
        <p:nvSpPr>
          <p:cNvPr id="395" name="Google Shape;395;p50"/>
          <p:cNvSpPr txBox="1"/>
          <p:nvPr/>
        </p:nvSpPr>
        <p:spPr>
          <a:xfrm>
            <a:off x="4114563" y="4358750"/>
            <a:ext cx="2241900" cy="800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sk" sz="800">
                <a:solidFill>
                  <a:srgbClr val="B7B7B7"/>
                </a:solidFill>
              </a:rPr>
              <a:t>Jones, S. F. (1990). The Physiology of the Joints| The Physiology of the Joints, IA Kapandji (Ed.),(vol 2, Lower Limb), Churchill Livingstone, Edinburgh, 5th edn (1987), p. 242, Illus.£ 10.95, ISBN: 0443036187.</a:t>
            </a:r>
            <a:endParaRPr sz="800">
              <a:solidFill>
                <a:srgbClr val="B7B7B7"/>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 name="Shape 156"/>
        <p:cNvGrpSpPr/>
        <p:nvPr/>
      </p:nvGrpSpPr>
      <p:grpSpPr>
        <a:xfrm>
          <a:off x="0" y="0"/>
          <a:ext cx="0" cy="0"/>
          <a:chOff x="0" y="0"/>
          <a:chExt cx="0" cy="0"/>
        </a:xfrm>
      </p:grpSpPr>
      <p:sp>
        <p:nvSpPr>
          <p:cNvPr id="157" name="Google Shape;157;p24"/>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Funkční anatomie a kineziologie kyčle</a:t>
            </a:r>
            <a:endParaRPr/>
          </a:p>
        </p:txBody>
      </p:sp>
      <p:sp>
        <p:nvSpPr>
          <p:cNvPr id="158" name="Google Shape;158;p24"/>
          <p:cNvSpPr txBox="1"/>
          <p:nvPr>
            <p:ph idx="1" type="body"/>
          </p:nvPr>
        </p:nvSpPr>
        <p:spPr>
          <a:xfrm>
            <a:off x="540000" y="1269002"/>
            <a:ext cx="8064900" cy="3105000"/>
          </a:xfrm>
          <a:prstGeom prst="rect">
            <a:avLst/>
          </a:prstGeom>
        </p:spPr>
        <p:txBody>
          <a:bodyPr anchorCtr="0" anchor="t" bIns="0" lIns="0" spcFirstLastPara="1" rIns="0" wrap="square" tIns="0">
            <a:noAutofit/>
          </a:bodyPr>
          <a:lstStyle/>
          <a:p>
            <a:pPr indent="-342900" lvl="0" marL="342900" rtl="0" algn="l">
              <a:lnSpc>
                <a:spcPct val="90000"/>
              </a:lnSpc>
              <a:spcBef>
                <a:spcPts val="0"/>
              </a:spcBef>
              <a:spcAft>
                <a:spcPts val="0"/>
              </a:spcAft>
              <a:buSzPts val="1800"/>
              <a:buFont typeface="Arial"/>
              <a:buChar char="•"/>
            </a:pPr>
            <a:r>
              <a:rPr lang="sk" sz="1800"/>
              <a:t>Omezený kulový kloub s hlubokou jamkou</a:t>
            </a:r>
            <a:endParaRPr sz="1800"/>
          </a:p>
          <a:p>
            <a:pPr indent="-342900" lvl="0" marL="342900" rtl="0" algn="l">
              <a:lnSpc>
                <a:spcPct val="90000"/>
              </a:lnSpc>
              <a:spcBef>
                <a:spcPts val="1000"/>
              </a:spcBef>
              <a:spcAft>
                <a:spcPts val="0"/>
              </a:spcAft>
              <a:buSzPts val="1800"/>
              <a:buFont typeface="Arial"/>
              <a:buChar char="•"/>
            </a:pPr>
            <a:r>
              <a:rPr lang="sk" sz="1800"/>
              <a:t>Synoviální</a:t>
            </a:r>
            <a:endParaRPr sz="1800"/>
          </a:p>
          <a:p>
            <a:pPr indent="-342900" lvl="0" marL="342900" rtl="0" algn="l">
              <a:lnSpc>
                <a:spcPct val="90000"/>
              </a:lnSpc>
              <a:spcBef>
                <a:spcPts val="1000"/>
              </a:spcBef>
              <a:spcAft>
                <a:spcPts val="0"/>
              </a:spcAft>
              <a:buSzPts val="1800"/>
              <a:buFont typeface="Arial"/>
              <a:buChar char="•"/>
            </a:pPr>
            <a:r>
              <a:rPr lang="sk" sz="1800"/>
              <a:t>Sférický (triaxiální)   </a:t>
            </a:r>
            <a:endParaRPr sz="1800"/>
          </a:p>
          <a:p>
            <a:pPr indent="-342900" lvl="0" marL="342900" rtl="0" algn="l">
              <a:lnSpc>
                <a:spcPct val="90000"/>
              </a:lnSpc>
              <a:spcBef>
                <a:spcPts val="1000"/>
              </a:spcBef>
              <a:spcAft>
                <a:spcPts val="0"/>
              </a:spcAft>
              <a:buNone/>
            </a:pPr>
            <a:r>
              <a:rPr lang="sk" sz="1800"/>
              <a:t>    </a:t>
            </a:r>
            <a:endParaRPr sz="1800"/>
          </a:p>
          <a:p>
            <a:pPr indent="-342900" lvl="0" marL="342900" rtl="0" algn="l">
              <a:lnSpc>
                <a:spcPct val="90000"/>
              </a:lnSpc>
              <a:spcBef>
                <a:spcPts val="1000"/>
              </a:spcBef>
              <a:spcAft>
                <a:spcPts val="0"/>
              </a:spcAft>
              <a:buNone/>
            </a:pPr>
            <a:r>
              <a:rPr b="1" lang="sk" sz="1800"/>
              <a:t>Funkce:</a:t>
            </a:r>
            <a:endParaRPr sz="1800"/>
          </a:p>
          <a:p>
            <a:pPr indent="-342900" lvl="0" marL="342900" rtl="0" algn="l">
              <a:lnSpc>
                <a:spcPct val="90000"/>
              </a:lnSpc>
              <a:spcBef>
                <a:spcPts val="1000"/>
              </a:spcBef>
              <a:spcAft>
                <a:spcPts val="0"/>
              </a:spcAft>
              <a:buSzPts val="1800"/>
              <a:buFont typeface="Arial"/>
              <a:buChar char="•"/>
            </a:pPr>
            <a:r>
              <a:rPr lang="sk" sz="1800"/>
              <a:t>pohyb volné DK vůči trupu </a:t>
            </a:r>
            <a:endParaRPr sz="1800"/>
          </a:p>
          <a:p>
            <a:pPr indent="-342900" lvl="0" marL="342900" rtl="0" algn="l">
              <a:lnSpc>
                <a:spcPct val="90000"/>
              </a:lnSpc>
              <a:spcBef>
                <a:spcPts val="1000"/>
              </a:spcBef>
              <a:spcAft>
                <a:spcPts val="0"/>
              </a:spcAft>
              <a:buSzPts val="1800"/>
              <a:buFont typeface="Arial"/>
              <a:buChar char="•"/>
            </a:pPr>
            <a:r>
              <a:rPr lang="sk" sz="1800"/>
              <a:t>FLX trupu při omezení rozvíjení páteře </a:t>
            </a:r>
            <a:endParaRPr sz="1800"/>
          </a:p>
          <a:p>
            <a:pPr indent="-342900" lvl="0" marL="342900" rtl="0" algn="l">
              <a:lnSpc>
                <a:spcPct val="90000"/>
              </a:lnSpc>
              <a:spcBef>
                <a:spcPts val="1000"/>
              </a:spcBef>
              <a:spcAft>
                <a:spcPts val="0"/>
              </a:spcAft>
              <a:buSzPts val="1800"/>
              <a:buFont typeface="Arial"/>
              <a:buChar char="•"/>
            </a:pPr>
            <a:r>
              <a:rPr lang="sk" sz="1800"/>
              <a:t>přenos zátěže axiálního systému na dolní končetiny</a:t>
            </a:r>
            <a:endParaRPr sz="1800"/>
          </a:p>
          <a:p>
            <a:pPr indent="-342900" lvl="0" marL="342900" rtl="0" algn="l">
              <a:lnSpc>
                <a:spcPct val="90000"/>
              </a:lnSpc>
              <a:spcBef>
                <a:spcPts val="1000"/>
              </a:spcBef>
              <a:spcAft>
                <a:spcPts val="0"/>
              </a:spcAft>
              <a:buSzPts val="1800"/>
              <a:buFont typeface="Noto Sans Symbols"/>
              <a:buChar char="•"/>
            </a:pPr>
            <a:r>
              <a:rPr lang="sk" sz="1800"/>
              <a:t>Balanční kloub - udržuje rovnováhu trupu    </a:t>
            </a:r>
            <a:endParaRPr sz="1800"/>
          </a:p>
          <a:p>
            <a:pPr indent="-228600" lvl="0" marL="342900" rtl="0" algn="l">
              <a:lnSpc>
                <a:spcPct val="100000"/>
              </a:lnSpc>
              <a:spcBef>
                <a:spcPts val="1000"/>
              </a:spcBef>
              <a:spcAft>
                <a:spcPts val="0"/>
              </a:spcAft>
              <a:buNone/>
            </a:pPr>
            <a:r>
              <a:t/>
            </a:r>
            <a:endParaRPr sz="1800"/>
          </a:p>
          <a:p>
            <a:pPr indent="0" lvl="0" marL="0" rtl="0" algn="l">
              <a:spcBef>
                <a:spcPts val="0"/>
              </a:spcBef>
              <a:spcAft>
                <a:spcPts val="0"/>
              </a:spcAft>
              <a:buNone/>
            </a:pPr>
            <a:r>
              <a:t/>
            </a:r>
            <a:endParaRPr/>
          </a:p>
        </p:txBody>
      </p:sp>
      <p:pic>
        <p:nvPicPr>
          <p:cNvPr descr="VÃ½sledek obrÃ¡zku pro kyÄelnÃ­ kloub" id="159" name="Google Shape;159;p24"/>
          <p:cNvPicPr preferRelativeResize="0"/>
          <p:nvPr/>
        </p:nvPicPr>
        <p:blipFill rotWithShape="1">
          <a:blip r:embed="rId3">
            <a:alphaModFix/>
          </a:blip>
          <a:srcRect b="0" l="0" r="0" t="0"/>
          <a:stretch/>
        </p:blipFill>
        <p:spPr>
          <a:xfrm>
            <a:off x="5330600" y="1557375"/>
            <a:ext cx="3332125" cy="221585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9" name="Shape 399"/>
        <p:cNvGrpSpPr/>
        <p:nvPr/>
      </p:nvGrpSpPr>
      <p:grpSpPr>
        <a:xfrm>
          <a:off x="0" y="0"/>
          <a:ext cx="0" cy="0"/>
          <a:chOff x="0" y="0"/>
          <a:chExt cx="0" cy="0"/>
        </a:xfrm>
      </p:grpSpPr>
      <p:sp>
        <p:nvSpPr>
          <p:cNvPr id="400" name="Google Shape;400;p51"/>
          <p:cNvSpPr txBox="1"/>
          <p:nvPr>
            <p:ph type="title"/>
          </p:nvPr>
        </p:nvSpPr>
        <p:spPr>
          <a:xfrm>
            <a:off x="540000" y="540000"/>
            <a:ext cx="36975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sz="2700"/>
              <a:t>Sportovci (gymnasté)</a:t>
            </a:r>
            <a:endParaRPr sz="2700"/>
          </a:p>
        </p:txBody>
      </p:sp>
      <p:sp>
        <p:nvSpPr>
          <p:cNvPr id="401" name="Google Shape;401;p51"/>
          <p:cNvSpPr txBox="1"/>
          <p:nvPr>
            <p:ph idx="1" type="body"/>
          </p:nvPr>
        </p:nvSpPr>
        <p:spPr>
          <a:xfrm>
            <a:off x="540000" y="1269000"/>
            <a:ext cx="3124500" cy="3105000"/>
          </a:xfrm>
          <a:prstGeom prst="rect">
            <a:avLst/>
          </a:prstGeom>
        </p:spPr>
        <p:txBody>
          <a:bodyPr anchorCtr="0" anchor="t" bIns="0" lIns="0" spcFirstLastPara="1" rIns="0" wrap="square" tIns="0">
            <a:noAutofit/>
          </a:bodyPr>
          <a:lstStyle/>
          <a:p>
            <a:pPr indent="-349250" lvl="0" marL="457200" rtl="0" algn="l">
              <a:lnSpc>
                <a:spcPct val="150000"/>
              </a:lnSpc>
              <a:spcBef>
                <a:spcPts val="0"/>
              </a:spcBef>
              <a:spcAft>
                <a:spcPts val="0"/>
              </a:spcAft>
              <a:buSzPts val="1900"/>
              <a:buChar char="●"/>
            </a:pPr>
            <a:r>
              <a:rPr lang="sk" sz="1900">
                <a:solidFill>
                  <a:srgbClr val="000000"/>
                </a:solidFill>
              </a:rPr>
              <a:t>přeskoky stranou bez opory o podložku, provaz atd.</a:t>
            </a:r>
            <a:endParaRPr sz="1300">
              <a:solidFill>
                <a:srgbClr val="000000"/>
              </a:solidFill>
            </a:endParaRPr>
          </a:p>
          <a:p>
            <a:pPr indent="-349250" lvl="0" marL="457200" rtl="0" algn="l">
              <a:lnSpc>
                <a:spcPct val="150000"/>
              </a:lnSpc>
              <a:spcBef>
                <a:spcPts val="0"/>
              </a:spcBef>
              <a:spcAft>
                <a:spcPts val="0"/>
              </a:spcAft>
              <a:buSzPts val="1900"/>
              <a:buChar char="●"/>
            </a:pPr>
            <a:r>
              <a:rPr lang="sk" sz="1900" u="sng">
                <a:solidFill>
                  <a:srgbClr val="000000"/>
                </a:solidFill>
              </a:rPr>
              <a:t>větší flexibilita </a:t>
            </a:r>
            <a:r>
              <a:rPr lang="sk" sz="1900">
                <a:solidFill>
                  <a:srgbClr val="000000"/>
                </a:solidFill>
              </a:rPr>
              <a:t>iliofemorálních ligament</a:t>
            </a:r>
            <a:endParaRPr i="1" sz="1900">
              <a:solidFill>
                <a:srgbClr val="000000"/>
              </a:solidFill>
            </a:endParaRPr>
          </a:p>
          <a:p>
            <a:pPr indent="0" lvl="0" marL="0" rtl="0" algn="l">
              <a:lnSpc>
                <a:spcPct val="150000"/>
              </a:lnSpc>
              <a:spcBef>
                <a:spcPts val="0"/>
              </a:spcBef>
              <a:spcAft>
                <a:spcPts val="0"/>
              </a:spcAft>
              <a:buClr>
                <a:srgbClr val="000000"/>
              </a:buClr>
              <a:buFont typeface="Arial"/>
              <a:buNone/>
            </a:pPr>
            <a:r>
              <a:rPr lang="sk" sz="1900">
                <a:solidFill>
                  <a:srgbClr val="000000"/>
                </a:solidFill>
              </a:rPr>
              <a:t>= </a:t>
            </a:r>
            <a:r>
              <a:rPr i="1" lang="sk" sz="1900" u="sng">
                <a:solidFill>
                  <a:srgbClr val="000000"/>
                </a:solidFill>
              </a:rPr>
              <a:t>kompenzace</a:t>
            </a:r>
            <a:r>
              <a:rPr lang="sk" sz="1900">
                <a:solidFill>
                  <a:srgbClr val="000000"/>
                </a:solidFill>
              </a:rPr>
              <a:t> velké EXT zadní DK znatelnou </a:t>
            </a:r>
            <a:r>
              <a:rPr i="1" lang="sk" sz="1900">
                <a:solidFill>
                  <a:srgbClr val="000000"/>
                </a:solidFill>
              </a:rPr>
              <a:t>anteverzí pánve </a:t>
            </a:r>
            <a:endParaRPr sz="1300">
              <a:solidFill>
                <a:srgbClr val="000000"/>
              </a:solidFill>
            </a:endParaRPr>
          </a:p>
          <a:p>
            <a:pPr indent="0" lvl="0" marL="0" rtl="0" algn="l">
              <a:lnSpc>
                <a:spcPct val="150000"/>
              </a:lnSpc>
              <a:spcBef>
                <a:spcPts val="0"/>
              </a:spcBef>
              <a:spcAft>
                <a:spcPts val="0"/>
              </a:spcAft>
              <a:buNone/>
            </a:pPr>
            <a:r>
              <a:t/>
            </a:r>
            <a:endParaRPr sz="2000"/>
          </a:p>
        </p:txBody>
      </p:sp>
      <p:pic>
        <p:nvPicPr>
          <p:cNvPr id="402" name="Google Shape;402;p51"/>
          <p:cNvPicPr preferRelativeResize="0"/>
          <p:nvPr/>
        </p:nvPicPr>
        <p:blipFill rotWithShape="1">
          <a:blip r:embed="rId3">
            <a:alphaModFix/>
          </a:blip>
          <a:srcRect b="995" l="44153" r="30878" t="41446"/>
          <a:stretch/>
        </p:blipFill>
        <p:spPr>
          <a:xfrm>
            <a:off x="7094225" y="0"/>
            <a:ext cx="2049775" cy="3867124"/>
          </a:xfrm>
          <a:prstGeom prst="rect">
            <a:avLst/>
          </a:prstGeom>
          <a:noFill/>
          <a:ln>
            <a:noFill/>
          </a:ln>
        </p:spPr>
      </p:pic>
      <p:pic>
        <p:nvPicPr>
          <p:cNvPr id="403" name="Google Shape;403;p51"/>
          <p:cNvPicPr preferRelativeResize="0"/>
          <p:nvPr/>
        </p:nvPicPr>
        <p:blipFill rotWithShape="1">
          <a:blip r:embed="rId4">
            <a:alphaModFix/>
          </a:blip>
          <a:srcRect b="12945" l="-341" r="0" t="0"/>
          <a:stretch/>
        </p:blipFill>
        <p:spPr>
          <a:xfrm rot="1054969">
            <a:off x="3885236" y="820273"/>
            <a:ext cx="3329867" cy="2388861"/>
          </a:xfrm>
          <a:prstGeom prst="rect">
            <a:avLst/>
          </a:prstGeom>
          <a:noFill/>
          <a:ln>
            <a:noFill/>
          </a:ln>
        </p:spPr>
      </p:pic>
      <p:sp>
        <p:nvSpPr>
          <p:cNvPr id="404" name="Google Shape;404;p51"/>
          <p:cNvSpPr txBox="1"/>
          <p:nvPr/>
        </p:nvSpPr>
        <p:spPr>
          <a:xfrm>
            <a:off x="4429213" y="3066725"/>
            <a:ext cx="2241900" cy="800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sk" sz="800">
                <a:solidFill>
                  <a:srgbClr val="B7B7B7"/>
                </a:solidFill>
              </a:rPr>
              <a:t>Jones, S. F. (1990). The Physiology of the Joints| The Physiology of the Joints, IA Kapandji (Ed.),(vol 2, Lower Limb), Churchill Livingstone, Edinburgh, 5th edn (1987), p. 242, Illus.£ 10.95, ISBN: 0443036187.</a:t>
            </a:r>
            <a:endParaRPr sz="800">
              <a:solidFill>
                <a:srgbClr val="B7B7B7"/>
              </a:solidFill>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8" name="Shape 408"/>
        <p:cNvGrpSpPr/>
        <p:nvPr/>
      </p:nvGrpSpPr>
      <p:grpSpPr>
        <a:xfrm>
          <a:off x="0" y="0"/>
          <a:ext cx="0" cy="0"/>
          <a:chOff x="0" y="0"/>
          <a:chExt cx="0" cy="0"/>
        </a:xfrm>
      </p:grpSpPr>
      <p:sp>
        <p:nvSpPr>
          <p:cNvPr id="409" name="Google Shape;409;p52"/>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Extenzory KYK</a:t>
            </a:r>
            <a:endParaRPr/>
          </a:p>
        </p:txBody>
      </p:sp>
      <p:sp>
        <p:nvSpPr>
          <p:cNvPr id="410" name="Google Shape;410;p52"/>
          <p:cNvSpPr txBox="1"/>
          <p:nvPr>
            <p:ph idx="1" type="body"/>
          </p:nvPr>
        </p:nvSpPr>
        <p:spPr>
          <a:xfrm>
            <a:off x="540000" y="1269000"/>
            <a:ext cx="5083200" cy="3105000"/>
          </a:xfrm>
          <a:prstGeom prst="rect">
            <a:avLst/>
          </a:prstGeom>
        </p:spPr>
        <p:txBody>
          <a:bodyPr anchorCtr="0" anchor="t" bIns="0" lIns="0" spcFirstLastPara="1" rIns="0" wrap="square" tIns="0">
            <a:noAutofit/>
          </a:bodyPr>
          <a:lstStyle/>
          <a:p>
            <a:pPr indent="-342900" lvl="0" marL="342900" rtl="0" algn="l">
              <a:lnSpc>
                <a:spcPct val="90000"/>
              </a:lnSpc>
              <a:spcBef>
                <a:spcPts val="0"/>
              </a:spcBef>
              <a:spcAft>
                <a:spcPts val="0"/>
              </a:spcAft>
              <a:buNone/>
            </a:pPr>
            <a:r>
              <a:rPr b="1" lang="sk" sz="2000"/>
              <a:t>1. jednokloubové: </a:t>
            </a:r>
            <a:endParaRPr sz="1800"/>
          </a:p>
          <a:p>
            <a:pPr indent="-342900" lvl="0" marL="342900" rtl="0" algn="l">
              <a:lnSpc>
                <a:spcPct val="90000"/>
              </a:lnSpc>
              <a:spcBef>
                <a:spcPts val="1000"/>
              </a:spcBef>
              <a:spcAft>
                <a:spcPts val="0"/>
              </a:spcAft>
              <a:buSzPts val="2000"/>
              <a:buFont typeface="Arial"/>
              <a:buChar char="•"/>
            </a:pPr>
            <a:r>
              <a:rPr lang="sk" sz="2000"/>
              <a:t>m. gluteus maximus (1,1´)</a:t>
            </a:r>
            <a:endParaRPr sz="1800"/>
          </a:p>
          <a:p>
            <a:pPr indent="-342900" lvl="0" marL="342900" rtl="0" algn="l">
              <a:lnSpc>
                <a:spcPct val="90000"/>
              </a:lnSpc>
              <a:spcBef>
                <a:spcPts val="1000"/>
              </a:spcBef>
              <a:spcAft>
                <a:spcPts val="0"/>
              </a:spcAft>
              <a:buSzPts val="2000"/>
              <a:buFont typeface="Arial"/>
              <a:buChar char="•"/>
            </a:pPr>
            <a:r>
              <a:rPr lang="sk" sz="2000"/>
              <a:t>zadní porce m. gluteus medius a minimus (2, 3)</a:t>
            </a:r>
            <a:endParaRPr sz="2000"/>
          </a:p>
          <a:p>
            <a:pPr indent="-355600" lvl="0" marL="342900" rtl="0" algn="l">
              <a:lnSpc>
                <a:spcPct val="90000"/>
              </a:lnSpc>
              <a:spcBef>
                <a:spcPts val="1000"/>
              </a:spcBef>
              <a:spcAft>
                <a:spcPts val="0"/>
              </a:spcAft>
              <a:buSzPts val="2000"/>
              <a:buFont typeface="Noto Sans Symbols"/>
              <a:buChar char="•"/>
            </a:pPr>
            <a:r>
              <a:rPr lang="sk" sz="2000"/>
              <a:t>m. adductor magnus (7)</a:t>
            </a:r>
            <a:endParaRPr sz="2000"/>
          </a:p>
          <a:p>
            <a:pPr indent="-342900" lvl="0" marL="342900" rtl="0" algn="l">
              <a:lnSpc>
                <a:spcPct val="90000"/>
              </a:lnSpc>
              <a:spcBef>
                <a:spcPts val="1000"/>
              </a:spcBef>
              <a:spcAft>
                <a:spcPts val="0"/>
              </a:spcAft>
              <a:buNone/>
            </a:pPr>
            <a:r>
              <a:rPr b="1" i="1" lang="sk" sz="2000"/>
              <a:t>2. </a:t>
            </a:r>
            <a:r>
              <a:rPr b="1" lang="sk" sz="2000"/>
              <a:t>dvoukloubové:</a:t>
            </a:r>
            <a:endParaRPr sz="1800"/>
          </a:p>
          <a:p>
            <a:pPr indent="-342900" lvl="0" marL="342900" rtl="0" algn="l">
              <a:lnSpc>
                <a:spcPct val="90000"/>
              </a:lnSpc>
              <a:spcBef>
                <a:spcPts val="1000"/>
              </a:spcBef>
              <a:spcAft>
                <a:spcPts val="0"/>
              </a:spcAft>
              <a:buSzPts val="2000"/>
              <a:buFont typeface="Arial"/>
              <a:buChar char="•"/>
            </a:pPr>
            <a:r>
              <a:rPr lang="sk" sz="2000"/>
              <a:t>m. biceps femoris (4)</a:t>
            </a:r>
            <a:endParaRPr sz="2000"/>
          </a:p>
          <a:p>
            <a:pPr indent="-342900" lvl="0" marL="342900" rtl="0" algn="l">
              <a:lnSpc>
                <a:spcPct val="90000"/>
              </a:lnSpc>
              <a:spcBef>
                <a:spcPts val="1000"/>
              </a:spcBef>
              <a:spcAft>
                <a:spcPts val="0"/>
              </a:spcAft>
              <a:buSzPts val="2000"/>
              <a:buFont typeface="Arial"/>
              <a:buChar char="•"/>
            </a:pPr>
            <a:r>
              <a:rPr lang="sk" sz="2000"/>
              <a:t>m. semitendinosus (5)</a:t>
            </a:r>
            <a:endParaRPr sz="2000"/>
          </a:p>
          <a:p>
            <a:pPr indent="-342900" lvl="0" marL="342900" rtl="0" algn="l">
              <a:lnSpc>
                <a:spcPct val="90000"/>
              </a:lnSpc>
              <a:spcBef>
                <a:spcPts val="1000"/>
              </a:spcBef>
              <a:spcAft>
                <a:spcPts val="0"/>
              </a:spcAft>
              <a:buSzPts val="2000"/>
              <a:buFont typeface="Arial"/>
              <a:buChar char="•"/>
            </a:pPr>
            <a:r>
              <a:rPr lang="sk" sz="2000"/>
              <a:t>m. semimembranosus (6)</a:t>
            </a:r>
            <a:endParaRPr sz="2000"/>
          </a:p>
          <a:p>
            <a:pPr indent="-228600" lvl="0" marL="342900" rtl="0" algn="l">
              <a:lnSpc>
                <a:spcPct val="90000"/>
              </a:lnSpc>
              <a:spcBef>
                <a:spcPts val="1000"/>
              </a:spcBef>
              <a:spcAft>
                <a:spcPts val="0"/>
              </a:spcAft>
              <a:buNone/>
            </a:pPr>
            <a:r>
              <a:t/>
            </a:r>
            <a:endParaRPr sz="1800"/>
          </a:p>
          <a:p>
            <a:pPr indent="0" lvl="0" marL="0" rtl="0" algn="l">
              <a:spcBef>
                <a:spcPts val="0"/>
              </a:spcBef>
              <a:spcAft>
                <a:spcPts val="0"/>
              </a:spcAft>
              <a:buNone/>
            </a:pPr>
            <a:r>
              <a:t/>
            </a:r>
            <a:endParaRPr/>
          </a:p>
        </p:txBody>
      </p:sp>
      <p:pic>
        <p:nvPicPr>
          <p:cNvPr id="411" name="Google Shape;411;p52"/>
          <p:cNvPicPr preferRelativeResize="0"/>
          <p:nvPr/>
        </p:nvPicPr>
        <p:blipFill rotWithShape="1">
          <a:blip r:embed="rId3">
            <a:alphaModFix/>
          </a:blip>
          <a:srcRect b="0" l="0" r="55017" t="0"/>
          <a:stretch/>
        </p:blipFill>
        <p:spPr>
          <a:xfrm>
            <a:off x="6374350" y="0"/>
            <a:ext cx="2769639" cy="5143501"/>
          </a:xfrm>
          <a:prstGeom prst="rect">
            <a:avLst/>
          </a:prstGeom>
          <a:noFill/>
          <a:ln>
            <a:noFill/>
          </a:ln>
        </p:spPr>
      </p:pic>
      <p:pic>
        <p:nvPicPr>
          <p:cNvPr id="412" name="Google Shape;412;p52"/>
          <p:cNvPicPr preferRelativeResize="0"/>
          <p:nvPr/>
        </p:nvPicPr>
        <p:blipFill rotWithShape="1">
          <a:blip r:embed="rId4">
            <a:alphaModFix/>
          </a:blip>
          <a:srcRect b="58759" l="55017" r="0" t="0"/>
          <a:stretch/>
        </p:blipFill>
        <p:spPr>
          <a:xfrm>
            <a:off x="3799375" y="2478475"/>
            <a:ext cx="2574976" cy="1972125"/>
          </a:xfrm>
          <a:prstGeom prst="rect">
            <a:avLst/>
          </a:prstGeom>
          <a:noFill/>
          <a:ln>
            <a:noFill/>
          </a:ln>
        </p:spPr>
      </p:pic>
      <p:sp>
        <p:nvSpPr>
          <p:cNvPr id="413" name="Google Shape;413;p52"/>
          <p:cNvSpPr txBox="1"/>
          <p:nvPr/>
        </p:nvSpPr>
        <p:spPr>
          <a:xfrm>
            <a:off x="4132438" y="4358750"/>
            <a:ext cx="2241900" cy="800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sk" sz="800">
                <a:solidFill>
                  <a:srgbClr val="B7B7B7"/>
                </a:solidFill>
              </a:rPr>
              <a:t>Jones, S. F. (1990). The Physiology of the Joints| The Physiology of the Joints, IA Kapandji (Ed.),(vol 2, Lower Limb), Churchill Livingstone, Edinburgh, 5th edn (1987), p. 242, Illus.£ 10.95, ISBN: 0443036187.</a:t>
            </a:r>
            <a:endParaRPr sz="800">
              <a:solidFill>
                <a:srgbClr val="B7B7B7"/>
              </a:solidFill>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7" name="Shape 417"/>
        <p:cNvGrpSpPr/>
        <p:nvPr/>
      </p:nvGrpSpPr>
      <p:grpSpPr>
        <a:xfrm>
          <a:off x="0" y="0"/>
          <a:ext cx="0" cy="0"/>
          <a:chOff x="0" y="0"/>
          <a:chExt cx="0" cy="0"/>
        </a:xfrm>
      </p:grpSpPr>
      <p:sp>
        <p:nvSpPr>
          <p:cNvPr id="418" name="Google Shape;418;p53"/>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A-P stabilita pánve</a:t>
            </a:r>
            <a:endParaRPr/>
          </a:p>
        </p:txBody>
      </p:sp>
      <p:sp>
        <p:nvSpPr>
          <p:cNvPr id="419" name="Google Shape;419;p53"/>
          <p:cNvSpPr txBox="1"/>
          <p:nvPr>
            <p:ph idx="1" type="body"/>
          </p:nvPr>
        </p:nvSpPr>
        <p:spPr>
          <a:xfrm>
            <a:off x="540000" y="1269000"/>
            <a:ext cx="4643400" cy="3105000"/>
          </a:xfrm>
          <a:prstGeom prst="rect">
            <a:avLst/>
          </a:prstGeom>
        </p:spPr>
        <p:txBody>
          <a:bodyPr anchorCtr="0" anchor="t" bIns="0" lIns="0" spcFirstLastPara="1" rIns="0" wrap="square" tIns="0">
            <a:noAutofit/>
          </a:bodyPr>
          <a:lstStyle/>
          <a:p>
            <a:pPr indent="-342900" lvl="0" marL="342900" rtl="0" algn="l">
              <a:lnSpc>
                <a:spcPct val="150000"/>
              </a:lnSpc>
              <a:spcBef>
                <a:spcPts val="0"/>
              </a:spcBef>
              <a:spcAft>
                <a:spcPts val="0"/>
              </a:spcAft>
              <a:buSzPts val="1800"/>
              <a:buFont typeface="Arial"/>
              <a:buChar char="•"/>
            </a:pPr>
            <a:r>
              <a:rPr b="1" lang="sk" sz="1800"/>
              <a:t>Retroverze pánve </a:t>
            </a:r>
            <a:r>
              <a:rPr lang="sk" sz="1800"/>
              <a:t>ve stoji limitována iliofem. lig.</a:t>
            </a:r>
            <a:endParaRPr sz="1800"/>
          </a:p>
          <a:p>
            <a:pPr indent="-342900" lvl="0" marL="342900" rtl="0" algn="l">
              <a:lnSpc>
                <a:spcPct val="150000"/>
              </a:lnSpc>
              <a:spcBef>
                <a:spcPts val="1000"/>
              </a:spcBef>
              <a:spcAft>
                <a:spcPts val="0"/>
              </a:spcAft>
              <a:buSzPts val="1800"/>
              <a:buFont typeface="Arial"/>
              <a:buChar char="•"/>
            </a:pPr>
            <a:r>
              <a:rPr lang="sk" sz="1800"/>
              <a:t>Rovnováha – nestabilní</a:t>
            </a:r>
            <a:endParaRPr sz="1800"/>
          </a:p>
          <a:p>
            <a:pPr indent="-342900" lvl="0" marL="342900" rtl="0" algn="l">
              <a:lnSpc>
                <a:spcPct val="150000"/>
              </a:lnSpc>
              <a:spcBef>
                <a:spcPts val="1000"/>
              </a:spcBef>
              <a:spcAft>
                <a:spcPts val="0"/>
              </a:spcAft>
              <a:buSzPts val="1800"/>
              <a:buFont typeface="Arial"/>
              <a:buChar char="•"/>
            </a:pPr>
            <a:r>
              <a:rPr b="1" lang="sk" sz="1800"/>
              <a:t>Anteverze pánve</a:t>
            </a:r>
            <a:r>
              <a:rPr lang="sk" sz="1800"/>
              <a:t> ve stoji limitována a odraz při chůzi realizován hamstringy</a:t>
            </a:r>
            <a:endParaRPr sz="1800"/>
          </a:p>
          <a:p>
            <a:pPr indent="-342900" lvl="0" marL="342900" rtl="0" algn="l">
              <a:lnSpc>
                <a:spcPct val="150000"/>
              </a:lnSpc>
              <a:spcBef>
                <a:spcPts val="1000"/>
              </a:spcBef>
              <a:spcAft>
                <a:spcPts val="0"/>
              </a:spcAft>
              <a:buSzPts val="1800"/>
              <a:buFont typeface="Arial"/>
              <a:buChar char="•"/>
            </a:pPr>
            <a:r>
              <a:rPr lang="sk" sz="1800"/>
              <a:t>Odraz při chůzi do kopce, běhu a skocích realizován hamstringy a m. glut. max.</a:t>
            </a:r>
            <a:endParaRPr sz="1800"/>
          </a:p>
          <a:p>
            <a:pPr indent="0" lvl="0" marL="0" rtl="0" algn="l">
              <a:lnSpc>
                <a:spcPct val="150000"/>
              </a:lnSpc>
              <a:spcBef>
                <a:spcPts val="0"/>
              </a:spcBef>
              <a:spcAft>
                <a:spcPts val="0"/>
              </a:spcAft>
              <a:buNone/>
            </a:pPr>
            <a:r>
              <a:t/>
            </a:r>
            <a:endParaRPr/>
          </a:p>
        </p:txBody>
      </p:sp>
      <p:pic>
        <p:nvPicPr>
          <p:cNvPr id="420" name="Google Shape;420;p53"/>
          <p:cNvPicPr preferRelativeResize="0"/>
          <p:nvPr/>
        </p:nvPicPr>
        <p:blipFill rotWithShape="1">
          <a:blip r:embed="rId3">
            <a:alphaModFix/>
          </a:blip>
          <a:srcRect b="0" l="0" r="0" t="0"/>
          <a:stretch/>
        </p:blipFill>
        <p:spPr>
          <a:xfrm>
            <a:off x="4919675" y="824500"/>
            <a:ext cx="3591950" cy="2703601"/>
          </a:xfrm>
          <a:prstGeom prst="rect">
            <a:avLst/>
          </a:prstGeom>
          <a:noFill/>
          <a:ln>
            <a:noFill/>
          </a:ln>
        </p:spPr>
      </p:pic>
      <p:sp>
        <p:nvSpPr>
          <p:cNvPr id="421" name="Google Shape;421;p53"/>
          <p:cNvSpPr txBox="1"/>
          <p:nvPr/>
        </p:nvSpPr>
        <p:spPr>
          <a:xfrm>
            <a:off x="5594688" y="3573600"/>
            <a:ext cx="2241900" cy="800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sk" sz="800">
                <a:solidFill>
                  <a:srgbClr val="B7B7B7"/>
                </a:solidFill>
              </a:rPr>
              <a:t>Jones, S. F. (1990). The Physiology of the Joints| The Physiology of the Joints, IA Kapandji (Ed.),(vol 2, Lower Limb), Churchill Livingstone, Edinburgh, 5th edn (1987), p. 242, Illus.£ 10.95, ISBN: 0443036187.</a:t>
            </a:r>
            <a:endParaRPr sz="800">
              <a:solidFill>
                <a:srgbClr val="B7B7B7"/>
              </a:solidFill>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5" name="Shape 425"/>
        <p:cNvGrpSpPr/>
        <p:nvPr/>
      </p:nvGrpSpPr>
      <p:grpSpPr>
        <a:xfrm>
          <a:off x="0" y="0"/>
          <a:ext cx="0" cy="0"/>
          <a:chOff x="0" y="0"/>
          <a:chExt cx="0" cy="0"/>
        </a:xfrm>
      </p:grpSpPr>
      <p:sp>
        <p:nvSpPr>
          <p:cNvPr id="426" name="Google Shape;426;p54"/>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Abdukce KYK</a:t>
            </a:r>
            <a:endParaRPr/>
          </a:p>
        </p:txBody>
      </p:sp>
      <p:sp>
        <p:nvSpPr>
          <p:cNvPr id="427" name="Google Shape;427;p54"/>
          <p:cNvSpPr txBox="1"/>
          <p:nvPr>
            <p:ph idx="1" type="body"/>
          </p:nvPr>
        </p:nvSpPr>
        <p:spPr>
          <a:xfrm>
            <a:off x="540000" y="1113252"/>
            <a:ext cx="8064900" cy="3105000"/>
          </a:xfrm>
          <a:prstGeom prst="rect">
            <a:avLst/>
          </a:prstGeom>
        </p:spPr>
        <p:txBody>
          <a:bodyPr anchorCtr="0" anchor="t" bIns="0" lIns="0" spcFirstLastPara="1" rIns="0" wrap="square" tIns="0">
            <a:noAutofit/>
          </a:bodyPr>
          <a:lstStyle/>
          <a:p>
            <a:pPr indent="-342900" lvl="0" marL="342900" rtl="0" algn="l">
              <a:lnSpc>
                <a:spcPct val="150000"/>
              </a:lnSpc>
              <a:spcBef>
                <a:spcPts val="0"/>
              </a:spcBef>
              <a:spcAft>
                <a:spcPts val="0"/>
              </a:spcAft>
              <a:buSzPts val="2000"/>
              <a:buFont typeface="Arial"/>
              <a:buChar char="●"/>
            </a:pPr>
            <a:r>
              <a:rPr lang="sk" sz="2000"/>
              <a:t>ABD v 1 kloubu </a:t>
            </a:r>
            <a:r>
              <a:rPr i="1" lang="sk" sz="2000"/>
              <a:t>automaticky následuje tentýž stupeň ABD v 2 kloubu</a:t>
            </a:r>
            <a:endParaRPr sz="1800"/>
          </a:p>
          <a:p>
            <a:pPr indent="-342900" lvl="0" marL="342900" rtl="0" algn="l">
              <a:lnSpc>
                <a:spcPct val="150000"/>
              </a:lnSpc>
              <a:spcBef>
                <a:spcPts val="1000"/>
              </a:spcBef>
              <a:spcAft>
                <a:spcPts val="0"/>
              </a:spcAft>
              <a:buSzPts val="2000"/>
              <a:buFont typeface="Arial"/>
              <a:buChar char="●"/>
            </a:pPr>
            <a:r>
              <a:rPr lang="sk" sz="2000" u="sng"/>
              <a:t>Zřejmé při ABD nad 30° </a:t>
            </a:r>
            <a:r>
              <a:rPr lang="sk" sz="2000"/>
              <a:t> </a:t>
            </a:r>
            <a:endParaRPr sz="1800"/>
          </a:p>
          <a:p>
            <a:pPr indent="0" lvl="0" marL="0" rtl="0" algn="l">
              <a:lnSpc>
                <a:spcPct val="150000"/>
              </a:lnSpc>
              <a:spcBef>
                <a:spcPts val="1000"/>
              </a:spcBef>
              <a:spcAft>
                <a:spcPts val="0"/>
              </a:spcAft>
              <a:buNone/>
            </a:pPr>
            <a:r>
              <a:rPr i="1" lang="sk" sz="2000"/>
              <a:t> - naklopení pánve</a:t>
            </a:r>
            <a:endParaRPr sz="1800"/>
          </a:p>
          <a:p>
            <a:pPr indent="-342900" lvl="0" marL="342900" rtl="0" algn="l">
              <a:lnSpc>
                <a:spcPct val="150000"/>
              </a:lnSpc>
              <a:spcBef>
                <a:spcPts val="1000"/>
              </a:spcBef>
              <a:spcAft>
                <a:spcPts val="0"/>
              </a:spcAft>
              <a:buNone/>
            </a:pPr>
            <a:r>
              <a:rPr lang="sk" sz="2000"/>
              <a:t>(</a:t>
            </a:r>
            <a:r>
              <a:rPr b="1" lang="sk" sz="2000"/>
              <a:t>linii spojující SIPS </a:t>
            </a:r>
            <a:r>
              <a:rPr lang="sk" sz="2000"/>
              <a:t>protínají </a:t>
            </a:r>
            <a:endParaRPr sz="1800"/>
          </a:p>
          <a:p>
            <a:pPr indent="-342900" lvl="0" marL="342900" rtl="0" algn="l">
              <a:lnSpc>
                <a:spcPct val="150000"/>
              </a:lnSpc>
              <a:spcBef>
                <a:spcPts val="1000"/>
              </a:spcBef>
              <a:spcAft>
                <a:spcPts val="0"/>
              </a:spcAft>
              <a:buNone/>
            </a:pPr>
            <a:r>
              <a:rPr b="1" lang="sk" sz="2000"/>
              <a:t>dlouhé osy obou DKK </a:t>
            </a:r>
            <a:r>
              <a:rPr lang="sk" sz="2000"/>
              <a:t>→ každá</a:t>
            </a:r>
            <a:endParaRPr sz="1800"/>
          </a:p>
          <a:p>
            <a:pPr indent="-342900" lvl="0" marL="342900" rtl="0" algn="l">
              <a:lnSpc>
                <a:spcPct val="150000"/>
              </a:lnSpc>
              <a:spcBef>
                <a:spcPts val="1000"/>
              </a:spcBef>
              <a:spcAft>
                <a:spcPts val="0"/>
              </a:spcAft>
              <a:buNone/>
            </a:pPr>
            <a:r>
              <a:rPr lang="sk" sz="2000"/>
              <a:t>DK musí být v </a:t>
            </a:r>
            <a:r>
              <a:rPr lang="sk" sz="2000" u="sng"/>
              <a:t>15° ABD)</a:t>
            </a:r>
            <a:endParaRPr sz="1800"/>
          </a:p>
          <a:p>
            <a:pPr indent="-215900" lvl="0" marL="342900" rtl="0" algn="l">
              <a:lnSpc>
                <a:spcPct val="150000"/>
              </a:lnSpc>
              <a:spcBef>
                <a:spcPts val="1000"/>
              </a:spcBef>
              <a:spcAft>
                <a:spcPts val="0"/>
              </a:spcAft>
              <a:buNone/>
            </a:pPr>
            <a:r>
              <a:t/>
            </a:r>
            <a:endParaRPr sz="2000"/>
          </a:p>
          <a:p>
            <a:pPr indent="0" lvl="0" marL="0" rtl="0" algn="l">
              <a:lnSpc>
                <a:spcPct val="150000"/>
              </a:lnSpc>
              <a:spcBef>
                <a:spcPts val="0"/>
              </a:spcBef>
              <a:spcAft>
                <a:spcPts val="0"/>
              </a:spcAft>
              <a:buNone/>
            </a:pPr>
            <a:r>
              <a:t/>
            </a:r>
            <a:endParaRPr/>
          </a:p>
        </p:txBody>
      </p:sp>
      <p:pic>
        <p:nvPicPr>
          <p:cNvPr id="428" name="Google Shape;428;p54"/>
          <p:cNvPicPr preferRelativeResize="0"/>
          <p:nvPr/>
        </p:nvPicPr>
        <p:blipFill rotWithShape="1">
          <a:blip r:embed="rId3">
            <a:alphaModFix/>
          </a:blip>
          <a:srcRect b="0" l="0" r="0" t="0"/>
          <a:stretch/>
        </p:blipFill>
        <p:spPr>
          <a:xfrm>
            <a:off x="4929575" y="1519050"/>
            <a:ext cx="2292600" cy="3379500"/>
          </a:xfrm>
          <a:prstGeom prst="rect">
            <a:avLst/>
          </a:prstGeom>
          <a:noFill/>
          <a:ln>
            <a:noFill/>
          </a:ln>
        </p:spPr>
      </p:pic>
      <p:sp>
        <p:nvSpPr>
          <p:cNvPr id="429" name="Google Shape;429;p54"/>
          <p:cNvSpPr txBox="1"/>
          <p:nvPr/>
        </p:nvSpPr>
        <p:spPr>
          <a:xfrm>
            <a:off x="4954913" y="4358750"/>
            <a:ext cx="2241900" cy="800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sk" sz="800">
                <a:solidFill>
                  <a:srgbClr val="B7B7B7"/>
                </a:solidFill>
              </a:rPr>
              <a:t>Jones, S. F. (1990). The Physiology of the Joints| The Physiology of the Joints, IA Kapandji (Ed.),(vol 2, Lower Limb), Churchill Livingstone, Edinburgh, 5th edn (1987), p. 242, Illus.£ 10.95, ISBN: 0443036187.</a:t>
            </a:r>
            <a:endParaRPr sz="800">
              <a:solidFill>
                <a:srgbClr val="B7B7B7"/>
              </a:solidFill>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3" name="Shape 433"/>
        <p:cNvGrpSpPr/>
        <p:nvPr/>
      </p:nvGrpSpPr>
      <p:grpSpPr>
        <a:xfrm>
          <a:off x="0" y="0"/>
          <a:ext cx="0" cy="0"/>
          <a:chOff x="0" y="0"/>
          <a:chExt cx="0" cy="0"/>
        </a:xfrm>
      </p:grpSpPr>
      <p:sp>
        <p:nvSpPr>
          <p:cNvPr id="434" name="Google Shape;434;p55"/>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Abdukce KYK</a:t>
            </a:r>
            <a:endParaRPr/>
          </a:p>
        </p:txBody>
      </p:sp>
      <p:sp>
        <p:nvSpPr>
          <p:cNvPr id="435" name="Google Shape;435;p55"/>
          <p:cNvSpPr txBox="1"/>
          <p:nvPr>
            <p:ph idx="1" type="body"/>
          </p:nvPr>
        </p:nvSpPr>
        <p:spPr>
          <a:xfrm>
            <a:off x="521500" y="1113250"/>
            <a:ext cx="4989900" cy="3105000"/>
          </a:xfrm>
          <a:prstGeom prst="rect">
            <a:avLst/>
          </a:prstGeom>
        </p:spPr>
        <p:txBody>
          <a:bodyPr anchorCtr="0" anchor="t" bIns="0" lIns="0" spcFirstLastPara="1" rIns="0" wrap="square" tIns="0">
            <a:noAutofit/>
          </a:bodyPr>
          <a:lstStyle/>
          <a:p>
            <a:pPr indent="-330200" lvl="0" marL="342900" rtl="0" algn="l">
              <a:lnSpc>
                <a:spcPct val="100000"/>
              </a:lnSpc>
              <a:spcBef>
                <a:spcPts val="0"/>
              </a:spcBef>
              <a:spcAft>
                <a:spcPts val="0"/>
              </a:spcAft>
              <a:buSzPts val="2000"/>
              <a:buChar char="●"/>
            </a:pPr>
            <a:r>
              <a:rPr lang="sk" sz="2000"/>
              <a:t>je omezena tenzí adduktorů KYK, iliofemorálními a pubofemorálními ligamenty </a:t>
            </a:r>
            <a:endParaRPr sz="1600"/>
          </a:p>
          <a:p>
            <a:pPr indent="-330200" lvl="0" marL="342900" rtl="0" algn="l">
              <a:lnSpc>
                <a:spcPct val="100000"/>
              </a:lnSpc>
              <a:spcBef>
                <a:spcPts val="1000"/>
              </a:spcBef>
              <a:spcAft>
                <a:spcPts val="0"/>
              </a:spcAft>
              <a:buSzPts val="2000"/>
              <a:buChar char="●"/>
            </a:pPr>
            <a:r>
              <a:rPr lang="sk" sz="2000"/>
              <a:t>poté nárazem krčku femuru na okraj acetabula</a:t>
            </a:r>
            <a:endParaRPr sz="1600"/>
          </a:p>
          <a:p>
            <a:pPr indent="0" lvl="0" marL="0" rtl="0" algn="l">
              <a:lnSpc>
                <a:spcPct val="100000"/>
              </a:lnSpc>
              <a:spcBef>
                <a:spcPts val="1000"/>
              </a:spcBef>
              <a:spcAft>
                <a:spcPts val="0"/>
              </a:spcAft>
              <a:buNone/>
            </a:pPr>
            <a:r>
              <a:rPr b="1" i="1" lang="sk" sz="2000" u="sng"/>
              <a:t>max. ABD</a:t>
            </a:r>
            <a:r>
              <a:rPr lang="sk" sz="2000"/>
              <a:t> (úhel mezi DKK)= </a:t>
            </a:r>
            <a:r>
              <a:rPr b="1" lang="sk" sz="2000"/>
              <a:t>90°   </a:t>
            </a:r>
            <a:endParaRPr sz="1600"/>
          </a:p>
          <a:p>
            <a:pPr indent="0" lvl="0" marL="0" rtl="0" algn="l">
              <a:lnSpc>
                <a:spcPct val="100000"/>
              </a:lnSpc>
              <a:spcBef>
                <a:spcPts val="1000"/>
              </a:spcBef>
              <a:spcAft>
                <a:spcPts val="0"/>
              </a:spcAft>
              <a:buNone/>
            </a:pPr>
            <a:r>
              <a:rPr lang="sk" sz="2000"/>
              <a:t>-   každá DK = </a:t>
            </a:r>
            <a:r>
              <a:rPr b="1" lang="sk" sz="2000"/>
              <a:t>45°</a:t>
            </a:r>
            <a:r>
              <a:rPr lang="sk" sz="2000"/>
              <a:t> ABD</a:t>
            </a:r>
            <a:endParaRPr sz="1600"/>
          </a:p>
          <a:p>
            <a:pPr indent="-330200" lvl="0" marL="342900" rtl="0" algn="l">
              <a:lnSpc>
                <a:spcPct val="100000"/>
              </a:lnSpc>
              <a:spcBef>
                <a:spcPts val="1000"/>
              </a:spcBef>
              <a:spcAft>
                <a:spcPts val="0"/>
              </a:spcAft>
              <a:buSzPts val="2000"/>
              <a:buChar char="●"/>
            </a:pPr>
            <a:r>
              <a:rPr lang="sk" sz="2000"/>
              <a:t>pánev s horizontálou 45° (směřuje ke stojné DK)</a:t>
            </a:r>
            <a:endParaRPr sz="1600"/>
          </a:p>
          <a:p>
            <a:pPr indent="-330200" lvl="0" marL="342900" rtl="0" algn="l">
              <a:lnSpc>
                <a:spcPct val="100000"/>
              </a:lnSpc>
              <a:spcBef>
                <a:spcPts val="1000"/>
              </a:spcBef>
              <a:spcAft>
                <a:spcPts val="0"/>
              </a:spcAft>
              <a:buSzPts val="2000"/>
              <a:buChar char="●"/>
            </a:pPr>
            <a:r>
              <a:rPr lang="sk" sz="2000"/>
              <a:t>páteř se ohýbá ke stojné DK </a:t>
            </a:r>
            <a:endParaRPr sz="1600"/>
          </a:p>
          <a:p>
            <a:pPr indent="0" lvl="0" marL="0" rtl="0" algn="l">
              <a:spcBef>
                <a:spcPts val="0"/>
              </a:spcBef>
              <a:spcAft>
                <a:spcPts val="0"/>
              </a:spcAft>
              <a:buNone/>
            </a:pPr>
            <a:r>
              <a:t/>
            </a:r>
            <a:endParaRPr sz="1900"/>
          </a:p>
        </p:txBody>
      </p:sp>
      <p:pic>
        <p:nvPicPr>
          <p:cNvPr id="436" name="Google Shape;436;p55"/>
          <p:cNvPicPr preferRelativeResize="0"/>
          <p:nvPr/>
        </p:nvPicPr>
        <p:blipFill rotWithShape="1">
          <a:blip r:embed="rId3">
            <a:alphaModFix/>
          </a:blip>
          <a:srcRect b="6803" l="0" r="0" t="0"/>
          <a:stretch/>
        </p:blipFill>
        <p:spPr>
          <a:xfrm>
            <a:off x="5380744" y="0"/>
            <a:ext cx="3765000" cy="5143500"/>
          </a:xfrm>
          <a:prstGeom prst="rect">
            <a:avLst/>
          </a:prstGeom>
          <a:noFill/>
          <a:ln>
            <a:noFill/>
          </a:ln>
        </p:spPr>
      </p:pic>
      <p:sp>
        <p:nvSpPr>
          <p:cNvPr id="437" name="Google Shape;437;p55"/>
          <p:cNvSpPr txBox="1"/>
          <p:nvPr/>
        </p:nvSpPr>
        <p:spPr>
          <a:xfrm>
            <a:off x="5380750" y="4452800"/>
            <a:ext cx="3224100" cy="677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sk" sz="800">
                <a:solidFill>
                  <a:srgbClr val="B7B7B7"/>
                </a:solidFill>
              </a:rPr>
              <a:t>Jones, S. F. (1990). The Physiology of the Joints| The Physiology of the Joints, IA Kapandji (Ed.),(vol 2, Lower Limb), Churchill Livingstone, Edinburgh, 5th edn (1987), p. 242, Illus.£ 10.95, ISBN: 0443036187.</a:t>
            </a:r>
            <a:endParaRPr sz="800">
              <a:solidFill>
                <a:srgbClr val="B7B7B7"/>
              </a:solidFill>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1" name="Shape 441"/>
        <p:cNvGrpSpPr/>
        <p:nvPr/>
      </p:nvGrpSpPr>
      <p:grpSpPr>
        <a:xfrm>
          <a:off x="0" y="0"/>
          <a:ext cx="0" cy="0"/>
          <a:chOff x="0" y="0"/>
          <a:chExt cx="0" cy="0"/>
        </a:xfrm>
      </p:grpSpPr>
      <p:sp>
        <p:nvSpPr>
          <p:cNvPr id="442" name="Google Shape;442;p56"/>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Sportovci</a:t>
            </a:r>
            <a:endParaRPr/>
          </a:p>
        </p:txBody>
      </p:sp>
      <p:sp>
        <p:nvSpPr>
          <p:cNvPr id="443" name="Google Shape;443;p56"/>
          <p:cNvSpPr txBox="1"/>
          <p:nvPr>
            <p:ph idx="1" type="body"/>
          </p:nvPr>
        </p:nvSpPr>
        <p:spPr>
          <a:xfrm>
            <a:off x="540000" y="1269002"/>
            <a:ext cx="8064900" cy="3105000"/>
          </a:xfrm>
          <a:prstGeom prst="rect">
            <a:avLst/>
          </a:prstGeom>
        </p:spPr>
        <p:txBody>
          <a:bodyPr anchorCtr="0" anchor="t" bIns="0" lIns="0" spcFirstLastPara="1" rIns="0" wrap="square" tIns="0">
            <a:noAutofit/>
          </a:bodyPr>
          <a:lstStyle/>
          <a:p>
            <a:pPr indent="-323850" lvl="0" marL="342900" rtl="0" algn="l">
              <a:lnSpc>
                <a:spcPct val="100000"/>
              </a:lnSpc>
              <a:spcBef>
                <a:spcPts val="0"/>
              </a:spcBef>
              <a:spcAft>
                <a:spcPts val="0"/>
              </a:spcAft>
              <a:buSzPts val="1900"/>
              <a:buFont typeface="Century Gothic"/>
              <a:buChar char="●"/>
            </a:pPr>
            <a:r>
              <a:rPr b="1" lang="sk" sz="1900"/>
              <a:t>aktivní ABD:</a:t>
            </a:r>
            <a:r>
              <a:rPr lang="sk" sz="1900"/>
              <a:t> 120° až 130° </a:t>
            </a:r>
            <a:endParaRPr sz="1500"/>
          </a:p>
          <a:p>
            <a:pPr indent="-203200" lvl="0" marL="342900" rtl="0" algn="l">
              <a:lnSpc>
                <a:spcPct val="100000"/>
              </a:lnSpc>
              <a:spcBef>
                <a:spcPts val="1000"/>
              </a:spcBef>
              <a:spcAft>
                <a:spcPts val="0"/>
              </a:spcAft>
              <a:buNone/>
            </a:pPr>
            <a:r>
              <a:t/>
            </a:r>
            <a:endParaRPr b="1" sz="1900"/>
          </a:p>
          <a:p>
            <a:pPr indent="-203200" lvl="0" marL="342900" rtl="0" algn="l">
              <a:lnSpc>
                <a:spcPct val="100000"/>
              </a:lnSpc>
              <a:spcBef>
                <a:spcPts val="1000"/>
              </a:spcBef>
              <a:spcAft>
                <a:spcPts val="0"/>
              </a:spcAft>
              <a:buNone/>
            </a:pPr>
            <a:r>
              <a:t/>
            </a:r>
            <a:endParaRPr b="1" sz="1900"/>
          </a:p>
          <a:p>
            <a:pPr indent="-203200" lvl="0" marL="342900" rtl="0" algn="l">
              <a:lnSpc>
                <a:spcPct val="100000"/>
              </a:lnSpc>
              <a:spcBef>
                <a:spcPts val="1000"/>
              </a:spcBef>
              <a:spcAft>
                <a:spcPts val="0"/>
              </a:spcAft>
              <a:buNone/>
            </a:pPr>
            <a:r>
              <a:t/>
            </a:r>
            <a:endParaRPr b="1" sz="1900"/>
          </a:p>
          <a:p>
            <a:pPr indent="-323850" lvl="0" marL="342900" rtl="0" algn="l">
              <a:lnSpc>
                <a:spcPct val="100000"/>
              </a:lnSpc>
              <a:spcBef>
                <a:spcPts val="1000"/>
              </a:spcBef>
              <a:spcAft>
                <a:spcPts val="0"/>
              </a:spcAft>
              <a:buSzPts val="1900"/>
              <a:buFont typeface="Century Gothic"/>
              <a:buChar char="●"/>
            </a:pPr>
            <a:r>
              <a:rPr b="1" lang="sk" sz="1900"/>
              <a:t> pasivní ABD:</a:t>
            </a:r>
            <a:r>
              <a:rPr lang="sk" sz="1900"/>
              <a:t> 180°</a:t>
            </a:r>
            <a:endParaRPr sz="1500"/>
          </a:p>
          <a:p>
            <a:pPr indent="-323850" lvl="0" marL="342900" rtl="0" algn="l">
              <a:lnSpc>
                <a:spcPct val="100000"/>
              </a:lnSpc>
              <a:spcBef>
                <a:spcPts val="1000"/>
              </a:spcBef>
              <a:spcAft>
                <a:spcPts val="0"/>
              </a:spcAft>
              <a:buSzPts val="1900"/>
              <a:buFont typeface="Arial"/>
              <a:buChar char="●"/>
            </a:pPr>
            <a:r>
              <a:rPr lang="sk" sz="1900"/>
              <a:t> ochabnutí iliofem. ligament</a:t>
            </a:r>
            <a:endParaRPr sz="1900"/>
          </a:p>
          <a:p>
            <a:pPr indent="-323850" lvl="0" marL="342900" rtl="0" algn="l">
              <a:lnSpc>
                <a:spcPct val="100000"/>
              </a:lnSpc>
              <a:spcBef>
                <a:spcPts val="1000"/>
              </a:spcBef>
              <a:spcAft>
                <a:spcPts val="0"/>
              </a:spcAft>
              <a:buSzPts val="1900"/>
              <a:buFont typeface="Arial"/>
              <a:buChar char="●"/>
            </a:pPr>
            <a:r>
              <a:rPr lang="sk" sz="1900"/>
              <a:t> anteverze pánve </a:t>
            </a:r>
            <a:endParaRPr sz="1500"/>
          </a:p>
          <a:p>
            <a:pPr indent="-323850" lvl="0" marL="342900" rtl="0" algn="l">
              <a:lnSpc>
                <a:spcPct val="100000"/>
              </a:lnSpc>
              <a:spcBef>
                <a:spcPts val="1000"/>
              </a:spcBef>
              <a:spcAft>
                <a:spcPts val="0"/>
              </a:spcAft>
              <a:buSzPts val="1900"/>
              <a:buFont typeface="Arial"/>
              <a:buChar char="●"/>
            </a:pPr>
            <a:r>
              <a:rPr lang="sk" sz="1900"/>
              <a:t> zvýraznění bederní lordózy </a:t>
            </a:r>
            <a:endParaRPr sz="1500"/>
          </a:p>
          <a:p>
            <a:pPr indent="0" lvl="0" marL="0" rtl="0" algn="l">
              <a:lnSpc>
                <a:spcPct val="100000"/>
              </a:lnSpc>
              <a:spcBef>
                <a:spcPts val="1000"/>
              </a:spcBef>
              <a:spcAft>
                <a:spcPts val="0"/>
              </a:spcAft>
              <a:buNone/>
            </a:pPr>
            <a:r>
              <a:rPr lang="sk" sz="1900"/>
              <a:t>→ postavení KYK: ABD + FLX</a:t>
            </a:r>
            <a:endParaRPr sz="1500"/>
          </a:p>
          <a:p>
            <a:pPr indent="-203200" lvl="0" marL="342900" rtl="0" algn="l">
              <a:lnSpc>
                <a:spcPct val="100000"/>
              </a:lnSpc>
              <a:spcBef>
                <a:spcPts val="1000"/>
              </a:spcBef>
              <a:spcAft>
                <a:spcPts val="0"/>
              </a:spcAft>
              <a:buNone/>
            </a:pPr>
            <a:r>
              <a:t/>
            </a:r>
            <a:endParaRPr sz="1900"/>
          </a:p>
          <a:p>
            <a:pPr indent="0" lvl="0" marL="0" rtl="0" algn="l">
              <a:spcBef>
                <a:spcPts val="0"/>
              </a:spcBef>
              <a:spcAft>
                <a:spcPts val="0"/>
              </a:spcAft>
              <a:buNone/>
            </a:pPr>
            <a:r>
              <a:t/>
            </a:r>
            <a:endParaRPr sz="1800"/>
          </a:p>
        </p:txBody>
      </p:sp>
      <p:pic>
        <p:nvPicPr>
          <p:cNvPr id="444" name="Google Shape;444;p56"/>
          <p:cNvPicPr preferRelativeResize="0"/>
          <p:nvPr/>
        </p:nvPicPr>
        <p:blipFill rotWithShape="1">
          <a:blip r:embed="rId3">
            <a:alphaModFix/>
          </a:blip>
          <a:srcRect b="56922" l="18493" r="0" t="0"/>
          <a:stretch/>
        </p:blipFill>
        <p:spPr>
          <a:xfrm>
            <a:off x="3822732" y="739411"/>
            <a:ext cx="4023300" cy="2021100"/>
          </a:xfrm>
          <a:prstGeom prst="rect">
            <a:avLst/>
          </a:prstGeom>
          <a:noFill/>
          <a:ln>
            <a:noFill/>
          </a:ln>
        </p:spPr>
      </p:pic>
      <p:pic>
        <p:nvPicPr>
          <p:cNvPr id="445" name="Google Shape;445;p56"/>
          <p:cNvPicPr preferRelativeResize="0"/>
          <p:nvPr/>
        </p:nvPicPr>
        <p:blipFill rotWithShape="1">
          <a:blip r:embed="rId3">
            <a:alphaModFix/>
          </a:blip>
          <a:srcRect b="0" l="0" r="0" t="46848"/>
          <a:stretch/>
        </p:blipFill>
        <p:spPr>
          <a:xfrm>
            <a:off x="4152786" y="3238198"/>
            <a:ext cx="3363224" cy="1699075"/>
          </a:xfrm>
          <a:prstGeom prst="rect">
            <a:avLst/>
          </a:prstGeom>
          <a:noFill/>
          <a:ln>
            <a:noFill/>
          </a:ln>
        </p:spPr>
      </p:pic>
      <p:sp>
        <p:nvSpPr>
          <p:cNvPr id="446" name="Google Shape;446;p56"/>
          <p:cNvSpPr txBox="1"/>
          <p:nvPr/>
        </p:nvSpPr>
        <p:spPr>
          <a:xfrm>
            <a:off x="3822737" y="2693875"/>
            <a:ext cx="3224100" cy="677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sk" sz="800">
                <a:solidFill>
                  <a:srgbClr val="B7B7B7"/>
                </a:solidFill>
              </a:rPr>
              <a:t>Jones, S. F. (1990). The Physiology of the Joints| The Physiology of the Joints, IA Kapandji (Ed.),(vol 2, Lower Limb), Churchill Livingstone, Edinburgh, 5th edn (1987), p. 242, Illus.£ 10.95, ISBN: 0443036187.</a:t>
            </a:r>
            <a:endParaRPr sz="800">
              <a:solidFill>
                <a:srgbClr val="B7B7B7"/>
              </a:solidFill>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0" name="Shape 450"/>
        <p:cNvGrpSpPr/>
        <p:nvPr/>
      </p:nvGrpSpPr>
      <p:grpSpPr>
        <a:xfrm>
          <a:off x="0" y="0"/>
          <a:ext cx="0" cy="0"/>
          <a:chOff x="0" y="0"/>
          <a:chExt cx="0" cy="0"/>
        </a:xfrm>
      </p:grpSpPr>
      <p:sp>
        <p:nvSpPr>
          <p:cNvPr id="451" name="Google Shape;451;p57"/>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Abduktory KYK - “m. deltoideus coxae”</a:t>
            </a:r>
            <a:endParaRPr/>
          </a:p>
        </p:txBody>
      </p:sp>
      <p:sp>
        <p:nvSpPr>
          <p:cNvPr id="452" name="Google Shape;452;p57"/>
          <p:cNvSpPr txBox="1"/>
          <p:nvPr>
            <p:ph idx="1" type="body"/>
          </p:nvPr>
        </p:nvSpPr>
        <p:spPr>
          <a:xfrm>
            <a:off x="540000" y="1269000"/>
            <a:ext cx="3804000" cy="3105000"/>
          </a:xfrm>
          <a:prstGeom prst="rect">
            <a:avLst/>
          </a:prstGeom>
        </p:spPr>
        <p:txBody>
          <a:bodyPr anchorCtr="0" anchor="t" bIns="0" lIns="0" spcFirstLastPara="1" rIns="0" wrap="square" tIns="0">
            <a:noAutofit/>
          </a:bodyPr>
          <a:lstStyle/>
          <a:p>
            <a:pPr indent="-330200" lvl="0" marL="342900" rtl="0" algn="l">
              <a:lnSpc>
                <a:spcPct val="60000"/>
              </a:lnSpc>
              <a:spcBef>
                <a:spcPts val="0"/>
              </a:spcBef>
              <a:spcAft>
                <a:spcPts val="0"/>
              </a:spcAft>
              <a:buSzPts val="1650"/>
              <a:buFont typeface="Arial"/>
              <a:buChar char="•"/>
            </a:pPr>
            <a:r>
              <a:rPr lang="sk" sz="1650"/>
              <a:t>m. gluteus medius (1)</a:t>
            </a:r>
            <a:endParaRPr sz="1600"/>
          </a:p>
          <a:p>
            <a:pPr indent="-330200" lvl="0" marL="342900" rtl="0" algn="l">
              <a:lnSpc>
                <a:spcPct val="60000"/>
              </a:lnSpc>
              <a:spcBef>
                <a:spcPts val="1000"/>
              </a:spcBef>
              <a:spcAft>
                <a:spcPts val="0"/>
              </a:spcAft>
              <a:buSzPts val="1650"/>
              <a:buFont typeface="Arial"/>
              <a:buChar char="•"/>
            </a:pPr>
            <a:r>
              <a:rPr lang="sk" sz="1650"/>
              <a:t>m. tensor fasciae latae (3)</a:t>
            </a:r>
            <a:endParaRPr sz="1600"/>
          </a:p>
          <a:p>
            <a:pPr indent="-330200" lvl="0" marL="342900" rtl="0" algn="l">
              <a:lnSpc>
                <a:spcPct val="60000"/>
              </a:lnSpc>
              <a:spcBef>
                <a:spcPts val="1000"/>
              </a:spcBef>
              <a:spcAft>
                <a:spcPts val="0"/>
              </a:spcAft>
              <a:buSzPts val="1650"/>
              <a:buFont typeface="Arial"/>
              <a:buChar char="•"/>
            </a:pPr>
            <a:r>
              <a:rPr lang="sk" sz="1650"/>
              <a:t>m. gluteus maximus - horní vlákna (4)</a:t>
            </a:r>
            <a:endParaRPr sz="1600"/>
          </a:p>
          <a:p>
            <a:pPr indent="0" lvl="0" marL="0" rtl="0" algn="l">
              <a:lnSpc>
                <a:spcPct val="60000"/>
              </a:lnSpc>
              <a:spcBef>
                <a:spcPts val="1000"/>
              </a:spcBef>
              <a:spcAft>
                <a:spcPts val="0"/>
              </a:spcAft>
              <a:buNone/>
            </a:pPr>
            <a:r>
              <a:rPr lang="sk" sz="1650"/>
              <a:t>(Véle, 1997)</a:t>
            </a:r>
            <a:endParaRPr sz="1600"/>
          </a:p>
          <a:p>
            <a:pPr indent="-330200" lvl="0" marL="342900" rtl="0" algn="l">
              <a:lnSpc>
                <a:spcPct val="60000"/>
              </a:lnSpc>
              <a:spcBef>
                <a:spcPts val="1000"/>
              </a:spcBef>
              <a:spcAft>
                <a:spcPts val="0"/>
              </a:spcAft>
              <a:buSzPts val="1650"/>
              <a:buFont typeface="Arial"/>
              <a:buChar char="•"/>
            </a:pPr>
            <a:r>
              <a:rPr lang="sk" sz="1650"/>
              <a:t>m. piriformis (5), </a:t>
            </a:r>
            <a:endParaRPr sz="1600"/>
          </a:p>
          <a:p>
            <a:pPr indent="-330200" lvl="0" marL="342900" rtl="0" algn="l">
              <a:lnSpc>
                <a:spcPct val="60000"/>
              </a:lnSpc>
              <a:spcBef>
                <a:spcPts val="1000"/>
              </a:spcBef>
              <a:spcAft>
                <a:spcPts val="0"/>
              </a:spcAft>
              <a:buSzPts val="1650"/>
              <a:buFont typeface="Arial"/>
              <a:buChar char="•"/>
            </a:pPr>
            <a:r>
              <a:rPr lang="sk" sz="1650"/>
              <a:t>m. gluteus minimus (2)</a:t>
            </a:r>
            <a:endParaRPr sz="1650"/>
          </a:p>
          <a:p>
            <a:pPr indent="-342900" lvl="0" marL="342900" rtl="0" algn="l">
              <a:lnSpc>
                <a:spcPct val="60000"/>
              </a:lnSpc>
              <a:spcBef>
                <a:spcPts val="1000"/>
              </a:spcBef>
              <a:spcAft>
                <a:spcPts val="0"/>
              </a:spcAft>
              <a:buNone/>
            </a:pPr>
            <a:r>
              <a:t/>
            </a:r>
            <a:endParaRPr sz="1650"/>
          </a:p>
          <a:p>
            <a:pPr indent="-342900" lvl="0" marL="342900" rtl="0" algn="l">
              <a:lnSpc>
                <a:spcPct val="60000"/>
              </a:lnSpc>
              <a:spcBef>
                <a:spcPts val="1000"/>
              </a:spcBef>
              <a:spcAft>
                <a:spcPts val="0"/>
              </a:spcAft>
              <a:buNone/>
            </a:pPr>
            <a:r>
              <a:rPr b="1" lang="sk" sz="1650"/>
              <a:t>1. ABD+FL+VR: </a:t>
            </a:r>
            <a:r>
              <a:rPr lang="sk" sz="1650"/>
              <a:t>pars anterior 1-2, 3 (4)</a:t>
            </a:r>
            <a:endParaRPr sz="1600"/>
          </a:p>
          <a:p>
            <a:pPr indent="-342900" lvl="0" marL="342900" rtl="0" algn="l">
              <a:lnSpc>
                <a:spcPct val="60000"/>
              </a:lnSpc>
              <a:spcBef>
                <a:spcPts val="1000"/>
              </a:spcBef>
              <a:spcAft>
                <a:spcPts val="0"/>
              </a:spcAft>
              <a:buNone/>
            </a:pPr>
            <a:r>
              <a:rPr b="1" lang="sk" sz="1650"/>
              <a:t>2. ABD+EXT+ZR: </a:t>
            </a:r>
            <a:r>
              <a:rPr lang="sk" sz="1650"/>
              <a:t>pars posterior 1-2, 4</a:t>
            </a:r>
            <a:endParaRPr sz="1600"/>
          </a:p>
          <a:p>
            <a:pPr indent="-342900" lvl="0" marL="342900" rtl="0" algn="l">
              <a:lnSpc>
                <a:spcPct val="60000"/>
              </a:lnSpc>
              <a:spcBef>
                <a:spcPts val="1000"/>
              </a:spcBef>
              <a:spcAft>
                <a:spcPts val="0"/>
              </a:spcAft>
              <a:buNone/>
            </a:pPr>
            <a:r>
              <a:rPr lang="sk" sz="1650"/>
              <a:t>Iniciální ABD: 1+4 </a:t>
            </a:r>
            <a:endParaRPr sz="1600"/>
          </a:p>
          <a:p>
            <a:pPr indent="-342900" lvl="0" marL="342900" rtl="0" algn="l">
              <a:lnSpc>
                <a:spcPct val="60000"/>
              </a:lnSpc>
              <a:spcBef>
                <a:spcPts val="1000"/>
              </a:spcBef>
              <a:spcAft>
                <a:spcPts val="0"/>
              </a:spcAft>
              <a:buNone/>
            </a:pPr>
            <a:r>
              <a:rPr lang="sk" sz="1650"/>
              <a:t>Následná ABD: 1 (max. efektivita při </a:t>
            </a:r>
            <a:endParaRPr sz="1650"/>
          </a:p>
          <a:p>
            <a:pPr indent="-342900" lvl="0" marL="342900" rtl="0" algn="l">
              <a:lnSpc>
                <a:spcPct val="60000"/>
              </a:lnSpc>
              <a:spcBef>
                <a:spcPts val="1000"/>
              </a:spcBef>
              <a:spcAft>
                <a:spcPts val="0"/>
              </a:spcAft>
              <a:buNone/>
            </a:pPr>
            <a:r>
              <a:rPr lang="sk" sz="1650"/>
              <a:t>35°)</a:t>
            </a:r>
            <a:endParaRPr sz="1650"/>
          </a:p>
          <a:p>
            <a:pPr indent="-342900" lvl="0" marL="342900" rtl="0" algn="l">
              <a:lnSpc>
                <a:spcPct val="60000"/>
              </a:lnSpc>
              <a:spcBef>
                <a:spcPts val="1000"/>
              </a:spcBef>
              <a:spcAft>
                <a:spcPts val="0"/>
              </a:spcAft>
              <a:buNone/>
            </a:pPr>
            <a:r>
              <a:t/>
            </a:r>
            <a:endParaRPr sz="1650"/>
          </a:p>
          <a:p>
            <a:pPr indent="-342900" lvl="0" marL="342900" rtl="0" algn="l">
              <a:lnSpc>
                <a:spcPct val="60000"/>
              </a:lnSpc>
              <a:spcBef>
                <a:spcPts val="1000"/>
              </a:spcBef>
              <a:spcAft>
                <a:spcPts val="0"/>
              </a:spcAft>
              <a:buNone/>
            </a:pPr>
            <a:r>
              <a:t/>
            </a:r>
            <a:endParaRPr sz="1650"/>
          </a:p>
          <a:p>
            <a:pPr indent="-342900" lvl="0" marL="342900" rtl="0" algn="l">
              <a:lnSpc>
                <a:spcPct val="60000"/>
              </a:lnSpc>
              <a:spcBef>
                <a:spcPts val="1000"/>
              </a:spcBef>
              <a:spcAft>
                <a:spcPts val="0"/>
              </a:spcAft>
              <a:buNone/>
            </a:pPr>
            <a:r>
              <a:t/>
            </a:r>
            <a:endParaRPr sz="1650"/>
          </a:p>
          <a:p>
            <a:pPr indent="-342900" lvl="0" marL="342900" rtl="0" algn="l">
              <a:lnSpc>
                <a:spcPct val="60000"/>
              </a:lnSpc>
              <a:spcBef>
                <a:spcPts val="1000"/>
              </a:spcBef>
              <a:spcAft>
                <a:spcPts val="0"/>
              </a:spcAft>
              <a:buNone/>
            </a:pPr>
            <a:r>
              <a:t/>
            </a:r>
            <a:endParaRPr sz="1650"/>
          </a:p>
          <a:p>
            <a:pPr indent="0" lvl="0" marL="0" rtl="0" algn="l">
              <a:spcBef>
                <a:spcPts val="0"/>
              </a:spcBef>
              <a:spcAft>
                <a:spcPts val="0"/>
              </a:spcAft>
              <a:buNone/>
            </a:pPr>
            <a:r>
              <a:t/>
            </a:r>
            <a:endParaRPr sz="1900"/>
          </a:p>
        </p:txBody>
      </p:sp>
      <p:pic>
        <p:nvPicPr>
          <p:cNvPr id="453" name="Google Shape;453;p57"/>
          <p:cNvPicPr preferRelativeResize="0"/>
          <p:nvPr/>
        </p:nvPicPr>
        <p:blipFill rotWithShape="1">
          <a:blip r:embed="rId3">
            <a:alphaModFix/>
          </a:blip>
          <a:srcRect b="0" l="0" r="0" t="0"/>
          <a:stretch/>
        </p:blipFill>
        <p:spPr>
          <a:xfrm>
            <a:off x="4525235" y="1006652"/>
            <a:ext cx="2536650" cy="2367451"/>
          </a:xfrm>
          <a:prstGeom prst="rect">
            <a:avLst/>
          </a:prstGeom>
          <a:noFill/>
          <a:ln>
            <a:noFill/>
          </a:ln>
        </p:spPr>
      </p:pic>
      <p:pic>
        <p:nvPicPr>
          <p:cNvPr id="454" name="Google Shape;454;p57"/>
          <p:cNvPicPr preferRelativeResize="0"/>
          <p:nvPr/>
        </p:nvPicPr>
        <p:blipFill rotWithShape="1">
          <a:blip r:embed="rId4">
            <a:alphaModFix/>
          </a:blip>
          <a:srcRect b="0" l="0" r="0" t="0"/>
          <a:stretch/>
        </p:blipFill>
        <p:spPr>
          <a:xfrm>
            <a:off x="6875770" y="1130523"/>
            <a:ext cx="2214720" cy="3381959"/>
          </a:xfrm>
          <a:prstGeom prst="rect">
            <a:avLst/>
          </a:prstGeom>
          <a:noFill/>
          <a:ln>
            <a:noFill/>
          </a:ln>
        </p:spPr>
      </p:pic>
      <p:pic>
        <p:nvPicPr>
          <p:cNvPr id="455" name="Google Shape;455;p57"/>
          <p:cNvPicPr preferRelativeResize="0"/>
          <p:nvPr/>
        </p:nvPicPr>
        <p:blipFill rotWithShape="1">
          <a:blip r:embed="rId5">
            <a:alphaModFix/>
          </a:blip>
          <a:srcRect b="0" l="5392" r="0" t="0"/>
          <a:stretch/>
        </p:blipFill>
        <p:spPr>
          <a:xfrm>
            <a:off x="4258288" y="3148550"/>
            <a:ext cx="3070525" cy="1795074"/>
          </a:xfrm>
          <a:prstGeom prst="rect">
            <a:avLst/>
          </a:prstGeom>
          <a:noFill/>
          <a:ln>
            <a:noFill/>
          </a:ln>
        </p:spPr>
      </p:pic>
      <p:sp>
        <p:nvSpPr>
          <p:cNvPr id="456" name="Google Shape;456;p57"/>
          <p:cNvSpPr txBox="1"/>
          <p:nvPr/>
        </p:nvSpPr>
        <p:spPr>
          <a:xfrm>
            <a:off x="1034212" y="4420400"/>
            <a:ext cx="3224100" cy="677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sk" sz="800">
                <a:solidFill>
                  <a:srgbClr val="B7B7B7"/>
                </a:solidFill>
              </a:rPr>
              <a:t>Jones, S. F. (1990). The Physiology of the Joints| The Physiology of the Joints, IA Kapandji (Ed.),(vol 2, Lower Limb), Churchill Livingstone, Edinburgh, 5th edn (1987), p. 242, Illus.£ 10.95, ISBN: 0443036187.</a:t>
            </a:r>
            <a:endParaRPr sz="800">
              <a:solidFill>
                <a:srgbClr val="B7B7B7"/>
              </a:solidFill>
            </a:endParaRPr>
          </a:p>
        </p:txBody>
      </p:sp>
      <p:sp>
        <p:nvSpPr>
          <p:cNvPr id="457" name="Google Shape;457;p57"/>
          <p:cNvSpPr/>
          <p:nvPr/>
        </p:nvSpPr>
        <p:spPr>
          <a:xfrm rot="-2547172">
            <a:off x="7908891" y="1847238"/>
            <a:ext cx="696906" cy="453774"/>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8" name="Google Shape;458;p57"/>
          <p:cNvSpPr/>
          <p:nvPr/>
        </p:nvSpPr>
        <p:spPr>
          <a:xfrm rot="-6907183">
            <a:off x="7247943" y="1670343"/>
            <a:ext cx="696802" cy="453618"/>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9" name="Google Shape;459;p57"/>
          <p:cNvSpPr/>
          <p:nvPr/>
        </p:nvSpPr>
        <p:spPr>
          <a:xfrm rot="6273765">
            <a:off x="7248029" y="2726694"/>
            <a:ext cx="696786" cy="453539"/>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3" name="Shape 463"/>
        <p:cNvGrpSpPr/>
        <p:nvPr/>
      </p:nvGrpSpPr>
      <p:grpSpPr>
        <a:xfrm>
          <a:off x="0" y="0"/>
          <a:ext cx="0" cy="0"/>
          <a:chOff x="0" y="0"/>
          <a:chExt cx="0" cy="0"/>
        </a:xfrm>
      </p:grpSpPr>
      <p:sp>
        <p:nvSpPr>
          <p:cNvPr id="464" name="Google Shape;464;p58"/>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Addukce KYK</a:t>
            </a:r>
            <a:endParaRPr/>
          </a:p>
        </p:txBody>
      </p:sp>
      <p:sp>
        <p:nvSpPr>
          <p:cNvPr id="465" name="Google Shape;465;p58"/>
          <p:cNvSpPr txBox="1"/>
          <p:nvPr>
            <p:ph idx="1" type="body"/>
          </p:nvPr>
        </p:nvSpPr>
        <p:spPr>
          <a:xfrm>
            <a:off x="540000" y="1269000"/>
            <a:ext cx="5629500" cy="3105000"/>
          </a:xfrm>
          <a:prstGeom prst="rect">
            <a:avLst/>
          </a:prstGeom>
        </p:spPr>
        <p:txBody>
          <a:bodyPr anchorCtr="0" anchor="t" bIns="0" lIns="0" spcFirstLastPara="1" rIns="0" wrap="square" tIns="0">
            <a:noAutofit/>
          </a:bodyPr>
          <a:lstStyle/>
          <a:p>
            <a:pPr indent="-342900" lvl="0" marL="342900" rtl="0" algn="l">
              <a:lnSpc>
                <a:spcPct val="100000"/>
              </a:lnSpc>
              <a:spcBef>
                <a:spcPts val="0"/>
              </a:spcBef>
              <a:spcAft>
                <a:spcPts val="0"/>
              </a:spcAft>
              <a:buClr>
                <a:schemeClr val="dk1"/>
              </a:buClr>
              <a:buSzPts val="2200"/>
              <a:buFont typeface="Arial"/>
              <a:buChar char="•"/>
            </a:pPr>
            <a:r>
              <a:rPr lang="sk" sz="2200"/>
              <a:t>čistou ADD lze provést pouze z ABD</a:t>
            </a:r>
            <a:endParaRPr sz="1800"/>
          </a:p>
          <a:p>
            <a:pPr indent="-342900" lvl="0" marL="342900" rtl="0" algn="l">
              <a:lnSpc>
                <a:spcPct val="100000"/>
              </a:lnSpc>
              <a:spcBef>
                <a:spcPts val="1000"/>
              </a:spcBef>
              <a:spcAft>
                <a:spcPts val="0"/>
              </a:spcAft>
              <a:buClr>
                <a:schemeClr val="dk1"/>
              </a:buClr>
              <a:buSzPts val="2200"/>
              <a:buFont typeface="Noto Sans Symbols"/>
              <a:buChar char="•"/>
            </a:pPr>
            <a:r>
              <a:rPr lang="sk" sz="2200"/>
              <a:t>Max. ADD KYK - </a:t>
            </a:r>
            <a:r>
              <a:rPr b="1" lang="sk" sz="2200"/>
              <a:t>30°</a:t>
            </a:r>
            <a:r>
              <a:rPr b="1" lang="sk" sz="2200" u="sng"/>
              <a:t> </a:t>
            </a:r>
            <a:endParaRPr sz="1800"/>
          </a:p>
          <a:p>
            <a:pPr indent="-342900" lvl="0" marL="342900" rtl="0" algn="l">
              <a:lnSpc>
                <a:spcPct val="100000"/>
              </a:lnSpc>
              <a:spcBef>
                <a:spcPts val="1000"/>
              </a:spcBef>
              <a:spcAft>
                <a:spcPts val="0"/>
              </a:spcAft>
              <a:buNone/>
            </a:pPr>
            <a:r>
              <a:t/>
            </a:r>
            <a:endParaRPr sz="2200" u="sng"/>
          </a:p>
          <a:p>
            <a:pPr indent="0" lvl="0" marL="0" rtl="0" algn="l">
              <a:lnSpc>
                <a:spcPct val="100000"/>
              </a:lnSpc>
              <a:spcBef>
                <a:spcPts val="1000"/>
              </a:spcBef>
              <a:spcAft>
                <a:spcPts val="0"/>
              </a:spcAft>
              <a:buNone/>
            </a:pPr>
            <a:r>
              <a:rPr lang="sk" sz="2200"/>
              <a:t>Značně nestabilní pozice:</a:t>
            </a:r>
            <a:endParaRPr sz="1800"/>
          </a:p>
          <a:p>
            <a:pPr indent="-342900" lvl="0" marL="342900" rtl="0" algn="l">
              <a:lnSpc>
                <a:spcPct val="100000"/>
              </a:lnSpc>
              <a:spcBef>
                <a:spcPts val="1000"/>
              </a:spcBef>
              <a:spcAft>
                <a:spcPts val="0"/>
              </a:spcAft>
              <a:buClr>
                <a:schemeClr val="dk1"/>
              </a:buClr>
              <a:buSzPts val="2200"/>
              <a:buFont typeface="Arial"/>
              <a:buChar char="-"/>
            </a:pPr>
            <a:r>
              <a:rPr b="1" lang="sk" sz="2200"/>
              <a:t>ADD, FLX, ZR </a:t>
            </a:r>
            <a:endParaRPr sz="1800"/>
          </a:p>
          <a:p>
            <a:pPr indent="0" lvl="0" marL="0" rtl="0" algn="l">
              <a:lnSpc>
                <a:spcPct val="100000"/>
              </a:lnSpc>
              <a:spcBef>
                <a:spcPts val="1000"/>
              </a:spcBef>
              <a:spcAft>
                <a:spcPts val="0"/>
              </a:spcAft>
              <a:buNone/>
            </a:pPr>
            <a:r>
              <a:rPr lang="sk" sz="2200"/>
              <a:t>= sed se překříženýma nohama</a:t>
            </a:r>
            <a:endParaRPr sz="1800"/>
          </a:p>
          <a:p>
            <a:pPr indent="-342900" lvl="0" marL="342900" rtl="0" algn="l">
              <a:lnSpc>
                <a:spcPct val="100000"/>
              </a:lnSpc>
              <a:spcBef>
                <a:spcPts val="1000"/>
              </a:spcBef>
              <a:spcAft>
                <a:spcPts val="0"/>
              </a:spcAft>
              <a:buNone/>
            </a:pPr>
            <a:r>
              <a:t/>
            </a:r>
            <a:endParaRPr sz="2200"/>
          </a:p>
          <a:p>
            <a:pPr indent="0" lvl="0" marL="0" rtl="0" algn="l">
              <a:spcBef>
                <a:spcPts val="0"/>
              </a:spcBef>
              <a:spcAft>
                <a:spcPts val="0"/>
              </a:spcAft>
              <a:buNone/>
            </a:pPr>
            <a:r>
              <a:t/>
            </a:r>
            <a:endParaRPr/>
          </a:p>
        </p:txBody>
      </p:sp>
      <p:pic>
        <p:nvPicPr>
          <p:cNvPr id="466" name="Google Shape;466;p58"/>
          <p:cNvPicPr preferRelativeResize="0"/>
          <p:nvPr/>
        </p:nvPicPr>
        <p:blipFill rotWithShape="1">
          <a:blip r:embed="rId3">
            <a:alphaModFix/>
          </a:blip>
          <a:srcRect b="9412" l="0" r="0" t="0"/>
          <a:stretch/>
        </p:blipFill>
        <p:spPr>
          <a:xfrm>
            <a:off x="6093283" y="154962"/>
            <a:ext cx="1446300" cy="4833600"/>
          </a:xfrm>
          <a:prstGeom prst="rect">
            <a:avLst/>
          </a:prstGeom>
          <a:noFill/>
          <a:ln>
            <a:noFill/>
          </a:ln>
        </p:spPr>
      </p:pic>
      <p:sp>
        <p:nvSpPr>
          <p:cNvPr id="467" name="Google Shape;467;p58"/>
          <p:cNvSpPr txBox="1"/>
          <p:nvPr/>
        </p:nvSpPr>
        <p:spPr>
          <a:xfrm>
            <a:off x="2869187" y="4311450"/>
            <a:ext cx="3224100" cy="677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sk" sz="800">
                <a:solidFill>
                  <a:srgbClr val="B7B7B7"/>
                </a:solidFill>
              </a:rPr>
              <a:t>Jones, S. F. (1990). The Physiology of the Joints| The Physiology of the Joints, IA Kapandji (Ed.),(vol 2, Lower Limb), Churchill Livingstone, Edinburgh, 5th edn (1987), p. 242, Illus.£ 10.95, ISBN: 0443036187.</a:t>
            </a:r>
            <a:endParaRPr sz="800">
              <a:solidFill>
                <a:srgbClr val="B7B7B7"/>
              </a:solidFill>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1" name="Shape 471"/>
        <p:cNvGrpSpPr/>
        <p:nvPr/>
      </p:nvGrpSpPr>
      <p:grpSpPr>
        <a:xfrm>
          <a:off x="0" y="0"/>
          <a:ext cx="0" cy="0"/>
          <a:chOff x="0" y="0"/>
          <a:chExt cx="0" cy="0"/>
        </a:xfrm>
      </p:grpSpPr>
      <p:sp>
        <p:nvSpPr>
          <p:cNvPr id="472" name="Google Shape;472;p59"/>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Adduktory KYK</a:t>
            </a:r>
            <a:endParaRPr/>
          </a:p>
        </p:txBody>
      </p:sp>
      <p:sp>
        <p:nvSpPr>
          <p:cNvPr id="473" name="Google Shape;473;p59"/>
          <p:cNvSpPr txBox="1"/>
          <p:nvPr>
            <p:ph idx="1" type="body"/>
          </p:nvPr>
        </p:nvSpPr>
        <p:spPr>
          <a:xfrm>
            <a:off x="540000" y="1113252"/>
            <a:ext cx="8064900" cy="3105000"/>
          </a:xfrm>
          <a:prstGeom prst="rect">
            <a:avLst/>
          </a:prstGeom>
        </p:spPr>
        <p:txBody>
          <a:bodyPr anchorCtr="0" anchor="t" bIns="0" lIns="0" spcFirstLastPara="1" rIns="0" wrap="square" tIns="0">
            <a:noAutofit/>
          </a:bodyPr>
          <a:lstStyle/>
          <a:p>
            <a:pPr indent="-317500" lvl="0" marL="342900" rtl="0" algn="l">
              <a:lnSpc>
                <a:spcPct val="70000"/>
              </a:lnSpc>
              <a:spcBef>
                <a:spcPts val="0"/>
              </a:spcBef>
              <a:spcAft>
                <a:spcPts val="0"/>
              </a:spcAft>
              <a:buSzPts val="1800"/>
              <a:buFont typeface="Arial"/>
              <a:buChar char="•"/>
            </a:pPr>
            <a:r>
              <a:rPr lang="sk" sz="1800">
                <a:solidFill>
                  <a:srgbClr val="3F3F3F"/>
                </a:solidFill>
              </a:rPr>
              <a:t>m. adductor magnus (1)</a:t>
            </a:r>
            <a:endParaRPr sz="1800">
              <a:solidFill>
                <a:srgbClr val="3F3F3F"/>
              </a:solidFill>
            </a:endParaRPr>
          </a:p>
          <a:p>
            <a:pPr indent="-317500" lvl="0" marL="342900" rtl="0" algn="l">
              <a:lnSpc>
                <a:spcPct val="70000"/>
              </a:lnSpc>
              <a:spcBef>
                <a:spcPts val="1000"/>
              </a:spcBef>
              <a:spcAft>
                <a:spcPts val="0"/>
              </a:spcAft>
              <a:buSzPts val="1800"/>
              <a:buFont typeface="Arial"/>
              <a:buChar char="•"/>
            </a:pPr>
            <a:r>
              <a:rPr lang="sk" sz="1800">
                <a:solidFill>
                  <a:srgbClr val="3F3F3F"/>
                </a:solidFill>
              </a:rPr>
              <a:t>m. adductor longus (13)</a:t>
            </a:r>
            <a:endParaRPr sz="1800">
              <a:solidFill>
                <a:srgbClr val="3F3F3F"/>
              </a:solidFill>
            </a:endParaRPr>
          </a:p>
          <a:p>
            <a:pPr indent="-317500" lvl="0" marL="342900" rtl="0" algn="l">
              <a:lnSpc>
                <a:spcPct val="70000"/>
              </a:lnSpc>
              <a:spcBef>
                <a:spcPts val="1000"/>
              </a:spcBef>
              <a:spcAft>
                <a:spcPts val="0"/>
              </a:spcAft>
              <a:buSzPts val="1800"/>
              <a:buFont typeface="Arial"/>
              <a:buChar char="•"/>
            </a:pPr>
            <a:r>
              <a:rPr lang="sk" sz="1800">
                <a:solidFill>
                  <a:srgbClr val="3F3F3F"/>
                </a:solidFill>
              </a:rPr>
              <a:t>m. adductor brevis (14)</a:t>
            </a:r>
            <a:endParaRPr sz="1800">
              <a:solidFill>
                <a:srgbClr val="3F3F3F"/>
              </a:solidFill>
            </a:endParaRPr>
          </a:p>
          <a:p>
            <a:pPr indent="-317500" lvl="0" marL="342900" rtl="0" algn="l">
              <a:lnSpc>
                <a:spcPct val="70000"/>
              </a:lnSpc>
              <a:spcBef>
                <a:spcPts val="1000"/>
              </a:spcBef>
              <a:spcAft>
                <a:spcPts val="0"/>
              </a:spcAft>
              <a:buSzPts val="1800"/>
              <a:buFont typeface="Arial"/>
              <a:buChar char="•"/>
            </a:pPr>
            <a:r>
              <a:rPr lang="sk" sz="1800">
                <a:solidFill>
                  <a:srgbClr val="3F3F3F"/>
                </a:solidFill>
              </a:rPr>
              <a:t>m. gracilis (4)</a:t>
            </a:r>
            <a:endParaRPr sz="1800">
              <a:solidFill>
                <a:srgbClr val="3F3F3F"/>
              </a:solidFill>
            </a:endParaRPr>
          </a:p>
          <a:p>
            <a:pPr indent="-317500" lvl="0" marL="342900" rtl="0" algn="l">
              <a:lnSpc>
                <a:spcPct val="70000"/>
              </a:lnSpc>
              <a:spcBef>
                <a:spcPts val="1000"/>
              </a:spcBef>
              <a:spcAft>
                <a:spcPts val="0"/>
              </a:spcAft>
              <a:buSzPts val="1800"/>
              <a:buFont typeface="Arial"/>
              <a:buChar char="•"/>
            </a:pPr>
            <a:r>
              <a:rPr lang="sk" sz="1800">
                <a:solidFill>
                  <a:srgbClr val="3F3F3F"/>
                </a:solidFill>
              </a:rPr>
              <a:t>m. semimembranosus (5)</a:t>
            </a:r>
            <a:endParaRPr sz="1800">
              <a:solidFill>
                <a:srgbClr val="3F3F3F"/>
              </a:solidFill>
            </a:endParaRPr>
          </a:p>
          <a:p>
            <a:pPr indent="-317500" lvl="0" marL="342900" rtl="0" algn="l">
              <a:lnSpc>
                <a:spcPct val="70000"/>
              </a:lnSpc>
              <a:spcBef>
                <a:spcPts val="1000"/>
              </a:spcBef>
              <a:spcAft>
                <a:spcPts val="0"/>
              </a:spcAft>
              <a:buSzPts val="1800"/>
              <a:buFont typeface="Arial"/>
              <a:buChar char="•"/>
            </a:pPr>
            <a:r>
              <a:rPr lang="sk" sz="1800">
                <a:solidFill>
                  <a:srgbClr val="3F3F3F"/>
                </a:solidFill>
              </a:rPr>
              <a:t>m. semitendinosus (6)</a:t>
            </a:r>
            <a:endParaRPr sz="1800">
              <a:solidFill>
                <a:srgbClr val="3F3F3F"/>
              </a:solidFill>
            </a:endParaRPr>
          </a:p>
          <a:p>
            <a:pPr indent="-317500" lvl="0" marL="342900" rtl="0" algn="l">
              <a:lnSpc>
                <a:spcPct val="70000"/>
              </a:lnSpc>
              <a:spcBef>
                <a:spcPts val="1000"/>
              </a:spcBef>
              <a:spcAft>
                <a:spcPts val="0"/>
              </a:spcAft>
              <a:buSzPts val="1800"/>
              <a:buFont typeface="Arial"/>
              <a:buChar char="•"/>
            </a:pPr>
            <a:r>
              <a:rPr lang="sk" sz="1800">
                <a:solidFill>
                  <a:srgbClr val="3F3F3F"/>
                </a:solidFill>
              </a:rPr>
              <a:t>m. biceps femoris (7)</a:t>
            </a:r>
            <a:endParaRPr sz="1800">
              <a:solidFill>
                <a:srgbClr val="3F3F3F"/>
              </a:solidFill>
            </a:endParaRPr>
          </a:p>
          <a:p>
            <a:pPr indent="-317500" lvl="0" marL="342900" rtl="0" algn="l">
              <a:lnSpc>
                <a:spcPct val="70000"/>
              </a:lnSpc>
              <a:spcBef>
                <a:spcPts val="1000"/>
              </a:spcBef>
              <a:spcAft>
                <a:spcPts val="0"/>
              </a:spcAft>
              <a:buSzPts val="1800"/>
              <a:buFont typeface="Arial"/>
              <a:buChar char="•"/>
            </a:pPr>
            <a:r>
              <a:rPr lang="sk" sz="1800">
                <a:solidFill>
                  <a:srgbClr val="3F3F3F"/>
                </a:solidFill>
              </a:rPr>
              <a:t>m. gluteus maximus (8)</a:t>
            </a:r>
            <a:endParaRPr sz="1800">
              <a:solidFill>
                <a:srgbClr val="3F3F3F"/>
              </a:solidFill>
            </a:endParaRPr>
          </a:p>
          <a:p>
            <a:pPr indent="-317500" lvl="0" marL="342900" rtl="0" algn="l">
              <a:lnSpc>
                <a:spcPct val="70000"/>
              </a:lnSpc>
              <a:spcBef>
                <a:spcPts val="1000"/>
              </a:spcBef>
              <a:spcAft>
                <a:spcPts val="0"/>
              </a:spcAft>
              <a:buSzPts val="1800"/>
              <a:buFont typeface="Arial"/>
              <a:buChar char="•"/>
            </a:pPr>
            <a:r>
              <a:rPr lang="sk" sz="1800">
                <a:solidFill>
                  <a:srgbClr val="3F3F3F"/>
                </a:solidFill>
              </a:rPr>
              <a:t>m. quadratus femoris (9)</a:t>
            </a:r>
            <a:endParaRPr sz="1800">
              <a:solidFill>
                <a:srgbClr val="3F3F3F"/>
              </a:solidFill>
            </a:endParaRPr>
          </a:p>
          <a:p>
            <a:pPr indent="-317500" lvl="0" marL="342900" rtl="0" algn="l">
              <a:lnSpc>
                <a:spcPct val="70000"/>
              </a:lnSpc>
              <a:spcBef>
                <a:spcPts val="1000"/>
              </a:spcBef>
              <a:spcAft>
                <a:spcPts val="0"/>
              </a:spcAft>
              <a:buSzPts val="1800"/>
              <a:buFont typeface="Arial"/>
              <a:buChar char="•"/>
            </a:pPr>
            <a:r>
              <a:rPr lang="sk" sz="1800">
                <a:solidFill>
                  <a:srgbClr val="3F3F3F"/>
                </a:solidFill>
              </a:rPr>
              <a:t>m. pectineus (10)</a:t>
            </a:r>
            <a:endParaRPr sz="1800">
              <a:solidFill>
                <a:srgbClr val="3F3F3F"/>
              </a:solidFill>
            </a:endParaRPr>
          </a:p>
          <a:p>
            <a:pPr indent="-317500" lvl="0" marL="342900" rtl="0" algn="l">
              <a:lnSpc>
                <a:spcPct val="70000"/>
              </a:lnSpc>
              <a:spcBef>
                <a:spcPts val="1000"/>
              </a:spcBef>
              <a:spcAft>
                <a:spcPts val="0"/>
              </a:spcAft>
              <a:buSzPts val="1800"/>
              <a:buFont typeface="Arial"/>
              <a:buChar char="•"/>
            </a:pPr>
            <a:r>
              <a:rPr lang="sk" sz="1800">
                <a:solidFill>
                  <a:srgbClr val="3F3F3F"/>
                </a:solidFill>
              </a:rPr>
              <a:t>m. obturatorius internus (11) </a:t>
            </a:r>
            <a:endParaRPr sz="1800">
              <a:solidFill>
                <a:srgbClr val="3F3F3F"/>
              </a:solidFill>
            </a:endParaRPr>
          </a:p>
          <a:p>
            <a:pPr indent="-317500" lvl="0" marL="342900" rtl="0" algn="l">
              <a:lnSpc>
                <a:spcPct val="70000"/>
              </a:lnSpc>
              <a:spcBef>
                <a:spcPts val="1000"/>
              </a:spcBef>
              <a:spcAft>
                <a:spcPts val="0"/>
              </a:spcAft>
              <a:buSzPts val="1800"/>
              <a:buFont typeface="Arial"/>
              <a:buChar char="•"/>
            </a:pPr>
            <a:r>
              <a:rPr lang="sk" sz="1800">
                <a:solidFill>
                  <a:srgbClr val="3F3F3F"/>
                </a:solidFill>
              </a:rPr>
              <a:t>m. obturatorius externus (12)</a:t>
            </a:r>
            <a:endParaRPr sz="1800">
              <a:solidFill>
                <a:srgbClr val="3F3F3F"/>
              </a:solidFill>
            </a:endParaRPr>
          </a:p>
          <a:p>
            <a:pPr indent="-203200" lvl="0" marL="342900" rtl="0" algn="l">
              <a:lnSpc>
                <a:spcPct val="70000"/>
              </a:lnSpc>
              <a:spcBef>
                <a:spcPts val="1000"/>
              </a:spcBef>
              <a:spcAft>
                <a:spcPts val="0"/>
              </a:spcAft>
              <a:buNone/>
            </a:pPr>
            <a:r>
              <a:t/>
            </a:r>
            <a:endParaRPr sz="1800">
              <a:solidFill>
                <a:srgbClr val="3F3F3F"/>
              </a:solidFill>
            </a:endParaRPr>
          </a:p>
          <a:p>
            <a:pPr indent="-203200" lvl="0" marL="342900" rtl="0" algn="l">
              <a:lnSpc>
                <a:spcPct val="70000"/>
              </a:lnSpc>
              <a:spcBef>
                <a:spcPts val="1000"/>
              </a:spcBef>
              <a:spcAft>
                <a:spcPts val="0"/>
              </a:spcAft>
              <a:buNone/>
            </a:pPr>
            <a:r>
              <a:t/>
            </a:r>
            <a:endParaRPr sz="1800">
              <a:solidFill>
                <a:srgbClr val="3F3F3F"/>
              </a:solidFill>
            </a:endParaRPr>
          </a:p>
          <a:p>
            <a:pPr indent="-215900" lvl="0" marL="342900" rtl="0" algn="l">
              <a:lnSpc>
                <a:spcPct val="70000"/>
              </a:lnSpc>
              <a:spcBef>
                <a:spcPts val="1000"/>
              </a:spcBef>
              <a:spcAft>
                <a:spcPts val="0"/>
              </a:spcAft>
              <a:buNone/>
            </a:pPr>
            <a:r>
              <a:t/>
            </a:r>
            <a:endParaRPr sz="1800">
              <a:solidFill>
                <a:srgbClr val="3F3F3F"/>
              </a:solidFill>
            </a:endParaRPr>
          </a:p>
          <a:p>
            <a:pPr indent="0" lvl="0" marL="0" rtl="0" algn="l">
              <a:spcBef>
                <a:spcPts val="0"/>
              </a:spcBef>
              <a:spcAft>
                <a:spcPts val="0"/>
              </a:spcAft>
              <a:buNone/>
            </a:pPr>
            <a:r>
              <a:t/>
            </a:r>
            <a:endParaRPr sz="1800"/>
          </a:p>
        </p:txBody>
      </p:sp>
      <p:pic>
        <p:nvPicPr>
          <p:cNvPr id="474" name="Google Shape;474;p59"/>
          <p:cNvPicPr preferRelativeResize="0"/>
          <p:nvPr/>
        </p:nvPicPr>
        <p:blipFill rotWithShape="1">
          <a:blip r:embed="rId3">
            <a:alphaModFix/>
          </a:blip>
          <a:srcRect b="0" l="0" r="0" t="0"/>
          <a:stretch/>
        </p:blipFill>
        <p:spPr>
          <a:xfrm>
            <a:off x="3742002" y="476301"/>
            <a:ext cx="2933899" cy="3175801"/>
          </a:xfrm>
          <a:prstGeom prst="rect">
            <a:avLst/>
          </a:prstGeom>
          <a:noFill/>
          <a:ln>
            <a:noFill/>
          </a:ln>
        </p:spPr>
      </p:pic>
      <p:pic>
        <p:nvPicPr>
          <p:cNvPr id="475" name="Google Shape;475;p59"/>
          <p:cNvPicPr preferRelativeResize="0"/>
          <p:nvPr/>
        </p:nvPicPr>
        <p:blipFill rotWithShape="1">
          <a:blip r:embed="rId4">
            <a:alphaModFix/>
          </a:blip>
          <a:srcRect b="0" l="0" r="0" t="0"/>
          <a:stretch/>
        </p:blipFill>
        <p:spPr>
          <a:xfrm>
            <a:off x="6476827" y="1967701"/>
            <a:ext cx="2667172" cy="3175800"/>
          </a:xfrm>
          <a:prstGeom prst="rect">
            <a:avLst/>
          </a:prstGeom>
          <a:noFill/>
          <a:ln>
            <a:noFill/>
          </a:ln>
        </p:spPr>
      </p:pic>
      <p:sp>
        <p:nvSpPr>
          <p:cNvPr id="476" name="Google Shape;476;p59"/>
          <p:cNvSpPr txBox="1"/>
          <p:nvPr/>
        </p:nvSpPr>
        <p:spPr>
          <a:xfrm>
            <a:off x="3741998" y="3652100"/>
            <a:ext cx="2734800" cy="677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sk" sz="800">
                <a:solidFill>
                  <a:srgbClr val="B7B7B7"/>
                </a:solidFill>
              </a:rPr>
              <a:t>Jones, S. F. (1990). The Physiology of the Joints| The Physiology of the Joints, IA Kapandji (Ed.),(vol 2, Lower Limb), Churchill Livingstone, Edinburgh, 5th edn (1987), p. 242, Illus.£ 10.95, ISBN: 0443036187.</a:t>
            </a:r>
            <a:endParaRPr sz="800">
              <a:solidFill>
                <a:srgbClr val="B7B7B7"/>
              </a:solidFill>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0" name="Shape 480"/>
        <p:cNvGrpSpPr/>
        <p:nvPr/>
      </p:nvGrpSpPr>
      <p:grpSpPr>
        <a:xfrm>
          <a:off x="0" y="0"/>
          <a:ext cx="0" cy="0"/>
          <a:chOff x="0" y="0"/>
          <a:chExt cx="0" cy="0"/>
        </a:xfrm>
      </p:grpSpPr>
      <p:sp>
        <p:nvSpPr>
          <p:cNvPr id="481" name="Google Shape;481;p60"/>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Rotace KYK</a:t>
            </a:r>
            <a:endParaRPr/>
          </a:p>
        </p:txBody>
      </p:sp>
      <p:sp>
        <p:nvSpPr>
          <p:cNvPr id="482" name="Google Shape;482;p60"/>
          <p:cNvSpPr txBox="1"/>
          <p:nvPr>
            <p:ph idx="1" type="body"/>
          </p:nvPr>
        </p:nvSpPr>
        <p:spPr>
          <a:xfrm>
            <a:off x="540000" y="1269002"/>
            <a:ext cx="8064900" cy="3105000"/>
          </a:xfrm>
          <a:prstGeom prst="rect">
            <a:avLst/>
          </a:prstGeom>
        </p:spPr>
        <p:txBody>
          <a:bodyPr anchorCtr="0" anchor="t" bIns="0" lIns="0" spcFirstLastPara="1" rIns="0" wrap="square" tIns="0">
            <a:noAutofit/>
          </a:bodyPr>
          <a:lstStyle/>
          <a:p>
            <a:pPr indent="-342900" lvl="0" marL="457200" rtl="0" algn="l">
              <a:lnSpc>
                <a:spcPct val="100000"/>
              </a:lnSpc>
              <a:spcBef>
                <a:spcPts val="0"/>
              </a:spcBef>
              <a:spcAft>
                <a:spcPts val="0"/>
              </a:spcAft>
              <a:buSzPts val="1800"/>
              <a:buChar char="●"/>
            </a:pPr>
            <a:r>
              <a:rPr lang="sk" sz="1800"/>
              <a:t>ROM rotace dle </a:t>
            </a:r>
            <a:r>
              <a:rPr b="1" lang="sk" sz="1800"/>
              <a:t>úhlu anteverze krčku </a:t>
            </a:r>
            <a:r>
              <a:rPr lang="sk" sz="1800"/>
              <a:t>femuru</a:t>
            </a:r>
            <a:endParaRPr sz="1400"/>
          </a:p>
          <a:p>
            <a:pPr indent="0" lvl="0" marL="0" rtl="0" algn="l">
              <a:lnSpc>
                <a:spcPct val="100000"/>
              </a:lnSpc>
              <a:spcBef>
                <a:spcPts val="0"/>
              </a:spcBef>
              <a:spcAft>
                <a:spcPts val="0"/>
              </a:spcAft>
              <a:buClr>
                <a:srgbClr val="000000"/>
              </a:buClr>
              <a:buFont typeface="Arial"/>
              <a:buNone/>
            </a:pPr>
            <a:r>
              <a:rPr lang="sk" sz="1800"/>
              <a:t> (děti - větší úhel anteverze – větší VR femuru)</a:t>
            </a:r>
            <a:endParaRPr sz="1400"/>
          </a:p>
          <a:p>
            <a:pPr indent="0" lvl="0" marL="0" rtl="0" algn="l">
              <a:lnSpc>
                <a:spcPct val="100000"/>
              </a:lnSpc>
              <a:spcBef>
                <a:spcPts val="0"/>
              </a:spcBef>
              <a:spcAft>
                <a:spcPts val="0"/>
              </a:spcAft>
              <a:buClr>
                <a:srgbClr val="000000"/>
              </a:buClr>
              <a:buFont typeface="Arial"/>
              <a:buNone/>
            </a:pPr>
            <a:r>
              <a:t/>
            </a:r>
            <a:endParaRPr sz="1800"/>
          </a:p>
          <a:p>
            <a:pPr indent="0" lvl="0" marL="0" rtl="0" algn="l">
              <a:lnSpc>
                <a:spcPct val="100000"/>
              </a:lnSpc>
              <a:spcBef>
                <a:spcPts val="0"/>
              </a:spcBef>
              <a:spcAft>
                <a:spcPts val="0"/>
              </a:spcAft>
              <a:buClr>
                <a:srgbClr val="000000"/>
              </a:buClr>
              <a:buFont typeface="Arial"/>
              <a:buNone/>
            </a:pPr>
            <a:r>
              <a:t/>
            </a:r>
            <a:endParaRPr b="1" sz="1800"/>
          </a:p>
          <a:p>
            <a:pPr indent="0" lvl="0" marL="0" rtl="0" algn="l">
              <a:lnSpc>
                <a:spcPct val="100000"/>
              </a:lnSpc>
              <a:spcBef>
                <a:spcPts val="0"/>
              </a:spcBef>
              <a:spcAft>
                <a:spcPts val="0"/>
              </a:spcAft>
              <a:buClr>
                <a:srgbClr val="000000"/>
              </a:buClr>
              <a:buFont typeface="Arial"/>
              <a:buNone/>
            </a:pPr>
            <a:r>
              <a:rPr lang="sk" sz="1800"/>
              <a:t>+ při současné </a:t>
            </a:r>
            <a:r>
              <a:rPr b="1" lang="sk" sz="1800"/>
              <a:t>flexi</a:t>
            </a:r>
            <a:r>
              <a:rPr lang="sk" sz="1800"/>
              <a:t> KYK je </a:t>
            </a:r>
            <a:r>
              <a:rPr b="1" lang="sk" sz="1800"/>
              <a:t>ROM větší  </a:t>
            </a:r>
            <a:r>
              <a:rPr lang="sk" sz="1800"/>
              <a:t>(relaxace ilio - a pubofemorálních ligg.)</a:t>
            </a:r>
            <a:endParaRPr sz="1400"/>
          </a:p>
          <a:p>
            <a:pPr indent="0" lvl="0" marL="0" rtl="0" algn="l">
              <a:lnSpc>
                <a:spcPct val="100000"/>
              </a:lnSpc>
              <a:spcBef>
                <a:spcPts val="0"/>
              </a:spcBef>
              <a:spcAft>
                <a:spcPts val="0"/>
              </a:spcAft>
              <a:buClr>
                <a:srgbClr val="000000"/>
              </a:buClr>
              <a:buFont typeface="Arial"/>
              <a:buNone/>
            </a:pPr>
            <a:r>
              <a:t/>
            </a:r>
            <a:endParaRPr sz="1800"/>
          </a:p>
          <a:p>
            <a:pPr indent="0" lvl="0" marL="0" rtl="0" algn="l">
              <a:spcBef>
                <a:spcPts val="0"/>
              </a:spcBef>
              <a:spcAft>
                <a:spcPts val="0"/>
              </a:spcAft>
              <a:buNone/>
            </a:pPr>
            <a:r>
              <a:t/>
            </a:r>
            <a:endParaRPr/>
          </a:p>
        </p:txBody>
      </p:sp>
      <p:pic>
        <p:nvPicPr>
          <p:cNvPr id="483" name="Google Shape;483;p60"/>
          <p:cNvPicPr preferRelativeResize="0"/>
          <p:nvPr/>
        </p:nvPicPr>
        <p:blipFill rotWithShape="1">
          <a:blip r:embed="rId3">
            <a:alphaModFix/>
          </a:blip>
          <a:srcRect b="0" l="0" r="0" t="0"/>
          <a:stretch/>
        </p:blipFill>
        <p:spPr>
          <a:xfrm>
            <a:off x="1374651" y="2791126"/>
            <a:ext cx="5914200" cy="2143500"/>
          </a:xfrm>
          <a:prstGeom prst="rect">
            <a:avLst/>
          </a:prstGeom>
          <a:noFill/>
          <a:ln>
            <a:noFill/>
          </a:ln>
        </p:spPr>
      </p:pic>
      <p:sp>
        <p:nvSpPr>
          <p:cNvPr id="484" name="Google Shape;484;p60"/>
          <p:cNvSpPr txBox="1"/>
          <p:nvPr/>
        </p:nvSpPr>
        <p:spPr>
          <a:xfrm>
            <a:off x="1538851" y="2571750"/>
            <a:ext cx="7605300" cy="23574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sk" sz="3200">
                <a:solidFill>
                  <a:schemeClr val="dk2"/>
                </a:solidFill>
              </a:rPr>
              <a:t>VR-</a:t>
            </a:r>
            <a:r>
              <a:rPr b="1" lang="sk" sz="3200">
                <a:solidFill>
                  <a:schemeClr val="dk2"/>
                </a:solidFill>
              </a:rPr>
              <a:t>30°</a:t>
            </a:r>
            <a:r>
              <a:rPr lang="sk" sz="3200">
                <a:solidFill>
                  <a:schemeClr val="dk2"/>
                </a:solidFill>
              </a:rPr>
              <a:t>							ZR- </a:t>
            </a:r>
            <a:r>
              <a:rPr b="1" lang="sk" sz="3200">
                <a:solidFill>
                  <a:schemeClr val="dk2"/>
                </a:solidFill>
              </a:rPr>
              <a:t>60° </a:t>
            </a:r>
            <a:endParaRPr sz="1800">
              <a:solidFill>
                <a:schemeClr val="dk2"/>
              </a:solidFill>
            </a:endParaRPr>
          </a:p>
          <a:p>
            <a:pPr indent="-215900" lvl="0" marL="342900" rtl="0" algn="l">
              <a:spcBef>
                <a:spcPts val="1000"/>
              </a:spcBef>
              <a:spcAft>
                <a:spcPts val="0"/>
              </a:spcAft>
              <a:buNone/>
            </a:pPr>
            <a:r>
              <a:t/>
            </a:r>
            <a:endParaRPr sz="2000">
              <a:solidFill>
                <a:schemeClr val="dk2"/>
              </a:solidFill>
            </a:endParaRPr>
          </a:p>
        </p:txBody>
      </p:sp>
      <p:sp>
        <p:nvSpPr>
          <p:cNvPr id="485" name="Google Shape;485;p60"/>
          <p:cNvSpPr txBox="1"/>
          <p:nvPr/>
        </p:nvSpPr>
        <p:spPr>
          <a:xfrm>
            <a:off x="-2" y="4527000"/>
            <a:ext cx="2734800" cy="677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sk" sz="800">
                <a:solidFill>
                  <a:srgbClr val="B7B7B7"/>
                </a:solidFill>
              </a:rPr>
              <a:t>Jones, S. F. (1990). The Physiology of the Joints| The Physiology of the Joints, IA Kapandji (Ed.),(vol 2, Lower Limb), Churchill Livingstone, Edinburgh, 5th edn (1987), p. 242, Illus.£ 10.95, ISBN: 0443036187.</a:t>
            </a:r>
            <a:endParaRPr sz="800">
              <a:solidFill>
                <a:srgbClr val="B7B7B7"/>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 name="Shape 163"/>
        <p:cNvGrpSpPr/>
        <p:nvPr/>
      </p:nvGrpSpPr>
      <p:grpSpPr>
        <a:xfrm>
          <a:off x="0" y="0"/>
          <a:ext cx="0" cy="0"/>
          <a:chOff x="0" y="0"/>
          <a:chExt cx="0" cy="0"/>
        </a:xfrm>
      </p:grpSpPr>
      <p:sp>
        <p:nvSpPr>
          <p:cNvPr id="164" name="Google Shape;164;p25"/>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Articulatio coxae</a:t>
            </a:r>
            <a:endParaRPr/>
          </a:p>
        </p:txBody>
      </p:sp>
      <p:sp>
        <p:nvSpPr>
          <p:cNvPr id="165" name="Google Shape;165;p25"/>
          <p:cNvSpPr txBox="1"/>
          <p:nvPr>
            <p:ph idx="1" type="body"/>
          </p:nvPr>
        </p:nvSpPr>
        <p:spPr>
          <a:xfrm>
            <a:off x="539550" y="1113250"/>
            <a:ext cx="5499900" cy="3105000"/>
          </a:xfrm>
          <a:prstGeom prst="rect">
            <a:avLst/>
          </a:prstGeom>
        </p:spPr>
        <p:txBody>
          <a:bodyPr anchorCtr="0" anchor="t" bIns="0" lIns="0" spcFirstLastPara="1" rIns="0" wrap="square" tIns="0">
            <a:noAutofit/>
          </a:bodyPr>
          <a:lstStyle/>
          <a:p>
            <a:pPr indent="-304800" lvl="0" marL="342900" rtl="0" algn="l">
              <a:lnSpc>
                <a:spcPct val="70000"/>
              </a:lnSpc>
              <a:spcBef>
                <a:spcPts val="0"/>
              </a:spcBef>
              <a:spcAft>
                <a:spcPts val="0"/>
              </a:spcAft>
              <a:buSzPts val="1400"/>
              <a:buFont typeface="Arial"/>
              <a:buChar char="•"/>
            </a:pPr>
            <a:r>
              <a:rPr b="1" lang="sk" sz="1400"/>
              <a:t>Hlavice kloubu = Caput femoris</a:t>
            </a:r>
            <a:endParaRPr b="1" sz="1300"/>
          </a:p>
          <a:p>
            <a:pPr indent="0" lvl="0" marL="0" rtl="0" algn="l">
              <a:lnSpc>
                <a:spcPct val="70000"/>
              </a:lnSpc>
              <a:spcBef>
                <a:spcPts val="1000"/>
              </a:spcBef>
              <a:spcAft>
                <a:spcPts val="0"/>
              </a:spcAft>
              <a:buNone/>
            </a:pPr>
            <a:br>
              <a:rPr lang="sk" sz="1400"/>
            </a:br>
            <a:r>
              <a:rPr lang="sk" sz="1400"/>
              <a:t>- průměr cca 4,5 cm</a:t>
            </a:r>
            <a:endParaRPr sz="1200"/>
          </a:p>
          <a:p>
            <a:pPr indent="0" lvl="0" marL="0" rtl="0" algn="l">
              <a:lnSpc>
                <a:spcPct val="70000"/>
              </a:lnSpc>
              <a:spcBef>
                <a:spcPts val="1000"/>
              </a:spcBef>
              <a:spcAft>
                <a:spcPts val="0"/>
              </a:spcAft>
              <a:buNone/>
            </a:pPr>
            <a:br>
              <a:rPr lang="sk" sz="1400"/>
            </a:br>
            <a:r>
              <a:rPr lang="sk" sz="1400"/>
              <a:t>- kloubní plocha asi 3/4 kulovitá (Čihák)</a:t>
            </a:r>
            <a:endParaRPr sz="1200"/>
          </a:p>
          <a:p>
            <a:pPr indent="0" lvl="0" marL="0" rtl="0" algn="l">
              <a:lnSpc>
                <a:spcPct val="70000"/>
              </a:lnSpc>
              <a:spcBef>
                <a:spcPts val="1000"/>
              </a:spcBef>
              <a:spcAft>
                <a:spcPts val="0"/>
              </a:spcAft>
              <a:buNone/>
            </a:pPr>
            <a:r>
              <a:rPr lang="sk" sz="1400"/>
              <a:t>   + fovea capitis femoris – vkleslá jamka na vrcholu hlavice → lig. capitis femoris</a:t>
            </a:r>
            <a:endParaRPr sz="1400"/>
          </a:p>
          <a:p>
            <a:pPr indent="-215900" lvl="0" marL="342900" rtl="0" algn="l">
              <a:lnSpc>
                <a:spcPct val="70000"/>
              </a:lnSpc>
              <a:spcBef>
                <a:spcPts val="1000"/>
              </a:spcBef>
              <a:spcAft>
                <a:spcPts val="0"/>
              </a:spcAft>
              <a:buNone/>
            </a:pPr>
            <a:r>
              <a:t/>
            </a:r>
            <a:endParaRPr b="1" sz="1400"/>
          </a:p>
          <a:p>
            <a:pPr indent="-304800" lvl="0" marL="342900" rtl="0" algn="l">
              <a:lnSpc>
                <a:spcPct val="70000"/>
              </a:lnSpc>
              <a:spcBef>
                <a:spcPts val="1000"/>
              </a:spcBef>
              <a:spcAft>
                <a:spcPts val="0"/>
              </a:spcAft>
              <a:buSzPts val="1400"/>
              <a:buFont typeface="Arial"/>
              <a:buChar char="•"/>
            </a:pPr>
            <a:r>
              <a:rPr b="1" lang="sk" sz="1400"/>
              <a:t>Jamka kloubu = acetabulum</a:t>
            </a:r>
            <a:endParaRPr sz="1200"/>
          </a:p>
          <a:p>
            <a:pPr indent="-342900" lvl="0" marL="342900" rtl="0" algn="l">
              <a:lnSpc>
                <a:spcPct val="70000"/>
              </a:lnSpc>
              <a:spcBef>
                <a:spcPts val="1000"/>
              </a:spcBef>
              <a:spcAft>
                <a:spcPts val="0"/>
              </a:spcAft>
              <a:buNone/>
            </a:pPr>
            <a:r>
              <a:rPr lang="sk" sz="1400"/>
              <a:t>   - složena ze všech 3 pánevních kostí</a:t>
            </a:r>
            <a:endParaRPr sz="1200"/>
          </a:p>
          <a:p>
            <a:pPr indent="-342900" lvl="0" marL="342900" rtl="0" algn="l">
              <a:lnSpc>
                <a:spcPct val="70000"/>
              </a:lnSpc>
              <a:spcBef>
                <a:spcPts val="1000"/>
              </a:spcBef>
              <a:spcAft>
                <a:spcPts val="0"/>
              </a:spcAft>
              <a:buNone/>
            </a:pPr>
            <a:r>
              <a:rPr lang="sk" sz="1400"/>
              <a:t>   - obvod jamky – vystlán facies lunata → kaudálně neuzavřená – incisura acetabuli (lig. transversum acetabuli)</a:t>
            </a:r>
            <a:endParaRPr sz="1200"/>
          </a:p>
          <a:p>
            <a:pPr indent="-342900" lvl="0" marL="342900" rtl="0" algn="l">
              <a:lnSpc>
                <a:spcPct val="70000"/>
              </a:lnSpc>
              <a:spcBef>
                <a:spcPts val="1000"/>
              </a:spcBef>
              <a:spcAft>
                <a:spcPts val="0"/>
              </a:spcAft>
              <a:buNone/>
            </a:pPr>
            <a:r>
              <a:rPr lang="sk" sz="1400"/>
              <a:t>   - labrum acetabuli – zvyšuje okraje</a:t>
            </a:r>
            <a:endParaRPr sz="1200"/>
          </a:p>
          <a:p>
            <a:pPr indent="-342900" lvl="0" marL="342900" rtl="0" algn="l">
              <a:lnSpc>
                <a:spcPct val="70000"/>
              </a:lnSpc>
              <a:spcBef>
                <a:spcPts val="1000"/>
              </a:spcBef>
              <a:spcAft>
                <a:spcPts val="0"/>
              </a:spcAft>
              <a:buNone/>
            </a:pPr>
            <a:r>
              <a:rPr lang="sk" sz="1400"/>
              <a:t>   - pulvinar acetabuli – tukový polštář ve fossa acetabuli, absorbce nárazů hlavice femuru a acetabula</a:t>
            </a:r>
            <a:endParaRPr sz="1200"/>
          </a:p>
          <a:p>
            <a:pPr indent="-342900" lvl="0" marL="342900" rtl="0" algn="l">
              <a:lnSpc>
                <a:spcPct val="70000"/>
              </a:lnSpc>
              <a:spcBef>
                <a:spcPts val="1000"/>
              </a:spcBef>
              <a:spcAft>
                <a:spcPts val="0"/>
              </a:spcAft>
              <a:buNone/>
            </a:pPr>
            <a:r>
              <a:t/>
            </a:r>
            <a:endParaRPr sz="1400"/>
          </a:p>
          <a:p>
            <a:pPr indent="0" lvl="0" marL="0" rtl="0" algn="l">
              <a:spcBef>
                <a:spcPts val="0"/>
              </a:spcBef>
              <a:spcAft>
                <a:spcPts val="0"/>
              </a:spcAft>
              <a:buNone/>
            </a:pPr>
            <a:r>
              <a:t/>
            </a:r>
            <a:endParaRPr sz="1500"/>
          </a:p>
        </p:txBody>
      </p:sp>
      <p:pic>
        <p:nvPicPr>
          <p:cNvPr id="166" name="Google Shape;166;p25"/>
          <p:cNvPicPr preferRelativeResize="0"/>
          <p:nvPr/>
        </p:nvPicPr>
        <p:blipFill>
          <a:blip r:embed="rId3">
            <a:alphaModFix/>
          </a:blip>
          <a:stretch>
            <a:fillRect/>
          </a:stretch>
        </p:blipFill>
        <p:spPr>
          <a:xfrm>
            <a:off x="5796101" y="481126"/>
            <a:ext cx="2875950" cy="2876000"/>
          </a:xfrm>
          <a:prstGeom prst="rect">
            <a:avLst/>
          </a:prstGeom>
          <a:noFill/>
          <a:ln>
            <a:noFill/>
          </a:ln>
        </p:spPr>
      </p:pic>
      <p:sp>
        <p:nvSpPr>
          <p:cNvPr id="167" name="Google Shape;167;p25"/>
          <p:cNvSpPr txBox="1"/>
          <p:nvPr/>
        </p:nvSpPr>
        <p:spPr>
          <a:xfrm>
            <a:off x="5956525" y="3229900"/>
            <a:ext cx="25551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sk" sz="800">
                <a:solidFill>
                  <a:srgbClr val="B7B7B7"/>
                </a:solidFill>
              </a:rPr>
              <a:t>https://www.kenhub.com/en/library/anatomy/hip-joint</a:t>
            </a:r>
            <a:endParaRPr sz="800">
              <a:solidFill>
                <a:srgbClr val="B7B7B7"/>
              </a:solidFill>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9" name="Shape 489"/>
        <p:cNvGrpSpPr/>
        <p:nvPr/>
      </p:nvGrpSpPr>
      <p:grpSpPr>
        <a:xfrm>
          <a:off x="0" y="0"/>
          <a:ext cx="0" cy="0"/>
          <a:chOff x="0" y="0"/>
          <a:chExt cx="0" cy="0"/>
        </a:xfrm>
      </p:grpSpPr>
      <p:sp>
        <p:nvSpPr>
          <p:cNvPr id="490" name="Google Shape;490;p61"/>
          <p:cNvSpPr txBox="1"/>
          <p:nvPr>
            <p:ph type="title"/>
          </p:nvPr>
        </p:nvSpPr>
        <p:spPr>
          <a:xfrm>
            <a:off x="539550" y="433400"/>
            <a:ext cx="35778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Zevní rotátory KYK</a:t>
            </a:r>
            <a:endParaRPr/>
          </a:p>
        </p:txBody>
      </p:sp>
      <p:sp>
        <p:nvSpPr>
          <p:cNvPr id="491" name="Google Shape;491;p61"/>
          <p:cNvSpPr txBox="1"/>
          <p:nvPr>
            <p:ph idx="1" type="body"/>
          </p:nvPr>
        </p:nvSpPr>
        <p:spPr>
          <a:xfrm>
            <a:off x="540000" y="1019250"/>
            <a:ext cx="4752600" cy="3105000"/>
          </a:xfrm>
          <a:prstGeom prst="rect">
            <a:avLst/>
          </a:prstGeom>
        </p:spPr>
        <p:txBody>
          <a:bodyPr anchorCtr="0" anchor="t" bIns="0" lIns="0" spcFirstLastPara="1" rIns="0" wrap="square" tIns="0">
            <a:noAutofit/>
          </a:bodyPr>
          <a:lstStyle/>
          <a:p>
            <a:pPr indent="-342900" lvl="0" marL="342900" rtl="0" algn="l">
              <a:lnSpc>
                <a:spcPct val="70000"/>
              </a:lnSpc>
              <a:spcBef>
                <a:spcPts val="0"/>
              </a:spcBef>
              <a:spcAft>
                <a:spcPts val="0"/>
              </a:spcAft>
              <a:buNone/>
            </a:pPr>
            <a:r>
              <a:rPr b="1" i="1" lang="sk" sz="1350"/>
              <a:t>Pelvitrochanterické svaly:</a:t>
            </a:r>
            <a:endParaRPr sz="1600"/>
          </a:p>
          <a:p>
            <a:pPr indent="-330200" lvl="0" marL="342900" rtl="0" algn="l">
              <a:lnSpc>
                <a:spcPct val="70000"/>
              </a:lnSpc>
              <a:spcBef>
                <a:spcPts val="1000"/>
              </a:spcBef>
              <a:spcAft>
                <a:spcPts val="0"/>
              </a:spcAft>
              <a:buSzPts val="1350"/>
              <a:buFont typeface="Arial"/>
              <a:buChar char="•"/>
            </a:pPr>
            <a:r>
              <a:rPr lang="sk" sz="1350"/>
              <a:t>m. piriformis (1)</a:t>
            </a:r>
            <a:endParaRPr sz="1600"/>
          </a:p>
          <a:p>
            <a:pPr indent="-330200" lvl="0" marL="342900" rtl="0" algn="l">
              <a:lnSpc>
                <a:spcPct val="70000"/>
              </a:lnSpc>
              <a:spcBef>
                <a:spcPts val="1000"/>
              </a:spcBef>
              <a:spcAft>
                <a:spcPts val="0"/>
              </a:spcAft>
              <a:buSzPts val="1350"/>
              <a:buFont typeface="Arial"/>
              <a:buChar char="•"/>
            </a:pPr>
            <a:r>
              <a:rPr lang="sk" sz="1350"/>
              <a:t>m. obturatorius internus (2)</a:t>
            </a:r>
            <a:endParaRPr sz="1600"/>
          </a:p>
          <a:p>
            <a:pPr indent="-330200" lvl="0" marL="342900" rtl="0" algn="l">
              <a:lnSpc>
                <a:spcPct val="70000"/>
              </a:lnSpc>
              <a:spcBef>
                <a:spcPts val="1000"/>
              </a:spcBef>
              <a:spcAft>
                <a:spcPts val="0"/>
              </a:spcAft>
              <a:buSzPts val="1350"/>
              <a:buFont typeface="Arial"/>
              <a:buChar char="•"/>
            </a:pPr>
            <a:r>
              <a:rPr lang="sk" sz="1350"/>
              <a:t>mm. Gemelli </a:t>
            </a:r>
            <a:endParaRPr sz="1600"/>
          </a:p>
          <a:p>
            <a:pPr indent="-330200" lvl="0" marL="342900" rtl="0" algn="l">
              <a:lnSpc>
                <a:spcPct val="70000"/>
              </a:lnSpc>
              <a:spcBef>
                <a:spcPts val="1000"/>
              </a:spcBef>
              <a:spcAft>
                <a:spcPts val="0"/>
              </a:spcAft>
              <a:buSzPts val="1350"/>
              <a:buFont typeface="Arial"/>
              <a:buChar char="•"/>
            </a:pPr>
            <a:r>
              <a:rPr lang="sk" sz="1350"/>
              <a:t>m. obturatorius externus (3)</a:t>
            </a:r>
            <a:endParaRPr sz="1600"/>
          </a:p>
          <a:p>
            <a:pPr indent="-330200" lvl="0" marL="342900" rtl="0" algn="l">
              <a:lnSpc>
                <a:spcPct val="70000"/>
              </a:lnSpc>
              <a:spcBef>
                <a:spcPts val="1000"/>
              </a:spcBef>
              <a:spcAft>
                <a:spcPts val="0"/>
              </a:spcAft>
              <a:buSzPts val="1350"/>
              <a:buFont typeface="Arial"/>
              <a:buChar char="•"/>
            </a:pPr>
            <a:r>
              <a:rPr lang="sk" sz="1350"/>
              <a:t>m. quadratus femoris (4)</a:t>
            </a:r>
            <a:endParaRPr sz="1350"/>
          </a:p>
          <a:p>
            <a:pPr indent="-342900" lvl="0" marL="342900" rtl="0" algn="l">
              <a:lnSpc>
                <a:spcPct val="70000"/>
              </a:lnSpc>
              <a:spcBef>
                <a:spcPts val="1000"/>
              </a:spcBef>
              <a:spcAft>
                <a:spcPts val="0"/>
              </a:spcAft>
              <a:buNone/>
            </a:pPr>
            <a:r>
              <a:rPr b="1" i="1" lang="sk" sz="1350"/>
              <a:t>Některé adduktory:</a:t>
            </a:r>
            <a:endParaRPr sz="1600"/>
          </a:p>
          <a:p>
            <a:pPr indent="-330200" lvl="0" marL="342900" rtl="0" algn="l">
              <a:lnSpc>
                <a:spcPct val="70000"/>
              </a:lnSpc>
              <a:spcBef>
                <a:spcPts val="1000"/>
              </a:spcBef>
              <a:spcAft>
                <a:spcPts val="0"/>
              </a:spcAft>
              <a:buSzPts val="1350"/>
              <a:buFont typeface="Arial"/>
              <a:buChar char="•"/>
            </a:pPr>
            <a:r>
              <a:rPr lang="sk" sz="1350"/>
              <a:t>m. pectineus (6)</a:t>
            </a:r>
            <a:endParaRPr sz="1600"/>
          </a:p>
          <a:p>
            <a:pPr indent="-330200" lvl="0" marL="342900" rtl="0" algn="l">
              <a:lnSpc>
                <a:spcPct val="70000"/>
              </a:lnSpc>
              <a:spcBef>
                <a:spcPts val="1000"/>
              </a:spcBef>
              <a:spcAft>
                <a:spcPts val="0"/>
              </a:spcAft>
              <a:buSzPts val="1350"/>
              <a:buFont typeface="Arial"/>
              <a:buChar char="•"/>
            </a:pPr>
            <a:r>
              <a:rPr lang="sk" sz="1350"/>
              <a:t>m. gluteus maximus: povrchová (7), </a:t>
            </a:r>
            <a:endParaRPr sz="1600"/>
          </a:p>
          <a:p>
            <a:pPr indent="0" lvl="0" marL="0" rtl="0" algn="l">
              <a:lnSpc>
                <a:spcPct val="70000"/>
              </a:lnSpc>
              <a:spcBef>
                <a:spcPts val="1000"/>
              </a:spcBef>
              <a:spcAft>
                <a:spcPts val="0"/>
              </a:spcAft>
              <a:buNone/>
            </a:pPr>
            <a:r>
              <a:rPr lang="sk" sz="1350"/>
              <a:t>      hluboká (7‘) vlákna</a:t>
            </a:r>
            <a:endParaRPr sz="1600"/>
          </a:p>
          <a:p>
            <a:pPr indent="-330200" lvl="0" marL="342900" rtl="0" algn="l">
              <a:lnSpc>
                <a:spcPct val="70000"/>
              </a:lnSpc>
              <a:spcBef>
                <a:spcPts val="1000"/>
              </a:spcBef>
              <a:spcAft>
                <a:spcPts val="0"/>
              </a:spcAft>
              <a:buSzPts val="1350"/>
              <a:buFont typeface="Arial"/>
              <a:buChar char="•"/>
            </a:pPr>
            <a:r>
              <a:rPr lang="sk" sz="1350"/>
              <a:t>zadní vlákna m. gluteus min a med. (8)</a:t>
            </a:r>
            <a:endParaRPr sz="1600"/>
          </a:p>
          <a:p>
            <a:pPr indent="0" lvl="0" marL="0" rtl="0" algn="l">
              <a:lnSpc>
                <a:spcPct val="70000"/>
              </a:lnSpc>
              <a:spcBef>
                <a:spcPts val="1000"/>
              </a:spcBef>
              <a:spcAft>
                <a:spcPts val="0"/>
              </a:spcAft>
              <a:buNone/>
            </a:pPr>
            <a:r>
              <a:rPr b="1" lang="sk" sz="1350"/>
              <a:t>+ (Pospíšil)</a:t>
            </a:r>
            <a:endParaRPr b="1" sz="1350"/>
          </a:p>
          <a:p>
            <a:pPr indent="-330200" lvl="0" marL="342900" rtl="0" algn="l">
              <a:lnSpc>
                <a:spcPct val="70000"/>
              </a:lnSpc>
              <a:spcBef>
                <a:spcPts val="1000"/>
              </a:spcBef>
              <a:spcAft>
                <a:spcPts val="0"/>
              </a:spcAft>
              <a:buSzPts val="1350"/>
              <a:buFont typeface="Arial"/>
              <a:buChar char="•"/>
            </a:pPr>
            <a:r>
              <a:rPr lang="sk" sz="1350"/>
              <a:t>M. add. Longus, magnus (hamstr. část), brevis </a:t>
            </a:r>
            <a:endParaRPr sz="1600"/>
          </a:p>
          <a:p>
            <a:pPr indent="-330200" lvl="0" marL="342900" rtl="0" algn="l">
              <a:lnSpc>
                <a:spcPct val="70000"/>
              </a:lnSpc>
              <a:spcBef>
                <a:spcPts val="1000"/>
              </a:spcBef>
              <a:spcAft>
                <a:spcPts val="0"/>
              </a:spcAft>
              <a:buSzPts val="1350"/>
              <a:buFont typeface="Arial"/>
              <a:buChar char="•"/>
            </a:pPr>
            <a:r>
              <a:rPr lang="sk" sz="1350"/>
              <a:t>M. tensor fasciae latae</a:t>
            </a:r>
            <a:endParaRPr sz="1350"/>
          </a:p>
          <a:p>
            <a:pPr indent="-330200" lvl="0" marL="342900" rtl="0" algn="l">
              <a:lnSpc>
                <a:spcPct val="70000"/>
              </a:lnSpc>
              <a:spcBef>
                <a:spcPts val="1000"/>
              </a:spcBef>
              <a:spcAft>
                <a:spcPts val="0"/>
              </a:spcAft>
              <a:buSzPts val="1350"/>
              <a:buFont typeface="Arial"/>
              <a:buChar char="•"/>
            </a:pPr>
            <a:r>
              <a:rPr lang="sk" sz="1350"/>
              <a:t>M. biceps femoris</a:t>
            </a:r>
            <a:endParaRPr sz="1350"/>
          </a:p>
          <a:p>
            <a:pPr indent="0" lvl="0" marL="0" rtl="0" algn="l">
              <a:lnSpc>
                <a:spcPct val="70000"/>
              </a:lnSpc>
              <a:spcBef>
                <a:spcPts val="1000"/>
              </a:spcBef>
              <a:spcAft>
                <a:spcPts val="0"/>
              </a:spcAft>
              <a:buNone/>
            </a:pPr>
            <a:r>
              <a:t/>
            </a:r>
            <a:endParaRPr sz="1350"/>
          </a:p>
          <a:p>
            <a:pPr indent="-244475" lvl="0" marL="342900" rtl="0" algn="l">
              <a:lnSpc>
                <a:spcPct val="70000"/>
              </a:lnSpc>
              <a:spcBef>
                <a:spcPts val="1000"/>
              </a:spcBef>
              <a:spcAft>
                <a:spcPts val="0"/>
              </a:spcAft>
              <a:buNone/>
            </a:pPr>
            <a:r>
              <a:t/>
            </a:r>
            <a:endParaRPr sz="1350"/>
          </a:p>
          <a:p>
            <a:pPr indent="-244475" lvl="0" marL="342900" rtl="0" algn="l">
              <a:lnSpc>
                <a:spcPct val="70000"/>
              </a:lnSpc>
              <a:spcBef>
                <a:spcPts val="1000"/>
              </a:spcBef>
              <a:spcAft>
                <a:spcPts val="0"/>
              </a:spcAft>
              <a:buNone/>
            </a:pPr>
            <a:r>
              <a:t/>
            </a:r>
            <a:endParaRPr sz="1350"/>
          </a:p>
          <a:p>
            <a:pPr indent="0" lvl="0" marL="0" rtl="0" algn="l">
              <a:spcBef>
                <a:spcPts val="0"/>
              </a:spcBef>
              <a:spcAft>
                <a:spcPts val="0"/>
              </a:spcAft>
              <a:buNone/>
            </a:pPr>
            <a:r>
              <a:t/>
            </a:r>
            <a:endParaRPr sz="1900"/>
          </a:p>
        </p:txBody>
      </p:sp>
      <p:pic>
        <p:nvPicPr>
          <p:cNvPr id="492" name="Google Shape;492;p61"/>
          <p:cNvPicPr preferRelativeResize="0"/>
          <p:nvPr/>
        </p:nvPicPr>
        <p:blipFill rotWithShape="1">
          <a:blip r:embed="rId3">
            <a:alphaModFix/>
          </a:blip>
          <a:srcRect b="0" l="0" r="0" t="0"/>
          <a:stretch/>
        </p:blipFill>
        <p:spPr>
          <a:xfrm>
            <a:off x="5292675" y="0"/>
            <a:ext cx="3851335" cy="5143501"/>
          </a:xfrm>
          <a:prstGeom prst="rect">
            <a:avLst/>
          </a:prstGeom>
          <a:noFill/>
          <a:ln>
            <a:noFill/>
          </a:ln>
        </p:spPr>
      </p:pic>
      <p:sp>
        <p:nvSpPr>
          <p:cNvPr id="493" name="Google Shape;493;p61"/>
          <p:cNvSpPr txBox="1"/>
          <p:nvPr/>
        </p:nvSpPr>
        <p:spPr>
          <a:xfrm>
            <a:off x="5292673" y="4452800"/>
            <a:ext cx="2734800" cy="677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sk" sz="800">
                <a:solidFill>
                  <a:srgbClr val="B7B7B7"/>
                </a:solidFill>
              </a:rPr>
              <a:t>Jones, S. F. (1990). The Physiology of the Joints| The Physiology of the Joints, IA Kapandji (Ed.),(vol 2, Lower Limb), Churchill Livingstone, Edinburgh, 5th edn (1987), p. 242, Illus.£ 10.95, ISBN: 0443036187.</a:t>
            </a:r>
            <a:endParaRPr sz="800">
              <a:solidFill>
                <a:srgbClr val="B7B7B7"/>
              </a:solidFill>
            </a:endParaRPr>
          </a:p>
        </p:txBody>
      </p:sp>
      <p:pic>
        <p:nvPicPr>
          <p:cNvPr id="494" name="Google Shape;494;p61"/>
          <p:cNvPicPr preferRelativeResize="0"/>
          <p:nvPr/>
        </p:nvPicPr>
        <p:blipFill>
          <a:blip r:embed="rId4">
            <a:alphaModFix/>
          </a:blip>
          <a:stretch>
            <a:fillRect/>
          </a:stretch>
        </p:blipFill>
        <p:spPr>
          <a:xfrm>
            <a:off x="4314525" y="-1"/>
            <a:ext cx="2424825" cy="1935025"/>
          </a:xfrm>
          <a:prstGeom prst="rect">
            <a:avLst/>
          </a:prstGeom>
          <a:noFill/>
          <a:ln>
            <a:noFill/>
          </a:ln>
        </p:spPr>
      </p:pic>
      <p:sp>
        <p:nvSpPr>
          <p:cNvPr id="495" name="Google Shape;495;p61"/>
          <p:cNvSpPr txBox="1"/>
          <p:nvPr/>
        </p:nvSpPr>
        <p:spPr>
          <a:xfrm>
            <a:off x="4026938" y="1681325"/>
            <a:ext cx="30000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sk" sz="800">
                <a:solidFill>
                  <a:srgbClr val="B7B7B7"/>
                </a:solidFill>
              </a:rPr>
              <a:t>https://www.wikiskripta.eu/w/Musculus_obturatorius_externus</a:t>
            </a:r>
            <a:endParaRPr sz="800">
              <a:solidFill>
                <a:srgbClr val="B7B7B7"/>
              </a:solidFill>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9" name="Shape 499"/>
        <p:cNvGrpSpPr/>
        <p:nvPr/>
      </p:nvGrpSpPr>
      <p:grpSpPr>
        <a:xfrm>
          <a:off x="0" y="0"/>
          <a:ext cx="0" cy="0"/>
          <a:chOff x="0" y="0"/>
          <a:chExt cx="0" cy="0"/>
        </a:xfrm>
      </p:grpSpPr>
      <p:sp>
        <p:nvSpPr>
          <p:cNvPr id="500" name="Google Shape;500;p62"/>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Vnitřní rotátory KYK        </a:t>
            </a:r>
            <a:r>
              <a:rPr lang="sk" sz="2000"/>
              <a:t>Inverze funkce</a:t>
            </a:r>
            <a:endParaRPr sz="2000"/>
          </a:p>
        </p:txBody>
      </p:sp>
      <p:sp>
        <p:nvSpPr>
          <p:cNvPr id="501" name="Google Shape;501;p62"/>
          <p:cNvSpPr txBox="1"/>
          <p:nvPr/>
        </p:nvSpPr>
        <p:spPr>
          <a:xfrm>
            <a:off x="540000" y="1166597"/>
            <a:ext cx="4038600" cy="38703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sk" sz="1800">
                <a:solidFill>
                  <a:schemeClr val="dk1"/>
                </a:solidFill>
              </a:rPr>
              <a:t>Do 40° VR:</a:t>
            </a:r>
            <a:endParaRPr sz="1800">
              <a:solidFill>
                <a:schemeClr val="dk1"/>
              </a:solidFill>
            </a:endParaRPr>
          </a:p>
          <a:p>
            <a:pPr indent="-342900" lvl="0" marL="457200" rtl="0" algn="l">
              <a:spcBef>
                <a:spcPts val="1000"/>
              </a:spcBef>
              <a:spcAft>
                <a:spcPts val="0"/>
              </a:spcAft>
              <a:buClr>
                <a:schemeClr val="dk2"/>
              </a:buClr>
              <a:buSzPts val="1800"/>
              <a:buChar char="●"/>
            </a:pPr>
            <a:r>
              <a:rPr lang="sk" sz="1800">
                <a:solidFill>
                  <a:schemeClr val="dk1"/>
                </a:solidFill>
              </a:rPr>
              <a:t>m. tensor fasciae latae (1)</a:t>
            </a:r>
            <a:endParaRPr sz="1800">
              <a:solidFill>
                <a:schemeClr val="dk1"/>
              </a:solidFill>
            </a:endParaRPr>
          </a:p>
          <a:p>
            <a:pPr indent="-342900" lvl="0" marL="457200" rtl="0" algn="l">
              <a:spcBef>
                <a:spcPts val="0"/>
              </a:spcBef>
              <a:spcAft>
                <a:spcPts val="0"/>
              </a:spcAft>
              <a:buClr>
                <a:schemeClr val="dk2"/>
              </a:buClr>
              <a:buSzPts val="1800"/>
              <a:buChar char="●"/>
            </a:pPr>
            <a:r>
              <a:rPr lang="sk" sz="1800">
                <a:solidFill>
                  <a:schemeClr val="dk1"/>
                </a:solidFill>
              </a:rPr>
              <a:t>m. gluteus minimus (2)</a:t>
            </a:r>
            <a:endParaRPr sz="1800">
              <a:solidFill>
                <a:schemeClr val="dk1"/>
              </a:solidFill>
            </a:endParaRPr>
          </a:p>
          <a:p>
            <a:pPr indent="-342900" lvl="0" marL="457200" rtl="0" algn="l">
              <a:spcBef>
                <a:spcPts val="0"/>
              </a:spcBef>
              <a:spcAft>
                <a:spcPts val="0"/>
              </a:spcAft>
              <a:buClr>
                <a:schemeClr val="dk2"/>
              </a:buClr>
              <a:buSzPts val="1800"/>
              <a:buChar char="●"/>
            </a:pPr>
            <a:r>
              <a:rPr lang="sk" sz="1800">
                <a:solidFill>
                  <a:schemeClr val="dk1"/>
                </a:solidFill>
              </a:rPr>
              <a:t>m. gluteus medius (3)</a:t>
            </a:r>
            <a:endParaRPr sz="1800">
              <a:solidFill>
                <a:schemeClr val="dk1"/>
              </a:solidFill>
            </a:endParaRPr>
          </a:p>
          <a:p>
            <a:pPr indent="-203200" lvl="0" marL="342900" rtl="0" algn="l">
              <a:spcBef>
                <a:spcPts val="1000"/>
              </a:spcBef>
              <a:spcAft>
                <a:spcPts val="0"/>
              </a:spcAft>
              <a:buNone/>
            </a:pPr>
            <a:r>
              <a:t/>
            </a:r>
            <a:endParaRPr sz="1800">
              <a:solidFill>
                <a:schemeClr val="dk1"/>
              </a:solidFill>
            </a:endParaRPr>
          </a:p>
          <a:p>
            <a:pPr indent="0" lvl="0" marL="139700" rtl="0" algn="l">
              <a:spcBef>
                <a:spcPts val="1000"/>
              </a:spcBef>
              <a:spcAft>
                <a:spcPts val="0"/>
              </a:spcAft>
              <a:buNone/>
            </a:pPr>
            <a:r>
              <a:t/>
            </a:r>
            <a:endParaRPr sz="1800">
              <a:solidFill>
                <a:schemeClr val="dk1"/>
              </a:solidFill>
            </a:endParaRPr>
          </a:p>
          <a:p>
            <a:pPr indent="-203200" lvl="0" marL="342900" rtl="0" algn="l">
              <a:spcBef>
                <a:spcPts val="1000"/>
              </a:spcBef>
              <a:spcAft>
                <a:spcPts val="0"/>
              </a:spcAft>
              <a:buNone/>
            </a:pPr>
            <a:r>
              <a:t/>
            </a:r>
            <a:endParaRPr sz="1800">
              <a:solidFill>
                <a:schemeClr val="dk1"/>
              </a:solidFill>
            </a:endParaRPr>
          </a:p>
          <a:p>
            <a:pPr indent="-203200" lvl="0" marL="342900" rtl="0" algn="l">
              <a:spcBef>
                <a:spcPts val="1000"/>
              </a:spcBef>
              <a:spcAft>
                <a:spcPts val="0"/>
              </a:spcAft>
              <a:buNone/>
            </a:pPr>
            <a:r>
              <a:t/>
            </a:r>
            <a:endParaRPr sz="1800">
              <a:solidFill>
                <a:schemeClr val="dk1"/>
              </a:solidFill>
            </a:endParaRPr>
          </a:p>
          <a:p>
            <a:pPr indent="0" lvl="0" marL="0" rtl="0" algn="l">
              <a:spcBef>
                <a:spcPts val="1000"/>
              </a:spcBef>
              <a:spcAft>
                <a:spcPts val="0"/>
              </a:spcAft>
              <a:buNone/>
            </a:pPr>
            <a:r>
              <a:rPr lang="sk" sz="1800">
                <a:solidFill>
                  <a:schemeClr val="dk1"/>
                </a:solidFill>
              </a:rPr>
              <a:t>m. obturatorius externus + m. pectineus – </a:t>
            </a:r>
            <a:r>
              <a:rPr b="1" lang="sk" sz="1800">
                <a:solidFill>
                  <a:schemeClr val="dk1"/>
                </a:solidFill>
              </a:rPr>
              <a:t>ZR KYK</a:t>
            </a:r>
            <a:endParaRPr b="1" sz="1800">
              <a:solidFill>
                <a:schemeClr val="dk1"/>
              </a:solidFill>
            </a:endParaRPr>
          </a:p>
        </p:txBody>
      </p:sp>
      <p:pic>
        <p:nvPicPr>
          <p:cNvPr id="502" name="Google Shape;502;p62"/>
          <p:cNvPicPr preferRelativeResize="0"/>
          <p:nvPr/>
        </p:nvPicPr>
        <p:blipFill rotWithShape="1">
          <a:blip r:embed="rId3">
            <a:alphaModFix/>
          </a:blip>
          <a:srcRect b="0" l="0" r="0" t="0"/>
          <a:stretch/>
        </p:blipFill>
        <p:spPr>
          <a:xfrm>
            <a:off x="1790774" y="2466027"/>
            <a:ext cx="2067000" cy="1585800"/>
          </a:xfrm>
          <a:prstGeom prst="rect">
            <a:avLst/>
          </a:prstGeom>
          <a:noFill/>
          <a:ln>
            <a:noFill/>
          </a:ln>
        </p:spPr>
      </p:pic>
      <p:sp>
        <p:nvSpPr>
          <p:cNvPr id="503" name="Google Shape;503;p62"/>
          <p:cNvSpPr/>
          <p:nvPr/>
        </p:nvSpPr>
        <p:spPr>
          <a:xfrm>
            <a:off x="4318824" y="958650"/>
            <a:ext cx="2273700" cy="36765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sk" sz="1800">
                <a:solidFill>
                  <a:srgbClr val="000000"/>
                </a:solidFill>
              </a:rPr>
              <a:t>Nad 40° VR: </a:t>
            </a:r>
            <a:endParaRPr sz="1800"/>
          </a:p>
          <a:p>
            <a:pPr indent="0" lvl="0" marL="0" marR="0" rtl="0" algn="l">
              <a:spcBef>
                <a:spcPts val="0"/>
              </a:spcBef>
              <a:spcAft>
                <a:spcPts val="0"/>
              </a:spcAft>
              <a:buNone/>
            </a:pPr>
            <a:r>
              <a:t/>
            </a:r>
            <a:endParaRPr sz="1800">
              <a:solidFill>
                <a:srgbClr val="000000"/>
              </a:solidFill>
            </a:endParaRPr>
          </a:p>
          <a:p>
            <a:pPr indent="-342900" lvl="0" marL="457200" marR="0" rtl="0" algn="l">
              <a:spcBef>
                <a:spcPts val="0"/>
              </a:spcBef>
              <a:spcAft>
                <a:spcPts val="0"/>
              </a:spcAft>
              <a:buClr>
                <a:schemeClr val="dk2"/>
              </a:buClr>
              <a:buSzPts val="1800"/>
              <a:buChar char="●"/>
            </a:pPr>
            <a:r>
              <a:rPr lang="sk" sz="1800">
                <a:solidFill>
                  <a:srgbClr val="000000"/>
                </a:solidFill>
              </a:rPr>
              <a:t>m. obturatorius externus </a:t>
            </a:r>
            <a:endParaRPr sz="1800"/>
          </a:p>
          <a:p>
            <a:pPr indent="-342900" lvl="0" marL="457200" marR="0" rtl="0" algn="l">
              <a:spcBef>
                <a:spcPts val="0"/>
              </a:spcBef>
              <a:spcAft>
                <a:spcPts val="0"/>
              </a:spcAft>
              <a:buClr>
                <a:schemeClr val="dk2"/>
              </a:buClr>
              <a:buSzPts val="1800"/>
              <a:buChar char="●"/>
            </a:pPr>
            <a:r>
              <a:rPr lang="sk" sz="1800">
                <a:solidFill>
                  <a:srgbClr val="000000"/>
                </a:solidFill>
              </a:rPr>
              <a:t>m. pectine</a:t>
            </a:r>
            <a:r>
              <a:rPr lang="sk" sz="1800"/>
              <a:t>us</a:t>
            </a:r>
            <a:endParaRPr sz="1800">
              <a:solidFill>
                <a:srgbClr val="000000"/>
              </a:solidFill>
            </a:endParaRPr>
          </a:p>
          <a:p>
            <a:pPr indent="0" lvl="0" marL="0" marR="0" rtl="0" algn="l">
              <a:spcBef>
                <a:spcPts val="0"/>
              </a:spcBef>
              <a:spcAft>
                <a:spcPts val="0"/>
              </a:spcAft>
              <a:buNone/>
            </a:pPr>
            <a:r>
              <a:t/>
            </a:r>
            <a:endParaRPr sz="1800">
              <a:solidFill>
                <a:srgbClr val="000000"/>
              </a:solidFill>
            </a:endParaRPr>
          </a:p>
          <a:p>
            <a:pPr indent="0" lvl="0" marL="0" marR="0" rtl="0" algn="l">
              <a:spcBef>
                <a:spcPts val="0"/>
              </a:spcBef>
              <a:spcAft>
                <a:spcPts val="0"/>
              </a:spcAft>
              <a:buNone/>
            </a:pPr>
            <a:r>
              <a:rPr lang="sk" sz="1800">
                <a:solidFill>
                  <a:srgbClr val="000000"/>
                </a:solidFill>
              </a:rPr>
              <a:t>m. TFL </a:t>
            </a:r>
            <a:endParaRPr sz="1800"/>
          </a:p>
          <a:p>
            <a:pPr indent="0" lvl="0" marL="0" marR="0" rtl="0" algn="l">
              <a:spcBef>
                <a:spcPts val="0"/>
              </a:spcBef>
              <a:spcAft>
                <a:spcPts val="0"/>
              </a:spcAft>
              <a:buNone/>
            </a:pPr>
            <a:r>
              <a:rPr lang="sk" sz="1800">
                <a:solidFill>
                  <a:srgbClr val="000000"/>
                </a:solidFill>
              </a:rPr>
              <a:t>m gluteus medius et minimus</a:t>
            </a:r>
            <a:r>
              <a:rPr b="1" lang="sk" sz="1800">
                <a:solidFill>
                  <a:srgbClr val="000000"/>
                </a:solidFill>
              </a:rPr>
              <a:t> </a:t>
            </a:r>
            <a:r>
              <a:rPr lang="sk" sz="1800">
                <a:solidFill>
                  <a:srgbClr val="000000"/>
                </a:solidFill>
              </a:rPr>
              <a:t>– </a:t>
            </a:r>
            <a:r>
              <a:rPr b="1" lang="sk" sz="1800">
                <a:solidFill>
                  <a:srgbClr val="000000"/>
                </a:solidFill>
              </a:rPr>
              <a:t>ZR KYK</a:t>
            </a:r>
            <a:endParaRPr sz="1800"/>
          </a:p>
        </p:txBody>
      </p:sp>
      <p:sp>
        <p:nvSpPr>
          <p:cNvPr id="504" name="Google Shape;504;p62"/>
          <p:cNvSpPr txBox="1"/>
          <p:nvPr/>
        </p:nvSpPr>
        <p:spPr>
          <a:xfrm>
            <a:off x="5088173" y="4051825"/>
            <a:ext cx="2734800" cy="677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sk" sz="800">
                <a:solidFill>
                  <a:srgbClr val="B7B7B7"/>
                </a:solidFill>
              </a:rPr>
              <a:t>Jones, S. F. (1990). The Physiology of the Joints| The Physiology of the Joints, IA Kapandji (Ed.),(vol 2, Lower Limb), Churchill Livingstone, Edinburgh, 5th edn (1987), p. 242, Illus.£ 10.95, ISBN: 0443036187.</a:t>
            </a:r>
            <a:endParaRPr sz="800">
              <a:solidFill>
                <a:srgbClr val="B7B7B7"/>
              </a:solidFill>
            </a:endParaRPr>
          </a:p>
        </p:txBody>
      </p:sp>
      <p:pic>
        <p:nvPicPr>
          <p:cNvPr id="505" name="Google Shape;505;p62"/>
          <p:cNvPicPr preferRelativeResize="0"/>
          <p:nvPr/>
        </p:nvPicPr>
        <p:blipFill rotWithShape="1">
          <a:blip r:embed="rId4">
            <a:alphaModFix/>
          </a:blip>
          <a:srcRect b="17064" l="20024" r="54302" t="16406"/>
          <a:stretch/>
        </p:blipFill>
        <p:spPr>
          <a:xfrm>
            <a:off x="6868275" y="539988"/>
            <a:ext cx="2112727" cy="3421875"/>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9" name="Shape 509"/>
        <p:cNvGrpSpPr/>
        <p:nvPr/>
      </p:nvGrpSpPr>
      <p:grpSpPr>
        <a:xfrm>
          <a:off x="0" y="0"/>
          <a:ext cx="0" cy="0"/>
          <a:chOff x="0" y="0"/>
          <a:chExt cx="0" cy="0"/>
        </a:xfrm>
      </p:grpSpPr>
      <p:sp>
        <p:nvSpPr>
          <p:cNvPr id="510" name="Google Shape;510;p63"/>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Transverzální stabilita pánve ve stoji</a:t>
            </a:r>
            <a:endParaRPr/>
          </a:p>
        </p:txBody>
      </p:sp>
      <p:sp>
        <p:nvSpPr>
          <p:cNvPr id="511" name="Google Shape;511;p63"/>
          <p:cNvSpPr txBox="1"/>
          <p:nvPr>
            <p:ph idx="1" type="body"/>
          </p:nvPr>
        </p:nvSpPr>
        <p:spPr>
          <a:xfrm>
            <a:off x="540000" y="1202375"/>
            <a:ext cx="2431500" cy="3105000"/>
          </a:xfrm>
          <a:prstGeom prst="rect">
            <a:avLst/>
          </a:prstGeom>
        </p:spPr>
        <p:txBody>
          <a:bodyPr anchorCtr="0" anchor="t" bIns="0" lIns="0" spcFirstLastPara="1" rIns="0" wrap="square" tIns="0">
            <a:noAutofit/>
          </a:bodyPr>
          <a:lstStyle/>
          <a:p>
            <a:pPr indent="0" lvl="0" marL="0" rtl="0" algn="l">
              <a:lnSpc>
                <a:spcPct val="90000"/>
              </a:lnSpc>
              <a:spcBef>
                <a:spcPts val="0"/>
              </a:spcBef>
              <a:spcAft>
                <a:spcPts val="0"/>
              </a:spcAft>
              <a:buNone/>
            </a:pPr>
            <a:r>
              <a:rPr b="1" lang="sk" sz="1800">
                <a:solidFill>
                  <a:srgbClr val="000000"/>
                </a:solidFill>
              </a:rPr>
              <a:t>Stoj na jedné DK </a:t>
            </a:r>
            <a:endParaRPr sz="1800">
              <a:solidFill>
                <a:srgbClr val="000000"/>
              </a:solidFill>
            </a:endParaRPr>
          </a:p>
          <a:p>
            <a:pPr indent="0" lvl="0" marL="0" rtl="0" algn="l">
              <a:lnSpc>
                <a:spcPct val="90000"/>
              </a:lnSpc>
              <a:spcBef>
                <a:spcPts val="0"/>
              </a:spcBef>
              <a:spcAft>
                <a:spcPts val="0"/>
              </a:spcAft>
              <a:buNone/>
            </a:pPr>
            <a:r>
              <a:t/>
            </a:r>
            <a:endParaRPr sz="1800">
              <a:solidFill>
                <a:srgbClr val="000000"/>
              </a:solidFill>
            </a:endParaRPr>
          </a:p>
          <a:p>
            <a:pPr indent="0" lvl="0" marL="0" rtl="0" algn="l">
              <a:lnSpc>
                <a:spcPct val="90000"/>
              </a:lnSpc>
              <a:spcBef>
                <a:spcPts val="0"/>
              </a:spcBef>
              <a:spcAft>
                <a:spcPts val="0"/>
              </a:spcAft>
              <a:buClr>
                <a:srgbClr val="000000"/>
              </a:buClr>
              <a:buFont typeface="Arial"/>
              <a:buNone/>
            </a:pPr>
            <a:r>
              <a:rPr lang="sk" sz="1800">
                <a:solidFill>
                  <a:srgbClr val="000000"/>
                </a:solidFill>
              </a:rPr>
              <a:t>jen homolaterální abduktory</a:t>
            </a:r>
            <a:endParaRPr sz="1800">
              <a:solidFill>
                <a:srgbClr val="000000"/>
              </a:solidFill>
            </a:endParaRPr>
          </a:p>
          <a:p>
            <a:pPr indent="0" lvl="0" marL="0" rtl="0" algn="l">
              <a:lnSpc>
                <a:spcPct val="90000"/>
              </a:lnSpc>
              <a:spcBef>
                <a:spcPts val="0"/>
              </a:spcBef>
              <a:spcAft>
                <a:spcPts val="0"/>
              </a:spcAft>
              <a:buClr>
                <a:srgbClr val="000000"/>
              </a:buClr>
              <a:buFont typeface="Arial"/>
              <a:buNone/>
            </a:pPr>
            <a:r>
              <a:rPr lang="sk" sz="1800">
                <a:solidFill>
                  <a:srgbClr val="000000"/>
                </a:solidFill>
              </a:rPr>
              <a:t>(m. TFL, m. gluteus medius)</a:t>
            </a:r>
            <a:endParaRPr sz="1800">
              <a:solidFill>
                <a:srgbClr val="000000"/>
              </a:solidFill>
            </a:endParaRPr>
          </a:p>
          <a:p>
            <a:pPr indent="0" lvl="0" marL="0" rtl="0" algn="l">
              <a:spcBef>
                <a:spcPts val="0"/>
              </a:spcBef>
              <a:spcAft>
                <a:spcPts val="0"/>
              </a:spcAft>
              <a:buNone/>
            </a:pPr>
            <a:r>
              <a:t/>
            </a:r>
            <a:endParaRPr sz="1800"/>
          </a:p>
        </p:txBody>
      </p:sp>
      <p:sp>
        <p:nvSpPr>
          <p:cNvPr id="512" name="Google Shape;512;p63"/>
          <p:cNvSpPr txBox="1"/>
          <p:nvPr/>
        </p:nvSpPr>
        <p:spPr>
          <a:xfrm>
            <a:off x="4572000" y="1113250"/>
            <a:ext cx="2676900" cy="51129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None/>
            </a:pPr>
            <a:r>
              <a:rPr b="1" lang="sk" sz="1800">
                <a:solidFill>
                  <a:schemeClr val="dk1"/>
                </a:solidFill>
              </a:rPr>
              <a:t>Stoj na obou DKK</a:t>
            </a:r>
            <a:endParaRPr b="1" sz="1800">
              <a:solidFill>
                <a:schemeClr val="dk1"/>
              </a:solidFill>
            </a:endParaRPr>
          </a:p>
          <a:p>
            <a:pPr indent="-431800" lvl="0" marL="457200" rtl="0" algn="l">
              <a:lnSpc>
                <a:spcPct val="90000"/>
              </a:lnSpc>
              <a:spcBef>
                <a:spcPts val="1000"/>
              </a:spcBef>
              <a:spcAft>
                <a:spcPts val="0"/>
              </a:spcAft>
              <a:buClr>
                <a:schemeClr val="dk2"/>
              </a:buClr>
              <a:buSzPts val="1800"/>
              <a:buFont typeface="Arial"/>
              <a:buAutoNum type="alphaLcParenR"/>
            </a:pPr>
            <a:r>
              <a:rPr lang="sk" sz="1800">
                <a:solidFill>
                  <a:schemeClr val="dk1"/>
                </a:solidFill>
              </a:rPr>
              <a:t>vyvážený tah adduktorů a abduktorů </a:t>
            </a:r>
            <a:endParaRPr sz="1800">
              <a:solidFill>
                <a:schemeClr val="dk1"/>
              </a:solidFill>
            </a:endParaRPr>
          </a:p>
          <a:p>
            <a:pPr indent="-431800" lvl="0" marL="457200" rtl="0" algn="l">
              <a:lnSpc>
                <a:spcPct val="90000"/>
              </a:lnSpc>
              <a:spcBef>
                <a:spcPts val="1000"/>
              </a:spcBef>
              <a:spcAft>
                <a:spcPts val="0"/>
              </a:spcAft>
              <a:buClr>
                <a:schemeClr val="dk2"/>
              </a:buClr>
              <a:buSzPts val="1800"/>
              <a:buFont typeface="Arial"/>
              <a:buAutoNum type="alphaLcParenR"/>
            </a:pPr>
            <a:r>
              <a:rPr lang="sk" sz="1800">
                <a:solidFill>
                  <a:schemeClr val="dk1"/>
                </a:solidFill>
              </a:rPr>
              <a:t>převaha ABD jedné DK a ADD druhé DK → laterální shift pánve na stranu s převahou ADD</a:t>
            </a:r>
            <a:endParaRPr sz="1800">
              <a:solidFill>
                <a:schemeClr val="dk1"/>
              </a:solidFill>
            </a:endParaRPr>
          </a:p>
        </p:txBody>
      </p:sp>
      <p:pic>
        <p:nvPicPr>
          <p:cNvPr id="513" name="Google Shape;513;p63"/>
          <p:cNvPicPr preferRelativeResize="0"/>
          <p:nvPr/>
        </p:nvPicPr>
        <p:blipFill rotWithShape="1">
          <a:blip r:embed="rId3">
            <a:alphaModFix/>
          </a:blip>
          <a:srcRect b="0" l="0" r="0" t="0"/>
          <a:stretch/>
        </p:blipFill>
        <p:spPr>
          <a:xfrm>
            <a:off x="2823299" y="1040049"/>
            <a:ext cx="1467300" cy="3982200"/>
          </a:xfrm>
          <a:prstGeom prst="rect">
            <a:avLst/>
          </a:prstGeom>
          <a:noFill/>
          <a:ln>
            <a:noFill/>
          </a:ln>
        </p:spPr>
      </p:pic>
      <p:sp>
        <p:nvSpPr>
          <p:cNvPr id="514" name="Google Shape;514;p63"/>
          <p:cNvSpPr txBox="1"/>
          <p:nvPr/>
        </p:nvSpPr>
        <p:spPr>
          <a:xfrm>
            <a:off x="88498" y="4233850"/>
            <a:ext cx="2734800" cy="677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sk" sz="800">
                <a:solidFill>
                  <a:srgbClr val="B7B7B7"/>
                </a:solidFill>
              </a:rPr>
              <a:t>Jones, S. F. (1990). The Physiology of the Joints| The Physiology of the Joints, IA Kapandji (Ed.),(vol 2, Lower Limb), Churchill Livingstone, Edinburgh, 5th edn (1987), p. 242, Illus.£ 10.95, ISBN: 0443036187.</a:t>
            </a:r>
            <a:endParaRPr sz="800">
              <a:solidFill>
                <a:srgbClr val="B7B7B7"/>
              </a:solidFill>
            </a:endParaRPr>
          </a:p>
        </p:txBody>
      </p:sp>
      <p:pic>
        <p:nvPicPr>
          <p:cNvPr id="515" name="Google Shape;515;p63"/>
          <p:cNvPicPr preferRelativeResize="0"/>
          <p:nvPr/>
        </p:nvPicPr>
        <p:blipFill rotWithShape="1">
          <a:blip r:embed="rId4">
            <a:alphaModFix/>
          </a:blip>
          <a:srcRect b="0" l="0" r="0" t="0"/>
          <a:stretch/>
        </p:blipFill>
        <p:spPr>
          <a:xfrm>
            <a:off x="7192200" y="1040050"/>
            <a:ext cx="1951800" cy="4141800"/>
          </a:xfrm>
          <a:prstGeom prst="rect">
            <a:avLst/>
          </a:prstGeom>
          <a:noFill/>
          <a:ln>
            <a:noFill/>
          </a:ln>
        </p:spPr>
      </p:pic>
      <p:sp>
        <p:nvSpPr>
          <p:cNvPr id="516" name="Google Shape;516;p63"/>
          <p:cNvSpPr txBox="1"/>
          <p:nvPr/>
        </p:nvSpPr>
        <p:spPr>
          <a:xfrm>
            <a:off x="4457398" y="4233850"/>
            <a:ext cx="2734800" cy="677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sk" sz="800">
                <a:solidFill>
                  <a:srgbClr val="B7B7B7"/>
                </a:solidFill>
              </a:rPr>
              <a:t>Jones, S. F. (1990). The Physiology of the Joints| The Physiology of the Joints, IA Kapandji (Ed.),(vol 2, Lower Limb), Churchill Livingstone, Edinburgh, 5th edn (1987), p. 242, Illus.£ 10.95, ISBN: 0443036187.</a:t>
            </a:r>
            <a:endParaRPr sz="800">
              <a:solidFill>
                <a:srgbClr val="B7B7B7"/>
              </a:solidFill>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0" name="Shape 520"/>
        <p:cNvGrpSpPr/>
        <p:nvPr/>
      </p:nvGrpSpPr>
      <p:grpSpPr>
        <a:xfrm>
          <a:off x="0" y="0"/>
          <a:ext cx="0" cy="0"/>
          <a:chOff x="0" y="0"/>
          <a:chExt cx="0" cy="0"/>
        </a:xfrm>
      </p:grpSpPr>
      <p:sp>
        <p:nvSpPr>
          <p:cNvPr id="521" name="Google Shape;521;p64"/>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Transverzální stabilita pánve - chůze</a:t>
            </a:r>
            <a:endParaRPr/>
          </a:p>
        </p:txBody>
      </p:sp>
      <p:sp>
        <p:nvSpPr>
          <p:cNvPr id="522" name="Google Shape;522;p64"/>
          <p:cNvSpPr txBox="1"/>
          <p:nvPr>
            <p:ph idx="1" type="body"/>
          </p:nvPr>
        </p:nvSpPr>
        <p:spPr>
          <a:xfrm>
            <a:off x="540000" y="1269000"/>
            <a:ext cx="5149800" cy="3105000"/>
          </a:xfrm>
          <a:prstGeom prst="rect">
            <a:avLst/>
          </a:prstGeom>
        </p:spPr>
        <p:txBody>
          <a:bodyPr anchorCtr="0" anchor="t" bIns="0" lIns="0" spcFirstLastPara="1" rIns="0" wrap="square" tIns="0">
            <a:noAutofit/>
          </a:bodyPr>
          <a:lstStyle/>
          <a:p>
            <a:pPr indent="-315277" lvl="0" marL="342900" rtl="0" algn="l">
              <a:lnSpc>
                <a:spcPct val="90000"/>
              </a:lnSpc>
              <a:spcBef>
                <a:spcPts val="0"/>
              </a:spcBef>
              <a:spcAft>
                <a:spcPts val="0"/>
              </a:spcAft>
              <a:buSzPts val="1600"/>
              <a:buFont typeface="Century Gothic"/>
              <a:buChar char="●"/>
            </a:pPr>
            <a:r>
              <a:rPr b="1" lang="sk" sz="1600"/>
              <a:t>M. gl. medius </a:t>
            </a:r>
            <a:r>
              <a:rPr lang="sk" sz="1600"/>
              <a:t>na oporné DK zabraňuje poklesu pánve na straně švihové DK a uvolňuje švihovou končetinu k posunu vpřed</a:t>
            </a:r>
            <a:endParaRPr sz="1600"/>
          </a:p>
          <a:p>
            <a:pPr indent="-315277" lvl="0" marL="342900" rtl="0" algn="l">
              <a:lnSpc>
                <a:spcPct val="90000"/>
              </a:lnSpc>
              <a:spcBef>
                <a:spcPts val="1000"/>
              </a:spcBef>
              <a:spcAft>
                <a:spcPts val="0"/>
              </a:spcAft>
              <a:buSzPts val="1600"/>
              <a:buFont typeface="Century Gothic"/>
              <a:buChar char="●"/>
            </a:pPr>
            <a:r>
              <a:rPr b="1" lang="sk" sz="1600"/>
              <a:t>Adduktory</a:t>
            </a:r>
            <a:r>
              <a:rPr lang="sk" sz="1600"/>
              <a:t> švihové končetiny – udržují rovný směr chůze</a:t>
            </a:r>
            <a:endParaRPr b="1" sz="1600"/>
          </a:p>
          <a:p>
            <a:pPr indent="-338772" lvl="0" marL="342900" rtl="0" algn="l">
              <a:lnSpc>
                <a:spcPct val="90000"/>
              </a:lnSpc>
              <a:spcBef>
                <a:spcPts val="1000"/>
              </a:spcBef>
              <a:spcAft>
                <a:spcPts val="0"/>
              </a:spcAft>
              <a:buSzPts val="1600"/>
              <a:buFont typeface="Noto Sans Symbols"/>
              <a:buChar char="•"/>
            </a:pPr>
            <a:r>
              <a:rPr b="1" lang="sk" sz="1600"/>
              <a:t>TRENDELENBURGŮV PŘÍZNAK </a:t>
            </a:r>
            <a:r>
              <a:rPr lang="sk" sz="1600"/>
              <a:t>- stoj 30s na 1DK: </a:t>
            </a:r>
            <a:endParaRPr sz="1600"/>
          </a:p>
          <a:p>
            <a:pPr indent="0" lvl="0" marL="0" rtl="0" algn="l">
              <a:lnSpc>
                <a:spcPct val="90000"/>
              </a:lnSpc>
              <a:spcBef>
                <a:spcPts val="1000"/>
              </a:spcBef>
              <a:spcAft>
                <a:spcPts val="0"/>
              </a:spcAft>
              <a:buNone/>
            </a:pPr>
            <a:r>
              <a:rPr lang="sk" sz="1600"/>
              <a:t>- při insuficienci m.gluteus medius  → lat. shift na opačnou stranu </a:t>
            </a:r>
            <a:endParaRPr sz="1600"/>
          </a:p>
          <a:p>
            <a:pPr indent="-338772" lvl="0" marL="342900" rtl="0" algn="l">
              <a:lnSpc>
                <a:spcPct val="90000"/>
              </a:lnSpc>
              <a:spcBef>
                <a:spcPts val="1000"/>
              </a:spcBef>
              <a:spcAft>
                <a:spcPts val="0"/>
              </a:spcAft>
              <a:buSzPts val="1600"/>
              <a:buFont typeface="Noto Sans Symbols"/>
              <a:buChar char="•"/>
            </a:pPr>
            <a:r>
              <a:rPr b="1" lang="sk" sz="1600"/>
              <a:t>DUCHENNŮV PŘÍZNAK</a:t>
            </a:r>
            <a:r>
              <a:rPr lang="sk" sz="1600"/>
              <a:t>:</a:t>
            </a:r>
            <a:endParaRPr sz="1600"/>
          </a:p>
          <a:p>
            <a:pPr indent="-338772" lvl="0" marL="342900" rtl="0" algn="l">
              <a:lnSpc>
                <a:spcPct val="90000"/>
              </a:lnSpc>
              <a:spcBef>
                <a:spcPts val="1000"/>
              </a:spcBef>
              <a:spcAft>
                <a:spcPts val="0"/>
              </a:spcAft>
              <a:buClr>
                <a:schemeClr val="dk1"/>
              </a:buClr>
              <a:buSzPts val="1600"/>
              <a:buFont typeface="Arial"/>
              <a:buChar char="-"/>
            </a:pPr>
            <a:r>
              <a:rPr lang="sk" sz="1600"/>
              <a:t>při m.gluteus medius a m.gluteus minimus → 	</a:t>
            </a:r>
            <a:endParaRPr sz="1600"/>
          </a:p>
          <a:p>
            <a:pPr indent="0" lvl="0" marL="0" rtl="0" algn="l">
              <a:lnSpc>
                <a:spcPct val="90000"/>
              </a:lnSpc>
              <a:spcBef>
                <a:spcPts val="1000"/>
              </a:spcBef>
              <a:spcAft>
                <a:spcPts val="0"/>
              </a:spcAft>
              <a:buNone/>
            </a:pPr>
            <a:r>
              <a:rPr lang="sk" sz="1600"/>
              <a:t>     úklon těla ke stejné straně (nebo nevědomé 	odlehčení kyčle)</a:t>
            </a:r>
            <a:endParaRPr sz="1600"/>
          </a:p>
          <a:p>
            <a:pPr indent="0" lvl="0" marL="0" rtl="0" algn="l">
              <a:lnSpc>
                <a:spcPct val="90000"/>
              </a:lnSpc>
              <a:spcBef>
                <a:spcPts val="1000"/>
              </a:spcBef>
              <a:spcAft>
                <a:spcPts val="0"/>
              </a:spcAft>
              <a:buNone/>
            </a:pPr>
            <a:r>
              <a:t/>
            </a:r>
            <a:endParaRPr sz="1600"/>
          </a:p>
          <a:p>
            <a:pPr indent="0" lvl="0" marL="0" rtl="0" algn="l">
              <a:spcBef>
                <a:spcPts val="0"/>
              </a:spcBef>
              <a:spcAft>
                <a:spcPts val="0"/>
              </a:spcAft>
              <a:buNone/>
            </a:pPr>
            <a:r>
              <a:t/>
            </a:r>
            <a:endParaRPr sz="1600"/>
          </a:p>
        </p:txBody>
      </p:sp>
      <p:pic>
        <p:nvPicPr>
          <p:cNvPr id="523" name="Google Shape;523;p64"/>
          <p:cNvPicPr preferRelativeResize="0"/>
          <p:nvPr/>
        </p:nvPicPr>
        <p:blipFill rotWithShape="1">
          <a:blip r:embed="rId3">
            <a:alphaModFix/>
          </a:blip>
          <a:srcRect b="11629" l="0" r="0" t="0"/>
          <a:stretch/>
        </p:blipFill>
        <p:spPr>
          <a:xfrm>
            <a:off x="5906625" y="1269000"/>
            <a:ext cx="2506800" cy="2456400"/>
          </a:xfrm>
          <a:prstGeom prst="rect">
            <a:avLst/>
          </a:prstGeom>
          <a:noFill/>
          <a:ln>
            <a:noFill/>
          </a:ln>
        </p:spPr>
      </p:pic>
      <p:sp>
        <p:nvSpPr>
          <p:cNvPr id="524" name="Google Shape;524;p64"/>
          <p:cNvSpPr txBox="1"/>
          <p:nvPr/>
        </p:nvSpPr>
        <p:spPr>
          <a:xfrm>
            <a:off x="5906625" y="3725400"/>
            <a:ext cx="2620800" cy="677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sk" sz="800">
                <a:solidFill>
                  <a:srgbClr val="B7B7B7"/>
                </a:solidFill>
              </a:rPr>
              <a:t>Jones, S. F. (1990). The Physiology of the Joints| The Physiology of the Joints, IA Kapandji (Ed.),(vol 2, Lower Limb), Churchill Livingstone, Edinburgh, 5th edn (1987), p. 242, Illus.£ 10.95, ISBN: 0443036187.</a:t>
            </a:r>
            <a:endParaRPr sz="800">
              <a:solidFill>
                <a:srgbClr val="B7B7B7"/>
              </a:solidFill>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8" name="Shape 528"/>
        <p:cNvGrpSpPr/>
        <p:nvPr/>
      </p:nvGrpSpPr>
      <p:grpSpPr>
        <a:xfrm>
          <a:off x="0" y="0"/>
          <a:ext cx="0" cy="0"/>
          <a:chOff x="0" y="0"/>
          <a:chExt cx="0" cy="0"/>
        </a:xfrm>
      </p:grpSpPr>
      <p:sp>
        <p:nvSpPr>
          <p:cNvPr id="529" name="Google Shape;529;p65"/>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Tilt pánve ve vztahu k:</a:t>
            </a:r>
            <a:endParaRPr/>
          </a:p>
        </p:txBody>
      </p:sp>
      <p:sp>
        <p:nvSpPr>
          <p:cNvPr id="530" name="Google Shape;530;p65"/>
          <p:cNvSpPr txBox="1"/>
          <p:nvPr>
            <p:ph idx="1" type="body"/>
          </p:nvPr>
        </p:nvSpPr>
        <p:spPr>
          <a:xfrm>
            <a:off x="540000" y="1269002"/>
            <a:ext cx="8064900" cy="3105000"/>
          </a:xfrm>
          <a:prstGeom prst="rect">
            <a:avLst/>
          </a:prstGeom>
        </p:spPr>
        <p:txBody>
          <a:bodyPr anchorCtr="0" anchor="t" bIns="0" lIns="0" spcFirstLastPara="1" rIns="0" wrap="square" tIns="0">
            <a:noAutofit/>
          </a:bodyPr>
          <a:lstStyle/>
          <a:p>
            <a:pPr indent="-317500" lvl="0" marL="342900" rtl="0" algn="l">
              <a:lnSpc>
                <a:spcPct val="100000"/>
              </a:lnSpc>
              <a:spcBef>
                <a:spcPts val="0"/>
              </a:spcBef>
              <a:spcAft>
                <a:spcPts val="0"/>
              </a:spcAft>
              <a:buSzPts val="1400"/>
              <a:buFont typeface="Arial"/>
              <a:buChar char="•"/>
            </a:pPr>
            <a:r>
              <a:rPr lang="sk" sz="1400">
                <a:solidFill>
                  <a:srgbClr val="3F3F3F"/>
                </a:solidFill>
              </a:rPr>
              <a:t>Diaphragma pelvis – thoracis – oris</a:t>
            </a:r>
            <a:endParaRPr sz="1400">
              <a:solidFill>
                <a:srgbClr val="3F3F3F"/>
              </a:solidFill>
            </a:endParaRPr>
          </a:p>
          <a:p>
            <a:pPr indent="-228600" lvl="0" marL="342900" rtl="0" algn="l">
              <a:lnSpc>
                <a:spcPct val="100000"/>
              </a:lnSpc>
              <a:spcBef>
                <a:spcPts val="1000"/>
              </a:spcBef>
              <a:spcAft>
                <a:spcPts val="0"/>
              </a:spcAft>
              <a:buNone/>
            </a:pPr>
            <a:r>
              <a:t/>
            </a:r>
            <a:endParaRPr sz="1400">
              <a:solidFill>
                <a:srgbClr val="3F3F3F"/>
              </a:solidFill>
            </a:endParaRPr>
          </a:p>
          <a:p>
            <a:pPr indent="-228600" lvl="0" marL="342900" rtl="0" algn="l">
              <a:lnSpc>
                <a:spcPct val="100000"/>
              </a:lnSpc>
              <a:spcBef>
                <a:spcPts val="1000"/>
              </a:spcBef>
              <a:spcAft>
                <a:spcPts val="0"/>
              </a:spcAft>
              <a:buNone/>
            </a:pPr>
            <a:r>
              <a:t/>
            </a:r>
            <a:endParaRPr sz="1400">
              <a:solidFill>
                <a:srgbClr val="3F3F3F"/>
              </a:solidFill>
            </a:endParaRPr>
          </a:p>
          <a:p>
            <a:pPr indent="-228600" lvl="0" marL="342900" rtl="0" algn="l">
              <a:lnSpc>
                <a:spcPct val="100000"/>
              </a:lnSpc>
              <a:spcBef>
                <a:spcPts val="1000"/>
              </a:spcBef>
              <a:spcAft>
                <a:spcPts val="0"/>
              </a:spcAft>
              <a:buNone/>
            </a:pPr>
            <a:r>
              <a:t/>
            </a:r>
            <a:endParaRPr sz="1400">
              <a:solidFill>
                <a:srgbClr val="3F3F3F"/>
              </a:solidFill>
            </a:endParaRPr>
          </a:p>
          <a:p>
            <a:pPr indent="-228600" lvl="0" marL="342900" rtl="0" algn="l">
              <a:lnSpc>
                <a:spcPct val="100000"/>
              </a:lnSpc>
              <a:spcBef>
                <a:spcPts val="1000"/>
              </a:spcBef>
              <a:spcAft>
                <a:spcPts val="0"/>
              </a:spcAft>
              <a:buNone/>
            </a:pPr>
            <a:r>
              <a:t/>
            </a:r>
            <a:endParaRPr sz="1400">
              <a:solidFill>
                <a:srgbClr val="3F3F3F"/>
              </a:solidFill>
            </a:endParaRPr>
          </a:p>
          <a:p>
            <a:pPr indent="-228600" lvl="0" marL="342900" rtl="0" algn="l">
              <a:lnSpc>
                <a:spcPct val="100000"/>
              </a:lnSpc>
              <a:spcBef>
                <a:spcPts val="1000"/>
              </a:spcBef>
              <a:spcAft>
                <a:spcPts val="0"/>
              </a:spcAft>
              <a:buNone/>
            </a:pPr>
            <a:r>
              <a:t/>
            </a:r>
            <a:endParaRPr sz="1400">
              <a:solidFill>
                <a:srgbClr val="3F3F3F"/>
              </a:solidFill>
            </a:endParaRPr>
          </a:p>
          <a:p>
            <a:pPr indent="-228600" lvl="0" marL="342900" rtl="0" algn="l">
              <a:lnSpc>
                <a:spcPct val="100000"/>
              </a:lnSpc>
              <a:spcBef>
                <a:spcPts val="1000"/>
              </a:spcBef>
              <a:spcAft>
                <a:spcPts val="0"/>
              </a:spcAft>
              <a:buNone/>
            </a:pPr>
            <a:r>
              <a:t/>
            </a:r>
            <a:endParaRPr sz="1400">
              <a:solidFill>
                <a:srgbClr val="3F3F3F"/>
              </a:solidFill>
            </a:endParaRPr>
          </a:p>
          <a:p>
            <a:pPr indent="-228600" lvl="0" marL="342900" rtl="0" algn="l">
              <a:lnSpc>
                <a:spcPct val="100000"/>
              </a:lnSpc>
              <a:spcBef>
                <a:spcPts val="1000"/>
              </a:spcBef>
              <a:spcAft>
                <a:spcPts val="0"/>
              </a:spcAft>
              <a:buNone/>
            </a:pPr>
            <a:r>
              <a:t/>
            </a:r>
            <a:endParaRPr sz="1400">
              <a:solidFill>
                <a:srgbClr val="3F3F3F"/>
              </a:solidFill>
            </a:endParaRPr>
          </a:p>
          <a:p>
            <a:pPr indent="-228600" lvl="0" marL="342900" rtl="0" algn="l">
              <a:lnSpc>
                <a:spcPct val="100000"/>
              </a:lnSpc>
              <a:spcBef>
                <a:spcPts val="1000"/>
              </a:spcBef>
              <a:spcAft>
                <a:spcPts val="0"/>
              </a:spcAft>
              <a:buNone/>
            </a:pPr>
            <a:r>
              <a:t/>
            </a:r>
            <a:endParaRPr sz="1400">
              <a:solidFill>
                <a:srgbClr val="3F3F3F"/>
              </a:solidFill>
            </a:endParaRPr>
          </a:p>
          <a:p>
            <a:pPr indent="0" lvl="0" marL="0" rtl="0" algn="l">
              <a:lnSpc>
                <a:spcPct val="100000"/>
              </a:lnSpc>
              <a:spcBef>
                <a:spcPts val="1000"/>
              </a:spcBef>
              <a:spcAft>
                <a:spcPts val="0"/>
              </a:spcAft>
              <a:buNone/>
            </a:pPr>
            <a:r>
              <a:t/>
            </a:r>
            <a:endParaRPr sz="1400">
              <a:solidFill>
                <a:srgbClr val="3F3F3F"/>
              </a:solidFill>
            </a:endParaRPr>
          </a:p>
          <a:p>
            <a:pPr indent="457200" lvl="0" marL="0" rtl="0" algn="l">
              <a:lnSpc>
                <a:spcPct val="100000"/>
              </a:lnSpc>
              <a:spcBef>
                <a:spcPts val="1000"/>
              </a:spcBef>
              <a:spcAft>
                <a:spcPts val="0"/>
              </a:spcAft>
              <a:buNone/>
            </a:pPr>
            <a:r>
              <a:rPr lang="sk" sz="1400">
                <a:solidFill>
                  <a:srgbClr val="3F3F3F"/>
                </a:solidFill>
              </a:rPr>
              <a:t>Globální pohybové vzory (DNS)</a:t>
            </a:r>
            <a:endParaRPr sz="1400">
              <a:solidFill>
                <a:srgbClr val="3F3F3F"/>
              </a:solidFill>
            </a:endParaRPr>
          </a:p>
          <a:p>
            <a:pPr indent="0" lvl="0" marL="0" rtl="0" algn="l">
              <a:spcBef>
                <a:spcPts val="0"/>
              </a:spcBef>
              <a:spcAft>
                <a:spcPts val="0"/>
              </a:spcAft>
              <a:buNone/>
            </a:pPr>
            <a:r>
              <a:t/>
            </a:r>
            <a:endParaRPr sz="1400"/>
          </a:p>
        </p:txBody>
      </p:sp>
      <p:pic>
        <p:nvPicPr>
          <p:cNvPr descr="http://chadwaterbury.com/wp-content/uploads/2013/01/opening-scissors-syndrome.jpg" id="531" name="Google Shape;531;p65"/>
          <p:cNvPicPr preferRelativeResize="0"/>
          <p:nvPr/>
        </p:nvPicPr>
        <p:blipFill rotWithShape="1">
          <a:blip r:embed="rId3">
            <a:alphaModFix/>
          </a:blip>
          <a:srcRect b="0" l="0" r="0" t="0"/>
          <a:stretch/>
        </p:blipFill>
        <p:spPr>
          <a:xfrm>
            <a:off x="684351" y="1608877"/>
            <a:ext cx="6764400" cy="3011525"/>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5" name="Shape 535"/>
        <p:cNvGrpSpPr/>
        <p:nvPr/>
      </p:nvGrpSpPr>
      <p:grpSpPr>
        <a:xfrm>
          <a:off x="0" y="0"/>
          <a:ext cx="0" cy="0"/>
          <a:chOff x="0" y="0"/>
          <a:chExt cx="0" cy="0"/>
        </a:xfrm>
      </p:grpSpPr>
      <p:sp>
        <p:nvSpPr>
          <p:cNvPr id="536" name="Google Shape;536;p66"/>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KYK při zátěži</a:t>
            </a:r>
            <a:endParaRPr/>
          </a:p>
        </p:txBody>
      </p:sp>
      <p:sp>
        <p:nvSpPr>
          <p:cNvPr id="537" name="Google Shape;537;p66"/>
          <p:cNvSpPr txBox="1"/>
          <p:nvPr>
            <p:ph idx="1" type="body"/>
          </p:nvPr>
        </p:nvSpPr>
        <p:spPr>
          <a:xfrm>
            <a:off x="540000" y="1269002"/>
            <a:ext cx="8064900" cy="3105000"/>
          </a:xfrm>
          <a:prstGeom prst="rect">
            <a:avLst/>
          </a:prstGeom>
        </p:spPr>
        <p:txBody>
          <a:bodyPr anchorCtr="0" anchor="t" bIns="0" lIns="0" spcFirstLastPara="1" rIns="0" wrap="square" tIns="0">
            <a:noAutofit/>
          </a:bodyPr>
          <a:lstStyle/>
          <a:p>
            <a:pPr indent="0" lvl="0" marL="0" rtl="0" algn="l">
              <a:lnSpc>
                <a:spcPct val="90000"/>
              </a:lnSpc>
              <a:spcBef>
                <a:spcPts val="1000"/>
              </a:spcBef>
              <a:spcAft>
                <a:spcPts val="0"/>
              </a:spcAft>
              <a:buNone/>
            </a:pPr>
            <a:r>
              <a:rPr b="1" lang="sk" sz="2035"/>
              <a:t>vyšší statická zátěž KYK při:</a:t>
            </a:r>
            <a:endParaRPr sz="1800"/>
          </a:p>
          <a:p>
            <a:pPr indent="-342900" lvl="0" marL="342900" rtl="0" algn="l">
              <a:lnSpc>
                <a:spcPct val="90000"/>
              </a:lnSpc>
              <a:spcBef>
                <a:spcPts val="1000"/>
              </a:spcBef>
              <a:spcAft>
                <a:spcPts val="0"/>
              </a:spcAft>
              <a:buSzPts val="2035"/>
              <a:buFont typeface="Arial"/>
              <a:buChar char="●"/>
            </a:pPr>
            <a:r>
              <a:rPr lang="sk" sz="2035"/>
              <a:t>Zvýšené bederní lordóze</a:t>
            </a:r>
            <a:endParaRPr sz="1800"/>
          </a:p>
          <a:p>
            <a:pPr indent="-342900" lvl="0" marL="342900" rtl="0" algn="l">
              <a:lnSpc>
                <a:spcPct val="90000"/>
              </a:lnSpc>
              <a:spcBef>
                <a:spcPts val="1000"/>
              </a:spcBef>
              <a:spcAft>
                <a:spcPts val="0"/>
              </a:spcAft>
              <a:buSzPts val="2035"/>
              <a:buFont typeface="Arial"/>
              <a:buChar char="●"/>
            </a:pPr>
            <a:r>
              <a:rPr lang="sk" sz="2035"/>
              <a:t>Nadváze</a:t>
            </a:r>
            <a:endParaRPr sz="1800"/>
          </a:p>
          <a:p>
            <a:pPr indent="-342900" lvl="0" marL="342900" rtl="0" algn="l">
              <a:lnSpc>
                <a:spcPct val="90000"/>
              </a:lnSpc>
              <a:spcBef>
                <a:spcPts val="1000"/>
              </a:spcBef>
              <a:spcAft>
                <a:spcPts val="0"/>
              </a:spcAft>
              <a:buSzPts val="2035"/>
              <a:buFont typeface="Arial"/>
              <a:buChar char="●"/>
            </a:pPr>
            <a:r>
              <a:rPr lang="sk" sz="2035"/>
              <a:t>práci s těžkými břemeny</a:t>
            </a:r>
            <a:endParaRPr sz="1800"/>
          </a:p>
          <a:p>
            <a:pPr indent="0" lvl="0" marL="0" rtl="0" algn="l">
              <a:lnSpc>
                <a:spcPct val="90000"/>
              </a:lnSpc>
              <a:spcBef>
                <a:spcPts val="1000"/>
              </a:spcBef>
              <a:spcAft>
                <a:spcPts val="0"/>
              </a:spcAft>
              <a:buNone/>
            </a:pPr>
            <a:r>
              <a:rPr lang="sk" sz="2035"/>
              <a:t>- Bolesti připomínají ischias – zhoršují se při delším stání, nošení těžkých břemen,… </a:t>
            </a:r>
            <a:endParaRPr sz="1800"/>
          </a:p>
          <a:p>
            <a:pPr indent="0" lvl="0" marL="0" rtl="0" algn="l">
              <a:lnSpc>
                <a:spcPct val="90000"/>
              </a:lnSpc>
              <a:spcBef>
                <a:spcPts val="1000"/>
              </a:spcBef>
              <a:spcAft>
                <a:spcPts val="0"/>
              </a:spcAft>
              <a:buNone/>
            </a:pPr>
            <a:r>
              <a:rPr lang="sk" sz="2035"/>
              <a:t>Vede často k pseudoradikulární bolesti, hypertonu m. adductor longus, hypotonu m. gracilis, omezení VR KYK (dle Cyriaxe), zkracování kroku, …  </a:t>
            </a:r>
            <a:r>
              <a:rPr b="1" lang="sk" sz="2035"/>
              <a:t>=&gt; =&gt; </a:t>
            </a:r>
            <a:r>
              <a:rPr lang="sk" sz="2035"/>
              <a:t>rozvoji koxartrózy</a:t>
            </a:r>
            <a:endParaRPr sz="1800"/>
          </a:p>
          <a:p>
            <a:pPr indent="-342900" lvl="0" marL="342900" rtl="0" algn="l">
              <a:lnSpc>
                <a:spcPct val="90000"/>
              </a:lnSpc>
              <a:spcBef>
                <a:spcPts val="1000"/>
              </a:spcBef>
              <a:spcAft>
                <a:spcPts val="0"/>
              </a:spcAft>
              <a:buNone/>
            </a:pPr>
            <a:r>
              <a:rPr lang="sk" sz="2035"/>
              <a:t>(Véle, 1997)</a:t>
            </a:r>
            <a:endParaRPr sz="1800"/>
          </a:p>
          <a:p>
            <a:pPr indent="-213677" lvl="0" marL="342900" rtl="0" algn="l">
              <a:lnSpc>
                <a:spcPct val="90000"/>
              </a:lnSpc>
              <a:spcBef>
                <a:spcPts val="1000"/>
              </a:spcBef>
              <a:spcAft>
                <a:spcPts val="0"/>
              </a:spcAft>
              <a:buNone/>
            </a:pPr>
            <a:r>
              <a:t/>
            </a:r>
            <a:endParaRPr b="1" sz="2035"/>
          </a:p>
          <a:p>
            <a:pPr indent="-213677" lvl="0" marL="342900" rtl="0" algn="l">
              <a:lnSpc>
                <a:spcPct val="90000"/>
              </a:lnSpc>
              <a:spcBef>
                <a:spcPts val="1000"/>
              </a:spcBef>
              <a:spcAft>
                <a:spcPts val="0"/>
              </a:spcAft>
              <a:buNone/>
            </a:pPr>
            <a:r>
              <a:t/>
            </a:r>
            <a:endParaRPr sz="2035"/>
          </a:p>
          <a:p>
            <a:pPr indent="0" lvl="0" marL="0" rtl="0" algn="l">
              <a:spcBef>
                <a:spcPts val="0"/>
              </a:spcBef>
              <a:spcAft>
                <a:spcPts val="0"/>
              </a:spcAft>
              <a:buNone/>
            </a:pPr>
            <a:r>
              <a:t/>
            </a:r>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1" name="Shape 541"/>
        <p:cNvGrpSpPr/>
        <p:nvPr/>
      </p:nvGrpSpPr>
      <p:grpSpPr>
        <a:xfrm>
          <a:off x="0" y="0"/>
          <a:ext cx="0" cy="0"/>
          <a:chOff x="0" y="0"/>
          <a:chExt cx="0" cy="0"/>
        </a:xfrm>
      </p:grpSpPr>
      <p:sp>
        <p:nvSpPr>
          <p:cNvPr id="542" name="Google Shape;542;p67"/>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Dif. Dg. - Psychosomatika</a:t>
            </a:r>
            <a:endParaRPr/>
          </a:p>
        </p:txBody>
      </p:sp>
      <p:sp>
        <p:nvSpPr>
          <p:cNvPr id="543" name="Google Shape;543;p67"/>
          <p:cNvSpPr txBox="1"/>
          <p:nvPr>
            <p:ph idx="1" type="body"/>
          </p:nvPr>
        </p:nvSpPr>
        <p:spPr>
          <a:xfrm>
            <a:off x="540000" y="1269000"/>
            <a:ext cx="5163300" cy="3105000"/>
          </a:xfrm>
          <a:prstGeom prst="rect">
            <a:avLst/>
          </a:prstGeom>
        </p:spPr>
        <p:txBody>
          <a:bodyPr anchorCtr="0" anchor="t" bIns="0" lIns="0" spcFirstLastPara="1" rIns="0" wrap="square" tIns="0">
            <a:noAutofit/>
          </a:bodyPr>
          <a:lstStyle/>
          <a:p>
            <a:pPr indent="0" lvl="0" marL="0" rtl="0" algn="l">
              <a:lnSpc>
                <a:spcPct val="100000"/>
              </a:lnSpc>
              <a:spcBef>
                <a:spcPts val="0"/>
              </a:spcBef>
              <a:spcAft>
                <a:spcPts val="0"/>
              </a:spcAft>
              <a:buNone/>
            </a:pPr>
            <a:r>
              <a:rPr b="1" lang="sk" sz="1800"/>
              <a:t>Bolest kyčle</a:t>
            </a:r>
            <a:endParaRPr b="1" sz="1800"/>
          </a:p>
          <a:p>
            <a:pPr indent="-342900" lvl="0" marL="457200" rtl="0" algn="l">
              <a:lnSpc>
                <a:spcPct val="100000"/>
              </a:lnSpc>
              <a:spcBef>
                <a:spcPts val="0"/>
              </a:spcBef>
              <a:spcAft>
                <a:spcPts val="0"/>
              </a:spcAft>
              <a:buSzPts val="1800"/>
              <a:buChar char="●"/>
            </a:pPr>
            <a:r>
              <a:rPr lang="sk" sz="1800"/>
              <a:t>Neschopnost se rozhodnout, rozhoupat, udělat první krok </a:t>
            </a:r>
            <a:endParaRPr sz="1800"/>
          </a:p>
          <a:p>
            <a:pPr indent="0" lvl="0" marL="0" rtl="0" algn="l">
              <a:lnSpc>
                <a:spcPct val="100000"/>
              </a:lnSpc>
              <a:spcBef>
                <a:spcPts val="1000"/>
              </a:spcBef>
              <a:spcAft>
                <a:spcPts val="0"/>
              </a:spcAft>
              <a:buNone/>
            </a:pPr>
            <a:r>
              <a:rPr b="1" lang="sk" sz="1800"/>
              <a:t>Bojovníci v józe </a:t>
            </a:r>
            <a:endParaRPr sz="1800"/>
          </a:p>
          <a:p>
            <a:pPr indent="-342900" lvl="0" marL="342900" rtl="0" algn="l">
              <a:lnSpc>
                <a:spcPct val="100000"/>
              </a:lnSpc>
              <a:spcBef>
                <a:spcPts val="1000"/>
              </a:spcBef>
              <a:spcAft>
                <a:spcPts val="0"/>
              </a:spcAft>
              <a:buSzPts val="1800"/>
              <a:buFont typeface="Arial"/>
              <a:buChar char="●"/>
            </a:pPr>
            <a:r>
              <a:rPr lang="sk" sz="1800"/>
              <a:t>Koleno předbíhá špičku = žije v budoucnosti</a:t>
            </a:r>
            <a:endParaRPr sz="1800"/>
          </a:p>
          <a:p>
            <a:pPr indent="-342900" lvl="0" marL="342900" rtl="0" algn="l">
              <a:lnSpc>
                <a:spcPct val="100000"/>
              </a:lnSpc>
              <a:spcBef>
                <a:spcPts val="1000"/>
              </a:spcBef>
              <a:spcAft>
                <a:spcPts val="0"/>
              </a:spcAft>
              <a:buSzPts val="1800"/>
              <a:buFont typeface="Arial"/>
              <a:buChar char="●"/>
            </a:pPr>
            <a:r>
              <a:rPr lang="sk" sz="1800"/>
              <a:t>Špička před kolenem = žije v minulosti</a:t>
            </a:r>
            <a:endParaRPr sz="1800"/>
          </a:p>
          <a:p>
            <a:pPr indent="-342900" lvl="0" marL="342900" rtl="0" algn="l">
              <a:lnSpc>
                <a:spcPct val="100000"/>
              </a:lnSpc>
              <a:spcBef>
                <a:spcPts val="1000"/>
              </a:spcBef>
              <a:spcAft>
                <a:spcPts val="0"/>
              </a:spcAft>
              <a:buSzPts val="1800"/>
              <a:buFont typeface="Arial"/>
              <a:buChar char="●"/>
            </a:pPr>
            <a:r>
              <a:rPr lang="sk" sz="1800"/>
              <a:t>Koleno a těžiště nad vrcholem klenby= žije v přítomném okamžiku. </a:t>
            </a:r>
            <a:endParaRPr sz="1800"/>
          </a:p>
          <a:p>
            <a:pPr indent="-228600" lvl="0" marL="342900" rtl="0" algn="l">
              <a:lnSpc>
                <a:spcPct val="100000"/>
              </a:lnSpc>
              <a:spcBef>
                <a:spcPts val="1000"/>
              </a:spcBef>
              <a:spcAft>
                <a:spcPts val="0"/>
              </a:spcAft>
              <a:buNone/>
            </a:pPr>
            <a:r>
              <a:t/>
            </a:r>
            <a:endParaRPr sz="1800"/>
          </a:p>
          <a:p>
            <a:pPr indent="0" lvl="0" marL="0" rtl="0" algn="l">
              <a:lnSpc>
                <a:spcPct val="100000"/>
              </a:lnSpc>
              <a:spcBef>
                <a:spcPts val="1000"/>
              </a:spcBef>
              <a:spcAft>
                <a:spcPts val="0"/>
              </a:spcAft>
              <a:buNone/>
            </a:pPr>
            <a:r>
              <a:rPr lang="sk" sz="1800"/>
              <a:t>(Pospíšil, 2017)</a:t>
            </a:r>
            <a:endParaRPr sz="1800"/>
          </a:p>
          <a:p>
            <a:pPr indent="0" lvl="0" marL="0" rtl="0" algn="l">
              <a:spcBef>
                <a:spcPts val="0"/>
              </a:spcBef>
              <a:spcAft>
                <a:spcPts val="0"/>
              </a:spcAft>
              <a:buNone/>
            </a:pPr>
            <a:r>
              <a:t/>
            </a:r>
            <a:endParaRPr/>
          </a:p>
        </p:txBody>
      </p:sp>
      <p:pic>
        <p:nvPicPr>
          <p:cNvPr id="544" name="Google Shape;544;p67"/>
          <p:cNvPicPr preferRelativeResize="0"/>
          <p:nvPr/>
        </p:nvPicPr>
        <p:blipFill>
          <a:blip r:embed="rId3">
            <a:alphaModFix/>
          </a:blip>
          <a:stretch>
            <a:fillRect/>
          </a:stretch>
        </p:blipFill>
        <p:spPr>
          <a:xfrm>
            <a:off x="5703300" y="1177675"/>
            <a:ext cx="3135900" cy="2091645"/>
          </a:xfrm>
          <a:prstGeom prst="rect">
            <a:avLst/>
          </a:prstGeom>
          <a:noFill/>
          <a:ln>
            <a:noFill/>
          </a:ln>
        </p:spPr>
      </p:pic>
      <p:sp>
        <p:nvSpPr>
          <p:cNvPr id="545" name="Google Shape;545;p67"/>
          <p:cNvSpPr txBox="1"/>
          <p:nvPr/>
        </p:nvSpPr>
        <p:spPr>
          <a:xfrm>
            <a:off x="5771250" y="3198025"/>
            <a:ext cx="30000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sk" sz="800">
                <a:solidFill>
                  <a:srgbClr val="CCCCCC"/>
                </a:solidFill>
              </a:rPr>
              <a:t>https://www.jogadnes.cz/joga/virabhadrasana-bojovnik-1-2-3-4796/</a:t>
            </a:r>
            <a:endParaRPr sz="800">
              <a:solidFill>
                <a:srgbClr val="CCCCCC"/>
              </a:solidFill>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9" name="Shape 549"/>
        <p:cNvGrpSpPr/>
        <p:nvPr/>
      </p:nvGrpSpPr>
      <p:grpSpPr>
        <a:xfrm>
          <a:off x="0" y="0"/>
          <a:ext cx="0" cy="0"/>
          <a:chOff x="0" y="0"/>
          <a:chExt cx="0" cy="0"/>
        </a:xfrm>
      </p:grpSpPr>
      <p:sp>
        <p:nvSpPr>
          <p:cNvPr id="550" name="Google Shape;550;p68"/>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Inverze funkce svalů KYK</a:t>
            </a:r>
            <a:endParaRPr/>
          </a:p>
        </p:txBody>
      </p:sp>
      <p:sp>
        <p:nvSpPr>
          <p:cNvPr id="551" name="Google Shape;551;p68"/>
          <p:cNvSpPr txBox="1"/>
          <p:nvPr>
            <p:ph idx="1" type="body"/>
          </p:nvPr>
        </p:nvSpPr>
        <p:spPr>
          <a:xfrm>
            <a:off x="540000" y="1269002"/>
            <a:ext cx="8064900" cy="3105000"/>
          </a:xfrm>
          <a:prstGeom prst="rect">
            <a:avLst/>
          </a:prstGeom>
        </p:spPr>
        <p:txBody>
          <a:bodyPr anchorCtr="0" anchor="t" bIns="0" lIns="0" spcFirstLastPara="1" rIns="0" wrap="square" tIns="0">
            <a:noAutofit/>
          </a:bodyPr>
          <a:lstStyle/>
          <a:p>
            <a:pPr indent="-336550" lvl="0" marL="457200" rtl="0" algn="l">
              <a:spcBef>
                <a:spcPts val="0"/>
              </a:spcBef>
              <a:spcAft>
                <a:spcPts val="0"/>
              </a:spcAft>
              <a:buSzPts val="1700"/>
              <a:buChar char="●"/>
            </a:pPr>
            <a:r>
              <a:rPr lang="sk" sz="1700"/>
              <a:t>Svaly u kloubů se 3 stupni volnosti, nemají při každé pozici kloub stejnou funkci, </a:t>
            </a:r>
            <a:r>
              <a:rPr b="1" lang="sk" sz="1700"/>
              <a:t>jejich sekundární funkce mohou být změněné, nebo úplně obrácené</a:t>
            </a:r>
            <a:endParaRPr b="1" sz="1700"/>
          </a:p>
          <a:p>
            <a:pPr indent="0" lvl="0" marL="0" rtl="0" algn="l">
              <a:spcBef>
                <a:spcPts val="0"/>
              </a:spcBef>
              <a:spcAft>
                <a:spcPts val="0"/>
              </a:spcAft>
              <a:buNone/>
            </a:pPr>
            <a:r>
              <a:rPr b="1" lang="sk" sz="1700"/>
              <a:t>Inverze flexorové komponenty adduktorů:</a:t>
            </a:r>
            <a:endParaRPr b="1" sz="1700"/>
          </a:p>
          <a:p>
            <a:pPr indent="-336550" lvl="0" marL="457200" rtl="0" algn="l">
              <a:spcBef>
                <a:spcPts val="0"/>
              </a:spcBef>
              <a:spcAft>
                <a:spcPts val="0"/>
              </a:spcAft>
              <a:buSzPts val="1700"/>
              <a:buChar char="●"/>
            </a:pPr>
            <a:r>
              <a:rPr lang="sk" sz="1700"/>
              <a:t>vzpřímená pozice - ADD jako FLX (výjimka post. č. m.ADDMAG až do - 20st.)</a:t>
            </a:r>
            <a:endParaRPr sz="1700"/>
          </a:p>
          <a:p>
            <a:pPr indent="-336550" lvl="0" marL="457200" rtl="0" algn="l">
              <a:spcBef>
                <a:spcPts val="0"/>
              </a:spcBef>
              <a:spcAft>
                <a:spcPts val="0"/>
              </a:spcAft>
              <a:buSzPts val="1700"/>
              <a:buChar char="●"/>
            </a:pPr>
            <a:r>
              <a:rPr lang="sk" sz="1700"/>
              <a:t>FLX jen do doby, když femur “stojí” pod místem začátku adduktorů</a:t>
            </a:r>
            <a:endParaRPr sz="1700"/>
          </a:p>
          <a:p>
            <a:pPr indent="-336550" lvl="0" marL="457200" rtl="0" algn="l">
              <a:spcBef>
                <a:spcPts val="0"/>
              </a:spcBef>
              <a:spcAft>
                <a:spcPts val="0"/>
              </a:spcAft>
              <a:buSzPts val="1700"/>
              <a:buChar char="●"/>
            </a:pPr>
            <a:r>
              <a:rPr lang="sk" sz="1700"/>
              <a:t>m. add.longus +50 ještě FLX, +70 inverze EXT, m. add.brevis +50 ještě FLX, nad inverze EXT</a:t>
            </a:r>
            <a:endParaRPr sz="1700"/>
          </a:p>
          <a:p>
            <a:pPr indent="-336550" lvl="0" marL="457200" rtl="0" algn="l">
              <a:spcBef>
                <a:spcPts val="0"/>
              </a:spcBef>
              <a:spcAft>
                <a:spcPts val="0"/>
              </a:spcAft>
              <a:buSzPts val="1700"/>
              <a:buChar char="●"/>
            </a:pPr>
            <a:r>
              <a:rPr lang="sk" sz="1700"/>
              <a:t>m. gracilis +40 FLX</a:t>
            </a:r>
            <a:endParaRPr sz="1700"/>
          </a:p>
          <a:p>
            <a:pPr indent="-336550" lvl="0" marL="457200" rtl="0" algn="l">
              <a:spcBef>
                <a:spcPts val="0"/>
              </a:spcBef>
              <a:spcAft>
                <a:spcPts val="0"/>
              </a:spcAft>
              <a:buSzPts val="1700"/>
              <a:buChar char="●"/>
            </a:pPr>
            <a:r>
              <a:rPr lang="sk" sz="1700"/>
              <a:t>m. quadratus femoris u FLX v KYK - extensor KYK, u EXT v KYK - flexor KYK</a:t>
            </a:r>
            <a:endParaRPr sz="1700"/>
          </a:p>
          <a:p>
            <a:pPr indent="0" lvl="0" marL="0" rtl="0" algn="l">
              <a:spcBef>
                <a:spcPts val="0"/>
              </a:spcBef>
              <a:spcAft>
                <a:spcPts val="0"/>
              </a:spcAft>
              <a:buNone/>
            </a:pPr>
            <a:r>
              <a:rPr lang="sk" sz="1700"/>
              <a:t> </a:t>
            </a:r>
            <a:endParaRPr sz="1700"/>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5" name="Shape 555"/>
        <p:cNvGrpSpPr/>
        <p:nvPr/>
      </p:nvGrpSpPr>
      <p:grpSpPr>
        <a:xfrm>
          <a:off x="0" y="0"/>
          <a:ext cx="0" cy="0"/>
          <a:chOff x="0" y="0"/>
          <a:chExt cx="0" cy="0"/>
        </a:xfrm>
      </p:grpSpPr>
      <p:sp>
        <p:nvSpPr>
          <p:cNvPr id="556" name="Google Shape;556;p69"/>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Inverze svalů KYK</a:t>
            </a:r>
            <a:endParaRPr/>
          </a:p>
        </p:txBody>
      </p:sp>
      <p:pic>
        <p:nvPicPr>
          <p:cNvPr id="557" name="Google Shape;557;p69"/>
          <p:cNvPicPr preferRelativeResize="0"/>
          <p:nvPr/>
        </p:nvPicPr>
        <p:blipFill rotWithShape="1">
          <a:blip r:embed="rId3">
            <a:alphaModFix/>
          </a:blip>
          <a:srcRect b="12067" l="20641" r="40077" t="12795"/>
          <a:stretch/>
        </p:blipFill>
        <p:spPr>
          <a:xfrm>
            <a:off x="4015250" y="508737"/>
            <a:ext cx="3451126" cy="4126026"/>
          </a:xfrm>
          <a:prstGeom prst="rect">
            <a:avLst/>
          </a:prstGeom>
          <a:noFill/>
          <a:ln>
            <a:noFill/>
          </a:ln>
        </p:spPr>
      </p:pic>
      <p:sp>
        <p:nvSpPr>
          <p:cNvPr id="558" name="Google Shape;558;p69"/>
          <p:cNvSpPr txBox="1"/>
          <p:nvPr/>
        </p:nvSpPr>
        <p:spPr>
          <a:xfrm>
            <a:off x="497750" y="1183550"/>
            <a:ext cx="3451200" cy="3324600"/>
          </a:xfrm>
          <a:prstGeom prst="rect">
            <a:avLst/>
          </a:prstGeom>
          <a:noFill/>
          <a:ln>
            <a:noFill/>
          </a:ln>
        </p:spPr>
        <p:txBody>
          <a:bodyPr anchorCtr="0" anchor="t" bIns="91425" lIns="91425" spcFirstLastPara="1" rIns="91425" wrap="square" tIns="91425">
            <a:spAutoFit/>
          </a:bodyPr>
          <a:lstStyle/>
          <a:p>
            <a:pPr indent="-336550" lvl="0" marL="457200" rtl="0" algn="l">
              <a:spcBef>
                <a:spcPts val="0"/>
              </a:spcBef>
              <a:spcAft>
                <a:spcPts val="0"/>
              </a:spcAft>
              <a:buClr>
                <a:schemeClr val="dk2"/>
              </a:buClr>
              <a:buSzPts val="1700"/>
              <a:buChar char="●"/>
            </a:pPr>
            <a:r>
              <a:rPr lang="sk" sz="1700">
                <a:solidFill>
                  <a:schemeClr val="dk1"/>
                </a:solidFill>
              </a:rPr>
              <a:t>efektivita svalů závisí na pozice KYK</a:t>
            </a:r>
            <a:endParaRPr sz="1700">
              <a:solidFill>
                <a:schemeClr val="dk1"/>
              </a:solidFill>
            </a:endParaRPr>
          </a:p>
          <a:p>
            <a:pPr indent="-336550" lvl="0" marL="457200" rtl="0" algn="l">
              <a:spcBef>
                <a:spcPts val="0"/>
              </a:spcBef>
              <a:spcAft>
                <a:spcPts val="0"/>
              </a:spcAft>
              <a:buClr>
                <a:schemeClr val="dk2"/>
              </a:buClr>
              <a:buSzPts val="1700"/>
              <a:buChar char="●"/>
            </a:pPr>
            <a:r>
              <a:rPr lang="sk" sz="1700">
                <a:solidFill>
                  <a:schemeClr val="dk1"/>
                </a:solidFill>
              </a:rPr>
              <a:t>při FLX v KYK jsou EXT KYK v prodloužení (napínají se)</a:t>
            </a:r>
            <a:endParaRPr sz="1700">
              <a:solidFill>
                <a:schemeClr val="dk1"/>
              </a:solidFill>
            </a:endParaRPr>
          </a:p>
          <a:p>
            <a:pPr indent="-336550" lvl="0" marL="457200" rtl="0" algn="l">
              <a:spcBef>
                <a:spcPts val="0"/>
              </a:spcBef>
              <a:spcAft>
                <a:spcPts val="0"/>
              </a:spcAft>
              <a:buClr>
                <a:schemeClr val="dk2"/>
              </a:buClr>
              <a:buSzPts val="1700"/>
              <a:buChar char="●"/>
            </a:pPr>
            <a:r>
              <a:rPr lang="sk" sz="1700">
                <a:solidFill>
                  <a:schemeClr val="dk1"/>
                </a:solidFill>
              </a:rPr>
              <a:t>u 120st. FLX v KYK některá vlákna m. GMAX ve 100% prodloužení, vl. hamstringů v 50% prodloužení (pozice sprinterů - max. FLX v KYK následována EXT v KOK, generace dostatečné síly pro efektivní odraz)</a:t>
            </a:r>
            <a:endParaRPr sz="1700">
              <a:solidFill>
                <a:schemeClr val="dk1"/>
              </a:solidFill>
            </a:endParaRPr>
          </a:p>
        </p:txBody>
      </p:sp>
      <p:pic>
        <p:nvPicPr>
          <p:cNvPr id="559" name="Google Shape;559;p69"/>
          <p:cNvPicPr preferRelativeResize="0"/>
          <p:nvPr/>
        </p:nvPicPr>
        <p:blipFill rotWithShape="1">
          <a:blip r:embed="rId4">
            <a:alphaModFix/>
          </a:blip>
          <a:srcRect b="16452" l="20837" r="58598" t="41328"/>
          <a:stretch/>
        </p:blipFill>
        <p:spPr>
          <a:xfrm>
            <a:off x="7344700" y="818525"/>
            <a:ext cx="1692375" cy="2171526"/>
          </a:xfrm>
          <a:prstGeom prst="rect">
            <a:avLst/>
          </a:prstGeom>
          <a:noFill/>
          <a:ln>
            <a:noFill/>
          </a:ln>
        </p:spPr>
      </p:pic>
      <p:sp>
        <p:nvSpPr>
          <p:cNvPr id="560" name="Google Shape;560;p69"/>
          <p:cNvSpPr txBox="1"/>
          <p:nvPr/>
        </p:nvSpPr>
        <p:spPr>
          <a:xfrm>
            <a:off x="3849225" y="4420400"/>
            <a:ext cx="2620800" cy="677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sk" sz="800">
                <a:solidFill>
                  <a:srgbClr val="B7B7B7"/>
                </a:solidFill>
              </a:rPr>
              <a:t>Jones, S. F. (1990). The Physiology of the Joints| The Physiology of the Joints, IA Kapandji (Ed.),(vol 2, Lower Limb), Churchill Livingstone, Edinburgh, 5th edn (1987), p. 242, Illus.£ 10.95, ISBN: 0443036187.</a:t>
            </a:r>
            <a:endParaRPr sz="800">
              <a:solidFill>
                <a:srgbClr val="B7B7B7"/>
              </a:solidFill>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4" name="Shape 564"/>
        <p:cNvGrpSpPr/>
        <p:nvPr/>
      </p:nvGrpSpPr>
      <p:grpSpPr>
        <a:xfrm>
          <a:off x="0" y="0"/>
          <a:ext cx="0" cy="0"/>
          <a:chOff x="0" y="0"/>
          <a:chExt cx="0" cy="0"/>
        </a:xfrm>
      </p:grpSpPr>
      <p:sp>
        <p:nvSpPr>
          <p:cNvPr id="565" name="Google Shape;565;p70"/>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Inverze svalů KYK</a:t>
            </a:r>
            <a:endParaRPr/>
          </a:p>
        </p:txBody>
      </p:sp>
      <p:sp>
        <p:nvSpPr>
          <p:cNvPr id="566" name="Google Shape;566;p70"/>
          <p:cNvSpPr txBox="1"/>
          <p:nvPr>
            <p:ph idx="1" type="body"/>
          </p:nvPr>
        </p:nvSpPr>
        <p:spPr>
          <a:xfrm>
            <a:off x="540000" y="1269000"/>
            <a:ext cx="3939900" cy="3105000"/>
          </a:xfrm>
          <a:prstGeom prst="rect">
            <a:avLst/>
          </a:prstGeom>
        </p:spPr>
        <p:txBody>
          <a:bodyPr anchorCtr="0" anchor="t" bIns="0" lIns="0" spcFirstLastPara="1" rIns="0" wrap="square" tIns="0">
            <a:noAutofit/>
          </a:bodyPr>
          <a:lstStyle/>
          <a:p>
            <a:pPr indent="-342900" lvl="0" marL="457200" rtl="0" algn="l">
              <a:spcBef>
                <a:spcPts val="0"/>
              </a:spcBef>
              <a:spcAft>
                <a:spcPts val="0"/>
              </a:spcAft>
              <a:buSzPts val="1800"/>
              <a:buChar char="●"/>
            </a:pPr>
            <a:r>
              <a:rPr b="1" lang="sk" sz="1800"/>
              <a:t>m. piriformis</a:t>
            </a:r>
            <a:r>
              <a:rPr lang="sk" sz="1800"/>
              <a:t> u vzpřímené pozice ZR, ABD, FLX</a:t>
            </a:r>
            <a:endParaRPr sz="1800"/>
          </a:p>
          <a:p>
            <a:pPr indent="-342900" lvl="0" marL="457200" rtl="0" algn="l">
              <a:spcBef>
                <a:spcPts val="0"/>
              </a:spcBef>
              <a:spcAft>
                <a:spcPts val="0"/>
              </a:spcAft>
              <a:buSzPts val="1800"/>
              <a:buChar char="●"/>
            </a:pPr>
            <a:r>
              <a:rPr lang="sk" sz="1800"/>
              <a:t>u flexe nad 60 st. inverze funkce k VR, ABD, EXT</a:t>
            </a:r>
            <a:endParaRPr sz="1800"/>
          </a:p>
          <a:p>
            <a:pPr indent="-342900" lvl="0" marL="457200" rtl="0" algn="l">
              <a:spcBef>
                <a:spcPts val="0"/>
              </a:spcBef>
              <a:spcAft>
                <a:spcPts val="0"/>
              </a:spcAft>
              <a:buSzPts val="1800"/>
              <a:buChar char="●"/>
            </a:pPr>
            <a:r>
              <a:rPr lang="sk" sz="1800"/>
              <a:t>u velké FLX abduktor m. obturatorius internus a všechny vlákna m. GMAX (do té doby spodní masa m. GMAX addukce)</a:t>
            </a:r>
            <a:endParaRPr sz="1800"/>
          </a:p>
          <a:p>
            <a:pPr indent="-342900" lvl="0" marL="457200" rtl="0" algn="l">
              <a:spcBef>
                <a:spcPts val="0"/>
              </a:spcBef>
              <a:spcAft>
                <a:spcPts val="0"/>
              </a:spcAft>
              <a:buSzPts val="1800"/>
              <a:buChar char="●"/>
            </a:pPr>
            <a:r>
              <a:rPr lang="sk" sz="1800"/>
              <a:t>u flexe nad 90 st. je m. GMIN a m. TFL ADD, FLX a VR</a:t>
            </a:r>
            <a:endParaRPr sz="1800"/>
          </a:p>
        </p:txBody>
      </p:sp>
      <p:pic>
        <p:nvPicPr>
          <p:cNvPr id="567" name="Google Shape;567;p70"/>
          <p:cNvPicPr preferRelativeResize="0"/>
          <p:nvPr/>
        </p:nvPicPr>
        <p:blipFill rotWithShape="1">
          <a:blip r:embed="rId3">
            <a:alphaModFix/>
          </a:blip>
          <a:srcRect b="9549" l="20863" r="20268" t="10469"/>
          <a:stretch/>
        </p:blipFill>
        <p:spPr>
          <a:xfrm>
            <a:off x="5283600" y="0"/>
            <a:ext cx="3860398" cy="3278000"/>
          </a:xfrm>
          <a:prstGeom prst="rect">
            <a:avLst/>
          </a:prstGeom>
          <a:noFill/>
          <a:ln>
            <a:noFill/>
          </a:ln>
        </p:spPr>
      </p:pic>
      <p:pic>
        <p:nvPicPr>
          <p:cNvPr id="568" name="Google Shape;568;p70"/>
          <p:cNvPicPr preferRelativeResize="0"/>
          <p:nvPr/>
        </p:nvPicPr>
        <p:blipFill rotWithShape="1">
          <a:blip r:embed="rId4">
            <a:alphaModFix/>
          </a:blip>
          <a:srcRect b="22964" l="21372" r="54434" t="16667"/>
          <a:stretch/>
        </p:blipFill>
        <p:spPr>
          <a:xfrm>
            <a:off x="4479900" y="2435350"/>
            <a:ext cx="1736550" cy="2708150"/>
          </a:xfrm>
          <a:prstGeom prst="rect">
            <a:avLst/>
          </a:prstGeom>
          <a:noFill/>
          <a:ln>
            <a:noFill/>
          </a:ln>
        </p:spPr>
      </p:pic>
      <p:sp>
        <p:nvSpPr>
          <p:cNvPr id="569" name="Google Shape;569;p70"/>
          <p:cNvSpPr txBox="1"/>
          <p:nvPr/>
        </p:nvSpPr>
        <p:spPr>
          <a:xfrm>
            <a:off x="6172100" y="3278000"/>
            <a:ext cx="2620800" cy="677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sk" sz="800">
                <a:solidFill>
                  <a:srgbClr val="B7B7B7"/>
                </a:solidFill>
              </a:rPr>
              <a:t>Jones, S. F. (1990). The Physiology of the Joints| The Physiology of the Joints, IA Kapandji (Ed.),(vol 2, Lower Limb), Churchill Livingstone, Edinburgh, 5th edn (1987), p. 242, Illus.£ 10.95, ISBN: 0443036187.</a:t>
            </a:r>
            <a:endParaRPr sz="800">
              <a:solidFill>
                <a:srgbClr val="B7B7B7"/>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1" name="Shape 171"/>
        <p:cNvGrpSpPr/>
        <p:nvPr/>
      </p:nvGrpSpPr>
      <p:grpSpPr>
        <a:xfrm>
          <a:off x="0" y="0"/>
          <a:ext cx="0" cy="0"/>
          <a:chOff x="0" y="0"/>
          <a:chExt cx="0" cy="0"/>
        </a:xfrm>
      </p:grpSpPr>
      <p:sp>
        <p:nvSpPr>
          <p:cNvPr id="172" name="Google Shape;172;p26"/>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Articulatio coxae</a:t>
            </a:r>
            <a:endParaRPr/>
          </a:p>
        </p:txBody>
      </p:sp>
      <p:pic>
        <p:nvPicPr>
          <p:cNvPr id="173" name="Google Shape;173;p26"/>
          <p:cNvPicPr preferRelativeResize="0"/>
          <p:nvPr/>
        </p:nvPicPr>
        <p:blipFill rotWithShape="1">
          <a:blip r:embed="rId3">
            <a:alphaModFix/>
          </a:blip>
          <a:srcRect b="0" l="0" r="0" t="0"/>
          <a:stretch/>
        </p:blipFill>
        <p:spPr>
          <a:xfrm>
            <a:off x="3904714" y="423800"/>
            <a:ext cx="4040187" cy="4389437"/>
          </a:xfrm>
          <a:prstGeom prst="rect">
            <a:avLst/>
          </a:prstGeom>
          <a:noFill/>
          <a:ln>
            <a:noFill/>
          </a:ln>
        </p:spPr>
      </p:pic>
      <p:sp>
        <p:nvSpPr>
          <p:cNvPr id="174" name="Google Shape;174;p26"/>
          <p:cNvSpPr/>
          <p:nvPr/>
        </p:nvSpPr>
        <p:spPr>
          <a:xfrm>
            <a:off x="521500" y="1495925"/>
            <a:ext cx="3383100" cy="2016000"/>
          </a:xfrm>
          <a:prstGeom prst="rect">
            <a:avLst/>
          </a:prstGeom>
          <a:noFill/>
          <a:ln>
            <a:noFill/>
          </a:ln>
        </p:spPr>
        <p:txBody>
          <a:bodyPr anchorCtr="0" anchor="t" bIns="45700" lIns="91425" spcFirstLastPara="1" rIns="91425" wrap="square" tIns="45700">
            <a:noAutofit/>
          </a:bodyPr>
          <a:lstStyle/>
          <a:p>
            <a:pPr indent="0" lvl="0" marL="0" marR="0" rtl="0" algn="l">
              <a:lnSpc>
                <a:spcPct val="150000"/>
              </a:lnSpc>
              <a:spcBef>
                <a:spcPts val="0"/>
              </a:spcBef>
              <a:spcAft>
                <a:spcPts val="0"/>
              </a:spcAft>
              <a:buNone/>
            </a:pPr>
            <a:r>
              <a:rPr lang="sk" sz="1800">
                <a:solidFill>
                  <a:srgbClr val="000000"/>
                </a:solidFill>
              </a:rPr>
              <a:t>1 – kloubní chrupavka na facies lunata acetabuli</a:t>
            </a:r>
            <a:endParaRPr sz="1800">
              <a:solidFill>
                <a:srgbClr val="000000"/>
              </a:solidFill>
            </a:endParaRPr>
          </a:p>
          <a:p>
            <a:pPr indent="0" lvl="0" marL="0" marR="0" rtl="0" algn="l">
              <a:lnSpc>
                <a:spcPct val="150000"/>
              </a:lnSpc>
              <a:spcBef>
                <a:spcPts val="0"/>
              </a:spcBef>
              <a:spcAft>
                <a:spcPts val="0"/>
              </a:spcAft>
              <a:buNone/>
            </a:pPr>
            <a:r>
              <a:rPr lang="sk" sz="1800">
                <a:solidFill>
                  <a:srgbClr val="000000"/>
                </a:solidFill>
              </a:rPr>
              <a:t>2 – pulvinar acetabuli</a:t>
            </a:r>
            <a:endParaRPr sz="1800">
              <a:solidFill>
                <a:srgbClr val="000000"/>
              </a:solidFill>
            </a:endParaRPr>
          </a:p>
          <a:p>
            <a:pPr indent="0" lvl="0" marL="0" marR="0" rtl="0" algn="l">
              <a:lnSpc>
                <a:spcPct val="150000"/>
              </a:lnSpc>
              <a:spcBef>
                <a:spcPts val="0"/>
              </a:spcBef>
              <a:spcAft>
                <a:spcPts val="0"/>
              </a:spcAft>
              <a:buNone/>
            </a:pPr>
            <a:r>
              <a:rPr lang="sk" sz="1800">
                <a:solidFill>
                  <a:srgbClr val="000000"/>
                </a:solidFill>
              </a:rPr>
              <a:t>3 – lig. capitis femoris</a:t>
            </a:r>
            <a:endParaRPr sz="1800">
              <a:solidFill>
                <a:srgbClr val="000000"/>
              </a:solidFill>
            </a:endParaRPr>
          </a:p>
          <a:p>
            <a:pPr indent="0" lvl="0" marL="0" marR="0" rtl="0" algn="l">
              <a:lnSpc>
                <a:spcPct val="150000"/>
              </a:lnSpc>
              <a:spcBef>
                <a:spcPts val="0"/>
              </a:spcBef>
              <a:spcAft>
                <a:spcPts val="0"/>
              </a:spcAft>
              <a:buNone/>
            </a:pPr>
            <a:r>
              <a:rPr lang="sk" sz="1800">
                <a:solidFill>
                  <a:srgbClr val="000000"/>
                </a:solidFill>
              </a:rPr>
              <a:t>4 – lig. transversum acetabuli</a:t>
            </a:r>
            <a:endParaRPr sz="1800">
              <a:solidFill>
                <a:srgbClr val="000000"/>
              </a:solidFill>
            </a:endParaRPr>
          </a:p>
          <a:p>
            <a:pPr indent="0" lvl="0" marL="0" marR="0" rtl="0" algn="l">
              <a:lnSpc>
                <a:spcPct val="150000"/>
              </a:lnSpc>
              <a:spcBef>
                <a:spcPts val="0"/>
              </a:spcBef>
              <a:spcAft>
                <a:spcPts val="0"/>
              </a:spcAft>
              <a:buNone/>
            </a:pPr>
            <a:r>
              <a:rPr lang="sk" sz="1800">
                <a:solidFill>
                  <a:srgbClr val="000000"/>
                </a:solidFill>
              </a:rPr>
              <a:t>5 – labrum acetabuli</a:t>
            </a:r>
            <a:endParaRPr sz="1800">
              <a:solidFill>
                <a:srgbClr val="000000"/>
              </a:solidFill>
            </a:endParaRPr>
          </a:p>
          <a:p>
            <a:pPr indent="0" lvl="0" marL="0" marR="0" rtl="0" algn="l">
              <a:lnSpc>
                <a:spcPct val="150000"/>
              </a:lnSpc>
              <a:spcBef>
                <a:spcPts val="0"/>
              </a:spcBef>
              <a:spcAft>
                <a:spcPts val="0"/>
              </a:spcAft>
              <a:buNone/>
            </a:pPr>
            <a:r>
              <a:rPr lang="sk" sz="1800">
                <a:solidFill>
                  <a:srgbClr val="000000"/>
                </a:solidFill>
              </a:rPr>
              <a:t>6 – zona orbicularis</a:t>
            </a:r>
            <a:endParaRPr sz="1800">
              <a:solidFill>
                <a:srgbClr val="000000"/>
              </a:solidFill>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3" name="Shape 573"/>
        <p:cNvGrpSpPr/>
        <p:nvPr/>
      </p:nvGrpSpPr>
      <p:grpSpPr>
        <a:xfrm>
          <a:off x="0" y="0"/>
          <a:ext cx="0" cy="0"/>
          <a:chOff x="0" y="0"/>
          <a:chExt cx="0" cy="0"/>
        </a:xfrm>
      </p:grpSpPr>
      <p:sp>
        <p:nvSpPr>
          <p:cNvPr id="574" name="Google Shape;574;p71"/>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Inverze svalů KYK</a:t>
            </a:r>
            <a:endParaRPr/>
          </a:p>
        </p:txBody>
      </p:sp>
      <p:pic>
        <p:nvPicPr>
          <p:cNvPr descr="You can find this video and over 300 more with over 30 added each and every week!&#10;&#10;http://www.learnmuscles.com/product/digital-comt-subscription/&#10;&#10;Dr. Joe Muscolino of learnmuscles.com is a leading educator in the world of anatomy and physiology (kinesiology) and manual and movement therapy." id="575" name="Google Shape;575;p71" title="Piriformis becomes a medial rotator of the thigh">
            <a:hlinkClick r:id="rId3"/>
          </p:cNvPr>
          <p:cNvPicPr preferRelativeResize="0"/>
          <p:nvPr/>
        </p:nvPicPr>
        <p:blipFill>
          <a:blip r:embed="rId4">
            <a:alphaModFix/>
          </a:blip>
          <a:stretch>
            <a:fillRect/>
          </a:stretch>
        </p:blipFill>
        <p:spPr>
          <a:xfrm>
            <a:off x="1653475" y="1008175"/>
            <a:ext cx="6436325" cy="36204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75"/>
                                        </p:tgtEl>
                                        <p:attrNameLst>
                                          <p:attrName>style.visibility</p:attrName>
                                        </p:attrNameLst>
                                      </p:cBhvr>
                                      <p:to>
                                        <p:strVal val="visible"/>
                                      </p:to>
                                    </p:set>
                                    <p:animEffect filter="fade" transition="in">
                                      <p:cBhvr>
                                        <p:cTn dur="1000"/>
                                        <p:tgtEl>
                                          <p:spTgt spid="57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9" name="Shape 579"/>
        <p:cNvGrpSpPr/>
        <p:nvPr/>
      </p:nvGrpSpPr>
      <p:grpSpPr>
        <a:xfrm>
          <a:off x="0" y="0"/>
          <a:ext cx="0" cy="0"/>
          <a:chOff x="0" y="0"/>
          <a:chExt cx="0" cy="0"/>
        </a:xfrm>
      </p:grpSpPr>
      <p:sp>
        <p:nvSpPr>
          <p:cNvPr id="580" name="Google Shape;580;p72"/>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m. Adductor magnus - dvojitý sval</a:t>
            </a:r>
            <a:endParaRPr/>
          </a:p>
        </p:txBody>
      </p:sp>
      <p:sp>
        <p:nvSpPr>
          <p:cNvPr id="581" name="Google Shape;581;p72"/>
          <p:cNvSpPr txBox="1"/>
          <p:nvPr>
            <p:ph idx="1" type="body"/>
          </p:nvPr>
        </p:nvSpPr>
        <p:spPr>
          <a:xfrm>
            <a:off x="540000" y="1269002"/>
            <a:ext cx="8064900" cy="3105000"/>
          </a:xfrm>
          <a:prstGeom prst="rect">
            <a:avLst/>
          </a:prstGeom>
        </p:spPr>
        <p:txBody>
          <a:bodyPr anchorCtr="0" anchor="t" bIns="0" lIns="0" spcFirstLastPara="1" rIns="0" wrap="square" tIns="0">
            <a:noAutofit/>
          </a:bodyPr>
          <a:lstStyle/>
          <a:p>
            <a:pPr indent="-336550" lvl="0" marL="457200" rtl="0" algn="l">
              <a:spcBef>
                <a:spcPts val="0"/>
              </a:spcBef>
              <a:spcAft>
                <a:spcPts val="0"/>
              </a:spcAft>
              <a:buSzPts val="1700"/>
              <a:buChar char="●"/>
            </a:pPr>
            <a:r>
              <a:rPr lang="sk" sz="1700"/>
              <a:t>největší a nejsilnější z adduktorového komplexu</a:t>
            </a:r>
            <a:endParaRPr sz="1700"/>
          </a:p>
          <a:p>
            <a:pPr indent="-336550" lvl="0" marL="457200" rtl="0" algn="l">
              <a:spcBef>
                <a:spcPts val="0"/>
              </a:spcBef>
              <a:spcAft>
                <a:spcPts val="0"/>
              </a:spcAft>
              <a:buSzPts val="1700"/>
              <a:buChar char="●"/>
            </a:pPr>
            <a:r>
              <a:rPr lang="sk" sz="1700"/>
              <a:t>funkčně se dělí na pubofemorální a ischokondylární část</a:t>
            </a:r>
            <a:endParaRPr sz="1700"/>
          </a:p>
          <a:p>
            <a:pPr indent="-336550" lvl="0" marL="457200" rtl="0" algn="l">
              <a:spcBef>
                <a:spcPts val="0"/>
              </a:spcBef>
              <a:spcAft>
                <a:spcPts val="0"/>
              </a:spcAft>
              <a:buSzPts val="1700"/>
              <a:buChar char="●"/>
            </a:pPr>
            <a:r>
              <a:rPr lang="sk" sz="1700"/>
              <a:t>duální role stabilizátoru pánve a adduktoru KYK</a:t>
            </a:r>
            <a:endParaRPr sz="1700"/>
          </a:p>
          <a:p>
            <a:pPr indent="-336550" lvl="0" marL="457200" rtl="0" algn="l">
              <a:spcBef>
                <a:spcPts val="0"/>
              </a:spcBef>
              <a:spcAft>
                <a:spcPts val="0"/>
              </a:spcAft>
              <a:buSzPts val="1700"/>
              <a:buChar char="●"/>
            </a:pPr>
            <a:r>
              <a:rPr lang="sk" sz="1700"/>
              <a:t>obdoba jako u m. deltoideus (jedna jeho část flektuje KYK, další extenduje KYK, společně obě části KYK addukují)</a:t>
            </a:r>
            <a:endParaRPr sz="1700"/>
          </a:p>
          <a:p>
            <a:pPr indent="-336550" lvl="0" marL="457200" rtl="0" algn="l">
              <a:spcBef>
                <a:spcPts val="0"/>
              </a:spcBef>
              <a:spcAft>
                <a:spcPts val="0"/>
              </a:spcAft>
              <a:buSzPts val="1700"/>
              <a:buChar char="●"/>
            </a:pPr>
            <a:r>
              <a:rPr lang="sk" sz="1700"/>
              <a:t>adduktorová část (začíná na ramus inferior ossis pubis a ramus ossis ischii), hamstringová část začíná na tuber ischiadicum</a:t>
            </a:r>
            <a:endParaRPr sz="1700"/>
          </a:p>
          <a:p>
            <a:pPr indent="-336550" lvl="0" marL="457200" rtl="0" algn="l">
              <a:spcBef>
                <a:spcPts val="0"/>
              </a:spcBef>
              <a:spcAft>
                <a:spcPts val="0"/>
              </a:spcAft>
              <a:buSzPts val="1700"/>
              <a:buChar char="●"/>
            </a:pPr>
            <a:r>
              <a:rPr lang="sk" sz="1700"/>
              <a:t>add část se upíná na posteriórní plochu proxim. femuru, střed linie aspery a med. supracondylární linii (inervace n.obturatorius L2-L4)</a:t>
            </a:r>
            <a:endParaRPr sz="1700"/>
          </a:p>
          <a:p>
            <a:pPr indent="-336550" lvl="0" marL="457200" rtl="0" algn="l">
              <a:spcBef>
                <a:spcPts val="0"/>
              </a:spcBef>
              <a:spcAft>
                <a:spcPts val="0"/>
              </a:spcAft>
              <a:buSzPts val="1700"/>
              <a:buChar char="●"/>
            </a:pPr>
            <a:r>
              <a:rPr lang="sk" sz="1700"/>
              <a:t>hamst část se upíná na tuberc. add (inervace n. ischiadicus (L4-S1)</a:t>
            </a:r>
            <a:endParaRPr sz="1700"/>
          </a:p>
          <a:p>
            <a:pPr indent="0" lvl="0" marL="457200" rtl="0" algn="l">
              <a:spcBef>
                <a:spcPts val="0"/>
              </a:spcBef>
              <a:spcAft>
                <a:spcPts val="0"/>
              </a:spcAft>
              <a:buNone/>
            </a:pPr>
            <a:r>
              <a:t/>
            </a:r>
            <a:endParaRPr sz="1700"/>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5" name="Shape 585"/>
        <p:cNvGrpSpPr/>
        <p:nvPr/>
      </p:nvGrpSpPr>
      <p:grpSpPr>
        <a:xfrm>
          <a:off x="0" y="0"/>
          <a:ext cx="0" cy="0"/>
          <a:chOff x="0" y="0"/>
          <a:chExt cx="0" cy="0"/>
        </a:xfrm>
      </p:grpSpPr>
      <p:sp>
        <p:nvSpPr>
          <p:cNvPr id="586" name="Google Shape;586;p73"/>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m. Adductor magnus - dvojitý sval</a:t>
            </a:r>
            <a:endParaRPr/>
          </a:p>
        </p:txBody>
      </p:sp>
      <p:sp>
        <p:nvSpPr>
          <p:cNvPr id="587" name="Google Shape;587;p73"/>
          <p:cNvSpPr txBox="1"/>
          <p:nvPr>
            <p:ph idx="1" type="body"/>
          </p:nvPr>
        </p:nvSpPr>
        <p:spPr>
          <a:xfrm>
            <a:off x="540000" y="1269000"/>
            <a:ext cx="5134500" cy="2469600"/>
          </a:xfrm>
          <a:prstGeom prst="rect">
            <a:avLst/>
          </a:prstGeom>
        </p:spPr>
        <p:txBody>
          <a:bodyPr anchorCtr="0" anchor="t" bIns="0" lIns="0" spcFirstLastPara="1" rIns="0" wrap="square" tIns="0">
            <a:noAutofit/>
          </a:bodyPr>
          <a:lstStyle/>
          <a:p>
            <a:pPr indent="-342900" lvl="0" marL="457200" rtl="0" algn="l">
              <a:spcBef>
                <a:spcPts val="0"/>
              </a:spcBef>
              <a:spcAft>
                <a:spcPts val="0"/>
              </a:spcAft>
              <a:buSzPts val="1800"/>
              <a:buChar char="●"/>
            </a:pPr>
            <a:r>
              <a:rPr lang="sk" sz="1800"/>
              <a:t>přední vlákna (add) napomáhají FLX a VR v KYK</a:t>
            </a:r>
            <a:endParaRPr sz="1800"/>
          </a:p>
          <a:p>
            <a:pPr indent="-342900" lvl="0" marL="457200" rtl="0" algn="l">
              <a:spcBef>
                <a:spcPts val="0"/>
              </a:spcBef>
              <a:spcAft>
                <a:spcPts val="0"/>
              </a:spcAft>
              <a:buSzPts val="1800"/>
              <a:buChar char="●"/>
            </a:pPr>
            <a:r>
              <a:rPr lang="sk" sz="1800"/>
              <a:t>zadní vlákna (hamst) napomáhají EXT a ZR v KYK</a:t>
            </a:r>
            <a:endParaRPr sz="1800"/>
          </a:p>
          <a:p>
            <a:pPr indent="-342900" lvl="0" marL="457200" rtl="0" algn="l">
              <a:spcBef>
                <a:spcPts val="0"/>
              </a:spcBef>
              <a:spcAft>
                <a:spcPts val="0"/>
              </a:spcAft>
              <a:buSzPts val="1800"/>
              <a:buChar char="●"/>
            </a:pPr>
            <a:r>
              <a:rPr lang="sk" sz="1800"/>
              <a:t>AddMAG je významný EXT KYK, efektivnější hlavně z pozice FLX v KYK, i v porovnání s hlavními EXT KYK (hamstringy, m.GMax)</a:t>
            </a:r>
            <a:endParaRPr sz="1800"/>
          </a:p>
          <a:p>
            <a:pPr indent="-342900" lvl="0" marL="457200" rtl="0" algn="l">
              <a:spcBef>
                <a:spcPts val="0"/>
              </a:spcBef>
              <a:spcAft>
                <a:spcPts val="0"/>
              </a:spcAft>
              <a:buSzPts val="1800"/>
              <a:buChar char="●"/>
            </a:pPr>
            <a:r>
              <a:rPr lang="sk" sz="1800"/>
              <a:t>peak kontrakce z pozice max. FLX, “deep squat”</a:t>
            </a:r>
            <a:endParaRPr sz="1800"/>
          </a:p>
        </p:txBody>
      </p:sp>
      <p:pic>
        <p:nvPicPr>
          <p:cNvPr id="588" name="Google Shape;588;p73"/>
          <p:cNvPicPr preferRelativeResize="0"/>
          <p:nvPr/>
        </p:nvPicPr>
        <p:blipFill>
          <a:blip r:embed="rId3">
            <a:alphaModFix/>
          </a:blip>
          <a:stretch>
            <a:fillRect/>
          </a:stretch>
        </p:blipFill>
        <p:spPr>
          <a:xfrm>
            <a:off x="5826900" y="1031100"/>
            <a:ext cx="3164700" cy="3164700"/>
          </a:xfrm>
          <a:prstGeom prst="rect">
            <a:avLst/>
          </a:prstGeom>
          <a:noFill/>
          <a:ln>
            <a:noFill/>
          </a:ln>
        </p:spPr>
      </p:pic>
      <p:sp>
        <p:nvSpPr>
          <p:cNvPr id="589" name="Google Shape;589;p73"/>
          <p:cNvSpPr txBox="1"/>
          <p:nvPr/>
        </p:nvSpPr>
        <p:spPr>
          <a:xfrm>
            <a:off x="5906750" y="4195800"/>
            <a:ext cx="23892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sk" sz="800">
                <a:solidFill>
                  <a:srgbClr val="999999"/>
                </a:solidFill>
              </a:rPr>
              <a:t>https://www.physio-pedia.com/Adductor_Magnus</a:t>
            </a:r>
            <a:endParaRPr sz="800">
              <a:solidFill>
                <a:srgbClr val="999999"/>
              </a:solidFill>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3" name="Shape 593"/>
        <p:cNvGrpSpPr/>
        <p:nvPr/>
      </p:nvGrpSpPr>
      <p:grpSpPr>
        <a:xfrm>
          <a:off x="0" y="0"/>
          <a:ext cx="0" cy="0"/>
          <a:chOff x="0" y="0"/>
          <a:chExt cx="0" cy="0"/>
        </a:xfrm>
      </p:grpSpPr>
      <p:sp>
        <p:nvSpPr>
          <p:cNvPr id="594" name="Google Shape;594;p74"/>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Svaly KYK - Dif. Dg. </a:t>
            </a:r>
            <a:endParaRPr/>
          </a:p>
        </p:txBody>
      </p:sp>
      <p:sp>
        <p:nvSpPr>
          <p:cNvPr id="595" name="Google Shape;595;p74"/>
          <p:cNvSpPr txBox="1"/>
          <p:nvPr>
            <p:ph idx="1" type="body"/>
          </p:nvPr>
        </p:nvSpPr>
        <p:spPr>
          <a:xfrm>
            <a:off x="540000" y="1202075"/>
            <a:ext cx="4737300" cy="31050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b="1" lang="sk" sz="1500"/>
              <a:t>M. Iliopsoas</a:t>
            </a:r>
            <a:endParaRPr b="1" sz="1500"/>
          </a:p>
          <a:p>
            <a:pPr indent="0" lvl="0" marL="0" rtl="0" algn="l">
              <a:lnSpc>
                <a:spcPct val="80000"/>
              </a:lnSpc>
              <a:spcBef>
                <a:spcPts val="300"/>
              </a:spcBef>
              <a:spcAft>
                <a:spcPts val="0"/>
              </a:spcAft>
              <a:buNone/>
            </a:pPr>
            <a:r>
              <a:rPr b="1" lang="sk" sz="1500"/>
              <a:t>p.f. na pánvi a páteři:</a:t>
            </a:r>
            <a:endParaRPr b="1" sz="1500"/>
          </a:p>
          <a:p>
            <a:pPr indent="-323850" lvl="0" marL="457200" rtl="0" algn="l">
              <a:lnSpc>
                <a:spcPct val="80000"/>
              </a:lnSpc>
              <a:spcBef>
                <a:spcPts val="300"/>
              </a:spcBef>
              <a:spcAft>
                <a:spcPts val="0"/>
              </a:spcAft>
              <a:buSzPts val="1500"/>
              <a:buFont typeface="Open Sans"/>
              <a:buChar char="●"/>
            </a:pPr>
            <a:r>
              <a:rPr lang="sk" sz="1500"/>
              <a:t>nejsilnější flexor KYK</a:t>
            </a:r>
            <a:r>
              <a:rPr b="1" lang="sk" sz="1500"/>
              <a:t>, </a:t>
            </a:r>
            <a:r>
              <a:rPr lang="sk" sz="1500"/>
              <a:t>výraznější aktivita až od 30° FLX, nejvíc 90° - 120° (v tomto rozsahu se už žádný jiný flexor nezapojuje)</a:t>
            </a:r>
            <a:endParaRPr sz="1500"/>
          </a:p>
          <a:p>
            <a:pPr indent="-323850" lvl="0" marL="457200" rtl="0" algn="l">
              <a:lnSpc>
                <a:spcPct val="80000"/>
              </a:lnSpc>
              <a:spcBef>
                <a:spcPts val="0"/>
              </a:spcBef>
              <a:spcAft>
                <a:spcPts val="0"/>
              </a:spcAft>
              <a:buSzPts val="1500"/>
              <a:buFont typeface="Open Sans"/>
              <a:buChar char="●"/>
            </a:pPr>
            <a:r>
              <a:rPr lang="sk" sz="1500"/>
              <a:t>ADD</a:t>
            </a:r>
            <a:r>
              <a:rPr b="1" lang="sk" sz="1500"/>
              <a:t> </a:t>
            </a:r>
            <a:r>
              <a:rPr lang="sk" sz="1500"/>
              <a:t>v KYK (Kappandji, Číhák, Borovanský; Janda přisuzuje ADD pouze m.psoas major) x ABD dle Kendalla a Travell je ABD možná jen při optimální výchozí pozici – protažení m.iliopsoas</a:t>
            </a:r>
            <a:endParaRPr sz="1500"/>
          </a:p>
          <a:p>
            <a:pPr indent="0" lvl="0" marL="0" rtl="0" algn="l">
              <a:lnSpc>
                <a:spcPct val="80000"/>
              </a:lnSpc>
              <a:spcBef>
                <a:spcPts val="300"/>
              </a:spcBef>
              <a:spcAft>
                <a:spcPts val="0"/>
              </a:spcAft>
              <a:buNone/>
            </a:pPr>
            <a:r>
              <a:rPr b="1" lang="sk" sz="1500"/>
              <a:t>p.f na femuru</a:t>
            </a:r>
            <a:endParaRPr b="1" sz="1500"/>
          </a:p>
          <a:p>
            <a:pPr indent="0" lvl="0" marL="0" rtl="0" algn="l">
              <a:lnSpc>
                <a:spcPct val="80000"/>
              </a:lnSpc>
              <a:spcBef>
                <a:spcPts val="300"/>
              </a:spcBef>
              <a:spcAft>
                <a:spcPts val="0"/>
              </a:spcAft>
              <a:buNone/>
            </a:pPr>
            <a:r>
              <a:rPr i="1" lang="sk" sz="1500"/>
              <a:t>bilaterální aktivace:</a:t>
            </a:r>
            <a:endParaRPr i="1" sz="1500"/>
          </a:p>
          <a:p>
            <a:pPr indent="-323850" lvl="0" marL="457200" rtl="0" algn="l">
              <a:lnSpc>
                <a:spcPct val="80000"/>
              </a:lnSpc>
              <a:spcBef>
                <a:spcPts val="300"/>
              </a:spcBef>
              <a:spcAft>
                <a:spcPts val="0"/>
              </a:spcAft>
              <a:buSzPts val="1500"/>
              <a:buFont typeface="Arial"/>
              <a:buChar char="●"/>
            </a:pPr>
            <a:r>
              <a:rPr lang="sk" sz="1500"/>
              <a:t>m.psoas – ve stoji prohlubuje L lordózu</a:t>
            </a:r>
            <a:endParaRPr sz="1500"/>
          </a:p>
          <a:p>
            <a:pPr indent="-323850" lvl="0" marL="457200" rtl="0" algn="l">
              <a:lnSpc>
                <a:spcPct val="80000"/>
              </a:lnSpc>
              <a:spcBef>
                <a:spcPts val="0"/>
              </a:spcBef>
              <a:spcAft>
                <a:spcPts val="0"/>
              </a:spcAft>
              <a:buSzPts val="1500"/>
              <a:buFont typeface="Arial"/>
              <a:buChar char="●"/>
            </a:pPr>
            <a:r>
              <a:rPr lang="sk" sz="1500"/>
              <a:t>m.iliacus – anteverze pánve (promontorium se stáčí dopředu dolů)</a:t>
            </a:r>
            <a:endParaRPr sz="1500"/>
          </a:p>
          <a:p>
            <a:pPr indent="0" lvl="0" marL="0" rtl="0" algn="l">
              <a:lnSpc>
                <a:spcPct val="80000"/>
              </a:lnSpc>
              <a:spcBef>
                <a:spcPts val="300"/>
              </a:spcBef>
              <a:spcAft>
                <a:spcPts val="0"/>
              </a:spcAft>
              <a:buNone/>
            </a:pPr>
            <a:r>
              <a:rPr i="1" lang="sk" sz="1500"/>
              <a:t>unilaterální aktivace:</a:t>
            </a:r>
            <a:endParaRPr i="1" sz="1500"/>
          </a:p>
          <a:p>
            <a:pPr indent="-323850" lvl="0" marL="457200" rtl="0" algn="l">
              <a:lnSpc>
                <a:spcPct val="80000"/>
              </a:lnSpc>
              <a:spcBef>
                <a:spcPts val="300"/>
              </a:spcBef>
              <a:spcAft>
                <a:spcPts val="0"/>
              </a:spcAft>
              <a:buSzPts val="1500"/>
              <a:buFont typeface="Arial"/>
              <a:buChar char="●"/>
            </a:pPr>
            <a:r>
              <a:rPr lang="sk" sz="1500"/>
              <a:t>laterální FLX trupu (bederního úseku) homolat. + rotace trupu kontralat.</a:t>
            </a:r>
            <a:endParaRPr sz="1500"/>
          </a:p>
          <a:p>
            <a:pPr indent="0" lvl="0" marL="0" rtl="0" algn="l">
              <a:lnSpc>
                <a:spcPct val="115000"/>
              </a:lnSpc>
              <a:spcBef>
                <a:spcPts val="0"/>
              </a:spcBef>
              <a:spcAft>
                <a:spcPts val="0"/>
              </a:spcAft>
              <a:buNone/>
            </a:pPr>
            <a:r>
              <a:t/>
            </a:r>
            <a:endParaRPr sz="1500">
              <a:solidFill>
                <a:srgbClr val="695D46"/>
              </a:solidFill>
            </a:endParaRPr>
          </a:p>
          <a:p>
            <a:pPr indent="0" lvl="0" marL="0" rtl="0" algn="l">
              <a:spcBef>
                <a:spcPts val="1600"/>
              </a:spcBef>
              <a:spcAft>
                <a:spcPts val="0"/>
              </a:spcAft>
              <a:buNone/>
            </a:pPr>
            <a:r>
              <a:t/>
            </a:r>
            <a:endParaRPr b="1" sz="1500"/>
          </a:p>
        </p:txBody>
      </p:sp>
      <p:pic>
        <p:nvPicPr>
          <p:cNvPr id="596" name="Google Shape;596;p74"/>
          <p:cNvPicPr preferRelativeResize="0"/>
          <p:nvPr/>
        </p:nvPicPr>
        <p:blipFill>
          <a:blip r:embed="rId3">
            <a:alphaModFix/>
          </a:blip>
          <a:stretch>
            <a:fillRect/>
          </a:stretch>
        </p:blipFill>
        <p:spPr>
          <a:xfrm>
            <a:off x="5429700" y="1031100"/>
            <a:ext cx="3561900" cy="2671425"/>
          </a:xfrm>
          <a:prstGeom prst="rect">
            <a:avLst/>
          </a:prstGeom>
          <a:noFill/>
          <a:ln>
            <a:noFill/>
          </a:ln>
        </p:spPr>
      </p:pic>
      <p:sp>
        <p:nvSpPr>
          <p:cNvPr id="597" name="Google Shape;597;p74"/>
          <p:cNvSpPr txBox="1"/>
          <p:nvPr/>
        </p:nvSpPr>
        <p:spPr>
          <a:xfrm>
            <a:off x="5710650" y="3492225"/>
            <a:ext cx="30000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sk" sz="800">
                <a:solidFill>
                  <a:srgbClr val="999999"/>
                </a:solidFill>
              </a:rPr>
              <a:t>http://coretraining.cz/2020/08/komplexni-rozbor-iliopsoasu-myty-a-fakta/</a:t>
            </a:r>
            <a:endParaRPr sz="800">
              <a:solidFill>
                <a:srgbClr val="999999"/>
              </a:solidFill>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1" name="Shape 601"/>
        <p:cNvGrpSpPr/>
        <p:nvPr/>
      </p:nvGrpSpPr>
      <p:grpSpPr>
        <a:xfrm>
          <a:off x="0" y="0"/>
          <a:ext cx="0" cy="0"/>
          <a:chOff x="0" y="0"/>
          <a:chExt cx="0" cy="0"/>
        </a:xfrm>
      </p:grpSpPr>
      <p:sp>
        <p:nvSpPr>
          <p:cNvPr id="602" name="Google Shape;602;p75"/>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Svaly KYK - Dif. Dg.</a:t>
            </a:r>
            <a:endParaRPr/>
          </a:p>
        </p:txBody>
      </p:sp>
      <p:sp>
        <p:nvSpPr>
          <p:cNvPr id="603" name="Google Shape;603;p75"/>
          <p:cNvSpPr txBox="1"/>
          <p:nvPr>
            <p:ph idx="1" type="body"/>
          </p:nvPr>
        </p:nvSpPr>
        <p:spPr>
          <a:xfrm>
            <a:off x="540000" y="1113252"/>
            <a:ext cx="8064900" cy="3105000"/>
          </a:xfrm>
          <a:prstGeom prst="rect">
            <a:avLst/>
          </a:prstGeom>
        </p:spPr>
        <p:txBody>
          <a:bodyPr anchorCtr="0" anchor="t" bIns="0" lIns="0" spcFirstLastPara="1" rIns="0" wrap="square" tIns="0">
            <a:noAutofit/>
          </a:bodyPr>
          <a:lstStyle/>
          <a:p>
            <a:pPr indent="0" lvl="0" marL="0" rtl="0" algn="l">
              <a:lnSpc>
                <a:spcPct val="80000"/>
              </a:lnSpc>
              <a:spcBef>
                <a:spcPts val="300"/>
              </a:spcBef>
              <a:spcAft>
                <a:spcPts val="0"/>
              </a:spcAft>
              <a:buNone/>
            </a:pPr>
            <a:r>
              <a:rPr b="1" lang="sk" sz="1600"/>
              <a:t>M. Iliopsoas - funkce</a:t>
            </a:r>
            <a:endParaRPr b="1" sz="1600"/>
          </a:p>
          <a:p>
            <a:pPr indent="0" lvl="0" marL="0" rtl="0" algn="l">
              <a:lnSpc>
                <a:spcPct val="80000"/>
              </a:lnSpc>
              <a:spcBef>
                <a:spcPts val="300"/>
              </a:spcBef>
              <a:spcAft>
                <a:spcPts val="0"/>
              </a:spcAft>
              <a:buNone/>
            </a:pPr>
            <a:r>
              <a:rPr b="1" lang="sk" sz="1600"/>
              <a:t>Chůze:</a:t>
            </a:r>
            <a:endParaRPr b="1" sz="1600"/>
          </a:p>
          <a:p>
            <a:pPr indent="-330200" lvl="0" marL="457200" rtl="0" algn="l">
              <a:lnSpc>
                <a:spcPct val="80000"/>
              </a:lnSpc>
              <a:spcBef>
                <a:spcPts val="300"/>
              </a:spcBef>
              <a:spcAft>
                <a:spcPts val="0"/>
              </a:spcAft>
              <a:buSzPts val="1600"/>
              <a:buFont typeface="Arial"/>
              <a:buChar char="●"/>
            </a:pPr>
            <a:r>
              <a:rPr b="1" lang="sk" sz="1600"/>
              <a:t>m.iliopsoas – </a:t>
            </a:r>
            <a:r>
              <a:rPr lang="sk" sz="1600"/>
              <a:t>aktivní především při švihové fázi (FLX v KYK), zvýrazněno při běhu (start, sprint)</a:t>
            </a:r>
            <a:endParaRPr sz="1600"/>
          </a:p>
          <a:p>
            <a:pPr indent="-330200" lvl="0" marL="457200" rtl="0" algn="l">
              <a:lnSpc>
                <a:spcPct val="80000"/>
              </a:lnSpc>
              <a:spcBef>
                <a:spcPts val="0"/>
              </a:spcBef>
              <a:spcAft>
                <a:spcPts val="0"/>
              </a:spcAft>
              <a:buSzPts val="1600"/>
              <a:buFont typeface="Arial"/>
              <a:buChar char="●"/>
            </a:pPr>
            <a:r>
              <a:rPr b="1" lang="sk" sz="1600"/>
              <a:t>m.iliacus – </a:t>
            </a:r>
            <a:r>
              <a:rPr lang="sk" sz="1600"/>
              <a:t>aktivní během celého cyklu, nejvíce při švihové fázi a uprostřed stojné fáze</a:t>
            </a:r>
            <a:endParaRPr sz="1600"/>
          </a:p>
          <a:p>
            <a:pPr indent="-330200" lvl="0" marL="457200" rtl="0" algn="l">
              <a:lnSpc>
                <a:spcPct val="80000"/>
              </a:lnSpc>
              <a:spcBef>
                <a:spcPts val="0"/>
              </a:spcBef>
              <a:spcAft>
                <a:spcPts val="0"/>
              </a:spcAft>
              <a:buSzPts val="1600"/>
              <a:buFont typeface="Arial"/>
              <a:buChar char="●"/>
            </a:pPr>
            <a:r>
              <a:rPr b="1" lang="sk" sz="1600"/>
              <a:t>m.psoas – </a:t>
            </a:r>
            <a:r>
              <a:rPr lang="sk" sz="1600"/>
              <a:t>aktivita začíná krátce před odlepením špičky od podložky a trvá první polovinu švihové fáze (akceleruje pohyb DK), zároveň během celé švihové fáze napomáhá stabilizovat pánev na straně švihové nohy</a:t>
            </a:r>
            <a:endParaRPr sz="1600"/>
          </a:p>
          <a:p>
            <a:pPr indent="0" lvl="0" marL="457200" rtl="0" algn="l">
              <a:lnSpc>
                <a:spcPct val="80000"/>
              </a:lnSpc>
              <a:spcBef>
                <a:spcPts val="300"/>
              </a:spcBef>
              <a:spcAft>
                <a:spcPts val="0"/>
              </a:spcAft>
              <a:buNone/>
            </a:pPr>
            <a:r>
              <a:t/>
            </a:r>
            <a:endParaRPr sz="1600"/>
          </a:p>
          <a:p>
            <a:pPr indent="0" lvl="0" marL="0" rtl="0" algn="l">
              <a:lnSpc>
                <a:spcPct val="80000"/>
              </a:lnSpc>
              <a:spcBef>
                <a:spcPts val="300"/>
              </a:spcBef>
              <a:spcAft>
                <a:spcPts val="0"/>
              </a:spcAft>
              <a:buNone/>
            </a:pPr>
            <a:r>
              <a:rPr b="1" lang="sk" sz="1600" u="sng"/>
              <a:t>Stabilizační</a:t>
            </a:r>
            <a:endParaRPr b="1" sz="1600" u="sng"/>
          </a:p>
          <a:p>
            <a:pPr indent="-330200" lvl="0" marL="457200" rtl="0" algn="l">
              <a:lnSpc>
                <a:spcPct val="80000"/>
              </a:lnSpc>
              <a:spcBef>
                <a:spcPts val="300"/>
              </a:spcBef>
              <a:spcAft>
                <a:spcPts val="0"/>
              </a:spcAft>
              <a:buSzPts val="1600"/>
              <a:buFont typeface="Arial"/>
              <a:buChar char="●"/>
            </a:pPr>
            <a:r>
              <a:rPr lang="sk" sz="1600"/>
              <a:t>během stoje a sedu neustále mírně aktivní</a:t>
            </a:r>
            <a:endParaRPr sz="1600"/>
          </a:p>
          <a:p>
            <a:pPr indent="0" lvl="0" marL="457200" rtl="0" algn="l">
              <a:lnSpc>
                <a:spcPct val="80000"/>
              </a:lnSpc>
              <a:spcBef>
                <a:spcPts val="300"/>
              </a:spcBef>
              <a:spcAft>
                <a:spcPts val="0"/>
              </a:spcAft>
              <a:buNone/>
            </a:pPr>
            <a:r>
              <a:t/>
            </a:r>
            <a:endParaRPr sz="1600"/>
          </a:p>
          <a:p>
            <a:pPr indent="0" lvl="0" marL="0" rtl="0" algn="l">
              <a:lnSpc>
                <a:spcPct val="80000"/>
              </a:lnSpc>
              <a:spcBef>
                <a:spcPts val="300"/>
              </a:spcBef>
              <a:spcAft>
                <a:spcPts val="0"/>
              </a:spcAft>
              <a:buNone/>
            </a:pPr>
            <a:r>
              <a:rPr b="1" lang="sk" sz="1600" u="sng"/>
              <a:t>Proprioceptivní</a:t>
            </a:r>
            <a:endParaRPr b="1" sz="1600" u="sng"/>
          </a:p>
          <a:p>
            <a:pPr indent="-330200" lvl="0" marL="457200" rtl="0" algn="l">
              <a:lnSpc>
                <a:spcPct val="80000"/>
              </a:lnSpc>
              <a:spcBef>
                <a:spcPts val="300"/>
              </a:spcBef>
              <a:spcAft>
                <a:spcPts val="0"/>
              </a:spcAft>
              <a:buSzPts val="1600"/>
              <a:buFont typeface="Open Sans"/>
              <a:buChar char="●"/>
            </a:pPr>
            <a:r>
              <a:rPr lang="sk" sz="1600"/>
              <a:t>zvláště m.psoas</a:t>
            </a:r>
            <a:r>
              <a:rPr b="1" lang="sk" sz="1600"/>
              <a:t> </a:t>
            </a:r>
            <a:r>
              <a:rPr lang="sk" sz="1600"/>
              <a:t>hraje významnou proprioceptivní roli – přechází přes intervertebrální klouby Lp, přes SI skloubení a přes KYK; podává  informace o vzájemném postavení v těchto kloubech</a:t>
            </a:r>
            <a:endParaRPr sz="1600"/>
          </a:p>
          <a:p>
            <a:pPr indent="0" lvl="0" marL="457200" rtl="0" algn="l">
              <a:lnSpc>
                <a:spcPct val="115000"/>
              </a:lnSpc>
              <a:spcBef>
                <a:spcPts val="0"/>
              </a:spcBef>
              <a:spcAft>
                <a:spcPts val="0"/>
              </a:spcAft>
              <a:buNone/>
            </a:pPr>
            <a:r>
              <a:t/>
            </a:r>
            <a:endParaRPr sz="1600"/>
          </a:p>
          <a:p>
            <a:pPr indent="0" lvl="0" marL="0" rtl="0" algn="l">
              <a:spcBef>
                <a:spcPts val="1600"/>
              </a:spcBef>
              <a:spcAft>
                <a:spcPts val="0"/>
              </a:spcAft>
              <a:buNone/>
            </a:pPr>
            <a:r>
              <a:t/>
            </a:r>
            <a:endParaRPr sz="1900"/>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7" name="Shape 607"/>
        <p:cNvGrpSpPr/>
        <p:nvPr/>
      </p:nvGrpSpPr>
      <p:grpSpPr>
        <a:xfrm>
          <a:off x="0" y="0"/>
          <a:ext cx="0" cy="0"/>
          <a:chOff x="0" y="0"/>
          <a:chExt cx="0" cy="0"/>
        </a:xfrm>
      </p:grpSpPr>
      <p:sp>
        <p:nvSpPr>
          <p:cNvPr id="608" name="Google Shape;608;p76"/>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lnSpc>
                <a:spcPct val="100000"/>
              </a:lnSpc>
              <a:spcBef>
                <a:spcPts val="0"/>
              </a:spcBef>
              <a:spcAft>
                <a:spcPts val="0"/>
              </a:spcAft>
              <a:buNone/>
            </a:pPr>
            <a:r>
              <a:rPr lang="sk"/>
              <a:t>Svaly KYK - Dif. Dg.</a:t>
            </a:r>
            <a:endParaRPr/>
          </a:p>
          <a:p>
            <a:pPr indent="0" lvl="0" marL="0" rtl="0" algn="l">
              <a:spcBef>
                <a:spcPts val="0"/>
              </a:spcBef>
              <a:spcAft>
                <a:spcPts val="0"/>
              </a:spcAft>
              <a:buNone/>
            </a:pPr>
            <a:r>
              <a:t/>
            </a:r>
            <a:endParaRPr/>
          </a:p>
        </p:txBody>
      </p:sp>
      <p:sp>
        <p:nvSpPr>
          <p:cNvPr id="609" name="Google Shape;609;p76"/>
          <p:cNvSpPr txBox="1"/>
          <p:nvPr>
            <p:ph idx="1" type="body"/>
          </p:nvPr>
        </p:nvSpPr>
        <p:spPr>
          <a:xfrm>
            <a:off x="540000" y="1269000"/>
            <a:ext cx="4032000" cy="31050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b="1" lang="sk"/>
              <a:t>M. Iliopsoas - přenesená bolest</a:t>
            </a:r>
            <a:endParaRPr b="1"/>
          </a:p>
          <a:p>
            <a:pPr indent="-342900" lvl="0" marL="457200" rtl="0" algn="l">
              <a:lnSpc>
                <a:spcPct val="90000"/>
              </a:lnSpc>
              <a:spcBef>
                <a:spcPts val="300"/>
              </a:spcBef>
              <a:spcAft>
                <a:spcPts val="0"/>
              </a:spcAft>
              <a:buSzPts val="1800"/>
              <a:buFont typeface="Open Sans"/>
              <a:buChar char="●"/>
            </a:pPr>
            <a:r>
              <a:rPr b="1" lang="sk" sz="1800"/>
              <a:t>M.psoas major</a:t>
            </a:r>
            <a:r>
              <a:rPr b="1" i="1" lang="sk" sz="1800"/>
              <a:t> - </a:t>
            </a:r>
            <a:r>
              <a:rPr lang="sk" sz="1800"/>
              <a:t>homolat. podél Lp, rozšiřuje se na SI, až na sakrum a kraniální mediální část homolaterální hýždě</a:t>
            </a:r>
            <a:endParaRPr sz="1800"/>
          </a:p>
          <a:p>
            <a:pPr indent="0" lvl="0" marL="457200" rtl="0" algn="l">
              <a:lnSpc>
                <a:spcPct val="90000"/>
              </a:lnSpc>
              <a:spcBef>
                <a:spcPts val="300"/>
              </a:spcBef>
              <a:spcAft>
                <a:spcPts val="0"/>
              </a:spcAft>
              <a:buNone/>
            </a:pPr>
            <a:r>
              <a:t/>
            </a:r>
            <a:endParaRPr sz="1800"/>
          </a:p>
          <a:p>
            <a:pPr indent="-342900" lvl="0" marL="457200" rtl="0" algn="l">
              <a:lnSpc>
                <a:spcPct val="90000"/>
              </a:lnSpc>
              <a:spcBef>
                <a:spcPts val="300"/>
              </a:spcBef>
              <a:spcAft>
                <a:spcPts val="0"/>
              </a:spcAft>
              <a:buSzPts val="1800"/>
              <a:buFont typeface="Open Sans"/>
              <a:buChar char="●"/>
            </a:pPr>
            <a:r>
              <a:rPr b="1" lang="sk" sz="1800"/>
              <a:t>M.iliacus</a:t>
            </a:r>
            <a:r>
              <a:rPr lang="sk" sz="1800"/>
              <a:t> - šíří se ventrálně do třísla a na proximální anteromediální část stehna</a:t>
            </a:r>
            <a:endParaRPr sz="1800"/>
          </a:p>
          <a:p>
            <a:pPr indent="0" lvl="0" marL="457200" rtl="0" algn="l">
              <a:lnSpc>
                <a:spcPct val="115000"/>
              </a:lnSpc>
              <a:spcBef>
                <a:spcPts val="0"/>
              </a:spcBef>
              <a:spcAft>
                <a:spcPts val="0"/>
              </a:spcAft>
              <a:buNone/>
            </a:pPr>
            <a:r>
              <a:t/>
            </a:r>
            <a:endParaRPr sz="1800">
              <a:solidFill>
                <a:srgbClr val="695D46"/>
              </a:solidFill>
              <a:latin typeface="Open Sans"/>
              <a:ea typeface="Open Sans"/>
              <a:cs typeface="Open Sans"/>
              <a:sym typeface="Open Sans"/>
            </a:endParaRPr>
          </a:p>
          <a:p>
            <a:pPr indent="0" lvl="0" marL="0" rtl="0" algn="l">
              <a:spcBef>
                <a:spcPts val="1600"/>
              </a:spcBef>
              <a:spcAft>
                <a:spcPts val="0"/>
              </a:spcAft>
              <a:buNone/>
            </a:pPr>
            <a:r>
              <a:t/>
            </a:r>
            <a:endParaRPr b="1"/>
          </a:p>
        </p:txBody>
      </p:sp>
      <p:pic>
        <p:nvPicPr>
          <p:cNvPr id="610" name="Google Shape;610;p76"/>
          <p:cNvPicPr preferRelativeResize="0"/>
          <p:nvPr/>
        </p:nvPicPr>
        <p:blipFill rotWithShape="1">
          <a:blip r:embed="rId3">
            <a:alphaModFix/>
          </a:blip>
          <a:srcRect b="0" l="0" r="0" t="0"/>
          <a:stretch/>
        </p:blipFill>
        <p:spPr>
          <a:xfrm>
            <a:off x="4690475" y="540000"/>
            <a:ext cx="3914425" cy="2779575"/>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4" name="Shape 614"/>
        <p:cNvGrpSpPr/>
        <p:nvPr/>
      </p:nvGrpSpPr>
      <p:grpSpPr>
        <a:xfrm>
          <a:off x="0" y="0"/>
          <a:ext cx="0" cy="0"/>
          <a:chOff x="0" y="0"/>
          <a:chExt cx="0" cy="0"/>
        </a:xfrm>
      </p:grpSpPr>
      <p:sp>
        <p:nvSpPr>
          <p:cNvPr id="615" name="Google Shape;615;p77"/>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lnSpc>
                <a:spcPct val="100000"/>
              </a:lnSpc>
              <a:spcBef>
                <a:spcPts val="0"/>
              </a:spcBef>
              <a:spcAft>
                <a:spcPts val="0"/>
              </a:spcAft>
              <a:buClr>
                <a:schemeClr val="dk1"/>
              </a:buClr>
              <a:buSzPts val="1100"/>
              <a:buFont typeface="Arial"/>
              <a:buNone/>
            </a:pPr>
            <a:r>
              <a:rPr lang="sk"/>
              <a:t>Svaly KYK - Dif. Dg.</a:t>
            </a:r>
            <a:endParaRPr/>
          </a:p>
          <a:p>
            <a:pPr indent="0" lvl="0" marL="0" rtl="0" algn="l">
              <a:spcBef>
                <a:spcPts val="0"/>
              </a:spcBef>
              <a:spcAft>
                <a:spcPts val="0"/>
              </a:spcAft>
              <a:buNone/>
            </a:pPr>
            <a:r>
              <a:t/>
            </a:r>
            <a:endParaRPr/>
          </a:p>
        </p:txBody>
      </p:sp>
      <p:sp>
        <p:nvSpPr>
          <p:cNvPr id="616" name="Google Shape;616;p77"/>
          <p:cNvSpPr txBox="1"/>
          <p:nvPr>
            <p:ph idx="1" type="body"/>
          </p:nvPr>
        </p:nvSpPr>
        <p:spPr>
          <a:xfrm>
            <a:off x="540000" y="1269002"/>
            <a:ext cx="8064900" cy="31050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b="1" lang="sk"/>
              <a:t>M. Iliopsoas - symptomy</a:t>
            </a:r>
            <a:endParaRPr b="1"/>
          </a:p>
          <a:p>
            <a:pPr indent="-336550" lvl="0" marL="457200" rtl="0" algn="l">
              <a:lnSpc>
                <a:spcPct val="80000"/>
              </a:lnSpc>
              <a:spcBef>
                <a:spcPts val="300"/>
              </a:spcBef>
              <a:spcAft>
                <a:spcPts val="0"/>
              </a:spcAft>
              <a:buSzPts val="1700"/>
              <a:buFont typeface="Open Sans"/>
              <a:buChar char="●"/>
            </a:pPr>
            <a:r>
              <a:rPr b="1" lang="sk" sz="1700"/>
              <a:t>jednostranný TrP </a:t>
            </a:r>
            <a:r>
              <a:rPr lang="sk" sz="1700"/>
              <a:t>-  bolest homolaterálně podél Lp</a:t>
            </a:r>
            <a:endParaRPr sz="1700"/>
          </a:p>
          <a:p>
            <a:pPr indent="-336550" lvl="0" marL="457200" rtl="0" algn="l">
              <a:lnSpc>
                <a:spcPct val="80000"/>
              </a:lnSpc>
              <a:spcBef>
                <a:spcPts val="0"/>
              </a:spcBef>
              <a:spcAft>
                <a:spcPts val="0"/>
              </a:spcAft>
              <a:buSzPts val="1700"/>
              <a:buFont typeface="Open Sans"/>
              <a:buChar char="●"/>
            </a:pPr>
            <a:r>
              <a:rPr b="1" lang="sk" sz="1700"/>
              <a:t>oboustranný TrP  </a:t>
            </a:r>
            <a:r>
              <a:rPr lang="sk" sz="1700"/>
              <a:t>- bolest se šíří horizontálně po celé šířce Lp + často bolest na přední str. stehna</a:t>
            </a:r>
            <a:endParaRPr sz="1700"/>
          </a:p>
          <a:p>
            <a:pPr indent="-336550" lvl="0" marL="457200" rtl="0" algn="l">
              <a:lnSpc>
                <a:spcPct val="80000"/>
              </a:lnSpc>
              <a:spcBef>
                <a:spcPts val="0"/>
              </a:spcBef>
              <a:spcAft>
                <a:spcPts val="0"/>
              </a:spcAft>
              <a:buSzPts val="1700"/>
              <a:buFont typeface="Open Sans"/>
              <a:buChar char="●"/>
            </a:pPr>
            <a:r>
              <a:rPr lang="sk" sz="1700"/>
              <a:t>bolesti se zhoršují při vzpřímeném stoji, potíže při </a:t>
            </a:r>
            <a:r>
              <a:rPr b="1" lang="sk" sz="1700"/>
              <a:t>vstávání z hlubokého sedu</a:t>
            </a:r>
            <a:r>
              <a:rPr lang="sk" sz="1700"/>
              <a:t>, v těžších případech -&gt; chůzi v kleku po čtyřech</a:t>
            </a:r>
            <a:endParaRPr sz="1700"/>
          </a:p>
          <a:p>
            <a:pPr indent="-336550" lvl="0" marL="457200" rtl="0" algn="l">
              <a:lnSpc>
                <a:spcPct val="80000"/>
              </a:lnSpc>
              <a:spcBef>
                <a:spcPts val="0"/>
              </a:spcBef>
              <a:spcAft>
                <a:spcPts val="0"/>
              </a:spcAft>
              <a:buSzPts val="1700"/>
              <a:buFont typeface="Arial"/>
              <a:buChar char="●"/>
            </a:pPr>
            <a:r>
              <a:rPr lang="sk" sz="1700"/>
              <a:t>hypertonický sval utlačuje tlusté střevo (při zácpě tlak na TrP – bolest)</a:t>
            </a:r>
            <a:endParaRPr sz="1700"/>
          </a:p>
          <a:p>
            <a:pPr indent="-336550" lvl="0" marL="457200" rtl="0" algn="l">
              <a:lnSpc>
                <a:spcPct val="80000"/>
              </a:lnSpc>
              <a:spcBef>
                <a:spcPts val="0"/>
              </a:spcBef>
              <a:spcAft>
                <a:spcPts val="0"/>
              </a:spcAft>
              <a:buSzPts val="1700"/>
              <a:buFont typeface="Arial"/>
              <a:buChar char="●"/>
            </a:pPr>
            <a:r>
              <a:rPr lang="sk" sz="1700"/>
              <a:t>úlevová poloha LNZ s podloženými DKK s trojflexí nebo na boku</a:t>
            </a:r>
            <a:endParaRPr sz="1700"/>
          </a:p>
          <a:p>
            <a:pPr indent="-336550" lvl="0" marL="457200" rtl="0" algn="l">
              <a:lnSpc>
                <a:spcPct val="80000"/>
              </a:lnSpc>
              <a:spcBef>
                <a:spcPts val="0"/>
              </a:spcBef>
              <a:spcAft>
                <a:spcPts val="0"/>
              </a:spcAft>
              <a:buSzPts val="1700"/>
              <a:buFont typeface="Arial"/>
              <a:buChar char="●"/>
            </a:pPr>
            <a:r>
              <a:rPr lang="sk" sz="1700"/>
              <a:t>ztráta plné EXT v KYK, celkově vadné držení těla (anteverze pánve, zvýšená L lordóza, sníženou výšku stoje kompenzuje zakláněním hlavy a šíje)</a:t>
            </a:r>
            <a:endParaRPr sz="1700"/>
          </a:p>
          <a:p>
            <a:pPr indent="-336550" lvl="0" marL="457200" rtl="0" algn="l">
              <a:lnSpc>
                <a:spcPct val="80000"/>
              </a:lnSpc>
              <a:spcBef>
                <a:spcPts val="0"/>
              </a:spcBef>
              <a:spcAft>
                <a:spcPts val="0"/>
              </a:spcAft>
              <a:buSzPts val="1700"/>
              <a:buFont typeface="Arial"/>
              <a:buChar char="●"/>
            </a:pPr>
            <a:r>
              <a:rPr lang="sk" sz="1700"/>
              <a:t>ve stoji přenáší váhu na nepostiženou DK, postiženou drží v semiFL, trup nakloněný nad postiženou stranu</a:t>
            </a:r>
            <a:endParaRPr sz="1700"/>
          </a:p>
          <a:p>
            <a:pPr indent="-336550" lvl="0" marL="457200" rtl="0" algn="l">
              <a:lnSpc>
                <a:spcPct val="80000"/>
              </a:lnSpc>
              <a:spcBef>
                <a:spcPts val="0"/>
              </a:spcBef>
              <a:spcAft>
                <a:spcPts val="0"/>
              </a:spcAft>
              <a:buSzPts val="1700"/>
              <a:buFont typeface="Open Sans"/>
              <a:buChar char="●"/>
            </a:pPr>
            <a:r>
              <a:rPr b="1" lang="sk" sz="1700"/>
              <a:t>psoatická chůze </a:t>
            </a:r>
            <a:r>
              <a:rPr lang="sk" sz="1700"/>
              <a:t>– zkracuje dobu opory na postižené DK na minimum, kulhání</a:t>
            </a:r>
            <a:endParaRPr sz="1700"/>
          </a:p>
          <a:p>
            <a:pPr indent="-336550" lvl="0" marL="457200" rtl="0" algn="l">
              <a:lnSpc>
                <a:spcPct val="80000"/>
              </a:lnSpc>
              <a:spcBef>
                <a:spcPts val="0"/>
              </a:spcBef>
              <a:spcAft>
                <a:spcPts val="0"/>
              </a:spcAft>
              <a:buSzPts val="1700"/>
              <a:buFont typeface="Open Sans"/>
              <a:buChar char="●"/>
            </a:pPr>
            <a:r>
              <a:rPr b="1" lang="sk" sz="1700"/>
              <a:t>psoatický paradox </a:t>
            </a:r>
            <a:r>
              <a:rPr lang="sk" sz="1700"/>
              <a:t>– při vstávání do sedu se nejprve zvětší L lordóza, pak teprve následuje FLX trupu</a:t>
            </a:r>
            <a:endParaRPr sz="1700"/>
          </a:p>
          <a:p>
            <a:pPr indent="0" lvl="0" marL="0" rtl="0" algn="l">
              <a:lnSpc>
                <a:spcPct val="115000"/>
              </a:lnSpc>
              <a:spcBef>
                <a:spcPts val="0"/>
              </a:spcBef>
              <a:spcAft>
                <a:spcPts val="0"/>
              </a:spcAft>
              <a:buNone/>
            </a:pPr>
            <a:r>
              <a:t/>
            </a:r>
            <a:endParaRPr sz="1700">
              <a:solidFill>
                <a:srgbClr val="695D46"/>
              </a:solidFill>
              <a:latin typeface="Open Sans"/>
              <a:ea typeface="Open Sans"/>
              <a:cs typeface="Open Sans"/>
              <a:sym typeface="Open Sans"/>
            </a:endParaRPr>
          </a:p>
          <a:p>
            <a:pPr indent="0" lvl="0" marL="0" rtl="0" algn="l">
              <a:spcBef>
                <a:spcPts val="1600"/>
              </a:spcBef>
              <a:spcAft>
                <a:spcPts val="0"/>
              </a:spcAft>
              <a:buNone/>
            </a:pPr>
            <a:r>
              <a:t/>
            </a:r>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0" name="Shape 620"/>
        <p:cNvGrpSpPr/>
        <p:nvPr/>
      </p:nvGrpSpPr>
      <p:grpSpPr>
        <a:xfrm>
          <a:off x="0" y="0"/>
          <a:ext cx="0" cy="0"/>
          <a:chOff x="0" y="0"/>
          <a:chExt cx="0" cy="0"/>
        </a:xfrm>
      </p:grpSpPr>
      <p:sp>
        <p:nvSpPr>
          <p:cNvPr id="621" name="Google Shape;621;p78"/>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lnSpc>
                <a:spcPct val="100000"/>
              </a:lnSpc>
              <a:spcBef>
                <a:spcPts val="0"/>
              </a:spcBef>
              <a:spcAft>
                <a:spcPts val="0"/>
              </a:spcAft>
              <a:buClr>
                <a:schemeClr val="dk1"/>
              </a:buClr>
              <a:buSzPts val="1100"/>
              <a:buFont typeface="Arial"/>
              <a:buNone/>
            </a:pPr>
            <a:r>
              <a:rPr lang="sk"/>
              <a:t>Svaly KYK - Dif. Dg.</a:t>
            </a:r>
            <a:endParaRPr/>
          </a:p>
          <a:p>
            <a:pPr indent="0" lvl="0" marL="0" rtl="0" algn="l">
              <a:spcBef>
                <a:spcPts val="0"/>
              </a:spcBef>
              <a:spcAft>
                <a:spcPts val="0"/>
              </a:spcAft>
              <a:buNone/>
            </a:pPr>
            <a:r>
              <a:t/>
            </a:r>
            <a:endParaRPr/>
          </a:p>
        </p:txBody>
      </p:sp>
      <p:sp>
        <p:nvSpPr>
          <p:cNvPr id="622" name="Google Shape;622;p78"/>
          <p:cNvSpPr txBox="1"/>
          <p:nvPr>
            <p:ph idx="1" type="body"/>
          </p:nvPr>
        </p:nvSpPr>
        <p:spPr>
          <a:xfrm>
            <a:off x="540000" y="1113252"/>
            <a:ext cx="8064900" cy="31050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b="1" lang="sk" sz="2000"/>
              <a:t>M. Iliopsoas - symptomy</a:t>
            </a:r>
            <a:endParaRPr b="1" sz="1700"/>
          </a:p>
          <a:p>
            <a:pPr indent="-336550" lvl="0" marL="457200" rtl="0" algn="l">
              <a:lnSpc>
                <a:spcPct val="80000"/>
              </a:lnSpc>
              <a:spcBef>
                <a:spcPts val="300"/>
              </a:spcBef>
              <a:spcAft>
                <a:spcPts val="0"/>
              </a:spcAft>
              <a:buSzPts val="1700"/>
              <a:buFont typeface="Open Sans"/>
              <a:buChar char="●"/>
            </a:pPr>
            <a:r>
              <a:rPr b="1" lang="sk" sz="1700"/>
              <a:t>syndrom psoas minor </a:t>
            </a:r>
            <a:r>
              <a:rPr lang="sk" sz="1700"/>
              <a:t>– bolestivost v pravém dolním kvadrantu břicha, simulující </a:t>
            </a:r>
            <a:r>
              <a:rPr b="1" lang="sk" sz="1700"/>
              <a:t>apendicitidu</a:t>
            </a:r>
            <a:r>
              <a:rPr lang="sk" sz="1700"/>
              <a:t> (způsobeno tahem jeho šlachy)</a:t>
            </a:r>
            <a:endParaRPr sz="1700"/>
          </a:p>
          <a:p>
            <a:pPr indent="0" lvl="0" marL="457200" rtl="0" algn="l">
              <a:lnSpc>
                <a:spcPct val="80000"/>
              </a:lnSpc>
              <a:spcBef>
                <a:spcPts val="300"/>
              </a:spcBef>
              <a:spcAft>
                <a:spcPts val="0"/>
              </a:spcAft>
              <a:buNone/>
            </a:pPr>
            <a:r>
              <a:rPr lang="sk" sz="1700"/>
              <a:t> - často u mladých dívek při rychlému růstu pánve (sledováno při podezření na apendicitis, bolest může být stejně často i vlevo, nemusí striktně souviset s rychlým růstem)</a:t>
            </a:r>
            <a:endParaRPr sz="1700"/>
          </a:p>
          <a:p>
            <a:pPr indent="-336550" lvl="0" marL="457200" rtl="0" algn="l">
              <a:lnSpc>
                <a:spcPct val="80000"/>
              </a:lnSpc>
              <a:spcBef>
                <a:spcPts val="300"/>
              </a:spcBef>
              <a:spcAft>
                <a:spcPts val="0"/>
              </a:spcAft>
              <a:buSzPts val="1700"/>
              <a:buFont typeface="Arial"/>
              <a:buChar char="●"/>
            </a:pPr>
            <a:r>
              <a:rPr lang="sk" sz="1700"/>
              <a:t>symptomatika funkčních poruch dvanáctníku, apendixu, žlučníku, ledvin, močovodu, slinivky – bolest i vegetativní reakce: nechutenství, pocit poruchy trávení (při spazmu m.psoas)</a:t>
            </a:r>
            <a:endParaRPr sz="1700"/>
          </a:p>
          <a:p>
            <a:pPr indent="0" lvl="0" marL="457200" rtl="0" algn="l">
              <a:lnSpc>
                <a:spcPct val="80000"/>
              </a:lnSpc>
              <a:spcBef>
                <a:spcPts val="300"/>
              </a:spcBef>
              <a:spcAft>
                <a:spcPts val="0"/>
              </a:spcAft>
              <a:buNone/>
            </a:pPr>
            <a:r>
              <a:rPr lang="sk" sz="1700"/>
              <a:t>   - při uskřinutí močovodu svalem → stagnace moči → infekce → snadné rozšíření na ledvinu)</a:t>
            </a:r>
            <a:endParaRPr sz="1700"/>
          </a:p>
          <a:p>
            <a:pPr indent="-336550" lvl="0" marL="457200" rtl="0" algn="l">
              <a:lnSpc>
                <a:spcPct val="80000"/>
              </a:lnSpc>
              <a:spcBef>
                <a:spcPts val="300"/>
              </a:spcBef>
              <a:spcAft>
                <a:spcPts val="0"/>
              </a:spcAft>
              <a:buSzPts val="1700"/>
              <a:buFont typeface="Open Sans"/>
              <a:buChar char="●"/>
            </a:pPr>
            <a:r>
              <a:rPr b="1" lang="sk" sz="1700"/>
              <a:t>dysfunkce v Th/L přechodu při TrP v m.psoas omezená R trupu </a:t>
            </a:r>
            <a:r>
              <a:rPr lang="sk" sz="1700"/>
              <a:t>obvykle kontralaterálně od postižené strany, bolest v kříži i mezi lopatkami, pseudoviscerální bolesti</a:t>
            </a:r>
            <a:endParaRPr sz="1700"/>
          </a:p>
          <a:p>
            <a:pPr indent="-336550" lvl="0" marL="457200" rtl="0" algn="l">
              <a:lnSpc>
                <a:spcPct val="80000"/>
              </a:lnSpc>
              <a:spcBef>
                <a:spcPts val="0"/>
              </a:spcBef>
              <a:spcAft>
                <a:spcPts val="0"/>
              </a:spcAft>
              <a:buSzPts val="1700"/>
              <a:buFont typeface="Arial"/>
              <a:buChar char="●"/>
            </a:pPr>
            <a:r>
              <a:rPr lang="sk" sz="1700"/>
              <a:t>dysfunkce LS  a SI spojeno s TrP v m. iliacus – bolest v segm S</a:t>
            </a:r>
            <a:r>
              <a:rPr baseline="-25000" lang="sk" sz="1700"/>
              <a:t>1 </a:t>
            </a:r>
            <a:r>
              <a:rPr lang="sk" sz="1700"/>
              <a:t>– podoba rad.sy S</a:t>
            </a:r>
            <a:r>
              <a:rPr baseline="-25000" lang="sk" sz="1700"/>
              <a:t>1</a:t>
            </a:r>
            <a:r>
              <a:rPr lang="sk" sz="1700"/>
              <a:t> </a:t>
            </a:r>
            <a:endParaRPr sz="1700"/>
          </a:p>
          <a:p>
            <a:pPr indent="0" lvl="0" marL="457200" rtl="0" algn="l">
              <a:lnSpc>
                <a:spcPct val="115000"/>
              </a:lnSpc>
              <a:spcBef>
                <a:spcPts val="0"/>
              </a:spcBef>
              <a:spcAft>
                <a:spcPts val="0"/>
              </a:spcAft>
              <a:buNone/>
            </a:pPr>
            <a:r>
              <a:t/>
            </a:r>
            <a:endParaRPr sz="1700"/>
          </a:p>
          <a:p>
            <a:pPr indent="0" lvl="0" marL="0" rtl="0" algn="l">
              <a:spcBef>
                <a:spcPts val="1600"/>
              </a:spcBef>
              <a:spcAft>
                <a:spcPts val="0"/>
              </a:spcAft>
              <a:buNone/>
            </a:pPr>
            <a:r>
              <a:t/>
            </a:r>
            <a:endParaRPr sz="2000"/>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6" name="Shape 626"/>
        <p:cNvGrpSpPr/>
        <p:nvPr/>
      </p:nvGrpSpPr>
      <p:grpSpPr>
        <a:xfrm>
          <a:off x="0" y="0"/>
          <a:ext cx="0" cy="0"/>
          <a:chOff x="0" y="0"/>
          <a:chExt cx="0" cy="0"/>
        </a:xfrm>
      </p:grpSpPr>
      <p:sp>
        <p:nvSpPr>
          <p:cNvPr id="627" name="Google Shape;627;p79"/>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lnSpc>
                <a:spcPct val="100000"/>
              </a:lnSpc>
              <a:spcBef>
                <a:spcPts val="0"/>
              </a:spcBef>
              <a:spcAft>
                <a:spcPts val="0"/>
              </a:spcAft>
              <a:buClr>
                <a:schemeClr val="dk1"/>
              </a:buClr>
              <a:buSzPts val="1100"/>
              <a:buFont typeface="Arial"/>
              <a:buNone/>
            </a:pPr>
            <a:r>
              <a:rPr lang="sk"/>
              <a:t>Svaly KYK - Dif. Dg.</a:t>
            </a:r>
            <a:endParaRPr/>
          </a:p>
          <a:p>
            <a:pPr indent="0" lvl="0" marL="0" rtl="0" algn="l">
              <a:spcBef>
                <a:spcPts val="0"/>
              </a:spcBef>
              <a:spcAft>
                <a:spcPts val="0"/>
              </a:spcAft>
              <a:buNone/>
            </a:pPr>
            <a:r>
              <a:t/>
            </a:r>
            <a:endParaRPr/>
          </a:p>
        </p:txBody>
      </p:sp>
      <p:sp>
        <p:nvSpPr>
          <p:cNvPr id="628" name="Google Shape;628;p79"/>
          <p:cNvSpPr txBox="1"/>
          <p:nvPr>
            <p:ph idx="1" type="body"/>
          </p:nvPr>
        </p:nvSpPr>
        <p:spPr>
          <a:xfrm>
            <a:off x="540000" y="1269002"/>
            <a:ext cx="8064900" cy="31050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b="1" lang="sk"/>
              <a:t>M. Iliopsoas - Aktivace a udržování TrPs</a:t>
            </a:r>
            <a:endParaRPr b="1"/>
          </a:p>
          <a:p>
            <a:pPr indent="-342900" lvl="0" marL="457200" rtl="0" algn="l">
              <a:lnSpc>
                <a:spcPct val="80000"/>
              </a:lnSpc>
              <a:spcBef>
                <a:spcPts val="300"/>
              </a:spcBef>
              <a:spcAft>
                <a:spcPts val="0"/>
              </a:spcAft>
              <a:buSzPts val="1800"/>
              <a:buFont typeface="Arial"/>
              <a:buChar char="●"/>
            </a:pPr>
            <a:r>
              <a:rPr lang="sk" sz="1800"/>
              <a:t>změnou postury (způsobenou TrPs v m.iliopsoas) dochází k přetížení zádových a krčních svalů</a:t>
            </a:r>
            <a:endParaRPr sz="1800"/>
          </a:p>
          <a:p>
            <a:pPr indent="-342900" lvl="0" marL="457200" rtl="0" algn="l">
              <a:lnSpc>
                <a:spcPct val="80000"/>
              </a:lnSpc>
              <a:spcBef>
                <a:spcPts val="0"/>
              </a:spcBef>
              <a:spcAft>
                <a:spcPts val="0"/>
              </a:spcAft>
              <a:buSzPts val="1800"/>
              <a:buFont typeface="Open Sans"/>
              <a:buChar char="●"/>
            </a:pPr>
            <a:r>
              <a:rPr lang="sk" sz="1800"/>
              <a:t> </a:t>
            </a:r>
            <a:r>
              <a:rPr b="1" lang="sk" sz="1800"/>
              <a:t>TrPs v</a:t>
            </a:r>
            <a:r>
              <a:rPr lang="sk" sz="1800"/>
              <a:t>: hamstringy, gluteální svaly, Thp paravertebrální svaly, extenzory Cp</a:t>
            </a:r>
            <a:endParaRPr sz="1800"/>
          </a:p>
          <a:p>
            <a:pPr indent="-342900" lvl="0" marL="457200" rtl="0" algn="l">
              <a:lnSpc>
                <a:spcPct val="80000"/>
              </a:lnSpc>
              <a:spcBef>
                <a:spcPts val="0"/>
              </a:spcBef>
              <a:spcAft>
                <a:spcPts val="0"/>
              </a:spcAft>
              <a:buSzPts val="1800"/>
              <a:buFont typeface="Open Sans"/>
              <a:buChar char="●"/>
            </a:pPr>
            <a:r>
              <a:rPr lang="sk" sz="1800"/>
              <a:t>zřídka </a:t>
            </a:r>
            <a:r>
              <a:rPr b="1" lang="sk" sz="1800"/>
              <a:t>single muscle sy m. iliopsoas a m. quadratus lumborum </a:t>
            </a:r>
            <a:r>
              <a:rPr lang="sk" sz="1800"/>
              <a:t>jsou funkčně spojeny při stabilizaci Lp (+ společný úpon na crista iliaca), TrPs v obou svalech (terapie bilaterálně)</a:t>
            </a:r>
            <a:endParaRPr sz="1800"/>
          </a:p>
          <a:p>
            <a:pPr indent="-342900" lvl="0" marL="457200" rtl="0" algn="l">
              <a:lnSpc>
                <a:spcPct val="80000"/>
              </a:lnSpc>
              <a:spcBef>
                <a:spcPts val="0"/>
              </a:spcBef>
              <a:spcAft>
                <a:spcPts val="0"/>
              </a:spcAft>
              <a:buSzPts val="1800"/>
              <a:buFont typeface="Open Sans"/>
              <a:buChar char="●"/>
            </a:pPr>
            <a:r>
              <a:rPr lang="sk" sz="1800"/>
              <a:t>při reflexních změnách v m.iliopsoas - </a:t>
            </a:r>
            <a:r>
              <a:rPr b="1" lang="sk" sz="1800"/>
              <a:t>často TrPs v synergistech</a:t>
            </a:r>
            <a:r>
              <a:rPr lang="sk" sz="1800"/>
              <a:t>: rectus abdominis, quadratus lumborum, rectus femoris, tensor fasciae latae, pectineus, L paravertebrální svaly, kontralaterální iliopsoas (možné i opačné ovlivnění - např. TrP v m.rectus femoris vede ke vzniku TrP v iliopsoatu)</a:t>
            </a:r>
            <a:endParaRPr sz="1800"/>
          </a:p>
          <a:p>
            <a:pPr indent="-342900" lvl="0" marL="457200" rtl="0" algn="l">
              <a:lnSpc>
                <a:spcPct val="80000"/>
              </a:lnSpc>
              <a:spcBef>
                <a:spcPts val="0"/>
              </a:spcBef>
              <a:spcAft>
                <a:spcPts val="0"/>
              </a:spcAft>
              <a:buSzPts val="1800"/>
              <a:buFont typeface="Open Sans"/>
              <a:buChar char="●"/>
            </a:pPr>
            <a:r>
              <a:rPr lang="sk" sz="1800"/>
              <a:t>ovlivnění i </a:t>
            </a:r>
            <a:r>
              <a:rPr b="1" lang="sk" sz="1800"/>
              <a:t>antagonistů</a:t>
            </a:r>
            <a:r>
              <a:rPr lang="sk" sz="1800"/>
              <a:t>: hamstringy, gluteus maximus</a:t>
            </a:r>
            <a:endParaRPr sz="1800"/>
          </a:p>
          <a:p>
            <a:pPr indent="0" lvl="0" marL="0" rtl="0" algn="l">
              <a:lnSpc>
                <a:spcPct val="115000"/>
              </a:lnSpc>
              <a:spcBef>
                <a:spcPts val="0"/>
              </a:spcBef>
              <a:spcAft>
                <a:spcPts val="0"/>
              </a:spcAft>
              <a:buNone/>
            </a:pPr>
            <a:r>
              <a:t/>
            </a:r>
            <a:endParaRPr sz="1800">
              <a:solidFill>
                <a:srgbClr val="695D46"/>
              </a:solidFill>
              <a:latin typeface="Open Sans"/>
              <a:ea typeface="Open Sans"/>
              <a:cs typeface="Open Sans"/>
              <a:sym typeface="Open Sans"/>
            </a:endParaRPr>
          </a:p>
          <a:p>
            <a:pPr indent="0" lvl="0" marL="0" rtl="0" algn="l">
              <a:spcBef>
                <a:spcPts val="1600"/>
              </a:spcBef>
              <a:spcAft>
                <a:spcPts val="0"/>
              </a:spcAft>
              <a:buNone/>
            </a:pPr>
            <a:r>
              <a:t/>
            </a:r>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2" name="Shape 632"/>
        <p:cNvGrpSpPr/>
        <p:nvPr/>
      </p:nvGrpSpPr>
      <p:grpSpPr>
        <a:xfrm>
          <a:off x="0" y="0"/>
          <a:ext cx="0" cy="0"/>
          <a:chOff x="0" y="0"/>
          <a:chExt cx="0" cy="0"/>
        </a:xfrm>
      </p:grpSpPr>
      <p:sp>
        <p:nvSpPr>
          <p:cNvPr id="633" name="Google Shape;633;p80"/>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Svaly KYK - Dif. Dg.</a:t>
            </a:r>
            <a:endParaRPr/>
          </a:p>
        </p:txBody>
      </p:sp>
      <p:sp>
        <p:nvSpPr>
          <p:cNvPr id="634" name="Google Shape;634;p80"/>
          <p:cNvSpPr txBox="1"/>
          <p:nvPr>
            <p:ph idx="1" type="body"/>
          </p:nvPr>
        </p:nvSpPr>
        <p:spPr>
          <a:xfrm>
            <a:off x="540000" y="1019252"/>
            <a:ext cx="8064900" cy="3105000"/>
          </a:xfrm>
          <a:prstGeom prst="rect">
            <a:avLst/>
          </a:prstGeom>
        </p:spPr>
        <p:txBody>
          <a:bodyPr anchorCtr="0" anchor="t" bIns="0" lIns="0" spcFirstLastPara="1" rIns="0" wrap="square" tIns="0">
            <a:noAutofit/>
          </a:bodyPr>
          <a:lstStyle/>
          <a:p>
            <a:pPr indent="0" lvl="0" marL="0" rtl="0" algn="l">
              <a:lnSpc>
                <a:spcPct val="115000"/>
              </a:lnSpc>
              <a:spcBef>
                <a:spcPts val="300"/>
              </a:spcBef>
              <a:spcAft>
                <a:spcPts val="0"/>
              </a:spcAft>
              <a:buNone/>
            </a:pPr>
            <a:r>
              <a:rPr b="1" lang="sk" sz="1400"/>
              <a:t>M. iliopsoas</a:t>
            </a:r>
            <a:endParaRPr b="1" sz="1400"/>
          </a:p>
          <a:p>
            <a:pPr indent="-298450" lvl="0" marL="457200" rtl="0" algn="l">
              <a:lnSpc>
                <a:spcPct val="115000"/>
              </a:lnSpc>
              <a:spcBef>
                <a:spcPts val="300"/>
              </a:spcBef>
              <a:spcAft>
                <a:spcPts val="0"/>
              </a:spcAft>
              <a:buSzPts val="1100"/>
              <a:buFont typeface="Arial"/>
              <a:buChar char="●"/>
            </a:pPr>
            <a:r>
              <a:rPr b="1" lang="sk" sz="1400"/>
              <a:t>chronické onemocnění ledvin </a:t>
            </a:r>
            <a:r>
              <a:rPr lang="sk" sz="1400"/>
              <a:t>(TrP v m.psoas – i jiných svalech)</a:t>
            </a:r>
            <a:endParaRPr sz="1400"/>
          </a:p>
          <a:p>
            <a:pPr indent="-298450" lvl="0" marL="457200" rtl="0" algn="l">
              <a:lnSpc>
                <a:spcPct val="115000"/>
              </a:lnSpc>
              <a:spcBef>
                <a:spcPts val="0"/>
              </a:spcBef>
              <a:spcAft>
                <a:spcPts val="0"/>
              </a:spcAft>
              <a:buSzPts val="1100"/>
              <a:buFont typeface="Arial"/>
              <a:buChar char="●"/>
            </a:pPr>
            <a:r>
              <a:rPr b="1" lang="sk" sz="1400"/>
              <a:t>hematom v m.psoas major</a:t>
            </a:r>
            <a:r>
              <a:rPr lang="sk" sz="1400"/>
              <a:t> (při antikoagulační léčbě, u mladých pac. při malých zraněních) lokální bolest, otok, potíže při chůzi, možnost útlaku n.femoralis</a:t>
            </a:r>
            <a:endParaRPr sz="1400"/>
          </a:p>
          <a:p>
            <a:pPr indent="-298450" lvl="0" marL="457200" rtl="0" algn="l">
              <a:lnSpc>
                <a:spcPct val="115000"/>
              </a:lnSpc>
              <a:spcBef>
                <a:spcPts val="0"/>
              </a:spcBef>
              <a:spcAft>
                <a:spcPts val="0"/>
              </a:spcAft>
              <a:buSzPts val="1100"/>
              <a:buFont typeface="Arial"/>
              <a:buChar char="●"/>
            </a:pPr>
            <a:r>
              <a:rPr b="1" lang="sk" sz="1400"/>
              <a:t>hnisavá myositis iliopsoatu:</a:t>
            </a:r>
            <a:r>
              <a:rPr lang="sk" sz="1400"/>
              <a:t> lokální hypertonie, kulhání, známky zánětu</a:t>
            </a:r>
            <a:endParaRPr sz="1400"/>
          </a:p>
          <a:p>
            <a:pPr indent="-298450" lvl="0" marL="457200" rtl="0" algn="l">
              <a:lnSpc>
                <a:spcPct val="115000"/>
              </a:lnSpc>
              <a:spcBef>
                <a:spcPts val="0"/>
              </a:spcBef>
              <a:spcAft>
                <a:spcPts val="0"/>
              </a:spcAft>
              <a:buSzPts val="1100"/>
              <a:buFont typeface="Arial"/>
              <a:buChar char="●"/>
            </a:pPr>
            <a:r>
              <a:rPr b="1" lang="sk" sz="1400"/>
              <a:t>bursitida –</a:t>
            </a:r>
            <a:r>
              <a:rPr lang="sk" sz="1400"/>
              <a:t> málo častá (často u RA) bolest v třísle, na lat.str. kyčle, šiří se ke koleni</a:t>
            </a:r>
            <a:endParaRPr sz="1400"/>
          </a:p>
          <a:p>
            <a:pPr indent="-298450" lvl="0" marL="457200" rtl="0" algn="l">
              <a:lnSpc>
                <a:spcPct val="115000"/>
              </a:lnSpc>
              <a:spcBef>
                <a:spcPts val="0"/>
              </a:spcBef>
              <a:spcAft>
                <a:spcPts val="0"/>
              </a:spcAft>
              <a:buSzPts val="1100"/>
              <a:buFont typeface="Arial"/>
              <a:buChar char="●"/>
            </a:pPr>
            <a:r>
              <a:rPr b="1" lang="sk" sz="1400"/>
              <a:t>bolestivý sy šlachy m.iliopsoas - </a:t>
            </a:r>
            <a:r>
              <a:rPr lang="sk" sz="1400"/>
              <a:t>u pacientů s posteriorně posunutým trochanter minor přejíždí šlacha iliopsoatu přes eminentia iliopectinea</a:t>
            </a:r>
            <a:endParaRPr sz="1400"/>
          </a:p>
          <a:p>
            <a:pPr indent="-298450" lvl="0" marL="457200" rtl="0" algn="l">
              <a:lnSpc>
                <a:spcPct val="115000"/>
              </a:lnSpc>
              <a:spcBef>
                <a:spcPts val="0"/>
              </a:spcBef>
              <a:spcAft>
                <a:spcPts val="0"/>
              </a:spcAft>
              <a:buSzPts val="1100"/>
              <a:buFont typeface="Arial"/>
              <a:buChar char="●"/>
            </a:pPr>
            <a:r>
              <a:rPr b="1" lang="sk" sz="1400"/>
              <a:t>spazmus m.iliacus - </a:t>
            </a:r>
            <a:r>
              <a:rPr lang="sk" sz="1400"/>
              <a:t>gynekologické afekce doprovázené bolestí v kříži – často zaměňováno s bolestí způsobenou funkční poruchou Lp a pánve</a:t>
            </a:r>
            <a:endParaRPr sz="1400"/>
          </a:p>
          <a:p>
            <a:pPr indent="-298450" lvl="0" marL="457200" rtl="0" algn="l">
              <a:lnSpc>
                <a:spcPct val="115000"/>
              </a:lnSpc>
              <a:spcBef>
                <a:spcPts val="0"/>
              </a:spcBef>
              <a:spcAft>
                <a:spcPts val="0"/>
              </a:spcAft>
              <a:buSzPts val="1100"/>
              <a:buFont typeface="Arial"/>
              <a:buChar char="●"/>
            </a:pPr>
            <a:r>
              <a:rPr b="1" lang="sk" sz="1400"/>
              <a:t>TrPs v jiných svalech – </a:t>
            </a:r>
            <a:r>
              <a:rPr lang="sk" sz="1400"/>
              <a:t>bolest v Lp: qudratus lumborum (bolest se šíří horizontálně, zhoršená při kašlání a hlubokém dýchání – u iliopsoatu to není); kaudální část rectus abdominis, longisssimus thoracis, gluteus max., med.</a:t>
            </a:r>
            <a:endParaRPr sz="1400"/>
          </a:p>
          <a:p>
            <a:pPr indent="-298450" lvl="0" marL="457200" rtl="0" algn="l">
              <a:lnSpc>
                <a:spcPct val="115000"/>
              </a:lnSpc>
              <a:spcBef>
                <a:spcPts val="0"/>
              </a:spcBef>
              <a:spcAft>
                <a:spcPts val="0"/>
              </a:spcAft>
              <a:buSzPts val="1100"/>
              <a:buFont typeface="Arial"/>
              <a:buChar char="●"/>
            </a:pPr>
            <a:r>
              <a:rPr b="1" lang="sk" sz="1400"/>
              <a:t>bolest v třísle nebo na přední straně stehna: </a:t>
            </a:r>
            <a:r>
              <a:rPr lang="sk" sz="1400"/>
              <a:t>tensor fasciae latae, pectineus, vastus intermedius, adductor longus et brevis, dist.část add magnus. Pouze pectineus a tensor mohou zároveň i omezit EXT v KYK</a:t>
            </a:r>
            <a:endParaRPr sz="1500"/>
          </a:p>
          <a:p>
            <a:pPr indent="0" lvl="0" marL="0" rtl="0" algn="l">
              <a:lnSpc>
                <a:spcPct val="115000"/>
              </a:lnSpc>
              <a:spcBef>
                <a:spcPts val="0"/>
              </a:spcBef>
              <a:spcAft>
                <a:spcPts val="0"/>
              </a:spcAft>
              <a:buNone/>
            </a:pPr>
            <a:r>
              <a:t/>
            </a:r>
            <a:endParaRPr sz="1500"/>
          </a:p>
          <a:p>
            <a:pPr indent="0" lvl="0" marL="0" rtl="0" algn="l">
              <a:spcBef>
                <a:spcPts val="1600"/>
              </a:spcBef>
              <a:spcAft>
                <a:spcPts val="0"/>
              </a:spcAft>
              <a:buNone/>
            </a:pPr>
            <a:r>
              <a:t/>
            </a:r>
            <a:endParaRPr sz="1800"/>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8" name="Shape 178"/>
        <p:cNvGrpSpPr/>
        <p:nvPr/>
      </p:nvGrpSpPr>
      <p:grpSpPr>
        <a:xfrm>
          <a:off x="0" y="0"/>
          <a:ext cx="0" cy="0"/>
          <a:chOff x="0" y="0"/>
          <a:chExt cx="0" cy="0"/>
        </a:xfrm>
      </p:grpSpPr>
      <p:sp>
        <p:nvSpPr>
          <p:cNvPr id="179" name="Google Shape;179;p27"/>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Caput femoris vs. acetabulum</a:t>
            </a:r>
            <a:endParaRPr/>
          </a:p>
        </p:txBody>
      </p:sp>
      <p:sp>
        <p:nvSpPr>
          <p:cNvPr id="180" name="Google Shape;180;p27"/>
          <p:cNvSpPr txBox="1"/>
          <p:nvPr>
            <p:ph idx="1" type="body"/>
          </p:nvPr>
        </p:nvSpPr>
        <p:spPr>
          <a:xfrm>
            <a:off x="540000" y="1113252"/>
            <a:ext cx="8064900" cy="3105000"/>
          </a:xfrm>
          <a:prstGeom prst="rect">
            <a:avLst/>
          </a:prstGeom>
        </p:spPr>
        <p:txBody>
          <a:bodyPr anchorCtr="0" anchor="t" bIns="0" lIns="0" spcFirstLastPara="1" rIns="0" wrap="square" tIns="0">
            <a:noAutofit/>
          </a:bodyPr>
          <a:lstStyle/>
          <a:p>
            <a:pPr indent="-340995" lvl="0" marL="342900" rtl="0" algn="l">
              <a:lnSpc>
                <a:spcPct val="70000"/>
              </a:lnSpc>
              <a:spcBef>
                <a:spcPts val="0"/>
              </a:spcBef>
              <a:spcAft>
                <a:spcPts val="0"/>
              </a:spcAft>
              <a:buSzPts val="1500"/>
              <a:buFont typeface="Arial"/>
              <a:buChar char="•"/>
            </a:pPr>
            <a:r>
              <a:rPr lang="sk" sz="1500"/>
              <a:t>osa krčku femuru jde šikmo superiorně, mediálně a anteriorně</a:t>
            </a:r>
            <a:endParaRPr sz="1500"/>
          </a:p>
          <a:p>
            <a:pPr indent="-340995" lvl="0" marL="342900" rtl="0" algn="l">
              <a:lnSpc>
                <a:spcPct val="70000"/>
              </a:lnSpc>
              <a:spcBef>
                <a:spcPts val="1000"/>
              </a:spcBef>
              <a:spcAft>
                <a:spcPts val="0"/>
              </a:spcAft>
              <a:buSzPts val="1500"/>
              <a:buFont typeface="Arial"/>
              <a:buChar char="•"/>
            </a:pPr>
            <a:r>
              <a:rPr lang="sk" sz="1500"/>
              <a:t> geometrický střed - tři osy kloubu</a:t>
            </a:r>
            <a:endParaRPr sz="1500"/>
          </a:p>
          <a:p>
            <a:pPr indent="-340995" lvl="0" marL="342900" rtl="0" algn="l">
              <a:lnSpc>
                <a:spcPct val="70000"/>
              </a:lnSpc>
              <a:spcBef>
                <a:spcPts val="1000"/>
              </a:spcBef>
              <a:spcAft>
                <a:spcPts val="0"/>
              </a:spcAft>
              <a:buSzPts val="1500"/>
              <a:buFont typeface="Arial"/>
              <a:buChar char="•"/>
            </a:pPr>
            <a:r>
              <a:rPr lang="sk" sz="1500" u="sng"/>
              <a:t>kolodiafyzární úhel</a:t>
            </a:r>
            <a:r>
              <a:rPr lang="sk" sz="1500"/>
              <a:t> - 125°</a:t>
            </a:r>
            <a:endParaRPr sz="1500"/>
          </a:p>
          <a:p>
            <a:pPr indent="-294640" lvl="1" marL="742950" rtl="0" algn="l">
              <a:lnSpc>
                <a:spcPct val="70000"/>
              </a:lnSpc>
              <a:spcBef>
                <a:spcPts val="1000"/>
              </a:spcBef>
              <a:spcAft>
                <a:spcPts val="0"/>
              </a:spcAft>
              <a:buClr>
                <a:schemeClr val="dk1"/>
              </a:buClr>
              <a:buSzPts val="1500"/>
              <a:buFont typeface="Arial"/>
              <a:buChar char="-"/>
            </a:pPr>
            <a:r>
              <a:rPr lang="sk"/>
              <a:t>krček s diafýzou femuru</a:t>
            </a:r>
            <a:endParaRPr/>
          </a:p>
          <a:p>
            <a:pPr indent="-283844" lvl="1" marL="742950" rtl="0" algn="l">
              <a:lnSpc>
                <a:spcPct val="70000"/>
              </a:lnSpc>
              <a:spcBef>
                <a:spcPts val="1000"/>
              </a:spcBef>
              <a:spcAft>
                <a:spcPts val="0"/>
              </a:spcAft>
              <a:buClr>
                <a:schemeClr val="dk1"/>
              </a:buClr>
              <a:buSzPts val="1500"/>
              <a:buFont typeface="Arial"/>
              <a:buChar char="-"/>
            </a:pPr>
            <a:r>
              <a:rPr lang="sk"/>
              <a:t>Děti 150° (fyziologická valgozita)</a:t>
            </a:r>
            <a:endParaRPr/>
          </a:p>
          <a:p>
            <a:pPr indent="-285750" lvl="1" marL="742950" rtl="0" algn="l">
              <a:lnSpc>
                <a:spcPct val="70000"/>
              </a:lnSpc>
              <a:spcBef>
                <a:spcPts val="1000"/>
              </a:spcBef>
              <a:spcAft>
                <a:spcPts val="0"/>
              </a:spcAft>
              <a:buNone/>
            </a:pPr>
            <a:r>
              <a:rPr lang="sk"/>
              <a:t>- 4,5 měs. nákrok DK (DMO – 180°)</a:t>
            </a:r>
            <a:endParaRPr/>
          </a:p>
          <a:p>
            <a:pPr indent="-340995" lvl="0" marL="342900" rtl="0" algn="l">
              <a:lnSpc>
                <a:spcPct val="70000"/>
              </a:lnSpc>
              <a:spcBef>
                <a:spcPts val="1000"/>
              </a:spcBef>
              <a:spcAft>
                <a:spcPts val="0"/>
              </a:spcAft>
              <a:buSzPts val="1500"/>
              <a:buFont typeface="Arial"/>
              <a:buChar char="•"/>
            </a:pPr>
            <a:r>
              <a:rPr lang="sk" sz="1500" u="sng"/>
              <a:t>anteverzní </a:t>
            </a:r>
            <a:r>
              <a:rPr lang="sk" sz="1500"/>
              <a:t>(torzní) </a:t>
            </a:r>
            <a:r>
              <a:rPr lang="sk" sz="1500" u="sng"/>
              <a:t>úhel</a:t>
            </a:r>
            <a:endParaRPr sz="1500"/>
          </a:p>
          <a:p>
            <a:pPr indent="-294640" lvl="1" marL="742950" rtl="0" algn="l">
              <a:lnSpc>
                <a:spcPct val="70000"/>
              </a:lnSpc>
              <a:spcBef>
                <a:spcPts val="1000"/>
              </a:spcBef>
              <a:spcAft>
                <a:spcPts val="0"/>
              </a:spcAft>
              <a:buClr>
                <a:schemeClr val="dk1"/>
              </a:buClr>
              <a:buSzPts val="1500"/>
              <a:buFont typeface="Arial"/>
              <a:buChar char="•"/>
            </a:pPr>
            <a:r>
              <a:rPr lang="sk"/>
              <a:t> krček femuru s frontální rovinou</a:t>
            </a:r>
            <a:endParaRPr/>
          </a:p>
          <a:p>
            <a:pPr indent="-283844" lvl="1" marL="742950" rtl="0" algn="l">
              <a:lnSpc>
                <a:spcPct val="70000"/>
              </a:lnSpc>
              <a:spcBef>
                <a:spcPts val="1000"/>
              </a:spcBef>
              <a:spcAft>
                <a:spcPts val="0"/>
              </a:spcAft>
              <a:buClr>
                <a:schemeClr val="dk1"/>
              </a:buClr>
              <a:buSzPts val="1500"/>
              <a:buFont typeface="Arial"/>
              <a:buChar char="-"/>
            </a:pPr>
            <a:r>
              <a:rPr lang="sk"/>
              <a:t>Děti 40° </a:t>
            </a:r>
            <a:endParaRPr/>
          </a:p>
          <a:p>
            <a:pPr indent="-283844" lvl="1" marL="742950" rtl="0" algn="l">
              <a:lnSpc>
                <a:spcPct val="70000"/>
              </a:lnSpc>
              <a:spcBef>
                <a:spcPts val="1000"/>
              </a:spcBef>
              <a:spcAft>
                <a:spcPts val="0"/>
              </a:spcAft>
              <a:buClr>
                <a:schemeClr val="dk1"/>
              </a:buClr>
              <a:buSzPts val="1500"/>
              <a:buFont typeface="Arial"/>
              <a:buChar char="-"/>
            </a:pPr>
            <a:r>
              <a:rPr lang="sk"/>
              <a:t>Dospělí 10- 30°                              </a:t>
            </a:r>
            <a:endParaRPr/>
          </a:p>
          <a:p>
            <a:pPr indent="-342900" lvl="0" marL="342900" rtl="0" algn="l">
              <a:lnSpc>
                <a:spcPct val="75000"/>
              </a:lnSpc>
              <a:spcBef>
                <a:spcPts val="1000"/>
              </a:spcBef>
              <a:spcAft>
                <a:spcPts val="0"/>
              </a:spcAft>
              <a:buNone/>
            </a:pPr>
            <a:r>
              <a:rPr b="1" lang="sk" sz="1500"/>
              <a:t> Tvarová variabilita krčku a hlavice!</a:t>
            </a:r>
            <a:endParaRPr b="1" sz="1500"/>
          </a:p>
          <a:p>
            <a:pPr indent="-245745" lvl="0" marL="342900" rtl="0" algn="l">
              <a:lnSpc>
                <a:spcPct val="70000"/>
              </a:lnSpc>
              <a:spcBef>
                <a:spcPts val="1000"/>
              </a:spcBef>
              <a:spcAft>
                <a:spcPts val="0"/>
              </a:spcAft>
              <a:buNone/>
            </a:pPr>
            <a:r>
              <a:t/>
            </a:r>
            <a:endParaRPr sz="1500"/>
          </a:p>
          <a:p>
            <a:pPr indent="0" lvl="0" marL="0" rtl="0" algn="l">
              <a:spcBef>
                <a:spcPts val="0"/>
              </a:spcBef>
              <a:spcAft>
                <a:spcPts val="0"/>
              </a:spcAft>
              <a:buNone/>
            </a:pPr>
            <a:r>
              <a:t/>
            </a:r>
            <a:endParaRPr sz="1500"/>
          </a:p>
        </p:txBody>
      </p:sp>
      <p:pic>
        <p:nvPicPr>
          <p:cNvPr id="181" name="Google Shape;181;p27"/>
          <p:cNvPicPr preferRelativeResize="0"/>
          <p:nvPr/>
        </p:nvPicPr>
        <p:blipFill rotWithShape="1">
          <a:blip r:embed="rId3">
            <a:alphaModFix/>
          </a:blip>
          <a:srcRect b="0" l="0" r="0" t="0"/>
          <a:stretch/>
        </p:blipFill>
        <p:spPr>
          <a:xfrm>
            <a:off x="4722016" y="2053761"/>
            <a:ext cx="1825624" cy="2117724"/>
          </a:xfrm>
          <a:prstGeom prst="rect">
            <a:avLst/>
          </a:prstGeom>
          <a:noFill/>
          <a:ln>
            <a:noFill/>
          </a:ln>
        </p:spPr>
      </p:pic>
      <p:pic>
        <p:nvPicPr>
          <p:cNvPr id="182" name="Google Shape;182;p27"/>
          <p:cNvPicPr preferRelativeResize="0"/>
          <p:nvPr/>
        </p:nvPicPr>
        <p:blipFill rotWithShape="1">
          <a:blip r:embed="rId4">
            <a:alphaModFix/>
          </a:blip>
          <a:srcRect b="0" l="0" r="0" t="0"/>
          <a:stretch/>
        </p:blipFill>
        <p:spPr>
          <a:xfrm>
            <a:off x="6440190" y="878700"/>
            <a:ext cx="2543411" cy="2117724"/>
          </a:xfrm>
          <a:prstGeom prst="rect">
            <a:avLst/>
          </a:prstGeom>
          <a:noFill/>
          <a:ln>
            <a:noFill/>
          </a:ln>
        </p:spPr>
      </p:pic>
      <p:sp>
        <p:nvSpPr>
          <p:cNvPr id="183" name="Google Shape;183;p27"/>
          <p:cNvSpPr txBox="1"/>
          <p:nvPr/>
        </p:nvSpPr>
        <p:spPr>
          <a:xfrm>
            <a:off x="6463300" y="3061700"/>
            <a:ext cx="2497200" cy="800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sk" sz="800">
                <a:solidFill>
                  <a:srgbClr val="B7B7B7"/>
                </a:solidFill>
                <a:highlight>
                  <a:srgbClr val="FFFFFF"/>
                </a:highlight>
              </a:rPr>
              <a:t>Jones, S. F. (1990). The Physiology of the Joints| The Physiology of the Joints, IA Kapandji (Ed.),(vol 2, Lower Limb), Churchill Livingstone, Edinburgh, 5th edn (1987), p. 242, Illus.£ 10.95, ISBN: 0443036187.</a:t>
            </a:r>
            <a:endParaRPr sz="800">
              <a:solidFill>
                <a:srgbClr val="B7B7B7"/>
              </a:solidFill>
            </a:endParaRPr>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8" name="Shape 638"/>
        <p:cNvGrpSpPr/>
        <p:nvPr/>
      </p:nvGrpSpPr>
      <p:grpSpPr>
        <a:xfrm>
          <a:off x="0" y="0"/>
          <a:ext cx="0" cy="0"/>
          <a:chOff x="0" y="0"/>
          <a:chExt cx="0" cy="0"/>
        </a:xfrm>
      </p:grpSpPr>
      <p:sp>
        <p:nvSpPr>
          <p:cNvPr id="639" name="Google Shape;639;p81"/>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M. Iliopsoas - “protahovat či posílit”?</a:t>
            </a:r>
            <a:endParaRPr/>
          </a:p>
        </p:txBody>
      </p:sp>
      <p:sp>
        <p:nvSpPr>
          <p:cNvPr id="640" name="Google Shape;640;p81"/>
          <p:cNvSpPr txBox="1"/>
          <p:nvPr>
            <p:ph idx="1" type="body"/>
          </p:nvPr>
        </p:nvSpPr>
        <p:spPr>
          <a:xfrm>
            <a:off x="540000" y="1113250"/>
            <a:ext cx="4309200" cy="3105000"/>
          </a:xfrm>
          <a:prstGeom prst="rect">
            <a:avLst/>
          </a:prstGeom>
        </p:spPr>
        <p:txBody>
          <a:bodyPr anchorCtr="0" anchor="t" bIns="0" lIns="0" spcFirstLastPara="1" rIns="0" wrap="square" tIns="0">
            <a:noAutofit/>
          </a:bodyPr>
          <a:lstStyle/>
          <a:p>
            <a:pPr indent="-317500" lvl="0" marL="457200" rtl="0" algn="l">
              <a:lnSpc>
                <a:spcPct val="150000"/>
              </a:lnSpc>
              <a:spcBef>
                <a:spcPts val="1000"/>
              </a:spcBef>
              <a:spcAft>
                <a:spcPts val="0"/>
              </a:spcAft>
              <a:buSzPts val="1400"/>
              <a:buChar char="●"/>
            </a:pPr>
            <a:r>
              <a:rPr lang="sk" sz="1400">
                <a:solidFill>
                  <a:srgbClr val="111111"/>
                </a:solidFill>
                <a:highlight>
                  <a:srgbClr val="FFFFFF"/>
                </a:highlight>
              </a:rPr>
              <a:t>Dynamické protahování,uvolnění iliopsoatu dobrá strategie pro zlepšení jeho následné aktivace</a:t>
            </a:r>
            <a:endParaRPr sz="1400">
              <a:solidFill>
                <a:srgbClr val="111111"/>
              </a:solidFill>
              <a:highlight>
                <a:srgbClr val="FFFFFF"/>
              </a:highlight>
            </a:endParaRPr>
          </a:p>
          <a:p>
            <a:pPr indent="-317500" lvl="0" marL="457200" rtl="0" algn="l">
              <a:lnSpc>
                <a:spcPct val="150000"/>
              </a:lnSpc>
              <a:spcBef>
                <a:spcPts val="0"/>
              </a:spcBef>
              <a:spcAft>
                <a:spcPts val="0"/>
              </a:spcAft>
              <a:buSzPts val="1400"/>
              <a:buChar char="●"/>
            </a:pPr>
            <a:r>
              <a:rPr lang="sk" sz="1400">
                <a:solidFill>
                  <a:srgbClr val="111111"/>
                </a:solidFill>
                <a:highlight>
                  <a:srgbClr val="FFFFFF"/>
                </a:highlight>
              </a:rPr>
              <a:t>Vliv efektu posilování v plném RP naproti efektu strečinku</a:t>
            </a:r>
            <a:endParaRPr sz="1400">
              <a:solidFill>
                <a:srgbClr val="111111"/>
              </a:solidFill>
              <a:highlight>
                <a:srgbClr val="FFFFFF"/>
              </a:highlight>
            </a:endParaRPr>
          </a:p>
          <a:p>
            <a:pPr indent="-317500" lvl="0" marL="457200" rtl="0" algn="l">
              <a:lnSpc>
                <a:spcPct val="150000"/>
              </a:lnSpc>
              <a:spcBef>
                <a:spcPts val="0"/>
              </a:spcBef>
              <a:spcAft>
                <a:spcPts val="0"/>
              </a:spcAft>
              <a:buSzPts val="1400"/>
              <a:buChar char="●"/>
            </a:pPr>
            <a:r>
              <a:rPr lang="sk" sz="1400">
                <a:solidFill>
                  <a:srgbClr val="111111"/>
                </a:solidFill>
                <a:highlight>
                  <a:srgbClr val="FFFFFF"/>
                </a:highlight>
              </a:rPr>
              <a:t>Studie (Rasch et al 2009) u pacientek s </a:t>
            </a:r>
            <a:r>
              <a:rPr lang="sk" sz="1400">
                <a:solidFill>
                  <a:srgbClr val="111111"/>
                </a:solidFill>
                <a:highlight>
                  <a:srgbClr val="FFFFFF"/>
                </a:highlight>
              </a:rPr>
              <a:t>osteoporózou KYKK - </a:t>
            </a:r>
            <a:r>
              <a:rPr lang="sk" sz="1400">
                <a:solidFill>
                  <a:srgbClr val="111111"/>
                </a:solidFill>
                <a:highlight>
                  <a:srgbClr val="FFFFFF"/>
                </a:highlight>
              </a:rPr>
              <a:t>slabost iliopsoatu a dalších pelvitrochanterických svalů. </a:t>
            </a:r>
            <a:endParaRPr sz="1400">
              <a:solidFill>
                <a:srgbClr val="111111"/>
              </a:solidFill>
              <a:highlight>
                <a:srgbClr val="FFFFFF"/>
              </a:highlight>
            </a:endParaRPr>
          </a:p>
          <a:p>
            <a:pPr indent="-317500" lvl="0" marL="457200" rtl="0" algn="l">
              <a:lnSpc>
                <a:spcPct val="150000"/>
              </a:lnSpc>
              <a:spcBef>
                <a:spcPts val="0"/>
              </a:spcBef>
              <a:spcAft>
                <a:spcPts val="0"/>
              </a:spcAft>
              <a:buSzPts val="1400"/>
              <a:buChar char="●"/>
            </a:pPr>
            <a:r>
              <a:rPr lang="sk" sz="1400">
                <a:solidFill>
                  <a:srgbClr val="111111"/>
                </a:solidFill>
                <a:highlight>
                  <a:srgbClr val="FFFFFF"/>
                </a:highlight>
              </a:rPr>
              <a:t>Posilování iliopsoatu napomohlo snížení LBP, snížení zvýšené Lp lordózy a zvýšení aktivace m. Transverzu abdominis (Malai et al. 2015).</a:t>
            </a:r>
            <a:endParaRPr sz="1400">
              <a:solidFill>
                <a:srgbClr val="111111"/>
              </a:solidFill>
              <a:highlight>
                <a:srgbClr val="FFFFFF"/>
              </a:highlight>
            </a:endParaRPr>
          </a:p>
          <a:p>
            <a:pPr indent="-317500" lvl="0" marL="457200" rtl="0" algn="l">
              <a:lnSpc>
                <a:spcPct val="150000"/>
              </a:lnSpc>
              <a:spcBef>
                <a:spcPts val="0"/>
              </a:spcBef>
              <a:spcAft>
                <a:spcPts val="0"/>
              </a:spcAft>
              <a:buSzPts val="1400"/>
              <a:buChar char="●"/>
            </a:pPr>
            <a:r>
              <a:rPr lang="sk" sz="1400">
                <a:solidFill>
                  <a:srgbClr val="111111"/>
                </a:solidFill>
                <a:highlight>
                  <a:srgbClr val="FFFFFF"/>
                </a:highlight>
              </a:rPr>
              <a:t>Rovnováha - svalové napětí vs. odolnost</a:t>
            </a:r>
            <a:endParaRPr sz="1400">
              <a:solidFill>
                <a:srgbClr val="111111"/>
              </a:solidFill>
              <a:highlight>
                <a:srgbClr val="FFFFFF"/>
              </a:highlight>
            </a:endParaRPr>
          </a:p>
          <a:p>
            <a:pPr indent="0" lvl="0" marL="0" rtl="0" algn="l">
              <a:lnSpc>
                <a:spcPct val="150000"/>
              </a:lnSpc>
              <a:spcBef>
                <a:spcPts val="1000"/>
              </a:spcBef>
              <a:spcAft>
                <a:spcPts val="0"/>
              </a:spcAft>
              <a:buNone/>
            </a:pPr>
            <a:r>
              <a:t/>
            </a:r>
            <a:endParaRPr sz="1400"/>
          </a:p>
        </p:txBody>
      </p:sp>
      <p:pic>
        <p:nvPicPr>
          <p:cNvPr id="641" name="Google Shape;641;p81"/>
          <p:cNvPicPr preferRelativeResize="0"/>
          <p:nvPr/>
        </p:nvPicPr>
        <p:blipFill>
          <a:blip r:embed="rId3">
            <a:alphaModFix/>
          </a:blip>
          <a:stretch>
            <a:fillRect/>
          </a:stretch>
        </p:blipFill>
        <p:spPr>
          <a:xfrm>
            <a:off x="4849200" y="1113250"/>
            <a:ext cx="4085825" cy="1764725"/>
          </a:xfrm>
          <a:prstGeom prst="rect">
            <a:avLst/>
          </a:prstGeom>
          <a:noFill/>
          <a:ln>
            <a:noFill/>
          </a:ln>
        </p:spPr>
      </p:pic>
      <p:sp>
        <p:nvSpPr>
          <p:cNvPr id="642" name="Google Shape;642;p81"/>
          <p:cNvSpPr txBox="1"/>
          <p:nvPr/>
        </p:nvSpPr>
        <p:spPr>
          <a:xfrm>
            <a:off x="5299350" y="2877975"/>
            <a:ext cx="30000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sk" sz="800">
                <a:solidFill>
                  <a:srgbClr val="B7B7B7"/>
                </a:solidFill>
              </a:rPr>
              <a:t>https://msksportsinjuryclinic.co.uk/blog/psoas-the-most-vital-muscle-in-our-body/</a:t>
            </a:r>
            <a:endParaRPr sz="800">
              <a:solidFill>
                <a:srgbClr val="B7B7B7"/>
              </a:solidFill>
            </a:endParaRPr>
          </a:p>
        </p:txBody>
      </p:sp>
      <p:pic>
        <p:nvPicPr>
          <p:cNvPr id="643" name="Google Shape;643;p81"/>
          <p:cNvPicPr preferRelativeResize="0"/>
          <p:nvPr/>
        </p:nvPicPr>
        <p:blipFill>
          <a:blip r:embed="rId4">
            <a:alphaModFix/>
          </a:blip>
          <a:stretch>
            <a:fillRect/>
          </a:stretch>
        </p:blipFill>
        <p:spPr>
          <a:xfrm>
            <a:off x="5299349" y="3309075"/>
            <a:ext cx="2717100" cy="1655750"/>
          </a:xfrm>
          <a:prstGeom prst="rect">
            <a:avLst/>
          </a:prstGeom>
          <a:noFill/>
          <a:ln>
            <a:noFill/>
          </a:ln>
        </p:spPr>
      </p:pic>
      <p:sp>
        <p:nvSpPr>
          <p:cNvPr id="644" name="Google Shape;644;p81"/>
          <p:cNvSpPr txBox="1"/>
          <p:nvPr/>
        </p:nvSpPr>
        <p:spPr>
          <a:xfrm>
            <a:off x="6117075" y="4686400"/>
            <a:ext cx="18474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sk" sz="800">
                <a:solidFill>
                  <a:srgbClr val="B7B7B7"/>
                </a:solidFill>
              </a:rPr>
              <a:t>https://docplayer.cz/106137061-Dynamicka-neuromuskularni-stabilizace.html</a:t>
            </a:r>
            <a:endParaRPr sz="800">
              <a:solidFill>
                <a:srgbClr val="B7B7B7"/>
              </a:solidFill>
            </a:endParaRPr>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8" name="Shape 648"/>
        <p:cNvGrpSpPr/>
        <p:nvPr/>
      </p:nvGrpSpPr>
      <p:grpSpPr>
        <a:xfrm>
          <a:off x="0" y="0"/>
          <a:ext cx="0" cy="0"/>
          <a:chOff x="0" y="0"/>
          <a:chExt cx="0" cy="0"/>
        </a:xfrm>
      </p:grpSpPr>
      <p:sp>
        <p:nvSpPr>
          <p:cNvPr id="649" name="Google Shape;649;p82"/>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lnSpc>
                <a:spcPct val="100000"/>
              </a:lnSpc>
              <a:spcBef>
                <a:spcPts val="0"/>
              </a:spcBef>
              <a:spcAft>
                <a:spcPts val="0"/>
              </a:spcAft>
              <a:buNone/>
            </a:pPr>
            <a:r>
              <a:rPr lang="sk"/>
              <a:t>Svaly KYK - Dif. Dg.</a:t>
            </a:r>
            <a:endParaRPr/>
          </a:p>
          <a:p>
            <a:pPr indent="0" lvl="0" marL="0" rtl="0" algn="l">
              <a:spcBef>
                <a:spcPts val="0"/>
              </a:spcBef>
              <a:spcAft>
                <a:spcPts val="0"/>
              </a:spcAft>
              <a:buNone/>
            </a:pPr>
            <a:r>
              <a:t/>
            </a:r>
            <a:endParaRPr/>
          </a:p>
        </p:txBody>
      </p:sp>
      <p:sp>
        <p:nvSpPr>
          <p:cNvPr id="650" name="Google Shape;650;p82"/>
          <p:cNvSpPr txBox="1"/>
          <p:nvPr>
            <p:ph idx="1" type="body"/>
          </p:nvPr>
        </p:nvSpPr>
        <p:spPr>
          <a:xfrm>
            <a:off x="540000" y="1269002"/>
            <a:ext cx="8064900" cy="3105000"/>
          </a:xfrm>
          <a:prstGeom prst="rect">
            <a:avLst/>
          </a:prstGeom>
        </p:spPr>
        <p:txBody>
          <a:bodyPr anchorCtr="0" anchor="t" bIns="0" lIns="0" spcFirstLastPara="1" rIns="0" wrap="square" tIns="0">
            <a:noAutofit/>
          </a:bodyPr>
          <a:lstStyle/>
          <a:p>
            <a:pPr indent="0" lvl="0" marL="0" rtl="0" algn="l">
              <a:lnSpc>
                <a:spcPct val="115000"/>
              </a:lnSpc>
              <a:spcBef>
                <a:spcPts val="0"/>
              </a:spcBef>
              <a:spcAft>
                <a:spcPts val="0"/>
              </a:spcAft>
              <a:buNone/>
            </a:pPr>
            <a:r>
              <a:rPr b="1" lang="sk" sz="1900"/>
              <a:t>M. piriformis - funkce</a:t>
            </a:r>
            <a:endParaRPr b="1" sz="1900"/>
          </a:p>
          <a:p>
            <a:pPr indent="-323850" lvl="0" marL="457200" rtl="0" algn="l">
              <a:lnSpc>
                <a:spcPct val="115000"/>
              </a:lnSpc>
              <a:spcBef>
                <a:spcPts val="800"/>
              </a:spcBef>
              <a:spcAft>
                <a:spcPts val="0"/>
              </a:spcAft>
              <a:buSzPts val="1500"/>
              <a:buFont typeface="Arial"/>
              <a:buChar char="●"/>
            </a:pPr>
            <a:r>
              <a:rPr lang="sk" sz="1500"/>
              <a:t>stupeň FX v KYK výrazně ovlivňuje funkci m. piriformis</a:t>
            </a:r>
            <a:endParaRPr sz="1500"/>
          </a:p>
          <a:p>
            <a:pPr indent="-323850" lvl="0" marL="457200" rtl="0" algn="l">
              <a:lnSpc>
                <a:spcPct val="115000"/>
              </a:lnSpc>
              <a:spcBef>
                <a:spcPts val="0"/>
              </a:spcBef>
              <a:spcAft>
                <a:spcPts val="0"/>
              </a:spcAft>
              <a:buSzPts val="1500"/>
              <a:buFont typeface="Arial"/>
              <a:buChar char="●"/>
            </a:pPr>
            <a:r>
              <a:rPr lang="sk" sz="1500" u="sng"/>
              <a:t>neutrální postavení kyčelního kloubu</a:t>
            </a:r>
            <a:r>
              <a:rPr lang="sk" sz="1500"/>
              <a:t>: ZR, FL, ABD</a:t>
            </a:r>
            <a:endParaRPr sz="1500"/>
          </a:p>
          <a:p>
            <a:pPr indent="-323850" lvl="0" marL="457200" rtl="0" algn="l">
              <a:lnSpc>
                <a:spcPct val="115000"/>
              </a:lnSpc>
              <a:spcBef>
                <a:spcPts val="0"/>
              </a:spcBef>
              <a:spcAft>
                <a:spcPts val="0"/>
              </a:spcAft>
              <a:buSzPts val="1500"/>
              <a:buFont typeface="Arial"/>
              <a:buChar char="●"/>
            </a:pPr>
            <a:r>
              <a:rPr lang="sk" sz="1500" u="sng"/>
              <a:t>maximální flexe v kyčelním kloubu</a:t>
            </a:r>
            <a:r>
              <a:rPr lang="sk" sz="1500"/>
              <a:t>: VR, EX, ABD</a:t>
            </a:r>
            <a:endParaRPr sz="1500"/>
          </a:p>
          <a:p>
            <a:pPr indent="-323850" lvl="0" marL="457200" rtl="0" algn="l">
              <a:lnSpc>
                <a:spcPct val="115000"/>
              </a:lnSpc>
              <a:spcBef>
                <a:spcPts val="0"/>
              </a:spcBef>
              <a:spcAft>
                <a:spcPts val="0"/>
              </a:spcAft>
              <a:buSzPts val="1500"/>
              <a:buFont typeface="Arial"/>
              <a:buChar char="●"/>
            </a:pPr>
            <a:r>
              <a:rPr lang="sk" sz="1500"/>
              <a:t>při 90° v KYK dělá ABD stehna, ale jen proti odporu</a:t>
            </a:r>
            <a:endParaRPr sz="1500"/>
          </a:p>
          <a:p>
            <a:pPr indent="-323850" lvl="0" marL="457200" rtl="0" algn="l">
              <a:lnSpc>
                <a:spcPct val="115000"/>
              </a:lnSpc>
              <a:spcBef>
                <a:spcPts val="0"/>
              </a:spcBef>
              <a:spcAft>
                <a:spcPts val="0"/>
              </a:spcAft>
              <a:buSzPts val="1500"/>
              <a:buFont typeface="Arial"/>
              <a:buChar char="●"/>
            </a:pPr>
            <a:r>
              <a:rPr lang="sk" sz="1500"/>
              <a:t>ve stoji kontroluje a brání prudké VR stehna</a:t>
            </a:r>
            <a:endParaRPr sz="1500"/>
          </a:p>
          <a:p>
            <a:pPr indent="-323850" lvl="0" marL="457200" rtl="0" algn="l">
              <a:lnSpc>
                <a:spcPct val="115000"/>
              </a:lnSpc>
              <a:spcBef>
                <a:spcPts val="0"/>
              </a:spcBef>
              <a:spcAft>
                <a:spcPts val="0"/>
              </a:spcAft>
              <a:buSzPts val="1500"/>
              <a:buFont typeface="Arial"/>
              <a:buChar char="●"/>
            </a:pPr>
            <a:r>
              <a:rPr lang="sk" sz="1500"/>
              <a:t>účastní se stabilizace kyčelního kloubu (pomáhá udržet caput femoris v acetabulu)</a:t>
            </a:r>
            <a:endParaRPr sz="1500"/>
          </a:p>
          <a:p>
            <a:pPr indent="-323850" lvl="0" marL="457200" rtl="0" algn="l">
              <a:lnSpc>
                <a:spcPct val="115000"/>
              </a:lnSpc>
              <a:spcBef>
                <a:spcPts val="0"/>
              </a:spcBef>
              <a:spcAft>
                <a:spcPts val="0"/>
              </a:spcAft>
              <a:buSzPts val="1500"/>
              <a:buFont typeface="Arial"/>
              <a:buChar char="●"/>
            </a:pPr>
            <a:r>
              <a:rPr lang="sk" sz="1500"/>
              <a:t>kontroluje pohyb pánve svou excentrickou kontrakcí, při stoji napomáhá sklápění pánve</a:t>
            </a:r>
            <a:endParaRPr sz="1500"/>
          </a:p>
          <a:p>
            <a:pPr indent="-323850" lvl="0" marL="457200" rtl="0" algn="l">
              <a:lnSpc>
                <a:spcPct val="115000"/>
              </a:lnSpc>
              <a:spcBef>
                <a:spcPts val="0"/>
              </a:spcBef>
              <a:spcAft>
                <a:spcPts val="0"/>
              </a:spcAft>
              <a:buSzPts val="1500"/>
              <a:buFont typeface="Arial"/>
              <a:buChar char="●"/>
            </a:pPr>
            <a:r>
              <a:rPr lang="sk" sz="1500"/>
              <a:t>inverze funkce při 60° FL - provádí pouze ABD (spolu s m.Obt. int. a Gmax.)</a:t>
            </a:r>
            <a:endParaRPr sz="1500"/>
          </a:p>
          <a:p>
            <a:pPr indent="-323850" lvl="0" marL="457200" rtl="0" algn="l">
              <a:lnSpc>
                <a:spcPct val="115000"/>
              </a:lnSpc>
              <a:spcBef>
                <a:spcPts val="0"/>
              </a:spcBef>
              <a:spcAft>
                <a:spcPts val="0"/>
              </a:spcAft>
              <a:buSzPts val="1500"/>
              <a:buFont typeface="Arial"/>
              <a:buChar char="●"/>
            </a:pPr>
            <a:r>
              <a:rPr lang="sk" sz="1500"/>
              <a:t>zevní rotátory v neutrální pozici probíhají tak, že kříží vertikální osu kyčelního kloubu vzadu, nepatrně nad středem kloubu a při flexi se dostávají pod střed kloubu</a:t>
            </a:r>
            <a:endParaRPr sz="1500"/>
          </a:p>
          <a:p>
            <a:pPr indent="0" lvl="0" marL="0" rtl="0" algn="l">
              <a:lnSpc>
                <a:spcPct val="115000"/>
              </a:lnSpc>
              <a:spcBef>
                <a:spcPts val="800"/>
              </a:spcBef>
              <a:spcAft>
                <a:spcPts val="0"/>
              </a:spcAft>
              <a:buNone/>
            </a:pPr>
            <a:r>
              <a:t/>
            </a:r>
            <a:endParaRPr sz="1500">
              <a:solidFill>
                <a:srgbClr val="695D46"/>
              </a:solidFill>
            </a:endParaRPr>
          </a:p>
          <a:p>
            <a:pPr indent="0" lvl="0" marL="0" rtl="0" algn="l">
              <a:lnSpc>
                <a:spcPct val="115000"/>
              </a:lnSpc>
              <a:spcBef>
                <a:spcPts val="0"/>
              </a:spcBef>
              <a:spcAft>
                <a:spcPts val="0"/>
              </a:spcAft>
              <a:buNone/>
            </a:pPr>
            <a:r>
              <a:t/>
            </a:r>
            <a:endParaRPr b="1" sz="1900"/>
          </a:p>
        </p:txBody>
      </p:sp>
      <p:pic>
        <p:nvPicPr>
          <p:cNvPr id="651" name="Google Shape;651;p82"/>
          <p:cNvPicPr preferRelativeResize="0"/>
          <p:nvPr/>
        </p:nvPicPr>
        <p:blipFill>
          <a:blip r:embed="rId3">
            <a:alphaModFix/>
          </a:blip>
          <a:stretch>
            <a:fillRect/>
          </a:stretch>
        </p:blipFill>
        <p:spPr>
          <a:xfrm>
            <a:off x="5704475" y="540000"/>
            <a:ext cx="2440351" cy="2440351"/>
          </a:xfrm>
          <a:prstGeom prst="rect">
            <a:avLst/>
          </a:prstGeom>
          <a:noFill/>
          <a:ln>
            <a:noFill/>
          </a:ln>
        </p:spPr>
      </p:pic>
      <p:sp>
        <p:nvSpPr>
          <p:cNvPr id="652" name="Google Shape;652;p82"/>
          <p:cNvSpPr txBox="1"/>
          <p:nvPr/>
        </p:nvSpPr>
        <p:spPr>
          <a:xfrm>
            <a:off x="5704550" y="53100"/>
            <a:ext cx="24402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sk" sz="800">
                <a:solidFill>
                  <a:srgbClr val="B7B7B7"/>
                </a:solidFill>
              </a:rPr>
              <a:t>http://coretraining.cz/2016/10/piriformis-jak-hodny-sval-muze-udelat-mnoho-zleho-pro-vas-pohyb-a-zada/</a:t>
            </a:r>
            <a:endParaRPr sz="800">
              <a:solidFill>
                <a:srgbClr val="B7B7B7"/>
              </a:solidFill>
            </a:endParaRPr>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6" name="Shape 656"/>
        <p:cNvGrpSpPr/>
        <p:nvPr/>
      </p:nvGrpSpPr>
      <p:grpSpPr>
        <a:xfrm>
          <a:off x="0" y="0"/>
          <a:ext cx="0" cy="0"/>
          <a:chOff x="0" y="0"/>
          <a:chExt cx="0" cy="0"/>
        </a:xfrm>
      </p:grpSpPr>
      <p:sp>
        <p:nvSpPr>
          <p:cNvPr id="657" name="Google Shape;657;p83"/>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lnSpc>
                <a:spcPct val="100000"/>
              </a:lnSpc>
              <a:spcBef>
                <a:spcPts val="0"/>
              </a:spcBef>
              <a:spcAft>
                <a:spcPts val="0"/>
              </a:spcAft>
              <a:buClr>
                <a:schemeClr val="dk1"/>
              </a:buClr>
              <a:buSzPts val="1100"/>
              <a:buFont typeface="Arial"/>
              <a:buNone/>
            </a:pPr>
            <a:r>
              <a:rPr lang="sk"/>
              <a:t>Svaly KYK - Dif. Dg.</a:t>
            </a:r>
            <a:endParaRPr/>
          </a:p>
          <a:p>
            <a:pPr indent="0" lvl="0" marL="0" rtl="0" algn="l">
              <a:spcBef>
                <a:spcPts val="0"/>
              </a:spcBef>
              <a:spcAft>
                <a:spcPts val="0"/>
              </a:spcAft>
              <a:buNone/>
            </a:pPr>
            <a:r>
              <a:t/>
            </a:r>
            <a:endParaRPr/>
          </a:p>
        </p:txBody>
      </p:sp>
      <p:sp>
        <p:nvSpPr>
          <p:cNvPr id="658" name="Google Shape;658;p83"/>
          <p:cNvSpPr txBox="1"/>
          <p:nvPr>
            <p:ph idx="1" type="body"/>
          </p:nvPr>
        </p:nvSpPr>
        <p:spPr>
          <a:xfrm>
            <a:off x="540000" y="1269000"/>
            <a:ext cx="5020500" cy="31050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b="1" lang="sk" sz="1800"/>
              <a:t>M. piriformis - TrPs</a:t>
            </a:r>
            <a:endParaRPr b="1" sz="1800"/>
          </a:p>
          <a:p>
            <a:pPr indent="0" lvl="0" marL="0" rtl="0" algn="l">
              <a:spcBef>
                <a:spcPts val="0"/>
              </a:spcBef>
              <a:spcAft>
                <a:spcPts val="0"/>
              </a:spcAft>
              <a:buNone/>
            </a:pPr>
            <a:r>
              <a:rPr lang="sk" sz="1500"/>
              <a:t>nejčastější lokalizace TrPs je na tzv. </a:t>
            </a:r>
            <a:r>
              <a:rPr b="1" lang="sk" sz="1500"/>
              <a:t>piriformis linii</a:t>
            </a:r>
            <a:r>
              <a:rPr lang="sk" sz="1500"/>
              <a:t> - spojnice trochanteru major a foramen ischiadicum, laterálně od okraje sakra → inferiorně od spina iliaca inferior posterior, pod SI</a:t>
            </a:r>
            <a:endParaRPr sz="1500"/>
          </a:p>
          <a:p>
            <a:pPr indent="-323850" lvl="0" marL="457200" rtl="0" algn="l">
              <a:lnSpc>
                <a:spcPct val="115000"/>
              </a:lnSpc>
              <a:spcBef>
                <a:spcPts val="0"/>
              </a:spcBef>
              <a:spcAft>
                <a:spcPts val="0"/>
              </a:spcAft>
              <a:buSzPts val="1500"/>
              <a:buFont typeface="Arial"/>
              <a:buChar char="●"/>
            </a:pPr>
            <a:r>
              <a:rPr lang="sk" sz="1500"/>
              <a:t>zóna přenesené bolesti  pro oba TrPs je shodná</a:t>
            </a:r>
            <a:endParaRPr sz="1500"/>
          </a:p>
          <a:p>
            <a:pPr indent="-323850" lvl="0" marL="457200" rtl="0" algn="l">
              <a:lnSpc>
                <a:spcPct val="115000"/>
              </a:lnSpc>
              <a:spcBef>
                <a:spcPts val="0"/>
              </a:spcBef>
              <a:spcAft>
                <a:spcPts val="0"/>
              </a:spcAft>
              <a:buSzPts val="1500"/>
              <a:buFont typeface="Open Sans"/>
              <a:buChar char="●"/>
            </a:pPr>
            <a:r>
              <a:rPr i="1" lang="sk" sz="1500"/>
              <a:t>primárně</a:t>
            </a:r>
            <a:r>
              <a:rPr lang="sk" sz="1500"/>
              <a:t> se bolest šíří do oblasti </a:t>
            </a:r>
            <a:r>
              <a:rPr b="1" lang="sk" sz="1500"/>
              <a:t>SI</a:t>
            </a:r>
            <a:r>
              <a:rPr lang="sk" sz="1500"/>
              <a:t>, </a:t>
            </a:r>
            <a:r>
              <a:rPr b="1" lang="sk" sz="1500"/>
              <a:t>hýždí</a:t>
            </a:r>
            <a:r>
              <a:rPr lang="sk" sz="1500"/>
              <a:t> a posteriorně za </a:t>
            </a:r>
            <a:r>
              <a:rPr b="1" lang="sk" sz="1500"/>
              <a:t>kyčelní kloub</a:t>
            </a:r>
            <a:r>
              <a:rPr lang="sk" sz="1500"/>
              <a:t>, </a:t>
            </a:r>
            <a:r>
              <a:rPr i="1" lang="sk" sz="1500"/>
              <a:t>sekundárně</a:t>
            </a:r>
            <a:r>
              <a:rPr lang="sk" sz="1500"/>
              <a:t> se může šířit do </a:t>
            </a:r>
            <a:r>
              <a:rPr b="1" lang="sk" sz="1500"/>
              <a:t>2/3 zadní strany stehna</a:t>
            </a:r>
            <a:endParaRPr sz="1500"/>
          </a:p>
          <a:p>
            <a:pPr indent="0" lvl="0" marL="0" rtl="0" algn="l">
              <a:lnSpc>
                <a:spcPct val="115000"/>
              </a:lnSpc>
              <a:spcBef>
                <a:spcPts val="0"/>
              </a:spcBef>
              <a:spcAft>
                <a:spcPts val="0"/>
              </a:spcAft>
              <a:buNone/>
            </a:pPr>
            <a:r>
              <a:t/>
            </a:r>
            <a:endParaRPr sz="1500">
              <a:solidFill>
                <a:srgbClr val="695D46"/>
              </a:solidFill>
            </a:endParaRPr>
          </a:p>
          <a:p>
            <a:pPr indent="0" lvl="0" marL="0" rtl="0" algn="l">
              <a:spcBef>
                <a:spcPts val="1600"/>
              </a:spcBef>
              <a:spcAft>
                <a:spcPts val="0"/>
              </a:spcAft>
              <a:buNone/>
            </a:pPr>
            <a:r>
              <a:t/>
            </a:r>
            <a:endParaRPr b="1" sz="1800"/>
          </a:p>
        </p:txBody>
      </p:sp>
      <p:pic>
        <p:nvPicPr>
          <p:cNvPr id="659" name="Google Shape;659;p83"/>
          <p:cNvPicPr preferRelativeResize="0"/>
          <p:nvPr/>
        </p:nvPicPr>
        <p:blipFill rotWithShape="1">
          <a:blip r:embed="rId3">
            <a:alphaModFix/>
          </a:blip>
          <a:srcRect b="45151" l="4895" r="7531" t="20154"/>
          <a:stretch/>
        </p:blipFill>
        <p:spPr>
          <a:xfrm>
            <a:off x="5560625" y="151475"/>
            <a:ext cx="3278000" cy="1262325"/>
          </a:xfrm>
          <a:prstGeom prst="rect">
            <a:avLst/>
          </a:prstGeom>
          <a:noFill/>
          <a:ln>
            <a:noFill/>
          </a:ln>
        </p:spPr>
      </p:pic>
      <p:pic>
        <p:nvPicPr>
          <p:cNvPr id="660" name="Google Shape;660;p83"/>
          <p:cNvPicPr preferRelativeResize="0"/>
          <p:nvPr/>
        </p:nvPicPr>
        <p:blipFill rotWithShape="1">
          <a:blip r:embed="rId4">
            <a:alphaModFix/>
          </a:blip>
          <a:srcRect b="0" l="0" r="0" t="0"/>
          <a:stretch/>
        </p:blipFill>
        <p:spPr>
          <a:xfrm>
            <a:off x="5405103" y="1562028"/>
            <a:ext cx="3433524" cy="2887399"/>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4" name="Shape 664"/>
        <p:cNvGrpSpPr/>
        <p:nvPr/>
      </p:nvGrpSpPr>
      <p:grpSpPr>
        <a:xfrm>
          <a:off x="0" y="0"/>
          <a:ext cx="0" cy="0"/>
          <a:chOff x="0" y="0"/>
          <a:chExt cx="0" cy="0"/>
        </a:xfrm>
      </p:grpSpPr>
      <p:sp>
        <p:nvSpPr>
          <p:cNvPr id="665" name="Google Shape;665;p84"/>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lnSpc>
                <a:spcPct val="100000"/>
              </a:lnSpc>
              <a:spcBef>
                <a:spcPts val="0"/>
              </a:spcBef>
              <a:spcAft>
                <a:spcPts val="0"/>
              </a:spcAft>
              <a:buClr>
                <a:schemeClr val="dk1"/>
              </a:buClr>
              <a:buSzPts val="1100"/>
              <a:buFont typeface="Arial"/>
              <a:buNone/>
            </a:pPr>
            <a:r>
              <a:rPr lang="sk"/>
              <a:t>Svaly KYK - Dif. Dg.</a:t>
            </a:r>
            <a:endParaRPr/>
          </a:p>
          <a:p>
            <a:pPr indent="0" lvl="0" marL="0" rtl="0" algn="l">
              <a:spcBef>
                <a:spcPts val="0"/>
              </a:spcBef>
              <a:spcAft>
                <a:spcPts val="0"/>
              </a:spcAft>
              <a:buNone/>
            </a:pPr>
            <a:r>
              <a:t/>
            </a:r>
            <a:endParaRPr/>
          </a:p>
        </p:txBody>
      </p:sp>
      <p:sp>
        <p:nvSpPr>
          <p:cNvPr id="666" name="Google Shape;666;p84"/>
          <p:cNvSpPr txBox="1"/>
          <p:nvPr>
            <p:ph idx="1" type="body"/>
          </p:nvPr>
        </p:nvSpPr>
        <p:spPr>
          <a:xfrm>
            <a:off x="540000" y="1113250"/>
            <a:ext cx="4901100" cy="31050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b="1" lang="sk" sz="1200"/>
              <a:t>Syndrom m. piriformis</a:t>
            </a:r>
            <a:endParaRPr b="1" sz="1200"/>
          </a:p>
          <a:p>
            <a:pPr indent="0" lvl="0" marL="0" rtl="0" algn="l">
              <a:lnSpc>
                <a:spcPct val="115000"/>
              </a:lnSpc>
              <a:spcBef>
                <a:spcPts val="0"/>
              </a:spcBef>
              <a:spcAft>
                <a:spcPts val="0"/>
              </a:spcAft>
              <a:buNone/>
            </a:pPr>
            <a:r>
              <a:rPr b="1" lang="sk" sz="1200"/>
              <a:t>má 3 komponenty:</a:t>
            </a:r>
            <a:endParaRPr b="1" sz="1200"/>
          </a:p>
          <a:p>
            <a:pPr indent="-304800" lvl="0" marL="457200" rtl="0" algn="l">
              <a:lnSpc>
                <a:spcPct val="80000"/>
              </a:lnSpc>
              <a:spcBef>
                <a:spcPts val="1600"/>
              </a:spcBef>
              <a:spcAft>
                <a:spcPts val="0"/>
              </a:spcAft>
              <a:buClr>
                <a:schemeClr val="dk1"/>
              </a:buClr>
              <a:buSzPts val="1200"/>
              <a:buFont typeface="Arial"/>
              <a:buAutoNum type="arabicParenR"/>
            </a:pPr>
            <a:r>
              <a:rPr b="1" lang="sk" sz="1200"/>
              <a:t>myofasciální bolest </a:t>
            </a:r>
            <a:r>
              <a:rPr lang="sk" sz="1200"/>
              <a:t>vyzařující z TrPs</a:t>
            </a:r>
            <a:endParaRPr sz="1200"/>
          </a:p>
          <a:p>
            <a:pPr indent="-304800" lvl="0" marL="457200" rtl="0" algn="l">
              <a:lnSpc>
                <a:spcPct val="80000"/>
              </a:lnSpc>
              <a:spcBef>
                <a:spcPts val="0"/>
              </a:spcBef>
              <a:spcAft>
                <a:spcPts val="0"/>
              </a:spcAft>
              <a:buClr>
                <a:schemeClr val="dk1"/>
              </a:buClr>
              <a:buSzPts val="1200"/>
              <a:buFont typeface="Arial"/>
              <a:buAutoNum type="arabicParenR"/>
            </a:pPr>
            <a:r>
              <a:rPr b="1" lang="sk" sz="1200"/>
              <a:t>útlak nervově – vaskulárno svazku</a:t>
            </a:r>
            <a:endParaRPr b="1" sz="1200"/>
          </a:p>
          <a:p>
            <a:pPr indent="-304800" lvl="1" marL="914400" rtl="0" algn="l">
              <a:lnSpc>
                <a:spcPct val="115000"/>
              </a:lnSpc>
              <a:spcBef>
                <a:spcPts val="0"/>
              </a:spcBef>
              <a:spcAft>
                <a:spcPts val="0"/>
              </a:spcAft>
              <a:buSzPts val="1200"/>
              <a:buFont typeface="Arial"/>
              <a:buChar char="○"/>
            </a:pPr>
            <a:r>
              <a:rPr b="1" lang="sk" sz="1200"/>
              <a:t>- n. gluteus superior et inferior </a:t>
            </a:r>
            <a:r>
              <a:rPr lang="sk" sz="1200"/>
              <a:t>=&gt;atrofie gluteů</a:t>
            </a:r>
            <a:endParaRPr sz="1200"/>
          </a:p>
          <a:p>
            <a:pPr indent="-304800" lvl="1" marL="914400" rtl="0" algn="l">
              <a:lnSpc>
                <a:spcPct val="115000"/>
              </a:lnSpc>
              <a:spcBef>
                <a:spcPts val="0"/>
              </a:spcBef>
              <a:spcAft>
                <a:spcPts val="0"/>
              </a:spcAft>
              <a:buSzPts val="1200"/>
              <a:buFont typeface="Arial"/>
              <a:buChar char="○"/>
            </a:pPr>
            <a:r>
              <a:rPr b="1" lang="sk" sz="1200"/>
              <a:t>- n. cutaneus femoris posterior </a:t>
            </a:r>
            <a:r>
              <a:rPr lang="sk" sz="1200"/>
              <a:t>=&gt;bolest hýždě</a:t>
            </a:r>
            <a:endParaRPr sz="1200"/>
          </a:p>
          <a:p>
            <a:pPr indent="-304800" lvl="1" marL="914400" rtl="0" algn="l">
              <a:lnSpc>
                <a:spcPct val="115000"/>
              </a:lnSpc>
              <a:spcBef>
                <a:spcPts val="0"/>
              </a:spcBef>
              <a:spcAft>
                <a:spcPts val="0"/>
              </a:spcAft>
              <a:buSzPts val="1200"/>
              <a:buFont typeface="Arial"/>
              <a:buChar char="○"/>
            </a:pPr>
            <a:r>
              <a:rPr b="1" lang="sk" sz="1200"/>
              <a:t>- n. ischiadicus</a:t>
            </a:r>
            <a:r>
              <a:rPr lang="sk" sz="1200"/>
              <a:t> =&gt;parestezie po zadní straně stehna, lýtka a nohy</a:t>
            </a:r>
            <a:endParaRPr sz="1200"/>
          </a:p>
          <a:p>
            <a:pPr indent="-304800" lvl="1" marL="914400" rtl="0" algn="l">
              <a:lnSpc>
                <a:spcPct val="115000"/>
              </a:lnSpc>
              <a:spcBef>
                <a:spcPts val="0"/>
              </a:spcBef>
              <a:spcAft>
                <a:spcPts val="0"/>
              </a:spcAft>
              <a:buSzPts val="1200"/>
              <a:buFont typeface="Arial"/>
              <a:buChar char="○"/>
            </a:pPr>
            <a:r>
              <a:rPr b="1" lang="sk" sz="1200"/>
              <a:t>- n. pudendus</a:t>
            </a:r>
            <a:r>
              <a:rPr lang="sk" sz="1200"/>
              <a:t> =&gt;perineální bolest, sexuální dysfunkce</a:t>
            </a:r>
            <a:endParaRPr sz="1200"/>
          </a:p>
          <a:p>
            <a:pPr indent="0" lvl="0" marL="914400" rtl="0" algn="l">
              <a:lnSpc>
                <a:spcPct val="115000"/>
              </a:lnSpc>
              <a:spcBef>
                <a:spcPts val="300"/>
              </a:spcBef>
              <a:spcAft>
                <a:spcPts val="0"/>
              </a:spcAft>
              <a:buNone/>
            </a:pPr>
            <a:r>
              <a:rPr lang="sk" sz="1200"/>
              <a:t>- podle Travellové je relativní útlak struktur do jisté míry fyziologický, 	protože každý sval se při zkrácení nebo kontrakci „ztlušťuje“</a:t>
            </a:r>
            <a:endParaRPr sz="1200"/>
          </a:p>
          <a:p>
            <a:pPr indent="-304800" lvl="0" marL="342900" rtl="0" algn="l">
              <a:lnSpc>
                <a:spcPct val="115000"/>
              </a:lnSpc>
              <a:spcBef>
                <a:spcPts val="300"/>
              </a:spcBef>
              <a:spcAft>
                <a:spcPts val="0"/>
              </a:spcAft>
              <a:buClr>
                <a:schemeClr val="dk1"/>
              </a:buClr>
              <a:buSzPts val="1200"/>
              <a:buFont typeface="Arial"/>
              <a:buAutoNum type="arabicParenR" startAt="3"/>
            </a:pPr>
            <a:r>
              <a:rPr b="1" lang="sk" sz="1200"/>
              <a:t>dysfunkce SI kloubu </a:t>
            </a:r>
            <a:r>
              <a:rPr lang="sk" sz="1200"/>
              <a:t>=&gt; zvýšené napětí ve svalu způsobené TrpPs může podporovat SI posun a naopak dysfunkce způsobená posunem kloubu podporuje výskyt TrPs v MP</a:t>
            </a:r>
            <a:endParaRPr sz="1200"/>
          </a:p>
          <a:p>
            <a:pPr indent="0" lvl="0" marL="0" rtl="0" algn="l">
              <a:spcBef>
                <a:spcPts val="0"/>
              </a:spcBef>
              <a:spcAft>
                <a:spcPts val="0"/>
              </a:spcAft>
              <a:buNone/>
            </a:pPr>
            <a:r>
              <a:t/>
            </a:r>
            <a:endParaRPr b="1" sz="1200"/>
          </a:p>
        </p:txBody>
      </p:sp>
      <p:pic>
        <p:nvPicPr>
          <p:cNvPr id="667" name="Google Shape;667;p84"/>
          <p:cNvPicPr preferRelativeResize="0"/>
          <p:nvPr/>
        </p:nvPicPr>
        <p:blipFill>
          <a:blip r:embed="rId3">
            <a:alphaModFix/>
          </a:blip>
          <a:stretch>
            <a:fillRect/>
          </a:stretch>
        </p:blipFill>
        <p:spPr>
          <a:xfrm>
            <a:off x="5278800" y="958600"/>
            <a:ext cx="3326100" cy="2494575"/>
          </a:xfrm>
          <a:prstGeom prst="rect">
            <a:avLst/>
          </a:prstGeom>
          <a:noFill/>
          <a:ln>
            <a:noFill/>
          </a:ln>
        </p:spPr>
      </p:pic>
      <p:sp>
        <p:nvSpPr>
          <p:cNvPr id="668" name="Google Shape;668;p84"/>
          <p:cNvSpPr txBox="1"/>
          <p:nvPr/>
        </p:nvSpPr>
        <p:spPr>
          <a:xfrm>
            <a:off x="5278800" y="3453175"/>
            <a:ext cx="33261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sk" sz="800">
                <a:solidFill>
                  <a:srgbClr val="B7B7B7"/>
                </a:solidFill>
              </a:rPr>
              <a:t>https://www.msdmanuals.com/professional/injuries-poisoning/sports-injury/piriformis-syndrome</a:t>
            </a:r>
            <a:endParaRPr sz="800">
              <a:solidFill>
                <a:srgbClr val="B7B7B7"/>
              </a:solidFill>
            </a:endParaRPr>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2" name="Shape 672"/>
        <p:cNvGrpSpPr/>
        <p:nvPr/>
      </p:nvGrpSpPr>
      <p:grpSpPr>
        <a:xfrm>
          <a:off x="0" y="0"/>
          <a:ext cx="0" cy="0"/>
          <a:chOff x="0" y="0"/>
          <a:chExt cx="0" cy="0"/>
        </a:xfrm>
      </p:grpSpPr>
      <p:sp>
        <p:nvSpPr>
          <p:cNvPr id="673" name="Google Shape;673;p85"/>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lnSpc>
                <a:spcPct val="100000"/>
              </a:lnSpc>
              <a:spcBef>
                <a:spcPts val="0"/>
              </a:spcBef>
              <a:spcAft>
                <a:spcPts val="0"/>
              </a:spcAft>
              <a:buClr>
                <a:schemeClr val="dk1"/>
              </a:buClr>
              <a:buSzPts val="1100"/>
              <a:buFont typeface="Arial"/>
              <a:buNone/>
            </a:pPr>
            <a:r>
              <a:rPr lang="sk"/>
              <a:t>Svaly KYK - Dif. Dg.</a:t>
            </a:r>
            <a:endParaRPr/>
          </a:p>
          <a:p>
            <a:pPr indent="0" lvl="0" marL="0" rtl="0" algn="l">
              <a:spcBef>
                <a:spcPts val="0"/>
              </a:spcBef>
              <a:spcAft>
                <a:spcPts val="0"/>
              </a:spcAft>
              <a:buNone/>
            </a:pPr>
            <a:r>
              <a:t/>
            </a:r>
            <a:endParaRPr/>
          </a:p>
        </p:txBody>
      </p:sp>
      <p:sp>
        <p:nvSpPr>
          <p:cNvPr id="674" name="Google Shape;674;p85"/>
          <p:cNvSpPr txBox="1"/>
          <p:nvPr>
            <p:ph idx="1" type="body"/>
          </p:nvPr>
        </p:nvSpPr>
        <p:spPr>
          <a:xfrm>
            <a:off x="540000" y="1269002"/>
            <a:ext cx="8064900" cy="3105000"/>
          </a:xfrm>
          <a:prstGeom prst="rect">
            <a:avLst/>
          </a:prstGeom>
        </p:spPr>
        <p:txBody>
          <a:bodyPr anchorCtr="0" anchor="t" bIns="0" lIns="0" spcFirstLastPara="1" rIns="0" wrap="square" tIns="0">
            <a:noAutofit/>
          </a:bodyPr>
          <a:lstStyle/>
          <a:p>
            <a:pPr indent="-342900" lvl="0" marL="457200" rtl="0" algn="l">
              <a:lnSpc>
                <a:spcPct val="150000"/>
              </a:lnSpc>
              <a:spcBef>
                <a:spcPts val="300"/>
              </a:spcBef>
              <a:spcAft>
                <a:spcPts val="0"/>
              </a:spcAft>
              <a:buSzPts val="1800"/>
              <a:buFont typeface="Open Sans"/>
              <a:buChar char="●"/>
            </a:pPr>
            <a:r>
              <a:rPr b="1" lang="sk" sz="1800"/>
              <a:t>Piriformis syndrom</a:t>
            </a:r>
            <a:r>
              <a:rPr lang="sk" sz="1800"/>
              <a:t> – bolest a slabost při odporované ABD v 90° FL v kyčli, citlivost při zevní či intrapelvické palpaci (může být důsledkem postlaminectomického syndromu nebo coccygodynie)</a:t>
            </a:r>
            <a:endParaRPr sz="1800"/>
          </a:p>
          <a:p>
            <a:pPr indent="-342900" lvl="0" marL="457200" rtl="0" algn="l">
              <a:lnSpc>
                <a:spcPct val="150000"/>
              </a:lnSpc>
              <a:spcBef>
                <a:spcPts val="0"/>
              </a:spcBef>
              <a:spcAft>
                <a:spcPts val="0"/>
              </a:spcAft>
              <a:buSzPts val="1800"/>
              <a:buFont typeface="Arial"/>
              <a:buChar char="●"/>
            </a:pPr>
            <a:r>
              <a:rPr lang="sk" sz="1800"/>
              <a:t>u myofasciálního syndromu m. piriformis je častý SI posun</a:t>
            </a:r>
            <a:endParaRPr sz="1800"/>
          </a:p>
          <a:p>
            <a:pPr indent="-342900" lvl="0" marL="457200" rtl="0" algn="l">
              <a:lnSpc>
                <a:spcPct val="150000"/>
              </a:lnSpc>
              <a:spcBef>
                <a:spcPts val="0"/>
              </a:spcBef>
              <a:spcAft>
                <a:spcPts val="0"/>
              </a:spcAft>
              <a:buSzPts val="1800"/>
              <a:buFont typeface="Arial"/>
              <a:buChar char="●"/>
            </a:pPr>
            <a:r>
              <a:rPr lang="sk" sz="1800"/>
              <a:t>myofasciální syndrom MP se vyskytuje jen zřídka izolovaně, častěji však s dalšími dysfunkcemi v rámci řetězení např. extenční řetězec na DK (Lewitt)</a:t>
            </a:r>
            <a:endParaRPr sz="1800"/>
          </a:p>
          <a:p>
            <a:pPr indent="-342900" lvl="0" marL="457200" rtl="0" algn="l">
              <a:lnSpc>
                <a:spcPct val="150000"/>
              </a:lnSpc>
              <a:spcBef>
                <a:spcPts val="0"/>
              </a:spcBef>
              <a:spcAft>
                <a:spcPts val="0"/>
              </a:spcAft>
              <a:buSzPts val="1800"/>
              <a:buFont typeface="Arial"/>
              <a:buChar char="●"/>
            </a:pPr>
            <a:r>
              <a:rPr lang="sk" sz="1800"/>
              <a:t>Kipervas et al. zjistili častý spasmus m. piriformis u pacientů s osteochondrózou v Lp a LBP (Travell a Simons)</a:t>
            </a:r>
            <a:endParaRPr sz="1800"/>
          </a:p>
          <a:p>
            <a:pPr indent="0" lvl="0" marL="0" rtl="0" algn="l">
              <a:lnSpc>
                <a:spcPct val="150000"/>
              </a:lnSpc>
              <a:spcBef>
                <a:spcPts val="300"/>
              </a:spcBef>
              <a:spcAft>
                <a:spcPts val="0"/>
              </a:spcAft>
              <a:buNone/>
            </a:pPr>
            <a:r>
              <a:t/>
            </a:r>
            <a:endParaRPr sz="1800"/>
          </a:p>
          <a:p>
            <a:pPr indent="0" lvl="0" marL="0" rtl="0" algn="l">
              <a:lnSpc>
                <a:spcPct val="150000"/>
              </a:lnSpc>
              <a:spcBef>
                <a:spcPts val="0"/>
              </a:spcBef>
              <a:spcAft>
                <a:spcPts val="0"/>
              </a:spcAft>
              <a:buNone/>
            </a:pPr>
            <a:r>
              <a:t/>
            </a:r>
            <a:endParaRPr/>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8" name="Shape 678"/>
        <p:cNvGrpSpPr/>
        <p:nvPr/>
      </p:nvGrpSpPr>
      <p:grpSpPr>
        <a:xfrm>
          <a:off x="0" y="0"/>
          <a:ext cx="0" cy="0"/>
          <a:chOff x="0" y="0"/>
          <a:chExt cx="0" cy="0"/>
        </a:xfrm>
      </p:grpSpPr>
      <p:sp>
        <p:nvSpPr>
          <p:cNvPr id="679" name="Google Shape;679;p86"/>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Svaly KYK - Dif. Dg.</a:t>
            </a:r>
            <a:endParaRPr/>
          </a:p>
        </p:txBody>
      </p:sp>
      <p:sp>
        <p:nvSpPr>
          <p:cNvPr id="680" name="Google Shape;680;p86"/>
          <p:cNvSpPr txBox="1"/>
          <p:nvPr>
            <p:ph idx="1" type="body"/>
          </p:nvPr>
        </p:nvSpPr>
        <p:spPr>
          <a:xfrm>
            <a:off x="540000" y="1269002"/>
            <a:ext cx="8064900" cy="3105000"/>
          </a:xfrm>
          <a:prstGeom prst="rect">
            <a:avLst/>
          </a:prstGeom>
        </p:spPr>
        <p:txBody>
          <a:bodyPr anchorCtr="0" anchor="t" bIns="0" lIns="0" spcFirstLastPara="1" rIns="0" wrap="square" tIns="0">
            <a:noAutofit/>
          </a:bodyPr>
          <a:lstStyle/>
          <a:p>
            <a:pPr indent="0" lvl="0" marL="0" rtl="0" algn="l">
              <a:lnSpc>
                <a:spcPct val="115000"/>
              </a:lnSpc>
              <a:spcBef>
                <a:spcPts val="700"/>
              </a:spcBef>
              <a:spcAft>
                <a:spcPts val="0"/>
              </a:spcAft>
              <a:buNone/>
            </a:pPr>
            <a:r>
              <a:rPr b="1" lang="sk" sz="1800"/>
              <a:t>Syndrom m. piriformis - symptomy</a:t>
            </a:r>
            <a:endParaRPr b="1" sz="1800"/>
          </a:p>
          <a:p>
            <a:pPr indent="-342900" lvl="0" marL="457200" rtl="0" algn="l">
              <a:lnSpc>
                <a:spcPct val="115000"/>
              </a:lnSpc>
              <a:spcBef>
                <a:spcPts val="700"/>
              </a:spcBef>
              <a:spcAft>
                <a:spcPts val="0"/>
              </a:spcAft>
              <a:buSzPts val="1800"/>
              <a:buChar char="●"/>
            </a:pPr>
            <a:r>
              <a:rPr lang="sk" sz="1800"/>
              <a:t>bolest a parestézie ve spodní části zad, v třísle, perineu, hýždích, kyčli, zadní části stehna a nohy, chodidle a během defekace v rektu</a:t>
            </a:r>
            <a:endParaRPr sz="1800"/>
          </a:p>
          <a:p>
            <a:pPr indent="-342900" lvl="0" marL="457200" rtl="0" algn="l">
              <a:lnSpc>
                <a:spcPct val="115000"/>
              </a:lnSpc>
              <a:spcBef>
                <a:spcPts val="0"/>
              </a:spcBef>
              <a:spcAft>
                <a:spcPts val="0"/>
              </a:spcAft>
              <a:buSzPts val="1800"/>
              <a:buFont typeface="Arial"/>
              <a:buChar char="●"/>
            </a:pPr>
            <a:r>
              <a:rPr lang="sk" sz="1800"/>
              <a:t>někdy otok bolestivé DK, sexuální poruchy, dyspareunii u žen a impotenci u mužů (útlak nervů)</a:t>
            </a:r>
            <a:endParaRPr sz="1800"/>
          </a:p>
          <a:p>
            <a:pPr indent="0" lvl="0" marL="0" rtl="0" algn="l">
              <a:lnSpc>
                <a:spcPct val="115000"/>
              </a:lnSpc>
              <a:spcBef>
                <a:spcPts val="700"/>
              </a:spcBef>
              <a:spcAft>
                <a:spcPts val="0"/>
              </a:spcAft>
              <a:buNone/>
            </a:pPr>
            <a:r>
              <a:rPr lang="sk" sz="1800"/>
              <a:t>Symptomy se zhoršují při:</a:t>
            </a:r>
            <a:endParaRPr sz="1800"/>
          </a:p>
          <a:p>
            <a:pPr indent="-342900" lvl="0" marL="457200" rtl="0" algn="l">
              <a:lnSpc>
                <a:spcPct val="115000"/>
              </a:lnSpc>
              <a:spcBef>
                <a:spcPts val="600"/>
              </a:spcBef>
              <a:spcAft>
                <a:spcPts val="0"/>
              </a:spcAft>
              <a:buSzPts val="1800"/>
              <a:buFont typeface="Arial"/>
              <a:buChar char="●"/>
            </a:pPr>
            <a:r>
              <a:rPr lang="sk" sz="1800"/>
              <a:t>dlouhodobá  VR, ADD a FL v KYK (sezení nohu přes nohu)</a:t>
            </a:r>
            <a:endParaRPr sz="1800"/>
          </a:p>
          <a:p>
            <a:pPr indent="-342900" lvl="0" marL="457200" rtl="0" algn="l">
              <a:lnSpc>
                <a:spcPct val="115000"/>
              </a:lnSpc>
              <a:spcBef>
                <a:spcPts val="0"/>
              </a:spcBef>
              <a:spcAft>
                <a:spcPts val="0"/>
              </a:spcAft>
              <a:buSzPts val="1800"/>
              <a:buFont typeface="Arial"/>
              <a:buChar char="●"/>
            </a:pPr>
            <a:r>
              <a:rPr lang="sk" sz="1800"/>
              <a:t>dlouhodobá chůze a stání</a:t>
            </a:r>
            <a:endParaRPr sz="1800"/>
          </a:p>
          <a:p>
            <a:pPr indent="-342900" lvl="0" marL="457200" rtl="0" algn="l">
              <a:lnSpc>
                <a:spcPct val="115000"/>
              </a:lnSpc>
              <a:spcBef>
                <a:spcPts val="0"/>
              </a:spcBef>
              <a:spcAft>
                <a:spcPts val="0"/>
              </a:spcAft>
              <a:buSzPts val="1800"/>
              <a:buFont typeface="Arial"/>
              <a:buChar char="●"/>
            </a:pPr>
            <a:r>
              <a:rPr lang="sk" sz="1800"/>
              <a:t>aktivitě svalu</a:t>
            </a:r>
            <a:endParaRPr sz="1800"/>
          </a:p>
          <a:p>
            <a:pPr indent="0" lvl="0" marL="457200" rtl="0" algn="l">
              <a:lnSpc>
                <a:spcPct val="115000"/>
              </a:lnSpc>
              <a:spcBef>
                <a:spcPts val="0"/>
              </a:spcBef>
              <a:spcAft>
                <a:spcPts val="0"/>
              </a:spcAft>
              <a:buNone/>
            </a:pPr>
            <a:r>
              <a:t/>
            </a:r>
            <a:endParaRPr sz="1800"/>
          </a:p>
          <a:p>
            <a:pPr indent="0" lvl="0" marL="0" rtl="0" algn="l">
              <a:spcBef>
                <a:spcPts val="1600"/>
              </a:spcBef>
              <a:spcAft>
                <a:spcPts val="0"/>
              </a:spcAft>
              <a:buNone/>
            </a:pPr>
            <a:r>
              <a:t/>
            </a:r>
            <a:endParaRPr/>
          </a:p>
        </p:txBody>
      </p: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4" name="Shape 684"/>
        <p:cNvGrpSpPr/>
        <p:nvPr/>
      </p:nvGrpSpPr>
      <p:grpSpPr>
        <a:xfrm>
          <a:off x="0" y="0"/>
          <a:ext cx="0" cy="0"/>
          <a:chOff x="0" y="0"/>
          <a:chExt cx="0" cy="0"/>
        </a:xfrm>
      </p:grpSpPr>
      <p:sp>
        <p:nvSpPr>
          <p:cNvPr id="685" name="Google Shape;685;p87"/>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Clr>
                <a:schemeClr val="dk1"/>
              </a:buClr>
              <a:buSzPts val="1100"/>
              <a:buFont typeface="Arial"/>
              <a:buNone/>
            </a:pPr>
            <a:r>
              <a:rPr lang="sk"/>
              <a:t>Svaly KYK - Dif. Dg.</a:t>
            </a:r>
            <a:endParaRPr/>
          </a:p>
          <a:p>
            <a:pPr indent="0" lvl="0" marL="0" rtl="0" algn="l">
              <a:spcBef>
                <a:spcPts val="0"/>
              </a:spcBef>
              <a:spcAft>
                <a:spcPts val="0"/>
              </a:spcAft>
              <a:buNone/>
            </a:pPr>
            <a:r>
              <a:t/>
            </a:r>
            <a:endParaRPr/>
          </a:p>
        </p:txBody>
      </p:sp>
      <p:sp>
        <p:nvSpPr>
          <p:cNvPr id="686" name="Google Shape;686;p87"/>
          <p:cNvSpPr txBox="1"/>
          <p:nvPr>
            <p:ph idx="1" type="body"/>
          </p:nvPr>
        </p:nvSpPr>
        <p:spPr>
          <a:xfrm>
            <a:off x="540000" y="1269002"/>
            <a:ext cx="8064900" cy="3105000"/>
          </a:xfrm>
          <a:prstGeom prst="rect">
            <a:avLst/>
          </a:prstGeom>
        </p:spPr>
        <p:txBody>
          <a:bodyPr anchorCtr="0" anchor="t" bIns="0" lIns="0" spcFirstLastPara="1" rIns="0" wrap="square" tIns="0">
            <a:noAutofit/>
          </a:bodyPr>
          <a:lstStyle/>
          <a:p>
            <a:pPr indent="0" lvl="0" marL="0" rtl="0" algn="l">
              <a:lnSpc>
                <a:spcPct val="115000"/>
              </a:lnSpc>
              <a:spcBef>
                <a:spcPts val="700"/>
              </a:spcBef>
              <a:spcAft>
                <a:spcPts val="0"/>
              </a:spcAft>
              <a:buNone/>
            </a:pPr>
            <a:r>
              <a:rPr b="1" lang="sk" sz="1600"/>
              <a:t>Syndrom m. piriformis - vyšetření</a:t>
            </a:r>
            <a:endParaRPr b="1" sz="1600"/>
          </a:p>
          <a:p>
            <a:pPr indent="0" lvl="0" marL="0" rtl="0" algn="l">
              <a:lnSpc>
                <a:spcPct val="115000"/>
              </a:lnSpc>
              <a:spcBef>
                <a:spcPts val="700"/>
              </a:spcBef>
              <a:spcAft>
                <a:spcPts val="0"/>
              </a:spcAft>
              <a:buNone/>
            </a:pPr>
            <a:r>
              <a:rPr lang="sk" sz="1600"/>
              <a:t>anamnéza</a:t>
            </a:r>
            <a:endParaRPr sz="1600"/>
          </a:p>
          <a:p>
            <a:pPr indent="-330200" lvl="0" marL="457200" rtl="0" algn="l">
              <a:lnSpc>
                <a:spcPct val="115000"/>
              </a:lnSpc>
              <a:spcBef>
                <a:spcPts val="600"/>
              </a:spcBef>
              <a:spcAft>
                <a:spcPts val="0"/>
              </a:spcAft>
              <a:buSzPts val="1600"/>
              <a:buFont typeface="Arial"/>
              <a:buChar char="●"/>
            </a:pPr>
            <a:r>
              <a:rPr lang="sk" sz="1600"/>
              <a:t>pád na hýždě</a:t>
            </a:r>
            <a:endParaRPr sz="1600"/>
          </a:p>
          <a:p>
            <a:pPr indent="-330200" lvl="0" marL="457200" rtl="0" algn="l">
              <a:lnSpc>
                <a:spcPct val="115000"/>
              </a:lnSpc>
              <a:spcBef>
                <a:spcPts val="0"/>
              </a:spcBef>
              <a:spcAft>
                <a:spcPts val="0"/>
              </a:spcAft>
              <a:buSzPts val="1600"/>
              <a:buFont typeface="Arial"/>
              <a:buChar char="●"/>
            </a:pPr>
            <a:r>
              <a:rPr lang="sk" sz="1600"/>
              <a:t>bolest při brzdění pohybu: fotbal, tenis, volejbal</a:t>
            </a:r>
            <a:endParaRPr sz="1600"/>
          </a:p>
          <a:p>
            <a:pPr indent="-330200" lvl="0" marL="457200" rtl="0" algn="l">
              <a:lnSpc>
                <a:spcPct val="115000"/>
              </a:lnSpc>
              <a:spcBef>
                <a:spcPts val="0"/>
              </a:spcBef>
              <a:spcAft>
                <a:spcPts val="0"/>
              </a:spcAft>
              <a:buSzPts val="1600"/>
              <a:buFont typeface="Arial"/>
              <a:buChar char="●"/>
            </a:pPr>
            <a:r>
              <a:rPr lang="sk" sz="1600"/>
              <a:t>bolestivá menstruace, defekace, …</a:t>
            </a:r>
            <a:endParaRPr sz="1600"/>
          </a:p>
          <a:p>
            <a:pPr indent="0" lvl="0" marL="0" rtl="0" algn="l">
              <a:lnSpc>
                <a:spcPct val="115000"/>
              </a:lnSpc>
              <a:spcBef>
                <a:spcPts val="600"/>
              </a:spcBef>
              <a:spcAft>
                <a:spcPts val="0"/>
              </a:spcAft>
              <a:buNone/>
            </a:pPr>
            <a:r>
              <a:rPr lang="sk" sz="1600"/>
              <a:t>ve stoji</a:t>
            </a:r>
            <a:endParaRPr sz="1600"/>
          </a:p>
          <a:p>
            <a:pPr indent="-330200" lvl="0" marL="457200" rtl="0" algn="l">
              <a:lnSpc>
                <a:spcPct val="115000"/>
              </a:lnSpc>
              <a:spcBef>
                <a:spcPts val="600"/>
              </a:spcBef>
              <a:spcAft>
                <a:spcPts val="0"/>
              </a:spcAft>
              <a:buSzPts val="1600"/>
              <a:buFont typeface="Arial"/>
              <a:buChar char="●"/>
            </a:pPr>
            <a:r>
              <a:rPr b="1" lang="sk" sz="1600"/>
              <a:t>útlak n. ischiadicus – </a:t>
            </a:r>
            <a:r>
              <a:rPr lang="sk" sz="1600"/>
              <a:t>stoj na špičkách X patách, při rozsáhlejším útlaku může pacient kulhat až vléci nohu na postižené straně</a:t>
            </a:r>
            <a:endParaRPr sz="1600"/>
          </a:p>
          <a:p>
            <a:pPr indent="-330200" lvl="0" marL="457200" rtl="0" algn="l">
              <a:lnSpc>
                <a:spcPct val="115000"/>
              </a:lnSpc>
              <a:spcBef>
                <a:spcPts val="0"/>
              </a:spcBef>
              <a:spcAft>
                <a:spcPts val="0"/>
              </a:spcAft>
              <a:buSzPts val="1600"/>
              <a:buFont typeface="Arial"/>
              <a:buChar char="●"/>
            </a:pPr>
            <a:r>
              <a:rPr b="1" lang="sk" sz="1600"/>
              <a:t>Trendelenburgova zk. –</a:t>
            </a:r>
            <a:r>
              <a:rPr lang="sk" sz="1600"/>
              <a:t> při SMP často oslabeny ABD KYK</a:t>
            </a:r>
            <a:endParaRPr sz="1600"/>
          </a:p>
          <a:p>
            <a:pPr indent="0" lvl="0" marL="0" rtl="0" algn="l">
              <a:lnSpc>
                <a:spcPct val="115000"/>
              </a:lnSpc>
              <a:spcBef>
                <a:spcPts val="700"/>
              </a:spcBef>
              <a:spcAft>
                <a:spcPts val="0"/>
              </a:spcAft>
              <a:buNone/>
            </a:pPr>
            <a:r>
              <a:rPr lang="sk" sz="1600"/>
              <a:t>• vsedě</a:t>
            </a:r>
            <a:endParaRPr sz="1600"/>
          </a:p>
          <a:p>
            <a:pPr indent="-330200" lvl="0" marL="457200" rtl="0" algn="l">
              <a:lnSpc>
                <a:spcPct val="115000"/>
              </a:lnSpc>
              <a:spcBef>
                <a:spcPts val="600"/>
              </a:spcBef>
              <a:spcAft>
                <a:spcPts val="0"/>
              </a:spcAft>
              <a:buSzPts val="1600"/>
              <a:buFont typeface="Arial"/>
              <a:buChar char="●"/>
            </a:pPr>
            <a:r>
              <a:rPr lang="sk" sz="1600"/>
              <a:t>problém překřížit postiženou DK přes koleno druhé končetiny</a:t>
            </a:r>
            <a:endParaRPr sz="1600"/>
          </a:p>
          <a:p>
            <a:pPr indent="0" lvl="0" marL="457200" rtl="0" algn="l">
              <a:lnSpc>
                <a:spcPct val="115000"/>
              </a:lnSpc>
              <a:spcBef>
                <a:spcPts val="600"/>
              </a:spcBef>
              <a:spcAft>
                <a:spcPts val="0"/>
              </a:spcAft>
              <a:buNone/>
            </a:pPr>
            <a:r>
              <a:t/>
            </a:r>
            <a:endParaRPr sz="1600"/>
          </a:p>
          <a:p>
            <a:pPr indent="0" lvl="0" marL="0" rtl="0" algn="l">
              <a:lnSpc>
                <a:spcPct val="115000"/>
              </a:lnSpc>
              <a:spcBef>
                <a:spcPts val="700"/>
              </a:spcBef>
              <a:spcAft>
                <a:spcPts val="0"/>
              </a:spcAft>
              <a:buClr>
                <a:schemeClr val="dk1"/>
              </a:buClr>
              <a:buSzPts val="1100"/>
              <a:buFont typeface="Arial"/>
              <a:buNone/>
            </a:pPr>
            <a:r>
              <a:t/>
            </a:r>
            <a:endParaRPr b="1" sz="1600"/>
          </a:p>
          <a:p>
            <a:pPr indent="0" lvl="0" marL="0" rtl="0" algn="l">
              <a:spcBef>
                <a:spcPts val="0"/>
              </a:spcBef>
              <a:spcAft>
                <a:spcPts val="0"/>
              </a:spcAft>
              <a:buNone/>
            </a:pPr>
            <a:r>
              <a:t/>
            </a:r>
            <a:endParaRPr sz="1900"/>
          </a:p>
        </p:txBody>
      </p: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0" name="Shape 690"/>
        <p:cNvGrpSpPr/>
        <p:nvPr/>
      </p:nvGrpSpPr>
      <p:grpSpPr>
        <a:xfrm>
          <a:off x="0" y="0"/>
          <a:ext cx="0" cy="0"/>
          <a:chOff x="0" y="0"/>
          <a:chExt cx="0" cy="0"/>
        </a:xfrm>
      </p:grpSpPr>
      <p:pic>
        <p:nvPicPr>
          <p:cNvPr id="691" name="Google Shape;691;p88"/>
          <p:cNvPicPr preferRelativeResize="0"/>
          <p:nvPr/>
        </p:nvPicPr>
        <p:blipFill rotWithShape="1">
          <a:blip r:embed="rId3">
            <a:alphaModFix/>
          </a:blip>
          <a:srcRect b="0" l="0" r="0" t="0"/>
          <a:stretch/>
        </p:blipFill>
        <p:spPr>
          <a:xfrm>
            <a:off x="6390639" y="2858975"/>
            <a:ext cx="2696086" cy="2129150"/>
          </a:xfrm>
          <a:prstGeom prst="rect">
            <a:avLst/>
          </a:prstGeom>
          <a:noFill/>
          <a:ln>
            <a:noFill/>
          </a:ln>
        </p:spPr>
      </p:pic>
      <p:sp>
        <p:nvSpPr>
          <p:cNvPr id="692" name="Google Shape;692;p88"/>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Clr>
                <a:schemeClr val="dk1"/>
              </a:buClr>
              <a:buSzPts val="1100"/>
              <a:buFont typeface="Arial"/>
              <a:buNone/>
            </a:pPr>
            <a:r>
              <a:rPr lang="sk"/>
              <a:t>Svaly KYK - Dif. Dg.</a:t>
            </a:r>
            <a:endParaRPr/>
          </a:p>
          <a:p>
            <a:pPr indent="0" lvl="0" marL="0" rtl="0" algn="l">
              <a:spcBef>
                <a:spcPts val="0"/>
              </a:spcBef>
              <a:spcAft>
                <a:spcPts val="0"/>
              </a:spcAft>
              <a:buNone/>
            </a:pPr>
            <a:r>
              <a:t/>
            </a:r>
            <a:endParaRPr/>
          </a:p>
        </p:txBody>
      </p:sp>
      <p:sp>
        <p:nvSpPr>
          <p:cNvPr id="693" name="Google Shape;693;p88"/>
          <p:cNvSpPr txBox="1"/>
          <p:nvPr>
            <p:ph idx="1" type="body"/>
          </p:nvPr>
        </p:nvSpPr>
        <p:spPr>
          <a:xfrm>
            <a:off x="540000" y="1113250"/>
            <a:ext cx="6549900" cy="31050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b="1" lang="sk" sz="1200"/>
              <a:t>Syndrom m. piriformis - vyšetření</a:t>
            </a:r>
            <a:endParaRPr b="1" sz="1200"/>
          </a:p>
          <a:p>
            <a:pPr indent="0" lvl="0" marL="0" rtl="0" algn="l">
              <a:lnSpc>
                <a:spcPct val="115000"/>
              </a:lnSpc>
              <a:spcBef>
                <a:spcPts val="600"/>
              </a:spcBef>
              <a:spcAft>
                <a:spcPts val="0"/>
              </a:spcAft>
              <a:buNone/>
            </a:pPr>
            <a:r>
              <a:rPr lang="sk" sz="1100"/>
              <a:t>vleže na zádech</a:t>
            </a:r>
            <a:endParaRPr sz="1100"/>
          </a:p>
          <a:p>
            <a:pPr indent="-298450" lvl="0" marL="457200" rtl="0" algn="l">
              <a:lnSpc>
                <a:spcPct val="115000"/>
              </a:lnSpc>
              <a:spcBef>
                <a:spcPts val="500"/>
              </a:spcBef>
              <a:spcAft>
                <a:spcPts val="0"/>
              </a:spcAft>
              <a:buSzPts val="1100"/>
              <a:buFont typeface="Open Sans"/>
              <a:buChar char="●"/>
            </a:pPr>
            <a:r>
              <a:rPr lang="sk" sz="1100"/>
              <a:t>zk. dle </a:t>
            </a:r>
            <a:r>
              <a:rPr b="1" lang="sk" sz="1100"/>
              <a:t>Retzlaffa</a:t>
            </a:r>
            <a:r>
              <a:rPr lang="sk" sz="1100"/>
              <a:t> (stálá ZR ≥ 45° KYK při natažených DKK)</a:t>
            </a:r>
            <a:endParaRPr sz="1100"/>
          </a:p>
          <a:p>
            <a:pPr indent="0" lvl="0" marL="457200" rtl="0" algn="l">
              <a:lnSpc>
                <a:spcPct val="115000"/>
              </a:lnSpc>
              <a:spcBef>
                <a:spcPts val="500"/>
              </a:spcBef>
              <a:spcAft>
                <a:spcPts val="0"/>
              </a:spcAft>
              <a:buNone/>
            </a:pPr>
            <a:r>
              <a:rPr lang="sk" sz="1100"/>
              <a:t> – X rozdíl délka DKK, pánev asym.!</a:t>
            </a:r>
            <a:endParaRPr sz="1100"/>
          </a:p>
          <a:p>
            <a:pPr indent="-298450" lvl="0" marL="457200" rtl="0" algn="l">
              <a:lnSpc>
                <a:spcPct val="115000"/>
              </a:lnSpc>
              <a:spcBef>
                <a:spcPts val="500"/>
              </a:spcBef>
              <a:spcAft>
                <a:spcPts val="0"/>
              </a:spcAft>
              <a:buSzPts val="1100"/>
              <a:buFont typeface="Open Sans"/>
              <a:buChar char="●"/>
            </a:pPr>
            <a:r>
              <a:rPr b="1" lang="sk" sz="1100"/>
              <a:t>„piriformis sign“</a:t>
            </a:r>
            <a:r>
              <a:rPr lang="sk" sz="1100"/>
              <a:t>: reprodukce bolesti při odporované ZR</a:t>
            </a:r>
            <a:endParaRPr sz="1100"/>
          </a:p>
          <a:p>
            <a:pPr indent="-298450" lvl="0" marL="457200" rtl="0" algn="l">
              <a:lnSpc>
                <a:spcPct val="115000"/>
              </a:lnSpc>
              <a:spcBef>
                <a:spcPts val="0"/>
              </a:spcBef>
              <a:spcAft>
                <a:spcPts val="0"/>
              </a:spcAft>
              <a:buSzPts val="1100"/>
              <a:buFont typeface="Open Sans"/>
              <a:buChar char="●"/>
            </a:pPr>
            <a:r>
              <a:rPr b="1" lang="sk" sz="1100"/>
              <a:t>Freibergův test</a:t>
            </a:r>
            <a:r>
              <a:rPr lang="sk" sz="1100"/>
              <a:t>: omezená a bolestivá pasivní VR v KYK</a:t>
            </a:r>
            <a:endParaRPr sz="1100"/>
          </a:p>
          <a:p>
            <a:pPr indent="-298450" lvl="0" marL="457200" rtl="0" algn="l">
              <a:lnSpc>
                <a:spcPct val="115000"/>
              </a:lnSpc>
              <a:spcBef>
                <a:spcPts val="0"/>
              </a:spcBef>
              <a:spcAft>
                <a:spcPts val="0"/>
              </a:spcAft>
              <a:buSzPts val="1100"/>
              <a:buFont typeface="Open Sans"/>
              <a:buChar char="●"/>
            </a:pPr>
            <a:r>
              <a:rPr b="1" lang="sk" sz="1100"/>
              <a:t>Bonnetovo znamení</a:t>
            </a:r>
            <a:r>
              <a:rPr lang="sk" sz="1100"/>
              <a:t>: kombinace pasivní ADD a VR (v 60° FL eliminace napětí zadních vláken gluteus medius a minimus)</a:t>
            </a:r>
            <a:endParaRPr sz="1100"/>
          </a:p>
          <a:p>
            <a:pPr indent="-298450" lvl="0" marL="457200" rtl="0" algn="l">
              <a:lnSpc>
                <a:spcPct val="115000"/>
              </a:lnSpc>
              <a:spcBef>
                <a:spcPts val="0"/>
              </a:spcBef>
              <a:spcAft>
                <a:spcPts val="0"/>
              </a:spcAft>
              <a:buSzPts val="1100"/>
              <a:buFont typeface="Arial"/>
              <a:buChar char="●"/>
            </a:pPr>
            <a:r>
              <a:rPr lang="sk" sz="1100"/>
              <a:t>délka DKK – často rozdílná při TrP v MP</a:t>
            </a:r>
            <a:endParaRPr sz="1100"/>
          </a:p>
          <a:p>
            <a:pPr indent="0" lvl="0" marL="0" rtl="0" algn="l">
              <a:lnSpc>
                <a:spcPct val="115000"/>
              </a:lnSpc>
              <a:spcBef>
                <a:spcPts val="600"/>
              </a:spcBef>
              <a:spcAft>
                <a:spcPts val="0"/>
              </a:spcAft>
              <a:buNone/>
            </a:pPr>
            <a:r>
              <a:rPr lang="sk" sz="1100"/>
              <a:t>vleže na nepostiženém boku</a:t>
            </a:r>
            <a:endParaRPr sz="1100"/>
          </a:p>
          <a:p>
            <a:pPr indent="-298450" lvl="0" marL="457200" rtl="0" algn="l">
              <a:lnSpc>
                <a:spcPct val="115000"/>
              </a:lnSpc>
              <a:spcBef>
                <a:spcPts val="500"/>
              </a:spcBef>
              <a:spcAft>
                <a:spcPts val="0"/>
              </a:spcAft>
              <a:buSzPts val="1100"/>
              <a:buFont typeface="Open Sans"/>
              <a:buChar char="●"/>
            </a:pPr>
            <a:r>
              <a:rPr b="1" lang="sk" sz="1100"/>
              <a:t>Saudekův manévr</a:t>
            </a:r>
            <a:r>
              <a:rPr lang="sk" sz="1100"/>
              <a:t>: viz. Freiberg, ale v pasivní 90° FL KYK (větší vyřazení ostatních ZR)</a:t>
            </a:r>
            <a:endParaRPr sz="1100"/>
          </a:p>
          <a:p>
            <a:pPr indent="-298450" lvl="0" marL="457200" rtl="0" algn="l">
              <a:lnSpc>
                <a:spcPct val="115000"/>
              </a:lnSpc>
              <a:spcBef>
                <a:spcPts val="0"/>
              </a:spcBef>
              <a:spcAft>
                <a:spcPts val="0"/>
              </a:spcAft>
              <a:buSzPts val="1100"/>
              <a:buFont typeface="Open Sans"/>
              <a:buChar char="●"/>
            </a:pPr>
            <a:r>
              <a:rPr b="1" lang="sk" sz="1100"/>
              <a:t>Robinson sign</a:t>
            </a:r>
            <a:r>
              <a:rPr lang="sk" sz="1100"/>
              <a:t>: postiženou DK vyšetřující uloží do ADD, VR a FL v kyčelním kloubu = </a:t>
            </a:r>
            <a:r>
              <a:rPr b="1" i="1" lang="sk" sz="1100"/>
              <a:t>fair pozice</a:t>
            </a:r>
            <a:r>
              <a:rPr lang="sk" sz="1100"/>
              <a:t>, vyvolání bolesti</a:t>
            </a:r>
            <a:endParaRPr sz="1100"/>
          </a:p>
          <a:p>
            <a:pPr indent="0" lvl="0" marL="0" rtl="0" algn="l">
              <a:lnSpc>
                <a:spcPct val="115000"/>
              </a:lnSpc>
              <a:spcBef>
                <a:spcPts val="600"/>
              </a:spcBef>
              <a:spcAft>
                <a:spcPts val="0"/>
              </a:spcAft>
              <a:buNone/>
            </a:pPr>
            <a:r>
              <a:rPr lang="sk" sz="1100"/>
              <a:t>vleže na břiše</a:t>
            </a:r>
            <a:endParaRPr sz="1100"/>
          </a:p>
          <a:p>
            <a:pPr indent="-298450" lvl="0" marL="457200" rtl="0" algn="l">
              <a:lnSpc>
                <a:spcPct val="115000"/>
              </a:lnSpc>
              <a:spcBef>
                <a:spcPts val="500"/>
              </a:spcBef>
              <a:spcAft>
                <a:spcPts val="0"/>
              </a:spcAft>
              <a:buSzPts val="1100"/>
              <a:buFont typeface="Arial"/>
              <a:buChar char="●"/>
            </a:pPr>
            <a:r>
              <a:rPr lang="sk" sz="1100"/>
              <a:t>90° FL v kolenních kloubech, pacienta vyzveme, aby roznožil bérce (VR v kyčelních kloubech)</a:t>
            </a:r>
            <a:endParaRPr sz="1100"/>
          </a:p>
          <a:p>
            <a:pPr indent="0" lvl="0" marL="0" rtl="0" algn="l">
              <a:lnSpc>
                <a:spcPct val="115000"/>
              </a:lnSpc>
              <a:spcBef>
                <a:spcPts val="600"/>
              </a:spcBef>
              <a:spcAft>
                <a:spcPts val="0"/>
              </a:spcAft>
              <a:buNone/>
            </a:pPr>
            <a:r>
              <a:t/>
            </a:r>
            <a:endParaRPr sz="1600">
              <a:solidFill>
                <a:srgbClr val="695D46"/>
              </a:solidFill>
              <a:latin typeface="Open Sans"/>
              <a:ea typeface="Open Sans"/>
              <a:cs typeface="Open Sans"/>
              <a:sym typeface="Open Sans"/>
            </a:endParaRPr>
          </a:p>
          <a:p>
            <a:pPr indent="0" lvl="0" marL="0" rtl="0" algn="l">
              <a:lnSpc>
                <a:spcPct val="115000"/>
              </a:lnSpc>
              <a:spcBef>
                <a:spcPts val="0"/>
              </a:spcBef>
              <a:spcAft>
                <a:spcPts val="0"/>
              </a:spcAft>
              <a:buNone/>
            </a:pPr>
            <a:r>
              <a:t/>
            </a:r>
            <a:endParaRPr sz="1600">
              <a:solidFill>
                <a:srgbClr val="695D46"/>
              </a:solidFill>
              <a:latin typeface="Open Sans"/>
              <a:ea typeface="Open Sans"/>
              <a:cs typeface="Open Sans"/>
              <a:sym typeface="Open Sans"/>
            </a:endParaRPr>
          </a:p>
          <a:p>
            <a:pPr indent="0" lvl="0" marL="0" rtl="0" algn="l">
              <a:spcBef>
                <a:spcPts val="1600"/>
              </a:spcBef>
              <a:spcAft>
                <a:spcPts val="0"/>
              </a:spcAft>
              <a:buNone/>
            </a:pPr>
            <a:r>
              <a:t/>
            </a:r>
            <a:endParaRPr/>
          </a:p>
        </p:txBody>
      </p:sp>
      <p:pic>
        <p:nvPicPr>
          <p:cNvPr descr="Vytvořili jsme pro vás ON-LINE ZÁSOBNÍK VYŠETŘOVACÍCH TESTŮ ZDARMA.&#10;Naleznete jej na našich stránkách zde: https://www.svetfyzioterapie.cz/online-kurz/vysetrovaci-testy&#10;&#10;Vyšetřovací testy patří k základním nástrojům fyzioterapeuta. Ve výše zmíněné sekci naleznete seznam vyšetřovacích testů (videa), používaných ve fyzioterapii, rozřazených do sekcí pro lepší orientaci. Tento on-line zásobník je zdarma a stále na něm pracujeme. Plánujeme postupně přidávat videa, popisy a odkazy. Budeme rádi za sdílení této databáze mezi fyzioterapeuty a studenty fyzioterapie." id="694" name="Google Shape;694;p88" title="FAIR test - diagnostika piriformis syndromu a hlubokého hýžďového syndromu">
            <a:hlinkClick r:id="rId4"/>
          </p:cNvPr>
          <p:cNvPicPr preferRelativeResize="0"/>
          <p:nvPr/>
        </p:nvPicPr>
        <p:blipFill>
          <a:blip r:embed="rId5">
            <a:alphaModFix/>
          </a:blip>
          <a:stretch>
            <a:fillRect/>
          </a:stretch>
        </p:blipFill>
        <p:spPr>
          <a:xfrm>
            <a:off x="4740817" y="288625"/>
            <a:ext cx="4058883" cy="22831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94"/>
                                        </p:tgtEl>
                                        <p:attrNameLst>
                                          <p:attrName>style.visibility</p:attrName>
                                        </p:attrNameLst>
                                      </p:cBhvr>
                                      <p:to>
                                        <p:strVal val="visible"/>
                                      </p:to>
                                    </p:set>
                                    <p:animEffect filter="fade" transition="in">
                                      <p:cBhvr>
                                        <p:cTn dur="1000"/>
                                        <p:tgtEl>
                                          <p:spTgt spid="69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8" name="Shape 698"/>
        <p:cNvGrpSpPr/>
        <p:nvPr/>
      </p:nvGrpSpPr>
      <p:grpSpPr>
        <a:xfrm>
          <a:off x="0" y="0"/>
          <a:ext cx="0" cy="0"/>
          <a:chOff x="0" y="0"/>
          <a:chExt cx="0" cy="0"/>
        </a:xfrm>
      </p:grpSpPr>
      <p:sp>
        <p:nvSpPr>
          <p:cNvPr id="699" name="Google Shape;699;p89"/>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Clr>
                <a:schemeClr val="dk1"/>
              </a:buClr>
              <a:buSzPts val="1100"/>
              <a:buFont typeface="Arial"/>
              <a:buNone/>
            </a:pPr>
            <a:r>
              <a:rPr lang="sk"/>
              <a:t>Svaly KYK - Dif. Dg.</a:t>
            </a:r>
            <a:endParaRPr/>
          </a:p>
          <a:p>
            <a:pPr indent="0" lvl="0" marL="0" rtl="0" algn="l">
              <a:spcBef>
                <a:spcPts val="0"/>
              </a:spcBef>
              <a:spcAft>
                <a:spcPts val="0"/>
              </a:spcAft>
              <a:buNone/>
            </a:pPr>
            <a:r>
              <a:t/>
            </a:r>
            <a:endParaRPr/>
          </a:p>
        </p:txBody>
      </p:sp>
      <p:sp>
        <p:nvSpPr>
          <p:cNvPr id="700" name="Google Shape;700;p89"/>
          <p:cNvSpPr txBox="1"/>
          <p:nvPr>
            <p:ph idx="1" type="body"/>
          </p:nvPr>
        </p:nvSpPr>
        <p:spPr>
          <a:xfrm>
            <a:off x="540000" y="1269000"/>
            <a:ext cx="5166300" cy="31050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b="1" lang="sk" sz="1700"/>
              <a:t>M. piriformis - aktivace a udržování TrPs</a:t>
            </a:r>
            <a:endParaRPr b="1" sz="1700"/>
          </a:p>
          <a:p>
            <a:pPr indent="-311150" lvl="0" marL="457200" rtl="0" algn="l">
              <a:lnSpc>
                <a:spcPct val="115000"/>
              </a:lnSpc>
              <a:spcBef>
                <a:spcPts val="700"/>
              </a:spcBef>
              <a:spcAft>
                <a:spcPts val="0"/>
              </a:spcAft>
              <a:buSzPts val="1300"/>
              <a:buFont typeface="Arial"/>
              <a:buChar char="➢"/>
            </a:pPr>
            <a:r>
              <a:rPr lang="sk" sz="1300"/>
              <a:t>repetitive motion injury</a:t>
            </a:r>
            <a:endParaRPr sz="1300"/>
          </a:p>
          <a:p>
            <a:pPr indent="-311150" lvl="0" marL="457200" rtl="0" algn="l">
              <a:lnSpc>
                <a:spcPct val="115000"/>
              </a:lnSpc>
              <a:spcBef>
                <a:spcPts val="0"/>
              </a:spcBef>
              <a:spcAft>
                <a:spcPts val="0"/>
              </a:spcAft>
              <a:buSzPts val="1300"/>
              <a:buFont typeface="Arial"/>
              <a:buChar char="➢"/>
            </a:pPr>
            <a:r>
              <a:rPr lang="sk" sz="1300"/>
              <a:t>přímé trauma s nárazem na hýžďové svaly</a:t>
            </a:r>
            <a:endParaRPr sz="1300"/>
          </a:p>
          <a:p>
            <a:pPr indent="-311150" lvl="0" marL="457200" rtl="0" algn="l">
              <a:lnSpc>
                <a:spcPct val="115000"/>
              </a:lnSpc>
              <a:spcBef>
                <a:spcPts val="0"/>
              </a:spcBef>
              <a:spcAft>
                <a:spcPts val="0"/>
              </a:spcAft>
              <a:buSzPts val="1300"/>
              <a:buFont typeface="Arial"/>
              <a:buChar char="➢"/>
            </a:pPr>
            <a:r>
              <a:rPr lang="sk" sz="1300"/>
              <a:t>nezvyklé přetížení: brzdění prudké VR, při pokládání břemene mezi DKK, široký stoj s koleny maximálně oddálenými, …</a:t>
            </a:r>
            <a:endParaRPr sz="1300"/>
          </a:p>
          <a:p>
            <a:pPr indent="-311150" lvl="0" marL="457200" rtl="0" algn="l">
              <a:lnSpc>
                <a:spcPct val="115000"/>
              </a:lnSpc>
              <a:spcBef>
                <a:spcPts val="0"/>
              </a:spcBef>
              <a:spcAft>
                <a:spcPts val="0"/>
              </a:spcAft>
              <a:buSzPts val="1300"/>
              <a:buFont typeface="Arial"/>
              <a:buChar char="➢"/>
            </a:pPr>
            <a:r>
              <a:rPr lang="sk" sz="1300"/>
              <a:t>uvedení svalu s latentním TrP do zkrácené pozice na delší dobu (gynekologické či urogenitální vyšetření)</a:t>
            </a:r>
            <a:endParaRPr sz="1300"/>
          </a:p>
          <a:p>
            <a:pPr indent="-311150" lvl="0" marL="457200" rtl="0" algn="l">
              <a:lnSpc>
                <a:spcPct val="115000"/>
              </a:lnSpc>
              <a:spcBef>
                <a:spcPts val="0"/>
              </a:spcBef>
              <a:spcAft>
                <a:spcPts val="0"/>
              </a:spcAft>
              <a:buSzPts val="1300"/>
              <a:buFont typeface="Arial"/>
              <a:buChar char="●"/>
            </a:pPr>
            <a:r>
              <a:rPr lang="sk" sz="1300"/>
              <a:t>přetěžování ve FL a ABD (řízení auta)</a:t>
            </a:r>
            <a:endParaRPr sz="1300"/>
          </a:p>
          <a:p>
            <a:pPr indent="-311150" lvl="0" marL="457200" rtl="0" algn="l">
              <a:lnSpc>
                <a:spcPct val="115000"/>
              </a:lnSpc>
              <a:spcBef>
                <a:spcPts val="0"/>
              </a:spcBef>
              <a:spcAft>
                <a:spcPts val="0"/>
              </a:spcAft>
              <a:buSzPts val="1300"/>
              <a:buFont typeface="Arial"/>
              <a:buChar char="●"/>
            </a:pPr>
            <a:r>
              <a:rPr lang="sk" sz="1300"/>
              <a:t>imobilizace postižené končetiny</a:t>
            </a:r>
            <a:endParaRPr sz="1300"/>
          </a:p>
          <a:p>
            <a:pPr indent="-311150" lvl="0" marL="457200" rtl="0" algn="l">
              <a:lnSpc>
                <a:spcPct val="115000"/>
              </a:lnSpc>
              <a:spcBef>
                <a:spcPts val="0"/>
              </a:spcBef>
              <a:spcAft>
                <a:spcPts val="0"/>
              </a:spcAft>
              <a:buSzPts val="1300"/>
              <a:buFont typeface="Arial"/>
              <a:buChar char="●"/>
            </a:pPr>
            <a:r>
              <a:rPr lang="sk" sz="1300"/>
              <a:t>nestejná délka DKK</a:t>
            </a:r>
            <a:endParaRPr sz="1300"/>
          </a:p>
          <a:p>
            <a:pPr indent="-311150" lvl="0" marL="457200" rtl="0" algn="l">
              <a:lnSpc>
                <a:spcPct val="115000"/>
              </a:lnSpc>
              <a:spcBef>
                <a:spcPts val="0"/>
              </a:spcBef>
              <a:spcAft>
                <a:spcPts val="0"/>
              </a:spcAft>
              <a:buSzPts val="1300"/>
              <a:buFont typeface="Arial"/>
              <a:buChar char="●"/>
            </a:pPr>
            <a:r>
              <a:rPr lang="sk" sz="1300"/>
              <a:t>hyperpronace nohy</a:t>
            </a:r>
            <a:endParaRPr sz="1300"/>
          </a:p>
          <a:p>
            <a:pPr indent="-311150" lvl="0" marL="457200" rtl="0" algn="l">
              <a:lnSpc>
                <a:spcPct val="115000"/>
              </a:lnSpc>
              <a:spcBef>
                <a:spcPts val="0"/>
              </a:spcBef>
              <a:spcAft>
                <a:spcPts val="0"/>
              </a:spcAft>
              <a:buSzPts val="1300"/>
              <a:buFont typeface="Arial"/>
              <a:buChar char="●"/>
            </a:pPr>
            <a:r>
              <a:rPr lang="sk" sz="1300"/>
              <a:t>arthritis kyčelního kloubu</a:t>
            </a:r>
            <a:endParaRPr sz="1300"/>
          </a:p>
          <a:p>
            <a:pPr indent="-311150" lvl="0" marL="457200" rtl="0" algn="l">
              <a:lnSpc>
                <a:spcPct val="115000"/>
              </a:lnSpc>
              <a:spcBef>
                <a:spcPts val="0"/>
              </a:spcBef>
              <a:spcAft>
                <a:spcPts val="0"/>
              </a:spcAft>
              <a:buSzPts val="1300"/>
              <a:buFont typeface="Arial"/>
              <a:buChar char="●"/>
            </a:pPr>
            <a:r>
              <a:rPr lang="sk" sz="1300"/>
              <a:t>chronické infekce (pánevní oblast, infekční sacroiliitis)</a:t>
            </a:r>
            <a:endParaRPr sz="1300"/>
          </a:p>
          <a:p>
            <a:pPr indent="-311150" lvl="0" marL="457200" rtl="0" algn="l">
              <a:lnSpc>
                <a:spcPct val="115000"/>
              </a:lnSpc>
              <a:spcBef>
                <a:spcPts val="0"/>
              </a:spcBef>
              <a:spcAft>
                <a:spcPts val="0"/>
              </a:spcAft>
              <a:buSzPts val="1300"/>
              <a:buFont typeface="Arial"/>
              <a:buChar char="●"/>
            </a:pPr>
            <a:r>
              <a:rPr lang="sk" sz="1300"/>
              <a:t>sezení na pokrčené noze v ABD a ZR</a:t>
            </a:r>
            <a:endParaRPr sz="1300"/>
          </a:p>
          <a:p>
            <a:pPr indent="0" lvl="0" marL="0" rtl="0" algn="l">
              <a:spcBef>
                <a:spcPts val="0"/>
              </a:spcBef>
              <a:spcAft>
                <a:spcPts val="0"/>
              </a:spcAft>
              <a:buNone/>
            </a:pPr>
            <a:r>
              <a:t/>
            </a:r>
            <a:endParaRPr b="1" sz="1700"/>
          </a:p>
        </p:txBody>
      </p:sp>
      <p:pic>
        <p:nvPicPr>
          <p:cNvPr id="701" name="Google Shape;701;p89"/>
          <p:cNvPicPr preferRelativeResize="0"/>
          <p:nvPr/>
        </p:nvPicPr>
        <p:blipFill>
          <a:blip r:embed="rId3">
            <a:alphaModFix/>
          </a:blip>
          <a:stretch>
            <a:fillRect/>
          </a:stretch>
        </p:blipFill>
        <p:spPr>
          <a:xfrm>
            <a:off x="5706300" y="1269000"/>
            <a:ext cx="3132900" cy="2086932"/>
          </a:xfrm>
          <a:prstGeom prst="rect">
            <a:avLst/>
          </a:prstGeom>
          <a:noFill/>
          <a:ln>
            <a:noFill/>
          </a:ln>
        </p:spPr>
      </p:pic>
      <p:sp>
        <p:nvSpPr>
          <p:cNvPr id="702" name="Google Shape;702;p89"/>
          <p:cNvSpPr txBox="1"/>
          <p:nvPr/>
        </p:nvSpPr>
        <p:spPr>
          <a:xfrm>
            <a:off x="5706300" y="3355925"/>
            <a:ext cx="31329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sk" sz="800">
                <a:solidFill>
                  <a:srgbClr val="B7B7B7"/>
                </a:solidFill>
              </a:rPr>
              <a:t>https://mobivenal.sk/zvyknete-sediet-s-prekrizenymi-nohami-nerobte-to-lebo/</a:t>
            </a:r>
            <a:endParaRPr sz="800">
              <a:solidFill>
                <a:srgbClr val="B7B7B7"/>
              </a:solidFill>
            </a:endParaRPr>
          </a:p>
        </p:txBody>
      </p:sp>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6" name="Shape 706"/>
        <p:cNvGrpSpPr/>
        <p:nvPr/>
      </p:nvGrpSpPr>
      <p:grpSpPr>
        <a:xfrm>
          <a:off x="0" y="0"/>
          <a:ext cx="0" cy="0"/>
          <a:chOff x="0" y="0"/>
          <a:chExt cx="0" cy="0"/>
        </a:xfrm>
      </p:grpSpPr>
      <p:sp>
        <p:nvSpPr>
          <p:cNvPr id="707" name="Google Shape;707;p90"/>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Clr>
                <a:schemeClr val="dk1"/>
              </a:buClr>
              <a:buSzPts val="1100"/>
              <a:buFont typeface="Arial"/>
              <a:buNone/>
            </a:pPr>
            <a:r>
              <a:rPr lang="sk"/>
              <a:t>Svaly KYK - Dif. Dg.</a:t>
            </a:r>
            <a:endParaRPr/>
          </a:p>
          <a:p>
            <a:pPr indent="0" lvl="0" marL="0" rtl="0" algn="l">
              <a:spcBef>
                <a:spcPts val="0"/>
              </a:spcBef>
              <a:spcAft>
                <a:spcPts val="0"/>
              </a:spcAft>
              <a:buNone/>
            </a:pPr>
            <a:r>
              <a:t/>
            </a:r>
            <a:endParaRPr/>
          </a:p>
        </p:txBody>
      </p:sp>
      <p:sp>
        <p:nvSpPr>
          <p:cNvPr id="708" name="Google Shape;708;p90"/>
          <p:cNvSpPr txBox="1"/>
          <p:nvPr>
            <p:ph idx="1" type="body"/>
          </p:nvPr>
        </p:nvSpPr>
        <p:spPr>
          <a:xfrm>
            <a:off x="540000" y="1269000"/>
            <a:ext cx="4694400" cy="3105000"/>
          </a:xfrm>
          <a:prstGeom prst="rect">
            <a:avLst/>
          </a:prstGeom>
        </p:spPr>
        <p:txBody>
          <a:bodyPr anchorCtr="0" anchor="t" bIns="0" lIns="0" spcFirstLastPara="1" rIns="0" wrap="square" tIns="0">
            <a:noAutofit/>
          </a:bodyPr>
          <a:lstStyle/>
          <a:p>
            <a:pPr indent="0" lvl="0" marL="0" rtl="0" algn="l">
              <a:lnSpc>
                <a:spcPct val="150000"/>
              </a:lnSpc>
              <a:spcBef>
                <a:spcPts val="700"/>
              </a:spcBef>
              <a:spcAft>
                <a:spcPts val="0"/>
              </a:spcAft>
              <a:buNone/>
            </a:pPr>
            <a:r>
              <a:rPr b="1" lang="sk" sz="1500"/>
              <a:t>Syndrom m. piriformis - Dif. Dg.</a:t>
            </a:r>
            <a:endParaRPr b="1" sz="1500"/>
          </a:p>
          <a:p>
            <a:pPr indent="-323850" lvl="0" marL="457200" rtl="0" algn="l">
              <a:lnSpc>
                <a:spcPct val="150000"/>
              </a:lnSpc>
              <a:spcBef>
                <a:spcPts val="700"/>
              </a:spcBef>
              <a:spcAft>
                <a:spcPts val="0"/>
              </a:spcAft>
              <a:buSzPts val="1500"/>
              <a:buChar char="●"/>
            </a:pPr>
            <a:r>
              <a:rPr lang="sk" sz="1500"/>
              <a:t>postlaminectomický syndrom, coccygodynie</a:t>
            </a:r>
            <a:endParaRPr sz="1500"/>
          </a:p>
          <a:p>
            <a:pPr indent="-323850" lvl="0" marL="457200" rtl="0" algn="l">
              <a:lnSpc>
                <a:spcPct val="150000"/>
              </a:lnSpc>
              <a:spcBef>
                <a:spcPts val="0"/>
              </a:spcBef>
              <a:spcAft>
                <a:spcPts val="0"/>
              </a:spcAft>
              <a:buSzPts val="1500"/>
              <a:buFont typeface="Arial"/>
              <a:buChar char="●"/>
            </a:pPr>
            <a:r>
              <a:rPr lang="sk" sz="1500"/>
              <a:t>hernie intervertebrálního disku, léze pohybového   segmentu L</a:t>
            </a:r>
            <a:r>
              <a:rPr baseline="-25000" lang="sk" sz="1500"/>
              <a:t>4</a:t>
            </a:r>
            <a:r>
              <a:rPr lang="sk" sz="1500"/>
              <a:t>/L</a:t>
            </a:r>
            <a:r>
              <a:rPr baseline="-25000" lang="sk" sz="1500"/>
              <a:t>5</a:t>
            </a:r>
            <a:endParaRPr baseline="-25000" sz="1500"/>
          </a:p>
          <a:p>
            <a:pPr indent="-323850" lvl="0" marL="457200" rtl="0" algn="l">
              <a:lnSpc>
                <a:spcPct val="150000"/>
              </a:lnSpc>
              <a:spcBef>
                <a:spcPts val="0"/>
              </a:spcBef>
              <a:spcAft>
                <a:spcPts val="0"/>
              </a:spcAft>
              <a:buSzPts val="1500"/>
              <a:buFont typeface="Arial"/>
              <a:buChar char="●"/>
            </a:pPr>
            <a:r>
              <a:rPr lang="sk" sz="1500"/>
              <a:t>symptomy facetového syndromu</a:t>
            </a:r>
            <a:endParaRPr sz="1500"/>
          </a:p>
          <a:p>
            <a:pPr indent="-323850" lvl="0" marL="457200" rtl="0" algn="l">
              <a:lnSpc>
                <a:spcPct val="150000"/>
              </a:lnSpc>
              <a:spcBef>
                <a:spcPts val="0"/>
              </a:spcBef>
              <a:spcAft>
                <a:spcPts val="0"/>
              </a:spcAft>
              <a:buSzPts val="1500"/>
              <a:buFont typeface="Arial"/>
              <a:buChar char="●"/>
            </a:pPr>
            <a:r>
              <a:rPr lang="sk" sz="1500"/>
              <a:t>spinální stenóza</a:t>
            </a:r>
            <a:endParaRPr sz="1500"/>
          </a:p>
          <a:p>
            <a:pPr indent="-323850" lvl="0" marL="457200" rtl="0" algn="l">
              <a:lnSpc>
                <a:spcPct val="150000"/>
              </a:lnSpc>
              <a:spcBef>
                <a:spcPts val="0"/>
              </a:spcBef>
              <a:spcAft>
                <a:spcPts val="0"/>
              </a:spcAft>
              <a:buSzPts val="1500"/>
              <a:buFont typeface="Arial"/>
              <a:buChar char="●"/>
            </a:pPr>
            <a:r>
              <a:rPr lang="sk" sz="1500"/>
              <a:t>ankylozující spondilitida</a:t>
            </a:r>
            <a:endParaRPr sz="1500"/>
          </a:p>
          <a:p>
            <a:pPr indent="-323850" lvl="0" marL="457200" rtl="0" algn="l">
              <a:lnSpc>
                <a:spcPct val="150000"/>
              </a:lnSpc>
              <a:spcBef>
                <a:spcPts val="0"/>
              </a:spcBef>
              <a:spcAft>
                <a:spcPts val="0"/>
              </a:spcAft>
              <a:buSzPts val="1500"/>
              <a:buFont typeface="Arial"/>
              <a:buChar char="●"/>
            </a:pPr>
            <a:r>
              <a:rPr lang="sk" sz="1500"/>
              <a:t>myofasciální syndrom MP se vyskytuje jen zřídka  izolovaně, častěji však s dalšími dysfunkcemi  v rámci řetězení např. extenční řetězec na DK</a:t>
            </a:r>
            <a:endParaRPr sz="1500"/>
          </a:p>
          <a:p>
            <a:pPr indent="0" lvl="0" marL="457200" rtl="0" algn="l">
              <a:lnSpc>
                <a:spcPct val="150000"/>
              </a:lnSpc>
              <a:spcBef>
                <a:spcPts val="0"/>
              </a:spcBef>
              <a:spcAft>
                <a:spcPts val="0"/>
              </a:spcAft>
              <a:buNone/>
            </a:pPr>
            <a:r>
              <a:t/>
            </a:r>
            <a:endParaRPr sz="1500"/>
          </a:p>
          <a:p>
            <a:pPr indent="0" lvl="0" marL="0" rtl="0" algn="l">
              <a:lnSpc>
                <a:spcPct val="150000"/>
              </a:lnSpc>
              <a:spcBef>
                <a:spcPts val="1600"/>
              </a:spcBef>
              <a:spcAft>
                <a:spcPts val="0"/>
              </a:spcAft>
              <a:buNone/>
            </a:pPr>
            <a:r>
              <a:t/>
            </a:r>
            <a:endParaRPr sz="1500"/>
          </a:p>
        </p:txBody>
      </p:sp>
      <p:pic>
        <p:nvPicPr>
          <p:cNvPr id="709" name="Google Shape;709;p90"/>
          <p:cNvPicPr preferRelativeResize="0"/>
          <p:nvPr/>
        </p:nvPicPr>
        <p:blipFill>
          <a:blip r:embed="rId3">
            <a:alphaModFix/>
          </a:blip>
          <a:stretch>
            <a:fillRect/>
          </a:stretch>
        </p:blipFill>
        <p:spPr>
          <a:xfrm>
            <a:off x="5160825" y="1061263"/>
            <a:ext cx="3810000" cy="271462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7" name="Shape 187"/>
        <p:cNvGrpSpPr/>
        <p:nvPr/>
      </p:nvGrpSpPr>
      <p:grpSpPr>
        <a:xfrm>
          <a:off x="0" y="0"/>
          <a:ext cx="0" cy="0"/>
          <a:chOff x="0" y="0"/>
          <a:chExt cx="0" cy="0"/>
        </a:xfrm>
      </p:grpSpPr>
      <p:sp>
        <p:nvSpPr>
          <p:cNvPr id="188" name="Google Shape;188;p28"/>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Stabilita vs. ROM</a:t>
            </a:r>
            <a:endParaRPr/>
          </a:p>
        </p:txBody>
      </p:sp>
      <p:sp>
        <p:nvSpPr>
          <p:cNvPr id="189" name="Google Shape;189;p28"/>
          <p:cNvSpPr txBox="1"/>
          <p:nvPr>
            <p:ph idx="1" type="body"/>
          </p:nvPr>
        </p:nvSpPr>
        <p:spPr>
          <a:xfrm>
            <a:off x="540000" y="1276129"/>
            <a:ext cx="3915000" cy="3105000"/>
          </a:xfrm>
          <a:prstGeom prst="rect">
            <a:avLst/>
          </a:prstGeom>
        </p:spPr>
        <p:txBody>
          <a:bodyPr anchorCtr="0" anchor="t" bIns="0" lIns="0" spcFirstLastPara="1" rIns="0" wrap="square" tIns="0">
            <a:noAutofit/>
          </a:bodyPr>
          <a:lstStyle/>
          <a:p>
            <a:pPr indent="-317500" lvl="0" marL="342900" rtl="0" algn="l">
              <a:lnSpc>
                <a:spcPct val="100000"/>
              </a:lnSpc>
              <a:spcBef>
                <a:spcPts val="0"/>
              </a:spcBef>
              <a:spcAft>
                <a:spcPts val="0"/>
              </a:spcAft>
              <a:buSzPts val="1400"/>
              <a:buFont typeface="Arial"/>
              <a:buChar char="•"/>
            </a:pPr>
            <a:r>
              <a:rPr b="1" lang="sk" sz="1400"/>
              <a:t>COXA VALGA </a:t>
            </a:r>
            <a:endParaRPr sz="1400"/>
          </a:p>
          <a:p>
            <a:pPr indent="-317500" lvl="0" marL="342900" rtl="0" algn="l">
              <a:lnSpc>
                <a:spcPct val="100000"/>
              </a:lnSpc>
              <a:spcBef>
                <a:spcPts val="1000"/>
              </a:spcBef>
              <a:spcAft>
                <a:spcPts val="0"/>
              </a:spcAft>
              <a:buClr>
                <a:schemeClr val="dk1"/>
              </a:buClr>
              <a:buSzPts val="1400"/>
              <a:buFont typeface="Arial"/>
              <a:buChar char="-"/>
            </a:pPr>
            <a:r>
              <a:rPr lang="sk" sz="1400"/>
              <a:t>maximální úhly </a:t>
            </a:r>
            <a:endParaRPr sz="1400"/>
          </a:p>
          <a:p>
            <a:pPr indent="-317500" lvl="0" marL="342900" rtl="0" algn="l">
              <a:lnSpc>
                <a:spcPct val="100000"/>
              </a:lnSpc>
              <a:spcBef>
                <a:spcPts val="1000"/>
              </a:spcBef>
              <a:spcAft>
                <a:spcPts val="0"/>
              </a:spcAft>
              <a:buClr>
                <a:schemeClr val="dk1"/>
              </a:buClr>
              <a:buSzPts val="1400"/>
              <a:buFont typeface="Century Gothic"/>
              <a:buChar char="-"/>
            </a:pPr>
            <a:r>
              <a:rPr lang="sk" sz="1400"/>
              <a:t>kolodiafyzární </a:t>
            </a:r>
            <a:r>
              <a:rPr b="1" lang="sk" sz="1400"/>
              <a:t>125°</a:t>
            </a:r>
            <a:r>
              <a:rPr lang="sk" sz="1400"/>
              <a:t>, anteverzní </a:t>
            </a:r>
            <a:r>
              <a:rPr b="1" lang="sk" sz="1400"/>
              <a:t>25°</a:t>
            </a:r>
            <a:endParaRPr sz="1400"/>
          </a:p>
          <a:p>
            <a:pPr indent="-317500" lvl="0" marL="342900" rtl="0" algn="l">
              <a:lnSpc>
                <a:spcPct val="100000"/>
              </a:lnSpc>
              <a:spcBef>
                <a:spcPts val="1000"/>
              </a:spcBef>
              <a:spcAft>
                <a:spcPts val="0"/>
              </a:spcAft>
              <a:buClr>
                <a:schemeClr val="dk1"/>
              </a:buClr>
              <a:buSzPts val="1400"/>
              <a:buFont typeface="Arial"/>
              <a:buChar char="-"/>
            </a:pPr>
            <a:r>
              <a:rPr lang="sk" sz="1400"/>
              <a:t>nedostatečná stabilita</a:t>
            </a:r>
            <a:endParaRPr sz="1400"/>
          </a:p>
          <a:p>
            <a:pPr indent="-317500" lvl="0" marL="342900" rtl="0" algn="l">
              <a:lnSpc>
                <a:spcPct val="100000"/>
              </a:lnSpc>
              <a:spcBef>
                <a:spcPts val="1000"/>
              </a:spcBef>
              <a:spcAft>
                <a:spcPts val="0"/>
              </a:spcAft>
              <a:buClr>
                <a:schemeClr val="dk1"/>
              </a:buClr>
              <a:buSzPts val="1400"/>
              <a:buFont typeface="Arial"/>
              <a:buChar char="-"/>
            </a:pPr>
            <a:r>
              <a:rPr lang="sk" sz="1400"/>
              <a:t>adaptace spíše na rychlostní pohyby</a:t>
            </a:r>
            <a:endParaRPr sz="1700"/>
          </a:p>
        </p:txBody>
      </p:sp>
      <p:sp>
        <p:nvSpPr>
          <p:cNvPr id="190" name="Google Shape;190;p28"/>
          <p:cNvSpPr txBox="1"/>
          <p:nvPr>
            <p:ph idx="2" type="body"/>
          </p:nvPr>
        </p:nvSpPr>
        <p:spPr>
          <a:xfrm>
            <a:off x="4940560" y="302154"/>
            <a:ext cx="3915000" cy="3105000"/>
          </a:xfrm>
          <a:prstGeom prst="rect">
            <a:avLst/>
          </a:prstGeom>
        </p:spPr>
        <p:txBody>
          <a:bodyPr anchorCtr="0" anchor="t" bIns="0" lIns="0" spcFirstLastPara="1" rIns="0" wrap="square" tIns="0">
            <a:noAutofit/>
          </a:bodyPr>
          <a:lstStyle/>
          <a:p>
            <a:pPr indent="-342900" lvl="0" marL="342900" rtl="0" algn="l">
              <a:lnSpc>
                <a:spcPct val="100000"/>
              </a:lnSpc>
              <a:spcBef>
                <a:spcPts val="0"/>
              </a:spcBef>
              <a:spcAft>
                <a:spcPts val="0"/>
              </a:spcAft>
              <a:buSzPts val="1800"/>
              <a:buFont typeface="Arial"/>
              <a:buChar char="•"/>
            </a:pPr>
            <a:r>
              <a:rPr b="1" lang="sk" sz="1800"/>
              <a:t>COXA VARA</a:t>
            </a:r>
            <a:endParaRPr sz="1800"/>
          </a:p>
          <a:p>
            <a:pPr indent="-342900" lvl="0" marL="342900" rtl="0" algn="l">
              <a:lnSpc>
                <a:spcPct val="100000"/>
              </a:lnSpc>
              <a:spcBef>
                <a:spcPts val="1000"/>
              </a:spcBef>
              <a:spcAft>
                <a:spcPts val="0"/>
              </a:spcAft>
              <a:buClr>
                <a:schemeClr val="dk1"/>
              </a:buClr>
              <a:buSzPts val="1800"/>
              <a:buFont typeface="Arial"/>
              <a:buChar char="-"/>
            </a:pPr>
            <a:r>
              <a:rPr lang="sk" sz="1800"/>
              <a:t>minimální úhly</a:t>
            </a:r>
            <a:endParaRPr sz="1800"/>
          </a:p>
          <a:p>
            <a:pPr indent="-342900" lvl="0" marL="342900" rtl="0" algn="l">
              <a:lnSpc>
                <a:spcPct val="100000"/>
              </a:lnSpc>
              <a:spcBef>
                <a:spcPts val="1000"/>
              </a:spcBef>
              <a:spcAft>
                <a:spcPts val="0"/>
              </a:spcAft>
              <a:buClr>
                <a:schemeClr val="dk1"/>
              </a:buClr>
              <a:buSzPts val="1800"/>
              <a:buFont typeface="Century Gothic"/>
              <a:buChar char="-"/>
            </a:pPr>
            <a:r>
              <a:rPr lang="sk" sz="1800"/>
              <a:t>kolodiafyzární úhel </a:t>
            </a:r>
            <a:r>
              <a:rPr b="1" lang="sk" sz="1800"/>
              <a:t>115°</a:t>
            </a:r>
            <a:r>
              <a:rPr lang="sk" sz="1800"/>
              <a:t>, anteverzní </a:t>
            </a:r>
            <a:r>
              <a:rPr b="1" lang="sk" sz="1800"/>
              <a:t>10°</a:t>
            </a:r>
            <a:endParaRPr sz="1800"/>
          </a:p>
          <a:p>
            <a:pPr indent="-342900" lvl="0" marL="342900" rtl="0" algn="l">
              <a:lnSpc>
                <a:spcPct val="100000"/>
              </a:lnSpc>
              <a:spcBef>
                <a:spcPts val="1000"/>
              </a:spcBef>
              <a:spcAft>
                <a:spcPts val="0"/>
              </a:spcAft>
              <a:buClr>
                <a:schemeClr val="dk1"/>
              </a:buClr>
              <a:buSzPts val="1800"/>
              <a:buFont typeface="Arial"/>
              <a:buChar char="-"/>
            </a:pPr>
            <a:r>
              <a:rPr lang="sk" sz="1800"/>
              <a:t>Stabilní, snížený ROM</a:t>
            </a:r>
            <a:endParaRPr sz="1800"/>
          </a:p>
          <a:p>
            <a:pPr indent="-342900" lvl="0" marL="342900" rtl="0" algn="l">
              <a:lnSpc>
                <a:spcPct val="100000"/>
              </a:lnSpc>
              <a:spcBef>
                <a:spcPts val="1000"/>
              </a:spcBef>
              <a:spcAft>
                <a:spcPts val="0"/>
              </a:spcAft>
              <a:buClr>
                <a:schemeClr val="dk1"/>
              </a:buClr>
              <a:buSzPts val="1800"/>
              <a:buFont typeface="Arial"/>
              <a:buNone/>
            </a:pPr>
            <a:r>
              <a:rPr lang="sk" sz="1800"/>
              <a:t>- 	adaptace spíše pro sílu </a:t>
            </a:r>
            <a:endParaRPr/>
          </a:p>
        </p:txBody>
      </p:sp>
      <p:pic>
        <p:nvPicPr>
          <p:cNvPr id="191" name="Google Shape;191;p28"/>
          <p:cNvPicPr preferRelativeResize="0"/>
          <p:nvPr/>
        </p:nvPicPr>
        <p:blipFill>
          <a:blip r:embed="rId3">
            <a:alphaModFix/>
          </a:blip>
          <a:stretch>
            <a:fillRect/>
          </a:stretch>
        </p:blipFill>
        <p:spPr>
          <a:xfrm>
            <a:off x="4572006" y="2678025"/>
            <a:ext cx="3241725" cy="2216800"/>
          </a:xfrm>
          <a:prstGeom prst="rect">
            <a:avLst/>
          </a:prstGeom>
          <a:noFill/>
          <a:ln>
            <a:noFill/>
          </a:ln>
        </p:spPr>
      </p:pic>
      <p:sp>
        <p:nvSpPr>
          <p:cNvPr id="192" name="Google Shape;192;p28"/>
          <p:cNvSpPr txBox="1"/>
          <p:nvPr/>
        </p:nvSpPr>
        <p:spPr>
          <a:xfrm>
            <a:off x="4755350" y="4712400"/>
            <a:ext cx="30000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sk" sz="800">
                <a:solidFill>
                  <a:srgbClr val="B7B7B7"/>
                </a:solidFill>
              </a:rPr>
              <a:t>https://en.wikipedia.org/wiki/Coxa_vara#/media/File:FemurAngles.jpg</a:t>
            </a:r>
            <a:endParaRPr sz="800">
              <a:solidFill>
                <a:srgbClr val="B7B7B7"/>
              </a:solidFill>
            </a:endParaRPr>
          </a:p>
        </p:txBody>
      </p:sp>
      <p:pic>
        <p:nvPicPr>
          <p:cNvPr id="193" name="Google Shape;193;p28"/>
          <p:cNvPicPr preferRelativeResize="0"/>
          <p:nvPr/>
        </p:nvPicPr>
        <p:blipFill>
          <a:blip r:embed="rId4">
            <a:alphaModFix/>
          </a:blip>
          <a:stretch>
            <a:fillRect/>
          </a:stretch>
        </p:blipFill>
        <p:spPr>
          <a:xfrm>
            <a:off x="644150" y="2917000"/>
            <a:ext cx="3241725" cy="2074702"/>
          </a:xfrm>
          <a:prstGeom prst="rect">
            <a:avLst/>
          </a:prstGeom>
          <a:noFill/>
          <a:ln>
            <a:noFill/>
          </a:ln>
        </p:spPr>
      </p:pic>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3" name="Shape 713"/>
        <p:cNvGrpSpPr/>
        <p:nvPr/>
      </p:nvGrpSpPr>
      <p:grpSpPr>
        <a:xfrm>
          <a:off x="0" y="0"/>
          <a:ext cx="0" cy="0"/>
          <a:chOff x="0" y="0"/>
          <a:chExt cx="0" cy="0"/>
        </a:xfrm>
      </p:grpSpPr>
      <p:sp>
        <p:nvSpPr>
          <p:cNvPr id="714" name="Google Shape;714;p91"/>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sz="2800"/>
              <a:t>Sy m. piriformis/Hluboký gluteální syndrom?</a:t>
            </a:r>
            <a:endParaRPr sz="2800"/>
          </a:p>
        </p:txBody>
      </p:sp>
      <p:sp>
        <p:nvSpPr>
          <p:cNvPr id="715" name="Google Shape;715;p91"/>
          <p:cNvSpPr txBox="1"/>
          <p:nvPr>
            <p:ph idx="1" type="body"/>
          </p:nvPr>
        </p:nvSpPr>
        <p:spPr>
          <a:xfrm>
            <a:off x="540000" y="1269002"/>
            <a:ext cx="8064900" cy="31050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b="1" lang="sk"/>
              <a:t>Prosím o prostudování a zamyšlení:</a:t>
            </a:r>
            <a:r>
              <a:rPr b="1" lang="sk"/>
              <a:t> </a:t>
            </a:r>
            <a:r>
              <a:rPr lang="sk" u="sng">
                <a:solidFill>
                  <a:schemeClr val="hlink"/>
                </a:solidFill>
                <a:hlinkClick r:id="rId3"/>
              </a:rPr>
              <a:t>https://www.svetfyzioterapie.sk/hluboky-glutealni-syndrom-hgs</a:t>
            </a:r>
            <a:r>
              <a:rPr lang="sk"/>
              <a:t> </a:t>
            </a:r>
            <a:endParaRPr/>
          </a:p>
          <a:p>
            <a:pPr indent="0" lvl="0" marL="0" rtl="0" algn="l">
              <a:spcBef>
                <a:spcPts val="0"/>
              </a:spcBef>
              <a:spcAft>
                <a:spcPts val="0"/>
              </a:spcAft>
              <a:buNone/>
            </a:pPr>
            <a:r>
              <a:t/>
            </a:r>
            <a:endParaRPr b="1"/>
          </a:p>
          <a:p>
            <a:pPr indent="0" lvl="0" marL="0" rtl="0" algn="r">
              <a:spcBef>
                <a:spcPts val="0"/>
              </a:spcBef>
              <a:spcAft>
                <a:spcPts val="0"/>
              </a:spcAft>
              <a:buClr>
                <a:schemeClr val="dk1"/>
              </a:buClr>
              <a:buSzPts val="1100"/>
              <a:buFont typeface="Arial"/>
              <a:buNone/>
            </a:pPr>
            <a:r>
              <a:rPr b="1" lang="sk"/>
              <a:t>DISKUZE?</a:t>
            </a:r>
            <a:endParaRPr b="1"/>
          </a:p>
          <a:p>
            <a:pPr indent="0" lvl="0" marL="0" rtl="0" algn="l">
              <a:spcBef>
                <a:spcPts val="0"/>
              </a:spcBef>
              <a:spcAft>
                <a:spcPts val="0"/>
              </a:spcAft>
              <a:buNone/>
            </a:pPr>
            <a:r>
              <a:t/>
            </a:r>
            <a:endParaRPr/>
          </a:p>
        </p:txBody>
      </p:sp>
      <p:pic>
        <p:nvPicPr>
          <p:cNvPr id="716" name="Google Shape;716;p91"/>
          <p:cNvPicPr preferRelativeResize="0"/>
          <p:nvPr/>
        </p:nvPicPr>
        <p:blipFill>
          <a:blip r:embed="rId4">
            <a:alphaModFix/>
          </a:blip>
          <a:stretch>
            <a:fillRect/>
          </a:stretch>
        </p:blipFill>
        <p:spPr>
          <a:xfrm>
            <a:off x="2974375" y="2078175"/>
            <a:ext cx="2909450" cy="2909450"/>
          </a:xfrm>
          <a:prstGeom prst="rect">
            <a:avLst/>
          </a:pr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0" name="Shape 720"/>
        <p:cNvGrpSpPr/>
        <p:nvPr/>
      </p:nvGrpSpPr>
      <p:grpSpPr>
        <a:xfrm>
          <a:off x="0" y="0"/>
          <a:ext cx="0" cy="0"/>
          <a:chOff x="0" y="0"/>
          <a:chExt cx="0" cy="0"/>
        </a:xfrm>
      </p:grpSpPr>
      <p:sp>
        <p:nvSpPr>
          <p:cNvPr id="721" name="Google Shape;721;p92"/>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Clr>
                <a:schemeClr val="dk1"/>
              </a:buClr>
              <a:buSzPts val="1100"/>
              <a:buFont typeface="Arial"/>
              <a:buNone/>
            </a:pPr>
            <a:r>
              <a:rPr lang="sk"/>
              <a:t>Svaly KYK - Dif. Dg.</a:t>
            </a:r>
            <a:endParaRPr/>
          </a:p>
          <a:p>
            <a:pPr indent="0" lvl="0" marL="0" rtl="0" algn="l">
              <a:spcBef>
                <a:spcPts val="0"/>
              </a:spcBef>
              <a:spcAft>
                <a:spcPts val="0"/>
              </a:spcAft>
              <a:buNone/>
            </a:pPr>
            <a:r>
              <a:t/>
            </a:r>
            <a:endParaRPr/>
          </a:p>
        </p:txBody>
      </p:sp>
      <p:sp>
        <p:nvSpPr>
          <p:cNvPr id="722" name="Google Shape;722;p92"/>
          <p:cNvSpPr txBox="1"/>
          <p:nvPr>
            <p:ph idx="1" type="body"/>
          </p:nvPr>
        </p:nvSpPr>
        <p:spPr>
          <a:xfrm>
            <a:off x="540000" y="1269002"/>
            <a:ext cx="8064900" cy="3105000"/>
          </a:xfrm>
          <a:prstGeom prst="rect">
            <a:avLst/>
          </a:prstGeom>
        </p:spPr>
        <p:txBody>
          <a:bodyPr anchorCtr="0" anchor="t" bIns="0" lIns="0" spcFirstLastPara="1" rIns="0" wrap="square" tIns="0">
            <a:noAutofit/>
          </a:bodyPr>
          <a:lstStyle/>
          <a:p>
            <a:pPr indent="0" lvl="0" marL="0" rtl="0" algn="l">
              <a:lnSpc>
                <a:spcPct val="150000"/>
              </a:lnSpc>
              <a:spcBef>
                <a:spcPts val="0"/>
              </a:spcBef>
              <a:spcAft>
                <a:spcPts val="0"/>
              </a:spcAft>
              <a:buNone/>
            </a:pPr>
            <a:r>
              <a:rPr b="1" lang="sk"/>
              <a:t>Terapie zevních rotátorů</a:t>
            </a:r>
            <a:endParaRPr b="1"/>
          </a:p>
          <a:p>
            <a:pPr indent="0" lvl="0" marL="0" rtl="0" algn="l">
              <a:lnSpc>
                <a:spcPct val="150000"/>
              </a:lnSpc>
              <a:spcBef>
                <a:spcPts val="0"/>
              </a:spcBef>
              <a:spcAft>
                <a:spcPts val="0"/>
              </a:spcAft>
              <a:buNone/>
            </a:pPr>
            <a:r>
              <a:rPr lang="sk" sz="1700"/>
              <a:t>PIR, MET, Stretch - obdobně jako u MP</a:t>
            </a:r>
            <a:endParaRPr sz="1700"/>
          </a:p>
          <a:p>
            <a:pPr indent="0" lvl="0" marL="0" rtl="0" algn="l">
              <a:lnSpc>
                <a:spcPct val="150000"/>
              </a:lnSpc>
              <a:spcBef>
                <a:spcPts val="1600"/>
              </a:spcBef>
              <a:spcAft>
                <a:spcPts val="0"/>
              </a:spcAft>
              <a:buNone/>
            </a:pPr>
            <a:r>
              <a:rPr b="1" lang="sk" sz="1700"/>
              <a:t>Facilitace: </a:t>
            </a:r>
            <a:r>
              <a:rPr lang="sk" sz="1700"/>
              <a:t>PNF 1. diagonála flekční vzor</a:t>
            </a:r>
            <a:endParaRPr sz="1800"/>
          </a:p>
          <a:p>
            <a:pPr indent="0" lvl="0" marL="0" rtl="0" algn="l">
              <a:lnSpc>
                <a:spcPct val="150000"/>
              </a:lnSpc>
              <a:spcBef>
                <a:spcPts val="1600"/>
              </a:spcBef>
              <a:spcAft>
                <a:spcPts val="0"/>
              </a:spcAft>
              <a:buNone/>
            </a:pPr>
            <a:r>
              <a:rPr b="1" lang="sk" sz="1700"/>
              <a:t>VRL: </a:t>
            </a:r>
            <a:r>
              <a:rPr lang="sk" sz="1700"/>
              <a:t>Funkce zevních rotátorů v opěrné fázi dolní končetiny, která rotuje pánev, zevní rotátory nasměrují pánev do transverzální roviny a směrem tahu k femuru drží pánev uprostřed této roviny =&gt; </a:t>
            </a:r>
            <a:r>
              <a:rPr b="1" lang="sk" sz="1700"/>
              <a:t>vzniká tak centrování acetabula na hlavici femuru</a:t>
            </a:r>
            <a:endParaRPr b="1" sz="1700"/>
          </a:p>
          <a:p>
            <a:pPr indent="0" lvl="0" marL="0" rtl="0" algn="l">
              <a:lnSpc>
                <a:spcPct val="150000"/>
              </a:lnSpc>
              <a:spcBef>
                <a:spcPts val="1600"/>
              </a:spcBef>
              <a:spcAft>
                <a:spcPts val="0"/>
              </a:spcAft>
              <a:buNone/>
            </a:pPr>
            <a:r>
              <a:t/>
            </a:r>
            <a:endParaRPr sz="1800">
              <a:solidFill>
                <a:srgbClr val="695D46"/>
              </a:solidFill>
            </a:endParaRPr>
          </a:p>
          <a:p>
            <a:pPr indent="0" lvl="0" marL="0" rtl="0" algn="l">
              <a:lnSpc>
                <a:spcPct val="150000"/>
              </a:lnSpc>
              <a:spcBef>
                <a:spcPts val="1600"/>
              </a:spcBef>
              <a:spcAft>
                <a:spcPts val="0"/>
              </a:spcAft>
              <a:buNone/>
            </a:pPr>
            <a:r>
              <a:t/>
            </a:r>
            <a:endParaRPr b="1"/>
          </a:p>
        </p:txBody>
      </p:sp>
      <p:pic>
        <p:nvPicPr>
          <p:cNvPr id="723" name="Google Shape;723;p92"/>
          <p:cNvPicPr preferRelativeResize="0"/>
          <p:nvPr/>
        </p:nvPicPr>
        <p:blipFill>
          <a:blip r:embed="rId3">
            <a:alphaModFix/>
          </a:blip>
          <a:stretch>
            <a:fillRect/>
          </a:stretch>
        </p:blipFill>
        <p:spPr>
          <a:xfrm>
            <a:off x="4625675" y="540002"/>
            <a:ext cx="3583125" cy="1791575"/>
          </a:xfrm>
          <a:prstGeom prst="rect">
            <a:avLst/>
          </a:prstGeom>
          <a:noFill/>
          <a:ln>
            <a:noFill/>
          </a:ln>
        </p:spPr>
      </p:pic>
      <p:sp>
        <p:nvSpPr>
          <p:cNvPr id="724" name="Google Shape;724;p92"/>
          <p:cNvSpPr txBox="1"/>
          <p:nvPr/>
        </p:nvSpPr>
        <p:spPr>
          <a:xfrm>
            <a:off x="4917238" y="2273025"/>
            <a:ext cx="30000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sk" sz="800">
                <a:solidFill>
                  <a:srgbClr val="999999"/>
                </a:solidFill>
              </a:rPr>
              <a:t>https://www.vojta.com/cs/vojtuv-princip/vojtova-terapie/zakladni-informace</a:t>
            </a:r>
            <a:endParaRPr sz="800">
              <a:solidFill>
                <a:srgbClr val="999999"/>
              </a:solidFill>
            </a:endParaRPr>
          </a:p>
        </p:txBody>
      </p:sp>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8" name="Shape 728"/>
        <p:cNvGrpSpPr/>
        <p:nvPr/>
      </p:nvGrpSpPr>
      <p:grpSpPr>
        <a:xfrm>
          <a:off x="0" y="0"/>
          <a:ext cx="0" cy="0"/>
          <a:chOff x="0" y="0"/>
          <a:chExt cx="0" cy="0"/>
        </a:xfrm>
      </p:grpSpPr>
      <p:sp>
        <p:nvSpPr>
          <p:cNvPr id="729" name="Google Shape;729;p93"/>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Clr>
                <a:schemeClr val="dk1"/>
              </a:buClr>
              <a:buSzPts val="1100"/>
              <a:buFont typeface="Arial"/>
              <a:buNone/>
            </a:pPr>
            <a:r>
              <a:rPr lang="sk"/>
              <a:t>Svaly KYK - Dif. Dg.</a:t>
            </a:r>
            <a:endParaRPr/>
          </a:p>
          <a:p>
            <a:pPr indent="0" lvl="0" marL="0" rtl="0" algn="l">
              <a:spcBef>
                <a:spcPts val="0"/>
              </a:spcBef>
              <a:spcAft>
                <a:spcPts val="0"/>
              </a:spcAft>
              <a:buNone/>
            </a:pPr>
            <a:r>
              <a:t/>
            </a:r>
            <a:endParaRPr/>
          </a:p>
        </p:txBody>
      </p:sp>
      <p:sp>
        <p:nvSpPr>
          <p:cNvPr id="730" name="Google Shape;730;p93"/>
          <p:cNvSpPr txBox="1"/>
          <p:nvPr>
            <p:ph idx="1" type="body"/>
          </p:nvPr>
        </p:nvSpPr>
        <p:spPr>
          <a:xfrm>
            <a:off x="540000" y="1269000"/>
            <a:ext cx="4811400" cy="31050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b="1" lang="sk" sz="1600"/>
              <a:t>M.Gmax</a:t>
            </a:r>
            <a:endParaRPr b="1" sz="1600"/>
          </a:p>
          <a:p>
            <a:pPr indent="-336550" lvl="1" marL="617220" rtl="0" algn="just">
              <a:spcBef>
                <a:spcPts val="0"/>
              </a:spcBef>
              <a:spcAft>
                <a:spcPts val="0"/>
              </a:spcAft>
              <a:buSzPts val="2300"/>
              <a:buChar char="•"/>
            </a:pPr>
            <a:r>
              <a:rPr lang="sk" sz="1900"/>
              <a:t>Hlavní extenzor KYK – extenze femuru proti pánvi (antagonista pro m. iliopsoas)</a:t>
            </a:r>
            <a:endParaRPr sz="1900"/>
          </a:p>
          <a:p>
            <a:pPr indent="-336550" lvl="1" marL="617220" rtl="0" algn="just">
              <a:spcBef>
                <a:spcPts val="500"/>
              </a:spcBef>
              <a:spcAft>
                <a:spcPts val="0"/>
              </a:spcAft>
              <a:buSzPts val="2300"/>
              <a:buChar char="•"/>
            </a:pPr>
            <a:r>
              <a:rPr lang="sk" sz="1900"/>
              <a:t>Velmi důležitý činitel při udržování vzpřímené postavy </a:t>
            </a:r>
            <a:endParaRPr sz="1900"/>
          </a:p>
          <a:p>
            <a:pPr indent="-336550" lvl="1" marL="617220" rtl="0" algn="just">
              <a:spcBef>
                <a:spcPts val="500"/>
              </a:spcBef>
              <a:spcAft>
                <a:spcPts val="0"/>
              </a:spcAft>
              <a:buSzPts val="2300"/>
              <a:buChar char="•"/>
            </a:pPr>
            <a:r>
              <a:rPr lang="sk" sz="1900"/>
              <a:t>Zajišťuje vzpřímení trupu ze sedu nebo dřepu</a:t>
            </a:r>
            <a:endParaRPr sz="1900"/>
          </a:p>
          <a:p>
            <a:pPr indent="-336550" lvl="1" marL="617220" rtl="0" algn="just">
              <a:spcBef>
                <a:spcPts val="500"/>
              </a:spcBef>
              <a:spcAft>
                <a:spcPts val="0"/>
              </a:spcAft>
              <a:buSzPts val="2300"/>
              <a:buChar char="•"/>
            </a:pPr>
            <a:r>
              <a:rPr lang="sk" sz="1900"/>
              <a:t>Bez něj není možná chůze do schodů, po šikmém terénu ani výskok</a:t>
            </a:r>
            <a:endParaRPr sz="1900"/>
          </a:p>
          <a:p>
            <a:pPr indent="0" lvl="0" marL="0" rtl="0" algn="l">
              <a:spcBef>
                <a:spcPts val="0"/>
              </a:spcBef>
              <a:spcAft>
                <a:spcPts val="0"/>
              </a:spcAft>
              <a:buNone/>
            </a:pPr>
            <a:r>
              <a:t/>
            </a:r>
            <a:endParaRPr b="1" sz="1600"/>
          </a:p>
        </p:txBody>
      </p:sp>
      <p:pic>
        <p:nvPicPr>
          <p:cNvPr id="731" name="Google Shape;731;p93"/>
          <p:cNvPicPr preferRelativeResize="0"/>
          <p:nvPr/>
        </p:nvPicPr>
        <p:blipFill>
          <a:blip r:embed="rId3">
            <a:alphaModFix/>
          </a:blip>
          <a:stretch>
            <a:fillRect/>
          </a:stretch>
        </p:blipFill>
        <p:spPr>
          <a:xfrm>
            <a:off x="5416350" y="1339725"/>
            <a:ext cx="3487799" cy="2464048"/>
          </a:xfrm>
          <a:prstGeom prst="rect">
            <a:avLst/>
          </a:prstGeom>
          <a:noFill/>
          <a:ln>
            <a:noFill/>
          </a:ln>
        </p:spPr>
      </p:pic>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5" name="Shape 735"/>
        <p:cNvGrpSpPr/>
        <p:nvPr/>
      </p:nvGrpSpPr>
      <p:grpSpPr>
        <a:xfrm>
          <a:off x="0" y="0"/>
          <a:ext cx="0" cy="0"/>
          <a:chOff x="0" y="0"/>
          <a:chExt cx="0" cy="0"/>
        </a:xfrm>
      </p:grpSpPr>
      <p:sp>
        <p:nvSpPr>
          <p:cNvPr id="736" name="Google Shape;736;p94"/>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Svaly KYK - Dif. Dg.</a:t>
            </a:r>
            <a:endParaRPr/>
          </a:p>
        </p:txBody>
      </p:sp>
      <p:sp>
        <p:nvSpPr>
          <p:cNvPr id="737" name="Google Shape;737;p94"/>
          <p:cNvSpPr txBox="1"/>
          <p:nvPr>
            <p:ph idx="1" type="body"/>
          </p:nvPr>
        </p:nvSpPr>
        <p:spPr>
          <a:xfrm>
            <a:off x="540000" y="1113252"/>
            <a:ext cx="8064900" cy="3105000"/>
          </a:xfrm>
          <a:prstGeom prst="rect">
            <a:avLst/>
          </a:prstGeom>
        </p:spPr>
        <p:txBody>
          <a:bodyPr anchorCtr="0" anchor="t" bIns="0" lIns="0" spcFirstLastPara="1" rIns="0" wrap="square" tIns="0">
            <a:noAutofit/>
          </a:bodyPr>
          <a:lstStyle/>
          <a:p>
            <a:pPr indent="0" lvl="0" marL="0" rtl="0" algn="just">
              <a:lnSpc>
                <a:spcPct val="100000"/>
              </a:lnSpc>
              <a:spcBef>
                <a:spcPts val="0"/>
              </a:spcBef>
              <a:spcAft>
                <a:spcPts val="0"/>
              </a:spcAft>
              <a:buNone/>
            </a:pPr>
            <a:r>
              <a:rPr b="1" lang="sk" sz="1300">
                <a:solidFill>
                  <a:srgbClr val="000000"/>
                </a:solidFill>
              </a:rPr>
              <a:t>M. GMax</a:t>
            </a:r>
            <a:endParaRPr b="1" sz="1300">
              <a:solidFill>
                <a:srgbClr val="000000"/>
              </a:solidFill>
            </a:endParaRPr>
          </a:p>
          <a:p>
            <a:pPr indent="-203200" lvl="0" marL="228600" rtl="0" algn="just">
              <a:lnSpc>
                <a:spcPct val="100000"/>
              </a:lnSpc>
              <a:spcBef>
                <a:spcPts val="0"/>
              </a:spcBef>
              <a:spcAft>
                <a:spcPts val="0"/>
              </a:spcAft>
              <a:buSzPts val="1600"/>
              <a:buChar char="•"/>
            </a:pPr>
            <a:r>
              <a:rPr lang="sk" sz="1300">
                <a:solidFill>
                  <a:srgbClr val="000000"/>
                </a:solidFill>
              </a:rPr>
              <a:t>Spolu s ostatními EXT KYK (hamstringy) </a:t>
            </a:r>
            <a:r>
              <a:rPr b="1" lang="sk" sz="1300">
                <a:solidFill>
                  <a:srgbClr val="000000"/>
                </a:solidFill>
              </a:rPr>
              <a:t>stabilizuje pánev </a:t>
            </a:r>
            <a:r>
              <a:rPr lang="sk" sz="1300">
                <a:solidFill>
                  <a:srgbClr val="000000"/>
                </a:solidFill>
              </a:rPr>
              <a:t>ve všech rovinách – hlavně ve směru anteroposteriorním (stoj a krok – brání pádu trupu vpřed) </a:t>
            </a:r>
            <a:endParaRPr sz="1300">
              <a:solidFill>
                <a:srgbClr val="000000"/>
              </a:solidFill>
            </a:endParaRPr>
          </a:p>
          <a:p>
            <a:pPr indent="-203200" lvl="0" marL="228600" rtl="0" algn="just">
              <a:lnSpc>
                <a:spcPct val="100000"/>
              </a:lnSpc>
              <a:spcBef>
                <a:spcPts val="1000"/>
              </a:spcBef>
              <a:spcAft>
                <a:spcPts val="0"/>
              </a:spcAft>
              <a:buSzPts val="1600"/>
              <a:buChar char="•"/>
            </a:pPr>
            <a:r>
              <a:rPr lang="sk" sz="1300">
                <a:solidFill>
                  <a:srgbClr val="000000"/>
                </a:solidFill>
              </a:rPr>
              <a:t>Ve stoji a běžné chůzi udržuje správný sklon pánve – </a:t>
            </a:r>
            <a:r>
              <a:rPr b="1" lang="sk" sz="1300">
                <a:solidFill>
                  <a:srgbClr val="000000"/>
                </a:solidFill>
              </a:rPr>
              <a:t>brání nadměrné anteverzi, </a:t>
            </a:r>
            <a:r>
              <a:rPr lang="sk" sz="1300">
                <a:solidFill>
                  <a:srgbClr val="000000"/>
                </a:solidFill>
              </a:rPr>
              <a:t>dělá retroverzi a tím brání pádu trupu dopředu</a:t>
            </a:r>
            <a:endParaRPr sz="1300">
              <a:solidFill>
                <a:srgbClr val="000000"/>
              </a:solidFill>
            </a:endParaRPr>
          </a:p>
          <a:p>
            <a:pPr indent="-203200" lvl="0" marL="228600" rtl="0" algn="just">
              <a:lnSpc>
                <a:spcPct val="100000"/>
              </a:lnSpc>
              <a:spcBef>
                <a:spcPts val="1000"/>
              </a:spcBef>
              <a:spcAft>
                <a:spcPts val="0"/>
              </a:spcAft>
              <a:buSzPts val="1600"/>
              <a:buChar char="•"/>
            </a:pPr>
            <a:r>
              <a:rPr lang="sk" sz="1300">
                <a:solidFill>
                  <a:srgbClr val="000000"/>
                </a:solidFill>
              </a:rPr>
              <a:t>Tahem za tractus iliotibialis </a:t>
            </a:r>
            <a:r>
              <a:rPr b="1" lang="sk" sz="1300">
                <a:solidFill>
                  <a:srgbClr val="000000"/>
                </a:solidFill>
              </a:rPr>
              <a:t>fixuje KOK v EXT </a:t>
            </a:r>
            <a:endParaRPr sz="1300">
              <a:solidFill>
                <a:srgbClr val="000000"/>
              </a:solidFill>
            </a:endParaRPr>
          </a:p>
          <a:p>
            <a:pPr indent="-203200" lvl="0" marL="228600" rtl="0" algn="just">
              <a:lnSpc>
                <a:spcPct val="100000"/>
              </a:lnSpc>
              <a:spcBef>
                <a:spcPts val="1000"/>
              </a:spcBef>
              <a:spcAft>
                <a:spcPts val="0"/>
              </a:spcAft>
              <a:buSzPts val="1600"/>
              <a:buChar char="•"/>
            </a:pPr>
            <a:r>
              <a:rPr lang="sk" sz="1300">
                <a:solidFill>
                  <a:srgbClr val="000000"/>
                </a:solidFill>
              </a:rPr>
              <a:t>Při chůzi se </a:t>
            </a:r>
            <a:r>
              <a:rPr b="1" lang="sk" sz="1300">
                <a:solidFill>
                  <a:srgbClr val="000000"/>
                </a:solidFill>
              </a:rPr>
              <a:t>superiorní a inferiorní </a:t>
            </a:r>
            <a:r>
              <a:rPr lang="sk" sz="1300">
                <a:solidFill>
                  <a:srgbClr val="000000"/>
                </a:solidFill>
              </a:rPr>
              <a:t>vlákna aktivují nejvíce v konečné fázi švihové a na začátku opěrné fáze po dopadu paty (heel strike), </a:t>
            </a:r>
            <a:r>
              <a:rPr b="1" lang="sk" sz="1300">
                <a:solidFill>
                  <a:srgbClr val="000000"/>
                </a:solidFill>
              </a:rPr>
              <a:t>střední</a:t>
            </a:r>
            <a:r>
              <a:rPr lang="sk" sz="1300">
                <a:solidFill>
                  <a:srgbClr val="000000"/>
                </a:solidFill>
              </a:rPr>
              <a:t> vlákna se aktivují při odlepení palce od podložky (toe – off)</a:t>
            </a:r>
            <a:endParaRPr>
              <a:solidFill>
                <a:srgbClr val="000000"/>
              </a:solidFill>
            </a:endParaRPr>
          </a:p>
          <a:p>
            <a:pPr indent="-203200" lvl="0" marL="228600" rtl="0" algn="l">
              <a:lnSpc>
                <a:spcPct val="100000"/>
              </a:lnSpc>
              <a:spcBef>
                <a:spcPts val="1000"/>
              </a:spcBef>
              <a:spcAft>
                <a:spcPts val="0"/>
              </a:spcAft>
              <a:buSzPts val="1600"/>
              <a:buChar char="•"/>
            </a:pPr>
            <a:r>
              <a:rPr lang="sk" sz="1300">
                <a:solidFill>
                  <a:srgbClr val="000000"/>
                </a:solidFill>
              </a:rPr>
              <a:t>Při fixované noze </a:t>
            </a:r>
            <a:r>
              <a:rPr b="1" lang="sk" sz="1300">
                <a:solidFill>
                  <a:srgbClr val="000000"/>
                </a:solidFill>
              </a:rPr>
              <a:t>kontroluje excentrickou kontrakcí pohyby </a:t>
            </a:r>
            <a:r>
              <a:rPr lang="sk" sz="1300">
                <a:solidFill>
                  <a:srgbClr val="000000"/>
                </a:solidFill>
              </a:rPr>
              <a:t>(posazení, chůze ze schodů, z kopce, předklon trupu)</a:t>
            </a:r>
            <a:endParaRPr>
              <a:solidFill>
                <a:srgbClr val="000000"/>
              </a:solidFill>
            </a:endParaRPr>
          </a:p>
          <a:p>
            <a:pPr indent="-203200" lvl="0" marL="228600" rtl="0" algn="just">
              <a:lnSpc>
                <a:spcPct val="100000"/>
              </a:lnSpc>
              <a:spcBef>
                <a:spcPts val="1000"/>
              </a:spcBef>
              <a:spcAft>
                <a:spcPts val="0"/>
              </a:spcAft>
              <a:buSzPts val="1600"/>
              <a:buChar char="•"/>
            </a:pPr>
            <a:r>
              <a:rPr lang="sk" sz="1300">
                <a:solidFill>
                  <a:srgbClr val="000000"/>
                </a:solidFill>
              </a:rPr>
              <a:t>Při </a:t>
            </a:r>
            <a:r>
              <a:rPr b="1" lang="sk" sz="1300">
                <a:solidFill>
                  <a:srgbClr val="000000"/>
                </a:solidFill>
              </a:rPr>
              <a:t>vstávání ze sedu </a:t>
            </a:r>
            <a:r>
              <a:rPr lang="sk" sz="1300">
                <a:solidFill>
                  <a:srgbClr val="000000"/>
                </a:solidFill>
              </a:rPr>
              <a:t>je hlavním EXT KYK</a:t>
            </a:r>
            <a:endParaRPr>
              <a:solidFill>
                <a:srgbClr val="000000"/>
              </a:solidFill>
            </a:endParaRPr>
          </a:p>
          <a:p>
            <a:pPr indent="-203200" lvl="0" marL="228600" rtl="0" algn="just">
              <a:lnSpc>
                <a:spcPct val="100000"/>
              </a:lnSpc>
              <a:spcBef>
                <a:spcPts val="1000"/>
              </a:spcBef>
              <a:spcAft>
                <a:spcPts val="0"/>
              </a:spcAft>
              <a:buSzPts val="1600"/>
              <a:buChar char="•"/>
            </a:pPr>
            <a:r>
              <a:rPr b="1" lang="sk" sz="1300">
                <a:solidFill>
                  <a:srgbClr val="000000"/>
                </a:solidFill>
              </a:rPr>
              <a:t>Nese celou váhu trupu </a:t>
            </a:r>
            <a:r>
              <a:rPr lang="sk" sz="1300">
                <a:solidFill>
                  <a:srgbClr val="000000"/>
                </a:solidFill>
              </a:rPr>
              <a:t>při chůzi do schodů v okamžiku stojné fáze, kdy se trup mírně naklání vpřed, zatímco druhá končetina se posouvá vpřed</a:t>
            </a:r>
            <a:endParaRPr>
              <a:solidFill>
                <a:srgbClr val="000000"/>
              </a:solidFill>
            </a:endParaRPr>
          </a:p>
          <a:p>
            <a:pPr indent="-114300" lvl="0" marL="228600" rtl="0" algn="just">
              <a:lnSpc>
                <a:spcPct val="90000"/>
              </a:lnSpc>
              <a:spcBef>
                <a:spcPts val="1000"/>
              </a:spcBef>
              <a:spcAft>
                <a:spcPts val="0"/>
              </a:spcAft>
              <a:buNone/>
            </a:pPr>
            <a:r>
              <a:t/>
            </a:r>
            <a:endParaRPr sz="1100">
              <a:solidFill>
                <a:srgbClr val="000000"/>
              </a:solidFill>
            </a:endParaRPr>
          </a:p>
          <a:p>
            <a:pPr indent="-50800" lvl="0" marL="228600" rtl="0" algn="l">
              <a:lnSpc>
                <a:spcPct val="90000"/>
              </a:lnSpc>
              <a:spcBef>
                <a:spcPts val="1000"/>
              </a:spcBef>
              <a:spcAft>
                <a:spcPts val="0"/>
              </a:spcAft>
              <a:buNone/>
            </a:pPr>
            <a:r>
              <a:t/>
            </a:r>
            <a:endParaRPr>
              <a:solidFill>
                <a:srgbClr val="000000"/>
              </a:solidFill>
            </a:endParaRPr>
          </a:p>
          <a:p>
            <a:pPr indent="0" lvl="0" marL="0" rtl="0" algn="l">
              <a:spcBef>
                <a:spcPts val="0"/>
              </a:spcBef>
              <a:spcAft>
                <a:spcPts val="0"/>
              </a:spcAft>
              <a:buNone/>
            </a:pPr>
            <a:r>
              <a:t/>
            </a:r>
            <a:endParaRPr sz="1400"/>
          </a:p>
        </p:txBody>
      </p:sp>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1" name="Shape 741"/>
        <p:cNvGrpSpPr/>
        <p:nvPr/>
      </p:nvGrpSpPr>
      <p:grpSpPr>
        <a:xfrm>
          <a:off x="0" y="0"/>
          <a:ext cx="0" cy="0"/>
          <a:chOff x="0" y="0"/>
          <a:chExt cx="0" cy="0"/>
        </a:xfrm>
      </p:grpSpPr>
      <p:sp>
        <p:nvSpPr>
          <p:cNvPr id="742" name="Google Shape;742;p95"/>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Clr>
                <a:schemeClr val="dk1"/>
              </a:buClr>
              <a:buSzPts val="1100"/>
              <a:buFont typeface="Arial"/>
              <a:buNone/>
            </a:pPr>
            <a:r>
              <a:rPr lang="sk"/>
              <a:t>Svaly KYK - Dif. Dg.</a:t>
            </a:r>
            <a:endParaRPr/>
          </a:p>
          <a:p>
            <a:pPr indent="0" lvl="0" marL="0" rtl="0" algn="l">
              <a:spcBef>
                <a:spcPts val="0"/>
              </a:spcBef>
              <a:spcAft>
                <a:spcPts val="0"/>
              </a:spcAft>
              <a:buNone/>
            </a:pPr>
            <a:r>
              <a:t/>
            </a:r>
            <a:endParaRPr/>
          </a:p>
        </p:txBody>
      </p:sp>
      <p:sp>
        <p:nvSpPr>
          <p:cNvPr id="743" name="Google Shape;743;p95"/>
          <p:cNvSpPr txBox="1"/>
          <p:nvPr>
            <p:ph idx="1" type="body"/>
          </p:nvPr>
        </p:nvSpPr>
        <p:spPr>
          <a:xfrm>
            <a:off x="540000" y="1269000"/>
            <a:ext cx="4564500" cy="3105000"/>
          </a:xfrm>
          <a:prstGeom prst="rect">
            <a:avLst/>
          </a:prstGeom>
        </p:spPr>
        <p:txBody>
          <a:bodyPr anchorCtr="0" anchor="t" bIns="0" lIns="0" spcFirstLastPara="1" rIns="0" wrap="square" tIns="0">
            <a:noAutofit/>
          </a:bodyPr>
          <a:lstStyle/>
          <a:p>
            <a:pPr indent="0" lvl="0" marL="0" rtl="0" algn="just">
              <a:lnSpc>
                <a:spcPct val="90000"/>
              </a:lnSpc>
              <a:spcBef>
                <a:spcPts val="0"/>
              </a:spcBef>
              <a:spcAft>
                <a:spcPts val="0"/>
              </a:spcAft>
              <a:buNone/>
            </a:pPr>
            <a:r>
              <a:rPr b="1" lang="sk" sz="2000">
                <a:solidFill>
                  <a:srgbClr val="000000"/>
                </a:solidFill>
              </a:rPr>
              <a:t>M.Gmax</a:t>
            </a:r>
            <a:endParaRPr b="1" sz="2000">
              <a:solidFill>
                <a:srgbClr val="000000"/>
              </a:solidFill>
            </a:endParaRPr>
          </a:p>
          <a:p>
            <a:pPr indent="0" lvl="0" marL="0" rtl="0" algn="just">
              <a:lnSpc>
                <a:spcPct val="90000"/>
              </a:lnSpc>
              <a:spcBef>
                <a:spcPts val="0"/>
              </a:spcBef>
              <a:spcAft>
                <a:spcPts val="0"/>
              </a:spcAft>
              <a:buNone/>
            </a:pPr>
            <a:r>
              <a:rPr b="1" lang="sk" sz="2000">
                <a:solidFill>
                  <a:srgbClr val="000000"/>
                </a:solidFill>
              </a:rPr>
              <a:t>Udržuje hlavici femuru v jamce </a:t>
            </a:r>
            <a:r>
              <a:rPr lang="sk" sz="2000">
                <a:solidFill>
                  <a:srgbClr val="000000"/>
                </a:solidFill>
              </a:rPr>
              <a:t>spolu s:</a:t>
            </a:r>
            <a:endParaRPr sz="2800">
              <a:solidFill>
                <a:srgbClr val="000000"/>
              </a:solidFill>
            </a:endParaRPr>
          </a:p>
          <a:p>
            <a:pPr indent="-228600" lvl="1" marL="685800" rtl="0" algn="just">
              <a:lnSpc>
                <a:spcPct val="90000"/>
              </a:lnSpc>
              <a:spcBef>
                <a:spcPts val="500"/>
              </a:spcBef>
              <a:spcAft>
                <a:spcPts val="0"/>
              </a:spcAft>
              <a:buClr>
                <a:srgbClr val="000000"/>
              </a:buClr>
              <a:buSzPts val="2000"/>
              <a:buChar char="o"/>
            </a:pPr>
            <a:r>
              <a:rPr lang="sk" sz="2000">
                <a:solidFill>
                  <a:srgbClr val="000000"/>
                </a:solidFill>
              </a:rPr>
              <a:t>pelvitrochanterické svaly (m. piriformis (1)+ m. obturatorius externus (2))</a:t>
            </a:r>
            <a:endParaRPr sz="2400">
              <a:solidFill>
                <a:srgbClr val="000000"/>
              </a:solidFill>
            </a:endParaRPr>
          </a:p>
          <a:p>
            <a:pPr indent="-228600" lvl="1" marL="685800" rtl="0" algn="just">
              <a:lnSpc>
                <a:spcPct val="90000"/>
              </a:lnSpc>
              <a:spcBef>
                <a:spcPts val="500"/>
              </a:spcBef>
              <a:spcAft>
                <a:spcPts val="0"/>
              </a:spcAft>
              <a:buClr>
                <a:srgbClr val="000000"/>
              </a:buClr>
              <a:buSzPts val="2000"/>
              <a:buChar char="o"/>
            </a:pPr>
            <a:r>
              <a:rPr lang="sk" sz="2000">
                <a:solidFill>
                  <a:srgbClr val="000000"/>
                </a:solidFill>
              </a:rPr>
              <a:t>mm. glutei (3) – zejména </a:t>
            </a:r>
            <a:r>
              <a:rPr lang="sk" sz="2000">
                <a:solidFill>
                  <a:srgbClr val="2F5496"/>
                </a:solidFill>
              </a:rPr>
              <a:t>MGmed</a:t>
            </a:r>
            <a:r>
              <a:rPr lang="sk" sz="2000">
                <a:solidFill>
                  <a:srgbClr val="000000"/>
                </a:solidFill>
              </a:rPr>
              <a:t> a </a:t>
            </a:r>
            <a:r>
              <a:rPr lang="sk" sz="2000">
                <a:solidFill>
                  <a:srgbClr val="009242"/>
                </a:solidFill>
              </a:rPr>
              <a:t>MGmin</a:t>
            </a:r>
            <a:endParaRPr sz="2000">
              <a:solidFill>
                <a:srgbClr val="009242"/>
              </a:solidFill>
            </a:endParaRPr>
          </a:p>
          <a:p>
            <a:pPr indent="-228600" lvl="1" marL="685800" rtl="0" algn="just">
              <a:lnSpc>
                <a:spcPct val="90000"/>
              </a:lnSpc>
              <a:spcBef>
                <a:spcPts val="500"/>
              </a:spcBef>
              <a:spcAft>
                <a:spcPts val="0"/>
              </a:spcAft>
              <a:buClr>
                <a:srgbClr val="000000"/>
              </a:buClr>
              <a:buSzPts val="2000"/>
              <a:buChar char="o"/>
            </a:pPr>
            <a:r>
              <a:rPr lang="sk" sz="2000">
                <a:solidFill>
                  <a:srgbClr val="000000"/>
                </a:solidFill>
              </a:rPr>
              <a:t>x adduktory (4) – v mírné ABD táhnou hlavici do kloubu, v ADD mají tendenci dislokovat	</a:t>
            </a:r>
            <a:endParaRPr sz="2400">
              <a:solidFill>
                <a:srgbClr val="000000"/>
              </a:solidFill>
            </a:endParaRPr>
          </a:p>
          <a:p>
            <a:pPr indent="-50800" lvl="0" marL="228600" rtl="0" algn="l">
              <a:lnSpc>
                <a:spcPct val="90000"/>
              </a:lnSpc>
              <a:spcBef>
                <a:spcPts val="1000"/>
              </a:spcBef>
              <a:spcAft>
                <a:spcPts val="0"/>
              </a:spcAft>
              <a:buNone/>
            </a:pPr>
            <a:r>
              <a:t/>
            </a:r>
            <a:endParaRPr sz="2800">
              <a:solidFill>
                <a:srgbClr val="000000"/>
              </a:solidFill>
            </a:endParaRPr>
          </a:p>
          <a:p>
            <a:pPr indent="0" lvl="0" marL="0" rtl="0" algn="l">
              <a:spcBef>
                <a:spcPts val="0"/>
              </a:spcBef>
              <a:spcAft>
                <a:spcPts val="0"/>
              </a:spcAft>
              <a:buNone/>
            </a:pPr>
            <a:r>
              <a:t/>
            </a:r>
            <a:endParaRPr/>
          </a:p>
        </p:txBody>
      </p:sp>
      <p:pic>
        <p:nvPicPr>
          <p:cNvPr id="744" name="Google Shape;744;p95"/>
          <p:cNvPicPr preferRelativeResize="0"/>
          <p:nvPr/>
        </p:nvPicPr>
        <p:blipFill rotWithShape="1">
          <a:blip r:embed="rId3">
            <a:alphaModFix/>
          </a:blip>
          <a:srcRect b="0" l="0" r="0" t="0"/>
          <a:stretch/>
        </p:blipFill>
        <p:spPr>
          <a:xfrm>
            <a:off x="5871099" y="774976"/>
            <a:ext cx="2103925" cy="3402325"/>
          </a:xfrm>
          <a:prstGeom prst="rect">
            <a:avLst/>
          </a:prstGeom>
          <a:noFill/>
          <a:ln>
            <a:noFill/>
          </a:ln>
        </p:spPr>
      </p:pic>
      <p:sp>
        <p:nvSpPr>
          <p:cNvPr id="745" name="Google Shape;745;p95"/>
          <p:cNvSpPr/>
          <p:nvPr/>
        </p:nvSpPr>
        <p:spPr>
          <a:xfrm>
            <a:off x="6237026" y="4177300"/>
            <a:ext cx="1374300" cy="2769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sk" sz="1200">
                <a:solidFill>
                  <a:srgbClr val="000000"/>
                </a:solidFill>
              </a:rPr>
              <a:t>(Kapandji, 1987)</a:t>
            </a:r>
            <a:endParaRPr/>
          </a:p>
        </p:txBody>
      </p:sp>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9" name="Shape 749"/>
        <p:cNvGrpSpPr/>
        <p:nvPr/>
      </p:nvGrpSpPr>
      <p:grpSpPr>
        <a:xfrm>
          <a:off x="0" y="0"/>
          <a:ext cx="0" cy="0"/>
          <a:chOff x="0" y="0"/>
          <a:chExt cx="0" cy="0"/>
        </a:xfrm>
      </p:grpSpPr>
      <p:sp>
        <p:nvSpPr>
          <p:cNvPr id="750" name="Google Shape;750;p96"/>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Svaly KYK - Dif. Dg.</a:t>
            </a:r>
            <a:endParaRPr/>
          </a:p>
        </p:txBody>
      </p:sp>
      <p:sp>
        <p:nvSpPr>
          <p:cNvPr id="751" name="Google Shape;751;p96"/>
          <p:cNvSpPr txBox="1"/>
          <p:nvPr>
            <p:ph idx="1" type="body"/>
          </p:nvPr>
        </p:nvSpPr>
        <p:spPr>
          <a:xfrm>
            <a:off x="540000" y="1269002"/>
            <a:ext cx="8064900" cy="3105000"/>
          </a:xfrm>
          <a:prstGeom prst="rect">
            <a:avLst/>
          </a:prstGeom>
        </p:spPr>
        <p:txBody>
          <a:bodyPr anchorCtr="0" anchor="t" bIns="0" lIns="0" spcFirstLastPara="1" rIns="0" wrap="square" tIns="0">
            <a:noAutofit/>
          </a:bodyPr>
          <a:lstStyle/>
          <a:p>
            <a:pPr indent="0" lvl="0" marL="0" rtl="0" algn="just">
              <a:lnSpc>
                <a:spcPct val="100000"/>
              </a:lnSpc>
              <a:spcBef>
                <a:spcPts val="0"/>
              </a:spcBef>
              <a:spcAft>
                <a:spcPts val="0"/>
              </a:spcAft>
              <a:buNone/>
            </a:pPr>
            <a:r>
              <a:rPr b="1" lang="sk" sz="1400">
                <a:solidFill>
                  <a:srgbClr val="000000"/>
                </a:solidFill>
              </a:rPr>
              <a:t>M.Gmax</a:t>
            </a:r>
            <a:endParaRPr b="1" sz="1400">
              <a:solidFill>
                <a:srgbClr val="000000"/>
              </a:solidFill>
            </a:endParaRPr>
          </a:p>
          <a:p>
            <a:pPr indent="-317500" lvl="0" marL="457200" rtl="0" algn="just">
              <a:lnSpc>
                <a:spcPct val="100000"/>
              </a:lnSpc>
              <a:spcBef>
                <a:spcPts val="0"/>
              </a:spcBef>
              <a:spcAft>
                <a:spcPts val="0"/>
              </a:spcAft>
              <a:buSzPts val="1400"/>
              <a:buFont typeface="Calibri"/>
              <a:buChar char="●"/>
            </a:pPr>
            <a:r>
              <a:rPr b="1" lang="sk" sz="1400">
                <a:solidFill>
                  <a:srgbClr val="000000"/>
                </a:solidFill>
              </a:rPr>
              <a:t>Extenze KYK </a:t>
            </a:r>
            <a:r>
              <a:rPr lang="sk" sz="1400">
                <a:solidFill>
                  <a:srgbClr val="000000"/>
                </a:solidFill>
              </a:rPr>
              <a:t>–</a:t>
            </a:r>
            <a:r>
              <a:rPr b="1" lang="sk" sz="1400">
                <a:solidFill>
                  <a:srgbClr val="000000"/>
                </a:solidFill>
              </a:rPr>
              <a:t> </a:t>
            </a:r>
            <a:r>
              <a:rPr lang="sk" sz="1400" u="sng">
                <a:solidFill>
                  <a:srgbClr val="000000"/>
                </a:solidFill>
              </a:rPr>
              <a:t>zadní vlákna svalu</a:t>
            </a:r>
            <a:r>
              <a:rPr lang="sk" sz="1400">
                <a:solidFill>
                  <a:srgbClr val="000000"/>
                </a:solidFill>
              </a:rPr>
              <a:t> →</a:t>
            </a:r>
            <a:r>
              <a:rPr b="1" lang="sk" sz="1400">
                <a:solidFill>
                  <a:srgbClr val="000000"/>
                </a:solidFill>
              </a:rPr>
              <a:t> </a:t>
            </a:r>
            <a:r>
              <a:rPr lang="sk" sz="1400">
                <a:solidFill>
                  <a:srgbClr val="000000"/>
                </a:solidFill>
              </a:rPr>
              <a:t>při tomto pohybu mu pomáhají zadní vlákna m. gluteus medius et minimus a hamstringy </a:t>
            </a:r>
            <a:endParaRPr sz="1400">
              <a:solidFill>
                <a:srgbClr val="000000"/>
              </a:solidFill>
            </a:endParaRPr>
          </a:p>
          <a:p>
            <a:pPr indent="-202247" lvl="1" marL="685800" rtl="0" algn="just">
              <a:spcBef>
                <a:spcPts val="0"/>
              </a:spcBef>
              <a:spcAft>
                <a:spcPts val="0"/>
              </a:spcAft>
              <a:buClr>
                <a:srgbClr val="000000"/>
              </a:buClr>
              <a:buSzPts val="1400"/>
              <a:buChar char="○"/>
            </a:pPr>
            <a:r>
              <a:rPr lang="sk" sz="1400">
                <a:solidFill>
                  <a:srgbClr val="000000"/>
                </a:solidFill>
              </a:rPr>
              <a:t>je silným extenzor, ale pouze z FLX KYK (start běžce)</a:t>
            </a:r>
            <a:endParaRPr sz="1400">
              <a:solidFill>
                <a:srgbClr val="000000"/>
              </a:solidFill>
            </a:endParaRPr>
          </a:p>
          <a:p>
            <a:pPr indent="-202247" lvl="1" marL="685800" rtl="0" algn="just">
              <a:spcBef>
                <a:spcPts val="0"/>
              </a:spcBef>
              <a:spcAft>
                <a:spcPts val="0"/>
              </a:spcAft>
              <a:buClr>
                <a:srgbClr val="000000"/>
              </a:buClr>
              <a:buSzPts val="1400"/>
              <a:buChar char="○"/>
            </a:pPr>
            <a:r>
              <a:rPr lang="sk" sz="1400">
                <a:solidFill>
                  <a:srgbClr val="000000"/>
                </a:solidFill>
              </a:rPr>
              <a:t>nepostradatelný při chůzi do schodů, skocích, běhu a při chůzi po nerovném terénu → při volném stoji a normální chůzi je aktivován minimálně (aktivovány hlavně hamstringy)</a:t>
            </a:r>
            <a:endParaRPr sz="1400">
              <a:solidFill>
                <a:srgbClr val="000000"/>
              </a:solidFill>
            </a:endParaRPr>
          </a:p>
          <a:p>
            <a:pPr indent="-202247" lvl="0" marL="228600" rtl="0" algn="just">
              <a:lnSpc>
                <a:spcPct val="100000"/>
              </a:lnSpc>
              <a:spcBef>
                <a:spcPts val="600"/>
              </a:spcBef>
              <a:spcAft>
                <a:spcPts val="0"/>
              </a:spcAft>
              <a:buSzPts val="1400"/>
              <a:buFont typeface="Courier New"/>
              <a:buChar char="●"/>
            </a:pPr>
            <a:r>
              <a:rPr b="1" lang="sk" sz="1400">
                <a:solidFill>
                  <a:srgbClr val="000000"/>
                </a:solidFill>
              </a:rPr>
              <a:t>Abdukce KYK </a:t>
            </a:r>
            <a:r>
              <a:rPr lang="sk" sz="1400">
                <a:solidFill>
                  <a:srgbClr val="000000"/>
                </a:solidFill>
              </a:rPr>
              <a:t>– </a:t>
            </a:r>
            <a:r>
              <a:rPr lang="sk" sz="1400" u="sng">
                <a:solidFill>
                  <a:srgbClr val="000000"/>
                </a:solidFill>
              </a:rPr>
              <a:t>horní vlákna (proximoventrální</a:t>
            </a:r>
            <a:r>
              <a:rPr lang="sk" sz="1400">
                <a:solidFill>
                  <a:srgbClr val="000000"/>
                </a:solidFill>
              </a:rPr>
              <a:t>) spolu se zadními vlákny </a:t>
            </a:r>
            <a:r>
              <a:rPr lang="sk" sz="1400">
                <a:solidFill>
                  <a:srgbClr val="2F5496"/>
                </a:solidFill>
              </a:rPr>
              <a:t>MGmed</a:t>
            </a:r>
            <a:r>
              <a:rPr lang="sk" sz="1400">
                <a:solidFill>
                  <a:srgbClr val="000000"/>
                </a:solidFill>
              </a:rPr>
              <a:t> et </a:t>
            </a:r>
            <a:r>
              <a:rPr lang="sk" sz="1400">
                <a:solidFill>
                  <a:srgbClr val="009242"/>
                </a:solidFill>
              </a:rPr>
              <a:t>MGmin</a:t>
            </a:r>
            <a:r>
              <a:rPr lang="sk" sz="1400">
                <a:solidFill>
                  <a:srgbClr val="000000"/>
                </a:solidFill>
              </a:rPr>
              <a:t> → mohou spolu vykonat kombinovaný pohyb – ABD-EXT-ZR (balet, tanec) </a:t>
            </a:r>
            <a:endParaRPr sz="1400">
              <a:solidFill>
                <a:srgbClr val="000000"/>
              </a:solidFill>
            </a:endParaRPr>
          </a:p>
          <a:p>
            <a:pPr indent="-202247" lvl="0" marL="228600" rtl="0" algn="just">
              <a:lnSpc>
                <a:spcPct val="100000"/>
              </a:lnSpc>
              <a:spcBef>
                <a:spcPts val="600"/>
              </a:spcBef>
              <a:spcAft>
                <a:spcPts val="0"/>
              </a:spcAft>
              <a:buSzPts val="1400"/>
              <a:buFont typeface="Courier New"/>
              <a:buChar char="●"/>
            </a:pPr>
            <a:r>
              <a:rPr b="1" lang="sk" sz="1400">
                <a:solidFill>
                  <a:srgbClr val="000000"/>
                </a:solidFill>
              </a:rPr>
              <a:t>Addukce</a:t>
            </a:r>
            <a:r>
              <a:rPr lang="sk" sz="1400">
                <a:solidFill>
                  <a:srgbClr val="000000"/>
                </a:solidFill>
              </a:rPr>
              <a:t> </a:t>
            </a:r>
            <a:r>
              <a:rPr b="1" lang="sk" sz="1400">
                <a:solidFill>
                  <a:srgbClr val="000000"/>
                </a:solidFill>
              </a:rPr>
              <a:t>KYK</a:t>
            </a:r>
            <a:r>
              <a:rPr lang="sk" sz="1400">
                <a:solidFill>
                  <a:srgbClr val="000000"/>
                </a:solidFill>
              </a:rPr>
              <a:t> – </a:t>
            </a:r>
            <a:r>
              <a:rPr lang="sk" sz="1400" u="sng">
                <a:solidFill>
                  <a:srgbClr val="000000"/>
                </a:solidFill>
              </a:rPr>
              <a:t>dolní vlákna</a:t>
            </a:r>
            <a:r>
              <a:rPr lang="sk" sz="1400">
                <a:solidFill>
                  <a:srgbClr val="000000"/>
                </a:solidFill>
              </a:rPr>
              <a:t> (s úponem na tuberositas glutea) </a:t>
            </a:r>
            <a:endParaRPr sz="1400">
              <a:solidFill>
                <a:srgbClr val="000000"/>
              </a:solidFill>
            </a:endParaRPr>
          </a:p>
          <a:p>
            <a:pPr indent="-202247" lvl="0" marL="228600" rtl="0" algn="just">
              <a:lnSpc>
                <a:spcPct val="100000"/>
              </a:lnSpc>
              <a:spcBef>
                <a:spcPts val="600"/>
              </a:spcBef>
              <a:spcAft>
                <a:spcPts val="0"/>
              </a:spcAft>
              <a:buSzPts val="1400"/>
              <a:buFont typeface="Courier New"/>
              <a:buChar char="●"/>
            </a:pPr>
            <a:r>
              <a:rPr b="1" lang="sk" sz="1400">
                <a:solidFill>
                  <a:srgbClr val="000000"/>
                </a:solidFill>
              </a:rPr>
              <a:t>Extenze s abdukcí </a:t>
            </a:r>
            <a:r>
              <a:rPr lang="sk" sz="1400">
                <a:solidFill>
                  <a:srgbClr val="000000"/>
                </a:solidFill>
              </a:rPr>
              <a:t>– </a:t>
            </a:r>
            <a:r>
              <a:rPr lang="sk" sz="1400" u="sng">
                <a:solidFill>
                  <a:srgbClr val="000000"/>
                </a:solidFill>
              </a:rPr>
              <a:t>nejsuperiornější vlákna</a:t>
            </a:r>
            <a:r>
              <a:rPr lang="sk" sz="1400">
                <a:solidFill>
                  <a:srgbClr val="000000"/>
                </a:solidFill>
              </a:rPr>
              <a:t> </a:t>
            </a:r>
            <a:r>
              <a:rPr lang="sk" sz="1400">
                <a:solidFill>
                  <a:srgbClr val="C00000"/>
                </a:solidFill>
              </a:rPr>
              <a:t>MGmax</a:t>
            </a:r>
            <a:r>
              <a:rPr lang="sk" sz="1400">
                <a:solidFill>
                  <a:srgbClr val="000000"/>
                </a:solidFill>
              </a:rPr>
              <a:t> + nejposteriornější vlákna </a:t>
            </a:r>
            <a:r>
              <a:rPr lang="sk" sz="1400">
                <a:solidFill>
                  <a:srgbClr val="2F5496"/>
                </a:solidFill>
              </a:rPr>
              <a:t>MGmed</a:t>
            </a:r>
            <a:r>
              <a:rPr lang="sk" sz="1400">
                <a:solidFill>
                  <a:srgbClr val="000000"/>
                </a:solidFill>
              </a:rPr>
              <a:t> a </a:t>
            </a:r>
            <a:r>
              <a:rPr lang="sk" sz="1400">
                <a:solidFill>
                  <a:srgbClr val="009242"/>
                </a:solidFill>
              </a:rPr>
              <a:t>MGmin</a:t>
            </a:r>
            <a:r>
              <a:rPr lang="sk" sz="1400">
                <a:solidFill>
                  <a:srgbClr val="000000"/>
                </a:solidFill>
              </a:rPr>
              <a:t>.</a:t>
            </a:r>
            <a:endParaRPr sz="1400">
              <a:solidFill>
                <a:srgbClr val="000000"/>
              </a:solidFill>
            </a:endParaRPr>
          </a:p>
          <a:p>
            <a:pPr indent="-202247" lvl="0" marL="228600" rtl="0" algn="just">
              <a:lnSpc>
                <a:spcPct val="100000"/>
              </a:lnSpc>
              <a:spcBef>
                <a:spcPts val="600"/>
              </a:spcBef>
              <a:spcAft>
                <a:spcPts val="0"/>
              </a:spcAft>
              <a:buSzPts val="1400"/>
              <a:buFont typeface="Courier New"/>
              <a:buChar char="●"/>
            </a:pPr>
            <a:r>
              <a:rPr b="1" lang="sk" sz="1400">
                <a:solidFill>
                  <a:srgbClr val="000000"/>
                </a:solidFill>
              </a:rPr>
              <a:t>Extenze s addukcí </a:t>
            </a:r>
            <a:r>
              <a:rPr lang="sk" sz="1400">
                <a:solidFill>
                  <a:srgbClr val="000000"/>
                </a:solidFill>
              </a:rPr>
              <a:t>– </a:t>
            </a:r>
            <a:r>
              <a:rPr lang="sk" sz="1400" u="sng">
                <a:solidFill>
                  <a:srgbClr val="000000"/>
                </a:solidFill>
              </a:rPr>
              <a:t>celý gluteus maximus</a:t>
            </a:r>
            <a:r>
              <a:rPr lang="sk" sz="1400">
                <a:solidFill>
                  <a:srgbClr val="000000"/>
                </a:solidFill>
              </a:rPr>
              <a:t> (spolu s hamstringy a adduktory)</a:t>
            </a:r>
            <a:endParaRPr sz="1400">
              <a:solidFill>
                <a:srgbClr val="000000"/>
              </a:solidFill>
            </a:endParaRPr>
          </a:p>
          <a:p>
            <a:pPr indent="-202247" lvl="0" marL="228600" rtl="0" algn="just">
              <a:lnSpc>
                <a:spcPct val="100000"/>
              </a:lnSpc>
              <a:spcBef>
                <a:spcPts val="600"/>
              </a:spcBef>
              <a:spcAft>
                <a:spcPts val="0"/>
              </a:spcAft>
              <a:buSzPts val="1400"/>
              <a:buFont typeface="Courier New"/>
              <a:buChar char="●"/>
            </a:pPr>
            <a:r>
              <a:rPr b="1" lang="sk" sz="1400">
                <a:solidFill>
                  <a:srgbClr val="000000"/>
                </a:solidFill>
              </a:rPr>
              <a:t>Zevní rotace </a:t>
            </a:r>
            <a:r>
              <a:rPr lang="sk" sz="1400">
                <a:solidFill>
                  <a:srgbClr val="000000"/>
                </a:solidFill>
              </a:rPr>
              <a:t>– </a:t>
            </a:r>
            <a:r>
              <a:rPr lang="sk" sz="1400" u="sng">
                <a:solidFill>
                  <a:srgbClr val="000000"/>
                </a:solidFill>
              </a:rPr>
              <a:t>všechna vlákna</a:t>
            </a:r>
            <a:r>
              <a:rPr lang="sk" sz="1400">
                <a:solidFill>
                  <a:srgbClr val="000000"/>
                </a:solidFill>
              </a:rPr>
              <a:t> (zadní snopce svalu dle Číháka) včetně jeho povrchových a hlubokých vláken – vlákna  křížící vertikální osu KYK posteriorně</a:t>
            </a:r>
            <a:endParaRPr sz="1400">
              <a:solidFill>
                <a:srgbClr val="000000"/>
              </a:solidFill>
            </a:endParaRPr>
          </a:p>
          <a:p>
            <a:pPr indent="-274320" lvl="0" marL="274320" rtl="0" algn="just">
              <a:lnSpc>
                <a:spcPct val="70000"/>
              </a:lnSpc>
              <a:spcBef>
                <a:spcPts val="1000"/>
              </a:spcBef>
              <a:spcAft>
                <a:spcPts val="0"/>
              </a:spcAft>
              <a:buNone/>
            </a:pPr>
            <a:r>
              <a:rPr lang="sk" sz="1400">
                <a:solidFill>
                  <a:srgbClr val="000000"/>
                </a:solidFill>
              </a:rPr>
              <a:t>Více se aktivuje, zvedáme-li břemena ze země s FLX v KOK než s EXT KOK.</a:t>
            </a:r>
            <a:endParaRPr sz="1400">
              <a:solidFill>
                <a:srgbClr val="000000"/>
              </a:solidFill>
            </a:endParaRPr>
          </a:p>
          <a:p>
            <a:pPr indent="-130810" lvl="0" marL="228600" rtl="0" algn="l">
              <a:lnSpc>
                <a:spcPct val="70000"/>
              </a:lnSpc>
              <a:spcBef>
                <a:spcPts val="1000"/>
              </a:spcBef>
              <a:spcAft>
                <a:spcPts val="0"/>
              </a:spcAft>
              <a:buNone/>
            </a:pPr>
            <a:r>
              <a:t/>
            </a:r>
            <a:endParaRPr sz="1400">
              <a:solidFill>
                <a:srgbClr val="000000"/>
              </a:solidFill>
            </a:endParaRPr>
          </a:p>
          <a:p>
            <a:pPr indent="0" lvl="0" marL="0" rtl="0" algn="l">
              <a:spcBef>
                <a:spcPts val="0"/>
              </a:spcBef>
              <a:spcAft>
                <a:spcPts val="0"/>
              </a:spcAft>
              <a:buNone/>
            </a:pPr>
            <a:r>
              <a:t/>
            </a:r>
            <a:endParaRPr sz="1400"/>
          </a:p>
        </p:txBody>
      </p:sp>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5" name="Shape 755"/>
        <p:cNvGrpSpPr/>
        <p:nvPr/>
      </p:nvGrpSpPr>
      <p:grpSpPr>
        <a:xfrm>
          <a:off x="0" y="0"/>
          <a:ext cx="0" cy="0"/>
          <a:chOff x="0" y="0"/>
          <a:chExt cx="0" cy="0"/>
        </a:xfrm>
      </p:grpSpPr>
      <p:sp>
        <p:nvSpPr>
          <p:cNvPr id="756" name="Google Shape;756;p97"/>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Svaly KYK - Dif. Dg.</a:t>
            </a:r>
            <a:endParaRPr/>
          </a:p>
        </p:txBody>
      </p:sp>
      <p:sp>
        <p:nvSpPr>
          <p:cNvPr id="757" name="Google Shape;757;p97"/>
          <p:cNvSpPr txBox="1"/>
          <p:nvPr>
            <p:ph idx="1" type="body"/>
          </p:nvPr>
        </p:nvSpPr>
        <p:spPr>
          <a:xfrm>
            <a:off x="540000" y="1269002"/>
            <a:ext cx="8064900" cy="3105000"/>
          </a:xfrm>
          <a:prstGeom prst="rect">
            <a:avLst/>
          </a:prstGeom>
        </p:spPr>
        <p:txBody>
          <a:bodyPr anchorCtr="0" anchor="t" bIns="0" lIns="0" spcFirstLastPara="1" rIns="0" wrap="square" tIns="0">
            <a:noAutofit/>
          </a:bodyPr>
          <a:lstStyle/>
          <a:p>
            <a:pPr indent="-381000" lvl="0" marL="457200" rtl="0" algn="just">
              <a:spcBef>
                <a:spcPts val="0"/>
              </a:spcBef>
              <a:spcAft>
                <a:spcPts val="0"/>
              </a:spcAft>
              <a:buSzPts val="2400"/>
              <a:buChar char="●"/>
            </a:pPr>
            <a:r>
              <a:rPr lang="sk" sz="2400">
                <a:solidFill>
                  <a:srgbClr val="C00000"/>
                </a:solidFill>
              </a:rPr>
              <a:t>MGmax </a:t>
            </a:r>
            <a:r>
              <a:rPr lang="sk" sz="2400">
                <a:solidFill>
                  <a:srgbClr val="000000"/>
                </a:solidFill>
              </a:rPr>
              <a:t>je</a:t>
            </a:r>
            <a:r>
              <a:rPr lang="sk" sz="2400">
                <a:solidFill>
                  <a:srgbClr val="C00000"/>
                </a:solidFill>
              </a:rPr>
              <a:t> </a:t>
            </a:r>
            <a:r>
              <a:rPr lang="sk" sz="2400">
                <a:solidFill>
                  <a:srgbClr val="000000"/>
                </a:solidFill>
              </a:rPr>
              <a:t>součástí řetězce probíhajícího šikmo od paže přes m. latissimus dorsi, přes páteř na druhou stranu přes fascia lata až ke koleni</a:t>
            </a:r>
            <a:endParaRPr sz="2400">
              <a:solidFill>
                <a:srgbClr val="000000"/>
              </a:solidFill>
            </a:endParaRPr>
          </a:p>
          <a:p>
            <a:pPr indent="-381000" lvl="0" marL="457200" rtl="0" algn="just">
              <a:spcBef>
                <a:spcPts val="0"/>
              </a:spcBef>
              <a:spcAft>
                <a:spcPts val="0"/>
              </a:spcAft>
              <a:buSzPts val="2400"/>
              <a:buChar char="●"/>
            </a:pPr>
            <a:r>
              <a:rPr lang="sk" sz="2400">
                <a:solidFill>
                  <a:srgbClr val="000000"/>
                </a:solidFill>
              </a:rPr>
              <a:t>Je partnerem pro m. iliopsoas jako jeho antagonista → má tendenci k hypotonii a inhibici funkce při zkrácení m. iliopsoas → projev: oploštění svalového bříška, snížení subgluteální rýhy ve stoje (projevuje se často při změně konfigurace pánve u SI posunu)</a:t>
            </a:r>
            <a:endParaRPr sz="2400">
              <a:solidFill>
                <a:srgbClr val="000000"/>
              </a:solidFill>
            </a:endParaRPr>
          </a:p>
          <a:p>
            <a:pPr indent="-50800" lvl="0" marL="228600" rtl="0" algn="l">
              <a:lnSpc>
                <a:spcPct val="90000"/>
              </a:lnSpc>
              <a:spcBef>
                <a:spcPts val="1000"/>
              </a:spcBef>
              <a:spcAft>
                <a:spcPts val="0"/>
              </a:spcAft>
              <a:buNone/>
            </a:pPr>
            <a:r>
              <a:t/>
            </a:r>
            <a:endParaRPr sz="2800">
              <a:solidFill>
                <a:srgbClr val="000000"/>
              </a:solidFill>
            </a:endParaRPr>
          </a:p>
          <a:p>
            <a:pPr indent="0" lvl="0" marL="0" rtl="0" algn="l">
              <a:spcBef>
                <a:spcPts val="0"/>
              </a:spcBef>
              <a:spcAft>
                <a:spcPts val="0"/>
              </a:spcAft>
              <a:buNone/>
            </a:pPr>
            <a:r>
              <a:t/>
            </a:r>
            <a:endParaRPr/>
          </a:p>
        </p:txBody>
      </p:sp>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1" name="Shape 761"/>
        <p:cNvGrpSpPr/>
        <p:nvPr/>
      </p:nvGrpSpPr>
      <p:grpSpPr>
        <a:xfrm>
          <a:off x="0" y="0"/>
          <a:ext cx="0" cy="0"/>
          <a:chOff x="0" y="0"/>
          <a:chExt cx="0" cy="0"/>
        </a:xfrm>
      </p:grpSpPr>
      <p:sp>
        <p:nvSpPr>
          <p:cNvPr id="762" name="Google Shape;762;p98"/>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Svaly KYK - Dif. Dg.</a:t>
            </a:r>
            <a:endParaRPr/>
          </a:p>
        </p:txBody>
      </p:sp>
      <p:sp>
        <p:nvSpPr>
          <p:cNvPr id="763" name="Google Shape;763;p98"/>
          <p:cNvSpPr txBox="1"/>
          <p:nvPr>
            <p:ph idx="1" type="body"/>
          </p:nvPr>
        </p:nvSpPr>
        <p:spPr>
          <a:xfrm>
            <a:off x="540000" y="1113250"/>
            <a:ext cx="5304900" cy="3105000"/>
          </a:xfrm>
          <a:prstGeom prst="rect">
            <a:avLst/>
          </a:prstGeom>
        </p:spPr>
        <p:txBody>
          <a:bodyPr anchorCtr="0" anchor="t" bIns="0" lIns="0" spcFirstLastPara="1" rIns="0" wrap="square" tIns="0">
            <a:noAutofit/>
          </a:bodyPr>
          <a:lstStyle/>
          <a:p>
            <a:pPr indent="-349250" lvl="0" marL="457200" rtl="0" algn="just">
              <a:lnSpc>
                <a:spcPct val="90000"/>
              </a:lnSpc>
              <a:spcBef>
                <a:spcPts val="0"/>
              </a:spcBef>
              <a:spcAft>
                <a:spcPts val="0"/>
              </a:spcAft>
              <a:buSzPts val="1900"/>
              <a:buChar char="●"/>
            </a:pPr>
            <a:r>
              <a:rPr lang="sk" sz="1900">
                <a:solidFill>
                  <a:srgbClr val="C00000"/>
                </a:solidFill>
              </a:rPr>
              <a:t>MGmax</a:t>
            </a:r>
            <a:r>
              <a:rPr lang="sk" sz="1900">
                <a:solidFill>
                  <a:srgbClr val="000000"/>
                </a:solidFill>
              </a:rPr>
              <a:t> tvoří součást řetězce mezi ramenním pletencem a trupem.</a:t>
            </a:r>
            <a:endParaRPr sz="2500">
              <a:solidFill>
                <a:srgbClr val="000000"/>
              </a:solidFill>
            </a:endParaRPr>
          </a:p>
          <a:p>
            <a:pPr indent="0" lvl="0" marL="0" rtl="0" algn="just">
              <a:lnSpc>
                <a:spcPct val="90000"/>
              </a:lnSpc>
              <a:spcBef>
                <a:spcPts val="1000"/>
              </a:spcBef>
              <a:spcAft>
                <a:spcPts val="0"/>
              </a:spcAft>
              <a:buNone/>
            </a:pPr>
            <a:r>
              <a:rPr lang="sk" sz="1900">
                <a:solidFill>
                  <a:srgbClr val="000000"/>
                </a:solidFill>
              </a:rPr>
              <a:t>→ Ten probíhá šikmo od </a:t>
            </a:r>
            <a:r>
              <a:rPr b="1" lang="sk" sz="1900">
                <a:solidFill>
                  <a:srgbClr val="000000"/>
                </a:solidFill>
              </a:rPr>
              <a:t>humeru</a:t>
            </a:r>
            <a:r>
              <a:rPr lang="sk" sz="1900">
                <a:solidFill>
                  <a:srgbClr val="000000"/>
                </a:solidFill>
              </a:rPr>
              <a:t> jedné strany, přes </a:t>
            </a:r>
            <a:r>
              <a:rPr b="1" lang="sk" sz="1900">
                <a:solidFill>
                  <a:srgbClr val="000000"/>
                </a:solidFill>
              </a:rPr>
              <a:t>m. latissimus dorsi</a:t>
            </a:r>
            <a:r>
              <a:rPr lang="sk" sz="1900">
                <a:solidFill>
                  <a:srgbClr val="000000"/>
                </a:solidFill>
              </a:rPr>
              <a:t> a povrchový list </a:t>
            </a:r>
            <a:r>
              <a:rPr b="1" lang="sk" sz="1900">
                <a:solidFill>
                  <a:srgbClr val="000000"/>
                </a:solidFill>
              </a:rPr>
              <a:t>thoracolumbální fascie</a:t>
            </a:r>
            <a:r>
              <a:rPr lang="sk" sz="1900">
                <a:solidFill>
                  <a:srgbClr val="000000"/>
                </a:solidFill>
              </a:rPr>
              <a:t>. Přes </a:t>
            </a:r>
            <a:r>
              <a:rPr b="1" lang="sk" sz="1900">
                <a:solidFill>
                  <a:srgbClr val="000000"/>
                </a:solidFill>
              </a:rPr>
              <a:t>páteř</a:t>
            </a:r>
            <a:r>
              <a:rPr lang="sk" sz="1900">
                <a:solidFill>
                  <a:srgbClr val="000000"/>
                </a:solidFill>
              </a:rPr>
              <a:t> jde na </a:t>
            </a:r>
            <a:r>
              <a:rPr b="1" lang="sk" sz="1900">
                <a:solidFill>
                  <a:srgbClr val="000000"/>
                </a:solidFill>
              </a:rPr>
              <a:t>druhou stranu</a:t>
            </a:r>
            <a:r>
              <a:rPr lang="sk" sz="1900">
                <a:solidFill>
                  <a:srgbClr val="000000"/>
                </a:solidFill>
              </a:rPr>
              <a:t> ke </a:t>
            </a:r>
            <a:r>
              <a:rPr b="1" lang="sk" sz="1900">
                <a:solidFill>
                  <a:srgbClr val="000000"/>
                </a:solidFill>
              </a:rPr>
              <a:t>crista iliaca</a:t>
            </a:r>
            <a:r>
              <a:rPr lang="sk" sz="1900">
                <a:solidFill>
                  <a:srgbClr val="000000"/>
                </a:solidFill>
              </a:rPr>
              <a:t> druhé strany, </a:t>
            </a:r>
            <a:r>
              <a:rPr b="1" lang="sk" sz="1900">
                <a:solidFill>
                  <a:srgbClr val="000000"/>
                </a:solidFill>
              </a:rPr>
              <a:t>gluteální fascii</a:t>
            </a:r>
            <a:r>
              <a:rPr lang="sk" sz="1900">
                <a:solidFill>
                  <a:srgbClr val="000000"/>
                </a:solidFill>
              </a:rPr>
              <a:t>, přes </a:t>
            </a:r>
            <a:r>
              <a:rPr b="1" lang="sk" sz="1900">
                <a:solidFill>
                  <a:srgbClr val="C00000"/>
                </a:solidFill>
              </a:rPr>
              <a:t>MGmax</a:t>
            </a:r>
            <a:r>
              <a:rPr lang="sk" sz="1900">
                <a:solidFill>
                  <a:srgbClr val="000000"/>
                </a:solidFill>
              </a:rPr>
              <a:t>, </a:t>
            </a:r>
            <a:r>
              <a:rPr b="1" lang="sk" sz="1900">
                <a:solidFill>
                  <a:srgbClr val="000000"/>
                </a:solidFill>
              </a:rPr>
              <a:t>fascia lata</a:t>
            </a:r>
            <a:r>
              <a:rPr lang="sk" sz="1900">
                <a:solidFill>
                  <a:srgbClr val="000000"/>
                </a:solidFill>
              </a:rPr>
              <a:t> a </a:t>
            </a:r>
            <a:r>
              <a:rPr b="1" lang="sk" sz="1900">
                <a:solidFill>
                  <a:srgbClr val="000000"/>
                </a:solidFill>
              </a:rPr>
              <a:t>m. tensor fasciae latae</a:t>
            </a:r>
            <a:r>
              <a:rPr lang="sk" sz="1900">
                <a:solidFill>
                  <a:srgbClr val="000000"/>
                </a:solidFill>
              </a:rPr>
              <a:t> ke </a:t>
            </a:r>
            <a:r>
              <a:rPr b="1" lang="sk" sz="1900">
                <a:solidFill>
                  <a:srgbClr val="000000"/>
                </a:solidFill>
              </a:rPr>
              <a:t>koleni</a:t>
            </a:r>
            <a:r>
              <a:rPr lang="sk" sz="1900">
                <a:solidFill>
                  <a:srgbClr val="000000"/>
                </a:solidFill>
              </a:rPr>
              <a:t> druhé strany.</a:t>
            </a:r>
            <a:endParaRPr sz="2500">
              <a:solidFill>
                <a:srgbClr val="000000"/>
              </a:solidFill>
            </a:endParaRPr>
          </a:p>
          <a:p>
            <a:pPr indent="-209550" lvl="0" marL="228600" rtl="0" algn="just">
              <a:lnSpc>
                <a:spcPct val="90000"/>
              </a:lnSpc>
              <a:spcBef>
                <a:spcPts val="1000"/>
              </a:spcBef>
              <a:spcAft>
                <a:spcPts val="0"/>
              </a:spcAft>
              <a:buSzPts val="1900"/>
              <a:buChar char="•"/>
            </a:pPr>
            <a:r>
              <a:rPr lang="sk" sz="1900">
                <a:solidFill>
                  <a:srgbClr val="000000"/>
                </a:solidFill>
              </a:rPr>
              <a:t>Spolu s 2. zkříženým řetězcem (přední strany) zpevňují trup. </a:t>
            </a:r>
            <a:endParaRPr sz="1900">
              <a:solidFill>
                <a:srgbClr val="000000"/>
              </a:solidFill>
            </a:endParaRPr>
          </a:p>
          <a:p>
            <a:pPr indent="-190500" lvl="0" marL="228600" rtl="0" algn="just">
              <a:lnSpc>
                <a:spcPct val="80000"/>
              </a:lnSpc>
              <a:spcBef>
                <a:spcPts val="0"/>
              </a:spcBef>
              <a:spcAft>
                <a:spcPts val="0"/>
              </a:spcAft>
              <a:buSzPts val="1200"/>
              <a:buChar char="•"/>
            </a:pPr>
            <a:r>
              <a:rPr i="1" lang="sk" sz="1200">
                <a:solidFill>
                  <a:srgbClr val="000000"/>
                </a:solidFill>
              </a:rPr>
              <a:t>Os ilium </a:t>
            </a:r>
            <a:r>
              <a:rPr lang="sk" sz="1200">
                <a:solidFill>
                  <a:srgbClr val="000000"/>
                </a:solidFill>
              </a:rPr>
              <a:t>– m. gluteus maximus – femur – m. iliacus – </a:t>
            </a:r>
            <a:r>
              <a:rPr i="1" lang="sk" sz="1200">
                <a:solidFill>
                  <a:srgbClr val="000000"/>
                </a:solidFill>
              </a:rPr>
              <a:t>os ilium</a:t>
            </a:r>
            <a:r>
              <a:rPr lang="sk" sz="1200">
                <a:solidFill>
                  <a:srgbClr val="000000"/>
                </a:solidFill>
              </a:rPr>
              <a:t> – femur – m. psoas – lumbální páteř – os sacrum – </a:t>
            </a:r>
            <a:r>
              <a:rPr i="1" lang="sk" sz="1200">
                <a:solidFill>
                  <a:srgbClr val="000000"/>
                </a:solidFill>
              </a:rPr>
              <a:t>os ilium</a:t>
            </a:r>
            <a:endParaRPr i="1" sz="1200">
              <a:solidFill>
                <a:srgbClr val="000000"/>
              </a:solidFill>
            </a:endParaRPr>
          </a:p>
          <a:p>
            <a:pPr indent="-190500" lvl="0" marL="228600" rtl="0" algn="just">
              <a:lnSpc>
                <a:spcPct val="80000"/>
              </a:lnSpc>
              <a:spcBef>
                <a:spcPts val="1000"/>
              </a:spcBef>
              <a:spcAft>
                <a:spcPts val="0"/>
              </a:spcAft>
              <a:buSzPts val="1200"/>
              <a:buChar char="•"/>
            </a:pPr>
            <a:r>
              <a:rPr lang="sk" sz="1200">
                <a:solidFill>
                  <a:srgbClr val="000000"/>
                </a:solidFill>
              </a:rPr>
              <a:t>Tato smyčka bývá často postižena hypertonií v oblasti m. iliopsoas a hypotonií v oblasti m. gluteus maximus a vede ke změnám postavení SI kloubu</a:t>
            </a:r>
            <a:endParaRPr sz="1200">
              <a:solidFill>
                <a:srgbClr val="000000"/>
              </a:solidFill>
            </a:endParaRPr>
          </a:p>
          <a:p>
            <a:pPr indent="-50800" lvl="0" marL="228600" rtl="0" algn="l">
              <a:lnSpc>
                <a:spcPct val="90000"/>
              </a:lnSpc>
              <a:spcBef>
                <a:spcPts val="1000"/>
              </a:spcBef>
              <a:spcAft>
                <a:spcPts val="0"/>
              </a:spcAft>
              <a:buNone/>
            </a:pPr>
            <a:r>
              <a:t/>
            </a:r>
            <a:endParaRPr sz="2500">
              <a:solidFill>
                <a:srgbClr val="000000"/>
              </a:solidFill>
            </a:endParaRPr>
          </a:p>
          <a:p>
            <a:pPr indent="0" lvl="0" marL="0" rtl="0" algn="l">
              <a:spcBef>
                <a:spcPts val="0"/>
              </a:spcBef>
              <a:spcAft>
                <a:spcPts val="0"/>
              </a:spcAft>
              <a:buNone/>
            </a:pPr>
            <a:r>
              <a:t/>
            </a:r>
            <a:endParaRPr sz="1800"/>
          </a:p>
        </p:txBody>
      </p:sp>
      <p:pic>
        <p:nvPicPr>
          <p:cNvPr descr="https://www.krasnarehabilitace.cz/images/SPS-second/obrzek4.jpg" id="764" name="Google Shape;764;p98"/>
          <p:cNvPicPr preferRelativeResize="0"/>
          <p:nvPr/>
        </p:nvPicPr>
        <p:blipFill rotWithShape="1">
          <a:blip r:embed="rId3">
            <a:alphaModFix/>
          </a:blip>
          <a:srcRect b="6846" l="56708" r="24605" t="11253"/>
          <a:stretch/>
        </p:blipFill>
        <p:spPr>
          <a:xfrm>
            <a:off x="6182827" y="256974"/>
            <a:ext cx="1406225" cy="4629550"/>
          </a:xfrm>
          <a:prstGeom prst="rect">
            <a:avLst/>
          </a:prstGeom>
          <a:noFill/>
          <a:ln>
            <a:noFill/>
          </a:ln>
        </p:spPr>
      </p:pic>
      <p:sp>
        <p:nvSpPr>
          <p:cNvPr id="765" name="Google Shape;765;p98"/>
          <p:cNvSpPr/>
          <p:nvPr/>
        </p:nvSpPr>
        <p:spPr>
          <a:xfrm>
            <a:off x="6391537" y="4886525"/>
            <a:ext cx="988800" cy="2769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rgbClr val="5B9BD5"/>
              </a:buClr>
              <a:buSzPts val="816"/>
              <a:buFont typeface="Noto Sans Symbols"/>
              <a:buNone/>
            </a:pPr>
            <a:r>
              <a:rPr lang="sk" sz="1200">
                <a:solidFill>
                  <a:srgbClr val="5F5F5F"/>
                </a:solidFill>
                <a:latin typeface="Calibri"/>
                <a:ea typeface="Calibri"/>
                <a:cs typeface="Calibri"/>
                <a:sym typeface="Calibri"/>
              </a:rPr>
              <a:t>(Véle, 2006)</a:t>
            </a:r>
            <a:endParaRPr sz="1200">
              <a:solidFill>
                <a:srgbClr val="5F5F5F"/>
              </a:solidFill>
              <a:latin typeface="Calibri"/>
              <a:ea typeface="Calibri"/>
              <a:cs typeface="Calibri"/>
              <a:sym typeface="Calibri"/>
            </a:endParaRPr>
          </a:p>
        </p:txBody>
      </p:sp>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9" name="Shape 769"/>
        <p:cNvGrpSpPr/>
        <p:nvPr/>
      </p:nvGrpSpPr>
      <p:grpSpPr>
        <a:xfrm>
          <a:off x="0" y="0"/>
          <a:ext cx="0" cy="0"/>
          <a:chOff x="0" y="0"/>
          <a:chExt cx="0" cy="0"/>
        </a:xfrm>
      </p:grpSpPr>
      <p:sp>
        <p:nvSpPr>
          <p:cNvPr id="770" name="Google Shape;770;p99"/>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Svaly KYK - Dif. Dg.</a:t>
            </a:r>
            <a:endParaRPr/>
          </a:p>
        </p:txBody>
      </p:sp>
      <p:sp>
        <p:nvSpPr>
          <p:cNvPr id="771" name="Google Shape;771;p99"/>
          <p:cNvSpPr txBox="1"/>
          <p:nvPr>
            <p:ph idx="1" type="body"/>
          </p:nvPr>
        </p:nvSpPr>
        <p:spPr>
          <a:xfrm>
            <a:off x="540000" y="1113252"/>
            <a:ext cx="8064900" cy="3105000"/>
          </a:xfrm>
          <a:prstGeom prst="rect">
            <a:avLst/>
          </a:prstGeom>
        </p:spPr>
        <p:txBody>
          <a:bodyPr anchorCtr="0" anchor="t" bIns="0" lIns="0" spcFirstLastPara="1" rIns="0" wrap="square" tIns="0">
            <a:noAutofit/>
          </a:bodyPr>
          <a:lstStyle/>
          <a:p>
            <a:pPr indent="0" lvl="0" marL="0" rtl="0" algn="just">
              <a:lnSpc>
                <a:spcPct val="70000"/>
              </a:lnSpc>
              <a:spcBef>
                <a:spcPts val="0"/>
              </a:spcBef>
              <a:spcAft>
                <a:spcPts val="0"/>
              </a:spcAft>
              <a:buNone/>
            </a:pPr>
            <a:r>
              <a:rPr b="1" lang="sk" sz="1600">
                <a:solidFill>
                  <a:srgbClr val="000000"/>
                </a:solidFill>
              </a:rPr>
              <a:t>M.Gmax - oslabení:</a:t>
            </a:r>
            <a:endParaRPr b="1" sz="1600">
              <a:solidFill>
                <a:srgbClr val="000000"/>
              </a:solidFill>
            </a:endParaRPr>
          </a:p>
          <a:p>
            <a:pPr indent="0" lvl="0" marL="0" rtl="0" algn="just">
              <a:lnSpc>
                <a:spcPct val="70000"/>
              </a:lnSpc>
              <a:spcBef>
                <a:spcPts val="0"/>
              </a:spcBef>
              <a:spcAft>
                <a:spcPts val="0"/>
              </a:spcAft>
              <a:buNone/>
            </a:pPr>
            <a:r>
              <a:t/>
            </a:r>
            <a:endParaRPr b="1" sz="1600">
              <a:solidFill>
                <a:srgbClr val="000000"/>
              </a:solidFill>
            </a:endParaRPr>
          </a:p>
          <a:p>
            <a:pPr indent="-215900" lvl="0" marL="228600" rtl="0" algn="just">
              <a:lnSpc>
                <a:spcPct val="70000"/>
              </a:lnSpc>
              <a:spcBef>
                <a:spcPts val="0"/>
              </a:spcBef>
              <a:spcAft>
                <a:spcPts val="0"/>
              </a:spcAft>
              <a:buSzPts val="1600"/>
              <a:buChar char="•"/>
            </a:pPr>
            <a:r>
              <a:rPr lang="sk" sz="1600">
                <a:solidFill>
                  <a:srgbClr val="000000"/>
                </a:solidFill>
              </a:rPr>
              <a:t>Obtížná chůze do schodů, po šikmém terénu, výskoky</a:t>
            </a:r>
            <a:endParaRPr sz="1600">
              <a:solidFill>
                <a:srgbClr val="000000"/>
              </a:solidFill>
            </a:endParaRPr>
          </a:p>
          <a:p>
            <a:pPr indent="-205740" lvl="0" marL="228600" rtl="0" algn="just">
              <a:lnSpc>
                <a:spcPct val="70000"/>
              </a:lnSpc>
              <a:spcBef>
                <a:spcPts val="1000"/>
              </a:spcBef>
              <a:spcAft>
                <a:spcPts val="0"/>
              </a:spcAft>
              <a:buSzPts val="1600"/>
              <a:buChar char="•"/>
            </a:pPr>
            <a:r>
              <a:rPr b="1" lang="sk" sz="1600">
                <a:solidFill>
                  <a:srgbClr val="000000"/>
                </a:solidFill>
              </a:rPr>
              <a:t>Kost kyčelní </a:t>
            </a:r>
            <a:r>
              <a:rPr lang="sk" sz="1600">
                <a:solidFill>
                  <a:srgbClr val="000000"/>
                </a:solidFill>
              </a:rPr>
              <a:t>– anteverze a ZR</a:t>
            </a:r>
            <a:endParaRPr sz="1600">
              <a:solidFill>
                <a:srgbClr val="000000"/>
              </a:solidFill>
            </a:endParaRPr>
          </a:p>
          <a:p>
            <a:pPr indent="-205740" lvl="0" marL="228600" rtl="0" algn="just">
              <a:lnSpc>
                <a:spcPct val="70000"/>
              </a:lnSpc>
              <a:spcBef>
                <a:spcPts val="1000"/>
              </a:spcBef>
              <a:spcAft>
                <a:spcPts val="0"/>
              </a:spcAft>
              <a:buSzPts val="1600"/>
              <a:buChar char="•"/>
            </a:pPr>
            <a:r>
              <a:rPr b="1" lang="sk" sz="1600">
                <a:solidFill>
                  <a:srgbClr val="000000"/>
                </a:solidFill>
              </a:rPr>
              <a:t>Kost křížová</a:t>
            </a:r>
            <a:r>
              <a:rPr lang="sk" sz="1600">
                <a:solidFill>
                  <a:srgbClr val="000000"/>
                </a:solidFill>
              </a:rPr>
              <a:t> – anteverze, ipsilaterální FLX, rotace na stejnou stranu</a:t>
            </a:r>
            <a:endParaRPr sz="1600">
              <a:solidFill>
                <a:srgbClr val="000000"/>
              </a:solidFill>
            </a:endParaRPr>
          </a:p>
          <a:p>
            <a:pPr indent="-205740" lvl="0" marL="228600" rtl="0" algn="just">
              <a:lnSpc>
                <a:spcPct val="70000"/>
              </a:lnSpc>
              <a:spcBef>
                <a:spcPts val="1000"/>
              </a:spcBef>
              <a:spcAft>
                <a:spcPts val="0"/>
              </a:spcAft>
              <a:buSzPts val="1600"/>
              <a:buChar char="•"/>
            </a:pPr>
            <a:r>
              <a:rPr b="1" lang="sk" sz="1600">
                <a:solidFill>
                  <a:srgbClr val="000000"/>
                </a:solidFill>
              </a:rPr>
              <a:t>Bedermí obratle </a:t>
            </a:r>
            <a:r>
              <a:rPr lang="sk" sz="1600">
                <a:solidFill>
                  <a:srgbClr val="000000"/>
                </a:solidFill>
              </a:rPr>
              <a:t>– hyperlordóza se skoliózou k ipsilaterální straně</a:t>
            </a:r>
            <a:endParaRPr sz="1600">
              <a:solidFill>
                <a:srgbClr val="000000"/>
              </a:solidFill>
            </a:endParaRPr>
          </a:p>
          <a:p>
            <a:pPr indent="-205740" lvl="0" marL="228600" rtl="0" algn="just">
              <a:lnSpc>
                <a:spcPct val="70000"/>
              </a:lnSpc>
              <a:spcBef>
                <a:spcPts val="1000"/>
              </a:spcBef>
              <a:spcAft>
                <a:spcPts val="0"/>
              </a:spcAft>
              <a:buSzPts val="1600"/>
              <a:buChar char="•"/>
            </a:pPr>
            <a:r>
              <a:rPr b="1" lang="sk" sz="1600">
                <a:solidFill>
                  <a:srgbClr val="000000"/>
                </a:solidFill>
              </a:rPr>
              <a:t>Dolní část sacra a kostrče </a:t>
            </a:r>
            <a:r>
              <a:rPr lang="sk" sz="1600">
                <a:solidFill>
                  <a:srgbClr val="000000"/>
                </a:solidFill>
              </a:rPr>
              <a:t>–</a:t>
            </a:r>
            <a:r>
              <a:rPr b="1" lang="sk" sz="1600">
                <a:solidFill>
                  <a:srgbClr val="000000"/>
                </a:solidFill>
              </a:rPr>
              <a:t> </a:t>
            </a:r>
            <a:r>
              <a:rPr lang="sk" sz="1600">
                <a:solidFill>
                  <a:srgbClr val="000000"/>
                </a:solidFill>
              </a:rPr>
              <a:t>kontralaterální vybočení</a:t>
            </a:r>
            <a:endParaRPr sz="1600">
              <a:solidFill>
                <a:srgbClr val="000000"/>
              </a:solidFill>
            </a:endParaRPr>
          </a:p>
          <a:p>
            <a:pPr indent="-205740" lvl="0" marL="228600" rtl="0" algn="just">
              <a:lnSpc>
                <a:spcPct val="70000"/>
              </a:lnSpc>
              <a:spcBef>
                <a:spcPts val="1000"/>
              </a:spcBef>
              <a:spcAft>
                <a:spcPts val="0"/>
              </a:spcAft>
              <a:buSzPts val="1600"/>
              <a:buChar char="•"/>
            </a:pPr>
            <a:r>
              <a:rPr lang="sk" sz="1600">
                <a:solidFill>
                  <a:srgbClr val="000000"/>
                </a:solidFill>
              </a:rPr>
              <a:t>FLX, ADD a rotace stehna na pánvi</a:t>
            </a:r>
            <a:endParaRPr sz="1600">
              <a:solidFill>
                <a:srgbClr val="000000"/>
              </a:solidFill>
            </a:endParaRPr>
          </a:p>
          <a:p>
            <a:pPr indent="-205740" lvl="0" marL="228600" rtl="0" algn="just">
              <a:lnSpc>
                <a:spcPct val="70000"/>
              </a:lnSpc>
              <a:spcBef>
                <a:spcPts val="1000"/>
              </a:spcBef>
              <a:spcAft>
                <a:spcPts val="0"/>
              </a:spcAft>
              <a:buSzPts val="1600"/>
              <a:buChar char="•"/>
            </a:pPr>
            <a:r>
              <a:rPr b="1" lang="sk" sz="1600">
                <a:solidFill>
                  <a:srgbClr val="000000"/>
                </a:solidFill>
              </a:rPr>
              <a:t>KOK</a:t>
            </a:r>
            <a:r>
              <a:rPr lang="sk" sz="1600">
                <a:solidFill>
                  <a:srgbClr val="000000"/>
                </a:solidFill>
              </a:rPr>
              <a:t> – FLX, ADD, VR; valgozita, patella tažena mediálně</a:t>
            </a:r>
            <a:endParaRPr sz="1600">
              <a:solidFill>
                <a:srgbClr val="000000"/>
              </a:solidFill>
            </a:endParaRPr>
          </a:p>
          <a:p>
            <a:pPr indent="-205740" lvl="0" marL="228600" rtl="0" algn="just">
              <a:lnSpc>
                <a:spcPct val="70000"/>
              </a:lnSpc>
              <a:spcBef>
                <a:spcPts val="1000"/>
              </a:spcBef>
              <a:spcAft>
                <a:spcPts val="0"/>
              </a:spcAft>
              <a:buSzPts val="1600"/>
              <a:buChar char="•"/>
            </a:pPr>
            <a:r>
              <a:rPr b="1" lang="sk" sz="1600">
                <a:solidFill>
                  <a:srgbClr val="000000"/>
                </a:solidFill>
              </a:rPr>
              <a:t>KYK</a:t>
            </a:r>
            <a:r>
              <a:rPr lang="sk" sz="1600">
                <a:solidFill>
                  <a:srgbClr val="000000"/>
                </a:solidFill>
              </a:rPr>
              <a:t> – FLX, ADD, VR stehna</a:t>
            </a:r>
            <a:endParaRPr sz="1600">
              <a:solidFill>
                <a:srgbClr val="000000"/>
              </a:solidFill>
            </a:endParaRPr>
          </a:p>
          <a:p>
            <a:pPr indent="-205740" lvl="0" marL="228600" rtl="0" algn="just">
              <a:lnSpc>
                <a:spcPct val="70000"/>
              </a:lnSpc>
              <a:spcBef>
                <a:spcPts val="1000"/>
              </a:spcBef>
              <a:spcAft>
                <a:spcPts val="0"/>
              </a:spcAft>
              <a:buSzPts val="1600"/>
              <a:buChar char="•"/>
            </a:pPr>
            <a:r>
              <a:rPr b="1" lang="sk" sz="1600">
                <a:solidFill>
                  <a:srgbClr val="000000"/>
                </a:solidFill>
              </a:rPr>
              <a:t>SI </a:t>
            </a:r>
            <a:r>
              <a:rPr lang="sk" sz="1600">
                <a:solidFill>
                  <a:srgbClr val="000000"/>
                </a:solidFill>
              </a:rPr>
              <a:t>– ipsilaterální posun</a:t>
            </a:r>
            <a:endParaRPr sz="1600">
              <a:solidFill>
                <a:srgbClr val="000000"/>
              </a:solidFill>
            </a:endParaRPr>
          </a:p>
          <a:p>
            <a:pPr indent="-205740" lvl="0" marL="228600" rtl="0" algn="just">
              <a:lnSpc>
                <a:spcPct val="70000"/>
              </a:lnSpc>
              <a:spcBef>
                <a:spcPts val="1000"/>
              </a:spcBef>
              <a:spcAft>
                <a:spcPts val="0"/>
              </a:spcAft>
              <a:buSzPts val="1600"/>
              <a:buChar char="•"/>
            </a:pPr>
            <a:r>
              <a:rPr lang="sk" sz="1600">
                <a:solidFill>
                  <a:srgbClr val="000000"/>
                </a:solidFill>
              </a:rPr>
              <a:t>Při oslabení může dojít k torzi pánve (zvýšený tonus m. piriformis a m. iliacus)</a:t>
            </a:r>
            <a:endParaRPr sz="1600">
              <a:solidFill>
                <a:srgbClr val="000000"/>
              </a:solidFill>
            </a:endParaRPr>
          </a:p>
          <a:p>
            <a:pPr indent="-205740" lvl="0" marL="228600" rtl="0" algn="just">
              <a:lnSpc>
                <a:spcPct val="70000"/>
              </a:lnSpc>
              <a:spcBef>
                <a:spcPts val="1000"/>
              </a:spcBef>
              <a:spcAft>
                <a:spcPts val="0"/>
              </a:spcAft>
              <a:buSzPts val="1600"/>
              <a:buChar char="•"/>
            </a:pPr>
            <a:r>
              <a:rPr lang="sk" sz="1600">
                <a:solidFill>
                  <a:srgbClr val="000000"/>
                </a:solidFill>
              </a:rPr>
              <a:t>Při podezření na dysfunkci vyšetřit chůzi pozpátku (nález: zvýšená anteverze pánve či elevace a rotace)</a:t>
            </a:r>
            <a:endParaRPr sz="1600">
              <a:solidFill>
                <a:srgbClr val="000000"/>
              </a:solidFill>
            </a:endParaRPr>
          </a:p>
          <a:p>
            <a:pPr indent="-104140" lvl="0" marL="228600" rtl="0" algn="l">
              <a:lnSpc>
                <a:spcPct val="70000"/>
              </a:lnSpc>
              <a:spcBef>
                <a:spcPts val="1000"/>
              </a:spcBef>
              <a:spcAft>
                <a:spcPts val="0"/>
              </a:spcAft>
              <a:buNone/>
            </a:pPr>
            <a:r>
              <a:t/>
            </a:r>
            <a:endParaRPr sz="1600">
              <a:solidFill>
                <a:srgbClr val="000000"/>
              </a:solidFill>
            </a:endParaRPr>
          </a:p>
          <a:p>
            <a:pPr indent="0" lvl="0" marL="0" rtl="0" algn="l">
              <a:spcBef>
                <a:spcPts val="0"/>
              </a:spcBef>
              <a:spcAft>
                <a:spcPts val="0"/>
              </a:spcAft>
              <a:buNone/>
            </a:pPr>
            <a:r>
              <a:t/>
            </a:r>
            <a:endParaRPr sz="1600"/>
          </a:p>
        </p:txBody>
      </p:sp>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5" name="Shape 775"/>
        <p:cNvGrpSpPr/>
        <p:nvPr/>
      </p:nvGrpSpPr>
      <p:grpSpPr>
        <a:xfrm>
          <a:off x="0" y="0"/>
          <a:ext cx="0" cy="0"/>
          <a:chOff x="0" y="0"/>
          <a:chExt cx="0" cy="0"/>
        </a:xfrm>
      </p:grpSpPr>
      <p:sp>
        <p:nvSpPr>
          <p:cNvPr id="776" name="Google Shape;776;p100"/>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Svaly KYK - Dif. Dg.</a:t>
            </a:r>
            <a:endParaRPr/>
          </a:p>
        </p:txBody>
      </p:sp>
      <p:sp>
        <p:nvSpPr>
          <p:cNvPr id="777" name="Google Shape;777;p100"/>
          <p:cNvSpPr txBox="1"/>
          <p:nvPr>
            <p:ph idx="1" type="body"/>
          </p:nvPr>
        </p:nvSpPr>
        <p:spPr>
          <a:xfrm>
            <a:off x="540000" y="1113254"/>
            <a:ext cx="3915000" cy="3105000"/>
          </a:xfrm>
          <a:prstGeom prst="rect">
            <a:avLst/>
          </a:prstGeom>
        </p:spPr>
        <p:txBody>
          <a:bodyPr anchorCtr="0" anchor="t" bIns="0" lIns="0" spcFirstLastPara="1" rIns="0" wrap="square" tIns="0">
            <a:noAutofit/>
          </a:bodyPr>
          <a:lstStyle/>
          <a:p>
            <a:pPr indent="-228600" lvl="0" marL="228600" rtl="0" algn="just">
              <a:lnSpc>
                <a:spcPct val="115000"/>
              </a:lnSpc>
              <a:spcBef>
                <a:spcPts val="0"/>
              </a:spcBef>
              <a:spcAft>
                <a:spcPts val="0"/>
              </a:spcAft>
              <a:buNone/>
            </a:pPr>
            <a:r>
              <a:rPr b="1" lang="sk" sz="1600">
                <a:solidFill>
                  <a:srgbClr val="000000"/>
                </a:solidFill>
              </a:rPr>
              <a:t>Oslabení (frontální rovina zepředu):</a:t>
            </a:r>
            <a:endParaRPr sz="1600">
              <a:solidFill>
                <a:srgbClr val="000000"/>
              </a:solidFill>
            </a:endParaRPr>
          </a:p>
          <a:p>
            <a:pPr indent="-203517" lvl="0" marL="228600" rtl="0" algn="just">
              <a:lnSpc>
                <a:spcPct val="115000"/>
              </a:lnSpc>
              <a:spcBef>
                <a:spcPts val="0"/>
              </a:spcBef>
              <a:spcAft>
                <a:spcPts val="0"/>
              </a:spcAft>
              <a:buSzPts val="1600"/>
              <a:buChar char="•"/>
            </a:pPr>
            <a:r>
              <a:rPr lang="sk" sz="1600">
                <a:solidFill>
                  <a:srgbClr val="000000"/>
                </a:solidFill>
              </a:rPr>
              <a:t>zvětšený transverzální průměr pánve, hlavně kaudální část</a:t>
            </a:r>
            <a:endParaRPr sz="1600">
              <a:solidFill>
                <a:srgbClr val="000000"/>
              </a:solidFill>
            </a:endParaRPr>
          </a:p>
          <a:p>
            <a:pPr indent="-203517" lvl="0" marL="228600" rtl="0" algn="just">
              <a:lnSpc>
                <a:spcPct val="115000"/>
              </a:lnSpc>
              <a:spcBef>
                <a:spcPts val="0"/>
              </a:spcBef>
              <a:spcAft>
                <a:spcPts val="0"/>
              </a:spcAft>
              <a:buSzPts val="1600"/>
              <a:buChar char="•"/>
            </a:pPr>
            <a:r>
              <a:rPr lang="sk" sz="1600">
                <a:solidFill>
                  <a:srgbClr val="000000"/>
                </a:solidFill>
              </a:rPr>
              <a:t>horní okraj ilia je snížen, SIAS pokleslá</a:t>
            </a:r>
            <a:endParaRPr sz="1600">
              <a:solidFill>
                <a:srgbClr val="000000"/>
              </a:solidFill>
            </a:endParaRPr>
          </a:p>
          <a:p>
            <a:pPr indent="-203517" lvl="0" marL="228600" rtl="0" algn="just">
              <a:lnSpc>
                <a:spcPct val="115000"/>
              </a:lnSpc>
              <a:spcBef>
                <a:spcPts val="0"/>
              </a:spcBef>
              <a:spcAft>
                <a:spcPts val="0"/>
              </a:spcAft>
              <a:buSzPts val="1600"/>
              <a:buChar char="•"/>
            </a:pPr>
            <a:r>
              <a:rPr lang="sk" sz="1600">
                <a:solidFill>
                  <a:srgbClr val="000000"/>
                </a:solidFill>
              </a:rPr>
              <a:t>Ramus superior ossis pubis je snížen a vysunut anteriorně</a:t>
            </a:r>
            <a:endParaRPr sz="1600">
              <a:solidFill>
                <a:srgbClr val="000000"/>
              </a:solidFill>
            </a:endParaRPr>
          </a:p>
          <a:p>
            <a:pPr indent="-203517" lvl="0" marL="228600" rtl="0" algn="just">
              <a:lnSpc>
                <a:spcPct val="115000"/>
              </a:lnSpc>
              <a:spcBef>
                <a:spcPts val="0"/>
              </a:spcBef>
              <a:spcAft>
                <a:spcPts val="0"/>
              </a:spcAft>
              <a:buSzPts val="1600"/>
              <a:buChar char="•"/>
            </a:pPr>
            <a:r>
              <a:rPr lang="sk" sz="1600">
                <a:solidFill>
                  <a:srgbClr val="000000"/>
                </a:solidFill>
              </a:rPr>
              <a:t>Zvýšený transverzální průměr kyčle (boku)</a:t>
            </a:r>
            <a:endParaRPr sz="1600">
              <a:solidFill>
                <a:srgbClr val="000000"/>
              </a:solidFill>
            </a:endParaRPr>
          </a:p>
          <a:p>
            <a:pPr indent="-203517" lvl="0" marL="228600" rtl="0" algn="just">
              <a:lnSpc>
                <a:spcPct val="115000"/>
              </a:lnSpc>
              <a:spcBef>
                <a:spcPts val="0"/>
              </a:spcBef>
              <a:spcAft>
                <a:spcPts val="0"/>
              </a:spcAft>
              <a:buSzPts val="1600"/>
              <a:buChar char="•"/>
            </a:pPr>
            <a:r>
              <a:rPr lang="sk" sz="1600">
                <a:solidFill>
                  <a:srgbClr val="000000"/>
                </a:solidFill>
              </a:rPr>
              <a:t>Trochanter major přemístěn nahoru a vysunut</a:t>
            </a:r>
            <a:endParaRPr sz="1600">
              <a:solidFill>
                <a:srgbClr val="000000"/>
              </a:solidFill>
            </a:endParaRPr>
          </a:p>
          <a:p>
            <a:pPr indent="-203517" lvl="0" marL="228600" rtl="0" algn="just">
              <a:lnSpc>
                <a:spcPct val="115000"/>
              </a:lnSpc>
              <a:spcBef>
                <a:spcPts val="0"/>
              </a:spcBef>
              <a:spcAft>
                <a:spcPts val="0"/>
              </a:spcAft>
              <a:buSzPts val="1600"/>
              <a:buChar char="•"/>
            </a:pPr>
            <a:r>
              <a:rPr lang="sk" sz="1600">
                <a:solidFill>
                  <a:srgbClr val="000000"/>
                </a:solidFill>
              </a:rPr>
              <a:t>Valgozita KOK, patela tažena mediálně</a:t>
            </a:r>
            <a:endParaRPr sz="1600">
              <a:solidFill>
                <a:srgbClr val="000000"/>
              </a:solidFill>
            </a:endParaRPr>
          </a:p>
          <a:p>
            <a:pPr indent="-228600" lvl="0" marL="228600" rtl="0" algn="l">
              <a:lnSpc>
                <a:spcPct val="115000"/>
              </a:lnSpc>
              <a:spcBef>
                <a:spcPts val="1000"/>
              </a:spcBef>
              <a:spcAft>
                <a:spcPts val="0"/>
              </a:spcAft>
              <a:buNone/>
            </a:pPr>
            <a:r>
              <a:t/>
            </a:r>
            <a:endParaRPr sz="1600">
              <a:solidFill>
                <a:srgbClr val="000000"/>
              </a:solidFill>
            </a:endParaRPr>
          </a:p>
          <a:p>
            <a:pPr indent="-144145" lvl="0" marL="228600" rtl="0" algn="l">
              <a:lnSpc>
                <a:spcPct val="115000"/>
              </a:lnSpc>
              <a:spcBef>
                <a:spcPts val="1000"/>
              </a:spcBef>
              <a:spcAft>
                <a:spcPts val="0"/>
              </a:spcAft>
              <a:buNone/>
            </a:pPr>
            <a:r>
              <a:t/>
            </a:r>
            <a:endParaRPr sz="1600">
              <a:solidFill>
                <a:srgbClr val="000000"/>
              </a:solidFill>
            </a:endParaRPr>
          </a:p>
          <a:p>
            <a:pPr indent="0" lvl="0" marL="0" rtl="0" algn="l">
              <a:lnSpc>
                <a:spcPct val="115000"/>
              </a:lnSpc>
              <a:spcBef>
                <a:spcPts val="0"/>
              </a:spcBef>
              <a:spcAft>
                <a:spcPts val="0"/>
              </a:spcAft>
              <a:buNone/>
            </a:pPr>
            <a:r>
              <a:t/>
            </a:r>
            <a:endParaRPr sz="1600"/>
          </a:p>
        </p:txBody>
      </p:sp>
      <p:sp>
        <p:nvSpPr>
          <p:cNvPr id="778" name="Google Shape;778;p100"/>
          <p:cNvSpPr txBox="1"/>
          <p:nvPr>
            <p:ph idx="2" type="body"/>
          </p:nvPr>
        </p:nvSpPr>
        <p:spPr>
          <a:xfrm>
            <a:off x="4572010" y="1113254"/>
            <a:ext cx="3915000" cy="3105000"/>
          </a:xfrm>
          <a:prstGeom prst="rect">
            <a:avLst/>
          </a:prstGeom>
        </p:spPr>
        <p:txBody>
          <a:bodyPr anchorCtr="0" anchor="t" bIns="0" lIns="0" spcFirstLastPara="1" rIns="0" wrap="square" tIns="0">
            <a:noAutofit/>
          </a:bodyPr>
          <a:lstStyle/>
          <a:p>
            <a:pPr indent="0" lvl="0" marL="0" rtl="0" algn="just">
              <a:lnSpc>
                <a:spcPct val="115000"/>
              </a:lnSpc>
              <a:spcBef>
                <a:spcPts val="0"/>
              </a:spcBef>
              <a:spcAft>
                <a:spcPts val="0"/>
              </a:spcAft>
              <a:buClr>
                <a:schemeClr val="dk1"/>
              </a:buClr>
              <a:buSzPts val="2000"/>
              <a:buFont typeface="Calibri"/>
              <a:buNone/>
            </a:pPr>
            <a:r>
              <a:rPr b="1" lang="sk" sz="1600"/>
              <a:t>Oslabení  (frontální rovina zezadu):</a:t>
            </a:r>
            <a:endParaRPr sz="1600"/>
          </a:p>
          <a:p>
            <a:pPr indent="-260350" lvl="0" marL="285750" rtl="0" algn="just">
              <a:lnSpc>
                <a:spcPct val="115000"/>
              </a:lnSpc>
              <a:spcBef>
                <a:spcPts val="0"/>
              </a:spcBef>
              <a:spcAft>
                <a:spcPts val="0"/>
              </a:spcAft>
              <a:buSzPts val="1600"/>
              <a:buChar char="•"/>
            </a:pPr>
            <a:r>
              <a:rPr lang="sk" sz="1600"/>
              <a:t>Větší vertikální délka ipsilaterální hýždě</a:t>
            </a:r>
            <a:endParaRPr sz="1600"/>
          </a:p>
          <a:p>
            <a:pPr indent="-260350" lvl="0" marL="285750" rtl="0" algn="just">
              <a:lnSpc>
                <a:spcPct val="115000"/>
              </a:lnSpc>
              <a:spcBef>
                <a:spcPts val="0"/>
              </a:spcBef>
              <a:spcAft>
                <a:spcPts val="0"/>
              </a:spcAft>
              <a:buSzPts val="1600"/>
              <a:buChar char="•"/>
            </a:pPr>
            <a:r>
              <a:rPr lang="sk" sz="1600"/>
              <a:t>Snížená gluteální linie</a:t>
            </a:r>
            <a:endParaRPr sz="1600"/>
          </a:p>
          <a:p>
            <a:pPr indent="-260350" lvl="0" marL="285750" rtl="0" algn="just">
              <a:lnSpc>
                <a:spcPct val="115000"/>
              </a:lnSpc>
              <a:spcBef>
                <a:spcPts val="0"/>
              </a:spcBef>
              <a:spcAft>
                <a:spcPts val="0"/>
              </a:spcAft>
              <a:buSzPts val="1600"/>
              <a:buChar char="•"/>
            </a:pPr>
            <a:r>
              <a:rPr lang="sk" sz="1600"/>
              <a:t>SIPS je blíže k sacru</a:t>
            </a:r>
            <a:endParaRPr sz="1600"/>
          </a:p>
          <a:p>
            <a:pPr indent="0" lvl="0" marL="0" rtl="0" algn="just">
              <a:lnSpc>
                <a:spcPct val="115000"/>
              </a:lnSpc>
              <a:spcBef>
                <a:spcPts val="0"/>
              </a:spcBef>
              <a:spcAft>
                <a:spcPts val="0"/>
              </a:spcAft>
              <a:buNone/>
            </a:pPr>
            <a:r>
              <a:rPr b="1" lang="sk" sz="1600"/>
              <a:t>Oslabení (sagitální rovina):</a:t>
            </a:r>
            <a:endParaRPr sz="1600"/>
          </a:p>
          <a:p>
            <a:pPr indent="-317500" lvl="0" marL="342900" rtl="0" algn="just">
              <a:lnSpc>
                <a:spcPct val="115000"/>
              </a:lnSpc>
              <a:spcBef>
                <a:spcPts val="0"/>
              </a:spcBef>
              <a:spcAft>
                <a:spcPts val="0"/>
              </a:spcAft>
              <a:buSzPts val="1600"/>
              <a:buChar char="•"/>
            </a:pPr>
            <a:r>
              <a:rPr lang="sk" sz="1600"/>
              <a:t>Hýždě vyčnívají posteriorně a pánev je zploštělá anteriorně (kapkovitý tvar)</a:t>
            </a:r>
            <a:endParaRPr sz="1600"/>
          </a:p>
          <a:p>
            <a:pPr indent="-317500" lvl="0" marL="342900" rtl="0" algn="just">
              <a:lnSpc>
                <a:spcPct val="115000"/>
              </a:lnSpc>
              <a:spcBef>
                <a:spcPts val="0"/>
              </a:spcBef>
              <a:spcAft>
                <a:spcPts val="0"/>
              </a:spcAft>
              <a:buSzPts val="1600"/>
              <a:buChar char="•"/>
            </a:pPr>
            <a:r>
              <a:rPr lang="sk" sz="1600"/>
              <a:t>Hyperlordóza</a:t>
            </a:r>
            <a:endParaRPr sz="1600"/>
          </a:p>
          <a:p>
            <a:pPr indent="-317500" lvl="0" marL="342900" rtl="0" algn="just">
              <a:lnSpc>
                <a:spcPct val="115000"/>
              </a:lnSpc>
              <a:spcBef>
                <a:spcPts val="0"/>
              </a:spcBef>
              <a:spcAft>
                <a:spcPts val="0"/>
              </a:spcAft>
              <a:buSzPts val="1600"/>
              <a:buChar char="•"/>
            </a:pPr>
            <a:r>
              <a:rPr lang="sk" sz="1600"/>
              <a:t>Anteriorní shift hlavně distální části stehna, dopředu směřující KOK</a:t>
            </a:r>
            <a:endParaRPr sz="1600"/>
          </a:p>
          <a:p>
            <a:pPr indent="-317500" lvl="0" marL="342900" rtl="0" algn="just">
              <a:lnSpc>
                <a:spcPct val="115000"/>
              </a:lnSpc>
              <a:spcBef>
                <a:spcPts val="0"/>
              </a:spcBef>
              <a:spcAft>
                <a:spcPts val="0"/>
              </a:spcAft>
              <a:buSzPts val="1600"/>
              <a:buChar char="•"/>
            </a:pPr>
            <a:r>
              <a:rPr lang="sk" sz="1600"/>
              <a:t>Mírná FLX všech velkých kloubů</a:t>
            </a:r>
            <a:endParaRPr sz="1600"/>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7" name="Shape 197"/>
        <p:cNvGrpSpPr/>
        <p:nvPr/>
      </p:nvGrpSpPr>
      <p:grpSpPr>
        <a:xfrm>
          <a:off x="0" y="0"/>
          <a:ext cx="0" cy="0"/>
          <a:chOff x="0" y="0"/>
          <a:chExt cx="0" cy="0"/>
        </a:xfrm>
      </p:grpSpPr>
      <p:sp>
        <p:nvSpPr>
          <p:cNvPr id="198" name="Google Shape;198;p29"/>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Důležité úhly</a:t>
            </a:r>
            <a:endParaRPr/>
          </a:p>
        </p:txBody>
      </p:sp>
      <p:sp>
        <p:nvSpPr>
          <p:cNvPr id="199" name="Google Shape;199;p29"/>
          <p:cNvSpPr txBox="1"/>
          <p:nvPr>
            <p:ph idx="1" type="body"/>
          </p:nvPr>
        </p:nvSpPr>
        <p:spPr>
          <a:xfrm>
            <a:off x="540000" y="1276129"/>
            <a:ext cx="3915000" cy="3105000"/>
          </a:xfrm>
          <a:prstGeom prst="rect">
            <a:avLst/>
          </a:prstGeom>
        </p:spPr>
        <p:txBody>
          <a:bodyPr anchorCtr="0" anchor="t" bIns="0" lIns="0" spcFirstLastPara="1" rIns="0" wrap="square" tIns="0">
            <a:noAutofit/>
          </a:bodyPr>
          <a:lstStyle/>
          <a:p>
            <a:pPr indent="-323850" lvl="0" marL="342900" rtl="0" algn="l">
              <a:lnSpc>
                <a:spcPct val="100000"/>
              </a:lnSpc>
              <a:spcBef>
                <a:spcPts val="0"/>
              </a:spcBef>
              <a:spcAft>
                <a:spcPts val="0"/>
              </a:spcAft>
              <a:buSzPts val="1500"/>
              <a:buFont typeface="Noto Sans Symbols"/>
              <a:buChar char="•"/>
            </a:pPr>
            <a:r>
              <a:rPr b="1" lang="sk" sz="1500"/>
              <a:t>Wibergův úhel inklinace </a:t>
            </a:r>
            <a:r>
              <a:rPr lang="sk" sz="1500"/>
              <a:t>30°</a:t>
            </a:r>
            <a:endParaRPr b="1" sz="1500"/>
          </a:p>
          <a:p>
            <a:pPr indent="0" lvl="0" marL="0" rtl="0" algn="l">
              <a:lnSpc>
                <a:spcPct val="100000"/>
              </a:lnSpc>
              <a:spcBef>
                <a:spcPts val="1000"/>
              </a:spcBef>
              <a:spcAft>
                <a:spcPts val="0"/>
              </a:spcAft>
              <a:buNone/>
            </a:pPr>
            <a:r>
              <a:rPr lang="sk" sz="1500"/>
              <a:t> = úhel mezi vertikálou a koncem přesahu acetabula přes hlavici femuru laterálním směrem</a:t>
            </a:r>
            <a:endParaRPr sz="1500"/>
          </a:p>
          <a:p>
            <a:pPr indent="-228600" lvl="0" marL="342900" rtl="0" algn="l">
              <a:lnSpc>
                <a:spcPct val="100000"/>
              </a:lnSpc>
              <a:spcBef>
                <a:spcPts val="1000"/>
              </a:spcBef>
              <a:spcAft>
                <a:spcPts val="0"/>
              </a:spcAft>
              <a:buNone/>
            </a:pPr>
            <a:r>
              <a:t/>
            </a:r>
            <a:endParaRPr sz="1500"/>
          </a:p>
          <a:p>
            <a:pPr indent="0" lvl="0" marL="0" rtl="0" algn="l">
              <a:spcBef>
                <a:spcPts val="0"/>
              </a:spcBef>
              <a:spcAft>
                <a:spcPts val="0"/>
              </a:spcAft>
              <a:buNone/>
            </a:pPr>
            <a:r>
              <a:t/>
            </a:r>
            <a:endParaRPr sz="1800"/>
          </a:p>
        </p:txBody>
      </p:sp>
      <p:sp>
        <p:nvSpPr>
          <p:cNvPr id="200" name="Google Shape;200;p29"/>
          <p:cNvSpPr txBox="1"/>
          <p:nvPr>
            <p:ph idx="2" type="body"/>
          </p:nvPr>
        </p:nvSpPr>
        <p:spPr>
          <a:xfrm>
            <a:off x="4688460" y="1276129"/>
            <a:ext cx="3915000" cy="3105000"/>
          </a:xfrm>
          <a:prstGeom prst="rect">
            <a:avLst/>
          </a:prstGeom>
        </p:spPr>
        <p:txBody>
          <a:bodyPr anchorCtr="0" anchor="t" bIns="0" lIns="0" spcFirstLastPara="1" rIns="0" wrap="square" tIns="0">
            <a:noAutofit/>
          </a:bodyPr>
          <a:lstStyle/>
          <a:p>
            <a:pPr indent="-323850" lvl="0" marL="342900" rtl="0" algn="l">
              <a:lnSpc>
                <a:spcPct val="100000"/>
              </a:lnSpc>
              <a:spcBef>
                <a:spcPts val="0"/>
              </a:spcBef>
              <a:spcAft>
                <a:spcPts val="0"/>
              </a:spcAft>
              <a:buSzPts val="1500"/>
              <a:buFont typeface="Arial"/>
              <a:buChar char="•"/>
            </a:pPr>
            <a:r>
              <a:rPr b="1" lang="sk" sz="1500"/>
              <a:t>Úhel anteverze</a:t>
            </a:r>
            <a:endParaRPr b="1" sz="1500"/>
          </a:p>
          <a:p>
            <a:pPr indent="0" lvl="0" marL="0" rtl="0" algn="l">
              <a:lnSpc>
                <a:spcPct val="100000"/>
              </a:lnSpc>
              <a:spcBef>
                <a:spcPts val="1000"/>
              </a:spcBef>
              <a:spcAft>
                <a:spcPts val="0"/>
              </a:spcAft>
              <a:buNone/>
            </a:pPr>
            <a:r>
              <a:rPr lang="sk" sz="1500"/>
              <a:t>=</a:t>
            </a:r>
            <a:r>
              <a:rPr b="1" lang="sk" sz="1500"/>
              <a:t> </a:t>
            </a:r>
            <a:r>
              <a:rPr lang="sk" sz="1500"/>
              <a:t>osa acetabula, laterálně, inferiorně a anteriorně, svírá s horizontálou úhel 30° - 40°</a:t>
            </a:r>
            <a:endParaRPr sz="1500"/>
          </a:p>
          <a:p>
            <a:pPr indent="0" lvl="0" marL="0" rtl="0" algn="l">
              <a:spcBef>
                <a:spcPts val="0"/>
              </a:spcBef>
              <a:spcAft>
                <a:spcPts val="0"/>
              </a:spcAft>
              <a:buNone/>
            </a:pPr>
            <a:r>
              <a:t/>
            </a:r>
            <a:endParaRPr sz="1500"/>
          </a:p>
        </p:txBody>
      </p:sp>
      <p:pic>
        <p:nvPicPr>
          <p:cNvPr id="201" name="Google Shape;201;p29"/>
          <p:cNvPicPr preferRelativeResize="0"/>
          <p:nvPr/>
        </p:nvPicPr>
        <p:blipFill rotWithShape="1">
          <a:blip r:embed="rId3">
            <a:alphaModFix/>
          </a:blip>
          <a:srcRect b="0" l="0" r="0" t="0"/>
          <a:stretch/>
        </p:blipFill>
        <p:spPr>
          <a:xfrm>
            <a:off x="1307613" y="2104100"/>
            <a:ext cx="2379775" cy="2872824"/>
          </a:xfrm>
          <a:prstGeom prst="rect">
            <a:avLst/>
          </a:prstGeom>
          <a:noFill/>
          <a:ln>
            <a:noFill/>
          </a:ln>
        </p:spPr>
      </p:pic>
      <p:pic>
        <p:nvPicPr>
          <p:cNvPr id="202" name="Google Shape;202;p29"/>
          <p:cNvPicPr preferRelativeResize="0"/>
          <p:nvPr/>
        </p:nvPicPr>
        <p:blipFill rotWithShape="1">
          <a:blip r:embed="rId4">
            <a:alphaModFix/>
          </a:blip>
          <a:srcRect b="0" l="0" r="0" t="0"/>
          <a:stretch/>
        </p:blipFill>
        <p:spPr>
          <a:xfrm>
            <a:off x="4230075" y="2163350"/>
            <a:ext cx="3914999" cy="2341970"/>
          </a:xfrm>
          <a:prstGeom prst="rect">
            <a:avLst/>
          </a:prstGeom>
          <a:noFill/>
          <a:ln>
            <a:noFill/>
          </a:ln>
        </p:spPr>
      </p:pic>
      <p:sp>
        <p:nvSpPr>
          <p:cNvPr id="203" name="Google Shape;203;p29"/>
          <p:cNvSpPr txBox="1"/>
          <p:nvPr/>
        </p:nvSpPr>
        <p:spPr>
          <a:xfrm>
            <a:off x="3462000" y="4343100"/>
            <a:ext cx="2497200" cy="800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sk" sz="800">
                <a:solidFill>
                  <a:srgbClr val="B7B7B7"/>
                </a:solidFill>
              </a:rPr>
              <a:t>Jones, S. F. (1990). The Physiology of the Joints| The Physiology of the Joints, IA Kapandji (Ed.),(vol 2, Lower Limb), Churchill Livingstone, Edinburgh, 5th edn (1987), p. 242, Illus.£ 10.95, ISBN: 0443036187.</a:t>
            </a:r>
            <a:endParaRPr sz="800">
              <a:solidFill>
                <a:srgbClr val="B7B7B7"/>
              </a:solidFill>
            </a:endParaRPr>
          </a:p>
        </p:txBody>
      </p:sp>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2" name="Shape 782"/>
        <p:cNvGrpSpPr/>
        <p:nvPr/>
      </p:nvGrpSpPr>
      <p:grpSpPr>
        <a:xfrm>
          <a:off x="0" y="0"/>
          <a:ext cx="0" cy="0"/>
          <a:chOff x="0" y="0"/>
          <a:chExt cx="0" cy="0"/>
        </a:xfrm>
      </p:grpSpPr>
      <p:pic>
        <p:nvPicPr>
          <p:cNvPr id="783" name="Google Shape;783;p101"/>
          <p:cNvPicPr preferRelativeResize="0"/>
          <p:nvPr/>
        </p:nvPicPr>
        <p:blipFill rotWithShape="1">
          <a:blip r:embed="rId3">
            <a:alphaModFix/>
          </a:blip>
          <a:srcRect b="25398" l="3855" r="0" t="12881"/>
          <a:stretch/>
        </p:blipFill>
        <p:spPr>
          <a:xfrm>
            <a:off x="4571998" y="1881602"/>
            <a:ext cx="4521900" cy="1510200"/>
          </a:xfrm>
          <a:prstGeom prst="rect">
            <a:avLst/>
          </a:prstGeom>
          <a:noFill/>
          <a:ln>
            <a:noFill/>
          </a:ln>
        </p:spPr>
      </p:pic>
      <p:sp>
        <p:nvSpPr>
          <p:cNvPr id="784" name="Google Shape;784;p101"/>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Svaly KYK - Dif. Dg.</a:t>
            </a:r>
            <a:endParaRPr/>
          </a:p>
        </p:txBody>
      </p:sp>
      <p:sp>
        <p:nvSpPr>
          <p:cNvPr id="785" name="Google Shape;785;p101"/>
          <p:cNvSpPr txBox="1"/>
          <p:nvPr>
            <p:ph idx="1" type="body"/>
          </p:nvPr>
        </p:nvSpPr>
        <p:spPr>
          <a:xfrm>
            <a:off x="540000" y="1269000"/>
            <a:ext cx="4032000" cy="3105000"/>
          </a:xfrm>
          <a:prstGeom prst="rect">
            <a:avLst/>
          </a:prstGeom>
        </p:spPr>
        <p:txBody>
          <a:bodyPr anchorCtr="0" anchor="t" bIns="0" lIns="0" spcFirstLastPara="1" rIns="0" wrap="square" tIns="0">
            <a:noAutofit/>
          </a:bodyPr>
          <a:lstStyle/>
          <a:p>
            <a:pPr indent="0" lvl="0" marL="0" rtl="0" algn="just">
              <a:lnSpc>
                <a:spcPct val="100000"/>
              </a:lnSpc>
              <a:spcBef>
                <a:spcPts val="0"/>
              </a:spcBef>
              <a:spcAft>
                <a:spcPts val="0"/>
              </a:spcAft>
              <a:buNone/>
            </a:pPr>
            <a:r>
              <a:rPr b="1" lang="sk" sz="1100"/>
              <a:t>M. Gmax TrPs</a:t>
            </a:r>
            <a:endParaRPr b="1" sz="1100"/>
          </a:p>
          <a:p>
            <a:pPr indent="0" lvl="0" marL="0" rtl="0" algn="just">
              <a:lnSpc>
                <a:spcPct val="80000"/>
              </a:lnSpc>
              <a:spcBef>
                <a:spcPts val="0"/>
              </a:spcBef>
              <a:spcAft>
                <a:spcPts val="0"/>
              </a:spcAft>
              <a:buNone/>
            </a:pPr>
            <a:r>
              <a:rPr b="1" lang="sk" sz="1100">
                <a:solidFill>
                  <a:srgbClr val="FF0000"/>
                </a:solidFill>
              </a:rPr>
              <a:t>TrP 1</a:t>
            </a:r>
            <a:endParaRPr sz="1100">
              <a:solidFill>
                <a:srgbClr val="000000"/>
              </a:solidFill>
            </a:endParaRPr>
          </a:p>
          <a:p>
            <a:pPr indent="-241300" lvl="0" marL="285750" rtl="0" algn="just">
              <a:lnSpc>
                <a:spcPct val="80000"/>
              </a:lnSpc>
              <a:spcBef>
                <a:spcPts val="0"/>
              </a:spcBef>
              <a:spcAft>
                <a:spcPts val="0"/>
              </a:spcAft>
              <a:buSzPts val="1100"/>
              <a:buChar char="•"/>
            </a:pPr>
            <a:r>
              <a:rPr lang="sk" sz="1100">
                <a:solidFill>
                  <a:srgbClr val="000000"/>
                </a:solidFill>
              </a:rPr>
              <a:t>Na proximální a mediální straně svalu v blízkosti os sacrum. </a:t>
            </a:r>
            <a:endParaRPr sz="1100">
              <a:solidFill>
                <a:srgbClr val="000000"/>
              </a:solidFill>
            </a:endParaRPr>
          </a:p>
          <a:p>
            <a:pPr indent="-241300" lvl="0" marL="285750" rtl="0" algn="just">
              <a:lnSpc>
                <a:spcPct val="80000"/>
              </a:lnSpc>
              <a:spcBef>
                <a:spcPts val="0"/>
              </a:spcBef>
              <a:spcAft>
                <a:spcPts val="0"/>
              </a:spcAft>
              <a:buSzPts val="1100"/>
              <a:buChar char="•"/>
            </a:pPr>
            <a:r>
              <a:rPr b="1" i="1" lang="sk" sz="1100">
                <a:solidFill>
                  <a:srgbClr val="000000"/>
                </a:solidFill>
              </a:rPr>
              <a:t>Zóna referenční bolesti: </a:t>
            </a:r>
            <a:r>
              <a:rPr lang="sk" sz="1100">
                <a:solidFill>
                  <a:srgbClr val="000000"/>
                </a:solidFill>
              </a:rPr>
              <a:t>je ve tvaru půlměsíce kolem intergluteální rýhy (propaguje se podél a nad ní), bolest v oblasti SI, bolest se dostává až na zadní horní stranu stehna. </a:t>
            </a:r>
            <a:endParaRPr sz="1100">
              <a:solidFill>
                <a:srgbClr val="000000"/>
              </a:solidFill>
            </a:endParaRPr>
          </a:p>
          <a:p>
            <a:pPr indent="-241300" lvl="0" marL="285750" rtl="0" algn="just">
              <a:lnSpc>
                <a:spcPct val="80000"/>
              </a:lnSpc>
              <a:spcBef>
                <a:spcPts val="0"/>
              </a:spcBef>
              <a:spcAft>
                <a:spcPts val="0"/>
              </a:spcAft>
              <a:buSzPts val="1100"/>
              <a:buChar char="•"/>
            </a:pPr>
            <a:r>
              <a:rPr lang="sk" sz="1100">
                <a:solidFill>
                  <a:srgbClr val="000000"/>
                </a:solidFill>
              </a:rPr>
              <a:t>Způsobuje lumbalgo, low back pain.</a:t>
            </a:r>
            <a:endParaRPr sz="1100">
              <a:solidFill>
                <a:srgbClr val="000000"/>
              </a:solidFill>
            </a:endParaRPr>
          </a:p>
          <a:p>
            <a:pPr indent="0" lvl="0" marL="0" rtl="0" algn="just">
              <a:lnSpc>
                <a:spcPct val="80000"/>
              </a:lnSpc>
              <a:spcBef>
                <a:spcPts val="0"/>
              </a:spcBef>
              <a:spcAft>
                <a:spcPts val="0"/>
              </a:spcAft>
              <a:buNone/>
            </a:pPr>
            <a:r>
              <a:t/>
            </a:r>
            <a:endParaRPr sz="1100">
              <a:solidFill>
                <a:srgbClr val="000000"/>
              </a:solidFill>
            </a:endParaRPr>
          </a:p>
          <a:p>
            <a:pPr indent="0" lvl="0" marL="0" rtl="0" algn="just">
              <a:lnSpc>
                <a:spcPct val="80000"/>
              </a:lnSpc>
              <a:spcBef>
                <a:spcPts val="0"/>
              </a:spcBef>
              <a:spcAft>
                <a:spcPts val="0"/>
              </a:spcAft>
              <a:buNone/>
            </a:pPr>
            <a:r>
              <a:rPr b="1" lang="sk" sz="1100">
                <a:solidFill>
                  <a:srgbClr val="FF0000"/>
                </a:solidFill>
              </a:rPr>
              <a:t>TrP 2</a:t>
            </a:r>
            <a:r>
              <a:rPr lang="sk" sz="1100">
                <a:solidFill>
                  <a:srgbClr val="FF0000"/>
                </a:solidFill>
              </a:rPr>
              <a:t> </a:t>
            </a:r>
            <a:endParaRPr sz="1100">
              <a:solidFill>
                <a:srgbClr val="FF0000"/>
              </a:solidFill>
            </a:endParaRPr>
          </a:p>
          <a:p>
            <a:pPr indent="-241300" lvl="0" marL="285750" rtl="0" algn="just">
              <a:lnSpc>
                <a:spcPct val="80000"/>
              </a:lnSpc>
              <a:spcBef>
                <a:spcPts val="0"/>
              </a:spcBef>
              <a:spcAft>
                <a:spcPts val="0"/>
              </a:spcAft>
              <a:buSzPts val="1100"/>
              <a:buChar char="•"/>
            </a:pPr>
            <a:r>
              <a:rPr lang="sk" sz="1100">
                <a:solidFill>
                  <a:srgbClr val="000000"/>
                </a:solidFill>
              </a:rPr>
              <a:t>Nejčastější TrP v </a:t>
            </a:r>
            <a:r>
              <a:rPr lang="sk" sz="1100">
                <a:solidFill>
                  <a:srgbClr val="C00000"/>
                </a:solidFill>
              </a:rPr>
              <a:t>MGmax</a:t>
            </a:r>
            <a:r>
              <a:rPr lang="sk" sz="1100">
                <a:solidFill>
                  <a:srgbClr val="000000"/>
                </a:solidFill>
              </a:rPr>
              <a:t>, těsně nad tuber ischiadicum. </a:t>
            </a:r>
            <a:endParaRPr sz="1100">
              <a:solidFill>
                <a:srgbClr val="000000"/>
              </a:solidFill>
            </a:endParaRPr>
          </a:p>
          <a:p>
            <a:pPr indent="-241300" lvl="0" marL="285750" rtl="0" algn="just">
              <a:lnSpc>
                <a:spcPct val="80000"/>
              </a:lnSpc>
              <a:spcBef>
                <a:spcPts val="0"/>
              </a:spcBef>
              <a:spcAft>
                <a:spcPts val="0"/>
              </a:spcAft>
              <a:buSzPts val="1100"/>
              <a:buChar char="•"/>
            </a:pPr>
            <a:r>
              <a:rPr b="1" i="1" lang="sk" sz="1100">
                <a:solidFill>
                  <a:srgbClr val="000000"/>
                </a:solidFill>
              </a:rPr>
              <a:t>Zóna referenční bolesti: </a:t>
            </a:r>
            <a:r>
              <a:rPr lang="sk" sz="1100">
                <a:solidFill>
                  <a:srgbClr val="000000"/>
                </a:solidFill>
              </a:rPr>
              <a:t>V oblasti tohoto TrP, bolest je přenášena do celé hýždě, je vnímána jako </a:t>
            </a:r>
            <a:r>
              <a:rPr i="1" lang="sk" sz="1100">
                <a:solidFill>
                  <a:srgbClr val="000000"/>
                </a:solidFill>
              </a:rPr>
              <a:t>hluboká</a:t>
            </a:r>
            <a:r>
              <a:rPr lang="sk" sz="1100">
                <a:solidFill>
                  <a:srgbClr val="000000"/>
                </a:solidFill>
              </a:rPr>
              <a:t> a může vést k mylnému závěru, že její původ je v hlubokých mm. gluteii. Přenáší se do oblasti spodního sacra, laterálně pod crista iliaca. Nebývá v oblasti análního regionu či kostrče.</a:t>
            </a:r>
            <a:endParaRPr sz="1100">
              <a:solidFill>
                <a:srgbClr val="000000"/>
              </a:solidFill>
            </a:endParaRPr>
          </a:p>
          <a:p>
            <a:pPr indent="-241300" lvl="0" marL="285750" rtl="0" algn="just">
              <a:lnSpc>
                <a:spcPct val="80000"/>
              </a:lnSpc>
              <a:spcBef>
                <a:spcPts val="0"/>
              </a:spcBef>
              <a:spcAft>
                <a:spcPts val="0"/>
              </a:spcAft>
              <a:buSzPts val="1100"/>
              <a:buChar char="•"/>
            </a:pPr>
            <a:r>
              <a:rPr lang="sk" sz="1100">
                <a:solidFill>
                  <a:srgbClr val="000000"/>
                </a:solidFill>
              </a:rPr>
              <a:t>Vyvolává velmi </a:t>
            </a:r>
            <a:r>
              <a:rPr i="1" lang="sk" sz="1100">
                <a:solidFill>
                  <a:srgbClr val="000000"/>
                </a:solidFill>
              </a:rPr>
              <a:t>intenzivní bolest při sezení</a:t>
            </a:r>
            <a:r>
              <a:rPr lang="sk" sz="1100">
                <a:solidFill>
                  <a:srgbClr val="000000"/>
                </a:solidFill>
              </a:rPr>
              <a:t> na tvrdé podložce a při tlaku na něj.</a:t>
            </a:r>
            <a:endParaRPr sz="1100">
              <a:solidFill>
                <a:srgbClr val="000000"/>
              </a:solidFill>
            </a:endParaRPr>
          </a:p>
          <a:p>
            <a:pPr indent="-241300" lvl="0" marL="285750" rtl="0" algn="just">
              <a:lnSpc>
                <a:spcPct val="80000"/>
              </a:lnSpc>
              <a:spcBef>
                <a:spcPts val="0"/>
              </a:spcBef>
              <a:spcAft>
                <a:spcPts val="0"/>
              </a:spcAft>
              <a:buSzPts val="1100"/>
              <a:buChar char="•"/>
            </a:pPr>
            <a:r>
              <a:rPr lang="sk" sz="1100">
                <a:solidFill>
                  <a:srgbClr val="000000"/>
                </a:solidFill>
              </a:rPr>
              <a:t>Aktivovat ho může sed na tvrdé podložce v retroverzi pánve. </a:t>
            </a:r>
            <a:endParaRPr sz="1100">
              <a:solidFill>
                <a:srgbClr val="000000"/>
              </a:solidFill>
            </a:endParaRPr>
          </a:p>
          <a:p>
            <a:pPr indent="0" lvl="0" marL="0" rtl="0" algn="just">
              <a:lnSpc>
                <a:spcPct val="80000"/>
              </a:lnSpc>
              <a:spcBef>
                <a:spcPts val="0"/>
              </a:spcBef>
              <a:spcAft>
                <a:spcPts val="0"/>
              </a:spcAft>
              <a:buNone/>
            </a:pPr>
            <a:r>
              <a:rPr b="1" lang="sk" sz="1100">
                <a:solidFill>
                  <a:srgbClr val="FF0000"/>
                </a:solidFill>
              </a:rPr>
              <a:t>TrP 3</a:t>
            </a:r>
            <a:r>
              <a:rPr b="1" lang="sk" sz="1100">
                <a:solidFill>
                  <a:srgbClr val="000000"/>
                </a:solidFill>
              </a:rPr>
              <a:t> </a:t>
            </a:r>
            <a:endParaRPr sz="1100">
              <a:solidFill>
                <a:srgbClr val="000000"/>
              </a:solidFill>
            </a:endParaRPr>
          </a:p>
          <a:p>
            <a:pPr indent="-241300" lvl="0" marL="285750" rtl="0" algn="just">
              <a:lnSpc>
                <a:spcPct val="80000"/>
              </a:lnSpc>
              <a:spcBef>
                <a:spcPts val="0"/>
              </a:spcBef>
              <a:spcAft>
                <a:spcPts val="0"/>
              </a:spcAft>
              <a:buSzPts val="1100"/>
              <a:buChar char="•"/>
            </a:pPr>
            <a:r>
              <a:rPr lang="sk" sz="1100">
                <a:solidFill>
                  <a:srgbClr val="000000"/>
                </a:solidFill>
              </a:rPr>
              <a:t>Leží blízko kostrče a přenáší bolest do oblasti kostrče.</a:t>
            </a:r>
            <a:endParaRPr sz="1100">
              <a:solidFill>
                <a:srgbClr val="000000"/>
              </a:solidFill>
            </a:endParaRPr>
          </a:p>
          <a:p>
            <a:pPr indent="0" lvl="0" marL="0" rtl="0" algn="just">
              <a:lnSpc>
                <a:spcPct val="80000"/>
              </a:lnSpc>
              <a:spcBef>
                <a:spcPts val="0"/>
              </a:spcBef>
              <a:spcAft>
                <a:spcPts val="0"/>
              </a:spcAft>
              <a:buNone/>
            </a:pPr>
            <a:r>
              <a:rPr b="1" lang="sk" sz="1100">
                <a:solidFill>
                  <a:srgbClr val="000000"/>
                </a:solidFill>
              </a:rPr>
              <a:t>Nestandartní TrP</a:t>
            </a:r>
            <a:r>
              <a:rPr lang="sk" sz="1100">
                <a:solidFill>
                  <a:srgbClr val="000000"/>
                </a:solidFill>
              </a:rPr>
              <a:t> </a:t>
            </a:r>
            <a:endParaRPr sz="1100">
              <a:solidFill>
                <a:srgbClr val="000000"/>
              </a:solidFill>
            </a:endParaRPr>
          </a:p>
          <a:p>
            <a:pPr indent="-241300" lvl="0" marL="285750" rtl="0" algn="just">
              <a:lnSpc>
                <a:spcPct val="80000"/>
              </a:lnSpc>
              <a:spcBef>
                <a:spcPts val="0"/>
              </a:spcBef>
              <a:spcAft>
                <a:spcPts val="0"/>
              </a:spcAft>
              <a:buSzPts val="1100"/>
              <a:buChar char="•"/>
            </a:pPr>
            <a:r>
              <a:rPr lang="sk" sz="1100">
                <a:solidFill>
                  <a:srgbClr val="000000"/>
                </a:solidFill>
              </a:rPr>
              <a:t>Podél laterální hrany či úponu na os ilium. </a:t>
            </a:r>
            <a:endParaRPr sz="1100">
              <a:solidFill>
                <a:srgbClr val="000000"/>
              </a:solidFill>
            </a:endParaRPr>
          </a:p>
          <a:p>
            <a:pPr indent="-241300" lvl="0" marL="285750" rtl="0" algn="just">
              <a:lnSpc>
                <a:spcPct val="80000"/>
              </a:lnSpc>
              <a:spcBef>
                <a:spcPts val="0"/>
              </a:spcBef>
              <a:spcAft>
                <a:spcPts val="0"/>
              </a:spcAft>
              <a:buSzPts val="1100"/>
              <a:buChar char="•"/>
            </a:pPr>
            <a:r>
              <a:rPr lang="sk" sz="1100">
                <a:solidFill>
                  <a:srgbClr val="000000"/>
                </a:solidFill>
              </a:rPr>
              <a:t>Zóna referenční bolesti: kolem </a:t>
            </a:r>
            <a:r>
              <a:rPr lang="sk" sz="1100">
                <a:solidFill>
                  <a:srgbClr val="C00000"/>
                </a:solidFill>
              </a:rPr>
              <a:t>MGmax</a:t>
            </a:r>
            <a:endParaRPr sz="1100">
              <a:solidFill>
                <a:srgbClr val="C00000"/>
              </a:solidFill>
            </a:endParaRPr>
          </a:p>
          <a:p>
            <a:pPr indent="0" lvl="0" marL="457200" rtl="0" algn="just">
              <a:lnSpc>
                <a:spcPct val="80000"/>
              </a:lnSpc>
              <a:spcBef>
                <a:spcPts val="0"/>
              </a:spcBef>
              <a:spcAft>
                <a:spcPts val="0"/>
              </a:spcAft>
              <a:buNone/>
            </a:pPr>
            <a:r>
              <a:t/>
            </a:r>
            <a:endParaRPr sz="1100">
              <a:solidFill>
                <a:srgbClr val="000000"/>
              </a:solidFill>
            </a:endParaRPr>
          </a:p>
        </p:txBody>
      </p:sp>
      <p:sp>
        <p:nvSpPr>
          <p:cNvPr id="786" name="Google Shape;786;p101"/>
          <p:cNvSpPr/>
          <p:nvPr/>
        </p:nvSpPr>
        <p:spPr>
          <a:xfrm>
            <a:off x="5861853" y="3391796"/>
            <a:ext cx="1593000" cy="2769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sk" sz="1200">
                <a:solidFill>
                  <a:srgbClr val="5F5F5F"/>
                </a:solidFill>
                <a:latin typeface="Calibri"/>
                <a:ea typeface="Calibri"/>
                <a:cs typeface="Calibri"/>
                <a:sym typeface="Calibri"/>
              </a:rPr>
              <a:t>(Travell, Simons, 1997)</a:t>
            </a:r>
            <a:endParaRPr sz="1200">
              <a:solidFill>
                <a:srgbClr val="5F5F5F"/>
              </a:solidFill>
              <a:latin typeface="Calibri"/>
              <a:ea typeface="Calibri"/>
              <a:cs typeface="Calibri"/>
              <a:sym typeface="Calibri"/>
            </a:endParaRPr>
          </a:p>
        </p:txBody>
      </p:sp>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0" name="Shape 790"/>
        <p:cNvGrpSpPr/>
        <p:nvPr/>
      </p:nvGrpSpPr>
      <p:grpSpPr>
        <a:xfrm>
          <a:off x="0" y="0"/>
          <a:ext cx="0" cy="0"/>
          <a:chOff x="0" y="0"/>
          <a:chExt cx="0" cy="0"/>
        </a:xfrm>
      </p:grpSpPr>
      <p:sp>
        <p:nvSpPr>
          <p:cNvPr id="791" name="Google Shape;791;p102"/>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Clr>
                <a:schemeClr val="dk1"/>
              </a:buClr>
              <a:buSzPts val="1100"/>
              <a:buFont typeface="Arial"/>
              <a:buNone/>
            </a:pPr>
            <a:r>
              <a:rPr lang="sk"/>
              <a:t>Svaly KYK - Dif. Dg.</a:t>
            </a:r>
            <a:endParaRPr/>
          </a:p>
          <a:p>
            <a:pPr indent="0" lvl="0" marL="0" rtl="0" algn="l">
              <a:spcBef>
                <a:spcPts val="0"/>
              </a:spcBef>
              <a:spcAft>
                <a:spcPts val="0"/>
              </a:spcAft>
              <a:buNone/>
            </a:pPr>
            <a:r>
              <a:t/>
            </a:r>
            <a:endParaRPr/>
          </a:p>
        </p:txBody>
      </p:sp>
      <p:sp>
        <p:nvSpPr>
          <p:cNvPr id="792" name="Google Shape;792;p102"/>
          <p:cNvSpPr txBox="1"/>
          <p:nvPr>
            <p:ph idx="1" type="body"/>
          </p:nvPr>
        </p:nvSpPr>
        <p:spPr>
          <a:xfrm>
            <a:off x="540000" y="1113252"/>
            <a:ext cx="8064900" cy="31050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b="1" lang="sk" sz="1900"/>
              <a:t>M.GMax - symptomy TrPs</a:t>
            </a:r>
            <a:endParaRPr b="1" sz="1900"/>
          </a:p>
          <a:p>
            <a:pPr indent="-215900" lvl="0" marL="228600" rtl="0" algn="just">
              <a:lnSpc>
                <a:spcPct val="70000"/>
              </a:lnSpc>
              <a:spcBef>
                <a:spcPts val="0"/>
              </a:spcBef>
              <a:spcAft>
                <a:spcPts val="0"/>
              </a:spcAft>
              <a:buSzPts val="1800"/>
              <a:buChar char="•"/>
            </a:pPr>
            <a:r>
              <a:rPr lang="sk" sz="1800">
                <a:solidFill>
                  <a:srgbClr val="000000"/>
                </a:solidFill>
              </a:rPr>
              <a:t>Bolest je zhoršována při chůzi do kopce, která je spojena s mírným předklonem trupu </a:t>
            </a:r>
            <a:endParaRPr sz="2600">
              <a:solidFill>
                <a:srgbClr val="000000"/>
              </a:solidFill>
            </a:endParaRPr>
          </a:p>
          <a:p>
            <a:pPr indent="-215900" lvl="0" marL="228600" rtl="0" algn="just">
              <a:lnSpc>
                <a:spcPct val="70000"/>
              </a:lnSpc>
              <a:spcBef>
                <a:spcPts val="1000"/>
              </a:spcBef>
              <a:spcAft>
                <a:spcPts val="0"/>
              </a:spcAft>
              <a:buSzPts val="1800"/>
              <a:buChar char="•"/>
            </a:pPr>
            <a:r>
              <a:rPr lang="sk" sz="1800">
                <a:solidFill>
                  <a:srgbClr val="000000"/>
                </a:solidFill>
              </a:rPr>
              <a:t>Při silných kontrakcích ve zkrácené pozici (kraul) se bolest zvyšuje, může vést až ke křečím, které mohou paralyzovat pohyb – hrozí utonutí</a:t>
            </a:r>
            <a:endParaRPr sz="2600">
              <a:solidFill>
                <a:srgbClr val="000000"/>
              </a:solidFill>
            </a:endParaRPr>
          </a:p>
          <a:p>
            <a:pPr indent="-215900" lvl="0" marL="228600" rtl="0" algn="just">
              <a:lnSpc>
                <a:spcPct val="70000"/>
              </a:lnSpc>
              <a:spcBef>
                <a:spcPts val="1000"/>
              </a:spcBef>
              <a:spcAft>
                <a:spcPts val="0"/>
              </a:spcAft>
              <a:buSzPts val="1800"/>
              <a:buChar char="•"/>
            </a:pPr>
            <a:r>
              <a:rPr b="1" i="1" lang="sk" sz="1800">
                <a:solidFill>
                  <a:srgbClr val="000000"/>
                </a:solidFill>
              </a:rPr>
              <a:t>TrP 2 </a:t>
            </a:r>
            <a:r>
              <a:rPr lang="sk" sz="1800">
                <a:solidFill>
                  <a:srgbClr val="000000"/>
                </a:solidFill>
              </a:rPr>
              <a:t>– nepříjemný a špatně tolerovaný sed – zejména v retroverzi pánve (pacient to cítí jako vrtání hřebíku do kosti)</a:t>
            </a:r>
            <a:endParaRPr sz="2600">
              <a:solidFill>
                <a:srgbClr val="000000"/>
              </a:solidFill>
            </a:endParaRPr>
          </a:p>
          <a:p>
            <a:pPr indent="-215900" lvl="0" marL="228600" rtl="0" algn="just">
              <a:lnSpc>
                <a:spcPct val="70000"/>
              </a:lnSpc>
              <a:spcBef>
                <a:spcPts val="1000"/>
              </a:spcBef>
              <a:spcAft>
                <a:spcPts val="0"/>
              </a:spcAft>
              <a:buSzPts val="1800"/>
              <a:buChar char="•"/>
            </a:pPr>
            <a:r>
              <a:rPr b="1" i="1" lang="sk" sz="1800">
                <a:solidFill>
                  <a:srgbClr val="000000"/>
                </a:solidFill>
              </a:rPr>
              <a:t>TrP 3 </a:t>
            </a:r>
            <a:r>
              <a:rPr lang="sk" sz="1800">
                <a:solidFill>
                  <a:srgbClr val="000000"/>
                </a:solidFill>
              </a:rPr>
              <a:t>– coccygodynie – nutná neustálá změna polohy při sedu, pocit bolesti kostrče (používají podložky s výřezem v místě TrP)</a:t>
            </a:r>
            <a:endParaRPr sz="2600">
              <a:solidFill>
                <a:srgbClr val="000000"/>
              </a:solidFill>
            </a:endParaRPr>
          </a:p>
          <a:p>
            <a:pPr indent="-215900" lvl="0" marL="228600" rtl="0" algn="just">
              <a:lnSpc>
                <a:spcPct val="70000"/>
              </a:lnSpc>
              <a:spcBef>
                <a:spcPts val="1000"/>
              </a:spcBef>
              <a:spcAft>
                <a:spcPts val="0"/>
              </a:spcAft>
              <a:buSzPts val="1800"/>
              <a:buChar char="•"/>
            </a:pPr>
            <a:r>
              <a:rPr lang="sk" sz="1800">
                <a:solidFill>
                  <a:srgbClr val="000000"/>
                </a:solidFill>
              </a:rPr>
              <a:t>Omezení FLX v KYK</a:t>
            </a:r>
            <a:endParaRPr sz="2600">
              <a:solidFill>
                <a:srgbClr val="000000"/>
              </a:solidFill>
            </a:endParaRPr>
          </a:p>
          <a:p>
            <a:pPr indent="-215900" lvl="0" marL="228600" rtl="0" algn="just">
              <a:lnSpc>
                <a:spcPct val="70000"/>
              </a:lnSpc>
              <a:spcBef>
                <a:spcPts val="1000"/>
              </a:spcBef>
              <a:spcAft>
                <a:spcPts val="0"/>
              </a:spcAft>
              <a:buSzPts val="1800"/>
              <a:buChar char="•"/>
            </a:pPr>
            <a:r>
              <a:rPr lang="sk" sz="1800">
                <a:solidFill>
                  <a:srgbClr val="000000"/>
                </a:solidFill>
              </a:rPr>
              <a:t>Antalgická chůze, kdy je maximálně zkrácena opěrná fáze na postižené končetině a švihová fáze na končetině zdravé</a:t>
            </a:r>
            <a:endParaRPr sz="2600">
              <a:solidFill>
                <a:srgbClr val="000000"/>
              </a:solidFill>
            </a:endParaRPr>
          </a:p>
          <a:p>
            <a:pPr indent="-215900" lvl="0" marL="228600" rtl="0" algn="just">
              <a:lnSpc>
                <a:spcPct val="70000"/>
              </a:lnSpc>
              <a:spcBef>
                <a:spcPts val="1000"/>
              </a:spcBef>
              <a:spcAft>
                <a:spcPts val="0"/>
              </a:spcAft>
              <a:buSzPts val="1800"/>
              <a:buChar char="•"/>
            </a:pPr>
            <a:r>
              <a:rPr lang="sk" sz="1800">
                <a:solidFill>
                  <a:srgbClr val="000000"/>
                </a:solidFill>
              </a:rPr>
              <a:t>Bolestivost v oblasti úponu na crista iliaca</a:t>
            </a:r>
            <a:endParaRPr sz="1800">
              <a:solidFill>
                <a:srgbClr val="000000"/>
              </a:solidFill>
            </a:endParaRPr>
          </a:p>
          <a:p>
            <a:pPr indent="-50800" lvl="0" marL="228600" rtl="0" algn="l">
              <a:lnSpc>
                <a:spcPct val="90000"/>
              </a:lnSpc>
              <a:spcBef>
                <a:spcPts val="1000"/>
              </a:spcBef>
              <a:spcAft>
                <a:spcPts val="0"/>
              </a:spcAft>
              <a:buNone/>
            </a:pPr>
            <a:r>
              <a:t/>
            </a:r>
            <a:endParaRPr sz="2600">
              <a:solidFill>
                <a:srgbClr val="000000"/>
              </a:solidFill>
            </a:endParaRPr>
          </a:p>
          <a:p>
            <a:pPr indent="0" lvl="0" marL="0" rtl="0" algn="l">
              <a:spcBef>
                <a:spcPts val="0"/>
              </a:spcBef>
              <a:spcAft>
                <a:spcPts val="0"/>
              </a:spcAft>
              <a:buNone/>
            </a:pPr>
            <a:r>
              <a:t/>
            </a:r>
            <a:endParaRPr sz="1900"/>
          </a:p>
        </p:txBody>
      </p:sp>
    </p:spTree>
  </p:cSld>
  <p:clrMapOvr>
    <a:masterClrMapping/>
  </p:clrMapOvr>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6" name="Shape 796"/>
        <p:cNvGrpSpPr/>
        <p:nvPr/>
      </p:nvGrpSpPr>
      <p:grpSpPr>
        <a:xfrm>
          <a:off x="0" y="0"/>
          <a:ext cx="0" cy="0"/>
          <a:chOff x="0" y="0"/>
          <a:chExt cx="0" cy="0"/>
        </a:xfrm>
      </p:grpSpPr>
      <p:sp>
        <p:nvSpPr>
          <p:cNvPr id="797" name="Google Shape;797;p103"/>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Clr>
                <a:schemeClr val="dk1"/>
              </a:buClr>
              <a:buSzPts val="1100"/>
              <a:buFont typeface="Arial"/>
              <a:buNone/>
            </a:pPr>
            <a:r>
              <a:rPr lang="sk"/>
              <a:t>Svaly KYK - Dif. Dg.</a:t>
            </a:r>
            <a:endParaRPr/>
          </a:p>
          <a:p>
            <a:pPr indent="0" lvl="0" marL="0" rtl="0" algn="l">
              <a:spcBef>
                <a:spcPts val="0"/>
              </a:spcBef>
              <a:spcAft>
                <a:spcPts val="0"/>
              </a:spcAft>
              <a:buNone/>
            </a:pPr>
            <a:r>
              <a:t/>
            </a:r>
            <a:endParaRPr/>
          </a:p>
        </p:txBody>
      </p:sp>
      <p:sp>
        <p:nvSpPr>
          <p:cNvPr id="798" name="Google Shape;798;p103"/>
          <p:cNvSpPr txBox="1"/>
          <p:nvPr>
            <p:ph idx="1" type="body"/>
          </p:nvPr>
        </p:nvSpPr>
        <p:spPr>
          <a:xfrm>
            <a:off x="540000" y="1276129"/>
            <a:ext cx="3915000" cy="3105000"/>
          </a:xfrm>
          <a:prstGeom prst="rect">
            <a:avLst/>
          </a:prstGeom>
        </p:spPr>
        <p:txBody>
          <a:bodyPr anchorCtr="0" anchor="t" bIns="0" lIns="0" spcFirstLastPara="1" rIns="0" wrap="square" tIns="0">
            <a:noAutofit/>
          </a:bodyPr>
          <a:lstStyle/>
          <a:p>
            <a:pPr indent="0" lvl="0" marL="0" rtl="0" algn="l">
              <a:lnSpc>
                <a:spcPct val="90000"/>
              </a:lnSpc>
              <a:spcBef>
                <a:spcPts val="0"/>
              </a:spcBef>
              <a:spcAft>
                <a:spcPts val="0"/>
              </a:spcAft>
              <a:buNone/>
            </a:pPr>
            <a:r>
              <a:rPr b="1" lang="sk" sz="1200">
                <a:solidFill>
                  <a:srgbClr val="000000"/>
                </a:solidFill>
              </a:rPr>
              <a:t>MGmax - aktivace TrPs</a:t>
            </a:r>
            <a:endParaRPr b="1" sz="1200">
              <a:solidFill>
                <a:srgbClr val="000000"/>
              </a:solidFill>
            </a:endParaRPr>
          </a:p>
          <a:p>
            <a:pPr indent="-190500" lvl="0" marL="228600" rtl="0" algn="l">
              <a:lnSpc>
                <a:spcPct val="90000"/>
              </a:lnSpc>
              <a:spcBef>
                <a:spcPts val="0"/>
              </a:spcBef>
              <a:spcAft>
                <a:spcPts val="0"/>
              </a:spcAft>
              <a:buSzPts val="1200"/>
              <a:buChar char="•"/>
            </a:pPr>
            <a:r>
              <a:rPr lang="sk" sz="1200">
                <a:solidFill>
                  <a:srgbClr val="000000"/>
                </a:solidFill>
              </a:rPr>
              <a:t>intenzivní kontrakce svalu (při tendenci zabránit pádu, při plavání kraula)</a:t>
            </a:r>
            <a:endParaRPr sz="1200">
              <a:solidFill>
                <a:srgbClr val="000000"/>
              </a:solidFill>
            </a:endParaRPr>
          </a:p>
          <a:p>
            <a:pPr indent="-165100" lvl="0" marL="228600" rtl="0" algn="l">
              <a:lnSpc>
                <a:spcPct val="90000"/>
              </a:lnSpc>
              <a:spcBef>
                <a:spcPts val="1000"/>
              </a:spcBef>
              <a:spcAft>
                <a:spcPts val="0"/>
              </a:spcAft>
              <a:buSzPts val="1200"/>
              <a:buChar char="•"/>
            </a:pPr>
            <a:r>
              <a:rPr lang="sk" sz="1200">
                <a:solidFill>
                  <a:srgbClr val="000000"/>
                </a:solidFill>
              </a:rPr>
              <a:t>pád na zadek</a:t>
            </a:r>
            <a:endParaRPr sz="1200">
              <a:solidFill>
                <a:srgbClr val="000000"/>
              </a:solidFill>
            </a:endParaRPr>
          </a:p>
          <a:p>
            <a:pPr indent="-165100" lvl="0" marL="228600" rtl="0" algn="l">
              <a:lnSpc>
                <a:spcPct val="90000"/>
              </a:lnSpc>
              <a:spcBef>
                <a:spcPts val="1000"/>
              </a:spcBef>
              <a:spcAft>
                <a:spcPts val="0"/>
              </a:spcAft>
              <a:buSzPts val="1200"/>
              <a:buChar char="•"/>
            </a:pPr>
            <a:r>
              <a:rPr lang="sk" sz="1200">
                <a:solidFill>
                  <a:srgbClr val="000000"/>
                </a:solidFill>
              </a:rPr>
              <a:t>dlouhý výstup do kopce v předklonu, dlouhodobé zvedání břemen</a:t>
            </a:r>
            <a:endParaRPr sz="1200">
              <a:solidFill>
                <a:srgbClr val="000000"/>
              </a:solidFill>
            </a:endParaRPr>
          </a:p>
          <a:p>
            <a:pPr indent="-165100" lvl="0" marL="228600" rtl="0" algn="l">
              <a:lnSpc>
                <a:spcPct val="90000"/>
              </a:lnSpc>
              <a:spcBef>
                <a:spcPts val="1000"/>
              </a:spcBef>
              <a:spcAft>
                <a:spcPts val="0"/>
              </a:spcAft>
              <a:buSzPts val="1200"/>
              <a:buChar char="•"/>
            </a:pPr>
            <a:r>
              <a:rPr lang="sk" sz="1200">
                <a:solidFill>
                  <a:srgbClr val="000000"/>
                </a:solidFill>
              </a:rPr>
              <a:t>dlouhodobý sed (zejména v retroverzi pánve) –  „ischias zadní kapsy“ (peněženka tlačí na sval)</a:t>
            </a:r>
            <a:endParaRPr sz="1200">
              <a:solidFill>
                <a:srgbClr val="000000"/>
              </a:solidFill>
            </a:endParaRPr>
          </a:p>
          <a:p>
            <a:pPr indent="-165100" lvl="0" marL="228600" rtl="0" algn="l">
              <a:lnSpc>
                <a:spcPct val="90000"/>
              </a:lnSpc>
              <a:spcBef>
                <a:spcPts val="1000"/>
              </a:spcBef>
              <a:spcAft>
                <a:spcPts val="0"/>
              </a:spcAft>
              <a:buSzPts val="1200"/>
              <a:buChar char="•"/>
            </a:pPr>
            <a:r>
              <a:rPr lang="sk" sz="1200">
                <a:solidFill>
                  <a:srgbClr val="000000"/>
                </a:solidFill>
              </a:rPr>
              <a:t>spánek na zádech s EXT DKK – dlouhodobé zkrácení svalu (podložit KOK)</a:t>
            </a:r>
            <a:endParaRPr sz="1200">
              <a:solidFill>
                <a:srgbClr val="000000"/>
              </a:solidFill>
            </a:endParaRPr>
          </a:p>
          <a:p>
            <a:pPr indent="-165100" lvl="0" marL="228600" rtl="0" algn="l">
              <a:lnSpc>
                <a:spcPct val="90000"/>
              </a:lnSpc>
              <a:spcBef>
                <a:spcPts val="1000"/>
              </a:spcBef>
              <a:spcAft>
                <a:spcPts val="0"/>
              </a:spcAft>
              <a:buSzPts val="1200"/>
              <a:buChar char="•"/>
            </a:pPr>
            <a:r>
              <a:rPr lang="sk" sz="1200">
                <a:solidFill>
                  <a:srgbClr val="000000"/>
                </a:solidFill>
              </a:rPr>
              <a:t>spánek na boku s velkou FLX KYK – tah za sval (polštář mezi kolena)</a:t>
            </a:r>
            <a:endParaRPr sz="1200">
              <a:solidFill>
                <a:srgbClr val="000000"/>
              </a:solidFill>
            </a:endParaRPr>
          </a:p>
          <a:p>
            <a:pPr indent="-165100" lvl="0" marL="228600" rtl="0" algn="l">
              <a:lnSpc>
                <a:spcPct val="90000"/>
              </a:lnSpc>
              <a:spcBef>
                <a:spcPts val="1000"/>
              </a:spcBef>
              <a:spcAft>
                <a:spcPts val="0"/>
              </a:spcAft>
              <a:buSzPts val="1200"/>
              <a:buChar char="•"/>
            </a:pPr>
            <a:r>
              <a:rPr lang="sk" sz="1200">
                <a:solidFill>
                  <a:srgbClr val="000000"/>
                </a:solidFill>
              </a:rPr>
              <a:t>Mortonova deformita – způsobuje VR v KYK – přetížení horizontálních vláken</a:t>
            </a:r>
            <a:endParaRPr sz="1200">
              <a:solidFill>
                <a:srgbClr val="000000"/>
              </a:solidFill>
            </a:endParaRPr>
          </a:p>
          <a:p>
            <a:pPr indent="-165100" lvl="0" marL="228600" rtl="0" algn="l">
              <a:lnSpc>
                <a:spcPct val="90000"/>
              </a:lnSpc>
              <a:spcBef>
                <a:spcPts val="1000"/>
              </a:spcBef>
              <a:spcAft>
                <a:spcPts val="0"/>
              </a:spcAft>
              <a:buSzPts val="1200"/>
              <a:buChar char="•"/>
            </a:pPr>
            <a:r>
              <a:rPr lang="sk" sz="1200">
                <a:solidFill>
                  <a:srgbClr val="000000"/>
                </a:solidFill>
              </a:rPr>
              <a:t>SI posun – asymetrický tah za vlákna</a:t>
            </a:r>
            <a:endParaRPr sz="1200">
              <a:solidFill>
                <a:srgbClr val="000000"/>
              </a:solidFill>
            </a:endParaRPr>
          </a:p>
          <a:p>
            <a:pPr indent="-50800" lvl="0" marL="228600" rtl="0" algn="l">
              <a:lnSpc>
                <a:spcPct val="90000"/>
              </a:lnSpc>
              <a:spcBef>
                <a:spcPts val="1000"/>
              </a:spcBef>
              <a:spcAft>
                <a:spcPts val="0"/>
              </a:spcAft>
              <a:buNone/>
            </a:pPr>
            <a:r>
              <a:t/>
            </a:r>
            <a:endParaRPr sz="1200">
              <a:solidFill>
                <a:srgbClr val="000000"/>
              </a:solidFill>
            </a:endParaRPr>
          </a:p>
          <a:p>
            <a:pPr indent="0" lvl="0" marL="0" rtl="0" algn="l">
              <a:spcBef>
                <a:spcPts val="0"/>
              </a:spcBef>
              <a:spcAft>
                <a:spcPts val="0"/>
              </a:spcAft>
              <a:buNone/>
            </a:pPr>
            <a:r>
              <a:t/>
            </a:r>
            <a:endParaRPr sz="1200"/>
          </a:p>
        </p:txBody>
      </p:sp>
      <p:sp>
        <p:nvSpPr>
          <p:cNvPr id="799" name="Google Shape;799;p103"/>
          <p:cNvSpPr txBox="1"/>
          <p:nvPr>
            <p:ph idx="2" type="body"/>
          </p:nvPr>
        </p:nvSpPr>
        <p:spPr>
          <a:xfrm>
            <a:off x="4688460" y="1276129"/>
            <a:ext cx="3915000" cy="3105000"/>
          </a:xfrm>
          <a:prstGeom prst="rect">
            <a:avLst/>
          </a:prstGeom>
        </p:spPr>
        <p:txBody>
          <a:bodyPr anchorCtr="0" anchor="t" bIns="0" lIns="0" spcFirstLastPara="1" rIns="0" wrap="square" tIns="0">
            <a:noAutofit/>
          </a:bodyPr>
          <a:lstStyle/>
          <a:p>
            <a:pPr indent="0" lvl="0" marL="0" rtl="0" algn="l">
              <a:lnSpc>
                <a:spcPct val="90000"/>
              </a:lnSpc>
              <a:spcBef>
                <a:spcPts val="0"/>
              </a:spcBef>
              <a:spcAft>
                <a:spcPts val="0"/>
              </a:spcAft>
              <a:buNone/>
            </a:pPr>
            <a:r>
              <a:rPr b="1" lang="sk" sz="1200"/>
              <a:t>MGmax - Dif. Dg.</a:t>
            </a:r>
            <a:endParaRPr b="1" sz="1200">
              <a:solidFill>
                <a:srgbClr val="000000"/>
              </a:solidFill>
            </a:endParaRPr>
          </a:p>
          <a:p>
            <a:pPr indent="0" lvl="0" marL="0" rtl="0" algn="l">
              <a:lnSpc>
                <a:spcPct val="90000"/>
              </a:lnSpc>
              <a:spcBef>
                <a:spcPts val="0"/>
              </a:spcBef>
              <a:spcAft>
                <a:spcPts val="0"/>
              </a:spcAft>
              <a:buNone/>
            </a:pPr>
            <a:r>
              <a:rPr b="1" lang="sk" sz="1200">
                <a:solidFill>
                  <a:srgbClr val="000000"/>
                </a:solidFill>
              </a:rPr>
              <a:t>Jiné myofasciální bolesti z:</a:t>
            </a:r>
            <a:endParaRPr sz="1200">
              <a:solidFill>
                <a:srgbClr val="000000"/>
              </a:solidFill>
            </a:endParaRPr>
          </a:p>
          <a:p>
            <a:pPr indent="-177800" lvl="1" marL="685800" rtl="0" algn="l">
              <a:lnSpc>
                <a:spcPct val="90000"/>
              </a:lnSpc>
              <a:spcBef>
                <a:spcPts val="500"/>
              </a:spcBef>
              <a:spcAft>
                <a:spcPts val="0"/>
              </a:spcAft>
              <a:buClr>
                <a:srgbClr val="000000"/>
              </a:buClr>
              <a:buSzPts val="1200"/>
              <a:buChar char="o"/>
            </a:pPr>
            <a:r>
              <a:rPr lang="sk" sz="1200">
                <a:solidFill>
                  <a:srgbClr val="000000"/>
                </a:solidFill>
              </a:rPr>
              <a:t>m. gluteus medius či minimus (jiná ZRB – </a:t>
            </a:r>
            <a:r>
              <a:rPr lang="sk" sz="1200">
                <a:solidFill>
                  <a:srgbClr val="2F5496"/>
                </a:solidFill>
              </a:rPr>
              <a:t>MGmed</a:t>
            </a:r>
            <a:r>
              <a:rPr lang="sk" sz="1200">
                <a:solidFill>
                  <a:srgbClr val="000000"/>
                </a:solidFill>
              </a:rPr>
              <a:t> na stehno, </a:t>
            </a:r>
            <a:r>
              <a:rPr lang="sk" sz="1200">
                <a:solidFill>
                  <a:srgbClr val="009242"/>
                </a:solidFill>
              </a:rPr>
              <a:t>MGmin</a:t>
            </a:r>
            <a:r>
              <a:rPr lang="sk" sz="1200">
                <a:solidFill>
                  <a:srgbClr val="000000"/>
                </a:solidFill>
              </a:rPr>
              <a:t> až k laterálnímu kotníku – omezují ADD, ale </a:t>
            </a:r>
            <a:r>
              <a:rPr lang="sk" sz="1200">
                <a:solidFill>
                  <a:srgbClr val="C00000"/>
                </a:solidFill>
              </a:rPr>
              <a:t>MGmax</a:t>
            </a:r>
            <a:r>
              <a:rPr lang="sk" sz="1200">
                <a:solidFill>
                  <a:srgbClr val="000000"/>
                </a:solidFill>
              </a:rPr>
              <a:t> FLX)</a:t>
            </a:r>
            <a:endParaRPr sz="1200">
              <a:solidFill>
                <a:srgbClr val="000000"/>
              </a:solidFill>
            </a:endParaRPr>
          </a:p>
          <a:p>
            <a:pPr indent="-177800" lvl="1" marL="685800" rtl="0" algn="l">
              <a:lnSpc>
                <a:spcPct val="90000"/>
              </a:lnSpc>
              <a:spcBef>
                <a:spcPts val="500"/>
              </a:spcBef>
              <a:spcAft>
                <a:spcPts val="0"/>
              </a:spcAft>
              <a:buClr>
                <a:srgbClr val="000000"/>
              </a:buClr>
              <a:buSzPts val="1200"/>
              <a:buChar char="o"/>
            </a:pPr>
            <a:r>
              <a:rPr lang="sk" sz="1200">
                <a:solidFill>
                  <a:srgbClr val="000000"/>
                </a:solidFill>
              </a:rPr>
              <a:t>svalů pánevního dna</a:t>
            </a:r>
            <a:endParaRPr sz="1200">
              <a:solidFill>
                <a:srgbClr val="000000"/>
              </a:solidFill>
            </a:endParaRPr>
          </a:p>
          <a:p>
            <a:pPr indent="-177800" lvl="1" marL="685800" rtl="0" algn="l">
              <a:lnSpc>
                <a:spcPct val="90000"/>
              </a:lnSpc>
              <a:spcBef>
                <a:spcPts val="500"/>
              </a:spcBef>
              <a:spcAft>
                <a:spcPts val="0"/>
              </a:spcAft>
              <a:buClr>
                <a:srgbClr val="000000"/>
              </a:buClr>
              <a:buSzPts val="1200"/>
              <a:buChar char="o"/>
            </a:pPr>
            <a:r>
              <a:rPr lang="sk" sz="1200">
                <a:solidFill>
                  <a:srgbClr val="000000"/>
                </a:solidFill>
              </a:rPr>
              <a:t>m. piriformis (jiná ZRB – SI, zadní strana hýždě, posteriorně za KYK, zadní 2/3 stehna)</a:t>
            </a:r>
            <a:endParaRPr sz="1200">
              <a:solidFill>
                <a:srgbClr val="000000"/>
              </a:solidFill>
            </a:endParaRPr>
          </a:p>
          <a:p>
            <a:pPr indent="-177800" lvl="0" marL="228600" rtl="0" algn="l">
              <a:lnSpc>
                <a:spcPct val="90000"/>
              </a:lnSpc>
              <a:spcBef>
                <a:spcPts val="1000"/>
              </a:spcBef>
              <a:spcAft>
                <a:spcPts val="0"/>
              </a:spcAft>
              <a:buClr>
                <a:srgbClr val="000000"/>
              </a:buClr>
              <a:buSzPts val="1200"/>
              <a:buChar char="•"/>
            </a:pPr>
            <a:r>
              <a:rPr b="1" lang="sk" sz="1200">
                <a:solidFill>
                  <a:srgbClr val="000000"/>
                </a:solidFill>
              </a:rPr>
              <a:t>Trochanterická bursitida </a:t>
            </a:r>
            <a:r>
              <a:rPr lang="sk" sz="1200">
                <a:solidFill>
                  <a:srgbClr val="000000"/>
                </a:solidFill>
              </a:rPr>
              <a:t>– lokální bolest na laterální straně stehna, bolest v oblasti velkého trochanteru vyzařující do stehna a k pasu, bolest může být pálivá, palpační bolestivost v oblasti velkého trochanteru a nad ním, zhoršená běžná chůze, bolest vyvolaná VR  a ABD, </a:t>
            </a:r>
            <a:r>
              <a:rPr lang="sk" sz="1200" u="sng">
                <a:solidFill>
                  <a:srgbClr val="000000"/>
                </a:solidFill>
              </a:rPr>
              <a:t>není snížen aktivní ani pasivní ROM</a:t>
            </a:r>
            <a:r>
              <a:rPr lang="sk" sz="1200">
                <a:solidFill>
                  <a:srgbClr val="000000"/>
                </a:solidFill>
              </a:rPr>
              <a:t>, není local twich response</a:t>
            </a:r>
            <a:endParaRPr sz="1200">
              <a:solidFill>
                <a:srgbClr val="000000"/>
              </a:solidFill>
            </a:endParaRPr>
          </a:p>
          <a:p>
            <a:pPr indent="-177800" lvl="0" marL="228600" rtl="0" algn="l">
              <a:lnSpc>
                <a:spcPct val="90000"/>
              </a:lnSpc>
              <a:spcBef>
                <a:spcPts val="1000"/>
              </a:spcBef>
              <a:spcAft>
                <a:spcPts val="0"/>
              </a:spcAft>
              <a:buClr>
                <a:srgbClr val="000000"/>
              </a:buClr>
              <a:buSzPts val="1200"/>
              <a:buChar char="•"/>
            </a:pPr>
            <a:r>
              <a:rPr b="1" lang="sk" sz="1200">
                <a:solidFill>
                  <a:srgbClr val="000000"/>
                </a:solidFill>
              </a:rPr>
              <a:t>Fibróza thoracolumbální fascie </a:t>
            </a:r>
            <a:endParaRPr sz="1200">
              <a:solidFill>
                <a:srgbClr val="000000"/>
              </a:solidFill>
            </a:endParaRPr>
          </a:p>
          <a:p>
            <a:pPr indent="-177800" lvl="0" marL="228600" rtl="0" algn="l">
              <a:lnSpc>
                <a:spcPct val="90000"/>
              </a:lnSpc>
              <a:spcBef>
                <a:spcPts val="1000"/>
              </a:spcBef>
              <a:spcAft>
                <a:spcPts val="0"/>
              </a:spcAft>
              <a:buClr>
                <a:srgbClr val="000000"/>
              </a:buClr>
              <a:buSzPts val="1200"/>
              <a:buChar char="•"/>
            </a:pPr>
            <a:r>
              <a:rPr b="1" lang="sk" sz="1200">
                <a:solidFill>
                  <a:srgbClr val="000000"/>
                </a:solidFill>
              </a:rPr>
              <a:t>Blokáda SI kloubu </a:t>
            </a:r>
            <a:r>
              <a:rPr lang="sk" sz="1200">
                <a:solidFill>
                  <a:srgbClr val="000000"/>
                </a:solidFill>
              </a:rPr>
              <a:t>či jiné kloubní dysfunkce </a:t>
            </a:r>
            <a:endParaRPr sz="1200">
              <a:solidFill>
                <a:srgbClr val="000000"/>
              </a:solidFill>
            </a:endParaRPr>
          </a:p>
          <a:p>
            <a:pPr indent="0" lvl="0" marL="0" rtl="0" algn="l">
              <a:spcBef>
                <a:spcPts val="0"/>
              </a:spcBef>
              <a:spcAft>
                <a:spcPts val="0"/>
              </a:spcAft>
              <a:buNone/>
            </a:pPr>
            <a:r>
              <a:t/>
            </a:r>
            <a:endParaRPr sz="1200"/>
          </a:p>
        </p:txBody>
      </p:sp>
    </p:spTree>
  </p:cSld>
  <p:clrMapOvr>
    <a:masterClrMapping/>
  </p:clrMapOvr>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3" name="Shape 803"/>
        <p:cNvGrpSpPr/>
        <p:nvPr/>
      </p:nvGrpSpPr>
      <p:grpSpPr>
        <a:xfrm>
          <a:off x="0" y="0"/>
          <a:ext cx="0" cy="0"/>
          <a:chOff x="0" y="0"/>
          <a:chExt cx="0" cy="0"/>
        </a:xfrm>
      </p:grpSpPr>
      <p:sp>
        <p:nvSpPr>
          <p:cNvPr id="804" name="Google Shape;804;p104"/>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Clr>
                <a:schemeClr val="dk1"/>
              </a:buClr>
              <a:buSzPts val="1100"/>
              <a:buFont typeface="Arial"/>
              <a:buNone/>
            </a:pPr>
            <a:r>
              <a:rPr lang="sk"/>
              <a:t>Svaly KYK - Dif. Dg.</a:t>
            </a:r>
            <a:endParaRPr/>
          </a:p>
          <a:p>
            <a:pPr indent="0" lvl="0" marL="0" rtl="0" algn="l">
              <a:spcBef>
                <a:spcPts val="0"/>
              </a:spcBef>
              <a:spcAft>
                <a:spcPts val="0"/>
              </a:spcAft>
              <a:buNone/>
            </a:pPr>
            <a:r>
              <a:t/>
            </a:r>
            <a:endParaRPr/>
          </a:p>
        </p:txBody>
      </p:sp>
      <p:sp>
        <p:nvSpPr>
          <p:cNvPr id="805" name="Google Shape;805;p104"/>
          <p:cNvSpPr txBox="1"/>
          <p:nvPr>
            <p:ph idx="1" type="body"/>
          </p:nvPr>
        </p:nvSpPr>
        <p:spPr>
          <a:xfrm>
            <a:off x="540000" y="1269000"/>
            <a:ext cx="4711500" cy="3105000"/>
          </a:xfrm>
          <a:prstGeom prst="rect">
            <a:avLst/>
          </a:prstGeom>
        </p:spPr>
        <p:txBody>
          <a:bodyPr anchorCtr="0" anchor="t" bIns="0" lIns="0" spcFirstLastPara="1" rIns="0" wrap="square" tIns="0">
            <a:noAutofit/>
          </a:bodyPr>
          <a:lstStyle/>
          <a:p>
            <a:pPr indent="0" lvl="0" marL="0" rtl="0" algn="l">
              <a:lnSpc>
                <a:spcPct val="80000"/>
              </a:lnSpc>
              <a:spcBef>
                <a:spcPts val="0"/>
              </a:spcBef>
              <a:spcAft>
                <a:spcPts val="0"/>
              </a:spcAft>
              <a:buNone/>
            </a:pPr>
            <a:r>
              <a:rPr b="1" lang="sk" sz="1600">
                <a:solidFill>
                  <a:srgbClr val="000000"/>
                </a:solidFill>
              </a:rPr>
              <a:t>Terapie M. GMax</a:t>
            </a:r>
            <a:endParaRPr b="1" sz="1600">
              <a:solidFill>
                <a:srgbClr val="000000"/>
              </a:solidFill>
            </a:endParaRPr>
          </a:p>
          <a:p>
            <a:pPr indent="0" lvl="0" marL="0" rtl="0" algn="l">
              <a:lnSpc>
                <a:spcPct val="80000"/>
              </a:lnSpc>
              <a:spcBef>
                <a:spcPts val="0"/>
              </a:spcBef>
              <a:spcAft>
                <a:spcPts val="0"/>
              </a:spcAft>
              <a:buNone/>
            </a:pPr>
            <a:r>
              <a:rPr b="1" lang="sk" sz="1600">
                <a:solidFill>
                  <a:srgbClr val="000000"/>
                </a:solidFill>
              </a:rPr>
              <a:t>Inhibiční techniky:</a:t>
            </a:r>
            <a:endParaRPr sz="1600">
              <a:solidFill>
                <a:srgbClr val="000000"/>
              </a:solidFill>
            </a:endParaRPr>
          </a:p>
          <a:p>
            <a:pPr indent="-215900" lvl="0" marL="228600" rtl="0" algn="l">
              <a:lnSpc>
                <a:spcPct val="80000"/>
              </a:lnSpc>
              <a:spcBef>
                <a:spcPts val="1000"/>
              </a:spcBef>
              <a:spcAft>
                <a:spcPts val="0"/>
              </a:spcAft>
              <a:buSzPts val="1600"/>
              <a:buChar char="•"/>
            </a:pPr>
            <a:r>
              <a:rPr lang="sk" sz="1600">
                <a:solidFill>
                  <a:srgbClr val="000000"/>
                </a:solidFill>
              </a:rPr>
              <a:t>PIR, MET</a:t>
            </a:r>
            <a:endParaRPr sz="1600">
              <a:solidFill>
                <a:srgbClr val="000000"/>
              </a:solidFill>
            </a:endParaRPr>
          </a:p>
          <a:p>
            <a:pPr indent="-215900" lvl="0" marL="228600" rtl="0" algn="l">
              <a:lnSpc>
                <a:spcPct val="80000"/>
              </a:lnSpc>
              <a:spcBef>
                <a:spcPts val="1000"/>
              </a:spcBef>
              <a:spcAft>
                <a:spcPts val="0"/>
              </a:spcAft>
              <a:buSzPts val="1600"/>
              <a:buChar char="•"/>
            </a:pPr>
            <a:r>
              <a:rPr lang="sk" sz="1600">
                <a:solidFill>
                  <a:srgbClr val="000000"/>
                </a:solidFill>
              </a:rPr>
              <a:t>AGR</a:t>
            </a:r>
            <a:endParaRPr sz="1600">
              <a:solidFill>
                <a:srgbClr val="000000"/>
              </a:solidFill>
            </a:endParaRPr>
          </a:p>
          <a:p>
            <a:pPr indent="-215900" lvl="0" marL="228600" rtl="0" algn="l">
              <a:lnSpc>
                <a:spcPct val="80000"/>
              </a:lnSpc>
              <a:spcBef>
                <a:spcPts val="1000"/>
              </a:spcBef>
              <a:spcAft>
                <a:spcPts val="0"/>
              </a:spcAft>
              <a:buSzPts val="1600"/>
              <a:buChar char="•"/>
            </a:pPr>
            <a:r>
              <a:rPr lang="sk" sz="1600">
                <a:solidFill>
                  <a:srgbClr val="000000"/>
                </a:solidFill>
              </a:rPr>
              <a:t>Presura (tenisovým balónkem: s pokrčeným kolenem kvůli SDT)</a:t>
            </a:r>
            <a:endParaRPr sz="1600">
              <a:solidFill>
                <a:srgbClr val="000000"/>
              </a:solidFill>
            </a:endParaRPr>
          </a:p>
          <a:p>
            <a:pPr indent="-215900" lvl="0" marL="228600" rtl="0" algn="l">
              <a:lnSpc>
                <a:spcPct val="80000"/>
              </a:lnSpc>
              <a:spcBef>
                <a:spcPts val="1000"/>
              </a:spcBef>
              <a:spcAft>
                <a:spcPts val="0"/>
              </a:spcAft>
              <a:buSzPts val="1600"/>
              <a:buChar char="•"/>
            </a:pPr>
            <a:r>
              <a:rPr lang="sk" sz="1600">
                <a:solidFill>
                  <a:srgbClr val="000000"/>
                </a:solidFill>
              </a:rPr>
              <a:t>stretching</a:t>
            </a:r>
            <a:endParaRPr sz="1600">
              <a:solidFill>
                <a:srgbClr val="000000"/>
              </a:solidFill>
            </a:endParaRPr>
          </a:p>
          <a:p>
            <a:pPr indent="0" lvl="0" marL="0" rtl="0" algn="l">
              <a:lnSpc>
                <a:spcPct val="80000"/>
              </a:lnSpc>
              <a:spcBef>
                <a:spcPts val="1000"/>
              </a:spcBef>
              <a:spcAft>
                <a:spcPts val="0"/>
              </a:spcAft>
              <a:buNone/>
            </a:pPr>
            <a:r>
              <a:rPr b="1" lang="sk" sz="1600">
                <a:solidFill>
                  <a:srgbClr val="000000"/>
                </a:solidFill>
              </a:rPr>
              <a:t>Facilitační techniky (analytické i syntetické):</a:t>
            </a:r>
            <a:endParaRPr sz="1600">
              <a:solidFill>
                <a:srgbClr val="000000"/>
              </a:solidFill>
            </a:endParaRPr>
          </a:p>
          <a:p>
            <a:pPr indent="-215900" lvl="0" marL="228600" rtl="0" algn="l">
              <a:lnSpc>
                <a:spcPct val="80000"/>
              </a:lnSpc>
              <a:spcBef>
                <a:spcPts val="1000"/>
              </a:spcBef>
              <a:spcAft>
                <a:spcPts val="0"/>
              </a:spcAft>
              <a:buSzPts val="1600"/>
              <a:buChar char="•"/>
            </a:pPr>
            <a:r>
              <a:rPr lang="sk" sz="1600">
                <a:solidFill>
                  <a:srgbClr val="000000"/>
                </a:solidFill>
              </a:rPr>
              <a:t>PNF II. diagonála ex. vzorec, EX – ADD – ZR – PF – INV</a:t>
            </a:r>
            <a:endParaRPr sz="1600">
              <a:solidFill>
                <a:srgbClr val="000000"/>
              </a:solidFill>
            </a:endParaRPr>
          </a:p>
          <a:p>
            <a:pPr indent="-215900" lvl="0" marL="228600" rtl="0" algn="l">
              <a:lnSpc>
                <a:spcPct val="80000"/>
              </a:lnSpc>
              <a:spcBef>
                <a:spcPts val="1000"/>
              </a:spcBef>
              <a:spcAft>
                <a:spcPts val="0"/>
              </a:spcAft>
              <a:buSzPts val="1600"/>
              <a:buChar char="•"/>
            </a:pPr>
            <a:r>
              <a:rPr lang="sk" sz="1600">
                <a:solidFill>
                  <a:srgbClr val="000000"/>
                </a:solidFill>
              </a:rPr>
              <a:t>Posílení – vhodným sportem – jízda na kole, běh, výskoky; cviky v CKC a OKC</a:t>
            </a:r>
            <a:endParaRPr sz="1600">
              <a:solidFill>
                <a:srgbClr val="000000"/>
              </a:solidFill>
            </a:endParaRPr>
          </a:p>
          <a:p>
            <a:pPr indent="-50800" lvl="0" marL="228600" rtl="0" algn="l">
              <a:lnSpc>
                <a:spcPct val="90000"/>
              </a:lnSpc>
              <a:spcBef>
                <a:spcPts val="1000"/>
              </a:spcBef>
              <a:spcAft>
                <a:spcPts val="0"/>
              </a:spcAft>
              <a:buNone/>
            </a:pPr>
            <a:r>
              <a:t/>
            </a:r>
            <a:endParaRPr sz="1600">
              <a:solidFill>
                <a:srgbClr val="000000"/>
              </a:solidFill>
            </a:endParaRPr>
          </a:p>
          <a:p>
            <a:pPr indent="0" lvl="0" marL="0" rtl="0" algn="l">
              <a:spcBef>
                <a:spcPts val="0"/>
              </a:spcBef>
              <a:spcAft>
                <a:spcPts val="0"/>
              </a:spcAft>
              <a:buNone/>
            </a:pPr>
            <a:r>
              <a:t/>
            </a:r>
            <a:endParaRPr sz="1600"/>
          </a:p>
        </p:txBody>
      </p:sp>
      <p:pic>
        <p:nvPicPr>
          <p:cNvPr id="806" name="Google Shape;806;p104"/>
          <p:cNvPicPr preferRelativeResize="0"/>
          <p:nvPr/>
        </p:nvPicPr>
        <p:blipFill rotWithShape="1">
          <a:blip r:embed="rId3">
            <a:alphaModFix/>
          </a:blip>
          <a:srcRect b="0" l="0" r="0" t="0"/>
          <a:stretch/>
        </p:blipFill>
        <p:spPr>
          <a:xfrm>
            <a:off x="5251502" y="975748"/>
            <a:ext cx="3243226" cy="3398249"/>
          </a:xfrm>
          <a:prstGeom prst="rect">
            <a:avLst/>
          </a:prstGeom>
          <a:noFill/>
          <a:ln>
            <a:noFill/>
          </a:ln>
        </p:spPr>
      </p:pic>
    </p:spTree>
  </p:cSld>
  <p:clrMapOvr>
    <a:masterClrMapping/>
  </p:clrMapOvr>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0" name="Shape 810"/>
        <p:cNvGrpSpPr/>
        <p:nvPr/>
      </p:nvGrpSpPr>
      <p:grpSpPr>
        <a:xfrm>
          <a:off x="0" y="0"/>
          <a:ext cx="0" cy="0"/>
          <a:chOff x="0" y="0"/>
          <a:chExt cx="0" cy="0"/>
        </a:xfrm>
      </p:grpSpPr>
      <p:sp>
        <p:nvSpPr>
          <p:cNvPr id="811" name="Google Shape;811;p105"/>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Clr>
                <a:schemeClr val="dk1"/>
              </a:buClr>
              <a:buSzPts val="1100"/>
              <a:buFont typeface="Arial"/>
              <a:buNone/>
            </a:pPr>
            <a:r>
              <a:rPr lang="sk"/>
              <a:t>Svaly KYK - Dif. Dg.</a:t>
            </a:r>
            <a:endParaRPr/>
          </a:p>
          <a:p>
            <a:pPr indent="0" lvl="0" marL="0" rtl="0" algn="l">
              <a:spcBef>
                <a:spcPts val="0"/>
              </a:spcBef>
              <a:spcAft>
                <a:spcPts val="0"/>
              </a:spcAft>
              <a:buNone/>
            </a:pPr>
            <a:r>
              <a:t/>
            </a:r>
            <a:endParaRPr/>
          </a:p>
        </p:txBody>
      </p:sp>
      <p:sp>
        <p:nvSpPr>
          <p:cNvPr id="812" name="Google Shape;812;p105"/>
          <p:cNvSpPr txBox="1"/>
          <p:nvPr>
            <p:ph idx="1" type="body"/>
          </p:nvPr>
        </p:nvSpPr>
        <p:spPr>
          <a:xfrm>
            <a:off x="540000" y="1269002"/>
            <a:ext cx="8064900" cy="3105000"/>
          </a:xfrm>
          <a:prstGeom prst="rect">
            <a:avLst/>
          </a:prstGeom>
        </p:spPr>
        <p:txBody>
          <a:bodyPr anchorCtr="0" anchor="t" bIns="0" lIns="0" spcFirstLastPara="1" rIns="0" wrap="square" tIns="0">
            <a:noAutofit/>
          </a:bodyPr>
          <a:lstStyle/>
          <a:p>
            <a:pPr indent="0" lvl="0" marL="0" rtl="0" algn="l">
              <a:lnSpc>
                <a:spcPct val="150000"/>
              </a:lnSpc>
              <a:spcBef>
                <a:spcPts val="0"/>
              </a:spcBef>
              <a:spcAft>
                <a:spcPts val="0"/>
              </a:spcAft>
              <a:buNone/>
            </a:pPr>
            <a:r>
              <a:rPr b="1" lang="sk" sz="1800">
                <a:solidFill>
                  <a:srgbClr val="000000"/>
                </a:solidFill>
              </a:rPr>
              <a:t>M.GMax - režimová opatření</a:t>
            </a:r>
            <a:endParaRPr b="1" sz="1800">
              <a:solidFill>
                <a:srgbClr val="000000"/>
              </a:solidFill>
            </a:endParaRPr>
          </a:p>
          <a:p>
            <a:pPr indent="-228600" lvl="0" marL="228600" rtl="0" algn="l">
              <a:lnSpc>
                <a:spcPct val="150000"/>
              </a:lnSpc>
              <a:spcBef>
                <a:spcPts val="0"/>
              </a:spcBef>
              <a:spcAft>
                <a:spcPts val="0"/>
              </a:spcAft>
              <a:buSzPts val="1800"/>
              <a:buChar char="•"/>
            </a:pPr>
            <a:r>
              <a:rPr lang="sk" sz="1800">
                <a:solidFill>
                  <a:srgbClr val="000000"/>
                </a:solidFill>
              </a:rPr>
              <a:t>sedět max. 15-20 min</a:t>
            </a:r>
            <a:endParaRPr sz="1800">
              <a:solidFill>
                <a:srgbClr val="000000"/>
              </a:solidFill>
            </a:endParaRPr>
          </a:p>
          <a:p>
            <a:pPr indent="-165100" lvl="0" marL="228600" rtl="0" algn="l">
              <a:lnSpc>
                <a:spcPct val="150000"/>
              </a:lnSpc>
              <a:spcBef>
                <a:spcPts val="1000"/>
              </a:spcBef>
              <a:spcAft>
                <a:spcPts val="0"/>
              </a:spcAft>
              <a:buSzPts val="1800"/>
              <a:buChar char="•"/>
            </a:pPr>
            <a:r>
              <a:rPr lang="sk" sz="1800">
                <a:solidFill>
                  <a:srgbClr val="000000"/>
                </a:solidFill>
              </a:rPr>
              <a:t>měnit polohy, projít se</a:t>
            </a:r>
            <a:endParaRPr sz="1800">
              <a:solidFill>
                <a:srgbClr val="000000"/>
              </a:solidFill>
            </a:endParaRPr>
          </a:p>
          <a:p>
            <a:pPr indent="-165100" lvl="0" marL="228600" rtl="0" algn="l">
              <a:lnSpc>
                <a:spcPct val="150000"/>
              </a:lnSpc>
              <a:spcBef>
                <a:spcPts val="1000"/>
              </a:spcBef>
              <a:spcAft>
                <a:spcPts val="0"/>
              </a:spcAft>
              <a:buSzPts val="1800"/>
              <a:buChar char="•"/>
            </a:pPr>
            <a:r>
              <a:rPr lang="sk" sz="1800">
                <a:solidFill>
                  <a:srgbClr val="000000"/>
                </a:solidFill>
              </a:rPr>
              <a:t>TrP podkládat molitanem s otvorem</a:t>
            </a:r>
            <a:endParaRPr sz="1800">
              <a:solidFill>
                <a:srgbClr val="000000"/>
              </a:solidFill>
            </a:endParaRPr>
          </a:p>
          <a:p>
            <a:pPr indent="-165100" lvl="0" marL="228600" rtl="0" algn="l">
              <a:lnSpc>
                <a:spcPct val="150000"/>
              </a:lnSpc>
              <a:spcBef>
                <a:spcPts val="1000"/>
              </a:spcBef>
              <a:spcAft>
                <a:spcPts val="0"/>
              </a:spcAft>
              <a:buSzPts val="1800"/>
              <a:buChar char="•"/>
            </a:pPr>
            <a:r>
              <a:rPr lang="sk" sz="1800">
                <a:solidFill>
                  <a:srgbClr val="000000"/>
                </a:solidFill>
              </a:rPr>
              <a:t>nesedět s předměty v zadní kapse</a:t>
            </a:r>
            <a:endParaRPr sz="1800">
              <a:solidFill>
                <a:srgbClr val="000000"/>
              </a:solidFill>
            </a:endParaRPr>
          </a:p>
          <a:p>
            <a:pPr indent="-165100" lvl="0" marL="228600" rtl="0" algn="l">
              <a:lnSpc>
                <a:spcPct val="150000"/>
              </a:lnSpc>
              <a:spcBef>
                <a:spcPts val="1000"/>
              </a:spcBef>
              <a:spcAft>
                <a:spcPts val="0"/>
              </a:spcAft>
              <a:buSzPts val="1800"/>
              <a:buChar char="•"/>
            </a:pPr>
            <a:r>
              <a:rPr lang="sk" sz="1800">
                <a:solidFill>
                  <a:srgbClr val="000000"/>
                </a:solidFill>
              </a:rPr>
              <a:t>spát s mírně flektovanými KYK nebo na břiše</a:t>
            </a:r>
            <a:endParaRPr sz="1800">
              <a:solidFill>
                <a:srgbClr val="000000"/>
              </a:solidFill>
            </a:endParaRPr>
          </a:p>
          <a:p>
            <a:pPr indent="-165100" lvl="0" marL="228600" rtl="0" algn="l">
              <a:lnSpc>
                <a:spcPct val="150000"/>
              </a:lnSpc>
              <a:spcBef>
                <a:spcPts val="1000"/>
              </a:spcBef>
              <a:spcAft>
                <a:spcPts val="0"/>
              </a:spcAft>
              <a:buSzPts val="1800"/>
              <a:buChar char="•"/>
            </a:pPr>
            <a:r>
              <a:rPr lang="sk" sz="1800">
                <a:solidFill>
                  <a:srgbClr val="000000"/>
                </a:solidFill>
              </a:rPr>
              <a:t>korekce Mortonovy deforminy</a:t>
            </a:r>
            <a:endParaRPr sz="1800">
              <a:solidFill>
                <a:srgbClr val="000000"/>
              </a:solidFill>
            </a:endParaRPr>
          </a:p>
          <a:p>
            <a:pPr indent="-50800" lvl="0" marL="228600" rtl="0" algn="l">
              <a:lnSpc>
                <a:spcPct val="150000"/>
              </a:lnSpc>
              <a:spcBef>
                <a:spcPts val="1000"/>
              </a:spcBef>
              <a:spcAft>
                <a:spcPts val="0"/>
              </a:spcAft>
              <a:buNone/>
            </a:pPr>
            <a:r>
              <a:t/>
            </a:r>
            <a:endParaRPr sz="1800">
              <a:solidFill>
                <a:srgbClr val="000000"/>
              </a:solidFill>
            </a:endParaRPr>
          </a:p>
          <a:p>
            <a:pPr indent="0" lvl="0" marL="0" rtl="0" algn="l">
              <a:lnSpc>
                <a:spcPct val="150000"/>
              </a:lnSpc>
              <a:spcBef>
                <a:spcPts val="0"/>
              </a:spcBef>
              <a:spcAft>
                <a:spcPts val="0"/>
              </a:spcAft>
              <a:buNone/>
            </a:pPr>
            <a:r>
              <a:t/>
            </a:r>
            <a:endParaRPr sz="1800"/>
          </a:p>
        </p:txBody>
      </p:sp>
      <p:pic>
        <p:nvPicPr>
          <p:cNvPr id="813" name="Google Shape;813;p105"/>
          <p:cNvPicPr preferRelativeResize="0"/>
          <p:nvPr/>
        </p:nvPicPr>
        <p:blipFill rotWithShape="1">
          <a:blip r:embed="rId3">
            <a:alphaModFix/>
          </a:blip>
          <a:srcRect b="0" l="0" r="0" t="0"/>
          <a:stretch/>
        </p:blipFill>
        <p:spPr>
          <a:xfrm>
            <a:off x="5046138" y="787777"/>
            <a:ext cx="2597725" cy="1234200"/>
          </a:xfrm>
          <a:prstGeom prst="rect">
            <a:avLst/>
          </a:prstGeom>
          <a:noFill/>
          <a:ln>
            <a:noFill/>
          </a:ln>
        </p:spPr>
      </p:pic>
      <p:sp>
        <p:nvSpPr>
          <p:cNvPr id="814" name="Google Shape;814;p105"/>
          <p:cNvSpPr txBox="1"/>
          <p:nvPr/>
        </p:nvSpPr>
        <p:spPr>
          <a:xfrm>
            <a:off x="5740950" y="470400"/>
            <a:ext cx="1208100" cy="4083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000000"/>
              </a:buClr>
              <a:buSzPts val="2400"/>
              <a:buFont typeface="Arial"/>
              <a:buNone/>
            </a:pPr>
            <a:r>
              <a:rPr b="1" i="1" lang="sk" sz="2000">
                <a:solidFill>
                  <a:srgbClr val="000000"/>
                </a:solidFill>
              </a:rPr>
              <a:t>AutoPIR</a:t>
            </a:r>
            <a:endParaRPr b="1" i="1" sz="2000">
              <a:solidFill>
                <a:srgbClr val="000000"/>
              </a:solidFill>
            </a:endParaRPr>
          </a:p>
        </p:txBody>
      </p:sp>
      <p:pic>
        <p:nvPicPr>
          <p:cNvPr id="815" name="Google Shape;815;p105"/>
          <p:cNvPicPr preferRelativeResize="0"/>
          <p:nvPr/>
        </p:nvPicPr>
        <p:blipFill rotWithShape="1">
          <a:blip r:embed="rId4">
            <a:alphaModFix/>
          </a:blip>
          <a:srcRect b="0" l="0" r="0" t="0"/>
          <a:stretch/>
        </p:blipFill>
        <p:spPr>
          <a:xfrm>
            <a:off x="5740957" y="2298991"/>
            <a:ext cx="2155285" cy="2535269"/>
          </a:xfrm>
          <a:prstGeom prst="rect">
            <a:avLst/>
          </a:prstGeom>
          <a:noFill/>
          <a:ln>
            <a:noFill/>
          </a:ln>
        </p:spPr>
      </p:pic>
      <p:sp>
        <p:nvSpPr>
          <p:cNvPr id="816" name="Google Shape;816;p105"/>
          <p:cNvSpPr txBox="1"/>
          <p:nvPr/>
        </p:nvSpPr>
        <p:spPr>
          <a:xfrm>
            <a:off x="6498650" y="1918850"/>
            <a:ext cx="639900" cy="4617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0"/>
              </a:spcBef>
              <a:spcAft>
                <a:spcPts val="0"/>
              </a:spcAft>
              <a:buNone/>
            </a:pPr>
            <a:r>
              <a:rPr b="1" i="1" lang="sk" sz="2000">
                <a:solidFill>
                  <a:schemeClr val="dk1"/>
                </a:solidFill>
              </a:rPr>
              <a:t>P</a:t>
            </a:r>
            <a:r>
              <a:rPr b="1" i="1" lang="sk" sz="2000">
                <a:solidFill>
                  <a:schemeClr val="dk1"/>
                </a:solidFill>
              </a:rPr>
              <a:t>IR</a:t>
            </a:r>
            <a:endParaRPr b="1" i="1" sz="2000">
              <a:solidFill>
                <a:schemeClr val="dk1"/>
              </a:solidFill>
            </a:endParaRPr>
          </a:p>
        </p:txBody>
      </p:sp>
    </p:spTree>
  </p:cSld>
  <p:clrMapOvr>
    <a:masterClrMapping/>
  </p:clrMapOvr>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0" name="Shape 820"/>
        <p:cNvGrpSpPr/>
        <p:nvPr/>
      </p:nvGrpSpPr>
      <p:grpSpPr>
        <a:xfrm>
          <a:off x="0" y="0"/>
          <a:ext cx="0" cy="0"/>
          <a:chOff x="0" y="0"/>
          <a:chExt cx="0" cy="0"/>
        </a:xfrm>
      </p:grpSpPr>
      <p:sp>
        <p:nvSpPr>
          <p:cNvPr id="821" name="Google Shape;821;p106"/>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Svaly KYK - Dif. Dg.</a:t>
            </a:r>
            <a:endParaRPr/>
          </a:p>
        </p:txBody>
      </p:sp>
      <p:sp>
        <p:nvSpPr>
          <p:cNvPr id="822" name="Google Shape;822;p106"/>
          <p:cNvSpPr txBox="1"/>
          <p:nvPr>
            <p:ph idx="1" type="body"/>
          </p:nvPr>
        </p:nvSpPr>
        <p:spPr>
          <a:xfrm>
            <a:off x="540000" y="1269002"/>
            <a:ext cx="8064900" cy="31050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b="1" lang="sk"/>
              <a:t>Aktivace </a:t>
            </a:r>
            <a:r>
              <a:rPr b="1" lang="sk"/>
              <a:t>M.Gmax UKŘ a OKŘ</a:t>
            </a:r>
            <a:endParaRPr b="1"/>
          </a:p>
        </p:txBody>
      </p:sp>
      <p:pic>
        <p:nvPicPr>
          <p:cNvPr descr="SouvisejÃ­cÃ­ obrÃ¡zek" id="823" name="Google Shape;823;p106"/>
          <p:cNvPicPr preferRelativeResize="0"/>
          <p:nvPr/>
        </p:nvPicPr>
        <p:blipFill rotWithShape="1">
          <a:blip r:embed="rId3">
            <a:alphaModFix/>
          </a:blip>
          <a:srcRect b="0" l="0" r="0" t="0"/>
          <a:stretch/>
        </p:blipFill>
        <p:spPr>
          <a:xfrm>
            <a:off x="540002" y="1772124"/>
            <a:ext cx="1725318" cy="1725300"/>
          </a:xfrm>
          <a:prstGeom prst="rect">
            <a:avLst/>
          </a:prstGeom>
          <a:noFill/>
          <a:ln>
            <a:noFill/>
          </a:ln>
        </p:spPr>
      </p:pic>
      <p:pic>
        <p:nvPicPr>
          <p:cNvPr descr="SouvisejÃ­cÃ­ obrÃ¡zek" id="824" name="Google Shape;824;p106"/>
          <p:cNvPicPr preferRelativeResize="0"/>
          <p:nvPr/>
        </p:nvPicPr>
        <p:blipFill rotWithShape="1">
          <a:blip r:embed="rId4">
            <a:alphaModFix/>
          </a:blip>
          <a:srcRect b="0" l="0" r="0" t="0"/>
          <a:stretch/>
        </p:blipFill>
        <p:spPr>
          <a:xfrm>
            <a:off x="4571990" y="539988"/>
            <a:ext cx="2497393" cy="2280953"/>
          </a:xfrm>
          <a:prstGeom prst="rect">
            <a:avLst/>
          </a:prstGeom>
          <a:noFill/>
          <a:ln>
            <a:noFill/>
          </a:ln>
        </p:spPr>
      </p:pic>
      <p:pic>
        <p:nvPicPr>
          <p:cNvPr descr="SouvisejÃ­cÃ­ obrÃ¡zek" id="825" name="Google Shape;825;p106"/>
          <p:cNvPicPr preferRelativeResize="0"/>
          <p:nvPr/>
        </p:nvPicPr>
        <p:blipFill rotWithShape="1">
          <a:blip r:embed="rId5">
            <a:alphaModFix/>
          </a:blip>
          <a:srcRect b="0" l="0" r="0" t="0"/>
          <a:stretch/>
        </p:blipFill>
        <p:spPr>
          <a:xfrm>
            <a:off x="6655302" y="499983"/>
            <a:ext cx="2361000" cy="2361000"/>
          </a:xfrm>
          <a:prstGeom prst="rect">
            <a:avLst/>
          </a:prstGeom>
          <a:noFill/>
          <a:ln>
            <a:noFill/>
          </a:ln>
        </p:spPr>
      </p:pic>
      <p:pic>
        <p:nvPicPr>
          <p:cNvPr descr="SouvisejÃ­cÃ­ obrÃ¡zek" id="826" name="Google Shape;826;p106"/>
          <p:cNvPicPr preferRelativeResize="0"/>
          <p:nvPr/>
        </p:nvPicPr>
        <p:blipFill rotWithShape="1">
          <a:blip r:embed="rId6">
            <a:alphaModFix/>
          </a:blip>
          <a:srcRect b="0" l="0" r="0" t="0"/>
          <a:stretch/>
        </p:blipFill>
        <p:spPr>
          <a:xfrm>
            <a:off x="2493698" y="1696073"/>
            <a:ext cx="2174650" cy="1877400"/>
          </a:xfrm>
          <a:prstGeom prst="rect">
            <a:avLst/>
          </a:prstGeom>
          <a:noFill/>
          <a:ln>
            <a:noFill/>
          </a:ln>
        </p:spPr>
      </p:pic>
      <p:pic>
        <p:nvPicPr>
          <p:cNvPr descr="VÃ½sledek obrÃ¡zku pro posÃ­lenÃ­ musculus gluteus maximus" id="827" name="Google Shape;827;p106"/>
          <p:cNvPicPr preferRelativeResize="0"/>
          <p:nvPr/>
        </p:nvPicPr>
        <p:blipFill rotWithShape="1">
          <a:blip r:embed="rId7">
            <a:alphaModFix/>
          </a:blip>
          <a:srcRect b="0" l="0" r="0" t="0"/>
          <a:stretch/>
        </p:blipFill>
        <p:spPr>
          <a:xfrm>
            <a:off x="442371" y="3360580"/>
            <a:ext cx="2342095" cy="1725284"/>
          </a:xfrm>
          <a:prstGeom prst="rect">
            <a:avLst/>
          </a:prstGeom>
          <a:noFill/>
          <a:ln>
            <a:noFill/>
          </a:ln>
        </p:spPr>
      </p:pic>
      <p:pic>
        <p:nvPicPr>
          <p:cNvPr descr="https://3.bp.blogspot.com/-AXcelMSrk3U/WK0yX_5NdpI/AAAAAAAA8IU/uDJ0qQ17tV8SQvpaLKkh5TjqR_KBIyjYACLcB/s320/Algunos-ejercicios-de-gluteos-para-hacer-en-el-suelo.jpg" id="828" name="Google Shape;828;p106"/>
          <p:cNvPicPr preferRelativeResize="0"/>
          <p:nvPr/>
        </p:nvPicPr>
        <p:blipFill rotWithShape="1">
          <a:blip r:embed="rId8">
            <a:alphaModFix/>
          </a:blip>
          <a:srcRect b="0" l="0" r="0" t="0"/>
          <a:stretch/>
        </p:blipFill>
        <p:spPr>
          <a:xfrm>
            <a:off x="3467975" y="3561135"/>
            <a:ext cx="2174650" cy="1454315"/>
          </a:xfrm>
          <a:prstGeom prst="rect">
            <a:avLst/>
          </a:prstGeom>
          <a:noFill/>
          <a:ln>
            <a:noFill/>
          </a:ln>
        </p:spPr>
      </p:pic>
      <p:pic>
        <p:nvPicPr>
          <p:cNvPr descr="SouvisejÃ­cÃ­ obrÃ¡zek" id="829" name="Google Shape;829;p106"/>
          <p:cNvPicPr preferRelativeResize="0"/>
          <p:nvPr/>
        </p:nvPicPr>
        <p:blipFill rotWithShape="1">
          <a:blip r:embed="rId9">
            <a:alphaModFix/>
          </a:blip>
          <a:srcRect b="15225" l="18418" r="10984" t="0"/>
          <a:stretch/>
        </p:blipFill>
        <p:spPr>
          <a:xfrm>
            <a:off x="5529150" y="2924849"/>
            <a:ext cx="2497376" cy="1687688"/>
          </a:xfrm>
          <a:prstGeom prst="rect">
            <a:avLst/>
          </a:prstGeom>
          <a:noFill/>
          <a:ln>
            <a:noFill/>
          </a:ln>
        </p:spPr>
      </p:pic>
    </p:spTree>
  </p:cSld>
  <p:clrMapOvr>
    <a:masterClrMapping/>
  </p:clrMapOvr>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3" name="Shape 833"/>
        <p:cNvGrpSpPr/>
        <p:nvPr/>
      </p:nvGrpSpPr>
      <p:grpSpPr>
        <a:xfrm>
          <a:off x="0" y="0"/>
          <a:ext cx="0" cy="0"/>
          <a:chOff x="0" y="0"/>
          <a:chExt cx="0" cy="0"/>
        </a:xfrm>
      </p:grpSpPr>
      <p:sp>
        <p:nvSpPr>
          <p:cNvPr id="834" name="Google Shape;834;p107"/>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Clr>
                <a:schemeClr val="dk1"/>
              </a:buClr>
              <a:buSzPts val="1100"/>
              <a:buFont typeface="Arial"/>
              <a:buNone/>
            </a:pPr>
            <a:r>
              <a:rPr lang="sk"/>
              <a:t>Svaly KYK - Dif. Dg.</a:t>
            </a:r>
            <a:endParaRPr/>
          </a:p>
          <a:p>
            <a:pPr indent="0" lvl="0" marL="0" rtl="0" algn="l">
              <a:spcBef>
                <a:spcPts val="0"/>
              </a:spcBef>
              <a:spcAft>
                <a:spcPts val="0"/>
              </a:spcAft>
              <a:buNone/>
            </a:pPr>
            <a:r>
              <a:t/>
            </a:r>
            <a:endParaRPr/>
          </a:p>
        </p:txBody>
      </p:sp>
      <p:sp>
        <p:nvSpPr>
          <p:cNvPr id="835" name="Google Shape;835;p107"/>
          <p:cNvSpPr txBox="1"/>
          <p:nvPr>
            <p:ph idx="1" type="body"/>
          </p:nvPr>
        </p:nvSpPr>
        <p:spPr>
          <a:xfrm>
            <a:off x="540000" y="1269000"/>
            <a:ext cx="5265900" cy="31050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b="1" lang="sk" sz="1800"/>
              <a:t>M.GMed - Funkce</a:t>
            </a:r>
            <a:endParaRPr b="1" sz="1800"/>
          </a:p>
          <a:p>
            <a:pPr indent="-190500" lvl="0" marL="228600" rtl="0" algn="just">
              <a:lnSpc>
                <a:spcPct val="90000"/>
              </a:lnSpc>
              <a:spcBef>
                <a:spcPts val="0"/>
              </a:spcBef>
              <a:spcAft>
                <a:spcPts val="0"/>
              </a:spcAft>
              <a:buSzPts val="1800"/>
              <a:buChar char="•"/>
            </a:pPr>
            <a:r>
              <a:rPr lang="sk" sz="1800">
                <a:solidFill>
                  <a:srgbClr val="000000"/>
                </a:solidFill>
              </a:rPr>
              <a:t>Společně s </a:t>
            </a:r>
            <a:r>
              <a:rPr lang="sk" sz="1800">
                <a:solidFill>
                  <a:srgbClr val="009242"/>
                </a:solidFill>
              </a:rPr>
              <a:t>MGmin</a:t>
            </a:r>
            <a:r>
              <a:rPr lang="sk" sz="1800">
                <a:solidFill>
                  <a:srgbClr val="000000"/>
                </a:solidFill>
              </a:rPr>
              <a:t> stabilizuje pánev ve frontální rovině</a:t>
            </a:r>
            <a:endParaRPr sz="1800">
              <a:solidFill>
                <a:srgbClr val="000000"/>
              </a:solidFill>
            </a:endParaRPr>
          </a:p>
          <a:p>
            <a:pPr indent="-190500" lvl="0" marL="228600" rtl="0" algn="just">
              <a:lnSpc>
                <a:spcPct val="90000"/>
              </a:lnSpc>
              <a:spcBef>
                <a:spcPts val="0"/>
              </a:spcBef>
              <a:spcAft>
                <a:spcPts val="0"/>
              </a:spcAft>
              <a:buSzPts val="1800"/>
              <a:buChar char="•"/>
            </a:pPr>
            <a:r>
              <a:rPr lang="sk" sz="1800">
                <a:solidFill>
                  <a:srgbClr val="000000"/>
                </a:solidFill>
              </a:rPr>
              <a:t>Je odpovědný za stabilizaci pánve nesoucí váhu těla během stoje na jedné DK</a:t>
            </a:r>
            <a:endParaRPr sz="1800">
              <a:solidFill>
                <a:srgbClr val="000000"/>
              </a:solidFill>
            </a:endParaRPr>
          </a:p>
          <a:p>
            <a:pPr indent="-190500" lvl="0" marL="228600" rtl="0" algn="just">
              <a:lnSpc>
                <a:spcPct val="90000"/>
              </a:lnSpc>
              <a:spcBef>
                <a:spcPts val="0"/>
              </a:spcBef>
              <a:spcAft>
                <a:spcPts val="0"/>
              </a:spcAft>
              <a:buSzPts val="1800"/>
              <a:buChar char="•"/>
            </a:pPr>
            <a:r>
              <a:rPr lang="sk" sz="1800">
                <a:solidFill>
                  <a:srgbClr val="000000"/>
                </a:solidFill>
              </a:rPr>
              <a:t>Při stoji na obou DKK je stabilizace pánve zabezpečená kokontrakcí ipsilaterálních a kontralaterálních abduktorů a adduktorů, tah je vyvážený → pánev je symetrická</a:t>
            </a:r>
            <a:endParaRPr sz="1800">
              <a:solidFill>
                <a:srgbClr val="000000"/>
              </a:solidFill>
            </a:endParaRPr>
          </a:p>
          <a:p>
            <a:pPr indent="0" lvl="0" marL="0" rtl="0" algn="just">
              <a:lnSpc>
                <a:spcPct val="90000"/>
              </a:lnSpc>
              <a:spcBef>
                <a:spcPts val="0"/>
              </a:spcBef>
              <a:spcAft>
                <a:spcPts val="0"/>
              </a:spcAft>
              <a:buNone/>
            </a:pPr>
            <a:r>
              <a:rPr lang="sk" sz="1800">
                <a:solidFill>
                  <a:srgbClr val="000000"/>
                </a:solidFill>
              </a:rPr>
              <a:t>→ dominují-li ABDuktory na jedné a ADDuktory na druhé DK → pánev je tažena laterálně na stranu ADDuktorů – je-li tento stav dlouhodobý, dojde k poklesu pánve na stranu ADDuktorů</a:t>
            </a:r>
            <a:endParaRPr sz="1800">
              <a:solidFill>
                <a:srgbClr val="000000"/>
              </a:solidFill>
            </a:endParaRPr>
          </a:p>
          <a:p>
            <a:pPr indent="0" lvl="0" marL="0" rtl="0" algn="l">
              <a:spcBef>
                <a:spcPts val="0"/>
              </a:spcBef>
              <a:spcAft>
                <a:spcPts val="0"/>
              </a:spcAft>
              <a:buNone/>
            </a:pPr>
            <a:r>
              <a:t/>
            </a:r>
            <a:endParaRPr b="1" sz="1800"/>
          </a:p>
        </p:txBody>
      </p:sp>
      <p:pic>
        <p:nvPicPr>
          <p:cNvPr id="836" name="Google Shape;836;p107"/>
          <p:cNvPicPr preferRelativeResize="0"/>
          <p:nvPr/>
        </p:nvPicPr>
        <p:blipFill>
          <a:blip r:embed="rId3">
            <a:alphaModFix/>
          </a:blip>
          <a:stretch>
            <a:fillRect/>
          </a:stretch>
        </p:blipFill>
        <p:spPr>
          <a:xfrm>
            <a:off x="5958300" y="1031100"/>
            <a:ext cx="3033302" cy="2831252"/>
          </a:xfrm>
          <a:prstGeom prst="rect">
            <a:avLst/>
          </a:prstGeom>
          <a:noFill/>
          <a:ln>
            <a:noFill/>
          </a:ln>
        </p:spPr>
      </p:pic>
    </p:spTree>
  </p:cSld>
  <p:clrMapOvr>
    <a:masterClrMapping/>
  </p:clrMapOvr>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0" name="Shape 840"/>
        <p:cNvGrpSpPr/>
        <p:nvPr/>
      </p:nvGrpSpPr>
      <p:grpSpPr>
        <a:xfrm>
          <a:off x="0" y="0"/>
          <a:ext cx="0" cy="0"/>
          <a:chOff x="0" y="0"/>
          <a:chExt cx="0" cy="0"/>
        </a:xfrm>
      </p:grpSpPr>
      <p:sp>
        <p:nvSpPr>
          <p:cNvPr id="841" name="Google Shape;841;p108"/>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Clr>
                <a:schemeClr val="dk1"/>
              </a:buClr>
              <a:buSzPts val="1100"/>
              <a:buFont typeface="Arial"/>
              <a:buNone/>
            </a:pPr>
            <a:r>
              <a:rPr lang="sk"/>
              <a:t>Svaly KYK - Dif. Dg.</a:t>
            </a:r>
            <a:endParaRPr/>
          </a:p>
          <a:p>
            <a:pPr indent="0" lvl="0" marL="0" rtl="0" algn="l">
              <a:spcBef>
                <a:spcPts val="0"/>
              </a:spcBef>
              <a:spcAft>
                <a:spcPts val="0"/>
              </a:spcAft>
              <a:buNone/>
            </a:pPr>
            <a:r>
              <a:t/>
            </a:r>
            <a:endParaRPr/>
          </a:p>
        </p:txBody>
      </p:sp>
      <p:sp>
        <p:nvSpPr>
          <p:cNvPr id="842" name="Google Shape;842;p108"/>
          <p:cNvSpPr txBox="1"/>
          <p:nvPr>
            <p:ph idx="1" type="body"/>
          </p:nvPr>
        </p:nvSpPr>
        <p:spPr>
          <a:xfrm>
            <a:off x="540000" y="1269002"/>
            <a:ext cx="8064900" cy="31050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b="1" lang="sk"/>
              <a:t>M.GMed - funkce:</a:t>
            </a:r>
            <a:endParaRPr b="1"/>
          </a:p>
          <a:p>
            <a:pPr indent="-209550" lvl="0" marL="228600" rtl="0" algn="just">
              <a:lnSpc>
                <a:spcPct val="90000"/>
              </a:lnSpc>
              <a:spcBef>
                <a:spcPts val="0"/>
              </a:spcBef>
              <a:spcAft>
                <a:spcPts val="0"/>
              </a:spcAft>
              <a:buSzPts val="2100"/>
              <a:buChar char="•"/>
            </a:pPr>
            <a:r>
              <a:rPr lang="sk">
                <a:solidFill>
                  <a:srgbClr val="000000"/>
                </a:solidFill>
              </a:rPr>
              <a:t>Během chůze </a:t>
            </a:r>
            <a:r>
              <a:rPr lang="sk">
                <a:solidFill>
                  <a:srgbClr val="2F5496"/>
                </a:solidFill>
              </a:rPr>
              <a:t>MGmed</a:t>
            </a:r>
            <a:r>
              <a:rPr lang="sk">
                <a:solidFill>
                  <a:srgbClr val="000000"/>
                </a:solidFill>
              </a:rPr>
              <a:t> spolu s ostatními abduktory </a:t>
            </a:r>
            <a:r>
              <a:rPr b="1" lang="sk">
                <a:solidFill>
                  <a:srgbClr val="000000"/>
                </a:solidFill>
              </a:rPr>
              <a:t>zabraňují</a:t>
            </a:r>
            <a:r>
              <a:rPr lang="sk">
                <a:solidFill>
                  <a:srgbClr val="000000"/>
                </a:solidFill>
              </a:rPr>
              <a:t> </a:t>
            </a:r>
            <a:r>
              <a:rPr b="1" lang="sk">
                <a:solidFill>
                  <a:srgbClr val="000000"/>
                </a:solidFill>
              </a:rPr>
              <a:t>naklánění pánve </a:t>
            </a:r>
            <a:r>
              <a:rPr lang="sk">
                <a:solidFill>
                  <a:srgbClr val="000000"/>
                </a:solidFill>
              </a:rPr>
              <a:t>(pokles pánve) na stranu švihové končetiny tím, že uklání pánev na stranu končetiny stojné → tím se váha trupu přenáší na končetinu stojnou. </a:t>
            </a:r>
            <a:endParaRPr>
              <a:solidFill>
                <a:srgbClr val="000000"/>
              </a:solidFill>
            </a:endParaRPr>
          </a:p>
          <a:p>
            <a:pPr indent="-209550" lvl="0" marL="228600" rtl="0" algn="just">
              <a:lnSpc>
                <a:spcPct val="90000"/>
              </a:lnSpc>
              <a:spcBef>
                <a:spcPts val="1000"/>
              </a:spcBef>
              <a:spcAft>
                <a:spcPts val="0"/>
              </a:spcAft>
              <a:buSzPts val="2100"/>
              <a:buChar char="•"/>
            </a:pPr>
            <a:r>
              <a:rPr lang="sk">
                <a:solidFill>
                  <a:srgbClr val="000000"/>
                </a:solidFill>
              </a:rPr>
              <a:t>Současně se při tom mírně aktivují adduktory  švihové končetiny, má-li se udržet rovný směr chůze. </a:t>
            </a:r>
            <a:endParaRPr>
              <a:solidFill>
                <a:srgbClr val="000000"/>
              </a:solidFill>
            </a:endParaRPr>
          </a:p>
          <a:p>
            <a:pPr indent="0" lvl="0" marL="0" rtl="0" algn="just">
              <a:lnSpc>
                <a:spcPct val="90000"/>
              </a:lnSpc>
              <a:spcBef>
                <a:spcPts val="1000"/>
              </a:spcBef>
              <a:spcAft>
                <a:spcPts val="0"/>
              </a:spcAft>
              <a:buNone/>
            </a:pPr>
            <a:r>
              <a:t/>
            </a:r>
            <a:endParaRPr>
              <a:solidFill>
                <a:srgbClr val="000000"/>
              </a:solidFill>
            </a:endParaRPr>
          </a:p>
          <a:p>
            <a:pPr indent="-50800" lvl="0" marL="228600" rtl="0" algn="l">
              <a:lnSpc>
                <a:spcPct val="90000"/>
              </a:lnSpc>
              <a:spcBef>
                <a:spcPts val="1000"/>
              </a:spcBef>
              <a:spcAft>
                <a:spcPts val="0"/>
              </a:spcAft>
              <a:buNone/>
            </a:pPr>
            <a:r>
              <a:t/>
            </a:r>
            <a:endParaRPr>
              <a:solidFill>
                <a:srgbClr val="000000"/>
              </a:solidFill>
            </a:endParaRPr>
          </a:p>
          <a:p>
            <a:pPr indent="0" lvl="0" marL="0" rtl="0" algn="l">
              <a:spcBef>
                <a:spcPts val="0"/>
              </a:spcBef>
              <a:spcAft>
                <a:spcPts val="0"/>
              </a:spcAft>
              <a:buNone/>
            </a:pPr>
            <a:r>
              <a:t/>
            </a:r>
            <a:endParaRPr b="1"/>
          </a:p>
          <a:p>
            <a:pPr indent="0" lvl="0" marL="0" rtl="0" algn="l">
              <a:spcBef>
                <a:spcPts val="0"/>
              </a:spcBef>
              <a:spcAft>
                <a:spcPts val="0"/>
              </a:spcAft>
              <a:buNone/>
            </a:pPr>
            <a:r>
              <a:t/>
            </a:r>
            <a:endParaRPr/>
          </a:p>
        </p:txBody>
      </p:sp>
    </p:spTree>
  </p:cSld>
  <p:clrMapOvr>
    <a:masterClrMapping/>
  </p:clrMapOvr>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6" name="Shape 846"/>
        <p:cNvGrpSpPr/>
        <p:nvPr/>
      </p:nvGrpSpPr>
      <p:grpSpPr>
        <a:xfrm>
          <a:off x="0" y="0"/>
          <a:ext cx="0" cy="0"/>
          <a:chOff x="0" y="0"/>
          <a:chExt cx="0" cy="0"/>
        </a:xfrm>
      </p:grpSpPr>
      <p:sp>
        <p:nvSpPr>
          <p:cNvPr id="847" name="Google Shape;847;p109"/>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Clr>
                <a:schemeClr val="dk1"/>
              </a:buClr>
              <a:buSzPts val="1100"/>
              <a:buFont typeface="Arial"/>
              <a:buNone/>
            </a:pPr>
            <a:r>
              <a:rPr lang="sk"/>
              <a:t>Svaly KYK - Dif. Dg.</a:t>
            </a:r>
            <a:endParaRPr/>
          </a:p>
          <a:p>
            <a:pPr indent="0" lvl="0" marL="0" rtl="0" algn="l">
              <a:spcBef>
                <a:spcPts val="0"/>
              </a:spcBef>
              <a:spcAft>
                <a:spcPts val="0"/>
              </a:spcAft>
              <a:buNone/>
            </a:pPr>
            <a:r>
              <a:t/>
            </a:r>
            <a:endParaRPr/>
          </a:p>
        </p:txBody>
      </p:sp>
      <p:sp>
        <p:nvSpPr>
          <p:cNvPr id="848" name="Google Shape;848;p109"/>
          <p:cNvSpPr txBox="1"/>
          <p:nvPr>
            <p:ph idx="1" type="body"/>
          </p:nvPr>
        </p:nvSpPr>
        <p:spPr>
          <a:xfrm>
            <a:off x="540000" y="1269002"/>
            <a:ext cx="8064900" cy="31050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b="1" lang="sk" sz="1100"/>
              <a:t>M.GMed - funkce: </a:t>
            </a:r>
            <a:endParaRPr b="1" sz="1100"/>
          </a:p>
          <a:p>
            <a:pPr indent="-184150" lvl="0" marL="228600" rtl="0" algn="just">
              <a:lnSpc>
                <a:spcPct val="90000"/>
              </a:lnSpc>
              <a:spcBef>
                <a:spcPts val="0"/>
              </a:spcBef>
              <a:spcAft>
                <a:spcPts val="0"/>
              </a:spcAft>
              <a:buSzPts val="1100"/>
              <a:buFont typeface="Courier New"/>
              <a:buChar char="●"/>
            </a:pPr>
            <a:r>
              <a:rPr b="1" lang="sk" sz="1100">
                <a:solidFill>
                  <a:srgbClr val="000000"/>
                </a:solidFill>
              </a:rPr>
              <a:t>VR KYK </a:t>
            </a:r>
            <a:r>
              <a:rPr lang="sk" sz="1100">
                <a:solidFill>
                  <a:srgbClr val="000000"/>
                </a:solidFill>
              </a:rPr>
              <a:t>– přední snopce </a:t>
            </a:r>
            <a:endParaRPr sz="1100">
              <a:solidFill>
                <a:srgbClr val="000000"/>
              </a:solidFill>
            </a:endParaRPr>
          </a:p>
          <a:p>
            <a:pPr indent="-184150" lvl="1" marL="685800" rtl="0" algn="just">
              <a:lnSpc>
                <a:spcPct val="90000"/>
              </a:lnSpc>
              <a:spcBef>
                <a:spcPts val="0"/>
              </a:spcBef>
              <a:spcAft>
                <a:spcPts val="0"/>
              </a:spcAft>
              <a:buSzPts val="1100"/>
              <a:buChar char="○"/>
            </a:pPr>
            <a:r>
              <a:rPr lang="sk" sz="1100">
                <a:solidFill>
                  <a:srgbClr val="000000"/>
                </a:solidFill>
              </a:rPr>
              <a:t>současně se zapojují při kombinovaném pohybu – ABD-FLX-VR – vlákna jdoucí před vertikální osou KYK </a:t>
            </a:r>
            <a:endParaRPr sz="1100">
              <a:solidFill>
                <a:srgbClr val="000000"/>
              </a:solidFill>
            </a:endParaRPr>
          </a:p>
          <a:p>
            <a:pPr indent="-184150" lvl="1" marL="685800" rtl="0" algn="just">
              <a:lnSpc>
                <a:spcPct val="90000"/>
              </a:lnSpc>
              <a:spcBef>
                <a:spcPts val="0"/>
              </a:spcBef>
              <a:spcAft>
                <a:spcPts val="0"/>
              </a:spcAft>
              <a:buSzPts val="1100"/>
              <a:buChar char="○"/>
            </a:pPr>
            <a:r>
              <a:rPr lang="sk" sz="1100">
                <a:solidFill>
                  <a:srgbClr val="000000"/>
                </a:solidFill>
              </a:rPr>
              <a:t>při VR nad 40° se stávají ZR – vlákna jdou šikmo superiorně a posteriorně</a:t>
            </a:r>
            <a:endParaRPr sz="1100">
              <a:solidFill>
                <a:srgbClr val="000000"/>
              </a:solidFill>
            </a:endParaRPr>
          </a:p>
          <a:p>
            <a:pPr indent="-184150" lvl="1" marL="685800" rtl="0" algn="just">
              <a:lnSpc>
                <a:spcPct val="90000"/>
              </a:lnSpc>
              <a:spcBef>
                <a:spcPts val="0"/>
              </a:spcBef>
              <a:spcAft>
                <a:spcPts val="0"/>
              </a:spcAft>
              <a:buSzPts val="1100"/>
              <a:buChar char="○"/>
            </a:pPr>
            <a:r>
              <a:rPr lang="sk" sz="1100">
                <a:solidFill>
                  <a:srgbClr val="000000"/>
                </a:solidFill>
              </a:rPr>
              <a:t>podle Velého se podílejí také na anteverzi pánve </a:t>
            </a:r>
            <a:endParaRPr sz="1100">
              <a:solidFill>
                <a:srgbClr val="000000"/>
              </a:solidFill>
            </a:endParaRPr>
          </a:p>
          <a:p>
            <a:pPr indent="-184150" lvl="0" marL="228600" rtl="0" algn="just">
              <a:lnSpc>
                <a:spcPct val="90000"/>
              </a:lnSpc>
              <a:spcBef>
                <a:spcPts val="1000"/>
              </a:spcBef>
              <a:spcAft>
                <a:spcPts val="0"/>
              </a:spcAft>
              <a:buSzPts val="1100"/>
              <a:buFont typeface="Courier New"/>
              <a:buChar char="●"/>
            </a:pPr>
            <a:r>
              <a:rPr b="1" lang="sk" sz="1100">
                <a:solidFill>
                  <a:srgbClr val="000000"/>
                </a:solidFill>
              </a:rPr>
              <a:t>ABD KYK </a:t>
            </a:r>
            <a:r>
              <a:rPr lang="sk" sz="1100">
                <a:solidFill>
                  <a:srgbClr val="000000"/>
                </a:solidFill>
              </a:rPr>
              <a:t>– střední snopce, společně s </a:t>
            </a:r>
            <a:r>
              <a:rPr lang="sk" sz="1100">
                <a:solidFill>
                  <a:srgbClr val="009242"/>
                </a:solidFill>
              </a:rPr>
              <a:t>MGmin</a:t>
            </a:r>
            <a:r>
              <a:rPr lang="sk" sz="1100">
                <a:solidFill>
                  <a:srgbClr val="000000"/>
                </a:solidFill>
              </a:rPr>
              <a:t> stabilizují pánev v transverzální rovině</a:t>
            </a:r>
            <a:endParaRPr sz="1100">
              <a:solidFill>
                <a:srgbClr val="000000"/>
              </a:solidFill>
            </a:endParaRPr>
          </a:p>
          <a:p>
            <a:pPr indent="-184150" lvl="1" marL="685800" rtl="0" algn="just">
              <a:lnSpc>
                <a:spcPct val="90000"/>
              </a:lnSpc>
              <a:spcBef>
                <a:spcPts val="0"/>
              </a:spcBef>
              <a:spcAft>
                <a:spcPts val="0"/>
              </a:spcAft>
              <a:buSzPts val="1100"/>
              <a:buChar char="○"/>
            </a:pPr>
            <a:r>
              <a:rPr lang="sk" sz="1100">
                <a:solidFill>
                  <a:srgbClr val="000000"/>
                </a:solidFill>
              </a:rPr>
              <a:t>jejich účinnost podmíněna délkou krčku femuru – krček prodlužuje rameno páky ABDuktorů KYK a tím zvyšuje jejich účinnost </a:t>
            </a:r>
            <a:endParaRPr sz="1100">
              <a:solidFill>
                <a:srgbClr val="000000"/>
              </a:solidFill>
            </a:endParaRPr>
          </a:p>
          <a:p>
            <a:pPr indent="-184150" lvl="1" marL="685800" rtl="0" algn="just">
              <a:lnSpc>
                <a:spcPct val="90000"/>
              </a:lnSpc>
              <a:spcBef>
                <a:spcPts val="0"/>
              </a:spcBef>
              <a:spcAft>
                <a:spcPts val="0"/>
              </a:spcAft>
              <a:buSzPts val="1100"/>
              <a:buChar char="○"/>
            </a:pPr>
            <a:r>
              <a:rPr lang="sk" sz="1100">
                <a:solidFill>
                  <a:srgbClr val="000000"/>
                </a:solidFill>
              </a:rPr>
              <a:t>pokud by byl krček přímo v ose femuru, rozsah ABD by byl větší, ale síla</a:t>
            </a:r>
            <a:r>
              <a:rPr lang="sk" sz="1100">
                <a:solidFill>
                  <a:srgbClr val="2F5496"/>
                </a:solidFill>
              </a:rPr>
              <a:t> MGmed </a:t>
            </a:r>
            <a:r>
              <a:rPr lang="sk" sz="1100">
                <a:solidFill>
                  <a:srgbClr val="000000"/>
                </a:solidFill>
              </a:rPr>
              <a:t>menší, proto hlavice femuru přečnívá osu, ROM ABD je menší, ale síla </a:t>
            </a:r>
            <a:r>
              <a:rPr lang="sk" sz="1100">
                <a:solidFill>
                  <a:srgbClr val="2F5496"/>
                </a:solidFill>
              </a:rPr>
              <a:t>MGmed</a:t>
            </a:r>
            <a:r>
              <a:rPr lang="sk" sz="1100">
                <a:solidFill>
                  <a:srgbClr val="000000"/>
                </a:solidFill>
              </a:rPr>
              <a:t> je velká, což zabezpečuje stabilizaci pánve v transverzální rovině</a:t>
            </a:r>
            <a:endParaRPr sz="1100">
              <a:solidFill>
                <a:srgbClr val="000000"/>
              </a:solidFill>
            </a:endParaRPr>
          </a:p>
          <a:p>
            <a:pPr indent="-184150" lvl="1" marL="685800" rtl="0" algn="just">
              <a:lnSpc>
                <a:spcPct val="90000"/>
              </a:lnSpc>
              <a:spcBef>
                <a:spcPts val="0"/>
              </a:spcBef>
              <a:spcAft>
                <a:spcPts val="0"/>
              </a:spcAft>
              <a:buSzPts val="1100"/>
              <a:buChar char="○"/>
            </a:pPr>
            <a:r>
              <a:rPr lang="sk" sz="1100">
                <a:solidFill>
                  <a:srgbClr val="000000"/>
                </a:solidFill>
              </a:rPr>
              <a:t>účinnost </a:t>
            </a:r>
            <a:r>
              <a:rPr lang="sk" sz="1100">
                <a:solidFill>
                  <a:srgbClr val="2F5496"/>
                </a:solidFill>
              </a:rPr>
              <a:t>MGmed</a:t>
            </a:r>
            <a:r>
              <a:rPr lang="sk" sz="1100">
                <a:solidFill>
                  <a:srgbClr val="000000"/>
                </a:solidFill>
              </a:rPr>
              <a:t> se také mění v závislosti na stupních ABD – v ABD 35° je jeho práce nejefektivnější </a:t>
            </a:r>
            <a:endParaRPr sz="1100">
              <a:solidFill>
                <a:srgbClr val="000000"/>
              </a:solidFill>
            </a:endParaRPr>
          </a:p>
          <a:p>
            <a:pPr indent="-184150" lvl="0" marL="228600" rtl="0" algn="just">
              <a:lnSpc>
                <a:spcPct val="90000"/>
              </a:lnSpc>
              <a:spcBef>
                <a:spcPts val="1000"/>
              </a:spcBef>
              <a:spcAft>
                <a:spcPts val="0"/>
              </a:spcAft>
              <a:buSzPts val="1100"/>
              <a:buFont typeface="Courier New"/>
              <a:buChar char="●"/>
            </a:pPr>
            <a:r>
              <a:rPr b="1" lang="sk" sz="1100">
                <a:solidFill>
                  <a:srgbClr val="000000"/>
                </a:solidFill>
              </a:rPr>
              <a:t>ZR KYK </a:t>
            </a:r>
            <a:r>
              <a:rPr lang="sk" sz="1100">
                <a:solidFill>
                  <a:srgbClr val="000000"/>
                </a:solidFill>
              </a:rPr>
              <a:t>– zadní snopce</a:t>
            </a:r>
            <a:endParaRPr sz="1100">
              <a:solidFill>
                <a:srgbClr val="000000"/>
              </a:solidFill>
            </a:endParaRPr>
          </a:p>
          <a:p>
            <a:pPr indent="-184150" lvl="1" marL="685800" rtl="0" algn="just">
              <a:lnSpc>
                <a:spcPct val="90000"/>
              </a:lnSpc>
              <a:spcBef>
                <a:spcPts val="0"/>
              </a:spcBef>
              <a:spcAft>
                <a:spcPts val="0"/>
              </a:spcAft>
              <a:buSzPts val="1100"/>
              <a:buChar char="○"/>
            </a:pPr>
            <a:r>
              <a:rPr lang="sk" sz="1100">
                <a:solidFill>
                  <a:srgbClr val="000000"/>
                </a:solidFill>
              </a:rPr>
              <a:t>dle Véleho retroverze pánve, Petrovický – EXT</a:t>
            </a:r>
            <a:endParaRPr sz="1100">
              <a:solidFill>
                <a:srgbClr val="000000"/>
              </a:solidFill>
            </a:endParaRPr>
          </a:p>
          <a:p>
            <a:pPr indent="-184150" lvl="0" marL="228600" rtl="0" algn="just">
              <a:lnSpc>
                <a:spcPct val="90000"/>
              </a:lnSpc>
              <a:spcBef>
                <a:spcPts val="1000"/>
              </a:spcBef>
              <a:spcAft>
                <a:spcPts val="0"/>
              </a:spcAft>
              <a:buSzPts val="1100"/>
              <a:buFont typeface="Courier New"/>
              <a:buChar char="●"/>
            </a:pPr>
            <a:r>
              <a:rPr b="1" lang="sk" sz="1100">
                <a:solidFill>
                  <a:srgbClr val="000000"/>
                </a:solidFill>
              </a:rPr>
              <a:t>Flexe KYK </a:t>
            </a:r>
            <a:r>
              <a:rPr lang="sk" sz="1100">
                <a:solidFill>
                  <a:srgbClr val="000000"/>
                </a:solidFill>
              </a:rPr>
              <a:t>– přední vlákna</a:t>
            </a:r>
            <a:endParaRPr sz="1100">
              <a:solidFill>
                <a:srgbClr val="000000"/>
              </a:solidFill>
            </a:endParaRPr>
          </a:p>
          <a:p>
            <a:pPr indent="-184150" lvl="1" marL="685800" rtl="0" algn="just">
              <a:lnSpc>
                <a:spcPct val="90000"/>
              </a:lnSpc>
              <a:spcBef>
                <a:spcPts val="0"/>
              </a:spcBef>
              <a:spcAft>
                <a:spcPts val="0"/>
              </a:spcAft>
              <a:buSzPts val="1100"/>
              <a:buChar char="○"/>
            </a:pPr>
            <a:r>
              <a:rPr lang="sk" sz="1100">
                <a:solidFill>
                  <a:srgbClr val="000000"/>
                </a:solidFill>
              </a:rPr>
              <a:t>přední vlákna </a:t>
            </a:r>
            <a:r>
              <a:rPr lang="sk" sz="1100">
                <a:solidFill>
                  <a:srgbClr val="009242"/>
                </a:solidFill>
              </a:rPr>
              <a:t>MGmin</a:t>
            </a:r>
            <a:r>
              <a:rPr lang="sk" sz="1100">
                <a:solidFill>
                  <a:srgbClr val="000000"/>
                </a:solidFill>
              </a:rPr>
              <a:t> a m. TFL</a:t>
            </a:r>
            <a:endParaRPr sz="1100">
              <a:solidFill>
                <a:srgbClr val="000000"/>
              </a:solidFill>
            </a:endParaRPr>
          </a:p>
          <a:p>
            <a:pPr indent="0" lvl="1" marL="457200" rtl="0" algn="just">
              <a:lnSpc>
                <a:spcPct val="90000"/>
              </a:lnSpc>
              <a:spcBef>
                <a:spcPts val="0"/>
              </a:spcBef>
              <a:spcAft>
                <a:spcPts val="0"/>
              </a:spcAft>
              <a:buNone/>
            </a:pPr>
            <a:r>
              <a:t/>
            </a:r>
            <a:endParaRPr sz="1100">
              <a:solidFill>
                <a:srgbClr val="000000"/>
              </a:solidFill>
            </a:endParaRPr>
          </a:p>
          <a:p>
            <a:pPr indent="-184150" lvl="0" marL="228600" rtl="0" algn="just">
              <a:lnSpc>
                <a:spcPct val="90000"/>
              </a:lnSpc>
              <a:spcBef>
                <a:spcPts val="1000"/>
              </a:spcBef>
              <a:spcAft>
                <a:spcPts val="0"/>
              </a:spcAft>
              <a:buSzPts val="1100"/>
              <a:buChar char="•"/>
            </a:pPr>
            <a:r>
              <a:rPr lang="sk" sz="1100">
                <a:solidFill>
                  <a:srgbClr val="000000"/>
                </a:solidFill>
              </a:rPr>
              <a:t>Účastní se flexe i extenze kyčle (možností akce ve více směrech) – tento sval je významný při chůzi a při udržování rovnováhy stojícího těla</a:t>
            </a:r>
            <a:endParaRPr sz="1100">
              <a:solidFill>
                <a:srgbClr val="000000"/>
              </a:solidFill>
            </a:endParaRPr>
          </a:p>
          <a:p>
            <a:pPr indent="0" lvl="0" marL="0" rtl="0" algn="l">
              <a:spcBef>
                <a:spcPts val="0"/>
              </a:spcBef>
              <a:spcAft>
                <a:spcPts val="0"/>
              </a:spcAft>
              <a:buNone/>
            </a:pPr>
            <a:r>
              <a:t/>
            </a:r>
            <a:endParaRPr sz="1100"/>
          </a:p>
        </p:txBody>
      </p:sp>
    </p:spTree>
  </p:cSld>
  <p:clrMapOvr>
    <a:masterClrMapping/>
  </p:clrMapOvr>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2" name="Shape 852"/>
        <p:cNvGrpSpPr/>
        <p:nvPr/>
      </p:nvGrpSpPr>
      <p:grpSpPr>
        <a:xfrm>
          <a:off x="0" y="0"/>
          <a:ext cx="0" cy="0"/>
          <a:chOff x="0" y="0"/>
          <a:chExt cx="0" cy="0"/>
        </a:xfrm>
      </p:grpSpPr>
      <p:sp>
        <p:nvSpPr>
          <p:cNvPr id="853" name="Google Shape;853;p110"/>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Clr>
                <a:schemeClr val="dk1"/>
              </a:buClr>
              <a:buSzPts val="1100"/>
              <a:buFont typeface="Arial"/>
              <a:buNone/>
            </a:pPr>
            <a:r>
              <a:rPr lang="sk"/>
              <a:t>Svaly KYK - Dif. Dg.</a:t>
            </a:r>
            <a:endParaRPr/>
          </a:p>
          <a:p>
            <a:pPr indent="0" lvl="0" marL="0" rtl="0" algn="l">
              <a:spcBef>
                <a:spcPts val="0"/>
              </a:spcBef>
              <a:spcAft>
                <a:spcPts val="0"/>
              </a:spcAft>
              <a:buNone/>
            </a:pPr>
            <a:r>
              <a:t/>
            </a:r>
            <a:endParaRPr/>
          </a:p>
        </p:txBody>
      </p:sp>
      <p:sp>
        <p:nvSpPr>
          <p:cNvPr id="854" name="Google Shape;854;p110"/>
          <p:cNvSpPr txBox="1"/>
          <p:nvPr>
            <p:ph idx="1" type="body"/>
          </p:nvPr>
        </p:nvSpPr>
        <p:spPr>
          <a:xfrm>
            <a:off x="540000" y="1113252"/>
            <a:ext cx="8064900" cy="31050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b="1" lang="sk" sz="1400"/>
              <a:t>M.GMed - oslabení: </a:t>
            </a:r>
            <a:endParaRPr b="1" sz="1400"/>
          </a:p>
          <a:p>
            <a:pPr indent="-188277" lvl="0" marL="228600" rtl="0" algn="just">
              <a:lnSpc>
                <a:spcPct val="80000"/>
              </a:lnSpc>
              <a:spcBef>
                <a:spcPts val="0"/>
              </a:spcBef>
              <a:spcAft>
                <a:spcPts val="0"/>
              </a:spcAft>
              <a:buSzPts val="1400"/>
              <a:buChar char="•"/>
            </a:pPr>
            <a:r>
              <a:rPr lang="sk" sz="1400"/>
              <a:t>Pokud dojde k oslabení svalu, pánev klesá na druhou stranu, trup je nakloněn na stranu oslabení</a:t>
            </a:r>
            <a:endParaRPr sz="1400"/>
          </a:p>
          <a:p>
            <a:pPr indent="-188277" lvl="0" marL="228600" rtl="0" algn="just">
              <a:lnSpc>
                <a:spcPct val="80000"/>
              </a:lnSpc>
              <a:spcBef>
                <a:spcPts val="1000"/>
              </a:spcBef>
              <a:spcAft>
                <a:spcPts val="0"/>
              </a:spcAft>
              <a:buSzPts val="1400"/>
              <a:buChar char="•"/>
            </a:pPr>
            <a:r>
              <a:rPr lang="sk" sz="1400"/>
              <a:t>Při jednostranné poruše má chůze kolébavý charakter se zvýšenými pohyby pánve ve frontální rovině</a:t>
            </a:r>
            <a:endParaRPr sz="1400"/>
          </a:p>
          <a:p>
            <a:pPr indent="-188277" lvl="0" marL="228600" rtl="0" algn="just">
              <a:lnSpc>
                <a:spcPct val="80000"/>
              </a:lnSpc>
              <a:spcBef>
                <a:spcPts val="1000"/>
              </a:spcBef>
              <a:spcAft>
                <a:spcPts val="0"/>
              </a:spcAft>
              <a:buSzPts val="1400"/>
              <a:buChar char="•"/>
            </a:pPr>
            <a:r>
              <a:rPr lang="sk" sz="1400"/>
              <a:t>Při oboustranném postižení vzniká tzv. kachní chůze (typická u myopatů)</a:t>
            </a:r>
            <a:endParaRPr sz="1400"/>
          </a:p>
          <a:p>
            <a:pPr indent="0" lvl="0" marL="0" rtl="0" algn="just">
              <a:lnSpc>
                <a:spcPct val="80000"/>
              </a:lnSpc>
              <a:spcBef>
                <a:spcPts val="1000"/>
              </a:spcBef>
              <a:spcAft>
                <a:spcPts val="0"/>
              </a:spcAft>
              <a:buNone/>
            </a:pPr>
            <a:r>
              <a:rPr b="1" lang="sk" sz="1400"/>
              <a:t>Příčiny oslabení MGmed:</a:t>
            </a:r>
            <a:endParaRPr sz="1400"/>
          </a:p>
          <a:p>
            <a:pPr indent="-188277" lvl="0" marL="228600" rtl="0" algn="just">
              <a:lnSpc>
                <a:spcPct val="80000"/>
              </a:lnSpc>
              <a:spcBef>
                <a:spcPts val="1000"/>
              </a:spcBef>
              <a:spcAft>
                <a:spcPts val="0"/>
              </a:spcAft>
              <a:buSzPts val="1400"/>
              <a:buChar char="•"/>
            </a:pPr>
            <a:r>
              <a:rPr lang="sk" sz="1400"/>
              <a:t>Coxa vara</a:t>
            </a:r>
            <a:endParaRPr sz="1400"/>
          </a:p>
          <a:p>
            <a:pPr indent="-188277" lvl="0" marL="228600" rtl="0" algn="just">
              <a:lnSpc>
                <a:spcPct val="80000"/>
              </a:lnSpc>
              <a:spcBef>
                <a:spcPts val="1000"/>
              </a:spcBef>
              <a:spcAft>
                <a:spcPts val="0"/>
              </a:spcAft>
              <a:buSzPts val="1400"/>
              <a:buChar char="•"/>
            </a:pPr>
            <a:r>
              <a:rPr lang="sk" sz="1400"/>
              <a:t>Zlomeniny velkého trochanteru</a:t>
            </a:r>
            <a:endParaRPr sz="1400"/>
          </a:p>
          <a:p>
            <a:pPr indent="-188277" lvl="0" marL="228600" rtl="0" algn="just">
              <a:lnSpc>
                <a:spcPct val="80000"/>
              </a:lnSpc>
              <a:spcBef>
                <a:spcPts val="1000"/>
              </a:spcBef>
              <a:spcAft>
                <a:spcPts val="0"/>
              </a:spcAft>
              <a:buSzPts val="1400"/>
              <a:buChar char="•"/>
            </a:pPr>
            <a:r>
              <a:rPr lang="sk" sz="1400"/>
              <a:t>Vrozená dislokace kyčelního kloubu</a:t>
            </a:r>
            <a:endParaRPr sz="1400"/>
          </a:p>
          <a:p>
            <a:pPr indent="-188277" lvl="0" marL="228600" rtl="0" algn="just">
              <a:lnSpc>
                <a:spcPct val="80000"/>
              </a:lnSpc>
              <a:spcBef>
                <a:spcPts val="1000"/>
              </a:spcBef>
              <a:spcAft>
                <a:spcPts val="0"/>
              </a:spcAft>
              <a:buSzPts val="1400"/>
              <a:buChar char="•"/>
            </a:pPr>
            <a:r>
              <a:rPr lang="sk" sz="1400"/>
              <a:t>Coxa vara adolescentium (epifyseolysis capitis femoris)</a:t>
            </a:r>
            <a:endParaRPr sz="1400"/>
          </a:p>
          <a:p>
            <a:pPr indent="-188277" lvl="0" marL="228600" rtl="0" algn="just">
              <a:lnSpc>
                <a:spcPct val="80000"/>
              </a:lnSpc>
              <a:spcBef>
                <a:spcPts val="1000"/>
              </a:spcBef>
              <a:spcAft>
                <a:spcPts val="0"/>
              </a:spcAft>
              <a:buSzPts val="1400"/>
              <a:buChar char="•"/>
            </a:pPr>
            <a:r>
              <a:rPr lang="sk" sz="1400"/>
              <a:t>Poliomyelitida </a:t>
            </a:r>
            <a:endParaRPr sz="1400"/>
          </a:p>
          <a:p>
            <a:pPr indent="-188277" lvl="0" marL="228600" rtl="0" algn="just">
              <a:lnSpc>
                <a:spcPct val="80000"/>
              </a:lnSpc>
              <a:spcBef>
                <a:spcPts val="1000"/>
              </a:spcBef>
              <a:spcAft>
                <a:spcPts val="0"/>
              </a:spcAft>
              <a:buSzPts val="1400"/>
              <a:buChar char="•"/>
            </a:pPr>
            <a:r>
              <a:rPr lang="sk" sz="1400"/>
              <a:t>Meningomyelokéla </a:t>
            </a:r>
            <a:endParaRPr sz="1400"/>
          </a:p>
          <a:p>
            <a:pPr indent="-188277" lvl="0" marL="228600" rtl="0" algn="just">
              <a:lnSpc>
                <a:spcPct val="80000"/>
              </a:lnSpc>
              <a:spcBef>
                <a:spcPts val="1000"/>
              </a:spcBef>
              <a:spcAft>
                <a:spcPts val="0"/>
              </a:spcAft>
              <a:buSzPts val="1400"/>
              <a:buChar char="•"/>
            </a:pPr>
            <a:r>
              <a:rPr lang="sk" sz="1400"/>
              <a:t>Kořenová léze</a:t>
            </a:r>
            <a:endParaRPr sz="1400"/>
          </a:p>
          <a:p>
            <a:pPr indent="0" lvl="0" marL="0" rtl="0" algn="l">
              <a:lnSpc>
                <a:spcPct val="100000"/>
              </a:lnSpc>
              <a:spcBef>
                <a:spcPts val="0"/>
              </a:spcBef>
              <a:spcAft>
                <a:spcPts val="0"/>
              </a:spcAft>
              <a:buClr>
                <a:srgbClr val="000000"/>
              </a:buClr>
              <a:buFont typeface="Arial"/>
              <a:buNone/>
            </a:pPr>
            <a:r>
              <a:rPr lang="sk" sz="1200">
                <a:solidFill>
                  <a:srgbClr val="000000"/>
                </a:solidFill>
              </a:rPr>
              <a:t>(Gross, Fetto, Rosen, 2005)</a:t>
            </a:r>
            <a:endParaRPr sz="1200">
              <a:solidFill>
                <a:srgbClr val="000000"/>
              </a:solidFill>
            </a:endParaRPr>
          </a:p>
          <a:p>
            <a:pPr indent="-99377" lvl="0" marL="228600" rtl="0" algn="just">
              <a:lnSpc>
                <a:spcPct val="80000"/>
              </a:lnSpc>
              <a:spcBef>
                <a:spcPts val="1000"/>
              </a:spcBef>
              <a:spcAft>
                <a:spcPts val="0"/>
              </a:spcAft>
              <a:buNone/>
            </a:pPr>
            <a:r>
              <a:t/>
            </a:r>
            <a:endParaRPr sz="1400"/>
          </a:p>
          <a:p>
            <a:pPr indent="-99377" lvl="0" marL="228600" rtl="0" algn="just">
              <a:lnSpc>
                <a:spcPct val="80000"/>
              </a:lnSpc>
              <a:spcBef>
                <a:spcPts val="1000"/>
              </a:spcBef>
              <a:spcAft>
                <a:spcPts val="0"/>
              </a:spcAft>
              <a:buNone/>
            </a:pPr>
            <a:r>
              <a:t/>
            </a:r>
            <a:endParaRPr b="1" sz="1400"/>
          </a:p>
          <a:p>
            <a:pPr indent="0" lvl="0" marL="0" rtl="0" algn="l">
              <a:spcBef>
                <a:spcPts val="0"/>
              </a:spcBef>
              <a:spcAft>
                <a:spcPts val="0"/>
              </a:spcAft>
              <a:buNone/>
            </a:pPr>
            <a:r>
              <a:t/>
            </a:r>
            <a:endParaRPr b="1" sz="1400"/>
          </a:p>
        </p:txBody>
      </p:sp>
      <p:pic>
        <p:nvPicPr>
          <p:cNvPr id="855" name="Google Shape;855;p110"/>
          <p:cNvPicPr preferRelativeResize="0"/>
          <p:nvPr/>
        </p:nvPicPr>
        <p:blipFill rotWithShape="1">
          <a:blip r:embed="rId3">
            <a:alphaModFix/>
          </a:blip>
          <a:srcRect b="0" l="0" r="0" t="0"/>
          <a:stretch/>
        </p:blipFill>
        <p:spPr>
          <a:xfrm>
            <a:off x="5236072" y="2571753"/>
            <a:ext cx="2609075" cy="24139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7" name="Shape 207"/>
        <p:cNvGrpSpPr/>
        <p:nvPr/>
      </p:nvGrpSpPr>
      <p:grpSpPr>
        <a:xfrm>
          <a:off x="0" y="0"/>
          <a:ext cx="0" cy="0"/>
          <a:chOff x="0" y="0"/>
          <a:chExt cx="0" cy="0"/>
        </a:xfrm>
      </p:grpSpPr>
      <p:sp>
        <p:nvSpPr>
          <p:cNvPr id="208" name="Google Shape;208;p30"/>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Torzní úhel krčku femuru</a:t>
            </a:r>
            <a:endParaRPr/>
          </a:p>
        </p:txBody>
      </p:sp>
      <p:pic>
        <p:nvPicPr>
          <p:cNvPr id="209" name="Google Shape;209;p30"/>
          <p:cNvPicPr preferRelativeResize="0"/>
          <p:nvPr/>
        </p:nvPicPr>
        <p:blipFill rotWithShape="1">
          <a:blip r:embed="rId3">
            <a:alphaModFix/>
          </a:blip>
          <a:srcRect b="9809" l="30221" r="27651" t="64874"/>
          <a:stretch/>
        </p:blipFill>
        <p:spPr>
          <a:xfrm>
            <a:off x="1256675" y="1546300"/>
            <a:ext cx="6630625" cy="2490374"/>
          </a:xfrm>
          <a:prstGeom prst="rect">
            <a:avLst/>
          </a:prstGeom>
          <a:noFill/>
          <a:ln>
            <a:noFill/>
          </a:ln>
        </p:spPr>
      </p:pic>
    </p:spTree>
  </p:cSld>
  <p:clrMapOvr>
    <a:masterClrMapping/>
  </p:clrMapOvr>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9" name="Shape 859"/>
        <p:cNvGrpSpPr/>
        <p:nvPr/>
      </p:nvGrpSpPr>
      <p:grpSpPr>
        <a:xfrm>
          <a:off x="0" y="0"/>
          <a:ext cx="0" cy="0"/>
          <a:chOff x="0" y="0"/>
          <a:chExt cx="0" cy="0"/>
        </a:xfrm>
      </p:grpSpPr>
      <p:sp>
        <p:nvSpPr>
          <p:cNvPr id="860" name="Google Shape;860;p111"/>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Clr>
                <a:schemeClr val="dk1"/>
              </a:buClr>
              <a:buSzPts val="1100"/>
              <a:buFont typeface="Arial"/>
              <a:buNone/>
            </a:pPr>
            <a:r>
              <a:rPr lang="sk"/>
              <a:t>Svaly KYK - Dif. Dg.</a:t>
            </a:r>
            <a:endParaRPr/>
          </a:p>
          <a:p>
            <a:pPr indent="0" lvl="0" marL="0" rtl="0" algn="l">
              <a:spcBef>
                <a:spcPts val="0"/>
              </a:spcBef>
              <a:spcAft>
                <a:spcPts val="0"/>
              </a:spcAft>
              <a:buNone/>
            </a:pPr>
            <a:r>
              <a:t/>
            </a:r>
            <a:endParaRPr/>
          </a:p>
        </p:txBody>
      </p:sp>
      <p:sp>
        <p:nvSpPr>
          <p:cNvPr id="861" name="Google Shape;861;p111"/>
          <p:cNvSpPr txBox="1"/>
          <p:nvPr>
            <p:ph idx="1" type="body"/>
          </p:nvPr>
        </p:nvSpPr>
        <p:spPr>
          <a:xfrm>
            <a:off x="540000" y="1113250"/>
            <a:ext cx="5980200" cy="3105000"/>
          </a:xfrm>
          <a:prstGeom prst="rect">
            <a:avLst/>
          </a:prstGeom>
        </p:spPr>
        <p:txBody>
          <a:bodyPr anchorCtr="0" anchor="t" bIns="0" lIns="0" spcFirstLastPara="1" rIns="0" wrap="square" tIns="0">
            <a:noAutofit/>
          </a:bodyPr>
          <a:lstStyle/>
          <a:p>
            <a:pPr indent="-311150" lvl="0" marL="342900" rtl="0" algn="just">
              <a:lnSpc>
                <a:spcPct val="80000"/>
              </a:lnSpc>
              <a:spcBef>
                <a:spcPts val="0"/>
              </a:spcBef>
              <a:spcAft>
                <a:spcPts val="0"/>
              </a:spcAft>
              <a:buSzPts val="1500"/>
              <a:buChar char="•"/>
            </a:pPr>
            <a:r>
              <a:rPr lang="sk" sz="1500">
                <a:solidFill>
                  <a:srgbClr val="000000"/>
                </a:solidFill>
              </a:rPr>
              <a:t>Často přehlédnutelný zdroj bolesti dolní části zad – lumbago</a:t>
            </a:r>
            <a:endParaRPr sz="1500">
              <a:solidFill>
                <a:srgbClr val="000000"/>
              </a:solidFill>
            </a:endParaRPr>
          </a:p>
          <a:p>
            <a:pPr indent="-311150" lvl="0" marL="342900" rtl="0" algn="just">
              <a:lnSpc>
                <a:spcPct val="80000"/>
              </a:lnSpc>
              <a:spcBef>
                <a:spcPts val="0"/>
              </a:spcBef>
              <a:spcAft>
                <a:spcPts val="0"/>
              </a:spcAft>
              <a:buSzPts val="1500"/>
              <a:buChar char="•"/>
            </a:pPr>
            <a:r>
              <a:rPr lang="sk" sz="1500">
                <a:solidFill>
                  <a:srgbClr val="000000"/>
                </a:solidFill>
              </a:rPr>
              <a:t>Bolest se promítá do bezprostředního okolí svalu. </a:t>
            </a:r>
            <a:endParaRPr sz="1500">
              <a:solidFill>
                <a:srgbClr val="000000"/>
              </a:solidFill>
            </a:endParaRPr>
          </a:p>
          <a:p>
            <a:pPr indent="-311150" lvl="0" marL="342900" rtl="0" algn="just">
              <a:lnSpc>
                <a:spcPct val="80000"/>
              </a:lnSpc>
              <a:spcBef>
                <a:spcPts val="0"/>
              </a:spcBef>
              <a:spcAft>
                <a:spcPts val="0"/>
              </a:spcAft>
              <a:buSzPts val="1500"/>
              <a:buChar char="•"/>
            </a:pPr>
            <a:r>
              <a:rPr lang="sk" sz="1500">
                <a:solidFill>
                  <a:srgbClr val="2F5496"/>
                </a:solidFill>
              </a:rPr>
              <a:t>MGmed </a:t>
            </a:r>
            <a:r>
              <a:rPr lang="sk" sz="1500">
                <a:solidFill>
                  <a:srgbClr val="000000"/>
                </a:solidFill>
              </a:rPr>
              <a:t>má tři části (přední, střední, zadní).</a:t>
            </a:r>
            <a:endParaRPr b="1" i="1" sz="1500">
              <a:solidFill>
                <a:srgbClr val="000000"/>
              </a:solidFill>
            </a:endParaRPr>
          </a:p>
          <a:p>
            <a:pPr indent="0" lvl="0" marL="0" rtl="0" algn="l">
              <a:lnSpc>
                <a:spcPct val="80000"/>
              </a:lnSpc>
              <a:spcBef>
                <a:spcPts val="0"/>
              </a:spcBef>
              <a:spcAft>
                <a:spcPts val="0"/>
              </a:spcAft>
              <a:buClr>
                <a:srgbClr val="000000"/>
              </a:buClr>
              <a:buFont typeface="Arial"/>
              <a:buNone/>
            </a:pPr>
            <a:r>
              <a:t/>
            </a:r>
            <a:endParaRPr sz="1500">
              <a:solidFill>
                <a:srgbClr val="000000"/>
              </a:solidFill>
            </a:endParaRPr>
          </a:p>
          <a:p>
            <a:pPr indent="0" lvl="0" marL="0" rtl="0" algn="just">
              <a:lnSpc>
                <a:spcPct val="80000"/>
              </a:lnSpc>
              <a:spcBef>
                <a:spcPts val="0"/>
              </a:spcBef>
              <a:spcAft>
                <a:spcPts val="0"/>
              </a:spcAft>
              <a:buClr>
                <a:srgbClr val="000000"/>
              </a:buClr>
              <a:buFont typeface="Arial"/>
              <a:buNone/>
            </a:pPr>
            <a:r>
              <a:rPr b="1" lang="sk" sz="1500">
                <a:solidFill>
                  <a:srgbClr val="2E75B5"/>
                </a:solidFill>
              </a:rPr>
              <a:t>TrP 1</a:t>
            </a:r>
            <a:endParaRPr sz="1500">
              <a:solidFill>
                <a:srgbClr val="2E75B5"/>
              </a:solidFill>
            </a:endParaRPr>
          </a:p>
          <a:p>
            <a:pPr indent="-266700" lvl="0" marL="285750" rtl="0" algn="just">
              <a:lnSpc>
                <a:spcPct val="80000"/>
              </a:lnSpc>
              <a:spcBef>
                <a:spcPts val="0"/>
              </a:spcBef>
              <a:spcAft>
                <a:spcPts val="0"/>
              </a:spcAft>
              <a:buSzPts val="1500"/>
              <a:buChar char="•"/>
            </a:pPr>
            <a:r>
              <a:rPr lang="sk" sz="1500">
                <a:solidFill>
                  <a:srgbClr val="000000"/>
                </a:solidFill>
              </a:rPr>
              <a:t>v zadní části svalu v blízkosti crista iliaca a SI kloubu</a:t>
            </a:r>
            <a:endParaRPr sz="1500">
              <a:solidFill>
                <a:srgbClr val="000000"/>
              </a:solidFill>
            </a:endParaRPr>
          </a:p>
          <a:p>
            <a:pPr indent="-266700" lvl="0" marL="285750" rtl="0" algn="just">
              <a:lnSpc>
                <a:spcPct val="80000"/>
              </a:lnSpc>
              <a:spcBef>
                <a:spcPts val="0"/>
              </a:spcBef>
              <a:spcAft>
                <a:spcPts val="0"/>
              </a:spcAft>
              <a:buSzPts val="1500"/>
              <a:buChar char="•"/>
            </a:pPr>
            <a:r>
              <a:rPr b="1" i="1" lang="sk" sz="1500">
                <a:solidFill>
                  <a:srgbClr val="000000"/>
                </a:solidFill>
              </a:rPr>
              <a:t>Zóna referenční bolesti: </a:t>
            </a:r>
            <a:r>
              <a:rPr lang="sk" sz="1500">
                <a:solidFill>
                  <a:srgbClr val="000000"/>
                </a:solidFill>
              </a:rPr>
              <a:t>bolest je přenášena po zadní straně crista iliaca do oblasti SI kloubu a nad sacrum na stejné straně, může však zasahovat na velkou část hýždě</a:t>
            </a:r>
            <a:endParaRPr sz="1500">
              <a:solidFill>
                <a:srgbClr val="000000"/>
              </a:solidFill>
            </a:endParaRPr>
          </a:p>
          <a:p>
            <a:pPr indent="0" lvl="0" marL="0" rtl="0" algn="just">
              <a:lnSpc>
                <a:spcPct val="80000"/>
              </a:lnSpc>
              <a:spcBef>
                <a:spcPts val="0"/>
              </a:spcBef>
              <a:spcAft>
                <a:spcPts val="0"/>
              </a:spcAft>
              <a:buClr>
                <a:srgbClr val="000000"/>
              </a:buClr>
              <a:buFont typeface="Arial"/>
              <a:buNone/>
            </a:pPr>
            <a:r>
              <a:t/>
            </a:r>
            <a:endParaRPr b="1" sz="1500">
              <a:solidFill>
                <a:srgbClr val="000000"/>
              </a:solidFill>
            </a:endParaRPr>
          </a:p>
          <a:p>
            <a:pPr indent="0" lvl="0" marL="0" rtl="0" algn="just">
              <a:lnSpc>
                <a:spcPct val="80000"/>
              </a:lnSpc>
              <a:spcBef>
                <a:spcPts val="0"/>
              </a:spcBef>
              <a:spcAft>
                <a:spcPts val="0"/>
              </a:spcAft>
              <a:buClr>
                <a:srgbClr val="000000"/>
              </a:buClr>
              <a:buFont typeface="Arial"/>
              <a:buNone/>
            </a:pPr>
            <a:r>
              <a:rPr b="1" lang="sk" sz="1500">
                <a:solidFill>
                  <a:srgbClr val="2E75B5"/>
                </a:solidFill>
              </a:rPr>
              <a:t>TrP 2</a:t>
            </a:r>
            <a:r>
              <a:rPr lang="sk" sz="1500">
                <a:solidFill>
                  <a:srgbClr val="2E75B5"/>
                </a:solidFill>
              </a:rPr>
              <a:t> </a:t>
            </a:r>
            <a:endParaRPr sz="1500">
              <a:solidFill>
                <a:srgbClr val="000000"/>
              </a:solidFill>
            </a:endParaRPr>
          </a:p>
          <a:p>
            <a:pPr indent="-266700" lvl="0" marL="285750" rtl="0" algn="just">
              <a:lnSpc>
                <a:spcPct val="80000"/>
              </a:lnSpc>
              <a:spcBef>
                <a:spcPts val="0"/>
              </a:spcBef>
              <a:spcAft>
                <a:spcPts val="0"/>
              </a:spcAft>
              <a:buSzPts val="1500"/>
              <a:buChar char="•"/>
            </a:pPr>
            <a:r>
              <a:rPr lang="sk" sz="1500">
                <a:solidFill>
                  <a:srgbClr val="000000"/>
                </a:solidFill>
              </a:rPr>
              <a:t>asi v ½ crista iliaca</a:t>
            </a:r>
            <a:endParaRPr sz="1500">
              <a:solidFill>
                <a:srgbClr val="000000"/>
              </a:solidFill>
            </a:endParaRPr>
          </a:p>
          <a:p>
            <a:pPr indent="-266700" lvl="0" marL="285750" rtl="0" algn="just">
              <a:lnSpc>
                <a:spcPct val="80000"/>
              </a:lnSpc>
              <a:spcBef>
                <a:spcPts val="0"/>
              </a:spcBef>
              <a:spcAft>
                <a:spcPts val="0"/>
              </a:spcAft>
              <a:buSzPts val="1500"/>
              <a:buChar char="•"/>
            </a:pPr>
            <a:r>
              <a:rPr b="1" i="1" lang="sk" sz="1500">
                <a:solidFill>
                  <a:srgbClr val="000000"/>
                </a:solidFill>
              </a:rPr>
              <a:t>Zóna referenční bolesti: </a:t>
            </a:r>
            <a:r>
              <a:rPr lang="sk" sz="1500">
                <a:solidFill>
                  <a:srgbClr val="000000"/>
                </a:solidFill>
              </a:rPr>
              <a:t>bolest vyzařuje více laterálně do střední gluteální oblasti, může zasahovat do horní, laterální a zadní části stehna</a:t>
            </a:r>
            <a:endParaRPr sz="1500">
              <a:solidFill>
                <a:srgbClr val="000000"/>
              </a:solidFill>
            </a:endParaRPr>
          </a:p>
          <a:p>
            <a:pPr indent="0" lvl="0" marL="0" rtl="0" algn="just">
              <a:lnSpc>
                <a:spcPct val="80000"/>
              </a:lnSpc>
              <a:spcBef>
                <a:spcPts val="0"/>
              </a:spcBef>
              <a:spcAft>
                <a:spcPts val="0"/>
              </a:spcAft>
              <a:buClr>
                <a:srgbClr val="000000"/>
              </a:buClr>
              <a:buFont typeface="Arial"/>
              <a:buNone/>
            </a:pPr>
            <a:r>
              <a:t/>
            </a:r>
            <a:endParaRPr b="1" sz="1500">
              <a:solidFill>
                <a:srgbClr val="2E75B5"/>
              </a:solidFill>
            </a:endParaRPr>
          </a:p>
          <a:p>
            <a:pPr indent="0" lvl="0" marL="0" rtl="0" algn="just">
              <a:lnSpc>
                <a:spcPct val="80000"/>
              </a:lnSpc>
              <a:spcBef>
                <a:spcPts val="0"/>
              </a:spcBef>
              <a:spcAft>
                <a:spcPts val="0"/>
              </a:spcAft>
              <a:buClr>
                <a:srgbClr val="000000"/>
              </a:buClr>
              <a:buFont typeface="Arial"/>
              <a:buNone/>
            </a:pPr>
            <a:r>
              <a:rPr b="1" lang="sk" sz="1500">
                <a:solidFill>
                  <a:srgbClr val="2E75B5"/>
                </a:solidFill>
              </a:rPr>
              <a:t>TrP 3</a:t>
            </a:r>
            <a:r>
              <a:rPr lang="sk" sz="1500">
                <a:solidFill>
                  <a:srgbClr val="000000"/>
                </a:solidFill>
              </a:rPr>
              <a:t> </a:t>
            </a:r>
            <a:endParaRPr sz="1500">
              <a:solidFill>
                <a:srgbClr val="000000"/>
              </a:solidFill>
            </a:endParaRPr>
          </a:p>
          <a:p>
            <a:pPr indent="-266700" lvl="0" marL="285750" rtl="0" algn="just">
              <a:lnSpc>
                <a:spcPct val="80000"/>
              </a:lnSpc>
              <a:spcBef>
                <a:spcPts val="0"/>
              </a:spcBef>
              <a:spcAft>
                <a:spcPts val="0"/>
              </a:spcAft>
              <a:buSzPts val="1500"/>
              <a:buChar char="•"/>
            </a:pPr>
            <a:r>
              <a:rPr lang="sk" sz="1500">
                <a:solidFill>
                  <a:srgbClr val="000000"/>
                </a:solidFill>
              </a:rPr>
              <a:t>objevuje se zřídka, nachází se v blízkosti SIAS</a:t>
            </a:r>
            <a:endParaRPr sz="1500">
              <a:solidFill>
                <a:srgbClr val="000000"/>
              </a:solidFill>
            </a:endParaRPr>
          </a:p>
          <a:p>
            <a:pPr indent="-266700" lvl="0" marL="285750" rtl="0" algn="just">
              <a:lnSpc>
                <a:spcPct val="80000"/>
              </a:lnSpc>
              <a:spcBef>
                <a:spcPts val="0"/>
              </a:spcBef>
              <a:spcAft>
                <a:spcPts val="0"/>
              </a:spcAft>
              <a:buSzPts val="1500"/>
              <a:buChar char="•"/>
            </a:pPr>
            <a:r>
              <a:rPr b="1" i="1" lang="sk" sz="1500">
                <a:solidFill>
                  <a:srgbClr val="000000"/>
                </a:solidFill>
              </a:rPr>
              <a:t>Zóna referenční bolesti: </a:t>
            </a:r>
            <a:r>
              <a:rPr lang="sk" sz="1500">
                <a:solidFill>
                  <a:srgbClr val="000000"/>
                </a:solidFill>
              </a:rPr>
              <a:t>bolest jde podél cristy až na spodní část Lp a bilaterálně nad sacrum</a:t>
            </a:r>
            <a:endParaRPr sz="1500">
              <a:solidFill>
                <a:srgbClr val="000000"/>
              </a:solidFill>
            </a:endParaRPr>
          </a:p>
          <a:p>
            <a:pPr indent="0" lvl="0" marL="0" rtl="0" algn="l">
              <a:spcBef>
                <a:spcPts val="0"/>
              </a:spcBef>
              <a:spcAft>
                <a:spcPts val="0"/>
              </a:spcAft>
              <a:buNone/>
            </a:pPr>
            <a:r>
              <a:t/>
            </a:r>
            <a:endParaRPr sz="1500"/>
          </a:p>
        </p:txBody>
      </p:sp>
      <p:pic>
        <p:nvPicPr>
          <p:cNvPr id="862" name="Google Shape;862;p111"/>
          <p:cNvPicPr preferRelativeResize="0"/>
          <p:nvPr/>
        </p:nvPicPr>
        <p:blipFill rotWithShape="1">
          <a:blip r:embed="rId3">
            <a:alphaModFix/>
          </a:blip>
          <a:srcRect b="25043" l="0" r="0" t="0"/>
          <a:stretch/>
        </p:blipFill>
        <p:spPr>
          <a:xfrm>
            <a:off x="6199919" y="878689"/>
            <a:ext cx="2508900" cy="1371300"/>
          </a:xfrm>
          <a:prstGeom prst="rect">
            <a:avLst/>
          </a:prstGeom>
          <a:noFill/>
          <a:ln>
            <a:noFill/>
          </a:ln>
        </p:spPr>
      </p:pic>
      <p:sp>
        <p:nvSpPr>
          <p:cNvPr id="863" name="Google Shape;863;p111"/>
          <p:cNvSpPr/>
          <p:nvPr/>
        </p:nvSpPr>
        <p:spPr>
          <a:xfrm>
            <a:off x="6771225" y="2250000"/>
            <a:ext cx="1632300" cy="2769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sk" sz="1100">
                <a:solidFill>
                  <a:srgbClr val="5F5F5F"/>
                </a:solidFill>
              </a:rPr>
              <a:t>(Travell, Simons, 1997)</a:t>
            </a:r>
            <a:endParaRPr sz="1100">
              <a:solidFill>
                <a:srgbClr val="5F5F5F"/>
              </a:solidFill>
            </a:endParaRPr>
          </a:p>
        </p:txBody>
      </p:sp>
    </p:spTree>
  </p:cSld>
  <p:clrMapOvr>
    <a:masterClrMapping/>
  </p:clrMapOvr>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7" name="Shape 867"/>
        <p:cNvGrpSpPr/>
        <p:nvPr/>
      </p:nvGrpSpPr>
      <p:grpSpPr>
        <a:xfrm>
          <a:off x="0" y="0"/>
          <a:ext cx="0" cy="0"/>
          <a:chOff x="0" y="0"/>
          <a:chExt cx="0" cy="0"/>
        </a:xfrm>
      </p:grpSpPr>
      <p:sp>
        <p:nvSpPr>
          <p:cNvPr id="868" name="Google Shape;868;p112"/>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Clr>
                <a:schemeClr val="dk1"/>
              </a:buClr>
              <a:buSzPts val="1100"/>
              <a:buFont typeface="Arial"/>
              <a:buNone/>
            </a:pPr>
            <a:r>
              <a:rPr lang="sk"/>
              <a:t>Svaly KYK - Dif. Dg.</a:t>
            </a:r>
            <a:endParaRPr/>
          </a:p>
          <a:p>
            <a:pPr indent="0" lvl="0" marL="0" rtl="0" algn="l">
              <a:spcBef>
                <a:spcPts val="0"/>
              </a:spcBef>
              <a:spcAft>
                <a:spcPts val="0"/>
              </a:spcAft>
              <a:buNone/>
            </a:pPr>
            <a:r>
              <a:t/>
            </a:r>
            <a:endParaRPr/>
          </a:p>
        </p:txBody>
      </p:sp>
      <p:sp>
        <p:nvSpPr>
          <p:cNvPr id="869" name="Google Shape;869;p112"/>
          <p:cNvSpPr txBox="1"/>
          <p:nvPr>
            <p:ph idx="1" type="body"/>
          </p:nvPr>
        </p:nvSpPr>
        <p:spPr>
          <a:xfrm>
            <a:off x="540000" y="1276129"/>
            <a:ext cx="3915000" cy="3105000"/>
          </a:xfrm>
          <a:prstGeom prst="rect">
            <a:avLst/>
          </a:prstGeom>
        </p:spPr>
        <p:txBody>
          <a:bodyPr anchorCtr="0" anchor="t" bIns="0" lIns="0" spcFirstLastPara="1" rIns="0" wrap="square" tIns="0">
            <a:noAutofit/>
          </a:bodyPr>
          <a:lstStyle/>
          <a:p>
            <a:pPr indent="0" lvl="0" marL="0" rtl="0" algn="just">
              <a:lnSpc>
                <a:spcPct val="90000"/>
              </a:lnSpc>
              <a:spcBef>
                <a:spcPts val="0"/>
              </a:spcBef>
              <a:spcAft>
                <a:spcPts val="0"/>
              </a:spcAft>
              <a:buNone/>
            </a:pPr>
            <a:r>
              <a:rPr b="1" lang="sk" sz="1600">
                <a:solidFill>
                  <a:srgbClr val="000000"/>
                </a:solidFill>
              </a:rPr>
              <a:t>M.GMed - symptomy:</a:t>
            </a:r>
            <a:endParaRPr b="1" sz="1600">
              <a:solidFill>
                <a:srgbClr val="000000"/>
              </a:solidFill>
            </a:endParaRPr>
          </a:p>
          <a:p>
            <a:pPr indent="-190500" lvl="0" marL="228600" rtl="0" algn="just">
              <a:lnSpc>
                <a:spcPct val="90000"/>
              </a:lnSpc>
              <a:spcBef>
                <a:spcPts val="0"/>
              </a:spcBef>
              <a:spcAft>
                <a:spcPts val="0"/>
              </a:spcAft>
              <a:buSzPts val="1600"/>
              <a:buChar char="•"/>
            </a:pPr>
            <a:r>
              <a:rPr lang="sk" sz="1600">
                <a:solidFill>
                  <a:srgbClr val="000000"/>
                </a:solidFill>
              </a:rPr>
              <a:t>Antalgická, bolestivá chůze</a:t>
            </a:r>
            <a:endParaRPr sz="1600">
              <a:solidFill>
                <a:srgbClr val="000000"/>
              </a:solidFill>
            </a:endParaRPr>
          </a:p>
          <a:p>
            <a:pPr indent="-190500" lvl="0" marL="228600" rtl="0" algn="just">
              <a:lnSpc>
                <a:spcPct val="90000"/>
              </a:lnSpc>
              <a:spcBef>
                <a:spcPts val="1000"/>
              </a:spcBef>
              <a:spcAft>
                <a:spcPts val="0"/>
              </a:spcAft>
              <a:buSzPts val="1600"/>
              <a:buChar char="•"/>
            </a:pPr>
            <a:r>
              <a:rPr lang="sk" sz="1600">
                <a:solidFill>
                  <a:srgbClr val="000000"/>
                </a:solidFill>
              </a:rPr>
              <a:t>Bolest při spánku na postižené straně </a:t>
            </a:r>
            <a:endParaRPr sz="1600">
              <a:solidFill>
                <a:srgbClr val="000000"/>
              </a:solidFill>
            </a:endParaRPr>
          </a:p>
          <a:p>
            <a:pPr indent="-190500" lvl="0" marL="228600" rtl="0" algn="just">
              <a:lnSpc>
                <a:spcPct val="90000"/>
              </a:lnSpc>
              <a:spcBef>
                <a:spcPts val="1000"/>
              </a:spcBef>
              <a:spcAft>
                <a:spcPts val="0"/>
              </a:spcAft>
              <a:buSzPts val="1600"/>
              <a:buChar char="•"/>
            </a:pPr>
            <a:r>
              <a:rPr lang="sk" sz="1600">
                <a:solidFill>
                  <a:srgbClr val="000000"/>
                </a:solidFill>
              </a:rPr>
              <a:t>Bolestivý sed ve zkroucené pozici, retroverze pánve tak, že váha těla komprimuje TrP</a:t>
            </a:r>
            <a:endParaRPr sz="1600">
              <a:solidFill>
                <a:srgbClr val="000000"/>
              </a:solidFill>
            </a:endParaRPr>
          </a:p>
          <a:p>
            <a:pPr indent="-190500" lvl="0" marL="228600" rtl="0" algn="just">
              <a:lnSpc>
                <a:spcPct val="90000"/>
              </a:lnSpc>
              <a:spcBef>
                <a:spcPts val="1000"/>
              </a:spcBef>
              <a:spcAft>
                <a:spcPts val="0"/>
              </a:spcAft>
              <a:buSzPts val="1600"/>
              <a:buChar char="•"/>
            </a:pPr>
            <a:r>
              <a:rPr lang="sk" sz="1600">
                <a:solidFill>
                  <a:srgbClr val="000000"/>
                </a:solidFill>
              </a:rPr>
              <a:t>Často spojeno s Mortonovou nohou (větší pronace nohy)</a:t>
            </a:r>
            <a:endParaRPr sz="1600">
              <a:solidFill>
                <a:srgbClr val="000000"/>
              </a:solidFill>
            </a:endParaRPr>
          </a:p>
          <a:p>
            <a:pPr indent="-190500" lvl="0" marL="228600" rtl="0" algn="just">
              <a:lnSpc>
                <a:spcPct val="90000"/>
              </a:lnSpc>
              <a:spcBef>
                <a:spcPts val="1000"/>
              </a:spcBef>
              <a:spcAft>
                <a:spcPts val="0"/>
              </a:spcAft>
              <a:buSzPts val="1600"/>
              <a:buChar char="•"/>
            </a:pPr>
            <a:r>
              <a:rPr lang="sk" sz="1600">
                <a:solidFill>
                  <a:srgbClr val="000000"/>
                </a:solidFill>
              </a:rPr>
              <a:t>Udržovacím mechanismem může být předsunuté držení hlavy </a:t>
            </a:r>
            <a:endParaRPr sz="1600">
              <a:solidFill>
                <a:srgbClr val="000000"/>
              </a:solidFill>
            </a:endParaRPr>
          </a:p>
          <a:p>
            <a:pPr indent="-50800" lvl="0" marL="228600" rtl="0" algn="l">
              <a:lnSpc>
                <a:spcPct val="90000"/>
              </a:lnSpc>
              <a:spcBef>
                <a:spcPts val="1000"/>
              </a:spcBef>
              <a:spcAft>
                <a:spcPts val="0"/>
              </a:spcAft>
              <a:buNone/>
            </a:pPr>
            <a:r>
              <a:t/>
            </a:r>
            <a:endParaRPr sz="1600">
              <a:solidFill>
                <a:srgbClr val="000000"/>
              </a:solidFill>
            </a:endParaRPr>
          </a:p>
          <a:p>
            <a:pPr indent="0" lvl="0" marL="0" rtl="0" algn="l">
              <a:spcBef>
                <a:spcPts val="0"/>
              </a:spcBef>
              <a:spcAft>
                <a:spcPts val="0"/>
              </a:spcAft>
              <a:buNone/>
            </a:pPr>
            <a:r>
              <a:t/>
            </a:r>
            <a:endParaRPr sz="1600"/>
          </a:p>
        </p:txBody>
      </p:sp>
      <p:sp>
        <p:nvSpPr>
          <p:cNvPr id="870" name="Google Shape;870;p112"/>
          <p:cNvSpPr txBox="1"/>
          <p:nvPr>
            <p:ph idx="2" type="body"/>
          </p:nvPr>
        </p:nvSpPr>
        <p:spPr>
          <a:xfrm>
            <a:off x="4689910" y="639679"/>
            <a:ext cx="3915000" cy="3105000"/>
          </a:xfrm>
          <a:prstGeom prst="rect">
            <a:avLst/>
          </a:prstGeom>
        </p:spPr>
        <p:txBody>
          <a:bodyPr anchorCtr="0" anchor="t" bIns="0" lIns="0" spcFirstLastPara="1" rIns="0" wrap="square" tIns="0">
            <a:noAutofit/>
          </a:bodyPr>
          <a:lstStyle/>
          <a:p>
            <a:pPr indent="0" lvl="0" marL="0" rtl="0" algn="just">
              <a:lnSpc>
                <a:spcPct val="70000"/>
              </a:lnSpc>
              <a:spcBef>
                <a:spcPts val="0"/>
              </a:spcBef>
              <a:spcAft>
                <a:spcPts val="0"/>
              </a:spcAft>
              <a:buNone/>
            </a:pPr>
            <a:r>
              <a:rPr b="1" lang="sk" sz="1500">
                <a:solidFill>
                  <a:srgbClr val="000000"/>
                </a:solidFill>
              </a:rPr>
              <a:t>M.GMed - aktivace:</a:t>
            </a:r>
            <a:endParaRPr b="1" sz="1500">
              <a:solidFill>
                <a:srgbClr val="000000"/>
              </a:solidFill>
            </a:endParaRPr>
          </a:p>
          <a:p>
            <a:pPr indent="-209550" lvl="0" marL="228600" rtl="0" algn="just">
              <a:lnSpc>
                <a:spcPct val="70000"/>
              </a:lnSpc>
              <a:spcBef>
                <a:spcPts val="0"/>
              </a:spcBef>
              <a:spcAft>
                <a:spcPts val="0"/>
              </a:spcAft>
              <a:buSzPts val="1500"/>
              <a:buChar char="•"/>
            </a:pPr>
            <a:r>
              <a:rPr lang="sk" sz="1500">
                <a:solidFill>
                  <a:srgbClr val="000000"/>
                </a:solidFill>
              </a:rPr>
              <a:t>sportovní úrazy, náhlé pády na zadek, přetížení při sportu (tenisové zápasy, aerobik)</a:t>
            </a:r>
            <a:endParaRPr sz="1500">
              <a:solidFill>
                <a:srgbClr val="000000"/>
              </a:solidFill>
            </a:endParaRPr>
          </a:p>
          <a:p>
            <a:pPr indent="-182880" lvl="0" marL="228600" rtl="0" algn="just">
              <a:lnSpc>
                <a:spcPct val="70000"/>
              </a:lnSpc>
              <a:spcBef>
                <a:spcPts val="1000"/>
              </a:spcBef>
              <a:spcAft>
                <a:spcPts val="0"/>
              </a:spcAft>
              <a:buSzPts val="1500"/>
              <a:buChar char="•"/>
            </a:pPr>
            <a:r>
              <a:rPr lang="sk" sz="1500">
                <a:solidFill>
                  <a:srgbClr val="000000"/>
                </a:solidFill>
              </a:rPr>
              <a:t>dlouhá chůze v měkkém terénu – písečná pláž</a:t>
            </a:r>
            <a:endParaRPr sz="1500">
              <a:solidFill>
                <a:srgbClr val="000000"/>
              </a:solidFill>
            </a:endParaRPr>
          </a:p>
          <a:p>
            <a:pPr indent="-182880" lvl="0" marL="228600" rtl="0" algn="just">
              <a:lnSpc>
                <a:spcPct val="70000"/>
              </a:lnSpc>
              <a:spcBef>
                <a:spcPts val="1000"/>
              </a:spcBef>
              <a:spcAft>
                <a:spcPts val="0"/>
              </a:spcAft>
              <a:buSzPts val="1500"/>
              <a:buChar char="•"/>
            </a:pPr>
            <a:r>
              <a:rPr lang="sk" sz="1500">
                <a:solidFill>
                  <a:srgbClr val="000000"/>
                </a:solidFill>
              </a:rPr>
              <a:t>váha těla na 1DK po dlouhou dobu</a:t>
            </a:r>
            <a:endParaRPr sz="1500">
              <a:solidFill>
                <a:srgbClr val="000000"/>
              </a:solidFill>
            </a:endParaRPr>
          </a:p>
          <a:p>
            <a:pPr indent="-182880" lvl="0" marL="228600" rtl="0" algn="just">
              <a:lnSpc>
                <a:spcPct val="70000"/>
              </a:lnSpc>
              <a:spcBef>
                <a:spcPts val="1000"/>
              </a:spcBef>
              <a:spcAft>
                <a:spcPts val="0"/>
              </a:spcAft>
              <a:buSzPts val="1500"/>
              <a:buChar char="•"/>
            </a:pPr>
            <a:r>
              <a:rPr lang="sk" sz="1500">
                <a:solidFill>
                  <a:srgbClr val="000000"/>
                </a:solidFill>
              </a:rPr>
              <a:t>někteří autoři se domnívají, že rozdílná délka DKK o 1 cm může být příčinou low back pain a TrP v </a:t>
            </a:r>
            <a:r>
              <a:rPr lang="sk" sz="1500">
                <a:solidFill>
                  <a:srgbClr val="2F5496"/>
                </a:solidFill>
              </a:rPr>
              <a:t>MGmed</a:t>
            </a:r>
            <a:endParaRPr sz="1500">
              <a:solidFill>
                <a:srgbClr val="2F5496"/>
              </a:solidFill>
            </a:endParaRPr>
          </a:p>
          <a:p>
            <a:pPr indent="-182880" lvl="0" marL="228600" rtl="0" algn="just">
              <a:lnSpc>
                <a:spcPct val="70000"/>
              </a:lnSpc>
              <a:spcBef>
                <a:spcPts val="1000"/>
              </a:spcBef>
              <a:spcAft>
                <a:spcPts val="0"/>
              </a:spcAft>
              <a:buSzPts val="1500"/>
              <a:buChar char="•"/>
            </a:pPr>
            <a:r>
              <a:rPr lang="sk" sz="1500">
                <a:solidFill>
                  <a:srgbClr val="000000"/>
                </a:solidFill>
              </a:rPr>
              <a:t>dlouhodobá FLX KYK, sed v nízkém křesle s nohami na podlaze a koleny ve FLX </a:t>
            </a:r>
            <a:endParaRPr sz="1500">
              <a:solidFill>
                <a:srgbClr val="000000"/>
              </a:solidFill>
            </a:endParaRPr>
          </a:p>
          <a:p>
            <a:pPr indent="-182880" lvl="0" marL="228600" rtl="0" algn="just">
              <a:lnSpc>
                <a:spcPct val="70000"/>
              </a:lnSpc>
              <a:spcBef>
                <a:spcPts val="1000"/>
              </a:spcBef>
              <a:spcAft>
                <a:spcPts val="0"/>
              </a:spcAft>
              <a:buSzPts val="1500"/>
              <a:buChar char="•"/>
            </a:pPr>
            <a:r>
              <a:rPr lang="sk" sz="1500">
                <a:solidFill>
                  <a:srgbClr val="000000"/>
                </a:solidFill>
              </a:rPr>
              <a:t>sezení na peněžence v zadní kapse kalhot</a:t>
            </a:r>
            <a:endParaRPr sz="1500">
              <a:solidFill>
                <a:srgbClr val="000000"/>
              </a:solidFill>
            </a:endParaRPr>
          </a:p>
          <a:p>
            <a:pPr indent="-182880" lvl="0" marL="228600" rtl="0" algn="just">
              <a:lnSpc>
                <a:spcPct val="70000"/>
              </a:lnSpc>
              <a:spcBef>
                <a:spcPts val="1000"/>
              </a:spcBef>
              <a:spcAft>
                <a:spcPts val="0"/>
              </a:spcAft>
              <a:buSzPts val="1500"/>
              <a:buChar char="•"/>
            </a:pPr>
            <a:r>
              <a:rPr lang="sk" sz="1500">
                <a:solidFill>
                  <a:srgbClr val="000000"/>
                </a:solidFill>
              </a:rPr>
              <a:t>nošení břemen v 1HK (dlouhodobě)</a:t>
            </a:r>
            <a:endParaRPr sz="1500">
              <a:solidFill>
                <a:srgbClr val="000000"/>
              </a:solidFill>
            </a:endParaRPr>
          </a:p>
          <a:p>
            <a:pPr indent="-182880" lvl="0" marL="228600" rtl="0" algn="just">
              <a:lnSpc>
                <a:spcPct val="70000"/>
              </a:lnSpc>
              <a:spcBef>
                <a:spcPts val="1000"/>
              </a:spcBef>
              <a:spcAft>
                <a:spcPts val="0"/>
              </a:spcAft>
              <a:buSzPts val="1500"/>
              <a:buChar char="•"/>
            </a:pPr>
            <a:r>
              <a:rPr lang="sk" sz="1500">
                <a:solidFill>
                  <a:srgbClr val="000000"/>
                </a:solidFill>
              </a:rPr>
              <a:t>SI posun – asymetrický tah za vlákna</a:t>
            </a:r>
            <a:endParaRPr sz="1500">
              <a:solidFill>
                <a:srgbClr val="000000"/>
              </a:solidFill>
            </a:endParaRPr>
          </a:p>
          <a:p>
            <a:pPr indent="-182880" lvl="0" marL="228600" rtl="0" algn="just">
              <a:lnSpc>
                <a:spcPct val="70000"/>
              </a:lnSpc>
              <a:spcBef>
                <a:spcPts val="1000"/>
              </a:spcBef>
              <a:spcAft>
                <a:spcPts val="0"/>
              </a:spcAft>
              <a:buSzPts val="1500"/>
              <a:buChar char="•"/>
            </a:pPr>
            <a:r>
              <a:rPr lang="sk" sz="1500">
                <a:solidFill>
                  <a:srgbClr val="000000"/>
                </a:solidFill>
              </a:rPr>
              <a:t>spánek na boku s FLX a ADD DKK</a:t>
            </a:r>
            <a:endParaRPr sz="1500">
              <a:solidFill>
                <a:srgbClr val="000000"/>
              </a:solidFill>
            </a:endParaRPr>
          </a:p>
          <a:p>
            <a:pPr indent="-182880" lvl="0" marL="228600" rtl="0" algn="just">
              <a:lnSpc>
                <a:spcPct val="70000"/>
              </a:lnSpc>
              <a:spcBef>
                <a:spcPts val="1000"/>
              </a:spcBef>
              <a:spcAft>
                <a:spcPts val="0"/>
              </a:spcAft>
              <a:buSzPts val="1500"/>
              <a:buChar char="•"/>
            </a:pPr>
            <a:r>
              <a:rPr lang="sk" sz="1500">
                <a:solidFill>
                  <a:srgbClr val="000000"/>
                </a:solidFill>
              </a:rPr>
              <a:t>Mortonova deformita</a:t>
            </a:r>
            <a:endParaRPr sz="1500">
              <a:solidFill>
                <a:srgbClr val="000000"/>
              </a:solidFill>
            </a:endParaRPr>
          </a:p>
          <a:p>
            <a:pPr indent="-182880" lvl="0" marL="228600" rtl="0" algn="just">
              <a:lnSpc>
                <a:spcPct val="70000"/>
              </a:lnSpc>
              <a:spcBef>
                <a:spcPts val="1000"/>
              </a:spcBef>
              <a:spcAft>
                <a:spcPts val="0"/>
              </a:spcAft>
              <a:buSzPts val="1500"/>
              <a:buChar char="•"/>
            </a:pPr>
            <a:r>
              <a:rPr lang="sk" sz="1500">
                <a:solidFill>
                  <a:srgbClr val="000000"/>
                </a:solidFill>
              </a:rPr>
              <a:t>vady nohou s poruchou našlapování a valgozitou KOK a VR</a:t>
            </a:r>
            <a:endParaRPr sz="1500">
              <a:solidFill>
                <a:srgbClr val="000000"/>
              </a:solidFill>
            </a:endParaRPr>
          </a:p>
          <a:p>
            <a:pPr indent="-64135" lvl="0" marL="228600" rtl="0" algn="l">
              <a:lnSpc>
                <a:spcPct val="70000"/>
              </a:lnSpc>
              <a:spcBef>
                <a:spcPts val="1000"/>
              </a:spcBef>
              <a:spcAft>
                <a:spcPts val="0"/>
              </a:spcAft>
              <a:buNone/>
            </a:pPr>
            <a:r>
              <a:t/>
            </a:r>
            <a:endParaRPr sz="1500">
              <a:solidFill>
                <a:srgbClr val="000000"/>
              </a:solidFill>
            </a:endParaRPr>
          </a:p>
          <a:p>
            <a:pPr indent="0" lvl="0" marL="0" rtl="0" algn="l">
              <a:spcBef>
                <a:spcPts val="0"/>
              </a:spcBef>
              <a:spcAft>
                <a:spcPts val="0"/>
              </a:spcAft>
              <a:buNone/>
            </a:pPr>
            <a:r>
              <a:t/>
            </a:r>
            <a:endParaRPr sz="1500"/>
          </a:p>
        </p:txBody>
      </p:sp>
    </p:spTree>
  </p:cSld>
  <p:clrMapOvr>
    <a:masterClrMapping/>
  </p:clrMapOvr>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4" name="Shape 874"/>
        <p:cNvGrpSpPr/>
        <p:nvPr/>
      </p:nvGrpSpPr>
      <p:grpSpPr>
        <a:xfrm>
          <a:off x="0" y="0"/>
          <a:ext cx="0" cy="0"/>
          <a:chOff x="0" y="0"/>
          <a:chExt cx="0" cy="0"/>
        </a:xfrm>
      </p:grpSpPr>
      <p:sp>
        <p:nvSpPr>
          <p:cNvPr id="875" name="Google Shape;875;p113"/>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Svaly KYK - Dif. Dg.</a:t>
            </a:r>
            <a:endParaRPr/>
          </a:p>
        </p:txBody>
      </p:sp>
      <p:sp>
        <p:nvSpPr>
          <p:cNvPr id="876" name="Google Shape;876;p113"/>
          <p:cNvSpPr txBox="1"/>
          <p:nvPr>
            <p:ph idx="1" type="body"/>
          </p:nvPr>
        </p:nvSpPr>
        <p:spPr>
          <a:xfrm>
            <a:off x="540000" y="1276129"/>
            <a:ext cx="3915000" cy="3105000"/>
          </a:xfrm>
          <a:prstGeom prst="rect">
            <a:avLst/>
          </a:prstGeom>
        </p:spPr>
        <p:txBody>
          <a:bodyPr anchorCtr="0" anchor="t" bIns="0" lIns="0" spcFirstLastPara="1" rIns="0" wrap="square" tIns="0">
            <a:noAutofit/>
          </a:bodyPr>
          <a:lstStyle/>
          <a:p>
            <a:pPr indent="0" lvl="0" marL="0" rtl="0" algn="just">
              <a:lnSpc>
                <a:spcPct val="80000"/>
              </a:lnSpc>
              <a:spcBef>
                <a:spcPts val="0"/>
              </a:spcBef>
              <a:spcAft>
                <a:spcPts val="0"/>
              </a:spcAft>
              <a:buNone/>
            </a:pPr>
            <a:r>
              <a:rPr b="1" lang="sk" sz="1200">
                <a:solidFill>
                  <a:srgbClr val="000000"/>
                </a:solidFill>
              </a:rPr>
              <a:t>M.GMed - sdružené TrPs:</a:t>
            </a:r>
            <a:endParaRPr b="1" sz="1200">
              <a:solidFill>
                <a:srgbClr val="000000"/>
              </a:solidFill>
            </a:endParaRPr>
          </a:p>
          <a:p>
            <a:pPr indent="0" lvl="0" marL="0" rtl="0" algn="just">
              <a:lnSpc>
                <a:spcPct val="80000"/>
              </a:lnSpc>
              <a:spcBef>
                <a:spcPts val="0"/>
              </a:spcBef>
              <a:spcAft>
                <a:spcPts val="0"/>
              </a:spcAft>
              <a:buNone/>
            </a:pPr>
            <a:r>
              <a:rPr lang="sk" sz="1200">
                <a:solidFill>
                  <a:srgbClr val="000000"/>
                </a:solidFill>
              </a:rPr>
              <a:t>Zadní vlákna m. piriformis, zadní vlákna </a:t>
            </a:r>
            <a:r>
              <a:rPr lang="sk" sz="1200">
                <a:solidFill>
                  <a:srgbClr val="009242"/>
                </a:solidFill>
              </a:rPr>
              <a:t>MGmin</a:t>
            </a:r>
            <a:r>
              <a:rPr lang="sk" sz="1200">
                <a:solidFill>
                  <a:srgbClr val="000000"/>
                </a:solidFill>
              </a:rPr>
              <a:t>, někdy </a:t>
            </a:r>
            <a:r>
              <a:rPr lang="sk" sz="1200">
                <a:solidFill>
                  <a:srgbClr val="C00000"/>
                </a:solidFill>
              </a:rPr>
              <a:t>MGmax</a:t>
            </a:r>
            <a:endParaRPr sz="1200">
              <a:solidFill>
                <a:srgbClr val="C00000"/>
              </a:solidFill>
            </a:endParaRPr>
          </a:p>
          <a:p>
            <a:pPr indent="-165100" lvl="0" marL="228600" rtl="0" algn="just">
              <a:lnSpc>
                <a:spcPct val="80000"/>
              </a:lnSpc>
              <a:spcBef>
                <a:spcPts val="1000"/>
              </a:spcBef>
              <a:spcAft>
                <a:spcPts val="0"/>
              </a:spcAft>
              <a:buSzPts val="1200"/>
              <a:buChar char="•"/>
            </a:pPr>
            <a:r>
              <a:rPr lang="sk" sz="1200">
                <a:solidFill>
                  <a:srgbClr val="000000"/>
                </a:solidFill>
              </a:rPr>
              <a:t>Přední vlákna m. TFL</a:t>
            </a:r>
            <a:endParaRPr sz="1200">
              <a:solidFill>
                <a:srgbClr val="000000"/>
              </a:solidFill>
            </a:endParaRPr>
          </a:p>
          <a:p>
            <a:pPr indent="0" lvl="0" marL="0" rtl="0" algn="just">
              <a:lnSpc>
                <a:spcPct val="80000"/>
              </a:lnSpc>
              <a:spcBef>
                <a:spcPts val="1000"/>
              </a:spcBef>
              <a:spcAft>
                <a:spcPts val="0"/>
              </a:spcAft>
              <a:buNone/>
            </a:pPr>
            <a:r>
              <a:rPr b="1" lang="sk" sz="1200">
                <a:solidFill>
                  <a:srgbClr val="000000"/>
                </a:solidFill>
              </a:rPr>
              <a:t>Satelitní</a:t>
            </a:r>
            <a:r>
              <a:rPr lang="sk" sz="1200">
                <a:solidFill>
                  <a:srgbClr val="000000"/>
                </a:solidFill>
              </a:rPr>
              <a:t> </a:t>
            </a:r>
            <a:endParaRPr sz="1200">
              <a:solidFill>
                <a:srgbClr val="000000"/>
              </a:solidFill>
            </a:endParaRPr>
          </a:p>
          <a:p>
            <a:pPr indent="-165100" lvl="0" marL="228600" rtl="0" algn="just">
              <a:lnSpc>
                <a:spcPct val="80000"/>
              </a:lnSpc>
              <a:spcBef>
                <a:spcPts val="1000"/>
              </a:spcBef>
              <a:spcAft>
                <a:spcPts val="0"/>
              </a:spcAft>
              <a:buSzPts val="1200"/>
              <a:buChar char="•"/>
            </a:pPr>
            <a:r>
              <a:rPr lang="sk" sz="1200">
                <a:solidFill>
                  <a:srgbClr val="000000"/>
                </a:solidFill>
              </a:rPr>
              <a:t>m. QL, protože </a:t>
            </a:r>
            <a:r>
              <a:rPr lang="sk" sz="1200">
                <a:solidFill>
                  <a:srgbClr val="2F5496"/>
                </a:solidFill>
              </a:rPr>
              <a:t>MGmed</a:t>
            </a:r>
            <a:r>
              <a:rPr lang="sk" sz="1200">
                <a:solidFill>
                  <a:srgbClr val="000000"/>
                </a:solidFill>
              </a:rPr>
              <a:t> leží v zóně přenesené bolesti tohoto svalu. Tento vztah může být tak uzavřený, že tlak na TrP v m. QL nezpůsobí jen nesnesitelnou bolest na </a:t>
            </a:r>
            <a:r>
              <a:rPr lang="sk" sz="1200">
                <a:solidFill>
                  <a:srgbClr val="2F5496"/>
                </a:solidFill>
              </a:rPr>
              <a:t>MGmed</a:t>
            </a:r>
            <a:r>
              <a:rPr lang="sk" sz="1200">
                <a:solidFill>
                  <a:srgbClr val="000000"/>
                </a:solidFill>
              </a:rPr>
              <a:t>, ale i bolest horního stehna. Tlak na satelitní TrP v </a:t>
            </a:r>
            <a:r>
              <a:rPr lang="sk" sz="1200">
                <a:solidFill>
                  <a:srgbClr val="2F5496"/>
                </a:solidFill>
              </a:rPr>
              <a:t>MGmed</a:t>
            </a:r>
            <a:r>
              <a:rPr lang="sk" sz="1200">
                <a:solidFill>
                  <a:srgbClr val="000000"/>
                </a:solidFill>
              </a:rPr>
              <a:t> způsobí bolest jen v jeho charakteristickém místě přenesené bolesti. Nečinnost tohoto satelitního TrP </a:t>
            </a:r>
            <a:r>
              <a:rPr lang="sk" sz="1200">
                <a:solidFill>
                  <a:srgbClr val="2F5496"/>
                </a:solidFill>
              </a:rPr>
              <a:t>MGmed</a:t>
            </a:r>
            <a:r>
              <a:rPr lang="sk" sz="1200">
                <a:solidFill>
                  <a:srgbClr val="000000"/>
                </a:solidFill>
              </a:rPr>
              <a:t> vytváří jen dočasnou úlevu. Na druhou stranu deaktivace TrP v m. QL odstraňuje satelitní TrP v </a:t>
            </a:r>
            <a:r>
              <a:rPr lang="sk" sz="1200">
                <a:solidFill>
                  <a:srgbClr val="2F5496"/>
                </a:solidFill>
              </a:rPr>
              <a:t>MGmed</a:t>
            </a:r>
            <a:r>
              <a:rPr lang="sk" sz="1200">
                <a:solidFill>
                  <a:srgbClr val="000000"/>
                </a:solidFill>
              </a:rPr>
              <a:t>. </a:t>
            </a:r>
            <a:endParaRPr sz="1200">
              <a:solidFill>
                <a:srgbClr val="000000"/>
              </a:solidFill>
            </a:endParaRPr>
          </a:p>
          <a:p>
            <a:pPr indent="-165100" lvl="0" marL="228600" rtl="0" algn="just">
              <a:lnSpc>
                <a:spcPct val="80000"/>
              </a:lnSpc>
              <a:spcBef>
                <a:spcPts val="1000"/>
              </a:spcBef>
              <a:spcAft>
                <a:spcPts val="0"/>
              </a:spcAft>
              <a:buSzPts val="1200"/>
              <a:buChar char="•"/>
            </a:pPr>
            <a:r>
              <a:rPr lang="sk" sz="1200">
                <a:solidFill>
                  <a:srgbClr val="000000"/>
                </a:solidFill>
              </a:rPr>
              <a:t>Je popisována i opačná situace, kdy TrP v </a:t>
            </a:r>
            <a:r>
              <a:rPr lang="sk" sz="1200">
                <a:solidFill>
                  <a:srgbClr val="2F5496"/>
                </a:solidFill>
              </a:rPr>
              <a:t>MGmed</a:t>
            </a:r>
            <a:r>
              <a:rPr lang="sk" sz="1200">
                <a:solidFill>
                  <a:srgbClr val="000000"/>
                </a:solidFill>
              </a:rPr>
              <a:t> způsobí TrP v m. QL. </a:t>
            </a:r>
            <a:endParaRPr sz="1200">
              <a:solidFill>
                <a:srgbClr val="000000"/>
              </a:solidFill>
            </a:endParaRPr>
          </a:p>
          <a:p>
            <a:pPr indent="-165100" lvl="0" marL="228600" rtl="0" algn="just">
              <a:lnSpc>
                <a:spcPct val="80000"/>
              </a:lnSpc>
              <a:spcBef>
                <a:spcPts val="1000"/>
              </a:spcBef>
              <a:spcAft>
                <a:spcPts val="0"/>
              </a:spcAft>
              <a:buSzPts val="1200"/>
              <a:buChar char="•"/>
            </a:pPr>
            <a:r>
              <a:rPr lang="sk" sz="1200">
                <a:solidFill>
                  <a:srgbClr val="000000"/>
                </a:solidFill>
              </a:rPr>
              <a:t>Popisuje se také, že mm. glutei mohou ovlivnit svaly v oblasti Cp a přispívat k bolesti Cp a hlavy.</a:t>
            </a:r>
            <a:endParaRPr sz="1200">
              <a:solidFill>
                <a:srgbClr val="000000"/>
              </a:solidFill>
            </a:endParaRPr>
          </a:p>
          <a:p>
            <a:pPr indent="-50800" lvl="0" marL="228600" rtl="0" algn="l">
              <a:lnSpc>
                <a:spcPct val="80000"/>
              </a:lnSpc>
              <a:spcBef>
                <a:spcPts val="1000"/>
              </a:spcBef>
              <a:spcAft>
                <a:spcPts val="0"/>
              </a:spcAft>
              <a:buNone/>
            </a:pPr>
            <a:r>
              <a:t/>
            </a:r>
            <a:endParaRPr sz="1200">
              <a:solidFill>
                <a:srgbClr val="000000"/>
              </a:solidFill>
            </a:endParaRPr>
          </a:p>
          <a:p>
            <a:pPr indent="0" lvl="0" marL="0" rtl="0" algn="l">
              <a:spcBef>
                <a:spcPts val="0"/>
              </a:spcBef>
              <a:spcAft>
                <a:spcPts val="0"/>
              </a:spcAft>
              <a:buNone/>
            </a:pPr>
            <a:r>
              <a:t/>
            </a:r>
            <a:endParaRPr sz="1200"/>
          </a:p>
        </p:txBody>
      </p:sp>
      <p:sp>
        <p:nvSpPr>
          <p:cNvPr id="877" name="Google Shape;877;p113"/>
          <p:cNvSpPr txBox="1"/>
          <p:nvPr>
            <p:ph idx="2" type="body"/>
          </p:nvPr>
        </p:nvSpPr>
        <p:spPr>
          <a:xfrm>
            <a:off x="4689910" y="540004"/>
            <a:ext cx="3915000" cy="3105000"/>
          </a:xfrm>
          <a:prstGeom prst="rect">
            <a:avLst/>
          </a:prstGeom>
        </p:spPr>
        <p:txBody>
          <a:bodyPr anchorCtr="0" anchor="t" bIns="0" lIns="0" spcFirstLastPara="1" rIns="0" wrap="square" tIns="0">
            <a:noAutofit/>
          </a:bodyPr>
          <a:lstStyle/>
          <a:p>
            <a:pPr indent="0" lvl="0" marL="0" rtl="0" algn="just">
              <a:lnSpc>
                <a:spcPct val="90000"/>
              </a:lnSpc>
              <a:spcBef>
                <a:spcPts val="0"/>
              </a:spcBef>
              <a:spcAft>
                <a:spcPts val="0"/>
              </a:spcAft>
              <a:buNone/>
            </a:pPr>
            <a:r>
              <a:rPr b="1" lang="sk" sz="1400">
                <a:solidFill>
                  <a:srgbClr val="000000"/>
                </a:solidFill>
              </a:rPr>
              <a:t>M.GMed - Dif. Dg.:</a:t>
            </a:r>
            <a:endParaRPr b="1" sz="1400">
              <a:solidFill>
                <a:srgbClr val="000000"/>
              </a:solidFill>
            </a:endParaRPr>
          </a:p>
          <a:p>
            <a:pPr indent="0" lvl="0" marL="0" rtl="0" algn="just">
              <a:lnSpc>
                <a:spcPct val="90000"/>
              </a:lnSpc>
              <a:spcBef>
                <a:spcPts val="0"/>
              </a:spcBef>
              <a:spcAft>
                <a:spcPts val="0"/>
              </a:spcAft>
              <a:buNone/>
            </a:pPr>
            <a:r>
              <a:rPr b="1" lang="sk" sz="1400">
                <a:solidFill>
                  <a:srgbClr val="000000"/>
                </a:solidFill>
              </a:rPr>
              <a:t>Jiné myofasciální bolesti:</a:t>
            </a:r>
            <a:endParaRPr sz="1400">
              <a:solidFill>
                <a:srgbClr val="000000"/>
              </a:solidFill>
            </a:endParaRPr>
          </a:p>
          <a:p>
            <a:pPr indent="-190500" lvl="1" marL="685800" rtl="0" algn="just">
              <a:lnSpc>
                <a:spcPct val="90000"/>
              </a:lnSpc>
              <a:spcBef>
                <a:spcPts val="500"/>
              </a:spcBef>
              <a:spcAft>
                <a:spcPts val="0"/>
              </a:spcAft>
              <a:buSzPts val="1400"/>
              <a:buChar char="o"/>
            </a:pPr>
            <a:r>
              <a:rPr lang="sk" sz="1400">
                <a:solidFill>
                  <a:srgbClr val="000000"/>
                </a:solidFill>
              </a:rPr>
              <a:t>TrP v </a:t>
            </a:r>
            <a:r>
              <a:rPr lang="sk" sz="1400">
                <a:solidFill>
                  <a:srgbClr val="C00000"/>
                </a:solidFill>
              </a:rPr>
              <a:t>MGmax</a:t>
            </a:r>
            <a:r>
              <a:rPr lang="sk" sz="1400">
                <a:solidFill>
                  <a:srgbClr val="000000"/>
                </a:solidFill>
              </a:rPr>
              <a:t> (omezuje FLX) x TrP </a:t>
            </a:r>
            <a:r>
              <a:rPr lang="sk" sz="1400">
                <a:solidFill>
                  <a:srgbClr val="2F5496"/>
                </a:solidFill>
              </a:rPr>
              <a:t>MGmed</a:t>
            </a:r>
            <a:r>
              <a:rPr lang="sk" sz="1400">
                <a:solidFill>
                  <a:srgbClr val="000000"/>
                </a:solidFill>
              </a:rPr>
              <a:t> (omezuje ADD)</a:t>
            </a:r>
            <a:endParaRPr sz="1400">
              <a:solidFill>
                <a:srgbClr val="000000"/>
              </a:solidFill>
            </a:endParaRPr>
          </a:p>
          <a:p>
            <a:pPr indent="-190500" lvl="1" marL="685800" rtl="0" algn="just">
              <a:lnSpc>
                <a:spcPct val="90000"/>
              </a:lnSpc>
              <a:spcBef>
                <a:spcPts val="500"/>
              </a:spcBef>
              <a:spcAft>
                <a:spcPts val="0"/>
              </a:spcAft>
              <a:buSzPts val="1400"/>
              <a:buChar char="o"/>
            </a:pPr>
            <a:r>
              <a:rPr lang="sk" sz="1400">
                <a:solidFill>
                  <a:srgbClr val="000000"/>
                </a:solidFill>
              </a:rPr>
              <a:t>TrP v </a:t>
            </a:r>
            <a:r>
              <a:rPr lang="sk" sz="1400">
                <a:solidFill>
                  <a:srgbClr val="009242"/>
                </a:solidFill>
              </a:rPr>
              <a:t>MGmin</a:t>
            </a:r>
            <a:r>
              <a:rPr lang="sk" sz="1400">
                <a:solidFill>
                  <a:srgbClr val="000000"/>
                </a:solidFill>
              </a:rPr>
              <a:t> (anatomicky a funkčně hůře diferencován od </a:t>
            </a:r>
            <a:r>
              <a:rPr lang="sk" sz="1400">
                <a:solidFill>
                  <a:srgbClr val="2F5496"/>
                </a:solidFill>
              </a:rPr>
              <a:t>MGmed</a:t>
            </a:r>
            <a:r>
              <a:rPr lang="sk" sz="1400">
                <a:solidFill>
                  <a:srgbClr val="000000"/>
                </a:solidFill>
              </a:rPr>
              <a:t>)</a:t>
            </a:r>
            <a:endParaRPr sz="1400">
              <a:solidFill>
                <a:srgbClr val="000000"/>
              </a:solidFill>
            </a:endParaRPr>
          </a:p>
          <a:p>
            <a:pPr indent="-190500" lvl="1" marL="685800" rtl="0" algn="just">
              <a:lnSpc>
                <a:spcPct val="90000"/>
              </a:lnSpc>
              <a:spcBef>
                <a:spcPts val="500"/>
              </a:spcBef>
              <a:spcAft>
                <a:spcPts val="0"/>
              </a:spcAft>
              <a:buSzPts val="1400"/>
              <a:buChar char="o"/>
            </a:pPr>
            <a:r>
              <a:rPr lang="sk" sz="1400">
                <a:solidFill>
                  <a:srgbClr val="000000"/>
                </a:solidFill>
              </a:rPr>
              <a:t>TrP v m. piriformis (zóna přenesené bolesti – zadní strana hýždě, posteriorně za KYK, zadní 2/3 stehna) </a:t>
            </a:r>
            <a:endParaRPr sz="1400">
              <a:solidFill>
                <a:srgbClr val="000000"/>
              </a:solidFill>
            </a:endParaRPr>
          </a:p>
          <a:p>
            <a:pPr indent="-190500" lvl="0" marL="228600" rtl="0" algn="just">
              <a:lnSpc>
                <a:spcPct val="90000"/>
              </a:lnSpc>
              <a:spcBef>
                <a:spcPts val="1000"/>
              </a:spcBef>
              <a:spcAft>
                <a:spcPts val="0"/>
              </a:spcAft>
              <a:buSzPts val="1400"/>
              <a:buChar char="•"/>
            </a:pPr>
            <a:r>
              <a:rPr b="1" lang="sk" sz="1400">
                <a:solidFill>
                  <a:srgbClr val="000000"/>
                </a:solidFill>
              </a:rPr>
              <a:t>Onemocnění a poruchy SI kloubu a Lp </a:t>
            </a:r>
            <a:r>
              <a:rPr lang="sk" sz="1400">
                <a:solidFill>
                  <a:srgbClr val="000000"/>
                </a:solidFill>
              </a:rPr>
              <a:t>(facetové klouby)</a:t>
            </a:r>
            <a:endParaRPr sz="1400">
              <a:solidFill>
                <a:srgbClr val="000000"/>
              </a:solidFill>
            </a:endParaRPr>
          </a:p>
          <a:p>
            <a:pPr indent="-190500" lvl="0" marL="228600" rtl="0" algn="l">
              <a:lnSpc>
                <a:spcPct val="90000"/>
              </a:lnSpc>
              <a:spcBef>
                <a:spcPts val="1000"/>
              </a:spcBef>
              <a:spcAft>
                <a:spcPts val="0"/>
              </a:spcAft>
              <a:buSzPts val="1400"/>
              <a:buChar char="•"/>
            </a:pPr>
            <a:r>
              <a:rPr b="1" lang="sk" sz="1400">
                <a:solidFill>
                  <a:srgbClr val="000000"/>
                </a:solidFill>
              </a:rPr>
              <a:t>Bursitida – </a:t>
            </a:r>
            <a:r>
              <a:rPr lang="sk" sz="1400">
                <a:solidFill>
                  <a:srgbClr val="000000"/>
                </a:solidFill>
              </a:rPr>
              <a:t>bursa trochanterica musculi glutei medii → Bolest a citlivost nad místem burzy, která může vyzařovat po vnější straně stehna, otok</a:t>
            </a:r>
            <a:endParaRPr sz="1400">
              <a:solidFill>
                <a:srgbClr val="000000"/>
              </a:solidFill>
            </a:endParaRPr>
          </a:p>
          <a:p>
            <a:pPr indent="-190500" lvl="0" marL="228600" rtl="0" algn="just">
              <a:lnSpc>
                <a:spcPct val="90000"/>
              </a:lnSpc>
              <a:spcBef>
                <a:spcPts val="1000"/>
              </a:spcBef>
              <a:spcAft>
                <a:spcPts val="0"/>
              </a:spcAft>
              <a:buSzPts val="1400"/>
              <a:buChar char="•"/>
            </a:pPr>
            <a:r>
              <a:rPr b="1" lang="sk" sz="1400">
                <a:solidFill>
                  <a:srgbClr val="000000"/>
                </a:solidFill>
              </a:rPr>
              <a:t>Obliterace, stenóza cév pro DKK </a:t>
            </a:r>
            <a:r>
              <a:rPr lang="sk" sz="1400">
                <a:solidFill>
                  <a:srgbClr val="000000"/>
                </a:solidFill>
              </a:rPr>
              <a:t>způsobují bolesti napodobující bolesti z </a:t>
            </a:r>
            <a:r>
              <a:rPr lang="sk" sz="1400">
                <a:solidFill>
                  <a:srgbClr val="2F5496"/>
                </a:solidFill>
              </a:rPr>
              <a:t>MGmed</a:t>
            </a:r>
            <a:endParaRPr sz="1400">
              <a:solidFill>
                <a:srgbClr val="2F5496"/>
              </a:solidFill>
            </a:endParaRPr>
          </a:p>
          <a:p>
            <a:pPr indent="-190500" lvl="0" marL="228600" rtl="0" algn="just">
              <a:lnSpc>
                <a:spcPct val="90000"/>
              </a:lnSpc>
              <a:spcBef>
                <a:spcPts val="1000"/>
              </a:spcBef>
              <a:spcAft>
                <a:spcPts val="0"/>
              </a:spcAft>
              <a:buSzPts val="1400"/>
              <a:buChar char="•"/>
            </a:pPr>
            <a:r>
              <a:rPr b="1" lang="sk" sz="1400">
                <a:solidFill>
                  <a:srgbClr val="000000"/>
                </a:solidFill>
              </a:rPr>
              <a:t>Intermitentní klaudikace </a:t>
            </a:r>
            <a:endParaRPr b="1" sz="1400">
              <a:solidFill>
                <a:srgbClr val="000000"/>
              </a:solidFill>
            </a:endParaRPr>
          </a:p>
          <a:p>
            <a:pPr indent="0" lvl="0" marL="0" rtl="0" algn="l">
              <a:spcBef>
                <a:spcPts val="0"/>
              </a:spcBef>
              <a:spcAft>
                <a:spcPts val="0"/>
              </a:spcAft>
              <a:buNone/>
            </a:pPr>
            <a:r>
              <a:t/>
            </a:r>
            <a:endParaRPr b="1" sz="1400"/>
          </a:p>
        </p:txBody>
      </p:sp>
    </p:spTree>
  </p:cSld>
  <p:clrMapOvr>
    <a:masterClrMapping/>
  </p:clrMapOvr>
</p:sld>
</file>

<file path=ppt/slides/slide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1" name="Shape 881"/>
        <p:cNvGrpSpPr/>
        <p:nvPr/>
      </p:nvGrpSpPr>
      <p:grpSpPr>
        <a:xfrm>
          <a:off x="0" y="0"/>
          <a:ext cx="0" cy="0"/>
          <a:chOff x="0" y="0"/>
          <a:chExt cx="0" cy="0"/>
        </a:xfrm>
      </p:grpSpPr>
      <p:sp>
        <p:nvSpPr>
          <p:cNvPr id="882" name="Google Shape;882;p114"/>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Svaly KYK - Dif. Dg.</a:t>
            </a:r>
            <a:endParaRPr/>
          </a:p>
        </p:txBody>
      </p:sp>
      <p:sp>
        <p:nvSpPr>
          <p:cNvPr id="883" name="Google Shape;883;p114"/>
          <p:cNvSpPr txBox="1"/>
          <p:nvPr>
            <p:ph idx="1" type="body"/>
          </p:nvPr>
        </p:nvSpPr>
        <p:spPr>
          <a:xfrm>
            <a:off x="540000" y="1269002"/>
            <a:ext cx="8064900" cy="3105000"/>
          </a:xfrm>
          <a:prstGeom prst="rect">
            <a:avLst/>
          </a:prstGeom>
        </p:spPr>
        <p:txBody>
          <a:bodyPr anchorCtr="0" anchor="t" bIns="0" lIns="0" spcFirstLastPara="1" rIns="0" wrap="square" tIns="0">
            <a:noAutofit/>
          </a:bodyPr>
          <a:lstStyle/>
          <a:p>
            <a:pPr indent="0" lvl="0" marL="0" rtl="0" algn="just">
              <a:lnSpc>
                <a:spcPct val="80000"/>
              </a:lnSpc>
              <a:spcBef>
                <a:spcPts val="0"/>
              </a:spcBef>
              <a:spcAft>
                <a:spcPts val="0"/>
              </a:spcAft>
              <a:buNone/>
            </a:pPr>
            <a:r>
              <a:rPr b="1" lang="sk" sz="1510">
                <a:solidFill>
                  <a:srgbClr val="000000"/>
                </a:solidFill>
              </a:rPr>
              <a:t>Terapie M.GMed: </a:t>
            </a:r>
            <a:endParaRPr b="1" sz="1510">
              <a:solidFill>
                <a:srgbClr val="000000"/>
              </a:solidFill>
            </a:endParaRPr>
          </a:p>
          <a:p>
            <a:pPr indent="0" lvl="0" marL="0" rtl="0" algn="just">
              <a:lnSpc>
                <a:spcPct val="80000"/>
              </a:lnSpc>
              <a:spcBef>
                <a:spcPts val="0"/>
              </a:spcBef>
              <a:spcAft>
                <a:spcPts val="0"/>
              </a:spcAft>
              <a:buNone/>
            </a:pPr>
            <a:r>
              <a:t/>
            </a:r>
            <a:endParaRPr sz="1510">
              <a:solidFill>
                <a:srgbClr val="000000"/>
              </a:solidFill>
            </a:endParaRPr>
          </a:p>
          <a:p>
            <a:pPr indent="-210184" lvl="0" marL="228600" rtl="0" algn="just">
              <a:lnSpc>
                <a:spcPct val="80000"/>
              </a:lnSpc>
              <a:spcBef>
                <a:spcPts val="0"/>
              </a:spcBef>
              <a:spcAft>
                <a:spcPts val="0"/>
              </a:spcAft>
              <a:buSzPts val="1510"/>
              <a:buChar char="●"/>
            </a:pPr>
            <a:r>
              <a:rPr lang="sk" sz="1510">
                <a:solidFill>
                  <a:srgbClr val="000000"/>
                </a:solidFill>
              </a:rPr>
              <a:t>PIR, MET</a:t>
            </a:r>
            <a:endParaRPr>
              <a:solidFill>
                <a:srgbClr val="000000"/>
              </a:solidFill>
            </a:endParaRPr>
          </a:p>
          <a:p>
            <a:pPr indent="-184150" lvl="0" marL="228600" rtl="0" algn="just">
              <a:lnSpc>
                <a:spcPct val="80000"/>
              </a:lnSpc>
              <a:spcBef>
                <a:spcPts val="1000"/>
              </a:spcBef>
              <a:spcAft>
                <a:spcPts val="0"/>
              </a:spcAft>
              <a:buSzPts val="1510"/>
              <a:buChar char="●"/>
            </a:pPr>
            <a:r>
              <a:rPr lang="sk" sz="1510">
                <a:solidFill>
                  <a:srgbClr val="000000"/>
                </a:solidFill>
              </a:rPr>
              <a:t>AutoPIR</a:t>
            </a:r>
            <a:endParaRPr sz="1510">
              <a:solidFill>
                <a:srgbClr val="000000"/>
              </a:solidFill>
            </a:endParaRPr>
          </a:p>
          <a:p>
            <a:pPr indent="-184150" lvl="0" marL="228600" rtl="0" algn="just">
              <a:lnSpc>
                <a:spcPct val="80000"/>
              </a:lnSpc>
              <a:spcBef>
                <a:spcPts val="1000"/>
              </a:spcBef>
              <a:spcAft>
                <a:spcPts val="0"/>
              </a:spcAft>
              <a:buSzPts val="1510"/>
              <a:buChar char="●"/>
            </a:pPr>
            <a:r>
              <a:rPr lang="sk" sz="1510">
                <a:solidFill>
                  <a:srgbClr val="000000"/>
                </a:solidFill>
              </a:rPr>
              <a:t>AGR</a:t>
            </a:r>
            <a:endParaRPr>
              <a:solidFill>
                <a:srgbClr val="000000"/>
              </a:solidFill>
            </a:endParaRPr>
          </a:p>
          <a:p>
            <a:pPr indent="-184150" lvl="0" marL="228600" rtl="0" algn="just">
              <a:lnSpc>
                <a:spcPct val="80000"/>
              </a:lnSpc>
              <a:spcBef>
                <a:spcPts val="1000"/>
              </a:spcBef>
              <a:spcAft>
                <a:spcPts val="0"/>
              </a:spcAft>
              <a:buSzPts val="1510"/>
              <a:buChar char="●"/>
            </a:pPr>
            <a:r>
              <a:rPr lang="sk" sz="1510">
                <a:solidFill>
                  <a:srgbClr val="000000"/>
                </a:solidFill>
              </a:rPr>
              <a:t>Presura tenisovým míčkem</a:t>
            </a:r>
            <a:endParaRPr>
              <a:solidFill>
                <a:srgbClr val="000000"/>
              </a:solidFill>
            </a:endParaRPr>
          </a:p>
          <a:p>
            <a:pPr indent="-184150" lvl="0" marL="228600" rtl="0" algn="just">
              <a:lnSpc>
                <a:spcPct val="80000"/>
              </a:lnSpc>
              <a:spcBef>
                <a:spcPts val="1000"/>
              </a:spcBef>
              <a:spcAft>
                <a:spcPts val="0"/>
              </a:spcAft>
              <a:buSzPts val="1510"/>
              <a:buChar char="●"/>
            </a:pPr>
            <a:r>
              <a:rPr lang="sk" sz="1510">
                <a:solidFill>
                  <a:srgbClr val="000000"/>
                </a:solidFill>
              </a:rPr>
              <a:t>Facilitace ABD: PNF – I. extenční diagonála, II. flekční diagonála</a:t>
            </a:r>
            <a:endParaRPr sz="1510">
              <a:solidFill>
                <a:srgbClr val="000000"/>
              </a:solidFill>
            </a:endParaRPr>
          </a:p>
          <a:p>
            <a:pPr indent="-184150" lvl="0" marL="228600" rtl="0" algn="just">
              <a:lnSpc>
                <a:spcPct val="80000"/>
              </a:lnSpc>
              <a:spcBef>
                <a:spcPts val="1000"/>
              </a:spcBef>
              <a:spcAft>
                <a:spcPts val="0"/>
              </a:spcAft>
              <a:buSzPts val="1510"/>
              <a:buChar char="●"/>
            </a:pPr>
            <a:r>
              <a:rPr b="1" lang="sk" sz="1510">
                <a:solidFill>
                  <a:srgbClr val="000000"/>
                </a:solidFill>
              </a:rPr>
              <a:t>Režimová opatření: </a:t>
            </a:r>
            <a:endParaRPr b="1">
              <a:solidFill>
                <a:srgbClr val="000000"/>
              </a:solidFill>
            </a:endParaRPr>
          </a:p>
          <a:p>
            <a:pPr indent="-184150" lvl="1" marL="685800" rtl="0" algn="just">
              <a:lnSpc>
                <a:spcPct val="80000"/>
              </a:lnSpc>
              <a:spcBef>
                <a:spcPts val="500"/>
              </a:spcBef>
              <a:spcAft>
                <a:spcPts val="0"/>
              </a:spcAft>
              <a:buSzPts val="1510"/>
              <a:buChar char="○"/>
            </a:pPr>
            <a:r>
              <a:rPr lang="sk" sz="1510">
                <a:solidFill>
                  <a:srgbClr val="000000"/>
                </a:solidFill>
              </a:rPr>
              <a:t>při spánku polštář mezi KOK</a:t>
            </a:r>
            <a:endParaRPr sz="1700">
              <a:solidFill>
                <a:srgbClr val="000000"/>
              </a:solidFill>
            </a:endParaRPr>
          </a:p>
          <a:p>
            <a:pPr indent="-184150" lvl="1" marL="685800" rtl="0" algn="just">
              <a:lnSpc>
                <a:spcPct val="80000"/>
              </a:lnSpc>
              <a:spcBef>
                <a:spcPts val="500"/>
              </a:spcBef>
              <a:spcAft>
                <a:spcPts val="0"/>
              </a:spcAft>
              <a:buSzPts val="1510"/>
              <a:buChar char="○"/>
            </a:pPr>
            <a:r>
              <a:rPr lang="sk" sz="1510">
                <a:solidFill>
                  <a:srgbClr val="000000"/>
                </a:solidFill>
              </a:rPr>
              <a:t>sedět jen krátkodobě</a:t>
            </a:r>
            <a:endParaRPr sz="1700">
              <a:solidFill>
                <a:srgbClr val="000000"/>
              </a:solidFill>
            </a:endParaRPr>
          </a:p>
          <a:p>
            <a:pPr indent="-184150" lvl="1" marL="685800" rtl="0" algn="just">
              <a:lnSpc>
                <a:spcPct val="80000"/>
              </a:lnSpc>
              <a:spcBef>
                <a:spcPts val="500"/>
              </a:spcBef>
              <a:spcAft>
                <a:spcPts val="0"/>
              </a:spcAft>
              <a:buSzPts val="1510"/>
              <a:buChar char="○"/>
            </a:pPr>
            <a:r>
              <a:rPr lang="sk" sz="1510">
                <a:solidFill>
                  <a:srgbClr val="000000"/>
                </a:solidFill>
              </a:rPr>
              <a:t>střídat pozice</a:t>
            </a:r>
            <a:endParaRPr sz="1700">
              <a:solidFill>
                <a:srgbClr val="000000"/>
              </a:solidFill>
            </a:endParaRPr>
          </a:p>
          <a:p>
            <a:pPr indent="-184150" lvl="1" marL="685800" rtl="0" algn="just">
              <a:lnSpc>
                <a:spcPct val="80000"/>
              </a:lnSpc>
              <a:spcBef>
                <a:spcPts val="500"/>
              </a:spcBef>
              <a:spcAft>
                <a:spcPts val="0"/>
              </a:spcAft>
              <a:buSzPts val="1510"/>
              <a:buChar char="○"/>
            </a:pPr>
            <a:r>
              <a:rPr lang="sk" sz="1510">
                <a:solidFill>
                  <a:srgbClr val="000000"/>
                </a:solidFill>
              </a:rPr>
              <a:t>nesedět s věcmi v kapsách kalhot</a:t>
            </a:r>
            <a:endParaRPr sz="1700">
              <a:solidFill>
                <a:srgbClr val="000000"/>
              </a:solidFill>
            </a:endParaRPr>
          </a:p>
          <a:p>
            <a:pPr indent="-184150" lvl="1" marL="685800" rtl="0" algn="just">
              <a:lnSpc>
                <a:spcPct val="80000"/>
              </a:lnSpc>
              <a:spcBef>
                <a:spcPts val="500"/>
              </a:spcBef>
              <a:spcAft>
                <a:spcPts val="0"/>
              </a:spcAft>
              <a:buSzPts val="1510"/>
              <a:buChar char="○"/>
            </a:pPr>
            <a:r>
              <a:rPr lang="sk" sz="1510">
                <a:solidFill>
                  <a:srgbClr val="000000"/>
                </a:solidFill>
              </a:rPr>
              <a:t>nedávat nohu přes nohu</a:t>
            </a:r>
            <a:endParaRPr sz="1700">
              <a:solidFill>
                <a:srgbClr val="000000"/>
              </a:solidFill>
            </a:endParaRPr>
          </a:p>
          <a:p>
            <a:pPr indent="-184150" lvl="1" marL="685800" rtl="0" algn="just">
              <a:lnSpc>
                <a:spcPct val="80000"/>
              </a:lnSpc>
              <a:spcBef>
                <a:spcPts val="500"/>
              </a:spcBef>
              <a:spcAft>
                <a:spcPts val="0"/>
              </a:spcAft>
              <a:buSzPts val="1510"/>
              <a:buChar char="○"/>
            </a:pPr>
            <a:r>
              <a:rPr lang="sk" sz="1510">
                <a:solidFill>
                  <a:srgbClr val="000000"/>
                </a:solidFill>
              </a:rPr>
              <a:t>při oblékání kalhot sedět, nevykonávat činnost se zátěží na 1DK</a:t>
            </a:r>
            <a:endParaRPr sz="1510">
              <a:solidFill>
                <a:srgbClr val="000000"/>
              </a:solidFill>
            </a:endParaRPr>
          </a:p>
          <a:p>
            <a:pPr indent="-77470" lvl="0" marL="228600" rtl="0" algn="l">
              <a:lnSpc>
                <a:spcPct val="80000"/>
              </a:lnSpc>
              <a:spcBef>
                <a:spcPts val="1000"/>
              </a:spcBef>
              <a:spcAft>
                <a:spcPts val="0"/>
              </a:spcAft>
              <a:buNone/>
            </a:pPr>
            <a:r>
              <a:t/>
            </a:r>
            <a:endParaRPr sz="1679">
              <a:solidFill>
                <a:srgbClr val="000000"/>
              </a:solidFill>
            </a:endParaRPr>
          </a:p>
          <a:p>
            <a:pPr indent="0" lvl="0" marL="0" rtl="0" algn="l">
              <a:spcBef>
                <a:spcPts val="0"/>
              </a:spcBef>
              <a:spcAft>
                <a:spcPts val="0"/>
              </a:spcAft>
              <a:buNone/>
            </a:pPr>
            <a:r>
              <a:t/>
            </a:r>
            <a:endParaRPr sz="1400"/>
          </a:p>
        </p:txBody>
      </p:sp>
      <p:pic>
        <p:nvPicPr>
          <p:cNvPr descr="Enroll in our online course: http://bit.ly/PTMSK GET OUR ASSESSMENT BOOK ▶︎▶︎ http://bit.ly/GETPT ◀︎◀︎&#10;DOWNLOAD OUR APP:&#10;📱 iPhone/iPad: https://goo.gl/eUuF7w&#10;🤖 Android: https://goo.gl/3NKzJX&#10;🚨 HELP TRANSLATE THIS VIDEO 🚨&#10;If you liked this video, help people in other countries enjoy it too by creating subtitles for it. Spread the love and impact. Here is how to do it: https://youtu.be/b9cKgwnFIAw &#10;&#10;These are the top 5 exercises for the gluteus medius based on EMG activation. Be aware that not only EMG activation should guide you in the selection of an exercise!&#10;&#10;&quot;Krachtraining en coordinatie&quot;: https://goo.gl/A5WTvF&#10;&quot;Strength Training and coordination&quot;: https://goo.gl/R8GfYo&#10;&#10;👉🏼  SUPPORT THIS CHANNEL 😊 : http://bit.ly/SPPRTPT 👈🏼&#10;&#10;📚 ARTICLES: Reiman (2012) https://www.ncbi.nlm.nih.gov/pubmed/22007858&#10;&#10;Visit our Website: http://bit.ly/web_PT&#10;Like us on Facebook: http://bit.ly/like_PT&#10;Follow on Instagram: http://bit.ly/IG_PT&#10;Follow on Twitter: http://bit.ly/Tweet_PT&#10;Snapchat: http://bit.ly/Snap_PT&#10;&#10;------&#10;This is not medical advice! The content is intended to be educational only for health professionals and students. If you are a patient, seek care of a health care professional." id="884" name="Google Shape;884;p114" title="Top 5 Gluteus Medius Exercises">
            <a:hlinkClick r:id="rId3"/>
          </p:cNvPr>
          <p:cNvPicPr preferRelativeResize="0"/>
          <p:nvPr/>
        </p:nvPicPr>
        <p:blipFill>
          <a:blip r:embed="rId4">
            <a:alphaModFix/>
          </a:blip>
          <a:stretch>
            <a:fillRect/>
          </a:stretch>
        </p:blipFill>
        <p:spPr>
          <a:xfrm>
            <a:off x="4796300" y="645150"/>
            <a:ext cx="3152750" cy="1773425"/>
          </a:xfrm>
          <a:prstGeom prst="rect">
            <a:avLst/>
          </a:prstGeom>
          <a:noFill/>
          <a:ln>
            <a:noFill/>
          </a:ln>
        </p:spPr>
      </p:pic>
      <p:pic>
        <p:nvPicPr>
          <p:cNvPr id="885" name="Google Shape;885;p114"/>
          <p:cNvPicPr preferRelativeResize="0"/>
          <p:nvPr/>
        </p:nvPicPr>
        <p:blipFill rotWithShape="1">
          <a:blip r:embed="rId5">
            <a:alphaModFix/>
          </a:blip>
          <a:srcRect b="0" l="0" r="0" t="0"/>
          <a:stretch/>
        </p:blipFill>
        <p:spPr>
          <a:xfrm>
            <a:off x="7170028" y="2760379"/>
            <a:ext cx="1973974" cy="2383125"/>
          </a:xfrm>
          <a:prstGeom prst="rect">
            <a:avLst/>
          </a:prstGeom>
          <a:noFill/>
          <a:ln>
            <a:noFill/>
          </a:ln>
        </p:spPr>
      </p:pic>
      <p:sp>
        <p:nvSpPr>
          <p:cNvPr id="886" name="Google Shape;886;p114"/>
          <p:cNvSpPr txBox="1"/>
          <p:nvPr/>
        </p:nvSpPr>
        <p:spPr>
          <a:xfrm>
            <a:off x="7347124" y="2339100"/>
            <a:ext cx="1744800" cy="4653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000000"/>
              </a:buClr>
              <a:buSzPts val="2400"/>
              <a:buFont typeface="Arial"/>
              <a:buNone/>
            </a:pPr>
            <a:r>
              <a:rPr b="1" i="1" lang="sk" sz="1800">
                <a:solidFill>
                  <a:srgbClr val="000000"/>
                </a:solidFill>
              </a:rPr>
              <a:t>AutoPIR, AGR</a:t>
            </a:r>
            <a:endParaRPr b="1" i="1" sz="1800">
              <a:solidFill>
                <a:srgbClr val="000000"/>
              </a:solidFill>
            </a:endParaRPr>
          </a:p>
        </p:txBody>
      </p:sp>
    </p:spTree>
  </p:cSld>
  <p:clrMapOvr>
    <a:masterClrMapping/>
  </p:clrMapOvr>
</p:sld>
</file>

<file path=ppt/slides/slide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0" name="Shape 890"/>
        <p:cNvGrpSpPr/>
        <p:nvPr/>
      </p:nvGrpSpPr>
      <p:grpSpPr>
        <a:xfrm>
          <a:off x="0" y="0"/>
          <a:ext cx="0" cy="0"/>
          <a:chOff x="0" y="0"/>
          <a:chExt cx="0" cy="0"/>
        </a:xfrm>
      </p:grpSpPr>
      <p:sp>
        <p:nvSpPr>
          <p:cNvPr id="891" name="Google Shape;891;p115"/>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Clr>
                <a:schemeClr val="dk1"/>
              </a:buClr>
              <a:buSzPts val="1100"/>
              <a:buFont typeface="Arial"/>
              <a:buNone/>
            </a:pPr>
            <a:r>
              <a:rPr lang="sk"/>
              <a:t>Svaly KYK - Dif. Dg.</a:t>
            </a:r>
            <a:endParaRPr/>
          </a:p>
          <a:p>
            <a:pPr indent="0" lvl="0" marL="0" rtl="0" algn="l">
              <a:spcBef>
                <a:spcPts val="0"/>
              </a:spcBef>
              <a:spcAft>
                <a:spcPts val="0"/>
              </a:spcAft>
              <a:buNone/>
            </a:pPr>
            <a:r>
              <a:t/>
            </a:r>
            <a:endParaRPr/>
          </a:p>
        </p:txBody>
      </p:sp>
      <p:sp>
        <p:nvSpPr>
          <p:cNvPr id="892" name="Google Shape;892;p115"/>
          <p:cNvSpPr txBox="1"/>
          <p:nvPr>
            <p:ph idx="1" type="body"/>
          </p:nvPr>
        </p:nvSpPr>
        <p:spPr>
          <a:xfrm>
            <a:off x="540000" y="1269002"/>
            <a:ext cx="8064900" cy="3105000"/>
          </a:xfrm>
          <a:prstGeom prst="rect">
            <a:avLst/>
          </a:prstGeom>
        </p:spPr>
        <p:txBody>
          <a:bodyPr anchorCtr="0" anchor="t" bIns="0" lIns="0" spcFirstLastPara="1" rIns="0" wrap="square" tIns="0">
            <a:noAutofit/>
          </a:bodyPr>
          <a:lstStyle/>
          <a:p>
            <a:pPr indent="0" lvl="0" marL="0" rtl="0" algn="just">
              <a:lnSpc>
                <a:spcPct val="90000"/>
              </a:lnSpc>
              <a:spcBef>
                <a:spcPts val="0"/>
              </a:spcBef>
              <a:spcAft>
                <a:spcPts val="0"/>
              </a:spcAft>
              <a:buNone/>
            </a:pPr>
            <a:r>
              <a:rPr b="1" lang="sk" sz="1700">
                <a:solidFill>
                  <a:srgbClr val="000000"/>
                </a:solidFill>
              </a:rPr>
              <a:t>M.GMin - Funkce:</a:t>
            </a:r>
            <a:endParaRPr b="1" sz="1700">
              <a:solidFill>
                <a:srgbClr val="000000"/>
              </a:solidFill>
            </a:endParaRPr>
          </a:p>
          <a:p>
            <a:pPr indent="0" lvl="0" marL="0" rtl="0" algn="just">
              <a:lnSpc>
                <a:spcPct val="90000"/>
              </a:lnSpc>
              <a:spcBef>
                <a:spcPts val="0"/>
              </a:spcBef>
              <a:spcAft>
                <a:spcPts val="0"/>
              </a:spcAft>
              <a:buNone/>
            </a:pPr>
            <a:r>
              <a:rPr lang="sk" sz="1700">
                <a:solidFill>
                  <a:srgbClr val="000000"/>
                </a:solidFill>
              </a:rPr>
              <a:t>primární laterální stabilizátor KYK ve stoji</a:t>
            </a:r>
            <a:endParaRPr sz="2500">
              <a:solidFill>
                <a:srgbClr val="000000"/>
              </a:solidFill>
            </a:endParaRPr>
          </a:p>
          <a:p>
            <a:pPr indent="-209550" lvl="0" marL="228600" rtl="0" algn="just">
              <a:lnSpc>
                <a:spcPct val="90000"/>
              </a:lnSpc>
              <a:spcBef>
                <a:spcPts val="1000"/>
              </a:spcBef>
              <a:spcAft>
                <a:spcPts val="0"/>
              </a:spcAft>
              <a:buSzPts val="1700"/>
              <a:buChar char="•"/>
            </a:pPr>
            <a:r>
              <a:rPr lang="sk" sz="1700">
                <a:solidFill>
                  <a:srgbClr val="000000"/>
                </a:solidFill>
              </a:rPr>
              <a:t>společná funkce s </a:t>
            </a:r>
            <a:r>
              <a:rPr lang="sk" sz="1700">
                <a:solidFill>
                  <a:srgbClr val="2F5496"/>
                </a:solidFill>
              </a:rPr>
              <a:t>MGmed</a:t>
            </a:r>
            <a:r>
              <a:rPr lang="sk" sz="1700">
                <a:solidFill>
                  <a:srgbClr val="000000"/>
                </a:solidFill>
              </a:rPr>
              <a:t>, výraznější je ale VR KYK</a:t>
            </a:r>
            <a:endParaRPr sz="1700">
              <a:solidFill>
                <a:srgbClr val="000000"/>
              </a:solidFill>
            </a:endParaRPr>
          </a:p>
          <a:p>
            <a:pPr indent="-457200" lvl="0" marL="457200" rtl="0" algn="just">
              <a:lnSpc>
                <a:spcPct val="90000"/>
              </a:lnSpc>
              <a:spcBef>
                <a:spcPts val="1000"/>
              </a:spcBef>
              <a:spcAft>
                <a:spcPts val="0"/>
              </a:spcAft>
              <a:buNone/>
            </a:pPr>
            <a:r>
              <a:rPr b="1" lang="sk" sz="1700">
                <a:solidFill>
                  <a:srgbClr val="00B050"/>
                </a:solidFill>
              </a:rPr>
              <a:t>A. STABILIZAČNÍ:</a:t>
            </a:r>
            <a:endParaRPr sz="2500">
              <a:solidFill>
                <a:srgbClr val="000000"/>
              </a:solidFill>
            </a:endParaRPr>
          </a:p>
          <a:p>
            <a:pPr indent="-209550" lvl="0" marL="228600" rtl="0" algn="just">
              <a:lnSpc>
                <a:spcPct val="90000"/>
              </a:lnSpc>
              <a:spcBef>
                <a:spcPts val="1000"/>
              </a:spcBef>
              <a:spcAft>
                <a:spcPts val="0"/>
              </a:spcAft>
              <a:buSzPts val="1700"/>
              <a:buChar char="•"/>
            </a:pPr>
            <a:r>
              <a:rPr lang="sk" sz="1700">
                <a:solidFill>
                  <a:srgbClr val="000000"/>
                </a:solidFill>
              </a:rPr>
              <a:t>stabilizace pánve ve frontální rovině a při chůzi, tzn. pomáhá bránit nadměrnému poklesu pánve na nepodepřenou stranu</a:t>
            </a:r>
            <a:endParaRPr sz="2500">
              <a:solidFill>
                <a:srgbClr val="000000"/>
              </a:solidFill>
            </a:endParaRPr>
          </a:p>
          <a:p>
            <a:pPr indent="-457200" lvl="0" marL="457200" rtl="0" algn="just">
              <a:lnSpc>
                <a:spcPct val="90000"/>
              </a:lnSpc>
              <a:spcBef>
                <a:spcPts val="1000"/>
              </a:spcBef>
              <a:spcAft>
                <a:spcPts val="0"/>
              </a:spcAft>
              <a:buNone/>
            </a:pPr>
            <a:r>
              <a:rPr b="1" lang="sk" sz="1700">
                <a:solidFill>
                  <a:srgbClr val="00B050"/>
                </a:solidFill>
              </a:rPr>
              <a:t>B. DYNAMICKÁ:</a:t>
            </a:r>
            <a:endParaRPr sz="2500">
              <a:solidFill>
                <a:srgbClr val="000000"/>
              </a:solidFill>
            </a:endParaRPr>
          </a:p>
          <a:p>
            <a:pPr indent="-209550" lvl="0" marL="228600" rtl="0" algn="just">
              <a:lnSpc>
                <a:spcPct val="90000"/>
              </a:lnSpc>
              <a:spcBef>
                <a:spcPts val="1000"/>
              </a:spcBef>
              <a:spcAft>
                <a:spcPts val="0"/>
              </a:spcAft>
              <a:buSzPts val="1700"/>
              <a:buChar char="•"/>
            </a:pPr>
            <a:r>
              <a:rPr b="1" lang="sk" sz="1700">
                <a:solidFill>
                  <a:srgbClr val="000000"/>
                </a:solidFill>
              </a:rPr>
              <a:t>VR v KYK </a:t>
            </a:r>
            <a:r>
              <a:rPr lang="sk" sz="1700">
                <a:solidFill>
                  <a:srgbClr val="000000"/>
                </a:solidFill>
              </a:rPr>
              <a:t>– přední vlákna → Společná funkce s </a:t>
            </a:r>
            <a:r>
              <a:rPr lang="sk" sz="1700">
                <a:solidFill>
                  <a:srgbClr val="2F5496"/>
                </a:solidFill>
              </a:rPr>
              <a:t>MGmed</a:t>
            </a:r>
            <a:r>
              <a:rPr lang="sk" sz="1700">
                <a:solidFill>
                  <a:srgbClr val="000000"/>
                </a:solidFill>
              </a:rPr>
              <a:t> – výraznější je však VR KYK</a:t>
            </a:r>
            <a:endParaRPr sz="2500">
              <a:solidFill>
                <a:srgbClr val="000000"/>
              </a:solidFill>
            </a:endParaRPr>
          </a:p>
          <a:p>
            <a:pPr indent="-209550" lvl="0" marL="228600" rtl="0" algn="just">
              <a:lnSpc>
                <a:spcPct val="90000"/>
              </a:lnSpc>
              <a:spcBef>
                <a:spcPts val="1000"/>
              </a:spcBef>
              <a:spcAft>
                <a:spcPts val="0"/>
              </a:spcAft>
              <a:buSzPts val="1700"/>
              <a:buChar char="•"/>
            </a:pPr>
            <a:r>
              <a:rPr lang="sk" sz="1700">
                <a:solidFill>
                  <a:srgbClr val="000000"/>
                </a:solidFill>
              </a:rPr>
              <a:t>napomáhá </a:t>
            </a:r>
            <a:r>
              <a:rPr b="1" lang="sk" sz="1700">
                <a:solidFill>
                  <a:srgbClr val="000000"/>
                </a:solidFill>
              </a:rPr>
              <a:t>ZR</a:t>
            </a:r>
            <a:r>
              <a:rPr lang="sk" sz="1700">
                <a:solidFill>
                  <a:srgbClr val="000000"/>
                </a:solidFill>
              </a:rPr>
              <a:t> a </a:t>
            </a:r>
            <a:r>
              <a:rPr b="1" lang="sk" sz="1700">
                <a:solidFill>
                  <a:srgbClr val="000000"/>
                </a:solidFill>
              </a:rPr>
              <a:t>EXT v KYK </a:t>
            </a:r>
            <a:r>
              <a:rPr lang="sk" sz="1700">
                <a:solidFill>
                  <a:srgbClr val="000000"/>
                </a:solidFill>
              </a:rPr>
              <a:t>– zadní vlákna</a:t>
            </a:r>
            <a:endParaRPr sz="2500">
              <a:solidFill>
                <a:srgbClr val="000000"/>
              </a:solidFill>
            </a:endParaRPr>
          </a:p>
          <a:p>
            <a:pPr indent="-209550" lvl="0" marL="228600" rtl="0" algn="just">
              <a:lnSpc>
                <a:spcPct val="90000"/>
              </a:lnSpc>
              <a:spcBef>
                <a:spcPts val="1000"/>
              </a:spcBef>
              <a:spcAft>
                <a:spcPts val="0"/>
              </a:spcAft>
              <a:buSzPts val="1700"/>
              <a:buChar char="•"/>
            </a:pPr>
            <a:r>
              <a:rPr b="1" lang="sk" sz="1700">
                <a:solidFill>
                  <a:srgbClr val="000000"/>
                </a:solidFill>
              </a:rPr>
              <a:t>ABD v KYK </a:t>
            </a:r>
            <a:endParaRPr sz="2500">
              <a:solidFill>
                <a:srgbClr val="000000"/>
              </a:solidFill>
            </a:endParaRPr>
          </a:p>
          <a:p>
            <a:pPr indent="0" lvl="0" marL="0" rtl="0" algn="l">
              <a:spcBef>
                <a:spcPts val="0"/>
              </a:spcBef>
              <a:spcAft>
                <a:spcPts val="0"/>
              </a:spcAft>
              <a:buNone/>
            </a:pPr>
            <a:r>
              <a:t/>
            </a:r>
            <a:endParaRPr sz="1800"/>
          </a:p>
        </p:txBody>
      </p:sp>
    </p:spTree>
  </p:cSld>
  <p:clrMapOvr>
    <a:masterClrMapping/>
  </p:clrMapOvr>
</p:sld>
</file>

<file path=ppt/slides/slide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6" name="Shape 896"/>
        <p:cNvGrpSpPr/>
        <p:nvPr/>
      </p:nvGrpSpPr>
      <p:grpSpPr>
        <a:xfrm>
          <a:off x="0" y="0"/>
          <a:ext cx="0" cy="0"/>
          <a:chOff x="0" y="0"/>
          <a:chExt cx="0" cy="0"/>
        </a:xfrm>
      </p:grpSpPr>
      <p:pic>
        <p:nvPicPr>
          <p:cNvPr id="897" name="Google Shape;897;p116"/>
          <p:cNvPicPr preferRelativeResize="0"/>
          <p:nvPr/>
        </p:nvPicPr>
        <p:blipFill rotWithShape="1">
          <a:blip r:embed="rId3">
            <a:alphaModFix/>
          </a:blip>
          <a:srcRect b="19549" l="0" r="0" t="0"/>
          <a:stretch/>
        </p:blipFill>
        <p:spPr>
          <a:xfrm>
            <a:off x="7274300" y="0"/>
            <a:ext cx="1869700" cy="1563299"/>
          </a:xfrm>
          <a:prstGeom prst="rect">
            <a:avLst/>
          </a:prstGeom>
          <a:noFill/>
          <a:ln>
            <a:noFill/>
          </a:ln>
        </p:spPr>
      </p:pic>
      <p:sp>
        <p:nvSpPr>
          <p:cNvPr id="898" name="Google Shape;898;p116"/>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Svaly KYK - Dif. Dg.</a:t>
            </a:r>
            <a:endParaRPr/>
          </a:p>
        </p:txBody>
      </p:sp>
      <p:sp>
        <p:nvSpPr>
          <p:cNvPr id="899" name="Google Shape;899;p116"/>
          <p:cNvSpPr txBox="1"/>
          <p:nvPr>
            <p:ph idx="1" type="body"/>
          </p:nvPr>
        </p:nvSpPr>
        <p:spPr>
          <a:xfrm>
            <a:off x="540000" y="1276129"/>
            <a:ext cx="3915000" cy="3105000"/>
          </a:xfrm>
          <a:prstGeom prst="rect">
            <a:avLst/>
          </a:prstGeom>
        </p:spPr>
        <p:txBody>
          <a:bodyPr anchorCtr="0" anchor="t" bIns="0" lIns="0" spcFirstLastPara="1" rIns="0" wrap="square" tIns="0">
            <a:noAutofit/>
          </a:bodyPr>
          <a:lstStyle/>
          <a:p>
            <a:pPr indent="-190500" lvl="0" marL="228600" rtl="0" algn="l">
              <a:lnSpc>
                <a:spcPct val="70000"/>
              </a:lnSpc>
              <a:spcBef>
                <a:spcPts val="0"/>
              </a:spcBef>
              <a:spcAft>
                <a:spcPts val="0"/>
              </a:spcAft>
              <a:buSzPts val="1400"/>
              <a:buChar char="•"/>
            </a:pPr>
            <a:r>
              <a:rPr lang="sk" sz="1400">
                <a:solidFill>
                  <a:srgbClr val="000000"/>
                </a:solidFill>
              </a:rPr>
              <a:t>Přenesená bolest často dlouho přetrvává a je mučivá</a:t>
            </a:r>
            <a:endParaRPr sz="1400">
              <a:solidFill>
                <a:srgbClr val="000000"/>
              </a:solidFill>
            </a:endParaRPr>
          </a:p>
          <a:p>
            <a:pPr indent="0" lvl="0" marL="0" rtl="0" algn="l">
              <a:lnSpc>
                <a:spcPct val="70000"/>
              </a:lnSpc>
              <a:spcBef>
                <a:spcPts val="1000"/>
              </a:spcBef>
              <a:spcAft>
                <a:spcPts val="0"/>
              </a:spcAft>
              <a:buNone/>
            </a:pPr>
            <a:r>
              <a:rPr b="1" lang="sk" sz="1400">
                <a:solidFill>
                  <a:srgbClr val="00B050"/>
                </a:solidFill>
              </a:rPr>
              <a:t>TrP v předních vláknech:</a:t>
            </a:r>
            <a:endParaRPr sz="1400">
              <a:solidFill>
                <a:srgbClr val="000000"/>
              </a:solidFill>
            </a:endParaRPr>
          </a:p>
          <a:p>
            <a:pPr indent="0" lvl="0" marL="0" rtl="0" algn="l">
              <a:lnSpc>
                <a:spcPct val="70000"/>
              </a:lnSpc>
              <a:spcBef>
                <a:spcPts val="1000"/>
              </a:spcBef>
              <a:spcAft>
                <a:spcPts val="0"/>
              </a:spcAft>
              <a:buNone/>
            </a:pPr>
            <a:r>
              <a:rPr b="1" i="1" lang="sk" sz="1400">
                <a:solidFill>
                  <a:srgbClr val="000000"/>
                </a:solidFill>
              </a:rPr>
              <a:t>Zóna referenční bolesti:</a:t>
            </a:r>
            <a:endParaRPr b="1" sz="1400">
              <a:solidFill>
                <a:srgbClr val="00B050"/>
              </a:solidFill>
            </a:endParaRPr>
          </a:p>
          <a:p>
            <a:pPr indent="-190500" lvl="0" marL="228600" rtl="0" algn="l">
              <a:lnSpc>
                <a:spcPct val="70000"/>
              </a:lnSpc>
              <a:spcBef>
                <a:spcPts val="1000"/>
              </a:spcBef>
              <a:spcAft>
                <a:spcPts val="0"/>
              </a:spcAft>
              <a:buSzPts val="1400"/>
              <a:buChar char="•"/>
            </a:pPr>
            <a:r>
              <a:rPr lang="sk" sz="1400">
                <a:solidFill>
                  <a:srgbClr val="000000"/>
                </a:solidFill>
              </a:rPr>
              <a:t>bolest na spodní laterální části hýždě, laterální ploše stehna a kolena až k peroneální oblasti kotníku</a:t>
            </a:r>
            <a:endParaRPr sz="1400">
              <a:solidFill>
                <a:srgbClr val="000000"/>
              </a:solidFill>
            </a:endParaRPr>
          </a:p>
          <a:p>
            <a:pPr indent="-190500" lvl="0" marL="228600" rtl="0" algn="l">
              <a:lnSpc>
                <a:spcPct val="70000"/>
              </a:lnSpc>
              <a:spcBef>
                <a:spcPts val="1000"/>
              </a:spcBef>
              <a:spcAft>
                <a:spcPts val="0"/>
              </a:spcAft>
              <a:buSzPts val="1400"/>
              <a:buChar char="•"/>
            </a:pPr>
            <a:r>
              <a:rPr lang="sk" sz="1400">
                <a:solidFill>
                  <a:srgbClr val="000000"/>
                </a:solidFill>
              </a:rPr>
              <a:t>zřídka se přenese na dorzum nohy (napodobuje radikulární dráždění L5)</a:t>
            </a:r>
            <a:endParaRPr b="1" sz="1400">
              <a:solidFill>
                <a:srgbClr val="000000"/>
              </a:solidFill>
            </a:endParaRPr>
          </a:p>
          <a:p>
            <a:pPr indent="0" lvl="0" marL="0" rtl="0" algn="l">
              <a:lnSpc>
                <a:spcPct val="70000"/>
              </a:lnSpc>
              <a:spcBef>
                <a:spcPts val="1000"/>
              </a:spcBef>
              <a:spcAft>
                <a:spcPts val="0"/>
              </a:spcAft>
              <a:buNone/>
            </a:pPr>
            <a:r>
              <a:rPr b="1" lang="sk" sz="1400">
                <a:solidFill>
                  <a:srgbClr val="00B050"/>
                </a:solidFill>
              </a:rPr>
              <a:t>TrP v zadních vláknech</a:t>
            </a:r>
            <a:endParaRPr sz="1400">
              <a:solidFill>
                <a:srgbClr val="000000"/>
              </a:solidFill>
            </a:endParaRPr>
          </a:p>
          <a:p>
            <a:pPr indent="0" lvl="0" marL="0" rtl="0" algn="l">
              <a:lnSpc>
                <a:spcPct val="70000"/>
              </a:lnSpc>
              <a:spcBef>
                <a:spcPts val="1000"/>
              </a:spcBef>
              <a:spcAft>
                <a:spcPts val="0"/>
              </a:spcAft>
              <a:buNone/>
            </a:pPr>
            <a:r>
              <a:rPr b="1" i="1" lang="sk" sz="1400">
                <a:solidFill>
                  <a:srgbClr val="000000"/>
                </a:solidFill>
              </a:rPr>
              <a:t>Zóna referenční bolesti:</a:t>
            </a:r>
            <a:endParaRPr sz="1400">
              <a:solidFill>
                <a:srgbClr val="00B050"/>
              </a:solidFill>
            </a:endParaRPr>
          </a:p>
          <a:p>
            <a:pPr indent="-190500" lvl="0" marL="228600" rtl="0" algn="l">
              <a:lnSpc>
                <a:spcPct val="70000"/>
              </a:lnSpc>
              <a:spcBef>
                <a:spcPts val="1000"/>
              </a:spcBef>
              <a:spcAft>
                <a:spcPts val="0"/>
              </a:spcAft>
              <a:buSzPts val="1400"/>
              <a:buChar char="•"/>
            </a:pPr>
            <a:r>
              <a:rPr lang="sk" sz="1400">
                <a:solidFill>
                  <a:srgbClr val="000000"/>
                </a:solidFill>
              </a:rPr>
              <a:t>bolest celé hýždě (koncentrace do spodní mediální části) </a:t>
            </a:r>
            <a:endParaRPr sz="1400">
              <a:solidFill>
                <a:srgbClr val="000000"/>
              </a:solidFill>
            </a:endParaRPr>
          </a:p>
          <a:p>
            <a:pPr indent="-190500" lvl="0" marL="228600" rtl="0" algn="l">
              <a:lnSpc>
                <a:spcPct val="70000"/>
              </a:lnSpc>
              <a:spcBef>
                <a:spcPts val="1000"/>
              </a:spcBef>
              <a:spcAft>
                <a:spcPts val="0"/>
              </a:spcAft>
              <a:buSzPts val="1400"/>
              <a:buChar char="•"/>
            </a:pPr>
            <a:r>
              <a:rPr lang="sk" sz="1400">
                <a:solidFill>
                  <a:srgbClr val="000000"/>
                </a:solidFill>
              </a:rPr>
              <a:t>Jde po zadní straně stehna a lýtka (napodobuje radikulární dráždění S1).</a:t>
            </a:r>
            <a:endParaRPr sz="1400">
              <a:solidFill>
                <a:srgbClr val="000000"/>
              </a:solidFill>
            </a:endParaRPr>
          </a:p>
          <a:p>
            <a:pPr indent="-50800" lvl="0" marL="228600" rtl="0" algn="l">
              <a:lnSpc>
                <a:spcPct val="80000"/>
              </a:lnSpc>
              <a:spcBef>
                <a:spcPts val="1000"/>
              </a:spcBef>
              <a:spcAft>
                <a:spcPts val="0"/>
              </a:spcAft>
              <a:buNone/>
            </a:pPr>
            <a:r>
              <a:t/>
            </a:r>
            <a:endParaRPr sz="1400">
              <a:solidFill>
                <a:srgbClr val="000000"/>
              </a:solidFill>
            </a:endParaRPr>
          </a:p>
          <a:p>
            <a:pPr indent="0" lvl="0" marL="0" rtl="0" algn="l">
              <a:spcBef>
                <a:spcPts val="0"/>
              </a:spcBef>
              <a:spcAft>
                <a:spcPts val="0"/>
              </a:spcAft>
              <a:buNone/>
            </a:pPr>
            <a:r>
              <a:t/>
            </a:r>
            <a:endParaRPr sz="1400"/>
          </a:p>
        </p:txBody>
      </p:sp>
      <p:sp>
        <p:nvSpPr>
          <p:cNvPr id="900" name="Google Shape;900;p116"/>
          <p:cNvSpPr txBox="1"/>
          <p:nvPr>
            <p:ph idx="2" type="body"/>
          </p:nvPr>
        </p:nvSpPr>
        <p:spPr>
          <a:xfrm>
            <a:off x="4689910" y="1488304"/>
            <a:ext cx="3915000" cy="3105000"/>
          </a:xfrm>
          <a:prstGeom prst="rect">
            <a:avLst/>
          </a:prstGeom>
        </p:spPr>
        <p:txBody>
          <a:bodyPr anchorCtr="0" anchor="t" bIns="0" lIns="0" spcFirstLastPara="1" rIns="0" wrap="square" tIns="0">
            <a:noAutofit/>
          </a:bodyPr>
          <a:lstStyle/>
          <a:p>
            <a:pPr indent="-177800" lvl="0" marL="228600" rtl="0" algn="just">
              <a:lnSpc>
                <a:spcPct val="90000"/>
              </a:lnSpc>
              <a:spcBef>
                <a:spcPts val="0"/>
              </a:spcBef>
              <a:spcAft>
                <a:spcPts val="0"/>
              </a:spcAft>
              <a:buSzPts val="1200"/>
              <a:buChar char="•"/>
            </a:pPr>
            <a:r>
              <a:rPr lang="sk" sz="1200">
                <a:solidFill>
                  <a:srgbClr val="000000"/>
                </a:solidFill>
              </a:rPr>
              <a:t>Bolest kyčle při chůzi – kulhání, antalgická chůze, pacient používá hůl</a:t>
            </a:r>
            <a:endParaRPr sz="1200">
              <a:solidFill>
                <a:srgbClr val="000000"/>
              </a:solidFill>
            </a:endParaRPr>
          </a:p>
          <a:p>
            <a:pPr indent="-177800" lvl="0" marL="228600" rtl="0" algn="just">
              <a:lnSpc>
                <a:spcPct val="90000"/>
              </a:lnSpc>
              <a:spcBef>
                <a:spcPts val="1000"/>
              </a:spcBef>
              <a:spcAft>
                <a:spcPts val="0"/>
              </a:spcAft>
              <a:buSzPts val="1200"/>
              <a:buChar char="•"/>
            </a:pPr>
            <a:r>
              <a:rPr lang="sk" sz="1200">
                <a:solidFill>
                  <a:srgbClr val="000000"/>
                </a:solidFill>
              </a:rPr>
              <a:t>Bolest při spánku na postižené straně</a:t>
            </a:r>
            <a:endParaRPr sz="1200">
              <a:solidFill>
                <a:srgbClr val="000000"/>
              </a:solidFill>
            </a:endParaRPr>
          </a:p>
          <a:p>
            <a:pPr indent="-177800" lvl="0" marL="228600" rtl="0" algn="just">
              <a:lnSpc>
                <a:spcPct val="90000"/>
              </a:lnSpc>
              <a:spcBef>
                <a:spcPts val="1000"/>
              </a:spcBef>
              <a:spcAft>
                <a:spcPts val="0"/>
              </a:spcAft>
              <a:buSzPts val="1200"/>
              <a:buChar char="•"/>
            </a:pPr>
            <a:r>
              <a:rPr lang="sk" sz="1200">
                <a:solidFill>
                  <a:srgbClr val="000000"/>
                </a:solidFill>
              </a:rPr>
              <a:t>Bolest při dlouhodobém sezení – obtížně vstává (nemůže se narovnat), není schopen se protáhnout nebo změnit pozici a nemůže si ani pohodlně lehnout nebo normálně chodit </a:t>
            </a:r>
            <a:endParaRPr sz="1200">
              <a:solidFill>
                <a:srgbClr val="000000"/>
              </a:solidFill>
            </a:endParaRPr>
          </a:p>
          <a:p>
            <a:pPr indent="-177800" lvl="0" marL="228600" rtl="0" algn="just">
              <a:lnSpc>
                <a:spcPct val="90000"/>
              </a:lnSpc>
              <a:spcBef>
                <a:spcPts val="1000"/>
              </a:spcBef>
              <a:spcAft>
                <a:spcPts val="0"/>
              </a:spcAft>
              <a:buSzPts val="1200"/>
              <a:buChar char="•"/>
            </a:pPr>
            <a:r>
              <a:rPr lang="sk" sz="1200">
                <a:solidFill>
                  <a:srgbClr val="000000"/>
                </a:solidFill>
              </a:rPr>
              <a:t>Pac. nemůže najít úlevovou polohu</a:t>
            </a:r>
            <a:endParaRPr sz="1200">
              <a:solidFill>
                <a:srgbClr val="000000"/>
              </a:solidFill>
            </a:endParaRPr>
          </a:p>
          <a:p>
            <a:pPr indent="-177800" lvl="0" marL="228600" rtl="0" algn="just">
              <a:lnSpc>
                <a:spcPct val="90000"/>
              </a:lnSpc>
              <a:spcBef>
                <a:spcPts val="1000"/>
              </a:spcBef>
              <a:spcAft>
                <a:spcPts val="0"/>
              </a:spcAft>
              <a:buSzPts val="1200"/>
              <a:buChar char="•"/>
            </a:pPr>
            <a:r>
              <a:rPr lang="sk" sz="1200">
                <a:solidFill>
                  <a:srgbClr val="000000"/>
                </a:solidFill>
              </a:rPr>
              <a:t>Pac. nemůže si dát postiženou nohu přes nohu (bolestivě omezena ADD)</a:t>
            </a:r>
            <a:endParaRPr sz="1200">
              <a:solidFill>
                <a:srgbClr val="000000"/>
              </a:solidFill>
            </a:endParaRPr>
          </a:p>
          <a:p>
            <a:pPr indent="-177800" lvl="0" marL="228600" rtl="0" algn="just">
              <a:lnSpc>
                <a:spcPct val="90000"/>
              </a:lnSpc>
              <a:spcBef>
                <a:spcPts val="1000"/>
              </a:spcBef>
              <a:spcAft>
                <a:spcPts val="0"/>
              </a:spcAft>
              <a:buSzPts val="1200"/>
              <a:buChar char="•"/>
            </a:pPr>
            <a:r>
              <a:rPr lang="sk" sz="1200">
                <a:solidFill>
                  <a:srgbClr val="000000"/>
                </a:solidFill>
              </a:rPr>
              <a:t>Pasivní omezení ADD – při aktivní kontrakci nacházíme oslabení ABD (zvedá jako na ozubeném kole)</a:t>
            </a:r>
            <a:endParaRPr sz="1200">
              <a:solidFill>
                <a:srgbClr val="000000"/>
              </a:solidFill>
            </a:endParaRPr>
          </a:p>
          <a:p>
            <a:pPr indent="-177800" lvl="0" marL="228600" rtl="0" algn="just">
              <a:lnSpc>
                <a:spcPct val="90000"/>
              </a:lnSpc>
              <a:spcBef>
                <a:spcPts val="1000"/>
              </a:spcBef>
              <a:spcAft>
                <a:spcPts val="0"/>
              </a:spcAft>
              <a:buSzPts val="1200"/>
              <a:buChar char="•"/>
            </a:pPr>
            <a:r>
              <a:rPr b="1" lang="sk" sz="1200">
                <a:solidFill>
                  <a:srgbClr val="000000"/>
                </a:solidFill>
              </a:rPr>
              <a:t>Na rozdíl od </a:t>
            </a:r>
            <a:r>
              <a:rPr b="1" lang="sk" sz="1200">
                <a:solidFill>
                  <a:srgbClr val="2F5496"/>
                </a:solidFill>
              </a:rPr>
              <a:t>MGmed</a:t>
            </a:r>
            <a:r>
              <a:rPr b="1" lang="sk" sz="1200">
                <a:solidFill>
                  <a:srgbClr val="000000"/>
                </a:solidFill>
              </a:rPr>
              <a:t> nemá vztah k SI kloubu</a:t>
            </a:r>
            <a:endParaRPr sz="1200">
              <a:solidFill>
                <a:srgbClr val="000000"/>
              </a:solidFill>
            </a:endParaRPr>
          </a:p>
          <a:p>
            <a:pPr indent="-50800" lvl="0" marL="228600" rtl="0" algn="l">
              <a:lnSpc>
                <a:spcPct val="90000"/>
              </a:lnSpc>
              <a:spcBef>
                <a:spcPts val="1000"/>
              </a:spcBef>
              <a:spcAft>
                <a:spcPts val="0"/>
              </a:spcAft>
              <a:buNone/>
            </a:pPr>
            <a:r>
              <a:t/>
            </a:r>
            <a:endParaRPr sz="1200">
              <a:solidFill>
                <a:srgbClr val="000000"/>
              </a:solidFill>
            </a:endParaRPr>
          </a:p>
          <a:p>
            <a:pPr indent="0" lvl="0" marL="0" rtl="0" algn="l">
              <a:spcBef>
                <a:spcPts val="0"/>
              </a:spcBef>
              <a:spcAft>
                <a:spcPts val="0"/>
              </a:spcAft>
              <a:buNone/>
            </a:pPr>
            <a:r>
              <a:t/>
            </a:r>
            <a:endParaRPr sz="1200"/>
          </a:p>
        </p:txBody>
      </p:sp>
    </p:spTree>
  </p:cSld>
  <p:clrMapOvr>
    <a:masterClrMapping/>
  </p:clrMapOvr>
</p:sld>
</file>

<file path=ppt/slides/slide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4" name="Shape 904"/>
        <p:cNvGrpSpPr/>
        <p:nvPr/>
      </p:nvGrpSpPr>
      <p:grpSpPr>
        <a:xfrm>
          <a:off x="0" y="0"/>
          <a:ext cx="0" cy="0"/>
          <a:chOff x="0" y="0"/>
          <a:chExt cx="0" cy="0"/>
        </a:xfrm>
      </p:grpSpPr>
      <p:sp>
        <p:nvSpPr>
          <p:cNvPr id="905" name="Google Shape;905;p117"/>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Clr>
                <a:schemeClr val="dk1"/>
              </a:buClr>
              <a:buSzPts val="1100"/>
              <a:buFont typeface="Arial"/>
              <a:buNone/>
            </a:pPr>
            <a:r>
              <a:rPr lang="sk"/>
              <a:t>Svaly KYK - Dif. Dg.</a:t>
            </a:r>
            <a:endParaRPr/>
          </a:p>
          <a:p>
            <a:pPr indent="0" lvl="0" marL="0" rtl="0" algn="l">
              <a:spcBef>
                <a:spcPts val="0"/>
              </a:spcBef>
              <a:spcAft>
                <a:spcPts val="0"/>
              </a:spcAft>
              <a:buNone/>
            </a:pPr>
            <a:r>
              <a:t/>
            </a:r>
            <a:endParaRPr/>
          </a:p>
        </p:txBody>
      </p:sp>
      <p:sp>
        <p:nvSpPr>
          <p:cNvPr id="906" name="Google Shape;906;p117"/>
          <p:cNvSpPr txBox="1"/>
          <p:nvPr>
            <p:ph idx="1" type="body"/>
          </p:nvPr>
        </p:nvSpPr>
        <p:spPr>
          <a:xfrm>
            <a:off x="540000" y="1113254"/>
            <a:ext cx="3915000" cy="3105000"/>
          </a:xfrm>
          <a:prstGeom prst="rect">
            <a:avLst/>
          </a:prstGeom>
        </p:spPr>
        <p:txBody>
          <a:bodyPr anchorCtr="0" anchor="t" bIns="0" lIns="0" spcFirstLastPara="1" rIns="0" wrap="square" tIns="0">
            <a:noAutofit/>
          </a:bodyPr>
          <a:lstStyle/>
          <a:p>
            <a:pPr indent="0" lvl="0" marL="0" rtl="0" algn="just">
              <a:lnSpc>
                <a:spcPct val="100000"/>
              </a:lnSpc>
              <a:spcBef>
                <a:spcPts val="0"/>
              </a:spcBef>
              <a:spcAft>
                <a:spcPts val="0"/>
              </a:spcAft>
              <a:buNone/>
            </a:pPr>
            <a:r>
              <a:rPr b="1" lang="sk" sz="1000">
                <a:solidFill>
                  <a:srgbClr val="000000"/>
                </a:solidFill>
              </a:rPr>
              <a:t>Aktivace TrPs m. GMin:</a:t>
            </a:r>
            <a:endParaRPr b="1" sz="1000">
              <a:solidFill>
                <a:srgbClr val="000000"/>
              </a:solidFill>
            </a:endParaRPr>
          </a:p>
          <a:p>
            <a:pPr indent="-177800" lvl="0" marL="228600" rtl="0" algn="just">
              <a:lnSpc>
                <a:spcPct val="100000"/>
              </a:lnSpc>
              <a:spcBef>
                <a:spcPts val="0"/>
              </a:spcBef>
              <a:spcAft>
                <a:spcPts val="0"/>
              </a:spcAft>
              <a:buSzPts val="1000"/>
              <a:buChar char="•"/>
            </a:pPr>
            <a:r>
              <a:rPr lang="sk" sz="1000">
                <a:solidFill>
                  <a:srgbClr val="000000"/>
                </a:solidFill>
              </a:rPr>
              <a:t>Náhlé akutní nebo opakované chronické přetěžování</a:t>
            </a:r>
            <a:endParaRPr sz="1000">
              <a:solidFill>
                <a:srgbClr val="000000"/>
              </a:solidFill>
            </a:endParaRPr>
          </a:p>
          <a:p>
            <a:pPr indent="-185483" lvl="0" marL="228600" rtl="0" algn="just">
              <a:lnSpc>
                <a:spcPct val="100000"/>
              </a:lnSpc>
              <a:spcBef>
                <a:spcPts val="1000"/>
              </a:spcBef>
              <a:spcAft>
                <a:spcPts val="0"/>
              </a:spcAft>
              <a:buSzPts val="1000"/>
              <a:buChar char="•"/>
            </a:pPr>
            <a:r>
              <a:rPr lang="sk" sz="1000">
                <a:solidFill>
                  <a:srgbClr val="000000"/>
                </a:solidFill>
              </a:rPr>
              <a:t>SI dysfunkce</a:t>
            </a:r>
            <a:endParaRPr sz="1000">
              <a:solidFill>
                <a:srgbClr val="000000"/>
              </a:solidFill>
            </a:endParaRPr>
          </a:p>
          <a:p>
            <a:pPr indent="-185483" lvl="0" marL="228600" rtl="0" algn="just">
              <a:lnSpc>
                <a:spcPct val="100000"/>
              </a:lnSpc>
              <a:spcBef>
                <a:spcPts val="1000"/>
              </a:spcBef>
              <a:spcAft>
                <a:spcPts val="0"/>
              </a:spcAft>
              <a:buSzPts val="1000"/>
              <a:buChar char="•"/>
            </a:pPr>
            <a:r>
              <a:rPr lang="sk" sz="1000">
                <a:solidFill>
                  <a:srgbClr val="000000"/>
                </a:solidFill>
              </a:rPr>
              <a:t>Kořenová iritace</a:t>
            </a:r>
            <a:endParaRPr sz="1000">
              <a:solidFill>
                <a:srgbClr val="000000"/>
              </a:solidFill>
            </a:endParaRPr>
          </a:p>
          <a:p>
            <a:pPr indent="-185483" lvl="0" marL="228600" rtl="0" algn="just">
              <a:lnSpc>
                <a:spcPct val="100000"/>
              </a:lnSpc>
              <a:spcBef>
                <a:spcPts val="1000"/>
              </a:spcBef>
              <a:spcAft>
                <a:spcPts val="0"/>
              </a:spcAft>
              <a:buSzPts val="1000"/>
              <a:buChar char="•"/>
            </a:pPr>
            <a:r>
              <a:rPr lang="sk" sz="1000">
                <a:solidFill>
                  <a:srgbClr val="000000"/>
                </a:solidFill>
              </a:rPr>
              <a:t>Špatná aplikace injekce (správně horní zevní kvadrant)</a:t>
            </a:r>
            <a:endParaRPr sz="1000">
              <a:solidFill>
                <a:srgbClr val="000000"/>
              </a:solidFill>
            </a:endParaRPr>
          </a:p>
          <a:p>
            <a:pPr indent="-185483" lvl="0" marL="228600" rtl="0" algn="just">
              <a:lnSpc>
                <a:spcPct val="100000"/>
              </a:lnSpc>
              <a:spcBef>
                <a:spcPts val="1000"/>
              </a:spcBef>
              <a:spcAft>
                <a:spcPts val="0"/>
              </a:spcAft>
              <a:buSzPts val="1000"/>
              <a:buChar char="•"/>
            </a:pPr>
            <a:r>
              <a:rPr lang="sk" sz="1000">
                <a:solidFill>
                  <a:srgbClr val="000000"/>
                </a:solidFill>
              </a:rPr>
              <a:t>Postlumbální lamenektomický bolestivý sy – provedena laminektomie, ale nad očekávání je zase stejná bolest jako před výkonem, teď ale z </a:t>
            </a:r>
            <a:r>
              <a:rPr lang="sk" sz="1000">
                <a:solidFill>
                  <a:srgbClr val="009242"/>
                </a:solidFill>
              </a:rPr>
              <a:t>MGmin</a:t>
            </a:r>
            <a:endParaRPr sz="1000">
              <a:solidFill>
                <a:srgbClr val="009242"/>
              </a:solidFill>
            </a:endParaRPr>
          </a:p>
          <a:p>
            <a:pPr indent="-185483" lvl="0" marL="228600" rtl="0" algn="just">
              <a:lnSpc>
                <a:spcPct val="100000"/>
              </a:lnSpc>
              <a:spcBef>
                <a:spcPts val="1000"/>
              </a:spcBef>
              <a:spcAft>
                <a:spcPts val="0"/>
              </a:spcAft>
              <a:buSzPts val="1000"/>
              <a:buChar char="•"/>
            </a:pPr>
            <a:r>
              <a:rPr lang="sk" sz="1000">
                <a:solidFill>
                  <a:srgbClr val="000000"/>
                </a:solidFill>
              </a:rPr>
              <a:t>Dlouhá chůze po nerovném terénu</a:t>
            </a:r>
            <a:endParaRPr sz="1000">
              <a:solidFill>
                <a:srgbClr val="000000"/>
              </a:solidFill>
            </a:endParaRPr>
          </a:p>
          <a:p>
            <a:pPr indent="-185483" lvl="0" marL="228600" rtl="0" algn="just">
              <a:lnSpc>
                <a:spcPct val="100000"/>
              </a:lnSpc>
              <a:spcBef>
                <a:spcPts val="1000"/>
              </a:spcBef>
              <a:spcAft>
                <a:spcPts val="0"/>
              </a:spcAft>
              <a:buSzPts val="1000"/>
              <a:buChar char="•"/>
            </a:pPr>
            <a:r>
              <a:rPr lang="sk" sz="1000">
                <a:solidFill>
                  <a:srgbClr val="000000"/>
                </a:solidFill>
              </a:rPr>
              <a:t>Běh a sporty jako házená, tenis</a:t>
            </a:r>
            <a:endParaRPr sz="1000">
              <a:solidFill>
                <a:srgbClr val="000000"/>
              </a:solidFill>
            </a:endParaRPr>
          </a:p>
          <a:p>
            <a:pPr indent="-121920" lvl="0" marL="228600" rtl="0" algn="just">
              <a:lnSpc>
                <a:spcPct val="100000"/>
              </a:lnSpc>
              <a:spcBef>
                <a:spcPts val="0"/>
              </a:spcBef>
              <a:spcAft>
                <a:spcPts val="0"/>
              </a:spcAft>
              <a:buNone/>
            </a:pPr>
            <a:r>
              <a:t/>
            </a:r>
            <a:endParaRPr b="1" sz="1000" u="sng">
              <a:solidFill>
                <a:srgbClr val="000000"/>
              </a:solidFill>
            </a:endParaRPr>
          </a:p>
          <a:p>
            <a:pPr indent="-228600" lvl="0" marL="228600" rtl="0" algn="just">
              <a:lnSpc>
                <a:spcPct val="100000"/>
              </a:lnSpc>
              <a:spcBef>
                <a:spcPts val="0"/>
              </a:spcBef>
              <a:spcAft>
                <a:spcPts val="0"/>
              </a:spcAft>
              <a:buNone/>
            </a:pPr>
            <a:r>
              <a:rPr b="1" lang="sk" sz="1000">
                <a:solidFill>
                  <a:srgbClr val="00B050"/>
                </a:solidFill>
              </a:rPr>
              <a:t>Faktory chronifikující patologický stav:</a:t>
            </a:r>
            <a:endParaRPr b="1" sz="1000">
              <a:solidFill>
                <a:srgbClr val="00B050"/>
              </a:solidFill>
            </a:endParaRPr>
          </a:p>
          <a:p>
            <a:pPr indent="-185483" lvl="0" marL="228600" rtl="0" algn="just">
              <a:lnSpc>
                <a:spcPct val="100000"/>
              </a:lnSpc>
              <a:spcBef>
                <a:spcPts val="1000"/>
              </a:spcBef>
              <a:spcAft>
                <a:spcPts val="0"/>
              </a:spcAft>
              <a:buSzPts val="1000"/>
              <a:buChar char="•"/>
            </a:pPr>
            <a:r>
              <a:rPr lang="sk" sz="1000">
                <a:solidFill>
                  <a:srgbClr val="000000"/>
                </a:solidFill>
              </a:rPr>
              <a:t>Dlouhé znehybnění – držení nohy na pedálu v autě</a:t>
            </a:r>
            <a:endParaRPr sz="1000">
              <a:solidFill>
                <a:srgbClr val="000000"/>
              </a:solidFill>
            </a:endParaRPr>
          </a:p>
          <a:p>
            <a:pPr indent="-185483" lvl="0" marL="228600" rtl="0" algn="just">
              <a:lnSpc>
                <a:spcPct val="100000"/>
              </a:lnSpc>
              <a:spcBef>
                <a:spcPts val="1000"/>
              </a:spcBef>
              <a:spcAft>
                <a:spcPts val="0"/>
              </a:spcAft>
              <a:buSzPts val="1000"/>
              <a:buChar char="•"/>
            </a:pPr>
            <a:r>
              <a:rPr lang="sk" sz="1000">
                <a:solidFill>
                  <a:srgbClr val="000000"/>
                </a:solidFill>
              </a:rPr>
              <a:t>Dlouhé stání</a:t>
            </a:r>
            <a:endParaRPr sz="1000">
              <a:solidFill>
                <a:srgbClr val="000000"/>
              </a:solidFill>
            </a:endParaRPr>
          </a:p>
          <a:p>
            <a:pPr indent="-185483" lvl="0" marL="228600" rtl="0" algn="just">
              <a:lnSpc>
                <a:spcPct val="100000"/>
              </a:lnSpc>
              <a:spcBef>
                <a:spcPts val="1000"/>
              </a:spcBef>
              <a:spcAft>
                <a:spcPts val="0"/>
              </a:spcAft>
              <a:buSzPts val="1000"/>
              <a:buChar char="•"/>
            </a:pPr>
            <a:r>
              <a:rPr lang="sk" sz="1000">
                <a:solidFill>
                  <a:srgbClr val="000000"/>
                </a:solidFill>
              </a:rPr>
              <a:t>Klopení pánve při sezení na peněžence – tlačí na sval a podmiňuje bolest v oblasti zásobené n. ischiadicus</a:t>
            </a:r>
            <a:endParaRPr sz="1000">
              <a:solidFill>
                <a:srgbClr val="000000"/>
              </a:solidFill>
            </a:endParaRPr>
          </a:p>
          <a:p>
            <a:pPr indent="-185483" lvl="0" marL="228600" rtl="0" algn="just">
              <a:lnSpc>
                <a:spcPct val="100000"/>
              </a:lnSpc>
              <a:spcBef>
                <a:spcPts val="1000"/>
              </a:spcBef>
              <a:spcAft>
                <a:spcPts val="0"/>
              </a:spcAft>
              <a:buSzPts val="1000"/>
              <a:buChar char="•"/>
            </a:pPr>
            <a:r>
              <a:rPr lang="sk" sz="1000">
                <a:solidFill>
                  <a:srgbClr val="000000"/>
                </a:solidFill>
              </a:rPr>
              <a:t>Nerovnováha při stoji o zúžené bázi </a:t>
            </a:r>
            <a:endParaRPr sz="1000">
              <a:solidFill>
                <a:srgbClr val="000000"/>
              </a:solidFill>
            </a:endParaRPr>
          </a:p>
          <a:p>
            <a:pPr indent="-104140" lvl="0" marL="228600" rtl="0" algn="just">
              <a:lnSpc>
                <a:spcPct val="60000"/>
              </a:lnSpc>
              <a:spcBef>
                <a:spcPts val="1000"/>
              </a:spcBef>
              <a:spcAft>
                <a:spcPts val="0"/>
              </a:spcAft>
              <a:buNone/>
            </a:pPr>
            <a:r>
              <a:t/>
            </a:r>
            <a:endParaRPr sz="1000">
              <a:solidFill>
                <a:srgbClr val="000000"/>
              </a:solidFill>
            </a:endParaRPr>
          </a:p>
          <a:p>
            <a:pPr indent="-104140" lvl="0" marL="228600" rtl="0" algn="l">
              <a:lnSpc>
                <a:spcPct val="70000"/>
              </a:lnSpc>
              <a:spcBef>
                <a:spcPts val="1000"/>
              </a:spcBef>
              <a:spcAft>
                <a:spcPts val="0"/>
              </a:spcAft>
              <a:buNone/>
            </a:pPr>
            <a:r>
              <a:t/>
            </a:r>
            <a:endParaRPr sz="1000">
              <a:solidFill>
                <a:srgbClr val="000000"/>
              </a:solidFill>
            </a:endParaRPr>
          </a:p>
          <a:p>
            <a:pPr indent="0" lvl="0" marL="0" rtl="0" algn="l">
              <a:spcBef>
                <a:spcPts val="0"/>
              </a:spcBef>
              <a:spcAft>
                <a:spcPts val="0"/>
              </a:spcAft>
              <a:buNone/>
            </a:pPr>
            <a:r>
              <a:t/>
            </a:r>
            <a:endParaRPr sz="1000"/>
          </a:p>
        </p:txBody>
      </p:sp>
      <p:sp>
        <p:nvSpPr>
          <p:cNvPr id="907" name="Google Shape;907;p117"/>
          <p:cNvSpPr txBox="1"/>
          <p:nvPr>
            <p:ph idx="2" type="body"/>
          </p:nvPr>
        </p:nvSpPr>
        <p:spPr>
          <a:xfrm>
            <a:off x="4572010" y="172079"/>
            <a:ext cx="3915000" cy="3105000"/>
          </a:xfrm>
          <a:prstGeom prst="rect">
            <a:avLst/>
          </a:prstGeom>
        </p:spPr>
        <p:txBody>
          <a:bodyPr anchorCtr="0" anchor="t" bIns="0" lIns="0" spcFirstLastPara="1" rIns="0" wrap="square" tIns="0">
            <a:noAutofit/>
          </a:bodyPr>
          <a:lstStyle/>
          <a:p>
            <a:pPr indent="0" lvl="0" marL="0" rtl="0" algn="l">
              <a:lnSpc>
                <a:spcPct val="115000"/>
              </a:lnSpc>
              <a:spcBef>
                <a:spcPts val="0"/>
              </a:spcBef>
              <a:spcAft>
                <a:spcPts val="0"/>
              </a:spcAft>
              <a:buNone/>
            </a:pPr>
            <a:r>
              <a:rPr b="1" lang="sk" sz="1100"/>
              <a:t>M.GMin Dif. Dg.:</a:t>
            </a:r>
            <a:endParaRPr b="1" sz="1100"/>
          </a:p>
          <a:p>
            <a:pPr indent="-298450" lvl="0" marL="457200" rtl="0" algn="l">
              <a:lnSpc>
                <a:spcPct val="115000"/>
              </a:lnSpc>
              <a:spcBef>
                <a:spcPts val="0"/>
              </a:spcBef>
              <a:spcAft>
                <a:spcPts val="0"/>
              </a:spcAft>
              <a:buSzPts val="1100"/>
              <a:buChar char="●"/>
            </a:pPr>
            <a:r>
              <a:rPr lang="sk" sz="1100"/>
              <a:t>zřídka single muscle syndrom, většinou sdružené TrPs (m.VL a m. PL- satelit. TrP v přední části svalu, m. PL, m. QL a zadní část svalu)</a:t>
            </a:r>
            <a:endParaRPr sz="1100"/>
          </a:p>
          <a:p>
            <a:pPr indent="-298450" lvl="0" marL="457200" rtl="0" algn="just">
              <a:lnSpc>
                <a:spcPct val="115000"/>
              </a:lnSpc>
              <a:spcBef>
                <a:spcPts val="0"/>
              </a:spcBef>
              <a:spcAft>
                <a:spcPts val="0"/>
              </a:spcAft>
              <a:buSzPts val="1100"/>
              <a:buChar char="●"/>
            </a:pPr>
            <a:r>
              <a:rPr b="1" lang="sk" sz="1100">
                <a:solidFill>
                  <a:srgbClr val="000000"/>
                </a:solidFill>
              </a:rPr>
              <a:t>Jiné myofasciální sy </a:t>
            </a:r>
            <a:r>
              <a:rPr lang="sk" sz="1100">
                <a:solidFill>
                  <a:srgbClr val="000000"/>
                </a:solidFill>
              </a:rPr>
              <a:t>– m. piriformis (omezuje VR), </a:t>
            </a:r>
            <a:r>
              <a:rPr lang="sk" sz="1100">
                <a:solidFill>
                  <a:srgbClr val="2F5496"/>
                </a:solidFill>
              </a:rPr>
              <a:t>MGmed</a:t>
            </a:r>
            <a:r>
              <a:rPr lang="sk" sz="1100">
                <a:solidFill>
                  <a:srgbClr val="000000"/>
                </a:solidFill>
              </a:rPr>
              <a:t> (jde jen ke KOK), </a:t>
            </a:r>
            <a:r>
              <a:rPr lang="sk" sz="1100">
                <a:solidFill>
                  <a:srgbClr val="C00000"/>
                </a:solidFill>
              </a:rPr>
              <a:t>MGmax</a:t>
            </a:r>
            <a:r>
              <a:rPr lang="sk" sz="1100">
                <a:solidFill>
                  <a:srgbClr val="000000"/>
                </a:solidFill>
              </a:rPr>
              <a:t> (omezuje FLX KYK)</a:t>
            </a:r>
            <a:endParaRPr sz="1100">
              <a:solidFill>
                <a:srgbClr val="000000"/>
              </a:solidFill>
            </a:endParaRPr>
          </a:p>
          <a:p>
            <a:pPr indent="-298450" lvl="0" marL="457200" rtl="0" algn="just">
              <a:lnSpc>
                <a:spcPct val="115000"/>
              </a:lnSpc>
              <a:spcBef>
                <a:spcPts val="1000"/>
              </a:spcBef>
              <a:spcAft>
                <a:spcPts val="0"/>
              </a:spcAft>
              <a:buSzPts val="1100"/>
              <a:buChar char="●"/>
            </a:pPr>
            <a:r>
              <a:rPr b="1" lang="sk" sz="1100">
                <a:solidFill>
                  <a:srgbClr val="000000"/>
                </a:solidFill>
              </a:rPr>
              <a:t>Radikulární sy L5, S1 (L4) </a:t>
            </a:r>
            <a:r>
              <a:rPr lang="sk" sz="1100">
                <a:solidFill>
                  <a:srgbClr val="000000"/>
                </a:solidFill>
              </a:rPr>
              <a:t>– u pseudoradikulárního syndromu (</a:t>
            </a:r>
            <a:r>
              <a:rPr lang="sk" sz="1100">
                <a:solidFill>
                  <a:srgbClr val="009242"/>
                </a:solidFill>
              </a:rPr>
              <a:t>MGmin</a:t>
            </a:r>
            <a:r>
              <a:rPr lang="sk" sz="1100">
                <a:solidFill>
                  <a:srgbClr val="000000"/>
                </a:solidFill>
              </a:rPr>
              <a:t>) nejsou snížené reflexy, nejde až do prstů, nejsou poruchy čití</a:t>
            </a:r>
            <a:endParaRPr sz="1100">
              <a:solidFill>
                <a:srgbClr val="000000"/>
              </a:solidFill>
            </a:endParaRPr>
          </a:p>
          <a:p>
            <a:pPr indent="-298450" lvl="0" marL="457200" rtl="0" algn="just">
              <a:lnSpc>
                <a:spcPct val="115000"/>
              </a:lnSpc>
              <a:spcBef>
                <a:spcPts val="1000"/>
              </a:spcBef>
              <a:spcAft>
                <a:spcPts val="0"/>
              </a:spcAft>
              <a:buSzPts val="1100"/>
              <a:buChar char="●"/>
            </a:pPr>
            <a:r>
              <a:rPr b="1" lang="sk" sz="1100">
                <a:solidFill>
                  <a:srgbClr val="000000"/>
                </a:solidFill>
              </a:rPr>
              <a:t>Trochanterická bursitida</a:t>
            </a:r>
            <a:endParaRPr b="1" sz="1100">
              <a:solidFill>
                <a:srgbClr val="000000"/>
              </a:solidFill>
            </a:endParaRPr>
          </a:p>
          <a:p>
            <a:pPr indent="-298450" lvl="0" marL="457200" rtl="0" algn="just">
              <a:lnSpc>
                <a:spcPct val="115000"/>
              </a:lnSpc>
              <a:spcBef>
                <a:spcPts val="1000"/>
              </a:spcBef>
              <a:spcAft>
                <a:spcPts val="0"/>
              </a:spcAft>
              <a:buSzPts val="1100"/>
              <a:buChar char="●"/>
            </a:pPr>
            <a:r>
              <a:rPr lang="sk" sz="1100">
                <a:solidFill>
                  <a:srgbClr val="000000"/>
                </a:solidFill>
              </a:rPr>
              <a:t>Hluboká bolest kyčle – spíše m. TFL</a:t>
            </a:r>
            <a:endParaRPr sz="1100">
              <a:solidFill>
                <a:srgbClr val="000000"/>
              </a:solidFill>
            </a:endParaRPr>
          </a:p>
          <a:p>
            <a:pPr indent="-298450" lvl="0" marL="457200" rtl="0" algn="just">
              <a:lnSpc>
                <a:spcPct val="115000"/>
              </a:lnSpc>
              <a:spcBef>
                <a:spcPts val="1000"/>
              </a:spcBef>
              <a:spcAft>
                <a:spcPts val="0"/>
              </a:spcAft>
              <a:buSzPts val="1100"/>
              <a:buChar char="●"/>
            </a:pPr>
            <a:r>
              <a:rPr lang="sk" sz="1100">
                <a:solidFill>
                  <a:srgbClr val="000000"/>
                </a:solidFill>
              </a:rPr>
              <a:t>Bolest v oblasti sacra – spíše </a:t>
            </a:r>
            <a:r>
              <a:rPr lang="sk" sz="1100">
                <a:solidFill>
                  <a:srgbClr val="2F5496"/>
                </a:solidFill>
              </a:rPr>
              <a:t>MGmed</a:t>
            </a:r>
            <a:endParaRPr sz="1100">
              <a:solidFill>
                <a:srgbClr val="2F5496"/>
              </a:solidFill>
            </a:endParaRPr>
          </a:p>
          <a:p>
            <a:pPr indent="-298450" lvl="0" marL="457200" rtl="0" algn="just">
              <a:lnSpc>
                <a:spcPct val="115000"/>
              </a:lnSpc>
              <a:spcBef>
                <a:spcPts val="1000"/>
              </a:spcBef>
              <a:spcAft>
                <a:spcPts val="0"/>
              </a:spcAft>
              <a:buSzPts val="1100"/>
              <a:buChar char="●"/>
            </a:pPr>
            <a:r>
              <a:rPr lang="sk" sz="1100">
                <a:solidFill>
                  <a:srgbClr val="000000"/>
                </a:solidFill>
              </a:rPr>
              <a:t>Bolesti KOK – odlišit od L4</a:t>
            </a:r>
            <a:endParaRPr sz="1100">
              <a:solidFill>
                <a:srgbClr val="000000"/>
              </a:solidFill>
            </a:endParaRPr>
          </a:p>
          <a:p>
            <a:pPr indent="-298450" lvl="0" marL="457200" rtl="0" algn="just">
              <a:lnSpc>
                <a:spcPct val="115000"/>
              </a:lnSpc>
              <a:spcBef>
                <a:spcPts val="1000"/>
              </a:spcBef>
              <a:spcAft>
                <a:spcPts val="0"/>
              </a:spcAft>
              <a:buSzPts val="1100"/>
              <a:buChar char="●"/>
            </a:pPr>
            <a:r>
              <a:rPr b="1" lang="sk" sz="1100">
                <a:solidFill>
                  <a:srgbClr val="000000"/>
                </a:solidFill>
              </a:rPr>
              <a:t>Ischias</a:t>
            </a:r>
            <a:r>
              <a:rPr lang="sk" sz="1100">
                <a:solidFill>
                  <a:srgbClr val="000000"/>
                </a:solidFill>
              </a:rPr>
              <a:t> – bolest vyzařuje od hýždí na zadní či zevní plochu DK. Je buď myofasciálního (TrP v zadní části </a:t>
            </a:r>
            <a:r>
              <a:rPr lang="sk" sz="1100">
                <a:solidFill>
                  <a:srgbClr val="009242"/>
                </a:solidFill>
              </a:rPr>
              <a:t>MGmin</a:t>
            </a:r>
            <a:r>
              <a:rPr lang="sk" sz="1100">
                <a:solidFill>
                  <a:srgbClr val="000000"/>
                </a:solidFill>
              </a:rPr>
              <a:t>, což je snadno přehlédnutelné) či neurologického původu (uskřinutí n. ischiadicus major, n. cutaneus femoris posterior ve foramen ischiadicus major – m. piriformis, dále páteřní tumor, komprese cauda equina herníí L disku)</a:t>
            </a:r>
            <a:endParaRPr sz="1100">
              <a:solidFill>
                <a:srgbClr val="000000"/>
              </a:solidFill>
            </a:endParaRPr>
          </a:p>
          <a:p>
            <a:pPr indent="-64135" lvl="0" marL="228600" rtl="0" algn="l">
              <a:lnSpc>
                <a:spcPct val="115000"/>
              </a:lnSpc>
              <a:spcBef>
                <a:spcPts val="1000"/>
              </a:spcBef>
              <a:spcAft>
                <a:spcPts val="0"/>
              </a:spcAft>
              <a:buNone/>
            </a:pPr>
            <a:r>
              <a:t/>
            </a:r>
            <a:endParaRPr sz="1100">
              <a:solidFill>
                <a:srgbClr val="000000"/>
              </a:solidFill>
            </a:endParaRPr>
          </a:p>
          <a:p>
            <a:pPr indent="0" lvl="0" marL="0" rtl="0" algn="l">
              <a:lnSpc>
                <a:spcPct val="115000"/>
              </a:lnSpc>
              <a:spcBef>
                <a:spcPts val="0"/>
              </a:spcBef>
              <a:spcAft>
                <a:spcPts val="0"/>
              </a:spcAft>
              <a:buNone/>
            </a:pPr>
            <a:r>
              <a:t/>
            </a:r>
            <a:endParaRPr sz="1100"/>
          </a:p>
        </p:txBody>
      </p:sp>
    </p:spTree>
  </p:cSld>
  <p:clrMapOvr>
    <a:masterClrMapping/>
  </p:clrMapOvr>
</p:sld>
</file>

<file path=ppt/slides/slide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1" name="Shape 911"/>
        <p:cNvGrpSpPr/>
        <p:nvPr/>
      </p:nvGrpSpPr>
      <p:grpSpPr>
        <a:xfrm>
          <a:off x="0" y="0"/>
          <a:ext cx="0" cy="0"/>
          <a:chOff x="0" y="0"/>
          <a:chExt cx="0" cy="0"/>
        </a:xfrm>
      </p:grpSpPr>
      <p:sp>
        <p:nvSpPr>
          <p:cNvPr id="912" name="Google Shape;912;p118"/>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Svaly KYK - Dif. Dg. </a:t>
            </a:r>
            <a:endParaRPr/>
          </a:p>
        </p:txBody>
      </p:sp>
      <p:sp>
        <p:nvSpPr>
          <p:cNvPr id="913" name="Google Shape;913;p118"/>
          <p:cNvSpPr txBox="1"/>
          <p:nvPr>
            <p:ph idx="1" type="body"/>
          </p:nvPr>
        </p:nvSpPr>
        <p:spPr>
          <a:xfrm>
            <a:off x="540000" y="1269002"/>
            <a:ext cx="8064900" cy="31050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b="1" lang="sk"/>
              <a:t>Aktivace m. GMed a m. GMin. UKŘ a OKŘ:</a:t>
            </a:r>
            <a:endParaRPr b="1"/>
          </a:p>
        </p:txBody>
      </p:sp>
      <p:pic>
        <p:nvPicPr>
          <p:cNvPr descr="ef01ab591c409d2cfd453de816d34e5a" id="914" name="Google Shape;914;p118"/>
          <p:cNvPicPr preferRelativeResize="0"/>
          <p:nvPr/>
        </p:nvPicPr>
        <p:blipFill rotWithShape="1">
          <a:blip r:embed="rId3">
            <a:alphaModFix/>
          </a:blip>
          <a:srcRect b="0" l="0" r="0" t="0"/>
          <a:stretch/>
        </p:blipFill>
        <p:spPr>
          <a:xfrm>
            <a:off x="1001299" y="1702350"/>
            <a:ext cx="2979948" cy="1589300"/>
          </a:xfrm>
          <a:prstGeom prst="rect">
            <a:avLst/>
          </a:prstGeom>
          <a:noFill/>
          <a:ln>
            <a:noFill/>
          </a:ln>
        </p:spPr>
      </p:pic>
      <p:pic>
        <p:nvPicPr>
          <p:cNvPr descr="SouvisejÃ­cÃ­ obrÃ¡zek" id="915" name="Google Shape;915;p118"/>
          <p:cNvPicPr preferRelativeResize="0"/>
          <p:nvPr/>
        </p:nvPicPr>
        <p:blipFill rotWithShape="1">
          <a:blip r:embed="rId4">
            <a:alphaModFix/>
          </a:blip>
          <a:srcRect b="0" l="0" r="0" t="0"/>
          <a:stretch/>
        </p:blipFill>
        <p:spPr>
          <a:xfrm>
            <a:off x="4375254" y="1777099"/>
            <a:ext cx="2119075" cy="1589300"/>
          </a:xfrm>
          <a:prstGeom prst="rect">
            <a:avLst/>
          </a:prstGeom>
          <a:noFill/>
          <a:ln>
            <a:noFill/>
          </a:ln>
        </p:spPr>
      </p:pic>
      <p:pic>
        <p:nvPicPr>
          <p:cNvPr descr="VÃ½sledek obrÃ¡zku pro posÃ­lenÃ­ musculus gluteus maximus" id="916" name="Google Shape;916;p118"/>
          <p:cNvPicPr preferRelativeResize="0"/>
          <p:nvPr/>
        </p:nvPicPr>
        <p:blipFill rotWithShape="1">
          <a:blip r:embed="rId5">
            <a:alphaModFix/>
          </a:blip>
          <a:srcRect b="0" l="26720" r="16858" t="0"/>
          <a:stretch/>
        </p:blipFill>
        <p:spPr>
          <a:xfrm flipH="1">
            <a:off x="6726122" y="474825"/>
            <a:ext cx="2105251" cy="2487574"/>
          </a:xfrm>
          <a:prstGeom prst="rect">
            <a:avLst/>
          </a:prstGeom>
          <a:noFill/>
          <a:ln>
            <a:noFill/>
          </a:ln>
        </p:spPr>
      </p:pic>
      <p:pic>
        <p:nvPicPr>
          <p:cNvPr descr="VÃ½sledek obrÃ¡zku pro posÃ­lenÃ­ musculus gluteus maximus" id="917" name="Google Shape;917;p118"/>
          <p:cNvPicPr preferRelativeResize="0"/>
          <p:nvPr/>
        </p:nvPicPr>
        <p:blipFill rotWithShape="1">
          <a:blip r:embed="rId6">
            <a:alphaModFix/>
          </a:blip>
          <a:srcRect b="0" l="28922" r="27703" t="0"/>
          <a:stretch/>
        </p:blipFill>
        <p:spPr>
          <a:xfrm>
            <a:off x="1748638" y="3148775"/>
            <a:ext cx="1485278" cy="1927350"/>
          </a:xfrm>
          <a:prstGeom prst="rect">
            <a:avLst/>
          </a:prstGeom>
          <a:noFill/>
          <a:ln>
            <a:noFill/>
          </a:ln>
        </p:spPr>
      </p:pic>
      <p:pic>
        <p:nvPicPr>
          <p:cNvPr descr="VÃ½sledek obrÃ¡zku pro cviÄenÃ­ s pilates kruhem" id="918" name="Google Shape;918;p118"/>
          <p:cNvPicPr preferRelativeResize="0"/>
          <p:nvPr/>
        </p:nvPicPr>
        <p:blipFill rotWithShape="1">
          <a:blip r:embed="rId7">
            <a:alphaModFix/>
          </a:blip>
          <a:srcRect b="0" l="0" r="0" t="0"/>
          <a:stretch/>
        </p:blipFill>
        <p:spPr>
          <a:xfrm>
            <a:off x="5574052" y="3433777"/>
            <a:ext cx="2281815" cy="1709726"/>
          </a:xfrm>
          <a:prstGeom prst="rect">
            <a:avLst/>
          </a:prstGeom>
          <a:noFill/>
          <a:ln>
            <a:noFill/>
          </a:ln>
        </p:spPr>
      </p:pic>
    </p:spTree>
  </p:cSld>
  <p:clrMapOvr>
    <a:masterClrMapping/>
  </p:clrMapOvr>
</p:sld>
</file>

<file path=ppt/slides/slide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2" name="Shape 922"/>
        <p:cNvGrpSpPr/>
        <p:nvPr/>
      </p:nvGrpSpPr>
      <p:grpSpPr>
        <a:xfrm>
          <a:off x="0" y="0"/>
          <a:ext cx="0" cy="0"/>
          <a:chOff x="0" y="0"/>
          <a:chExt cx="0" cy="0"/>
        </a:xfrm>
      </p:grpSpPr>
      <p:sp>
        <p:nvSpPr>
          <p:cNvPr id="923" name="Google Shape;923;p119"/>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Zdroje:</a:t>
            </a:r>
            <a:endParaRPr/>
          </a:p>
        </p:txBody>
      </p:sp>
      <p:sp>
        <p:nvSpPr>
          <p:cNvPr id="924" name="Google Shape;924;p119"/>
          <p:cNvSpPr txBox="1"/>
          <p:nvPr>
            <p:ph idx="1" type="body"/>
          </p:nvPr>
        </p:nvSpPr>
        <p:spPr>
          <a:xfrm>
            <a:off x="540000" y="1113252"/>
            <a:ext cx="8064900" cy="3105000"/>
          </a:xfrm>
          <a:prstGeom prst="rect">
            <a:avLst/>
          </a:prstGeom>
        </p:spPr>
        <p:txBody>
          <a:bodyPr anchorCtr="0" anchor="t" bIns="0" lIns="0" spcFirstLastPara="1" rIns="0" wrap="square" tIns="0">
            <a:noAutofit/>
          </a:bodyPr>
          <a:lstStyle/>
          <a:p>
            <a:pPr indent="-342900" lvl="0" marL="342900" rtl="0" algn="l">
              <a:lnSpc>
                <a:spcPct val="90000"/>
              </a:lnSpc>
              <a:spcBef>
                <a:spcPts val="0"/>
              </a:spcBef>
              <a:spcAft>
                <a:spcPts val="0"/>
              </a:spcAft>
              <a:buSzPts val="1800"/>
              <a:buFont typeface="Arial"/>
              <a:buChar char="•"/>
            </a:pPr>
            <a:r>
              <a:rPr lang="sk" sz="1800" u="sng">
                <a:hlinkClick r:id="rId3"/>
              </a:rPr>
              <a:t>http://old.lf.upol.cz/fileadmin/user_upload/LF-kliniky/hippokrat/Obory/Neurologie/Prechod_bederni_a_krizove_patere.pdf</a:t>
            </a:r>
            <a:r>
              <a:rPr lang="sk" sz="1800"/>
              <a:t> </a:t>
            </a:r>
            <a:endParaRPr sz="1800"/>
          </a:p>
          <a:p>
            <a:pPr indent="-342900" lvl="0" marL="342900" rtl="0" algn="l">
              <a:lnSpc>
                <a:spcPct val="90000"/>
              </a:lnSpc>
              <a:spcBef>
                <a:spcPts val="1000"/>
              </a:spcBef>
              <a:spcAft>
                <a:spcPts val="0"/>
              </a:spcAft>
              <a:buSzPts val="1800"/>
              <a:buFont typeface="Arial"/>
              <a:buChar char="•"/>
            </a:pPr>
            <a:r>
              <a:rPr lang="sk" sz="1800" u="sng">
                <a:hlinkClick r:id="rId4"/>
              </a:rPr>
              <a:t>https://www.neurologiepropraxi.cz/pdfs/neu/2008/03/05.pdf</a:t>
            </a:r>
            <a:r>
              <a:rPr lang="sk" sz="1800"/>
              <a:t> </a:t>
            </a:r>
            <a:endParaRPr sz="1800"/>
          </a:p>
          <a:p>
            <a:pPr indent="-342900" lvl="0" marL="342900" rtl="0" algn="l">
              <a:lnSpc>
                <a:spcPct val="90000"/>
              </a:lnSpc>
              <a:spcBef>
                <a:spcPts val="1000"/>
              </a:spcBef>
              <a:spcAft>
                <a:spcPts val="0"/>
              </a:spcAft>
              <a:buSzPts val="1800"/>
              <a:buFont typeface="Noto Sans Symbols"/>
              <a:buChar char="•"/>
            </a:pPr>
            <a:r>
              <a:rPr lang="sk" sz="1800" u="sng">
                <a:solidFill>
                  <a:schemeClr val="hlink"/>
                </a:solidFill>
                <a:hlinkClick r:id="rId5"/>
              </a:rPr>
              <a:t>https://www.physio-pedia.com/Adductor_Magnus</a:t>
            </a:r>
            <a:r>
              <a:rPr lang="sk" sz="1800"/>
              <a:t> </a:t>
            </a:r>
            <a:endParaRPr sz="1800"/>
          </a:p>
          <a:p>
            <a:pPr indent="-342900" lvl="0" marL="342900" rtl="0" algn="l">
              <a:lnSpc>
                <a:spcPct val="90000"/>
              </a:lnSpc>
              <a:spcBef>
                <a:spcPts val="1000"/>
              </a:spcBef>
              <a:spcAft>
                <a:spcPts val="0"/>
              </a:spcAft>
              <a:buSzPts val="1800"/>
              <a:buFont typeface="Arial"/>
              <a:buChar char="•"/>
            </a:pPr>
            <a:r>
              <a:rPr lang="sk" sz="1800" u="sng">
                <a:solidFill>
                  <a:schemeClr val="hlink"/>
                </a:solidFill>
                <a:hlinkClick r:id="rId6"/>
              </a:rPr>
              <a:t>https://www.serola.net/</a:t>
            </a:r>
            <a:r>
              <a:rPr lang="sk" sz="1800"/>
              <a:t> </a:t>
            </a:r>
            <a:endParaRPr sz="1800"/>
          </a:p>
          <a:p>
            <a:pPr indent="-342900" lvl="0" marL="342900" rtl="0" algn="l">
              <a:lnSpc>
                <a:spcPct val="90000"/>
              </a:lnSpc>
              <a:spcBef>
                <a:spcPts val="1000"/>
              </a:spcBef>
              <a:spcAft>
                <a:spcPts val="0"/>
              </a:spcAft>
              <a:buSzPts val="1800"/>
              <a:buFont typeface="Arial"/>
              <a:buChar char="•"/>
            </a:pPr>
            <a:r>
              <a:rPr lang="sk" sz="1800" u="sng">
                <a:solidFill>
                  <a:schemeClr val="hlink"/>
                </a:solidFill>
                <a:hlinkClick r:id="rId7"/>
              </a:rPr>
              <a:t>https://www.physio-pedia.com/Sacroiliac_joint</a:t>
            </a:r>
            <a:r>
              <a:rPr lang="sk" sz="1800"/>
              <a:t> </a:t>
            </a:r>
            <a:endParaRPr sz="1800"/>
          </a:p>
          <a:p>
            <a:pPr indent="-342900" lvl="0" marL="342900" rtl="0" algn="l">
              <a:lnSpc>
                <a:spcPct val="90000"/>
              </a:lnSpc>
              <a:spcBef>
                <a:spcPts val="1000"/>
              </a:spcBef>
              <a:spcAft>
                <a:spcPts val="0"/>
              </a:spcAft>
              <a:buSzPts val="1800"/>
              <a:buFont typeface="Arial"/>
              <a:buChar char="•"/>
            </a:pPr>
            <a:r>
              <a:rPr lang="sk" sz="1800"/>
              <a:t>Kapandji, Vol 2</a:t>
            </a:r>
            <a:endParaRPr sz="1800"/>
          </a:p>
          <a:p>
            <a:pPr indent="-342900" lvl="0" marL="342900" rtl="0" algn="l">
              <a:lnSpc>
                <a:spcPct val="90000"/>
              </a:lnSpc>
              <a:spcBef>
                <a:spcPts val="1000"/>
              </a:spcBef>
              <a:spcAft>
                <a:spcPts val="0"/>
              </a:spcAft>
              <a:buSzPts val="1800"/>
              <a:buFont typeface="Arial"/>
              <a:buChar char="•"/>
            </a:pPr>
            <a:r>
              <a:rPr lang="sk" sz="1800"/>
              <a:t>Véle, Kineziologie</a:t>
            </a:r>
            <a:endParaRPr sz="1800"/>
          </a:p>
          <a:p>
            <a:pPr indent="-342900" lvl="0" marL="342900" rtl="0" algn="l">
              <a:lnSpc>
                <a:spcPct val="90000"/>
              </a:lnSpc>
              <a:spcBef>
                <a:spcPts val="1000"/>
              </a:spcBef>
              <a:spcAft>
                <a:spcPts val="0"/>
              </a:spcAft>
              <a:buSzPts val="1800"/>
              <a:buFont typeface="Arial"/>
              <a:buChar char="•"/>
            </a:pPr>
            <a:r>
              <a:rPr lang="sk" sz="1800"/>
              <a:t>Hoppenfeld</a:t>
            </a:r>
            <a:endParaRPr sz="1800"/>
          </a:p>
          <a:p>
            <a:pPr indent="-342900" lvl="0" marL="342900" rtl="0" algn="l">
              <a:lnSpc>
                <a:spcPct val="90000"/>
              </a:lnSpc>
              <a:spcBef>
                <a:spcPts val="1000"/>
              </a:spcBef>
              <a:spcAft>
                <a:spcPts val="0"/>
              </a:spcAft>
              <a:buSzPts val="1800"/>
              <a:buFont typeface="Arial"/>
              <a:buChar char="•"/>
            </a:pPr>
            <a:r>
              <a:rPr lang="sk" sz="1800"/>
              <a:t>Lewit, Manipulační léčba</a:t>
            </a:r>
            <a:endParaRPr sz="1800"/>
          </a:p>
          <a:p>
            <a:pPr indent="-342900" lvl="0" marL="342900" rtl="0" algn="l">
              <a:lnSpc>
                <a:spcPct val="90000"/>
              </a:lnSpc>
              <a:spcBef>
                <a:spcPts val="1000"/>
              </a:spcBef>
              <a:spcAft>
                <a:spcPts val="0"/>
              </a:spcAft>
              <a:buSzPts val="1800"/>
              <a:buFont typeface="Arial"/>
              <a:buChar char="•"/>
            </a:pPr>
            <a:r>
              <a:rPr lang="sk" sz="1800"/>
              <a:t>Přednášky Klinická kineziologie III., Mgr. Petr Pospíšil, Ph.D.</a:t>
            </a:r>
            <a:endParaRPr sz="1800"/>
          </a:p>
          <a:p>
            <a:pPr indent="0" lvl="0" marL="0" rtl="0" algn="l">
              <a:spcBef>
                <a:spcPts val="0"/>
              </a:spcBef>
              <a:spcAft>
                <a:spcPts val="0"/>
              </a:spcAft>
              <a:buNone/>
            </a:pPr>
            <a:r>
              <a:t/>
            </a:r>
            <a:endParaRPr/>
          </a:p>
        </p:txBody>
      </p:sp>
    </p:spTree>
  </p:cSld>
  <p:clrMapOvr>
    <a:masterClrMapping/>
  </p:clrMapOvr>
</p:sld>
</file>

<file path=ppt/slides/slide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8" name="Shape 928"/>
        <p:cNvGrpSpPr/>
        <p:nvPr/>
      </p:nvGrpSpPr>
      <p:grpSpPr>
        <a:xfrm>
          <a:off x="0" y="0"/>
          <a:ext cx="0" cy="0"/>
          <a:chOff x="0" y="0"/>
          <a:chExt cx="0" cy="0"/>
        </a:xfrm>
      </p:grpSpPr>
      <p:sp>
        <p:nvSpPr>
          <p:cNvPr id="929" name="Google Shape;929;p120"/>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Děkuji za pozornost!</a:t>
            </a:r>
            <a:endParaRPr/>
          </a:p>
        </p:txBody>
      </p:sp>
      <p:pic>
        <p:nvPicPr>
          <p:cNvPr id="930" name="Google Shape;930;p120"/>
          <p:cNvPicPr preferRelativeResize="0"/>
          <p:nvPr/>
        </p:nvPicPr>
        <p:blipFill>
          <a:blip r:embed="rId3">
            <a:alphaModFix/>
          </a:blip>
          <a:stretch>
            <a:fillRect/>
          </a:stretch>
        </p:blipFill>
        <p:spPr>
          <a:xfrm>
            <a:off x="1334350" y="1167700"/>
            <a:ext cx="6666625" cy="3333300"/>
          </a:xfrm>
          <a:prstGeom prst="rect">
            <a:avLst/>
          </a:prstGeom>
          <a:noFill/>
          <a:ln>
            <a:noFill/>
          </a:ln>
        </p:spPr>
      </p:pic>
      <p:sp>
        <p:nvSpPr>
          <p:cNvPr id="931" name="Google Shape;931;p120"/>
          <p:cNvSpPr txBox="1"/>
          <p:nvPr/>
        </p:nvSpPr>
        <p:spPr>
          <a:xfrm>
            <a:off x="3167663" y="4451150"/>
            <a:ext cx="30000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sk" sz="800">
                <a:solidFill>
                  <a:srgbClr val="B7B7B7"/>
                </a:solidFill>
              </a:rPr>
              <a:t>https://methodshop.com/happy-easter-my-butt-hurts-meme/</a:t>
            </a:r>
            <a:endParaRPr sz="800">
              <a:solidFill>
                <a:srgbClr val="B7B7B7"/>
              </a:solidFill>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Prezentace_MU_CZ">
  <a:themeElements>
    <a:clrScheme name="MUNI MED">
      <a:dk1>
        <a:srgbClr val="000000"/>
      </a:dk1>
      <a:lt1>
        <a:srgbClr val="FFFFFF"/>
      </a:lt1>
      <a:dk2>
        <a:srgbClr val="0000DC"/>
      </a:dk2>
      <a:lt2>
        <a:srgbClr val="FFC000"/>
      </a:lt2>
      <a:accent1>
        <a:srgbClr val="0000DC"/>
      </a:accent1>
      <a:accent2>
        <a:srgbClr val="F01928"/>
      </a:accent2>
      <a:accent3>
        <a:srgbClr val="00AF3F"/>
      </a:accent3>
      <a:accent4>
        <a:srgbClr val="4BC8FF"/>
      </a:accent4>
      <a:accent5>
        <a:srgbClr val="FF7300"/>
      </a:accent5>
      <a:accent6>
        <a:srgbClr val="B9006E"/>
      </a:accent6>
      <a:hlink>
        <a:srgbClr val="0000DC"/>
      </a:hlink>
      <a:folHlink>
        <a:srgbClr val="5AC8A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