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Lst>
  <p:sldSz cy="5143500" cx="9144000"/>
  <p:notesSz cx="6858000" cy="9144000"/>
  <p:embeddedFontLst>
    <p:embeddedFont>
      <p:font typeface="Tahoma"/>
      <p:regular r:id="rId140"/>
      <p:bold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1" Type="http://schemas.openxmlformats.org/officeDocument/2006/relationships/font" Target="fonts/Tahoma-bold.fntdata"/><Relationship Id="rId140" Type="http://schemas.openxmlformats.org/officeDocument/2006/relationships/font" Target="fonts/Tahom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0" Type="http://schemas.openxmlformats.org/officeDocument/2006/relationships/hyperlink" Target="https://www.sciencedirect.com/science/article/pii/S0972978X22002069?casa_token=xQkaAy8Yq4wAAAAA:VYpOo61eAkWlTtmlkhNA4_Muvk_unTX1T_Azmf5VgEAauCvwOEUTbm263R6xItiALJ6C7QvDjQ#bib12" TargetMode="External"/><Relationship Id="rId22" Type="http://schemas.openxmlformats.org/officeDocument/2006/relationships/hyperlink" Target="https://www.sciencedirect.com/science/article/pii/S0972978X22002069?casa_token=xQkaAy8Yq4wAAAAA:VYpOo61eAkWlTtmlkhNA4_Muvk_unTX1T_Azmf5VgEAauCvwOEUTbm263R6xItiALJ6C7QvDjQ#bib12" TargetMode="External"/><Relationship Id="rId21" Type="http://schemas.openxmlformats.org/officeDocument/2006/relationships/hyperlink" Target="https://www.sciencedirect.com/topics/medicine-and-dentistry/bladder" TargetMode="External"/><Relationship Id="rId24" Type="http://schemas.openxmlformats.org/officeDocument/2006/relationships/hyperlink" Target="https://www.sciencedirect.com/science/article/pii/S0972978X22002069?casa_token=xQkaAy8Yq4wAAAAA:VYpOo61eAkWlTtmlkhNA4_Muvk_unTX1T_Azmf5VgEAauCvwOEUTbm263R6xItiALJ6C7QvDjQ#bib14" TargetMode="External"/><Relationship Id="rId23" Type="http://schemas.openxmlformats.org/officeDocument/2006/relationships/hyperlink" Target="https://www.sciencedirect.com/science/article/pii/S0972978X22002069?casa_token=xQkaAy8Yq4wAAAAA:VYpOo61eAkWlTtmlkhNA4_Muvk_unTX1T_Azmf5VgEAauCvwOEUTbm263R6xItiALJ6C7QvDjQ#bib13" TargetMode="External"/><Relationship Id="rId1" Type="http://schemas.openxmlformats.org/officeDocument/2006/relationships/notesMaster" Target="../notesMasters/notesMaster1.xml"/><Relationship Id="rId2" Type="http://schemas.openxmlformats.org/officeDocument/2006/relationships/hyperlink" Target="https://www.sciencedirect.com/topics/medicine-and-dentistry/anterior-cruciate-ligament" TargetMode="External"/><Relationship Id="rId3" Type="http://schemas.openxmlformats.org/officeDocument/2006/relationships/hyperlink" Target="https://www.sciencedirect.com/science/article/pii/S0972978X22002069?casa_token=xQkaAy8Yq4wAAAAA:VYpOo61eAkWlTtmlkhNA4_Muvk_unTX1T_Azmf5VgEAauCvwOEUTbm263R6xItiALJ6C7QvDjQ#bib1" TargetMode="External"/><Relationship Id="rId4" Type="http://schemas.openxmlformats.org/officeDocument/2006/relationships/hyperlink" Target="https://www.sciencedirect.com/science/article/pii/S0972978X22002069?casa_token=xQkaAy8Yq4wAAAAA:VYpOo61eAkWlTtmlkhNA4_Muvk_unTX1T_Azmf5VgEAauCvwOEUTbm263R6xItiALJ6C7QvDjQ#bib2" TargetMode="External"/><Relationship Id="rId9" Type="http://schemas.openxmlformats.org/officeDocument/2006/relationships/hyperlink" Target="https://www.sciencedirect.com/science/article/pii/S0972978X22002069?casa_token=xQkaAy8Yq4wAAAAA:VYpOo61eAkWlTtmlkhNA4_Muvk_unTX1T_Azmf5VgEAauCvwOEUTbm263R6xItiALJ6C7QvDjQ#bib5" TargetMode="External"/><Relationship Id="rId26" Type="http://schemas.openxmlformats.org/officeDocument/2006/relationships/hyperlink" Target="https://www.sciencedirect.com/science/article/pii/S0972978X22002069?casa_token=xQkaAy8Yq4wAAAAA:VYpOo61eAkWlTtmlkhNA4_Muvk_unTX1T_Azmf5VgEAauCvwOEUTbm263R6xItiALJ6C7QvDjQ#bib12" TargetMode="External"/><Relationship Id="rId25" Type="http://schemas.openxmlformats.org/officeDocument/2006/relationships/hyperlink" Target="https://www.sciencedirect.com/science/article/pii/S0972978X22002069?casa_token=xQkaAy8Yq4wAAAAA:VYpOo61eAkWlTtmlkhNA4_Muvk_unTX1T_Azmf5VgEAauCvwOEUTbm263R6xItiALJ6C7QvDjQ#bib15" TargetMode="External"/><Relationship Id="rId27" Type="http://schemas.openxmlformats.org/officeDocument/2006/relationships/hyperlink" Target="https://www.sciencedirect.com/science/article/pii/S0972978X22002069?casa_token=xQkaAy8Yq4wAAAAA:VYpOo61eAkWlTtmlkhNA4_Muvk_unTX1T_Azmf5VgEAauCvwOEUTbm263R6xItiALJ6C7QvDjQ#bib16" TargetMode="External"/><Relationship Id="rId5" Type="http://schemas.openxmlformats.org/officeDocument/2006/relationships/hyperlink" Target="https://www.sciencedirect.com/science/article/pii/S0972978X22002069?casa_token=xQkaAy8Yq4wAAAAA:VYpOo61eAkWlTtmlkhNA4_Muvk_unTX1T_Azmf5VgEAauCvwOEUTbm263R6xItiALJ6C7QvDjQ#bib3" TargetMode="External"/><Relationship Id="rId6" Type="http://schemas.openxmlformats.org/officeDocument/2006/relationships/hyperlink" Target="https://www.sciencedirect.com/science/article/pii/S0972978X22002069?casa_token=xQkaAy8Yq4wAAAAA:VYpOo61eAkWlTtmlkhNA4_Muvk_unTX1T_Azmf5VgEAauCvwOEUTbm263R6xItiALJ6C7QvDjQ#bib4" TargetMode="External"/><Relationship Id="rId7" Type="http://schemas.openxmlformats.org/officeDocument/2006/relationships/hyperlink" Target="https://www.sciencedirect.com/science/article/pii/S0972978X22002069?casa_token=xQkaAy8Yq4wAAAAA:VYpOo61eAkWlTtmlkhNA4_Muvk_unTX1T_Azmf5VgEAauCvwOEUTbm263R6xItiALJ6C7QvDjQ#bib5" TargetMode="External"/><Relationship Id="rId8" Type="http://schemas.openxmlformats.org/officeDocument/2006/relationships/hyperlink" Target="https://www.sciencedirect.com/science/article/pii/S0972978X22002069?casa_token=xQkaAy8Yq4wAAAAA:VYpOo61eAkWlTtmlkhNA4_Muvk_unTX1T_Azmf5VgEAauCvwOEUTbm263R6xItiALJ6C7QvDjQ#bib6" TargetMode="External"/><Relationship Id="rId11" Type="http://schemas.openxmlformats.org/officeDocument/2006/relationships/hyperlink" Target="https://www.sciencedirect.com/science/article/pii/S0972978X22002069?casa_token=xQkaAy8Yq4wAAAAA:VYpOo61eAkWlTtmlkhNA4_Muvk_unTX1T_Azmf5VgEAauCvwOEUTbm263R6xItiALJ6C7QvDjQ#bib5" TargetMode="External"/><Relationship Id="rId10" Type="http://schemas.openxmlformats.org/officeDocument/2006/relationships/hyperlink" Target="https://www.sciencedirect.com/science/article/pii/S0972978X22002069?casa_token=xQkaAy8Yq4wAAAAA:VYpOo61eAkWlTtmlkhNA4_Muvk_unTX1T_Azmf5VgEAauCvwOEUTbm263R6xItiALJ6C7QvDjQ#bib6" TargetMode="External"/><Relationship Id="rId13" Type="http://schemas.openxmlformats.org/officeDocument/2006/relationships/hyperlink" Target="https://www.sciencedirect.com/science/article/pii/S0972978X22002069?casa_token=xQkaAy8Yq4wAAAAA:VYpOo61eAkWlTtmlkhNA4_Muvk_unTX1T_Azmf5VgEAauCvwOEUTbm263R6xItiALJ6C7QvDjQ#bib7" TargetMode="External"/><Relationship Id="rId12" Type="http://schemas.openxmlformats.org/officeDocument/2006/relationships/hyperlink" Target="https://www.sciencedirect.com/science/article/pii/S0972978X22002069?casa_token=xQkaAy8Yq4wAAAAA:VYpOo61eAkWlTtmlkhNA4_Muvk_unTX1T_Azmf5VgEAauCvwOEUTbm263R6xItiALJ6C7QvDjQ#bib6" TargetMode="External"/><Relationship Id="rId15" Type="http://schemas.openxmlformats.org/officeDocument/2006/relationships/hyperlink" Target="https://www.sciencedirect.com/science/article/pii/S0972978X22002069?casa_token=xQkaAy8Yq4wAAAAA:VYpOo61eAkWlTtmlkhNA4_Muvk_unTX1T_Azmf5VgEAauCvwOEUTbm263R6xItiALJ6C7QvDjQ#bib6" TargetMode="External"/><Relationship Id="rId14" Type="http://schemas.openxmlformats.org/officeDocument/2006/relationships/hyperlink" Target="https://www.sciencedirect.com/science/article/pii/S0972978X22002069?casa_token=xQkaAy8Yq4wAAAAA:VYpOo61eAkWlTtmlkhNA4_Muvk_unTX1T_Azmf5VgEAauCvwOEUTbm263R6xItiALJ6C7QvDjQ#bib5" TargetMode="External"/><Relationship Id="rId17" Type="http://schemas.openxmlformats.org/officeDocument/2006/relationships/hyperlink" Target="https://www.sciencedirect.com/science/article/pii/S0972978X22002069?casa_token=xQkaAy8Yq4wAAAAA:VYpOo61eAkWlTtmlkhNA4_Muvk_unTX1T_Azmf5VgEAauCvwOEUTbm263R6xItiALJ6C7QvDjQ#bib8" TargetMode="External"/><Relationship Id="rId16" Type="http://schemas.openxmlformats.org/officeDocument/2006/relationships/hyperlink" Target="https://www.sciencedirect.com/science/article/pii/S0972978X22002069?casa_token=xQkaAy8Yq4wAAAAA:VYpOo61eAkWlTtmlkhNA4_Muvk_unTX1T_Azmf5VgEAauCvwOEUTbm263R6xItiALJ6C7QvDjQ#bib5" TargetMode="External"/><Relationship Id="rId19" Type="http://schemas.openxmlformats.org/officeDocument/2006/relationships/hyperlink" Target="https://www.sciencedirect.com/science/article/pii/S0972978X22002069?casa_token=xQkaAy8Yq4wAAAAA:VYpOo61eAkWlTtmlkhNA4_Muvk_unTX1T_Azmf5VgEAauCvwOEUTbm263R6xItiALJ6C7QvDjQ#bib11" TargetMode="External"/><Relationship Id="rId18" Type="http://schemas.openxmlformats.org/officeDocument/2006/relationships/hyperlink" Target="https://www.sciencedirect.com/science/article/pii/S0972978X22002069?casa_token=xQkaAy8Yq4wAAAAA:VYpOo61eAkWlTtmlkhNA4_Muvk_unTX1T_Azmf5VgEAauCvwOEUTbm263R6xItiALJ6C7QvDjQ#bib5" TargetMode="Externa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vetfyzioterapie.cz/itb-syndrom-myty-a-fakta" TargetMode="Externa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topics/medicine-and-dentistry/meniscofemoral-ligament" TargetMode="External"/><Relationship Id="rId3" Type="http://schemas.openxmlformats.org/officeDocument/2006/relationships/hyperlink" Target="https://www.sciencedirect.com/topics/medicine-and-dentistry/meniscotibial-ligamen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1" Type="http://schemas.openxmlformats.org/officeDocument/2006/relationships/hyperlink" Target="https://www.nzip.cz/rejstrikovy-pojem/2068" TargetMode="External"/><Relationship Id="rId10" Type="http://schemas.openxmlformats.org/officeDocument/2006/relationships/hyperlink" Target="https://www.nzip.cz/rejstrikovy-pojem/2069" TargetMode="External"/><Relationship Id="rId13" Type="http://schemas.openxmlformats.org/officeDocument/2006/relationships/hyperlink" Target="https://www.nzip.cz/rejstrikovy-pojem/2464" TargetMode="External"/><Relationship Id="rId12" Type="http://schemas.openxmlformats.org/officeDocument/2006/relationships/hyperlink" Target="https://www.nzip.cz/rejstrikovy-pojem/2068" TargetMode="External"/><Relationship Id="rId1" Type="http://schemas.openxmlformats.org/officeDocument/2006/relationships/notesMaster" Target="../notesMasters/notesMaster1.xml"/><Relationship Id="rId2" Type="http://schemas.openxmlformats.org/officeDocument/2006/relationships/hyperlink" Target="https://www.nzip.cz/rejstrikovy-pojem/2064" TargetMode="External"/><Relationship Id="rId3" Type="http://schemas.openxmlformats.org/officeDocument/2006/relationships/hyperlink" Target="https://www.nzip.cz/rejstrikovy-pojem/4040" TargetMode="External"/><Relationship Id="rId4" Type="http://schemas.openxmlformats.org/officeDocument/2006/relationships/hyperlink" Target="https://www.nzip.cz/rejstrikovy-pojem/4040" TargetMode="External"/><Relationship Id="rId9" Type="http://schemas.openxmlformats.org/officeDocument/2006/relationships/hyperlink" Target="https://www.nzip.cz/rejstrikovy-pojem/4046" TargetMode="External"/><Relationship Id="rId5" Type="http://schemas.openxmlformats.org/officeDocument/2006/relationships/hyperlink" Target="https://www.nzip.cz/rejstrikovy-pojem/2068" TargetMode="External"/><Relationship Id="rId6" Type="http://schemas.openxmlformats.org/officeDocument/2006/relationships/hyperlink" Target="https://www.nzip.cz/rejstrikovy-pojem/4042" TargetMode="External"/><Relationship Id="rId7" Type="http://schemas.openxmlformats.org/officeDocument/2006/relationships/hyperlink" Target="https://www.nzip.cz/rejstrikovy-pojem/4041" TargetMode="External"/><Relationship Id="rId8" Type="http://schemas.openxmlformats.org/officeDocument/2006/relationships/hyperlink" Target="https://www.nzip.cz/rejstrikovy-pojem/4044"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17e80ce6e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17e80ce6e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117e80ce6e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117e80ce6e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117e80ce6e_0_2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2117e80ce6e_0_2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16241d53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216241d53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117e80ce6e_0_2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117e80ce6e_0_2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117e80ce6e_0_2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117e80ce6e_0_2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sz="1200">
                <a:solidFill>
                  <a:schemeClr val="dk1"/>
                </a:solidFill>
              </a:rPr>
              <a:t>hojení kost – kost je mnohem rychlejší než hojení šlacha – kost. K nejčastějšímu selhávání štěpu dochází v prvních dvou měsících od operace, proto štěp potřebuje obzvlášť vysokou fixační sílu a tuhost spojení, a to u všech typů štěpů. Mechanické vlastnosti štěpu jsou v čase taky rozdílné. Z tohoto důvodu je nejvyšší riziko poškození štěpu v prvních třech pooperačních týdnech, kdy může příliš agresivní rehabilitace či velice brzké navrácení ke sportovním aktivitám zapříčinit prodloužení štěpu, čímž by mohly být ohroženy správné výsledky rekonstrukce ACL (Smékal et al., 2014).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117e80ce6e_0_2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2117e80ce6e_0_2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chemeClr val="dk1"/>
                </a:solidFill>
              </a:rPr>
              <a:t>Po rekonstrukci s využitím štěpu z patelární šlachy se doporučuje plně zatížit postiženou dolní končetinu až na konci 4. pooperačního týdne. Naopak po rekonstrukci pomocí šlach hamstringů někteří autoři uvádějí možnost plného zatížení již po konci 2. pooperačního týdne, nejlépe dle absence bolestivosti a také od schopnosti fyziologického mechanismu chůze. Z hlediska hojení štěpu se doporučuje plně zatížit operovanou dolní končetinu až na konci 4. pooperačního týdne, a to u obou typů štěpů. Z funkčního hlediska vidíme rozdíly také ve výběru štěpu, a to v kvalitě tonu m. QF. Při použití patelární šlachy při operaci pozorujeme dlouhodobější avýraznější hypotonii mediální části tohoto svalu – m. vastus medialis (Smékal et al., 2006)</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sk" sz="1200">
                <a:solidFill>
                  <a:schemeClr val="dk1"/>
                </a:solidFill>
              </a:rPr>
              <a:t>Ito et al. (2007) se ve svém výzkumu zaměřili právě na porovnání vlivu imobilizace v časné pooperační fázi na kolenní kloub. Autoři rozdělili 30 pacientů náhodně do dvou skupin. První skupina měla operovaný kolenní kloub imobilizovaný tři dny, kdežto pacienti ve druhé skupině dva týdny. V hodnocení, které probíhalo třetí, šestý a dvanáctý měsíc po operaci, bylo zahrnuto hodnocení laxicity, svalové síly m. QF a postavení kloubů na operované dolní končetině. Ve výsledcích v jednotlivých měsících nebyly zaznamenány žádné výrazné rozdíly. Ze závěrů tohoto výzkumu tedy vyplývá, že brzký rozsah pohybu nezvyšuje následnou laxicitu.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sk" sz="1200">
                <a:solidFill>
                  <a:schemeClr val="dk1"/>
                </a:solidFill>
              </a:rPr>
              <a:t>UKŘ - ko-kontrakční činností m. QF a hamstringů, která je výrazně vidět u cvičení v UKŘ. Bylo zjištěno, že tato ko-kontrakce, která se mimo jiné vyskytuje při pohybu na stepperu, kole či na posilovacím stroji, nazývaném leg press, má ochranný účinek, čímž pomáhá minimalizovat tlak na rekonstruované ACL. Je však důležité si uvědomit, že v průběhu chůze, běhu či skákání jsou střídány pohyby v obou typech kinematických řetězců. Z tohoto poznatku tedy vyplývá fakt, že cvičení v OKŘ jsou taky důležitá. </a:t>
            </a:r>
            <a:endParaRPr sz="1200">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lnSpc>
                <a:spcPct val="115000"/>
              </a:lnSpc>
              <a:spcBef>
                <a:spcPts val="1200"/>
              </a:spcBef>
              <a:spcAft>
                <a:spcPts val="0"/>
              </a:spcAft>
              <a:buNone/>
            </a:pPr>
            <a:r>
              <a:rPr lang="sk" sz="1200">
                <a:solidFill>
                  <a:schemeClr val="dk1"/>
                </a:solidFill>
              </a:rPr>
              <a:t>Rehabilitace nikdy nesmí jít přes výraznou bolest, při jejím výskytu dochází k vytvoření ochranného svalového spasmu okolo KOK, a tím je rehabilitace spíše zpomalena. Na přelomu druhé a třetí pooperační fáze akcelerované rehabilitace po rekonstrukci ACL by měl být každý pacient schopen se sám o sebe postarat a měl by zvládnout všechny činnosti, které spadají do aktivit denního života (Griffin et al., 1995).</a:t>
            </a:r>
            <a:endParaRPr sz="1200">
              <a:solidFill>
                <a:schemeClr val="dk1"/>
              </a:solidFill>
            </a:endParaRPr>
          </a:p>
          <a:p>
            <a:pPr indent="0" lvl="0" marL="0" rtl="0" algn="l">
              <a:lnSpc>
                <a:spcPct val="115000"/>
              </a:lnSpc>
              <a:spcBef>
                <a:spcPts val="120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bb2b81f47eee696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bb2b81f47eee696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16241d53c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16241d53c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16241d53c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16241d53c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rgbClr val="2E2E2E"/>
                </a:solidFill>
                <a:latin typeface="Georgia"/>
                <a:ea typeface="Georgia"/>
                <a:cs typeface="Georgia"/>
                <a:sym typeface="Georgia"/>
              </a:rPr>
              <a:t>The </a:t>
            </a:r>
            <a:r>
              <a:rPr lang="sk" sz="1200" u="sng">
                <a:solidFill>
                  <a:srgbClr val="2E2E2E"/>
                </a:solidFill>
                <a:latin typeface="Georgia"/>
                <a:ea typeface="Georgia"/>
                <a:cs typeface="Georgia"/>
                <a:sym typeface="Georgia"/>
                <a:hlinkClick r:id="rId2">
                  <a:extLst>
                    <a:ext uri="{A12FA001-AC4F-418D-AE19-62706E023703}">
                      <ahyp:hlinkClr val="tx"/>
                    </a:ext>
                  </a:extLst>
                </a:hlinkClick>
              </a:rPr>
              <a:t>anterior cruciate ligament</a:t>
            </a:r>
            <a:r>
              <a:rPr lang="sk" sz="1200">
                <a:solidFill>
                  <a:srgbClr val="2E2E2E"/>
                </a:solidFill>
                <a:latin typeface="Georgia"/>
                <a:ea typeface="Georgia"/>
                <a:cs typeface="Georgia"/>
                <a:sym typeface="Georgia"/>
              </a:rPr>
              <a:t> (ACL) possesses a tensile strength of up to 1725±270 N, however, rupture and subsequent reconstruction (ACLR) is very common in the United States and across the world.</a:t>
            </a:r>
            <a:r>
              <a:rPr lang="sk" sz="1200">
                <a:solidFill>
                  <a:srgbClr val="0C7DBB"/>
                </a:solidFill>
                <a:uFill>
                  <a:noFill/>
                </a:uFill>
                <a:latin typeface="Georgia"/>
                <a:ea typeface="Georgia"/>
                <a:cs typeface="Georgia"/>
                <a:sym typeface="Georgia"/>
                <a:hlinkClick r:id="rId3">
                  <a:extLst>
                    <a:ext uri="{A12FA001-AC4F-418D-AE19-62706E023703}">
                      <ahyp:hlinkClr val="tx"/>
                    </a:ext>
                  </a:extLst>
                </a:hlinkClick>
              </a:rPr>
              <a:t>1</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4">
                  <a:extLst>
                    <a:ext uri="{A12FA001-AC4F-418D-AE19-62706E023703}">
                      <ahyp:hlinkClr val="tx"/>
                    </a:ext>
                  </a:extLst>
                </a:hlinkClick>
              </a:rPr>
              <a:t>2</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5">
                  <a:extLst>
                    <a:ext uri="{A12FA001-AC4F-418D-AE19-62706E023703}">
                      <ahyp:hlinkClr val="tx"/>
                    </a:ext>
                  </a:extLst>
                </a:hlinkClick>
              </a:rPr>
              <a:t>3</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6">
                  <a:extLst>
                    <a:ext uri="{A12FA001-AC4F-418D-AE19-62706E023703}">
                      <ahyp:hlinkClr val="tx"/>
                    </a:ext>
                  </a:extLst>
                </a:hlinkClick>
              </a:rPr>
              <a:t>4</a:t>
            </a:r>
            <a:r>
              <a:rPr lang="sk" sz="1200">
                <a:solidFill>
                  <a:srgbClr val="2E2E2E"/>
                </a:solidFill>
                <a:latin typeface="Georgia"/>
                <a:ea typeface="Georgia"/>
                <a:cs typeface="Georgia"/>
                <a:sym typeface="Georgia"/>
              </a:rPr>
              <a:t> Surgery is followed by a post-operative course which includes 6–9 months of extensive physical rehabilitation with full return to prior level of function at 9–12 months.</a:t>
            </a:r>
            <a:r>
              <a:rPr lang="sk" sz="900">
                <a:solidFill>
                  <a:srgbClr val="0C7DBB"/>
                </a:solidFill>
                <a:uFill>
                  <a:noFill/>
                </a:uFill>
                <a:latin typeface="Georgia"/>
                <a:ea typeface="Georgia"/>
                <a:cs typeface="Georgia"/>
                <a:sym typeface="Georgia"/>
                <a:hlinkClick r:id="rId7">
                  <a:extLst>
                    <a:ext uri="{A12FA001-AC4F-418D-AE19-62706E023703}">
                      <ahyp:hlinkCl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8">
                  <a:extLst>
                    <a:ext uri="{A12FA001-AC4F-418D-AE19-62706E023703}">
                      <ahyp:hlinkClr val="tx"/>
                    </a:ext>
                  </a:extLst>
                </a:hlinkClick>
              </a:rPr>
              <a:t>6</a:t>
            </a:r>
            <a:r>
              <a:rPr lang="sk" sz="1200">
                <a:solidFill>
                  <a:srgbClr val="2E2E2E"/>
                </a:solidFill>
                <a:latin typeface="Georgia"/>
                <a:ea typeface="Georgia"/>
                <a:cs typeface="Georgia"/>
                <a:sym typeface="Georgia"/>
              </a:rPr>
              <a:t> Early limited weight bearing with axillary crutches is encouraged, however, return to full weight bearing will occur progressively over the first two weeks of post-operative rehabilitation as tolerated by the patient. This is due to routine post-surgical limitations such as pain, lingering anesthetic nerve block medication, and swelling.</a:t>
            </a:r>
            <a:r>
              <a:rPr lang="sk" sz="900">
                <a:solidFill>
                  <a:srgbClr val="0C7DBB"/>
                </a:solidFill>
                <a:uFill>
                  <a:noFill/>
                </a:uFill>
                <a:latin typeface="Georgia"/>
                <a:ea typeface="Georgia"/>
                <a:cs typeface="Georgia"/>
                <a:sym typeface="Georgia"/>
                <a:hlinkClick r:id="rId9">
                  <a:extLst>
                    <a:ext uri="{A12FA001-AC4F-418D-AE19-62706E023703}">
                      <ahyp:hlinkCl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10">
                  <a:extLst>
                    <a:ext uri="{A12FA001-AC4F-418D-AE19-62706E023703}">
                      <ahyp:hlinkClr val="tx"/>
                    </a:ext>
                  </a:extLst>
                </a:hlinkClick>
              </a:rPr>
              <a:t>6</a:t>
            </a:r>
            <a:r>
              <a:rPr lang="sk" sz="1200">
                <a:solidFill>
                  <a:srgbClr val="2E2E2E"/>
                </a:solidFill>
                <a:latin typeface="Georgia"/>
                <a:ea typeface="Georgia"/>
                <a:cs typeface="Georgia"/>
                <a:sym typeface="Georgia"/>
              </a:rPr>
              <a:t> Despite these limitations, it is crucial that early rehabilitation is initiated shortly following surgery to limit loss of knee flexion (KF) and knee extension (KE) strength, maximizing long term tibiofemoral joint stability and functional outcomes.</a:t>
            </a:r>
            <a:r>
              <a:rPr lang="sk" sz="1200">
                <a:solidFill>
                  <a:srgbClr val="0C7DBB"/>
                </a:solidFill>
                <a:uFill>
                  <a:noFill/>
                </a:uFill>
                <a:latin typeface="Georgia"/>
                <a:ea typeface="Georgia"/>
                <a:cs typeface="Georgia"/>
                <a:sym typeface="Georgia"/>
                <a:hlinkClick r:id="rId11">
                  <a:extLst>
                    <a:ext uri="{A12FA001-AC4F-418D-AE19-62706E023703}">
                      <ahyp:hlinkClr val="tx"/>
                    </a:ext>
                  </a:extLst>
                </a:hlinkClick>
              </a:rPr>
              <a:t>5</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12">
                  <a:extLst>
                    <a:ext uri="{A12FA001-AC4F-418D-AE19-62706E023703}">
                      <ahyp:hlinkClr val="tx"/>
                    </a:ext>
                  </a:extLst>
                </a:hlinkClick>
              </a:rPr>
              <a:t>6</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13">
                  <a:extLst>
                    <a:ext uri="{A12FA001-AC4F-418D-AE19-62706E023703}">
                      <ahyp:hlinkClr val="tx"/>
                    </a:ext>
                  </a:extLst>
                </a:hlinkClick>
              </a:rPr>
              <a:t>7</a:t>
            </a:r>
            <a:r>
              <a:rPr lang="sk" sz="1200">
                <a:solidFill>
                  <a:srgbClr val="2E2E2E"/>
                </a:solidFill>
                <a:latin typeface="Georgia"/>
                <a:ea typeface="Georgia"/>
                <a:cs typeface="Georgia"/>
                <a:sym typeface="Georgia"/>
              </a:rPr>
              <a:t> Early Traditional Post-Operative Training (TPR) focuses on restoring passive range of motion of the tibiofemoral joint, passive patellar glides, edema control, hip girdle and ankle strengthening, and progressive weight bearing on the operative leg.</a:t>
            </a:r>
            <a:r>
              <a:rPr lang="sk" sz="900">
                <a:solidFill>
                  <a:srgbClr val="0C7DBB"/>
                </a:solidFill>
                <a:uFill>
                  <a:noFill/>
                </a:uFill>
                <a:latin typeface="Georgia"/>
                <a:ea typeface="Georgia"/>
                <a:cs typeface="Georgia"/>
                <a:sym typeface="Georgia"/>
                <a:hlinkClick r:id="rId14">
                  <a:extLst>
                    <a:ext uri="{A12FA001-AC4F-418D-AE19-62706E023703}">
                      <ahyp:hlinkCl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15">
                  <a:extLst>
                    <a:ext uri="{A12FA001-AC4F-418D-AE19-62706E023703}">
                      <ahyp:hlinkClr val="tx"/>
                    </a:ext>
                  </a:extLst>
                </a:hlinkClick>
              </a:rPr>
              <a:t>6</a:t>
            </a:r>
            <a:r>
              <a:rPr lang="sk" sz="1200">
                <a:solidFill>
                  <a:srgbClr val="2E2E2E"/>
                </a:solidFill>
                <a:latin typeface="Georgia"/>
                <a:ea typeface="Georgia"/>
                <a:cs typeface="Georgia"/>
                <a:sym typeface="Georgia"/>
              </a:rPr>
              <a:t> Isometric strengthening of the hamstrings and quadriceps is the mainstay of early post-operative strengthening.</a:t>
            </a:r>
            <a:r>
              <a:rPr lang="sk" sz="900">
                <a:solidFill>
                  <a:srgbClr val="0C7DBB"/>
                </a:solidFill>
                <a:uFill>
                  <a:noFill/>
                </a:uFill>
                <a:latin typeface="Georgia"/>
                <a:ea typeface="Georgia"/>
                <a:cs typeface="Georgia"/>
                <a:sym typeface="Georgia"/>
                <a:hlinkClick r:id="rId16">
                  <a:extLst>
                    <a:ext uri="{A12FA001-AC4F-418D-AE19-62706E023703}">
                      <ahyp:hlinkClr val="tx"/>
                    </a:ext>
                  </a:extLst>
                </a:hlinkClick>
              </a:rPr>
              <a:t>5</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17">
                  <a:extLst>
                    <a:ext uri="{A12FA001-AC4F-418D-AE19-62706E023703}">
                      <ahyp:hlinkClr val="tx"/>
                    </a:ext>
                  </a:extLst>
                </a:hlinkClick>
              </a:rPr>
              <a:t>8</a:t>
            </a:r>
            <a:r>
              <a:rPr lang="sk" sz="1200">
                <a:solidFill>
                  <a:srgbClr val="2E2E2E"/>
                </a:solidFill>
                <a:latin typeface="Georgia"/>
                <a:ea typeface="Georgia"/>
                <a:cs typeface="Georgia"/>
                <a:sym typeface="Georgia"/>
              </a:rPr>
              <a:t> Open-chain exercises are limited to the safe range of 40–90° of KF while closed-chain activities are limited to 0–90° KF to limit strain placed on the reconstructed ACL.</a:t>
            </a:r>
            <a:r>
              <a:rPr lang="sk" sz="900">
                <a:solidFill>
                  <a:srgbClr val="0C7DBB"/>
                </a:solidFill>
                <a:uFill>
                  <a:noFill/>
                </a:uFill>
                <a:latin typeface="Georgia"/>
                <a:ea typeface="Georgia"/>
                <a:cs typeface="Georgia"/>
                <a:sym typeface="Georgia"/>
                <a:hlinkClick r:id="rId18">
                  <a:extLst>
                    <a:ext uri="{A12FA001-AC4F-418D-AE19-62706E023703}">
                      <ahyp:hlinkClr val="tx"/>
                    </a:ext>
                  </a:extLst>
                </a:hlinkClick>
              </a:rPr>
              <a:t>5</a:t>
            </a:r>
            <a:endParaRPr/>
          </a:p>
          <a:p>
            <a:pPr indent="0" lvl="0" marL="0" rtl="0" algn="l">
              <a:spcBef>
                <a:spcPts val="0"/>
              </a:spcBef>
              <a:spcAft>
                <a:spcPts val="0"/>
              </a:spcAft>
              <a:buNone/>
            </a:pPr>
            <a:r>
              <a:rPr lang="sk" sz="1200">
                <a:solidFill>
                  <a:srgbClr val="2E2E2E"/>
                </a:solidFill>
                <a:latin typeface="Georgia"/>
                <a:ea typeface="Georgia"/>
                <a:cs typeface="Georgia"/>
                <a:sym typeface="Georgia"/>
              </a:rPr>
              <a:t>BFR stresses the target musculature without placing added mechanical stress on the joint.</a:t>
            </a:r>
            <a:r>
              <a:rPr lang="sk" sz="900">
                <a:solidFill>
                  <a:srgbClr val="0C7DBB"/>
                </a:solidFill>
                <a:uFill>
                  <a:noFill/>
                </a:uFill>
                <a:latin typeface="Georgia"/>
                <a:ea typeface="Georgia"/>
                <a:cs typeface="Georgia"/>
                <a:sym typeface="Georgia"/>
                <a:hlinkClick r:id="rId19">
                  <a:extLst>
                    <a:ext uri="{A12FA001-AC4F-418D-AE19-62706E023703}">
                      <ahyp:hlinkClr val="tx"/>
                    </a:ext>
                  </a:extLst>
                </a:hlinkClick>
              </a:rPr>
              <a:t>11</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20">
                  <a:extLst>
                    <a:ext uri="{A12FA001-AC4F-418D-AE19-62706E023703}">
                      <ahyp:hlinkClr val="tx"/>
                    </a:ext>
                  </a:extLst>
                </a:hlinkClick>
              </a:rPr>
              <a:t>12</a:t>
            </a:r>
            <a:r>
              <a:rPr lang="sk" sz="1200">
                <a:solidFill>
                  <a:srgbClr val="2E2E2E"/>
                </a:solidFill>
                <a:latin typeface="Georgia"/>
                <a:ea typeface="Georgia"/>
                <a:cs typeface="Georgia"/>
                <a:sym typeface="Georgia"/>
              </a:rPr>
              <a:t> This is accomplished by impairing the blood supply to the target muscle for short periods through the application of an air-filled </a:t>
            </a:r>
            <a:r>
              <a:rPr lang="sk" sz="1200" u="sng">
                <a:solidFill>
                  <a:srgbClr val="2E2E2E"/>
                </a:solidFill>
                <a:latin typeface="Georgia"/>
                <a:ea typeface="Georgia"/>
                <a:cs typeface="Georgia"/>
                <a:sym typeface="Georgia"/>
                <a:hlinkClick r:id="rId21">
                  <a:extLst>
                    <a:ext uri="{A12FA001-AC4F-418D-AE19-62706E023703}">
                      <ahyp:hlinkClr val="tx"/>
                    </a:ext>
                  </a:extLst>
                </a:hlinkClick>
              </a:rPr>
              <a:t>bladder</a:t>
            </a:r>
            <a:r>
              <a:rPr lang="sk" sz="1200">
                <a:solidFill>
                  <a:srgbClr val="2E2E2E"/>
                </a:solidFill>
                <a:latin typeface="Georgia"/>
                <a:ea typeface="Georgia"/>
                <a:cs typeface="Georgia"/>
                <a:sym typeface="Georgia"/>
              </a:rPr>
              <a:t> or cuff to restrict the venous drainage and/or arterial supply.</a:t>
            </a:r>
            <a:r>
              <a:rPr lang="sk" sz="1200">
                <a:solidFill>
                  <a:srgbClr val="0C7DBB"/>
                </a:solidFill>
                <a:uFill>
                  <a:noFill/>
                </a:uFill>
                <a:latin typeface="Georgia"/>
                <a:ea typeface="Georgia"/>
                <a:cs typeface="Georgia"/>
                <a:sym typeface="Georgia"/>
                <a:hlinkClick r:id="rId22">
                  <a:extLst>
                    <a:ext uri="{A12FA001-AC4F-418D-AE19-62706E023703}">
                      <ahyp:hlinkClr val="tx"/>
                    </a:ext>
                  </a:extLst>
                </a:hlinkClick>
              </a:rPr>
              <a:t>12</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23">
                  <a:extLst>
                    <a:ext uri="{A12FA001-AC4F-418D-AE19-62706E023703}">
                      <ahyp:hlinkClr val="tx"/>
                    </a:ext>
                  </a:extLst>
                </a:hlinkClick>
              </a:rPr>
              <a:t>13</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24">
                  <a:extLst>
                    <a:ext uri="{A12FA001-AC4F-418D-AE19-62706E023703}">
                      <ahyp:hlinkClr val="tx"/>
                    </a:ext>
                  </a:extLst>
                </a:hlinkClick>
              </a:rPr>
              <a:t>14</a:t>
            </a:r>
            <a:r>
              <a:rPr lang="sk" sz="1200">
                <a:solidFill>
                  <a:srgbClr val="2E2E2E"/>
                </a:solidFill>
                <a:latin typeface="Georgia"/>
                <a:ea typeface="Georgia"/>
                <a:cs typeface="Georgia"/>
                <a:sym typeface="Georgia"/>
              </a:rPr>
              <a:t>, </a:t>
            </a:r>
            <a:r>
              <a:rPr lang="sk" sz="1200">
                <a:solidFill>
                  <a:srgbClr val="0C7DBB"/>
                </a:solidFill>
                <a:uFill>
                  <a:noFill/>
                </a:uFill>
                <a:latin typeface="Georgia"/>
                <a:ea typeface="Georgia"/>
                <a:cs typeface="Georgia"/>
                <a:sym typeface="Georgia"/>
                <a:hlinkClick r:id="rId25">
                  <a:extLst>
                    <a:ext uri="{A12FA001-AC4F-418D-AE19-62706E023703}">
                      <ahyp:hlinkClr val="tx"/>
                    </a:ext>
                  </a:extLst>
                </a:hlinkClick>
              </a:rPr>
              <a:t>15</a:t>
            </a:r>
            <a:r>
              <a:rPr lang="sk" sz="1200">
                <a:solidFill>
                  <a:srgbClr val="2E2E2E"/>
                </a:solidFill>
                <a:latin typeface="Georgia"/>
                <a:ea typeface="Georgia"/>
                <a:cs typeface="Georgia"/>
                <a:sym typeface="Georgia"/>
              </a:rPr>
              <a:t> BFR allows the patient to stress the surgically repaired limb without the added reinjury potential of traditional progressive overload training.</a:t>
            </a:r>
            <a:r>
              <a:rPr lang="sk" sz="900">
                <a:solidFill>
                  <a:srgbClr val="0C7DBB"/>
                </a:solidFill>
                <a:uFill>
                  <a:noFill/>
                </a:uFill>
                <a:latin typeface="Georgia"/>
                <a:ea typeface="Georgia"/>
                <a:cs typeface="Georgia"/>
                <a:sym typeface="Georgia"/>
                <a:hlinkClick r:id="rId26">
                  <a:extLst>
                    <a:ext uri="{A12FA001-AC4F-418D-AE19-62706E023703}">
                      <ahyp:hlinkClr val="tx"/>
                    </a:ext>
                  </a:extLst>
                </a:hlinkClick>
              </a:rPr>
              <a:t>12</a:t>
            </a:r>
            <a:r>
              <a:rPr lang="sk" sz="900">
                <a:solidFill>
                  <a:srgbClr val="2E2E2E"/>
                </a:solidFill>
                <a:latin typeface="Georgia"/>
                <a:ea typeface="Georgia"/>
                <a:cs typeface="Georgia"/>
                <a:sym typeface="Georgia"/>
              </a:rPr>
              <a:t>,</a:t>
            </a:r>
            <a:r>
              <a:rPr lang="sk" sz="900">
                <a:solidFill>
                  <a:srgbClr val="0C7DBB"/>
                </a:solidFill>
                <a:uFill>
                  <a:noFill/>
                </a:uFill>
                <a:latin typeface="Georgia"/>
                <a:ea typeface="Georgia"/>
                <a:cs typeface="Georgia"/>
                <a:sym typeface="Georgia"/>
                <a:hlinkClick r:id="rId27">
                  <a:extLst>
                    <a:ext uri="{A12FA001-AC4F-418D-AE19-62706E023703}">
                      <ahyp:hlinkClr val="tx"/>
                    </a:ext>
                  </a:extLst>
                </a:hlinkClick>
              </a:rPr>
              <a:t>16</a:t>
            </a:r>
            <a:endParaRPr/>
          </a:p>
          <a:p>
            <a:pPr indent="0" lvl="0" marL="0" rtl="0" algn="l">
              <a:lnSpc>
                <a:spcPct val="124000"/>
              </a:lnSpc>
              <a:spcBef>
                <a:spcPts val="0"/>
              </a:spcBef>
              <a:spcAft>
                <a:spcPts val="0"/>
              </a:spcAft>
              <a:buNone/>
            </a:pPr>
            <a:r>
              <a:t/>
            </a:r>
            <a:endParaRPr sz="700">
              <a:solidFill>
                <a:srgbClr val="222222"/>
              </a:solidFill>
              <a:highlight>
                <a:srgbClr val="FFFFFF"/>
              </a:highlight>
            </a:endParaRPr>
          </a:p>
          <a:p>
            <a:pPr indent="0" lvl="0" marL="0" rtl="0" algn="l">
              <a:lnSpc>
                <a:spcPct val="124000"/>
              </a:lnSpc>
              <a:spcBef>
                <a:spcPts val="0"/>
              </a:spcBef>
              <a:spcAft>
                <a:spcPts val="0"/>
              </a:spcAft>
              <a:buNone/>
            </a:pPr>
            <a:r>
              <a:rPr lang="sk" sz="700">
                <a:solidFill>
                  <a:srgbClr val="222222"/>
                </a:solidFill>
                <a:highlight>
                  <a:srgbClr val="FFFFFF"/>
                </a:highlight>
              </a:rPr>
              <a:t>Spada, J. M., Paul, R. W., &amp; Tucker, B. S. (2022). Blood Flow Restriction Training preserves knee flexion and extension torque following anterior cruciate ligament reconstruction: A systematic review. </a:t>
            </a:r>
            <a:r>
              <a:rPr i="1" lang="sk" sz="700">
                <a:solidFill>
                  <a:srgbClr val="222222"/>
                </a:solidFill>
                <a:highlight>
                  <a:srgbClr val="FFFFFF"/>
                </a:highlight>
              </a:rPr>
              <a:t>Journal of Orthopaedics</a:t>
            </a:r>
            <a:r>
              <a:rPr lang="sk" sz="700">
                <a:solidFill>
                  <a:srgbClr val="222222"/>
                </a:solidFill>
                <a:highlight>
                  <a:srgbClr val="FFFFFF"/>
                </a:highlight>
              </a:rPr>
              <a:t>.</a:t>
            </a:r>
            <a:endParaRPr sz="700">
              <a:solidFill>
                <a:srgbClr val="222222"/>
              </a:solidFill>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117e80ce6e_0_2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2117e80ce6e_0_2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117e80ce6e_0_2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117e80ce6e_0_2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117e80ce6e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117e80ce6e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rPr lang="sk" sz="1200">
                <a:solidFill>
                  <a:schemeClr val="dk1"/>
                </a:solidFill>
                <a:highlight>
                  <a:srgbClr val="FFFFFF"/>
                </a:highlight>
              </a:rPr>
              <a:t>The quadriceps pull on the patella is normally lateral and is normally balanced by the trochlear depth and the medial patellofemoral ligament. (Large arrow denotes the lateral displacement vector pulling on the patella created by the vertical upward arrow representing the quadriceps vector and the downward arrow representing the patellar tendon. This lateral pull is increased with an inward twist of the femur or an outward twist of the tibia and is resisted by the medial patellofemoral ligament shown connecting the medial epicondylar region of the femur with the superior medial border of the patella.) (From Teitge RA. Treatment of complications of patellofemoral joint surgery. In: Operative techniques in sports medicine. Philadelphia: WB Saunders; 1994. p. 331; with permission.)</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117e80ce6e_0_2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117e80ce6e_0_2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117e80ce6e_0_2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2117e80ce6e_0_2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117e80ce6e_0_2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117e80ce6e_0_2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2117e80ce6e_0_2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2117e80ce6e_0_2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16241d53c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216241d53c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16241d53c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16241d53c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16241d53cd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216241d53c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216241d53c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216241d53c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16241d53c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216241d53c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16241d53c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216241d53c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chemeClr val="dk1"/>
                </a:solidFill>
              </a:rPr>
              <a:t>unikompartmentální náhrada, při které je nahrazena pouze postižená polovina kolenního kloubu se zachováním zkřížených vazů a zbytku kolenního kloubu. Výhodou je nižší operační zátěž, menší krevní ztráta, rychlejší rehabilitace, zpravidla větší rozsah pohybu.</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117e80ce6e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117e80ce6e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1d158c9f6e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1d158c9f6e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1d158c9f6e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1d158c9f6e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16241d53c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216241d53c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1d158c9f6e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1d158c9f6e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1d158c9f6e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1d158c9f6e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1d158c9f6e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1d158c9f6e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1d158c9f6e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1d158c9f6e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d158c9f6e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1d158c9f6e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k" sz="1200">
                <a:solidFill>
                  <a:srgbClr val="141414"/>
                </a:solidFill>
              </a:rPr>
              <a:t>“</a:t>
            </a:r>
            <a:r>
              <a:rPr lang="sk" sz="1200">
                <a:solidFill>
                  <a:srgbClr val="141414"/>
                </a:solidFill>
              </a:rPr>
              <a:t>protahování a hluboká masáž ne, v první fázi by mělo dojít ke snížení bolestivosti a citlivosti tkání - snížení aktivity, modifikace zátěže, opatření pro tlumení bolesti a zavedení tréninku pro omezení ztráty kondice - u vrcholových sportovců. Nepoužívat stroj chůze do schodů (chodolez), veslařský trenažer a rotoped. Využívat plavání a chůzi po rovině s kratšími kroky.”</a:t>
            </a:r>
            <a:endParaRPr sz="1200">
              <a:solidFill>
                <a:srgbClr val="141414"/>
              </a:solidFill>
            </a:endParaRPr>
          </a:p>
          <a:p>
            <a:pPr indent="0" lvl="0" marL="0" rtl="0" algn="l">
              <a:lnSpc>
                <a:spcPct val="115000"/>
              </a:lnSpc>
              <a:spcBef>
                <a:spcPts val="0"/>
              </a:spcBef>
              <a:spcAft>
                <a:spcPts val="0"/>
              </a:spcAft>
              <a:buClr>
                <a:schemeClr val="dk1"/>
              </a:buClr>
              <a:buSzPts val="1100"/>
              <a:buFont typeface="Arial"/>
              <a:buNone/>
            </a:pPr>
            <a:r>
              <a:rPr lang="sk" sz="1200" u="sng">
                <a:solidFill>
                  <a:schemeClr val="hlink"/>
                </a:solidFill>
                <a:hlinkClick r:id="rId2"/>
              </a:rPr>
              <a:t>https://www.svetfyzioterapie.cz/itb-syndrom-myty-a-fakta</a:t>
            </a:r>
            <a:r>
              <a:rPr lang="sk" sz="1200">
                <a:solidFill>
                  <a:srgbClr val="141414"/>
                </a:solidFill>
              </a:rPr>
              <a:t> </a:t>
            </a:r>
            <a:endParaRPr sz="1200">
              <a:solidFill>
                <a:srgbClr val="141414"/>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1d158c9f6e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1d158c9f6e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16241d53c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216241d53c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např. klinické testy - palpace pat. šlachy v pasivním prodloužení či 90 st. ohybu</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117e80ce6e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117e80ce6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d158c9f6e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1d158c9f6e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mechanotransdukce - na buněčné úrovni projevující se změny i navenek</a:t>
            </a:r>
            <a:endParaRPr/>
          </a:p>
          <a:p>
            <a:pPr indent="0" lvl="0" marL="0" rtl="0" algn="l">
              <a:spcBef>
                <a:spcPts val="0"/>
              </a:spcBef>
              <a:spcAft>
                <a:spcPts val="0"/>
              </a:spcAft>
              <a:buNone/>
            </a:pPr>
            <a:r>
              <a:rPr lang="sk"/>
              <a:t>hluboký dřep si často “nepřeneseme” do dospělosti</a:t>
            </a:r>
            <a:endParaRPr/>
          </a:p>
          <a:p>
            <a:pPr indent="0" lvl="0" marL="0" rtl="0" algn="l">
              <a:spcBef>
                <a:spcPts val="0"/>
              </a:spcBef>
              <a:spcAft>
                <a:spcPts val="0"/>
              </a:spcAft>
              <a:buNone/>
            </a:pPr>
            <a:r>
              <a:rPr lang="sk"/>
              <a:t>patellární žlábky i skluz bércových kostí přes talus se formují na základě variability pohybů v dětství a adolescenci</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16241d53c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216241d53c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1d158c9f6e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1d158c9f6e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1d158c9f6e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1d158c9f6e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117e80ce6e_0_2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117e80ce6e_0_2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117e80ce6e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117e80ce6e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117e80ce6e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117e80ce6e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sz="1150">
                <a:solidFill>
                  <a:srgbClr val="050505"/>
                </a:solidFill>
                <a:highlight>
                  <a:srgbClr val="FFFFFF"/>
                </a:highlight>
              </a:rPr>
              <a:t>Lateral meniscus tears are not as common as the medial ones because the lateral meniscus is not attached to the lateral collateral ligament like the medial meniscus is to the medial collateral ligament. But the lateral meniscus is attached to the popliteus muscle, and if that tightens it can strain it and use a tear (the popliteus is in the posterior chain along with the calf and glute muscles).</a:t>
            </a:r>
            <a:endParaRPr sz="1150">
              <a:solidFill>
                <a:srgbClr val="050505"/>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117e80ce6e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117e80ce6e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117e80ce6e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117e80ce6e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rgbClr val="202124"/>
                </a:solidFill>
                <a:highlight>
                  <a:srgbClr val="FFFFFF"/>
                </a:highlight>
              </a:rPr>
              <a:t> An amphiarthrosis is </a:t>
            </a:r>
            <a:r>
              <a:rPr b="1" lang="sk" sz="1200">
                <a:solidFill>
                  <a:srgbClr val="202124"/>
                </a:solidFill>
                <a:highlight>
                  <a:srgbClr val="FFFFFF"/>
                </a:highlight>
              </a:rPr>
              <a:t>a joint that has limited mobility.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117e80ce6e_0_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117e80ce6e_0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117e80ce6e_0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117e80ce6e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117e80ce6e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117e80ce6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117e80ce6e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117e80ce6e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13307254c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13307254c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13307254c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13307254c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117e80ce6e_0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117e80ce6e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přítomnost tekutiny v kloubní dutině – čirá tekutina – zánět, přetížení – krev = haemarthros – ukazuje např. na přetržení vazu, natržení pouzdra – krev s mastnými oky – nitrokloubní zlomenina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13307254c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13307254c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117e80ce6e_0_1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117e80ce6e_0_1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117e80ce6e_0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117e80ce6e_0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117e80ce6e_0_1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117e80ce6e_0_1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117e80ce6e_0_1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117e80ce6e_0_1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17e80ce6e_0_1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117e80ce6e_0_1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117e80ce6e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117e80ce6e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20 st  flx a méně, kloub uzamčen v terminální rotaci, při zatížené DK v plné EXT, femur VR a tibie ZR, aktivní ZR  i v konečné fázi EXT - na úkor stability (podstatná při EXT v KOK)</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117e80ce6e_0_1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117e80ce6e_0_1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117e80ce6e_0_1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117e80ce6e_0_1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13307254c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13307254c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rgbClr val="2E2E2E"/>
                </a:solidFill>
                <a:latin typeface="Georgia"/>
                <a:ea typeface="Georgia"/>
                <a:cs typeface="Georgia"/>
                <a:sym typeface="Georgia"/>
              </a:rPr>
              <a:t>Figure 5. A coronal cross-section of a right knee demonstrating the medial meniscus (MM), the </a:t>
            </a:r>
            <a:r>
              <a:rPr lang="sk" sz="1200" u="sng">
                <a:solidFill>
                  <a:srgbClr val="2E2E2E"/>
                </a:solidFill>
                <a:latin typeface="Georgia"/>
                <a:ea typeface="Georgia"/>
                <a:cs typeface="Georgia"/>
                <a:sym typeface="Georgia"/>
                <a:hlinkClick r:id="rId2">
                  <a:extLst>
                    <a:ext uri="{A12FA001-AC4F-418D-AE19-62706E023703}">
                      <ahyp:hlinkClr val="tx"/>
                    </a:ext>
                  </a:extLst>
                </a:hlinkClick>
              </a:rPr>
              <a:t>meniscofemoral ligament</a:t>
            </a:r>
            <a:r>
              <a:rPr lang="sk" sz="1200">
                <a:solidFill>
                  <a:srgbClr val="2E2E2E"/>
                </a:solidFill>
                <a:latin typeface="Georgia"/>
                <a:ea typeface="Georgia"/>
                <a:cs typeface="Georgia"/>
                <a:sym typeface="Georgia"/>
              </a:rPr>
              <a:t> (MFL), the </a:t>
            </a:r>
            <a:r>
              <a:rPr lang="sk" sz="1200" u="sng">
                <a:solidFill>
                  <a:srgbClr val="2E2E2E"/>
                </a:solidFill>
                <a:latin typeface="Georgia"/>
                <a:ea typeface="Georgia"/>
                <a:cs typeface="Georgia"/>
                <a:sym typeface="Georgia"/>
                <a:hlinkClick r:id="rId3">
                  <a:extLst>
                    <a:ext uri="{A12FA001-AC4F-418D-AE19-62706E023703}">
                      <ahyp:hlinkClr val="tx"/>
                    </a:ext>
                  </a:extLst>
                </a:hlinkClick>
              </a:rPr>
              <a:t>meniscotibial ligament</a:t>
            </a:r>
            <a:r>
              <a:rPr lang="sk" sz="1200">
                <a:solidFill>
                  <a:srgbClr val="2E2E2E"/>
                </a:solidFill>
                <a:latin typeface="Georgia"/>
                <a:ea typeface="Georgia"/>
                <a:cs typeface="Georgia"/>
                <a:sym typeface="Georgia"/>
              </a:rPr>
              <a:t> (MTL), and the medial collateral ligament (MCL).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117e80ce6e_0_1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117e80ce6e_0_1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13307254ca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13307254ca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117e80ce6e_0_1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117e80ce6e_0_1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117e80ce6e_0_1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117e80ce6e_0_1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117e80ce6e_0_2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117e80ce6e_0_2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117e80ce6e_0_1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117e80ce6e_0_1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117e80ce6e_0_2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117e80ce6e_0_2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17e80ce6e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117e80ce6e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117e80ce6e_0_2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117e80ce6e_0_2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117e80ce6e_0_2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117e80ce6e_0_2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117e80ce6e_0_2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117e80ce6e_0_2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117e80ce6e_0_2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117e80ce6e_0_2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Bakerova cysta je </a:t>
            </a:r>
            <a:r>
              <a:rPr lang="sk"/>
              <a:t>uložena převážně v mediální části popliteální jamky se projevuje pocitem napětí a tlaku. Velké cysty mohou omezovat funkci kolena, proto je nutné provést klinické vyšetření kolene a zjistit příčinu nitrokloubního dráždění. U revmatiků se objevují velké cysty, které mohou zasahovat až do střední části lýtka, kde někdy prasknou, a vznikne klinický obraz podobný hluboké žilní trombóze. U dětí cysta většinou nekomunikuje s dutinou kloubní, na rozdíl od dospělých, a bývá spojena se semimembranózní burzou. Většinou později sama vymizí a nepůsobí potíže (Dungl, 2005).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117e80ce6e_0_2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117e80ce6e_0_2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117e80ce6e_0_2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117e80ce6e_0_2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Quadriceps je asi 3krát silnejší než semisvaly, při rekurvaci kolene není aktivní (vypne), při navedení do semiflexe zrazu “zapne”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16a49c675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16a49c675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16a49c675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16a49c675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16a49c675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16a49c675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16a49c675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16a49c675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117e80ce6e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117e80ce6e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Dynamizace je rozličná v různých částech kloubu, daná upnutím svalů a šlach do pouzdra k meniskům, různé části kl. pouzdra napínány během svalové kontrakce. Při A pohybu KOK se kondyly femuru valí po meniscích tibie A-P, sv. kontrakce vede k tahu za menisky a jejich následnému pohybu.</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16a49c675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16a49c675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8571"/>
              </a:lnSpc>
              <a:spcBef>
                <a:spcPts val="0"/>
              </a:spcBef>
              <a:spcAft>
                <a:spcPts val="0"/>
              </a:spcAft>
              <a:buNone/>
            </a:pPr>
            <a:r>
              <a:rPr lang="sk">
                <a:solidFill>
                  <a:schemeClr val="dk1"/>
                </a:solidFill>
              </a:rPr>
              <a:t>m. BF (caput breve - monoartikulární) - pozice KYK nemá vliv na rotabilitu</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13307254c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13307254c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117e80ce6e_0_2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117e80ce6e_0_2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117e80ce6e_0_2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117e80ce6e_0_2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117e80ce6e_0_2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117e80ce6e_0_2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117e80ce6e_0_2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117e80ce6e_0_2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osteoartróza - L či M femorotibiálna</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117e80ce6e_0_2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117e80ce6e_0_2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117e80ce6e_0_2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117e80ce6e_0_2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117e80ce6e_0_2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117e80ce6e_0_2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117e80ce6e_0_2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117e80ce6e_0_2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117e80ce6e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117e80ce6e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117e80ce6e_0_2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117e80ce6e_0_2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117e80ce6e_0_2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117e80ce6e_0_2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117e80ce6e_0_2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117e80ce6e_0_2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117e80ce6e_0_2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117e80ce6e_0_2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117e80ce6e_0_2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117e80ce6e_0_2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117e80ce6e_0_2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117e80ce6e_0_2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117e80ce6e_0_2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117e80ce6e_0_2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117e80ce6e_0_2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117e80ce6e_0_2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117e80ce6e_0_2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117e80ce6e_0_2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117e80ce6e_0_2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117e80ce6e_0_2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117e80ce6e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117e80ce6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117e80ce6e_0_2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117e80ce6e_0_2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200">
                <a:solidFill>
                  <a:schemeClr val="dk1"/>
                </a:solidFill>
              </a:rPr>
              <a:t>Mechanoreceptory typu I (Ruffiniho) jsou nízkoprahové a pomalu se přizpůsobující změnám statické polohy a tlaku kloubu. Mechanické receptory typu II (Paciniho) jsou nízkoprahové a rychle se adaptující změnám napětí, což signalizuje kloubní zrychlení. Mechanoreceptory typu III (Golgiho) signalizují blížící se koncový rozsah pohybu kolenního kloubu a jsou spojeny s neuromuskulární inhibicí (Brindle et al., 2001).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bb2b81f47eee696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bb2b81f47eee696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13307254c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13307254c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bb2b81f47eee696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bb2b81f47eee696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117e80ce6e_0_2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117e80ce6e_0_2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BMI nad 25 - nadváha</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bb2b81f47eee696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bb2b81f47eee696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bb2b81f47eee696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bb2b81f47eee696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bb2b81f47eee696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bb2b81f47eee696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sz="1200">
                <a:solidFill>
                  <a:schemeClr val="dk1"/>
                </a:solidFill>
              </a:rPr>
              <a:t>Problémem při aplikaci fibrinových sraženin je jejich špatná lepivost. Nemůže stimulovat hojení, pokud nezůstane pevná a stabilní. Fibrinové lepidlo je kombinací koagulačních faktorů (fibrinogen, trombin, CaCl</a:t>
            </a:r>
            <a:r>
              <a:rPr lang="sk" sz="800">
                <a:solidFill>
                  <a:schemeClr val="dk1"/>
                </a:solidFill>
              </a:rPr>
              <a:t>2 </a:t>
            </a:r>
            <a:r>
              <a:rPr lang="sk" sz="1200">
                <a:solidFill>
                  <a:schemeClr val="dk1"/>
                </a:solidFill>
              </a:rPr>
              <a:t>a faktor XIII) s aprotininem. Adhezivní vlastnosti fibrinového lepidla jsou lepší než sraženina, ale postrádají biologické vlastnosti. Fibrinové lepidlo je indikováno pouze u malých stabilních lézí, protože je schopno udržet překrývající hrany poranění bez stimulace opravy. Sdružování fibrinového lepidla a kmenových buněk kostní dřeně podporuje hojení menisku, stejně jako kombinace fibrinového lepidla a vaskulárního endoteliálního růstového faktoru. Fibrinové lepidlo může být použito v kombinaci se šitím nebo může být fragmentováno a aplikováno stříkačkou (de Albornoz &amp; Forriol, 2012).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bb2b81f47eee696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bb2b81f47eee696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bb2b81f47eee696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bb2b81f47eee696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117e80ce6e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117e80ce6e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Clr>
                <a:schemeClr val="dk1"/>
              </a:buClr>
              <a:buSzPts val="1100"/>
              <a:buFont typeface="Arial"/>
              <a:buNone/>
            </a:pPr>
            <a:r>
              <a:rPr lang="sk">
                <a:solidFill>
                  <a:schemeClr val="dk1"/>
                </a:solidFill>
              </a:rPr>
              <a:t>Synoviální klouby jsou jedním ze tří typů </a:t>
            </a:r>
            <a:r>
              <a:rPr lang="sk">
                <a:solidFill>
                  <a:schemeClr val="dk1"/>
                </a:solidFill>
                <a:uFill>
                  <a:noFill/>
                </a:uFill>
                <a:hlinkClick r:id="rId2">
                  <a:extLst>
                    <a:ext uri="{A12FA001-AC4F-418D-AE19-62706E023703}">
                      <ahyp:hlinkClr val="tx"/>
                    </a:ext>
                  </a:extLst>
                </a:hlinkClick>
              </a:rPr>
              <a:t>kloubů</a:t>
            </a:r>
            <a:r>
              <a:rPr lang="sk">
                <a:solidFill>
                  <a:schemeClr val="dk1"/>
                </a:solidFill>
              </a:rPr>
              <a:t>. Vyznačují se velkou pohyblivostí a tím, že obsahují </a:t>
            </a:r>
            <a:r>
              <a:rPr lang="sk">
                <a:solidFill>
                  <a:schemeClr val="dk1"/>
                </a:solidFill>
                <a:uFill>
                  <a:noFill/>
                </a:uFill>
                <a:hlinkClick r:id="rId3">
                  <a:extLst>
                    <a:ext uri="{A12FA001-AC4F-418D-AE19-62706E023703}">
                      <ahyp:hlinkClr val="tx"/>
                    </a:ext>
                  </a:extLst>
                </a:hlinkClick>
              </a:rPr>
              <a:t>kloubní dutinu</a:t>
            </a:r>
            <a:r>
              <a:rPr lang="sk">
                <a:solidFill>
                  <a:schemeClr val="dk1"/>
                </a:solidFill>
              </a:rPr>
              <a:t>. Mezi synoviální klouby se řadí většina tělních kloubů, obzvláště pak klouby na rukou a na nohou. Mezi základní struktury každého synoviálního kloubu patří:</a:t>
            </a:r>
            <a:endParaRPr>
              <a:solidFill>
                <a:schemeClr val="dk1"/>
              </a:solidFill>
            </a:endParaRPr>
          </a:p>
          <a:p>
            <a:pPr indent="-298450" lvl="0" marL="457200" rtl="0" algn="l">
              <a:lnSpc>
                <a:spcPct val="115000"/>
              </a:lnSpc>
              <a:spcBef>
                <a:spcPts val="1500"/>
              </a:spcBef>
              <a:spcAft>
                <a:spcPts val="0"/>
              </a:spcAft>
              <a:buClr>
                <a:schemeClr val="dk1"/>
              </a:buClr>
              <a:buSzPts val="1100"/>
              <a:buFont typeface="Arial"/>
              <a:buAutoNum type="arabicPeriod"/>
            </a:pPr>
            <a:r>
              <a:rPr lang="sk">
                <a:solidFill>
                  <a:schemeClr val="dk1"/>
                </a:solidFill>
                <a:uFill>
                  <a:noFill/>
                </a:uFill>
                <a:hlinkClick r:id="rId4">
                  <a:extLst>
                    <a:ext uri="{A12FA001-AC4F-418D-AE19-62706E023703}">
                      <ahyp:hlinkClr val="tx"/>
                    </a:ext>
                  </a:extLst>
                </a:hlinkClick>
              </a:rPr>
              <a:t>kloubní dutina</a:t>
            </a:r>
            <a:r>
              <a:rPr lang="sk">
                <a:solidFill>
                  <a:schemeClr val="dk1"/>
                </a:solidFill>
              </a:rPr>
              <a:t> – dutina uvnitř kloubu, která je vyplněna </a:t>
            </a:r>
            <a:r>
              <a:rPr lang="sk">
                <a:solidFill>
                  <a:schemeClr val="dk1"/>
                </a:solidFill>
                <a:uFill>
                  <a:noFill/>
                </a:uFill>
                <a:hlinkClick r:id="rId5">
                  <a:extLst>
                    <a:ext uri="{A12FA001-AC4F-418D-AE19-62706E023703}">
                      <ahyp:hlinkClr val="tx"/>
                    </a:ext>
                  </a:extLst>
                </a:hlinkClick>
              </a:rPr>
              <a:t>synoviální tekutinou</a:t>
            </a:r>
            <a:r>
              <a:rPr lang="sk">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6">
                  <a:extLst>
                    <a:ext uri="{A12FA001-AC4F-418D-AE19-62706E023703}">
                      <ahyp:hlinkClr val="tx"/>
                    </a:ext>
                  </a:extLst>
                </a:hlinkClick>
              </a:rPr>
              <a:t>kloubní povrch</a:t>
            </a:r>
            <a:r>
              <a:rPr lang="sk">
                <a:solidFill>
                  <a:schemeClr val="dk1"/>
                </a:solidFill>
              </a:rPr>
              <a:t> pokrytý </a:t>
            </a:r>
            <a:r>
              <a:rPr lang="sk">
                <a:solidFill>
                  <a:schemeClr val="dk1"/>
                </a:solidFill>
                <a:uFill>
                  <a:noFill/>
                </a:uFill>
                <a:hlinkClick r:id="rId7">
                  <a:extLst>
                    <a:ext uri="{A12FA001-AC4F-418D-AE19-62706E023703}">
                      <ahyp:hlinkClr val="tx"/>
                    </a:ext>
                  </a:extLst>
                </a:hlinkClick>
              </a:rPr>
              <a:t>kloubní chrupavkou</a:t>
            </a:r>
            <a:r>
              <a:rPr lang="sk">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8">
                  <a:extLst>
                    <a:ext uri="{A12FA001-AC4F-418D-AE19-62706E023703}">
                      <ahyp:hlinkClr val="tx"/>
                    </a:ext>
                  </a:extLst>
                </a:hlinkClick>
              </a:rPr>
              <a:t>kloubní pouzdro</a:t>
            </a:r>
            <a:r>
              <a:rPr lang="sk">
                <a:solidFill>
                  <a:schemeClr val="dk1"/>
                </a:solidFill>
              </a:rPr>
              <a:t> – dvojvrstevný obal uzavírající kloubní dutinu:</a:t>
            </a:r>
            <a:endParaRPr>
              <a:solidFill>
                <a:schemeClr val="dk1"/>
              </a:solidFill>
            </a:endParaRPr>
          </a:p>
          <a:p>
            <a:pPr indent="-298450" lvl="1" marL="914400" rtl="0" algn="l">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9">
                  <a:extLst>
                    <a:ext uri="{A12FA001-AC4F-418D-AE19-62706E023703}">
                      <ahyp:hlinkClr val="tx"/>
                    </a:ext>
                  </a:extLst>
                </a:hlinkClick>
              </a:rPr>
              <a:t>vazivové pouzdro</a:t>
            </a:r>
            <a:r>
              <a:rPr lang="sk">
                <a:solidFill>
                  <a:schemeClr val="dk1"/>
                </a:solidFill>
              </a:rPr>
              <a:t> – vnější vrstva kloubního pouzdra; jeho funkcí je posilovat kloub, aby kosti nemohly být od sebe odtaženy,</a:t>
            </a:r>
            <a:endParaRPr>
              <a:solidFill>
                <a:schemeClr val="dk1"/>
              </a:solidFill>
            </a:endParaRPr>
          </a:p>
          <a:p>
            <a:pPr indent="-298450" lvl="1" marL="914400" rtl="0" algn="l">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10">
                  <a:extLst>
                    <a:ext uri="{A12FA001-AC4F-418D-AE19-62706E023703}">
                      <ahyp:hlinkClr val="tx"/>
                    </a:ext>
                  </a:extLst>
                </a:hlinkClick>
              </a:rPr>
              <a:t>synoviální membrána</a:t>
            </a:r>
            <a:r>
              <a:rPr lang="sk">
                <a:solidFill>
                  <a:schemeClr val="dk1"/>
                </a:solidFill>
              </a:rPr>
              <a:t> – vnitřní vrstva kloubního pouzdra; její funkcí je vytvářet </a:t>
            </a:r>
            <a:r>
              <a:rPr lang="sk">
                <a:solidFill>
                  <a:schemeClr val="dk1"/>
                </a:solidFill>
                <a:uFill>
                  <a:noFill/>
                </a:uFill>
                <a:hlinkClick r:id="rId11">
                  <a:extLst>
                    <a:ext uri="{A12FA001-AC4F-418D-AE19-62706E023703}">
                      <ahyp:hlinkClr val="tx"/>
                    </a:ext>
                  </a:extLst>
                </a:hlinkClick>
              </a:rPr>
              <a:t>synoviální tekutinu</a:t>
            </a:r>
            <a:r>
              <a:rPr lang="sk">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AutoNum type="arabicPeriod"/>
            </a:pPr>
            <a:r>
              <a:rPr lang="sk">
                <a:solidFill>
                  <a:schemeClr val="dk1"/>
                </a:solidFill>
                <a:uFill>
                  <a:noFill/>
                </a:uFill>
                <a:hlinkClick r:id="rId12">
                  <a:extLst>
                    <a:ext uri="{A12FA001-AC4F-418D-AE19-62706E023703}">
                      <ahyp:hlinkClr val="tx"/>
                    </a:ext>
                  </a:extLst>
                </a:hlinkClick>
              </a:rPr>
              <a:t>synoviální tekutina</a:t>
            </a:r>
            <a:r>
              <a:rPr lang="sk">
                <a:solidFill>
                  <a:schemeClr val="dk1"/>
                </a:solidFill>
              </a:rPr>
              <a:t> – tekutina uvnitř kloubní dutiny, která funguje jako kloubní maz,</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AutoNum type="arabicPeriod"/>
            </a:pPr>
            <a:r>
              <a:rPr lang="sk">
                <a:solidFill>
                  <a:schemeClr val="dk1"/>
                </a:solidFill>
              </a:rPr>
              <a:t>zpevňující </a:t>
            </a:r>
            <a:r>
              <a:rPr lang="sk">
                <a:solidFill>
                  <a:schemeClr val="dk1"/>
                </a:solidFill>
                <a:uFill>
                  <a:noFill/>
                </a:uFill>
                <a:hlinkClick r:id="rId13">
                  <a:extLst>
                    <a:ext uri="{A12FA001-AC4F-418D-AE19-62706E023703}">
                      <ahyp:hlinkClr val="tx"/>
                    </a:ext>
                  </a:extLst>
                </a:hlinkClick>
              </a:rPr>
              <a:t>vazy</a:t>
            </a:r>
            <a:r>
              <a:rPr lang="sk">
                <a:solidFill>
                  <a:schemeClr val="dk1"/>
                </a:solidFill>
              </a:rPr>
              <a:t> – vyskytují se pouze u některých synoviálních kloubů.</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117e80ce6e_0_2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117e80ce6e_0_2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bb2b81f47eee696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bb2b81f47eee696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sz="1200">
                <a:solidFill>
                  <a:schemeClr val="dk1"/>
                </a:solidFill>
              </a:rPr>
              <a:t>Pro Heckmanna (2006) je přímý běh po rovině možný až mezi 11. a 16. týdnem. Pacient se může vrátit k závodění, pokud je síla m. quadriceps femoris na operované dolní končetině rovna alespoň 90 % síly zdravé, neoperované, dolní končetiny. Používání stroje „leg press“ začíná 7.-8. týden, zatímco neomezené běhání musí počkat do 25.-26. týdne a návrat k plné aktivitě nastává okolo 35.-36. týdne, ale může být zpožděn až do 52. týdne (Frizziero et al., 2012).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117e80ce6e_0_2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117e80ce6e_0_2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117e80ce6e_0_2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117e80ce6e_0_2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117e80ce6e_0_2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117e80ce6e_0_2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sk" sz="1200">
                <a:solidFill>
                  <a:schemeClr val="dk1"/>
                </a:solidFill>
              </a:rPr>
              <a:t>Jasně rozlišitelné jsou 3 části LCA u praset (Kato et al., 2010).				</a:t>
            </a:r>
            <a:endParaRPr sz="1200">
              <a:solidFill>
                <a:schemeClr val="dk1"/>
              </a:solidFill>
            </a:endParaRPr>
          </a:p>
          <a:p>
            <a:pPr indent="0" lvl="0" marL="0" rtl="0" algn="l">
              <a:lnSpc>
                <a:spcPct val="115000"/>
              </a:lnSpc>
              <a:spcBef>
                <a:spcPts val="1200"/>
              </a:spcBef>
              <a:spcAft>
                <a:spcPts val="0"/>
              </a:spcAft>
              <a:buNone/>
            </a:pPr>
            <a:r>
              <a:rPr lang="sk" sz="1200">
                <a:solidFill>
                  <a:schemeClr val="dk1"/>
                </a:solidFill>
              </a:rPr>
              <a:t>Autoři se zabývali IM svazkem u lidí. Pečlivá pitva a histologická analýza ve všech vzorcích ukazály přítomnost pojivové měkké tkáně jdoucí z laterálního menisku na přední část ACL. Tato měkká tkáň rozděluje přední část vazu na dva svazky – AM a IM svazek (Kato et al., 2012). </a:t>
            </a:r>
            <a:r>
              <a:rPr lang="sk">
                <a:solidFill>
                  <a:schemeClr val="dk1"/>
                </a:solidFill>
              </a:rPr>
              <a:t>			</a:t>
            </a:r>
            <a:endParaRPr>
              <a:solidFill>
                <a:schemeClr val="dk1"/>
              </a:solidFill>
            </a:endParaRPr>
          </a:p>
          <a:p>
            <a:pPr indent="0" lvl="0" marL="0" rtl="0" algn="l">
              <a:lnSpc>
                <a:spcPct val="115000"/>
              </a:lnSpc>
              <a:spcBef>
                <a:spcPts val="1200"/>
              </a:spcBef>
              <a:spcAft>
                <a:spcPts val="0"/>
              </a:spcAft>
              <a:buNone/>
            </a:pPr>
            <a:r>
              <a:rPr lang="sk" sz="1200">
                <a:solidFill>
                  <a:schemeClr val="dk1"/>
                </a:solidFill>
              </a:rPr>
              <a:t>Důležité je však také cévní zásobení vazu. Nejdůležitějším zdrojem je arteria genicularis media (dále jen a. genicularis media) vycházející z arteria poplitea a přímo prorážející kloubní pouzdro zezadu (Obrázek 5). Cévní zásobení z kostních úponů a tukového tělesa je zcela bezvýznamné (Hart &amp; Štipčák, 2010).</a:t>
            </a:r>
            <a:r>
              <a:rPr lang="sk">
                <a:solidFill>
                  <a:schemeClr val="dk1"/>
                </a:solidFill>
              </a:rPr>
              <a:t>				</a:t>
            </a:r>
            <a:endParaRPr>
              <a:solidFill>
                <a:schemeClr val="dk1"/>
              </a:solidFill>
            </a:endParaRPr>
          </a:p>
          <a:p>
            <a:pPr indent="0" lvl="0" marL="0" rtl="0" algn="l">
              <a:lnSpc>
                <a:spcPct val="115000"/>
              </a:lnSpc>
              <a:spcBef>
                <a:spcPts val="1200"/>
              </a:spcBef>
              <a:spcAft>
                <a:spcPts val="1200"/>
              </a:spcAft>
              <a:buNone/>
            </a:pPr>
            <a:r>
              <a:rPr lang="sk" sz="1200">
                <a:solidFill>
                  <a:schemeClr val="dk1"/>
                </a:solidFill>
              </a:rPr>
              <a:t>Inervaci ACL pak zajišťuje nervus articularis posterior, který vychází ve fossa poplitea z nervus tibialis, jenž je jeho větví. Vytváří popliteální plexus tím, že se obtáčí okolo popliteální tepny a žíly a proniká zezadu do kloubního pouzdra (Hart &amp; Štipčák, 2010). </a:t>
            </a:r>
            <a:endParaRPr sz="1200">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117e80ce6e_0_2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117e80ce6e_0_2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117e80ce6e_0_2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117e80ce6e_0_2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117e80ce6e_0_2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2117e80ce6e_0_2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117e80ce6e_0_2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117e80ce6e_0_2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rPr lang="sk">
                <a:solidFill>
                  <a:srgbClr val="111111"/>
                </a:solidFill>
                <a:highlight>
                  <a:srgbClr val="FFFFFF"/>
                </a:highlight>
              </a:rPr>
              <a:t>Bruised and distended ACL in a 25-year-old woman. a Sagittal T2-weighted slice with fat saturation, heterogeneous ACL, fibres not visible in some areas ( fine arrows ), positive Lachmann test. b Sagittal slice ADC mapping; the ACL is continuous ( large white arrows ), with no break. c Arthroscopy 1 month later, the ACL is continuous ( black star ) up to the lateral condyle ( LC ). MC medial condyle. d Sagittal T2- weighted slice with fat saturation 5 months later, the ACL looks normal ( white arrows ), Lachmann test still positive (one +) but with a firm anterior endpoint.</a:t>
            </a:r>
            <a:endParaRPr>
              <a:solidFill>
                <a:srgbClr val="11111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117e80ce6e_0_2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117e80ce6e_0_2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117e80ce6e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117e80ce6e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117e80ce6e_0_2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117e80ce6e_0_2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117e80ce6e_0_2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2117e80ce6e_0_2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117e80ce6e_0_2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2117e80ce6e_0_2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117e80ce6e_0_2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117e80ce6e_0_2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117e80ce6e_0_2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117e80ce6e_0_2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117e80ce6e_0_2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117e80ce6e_0_2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rPr lang="sk">
                <a:solidFill>
                  <a:srgbClr val="111111"/>
                </a:solidFill>
                <a:highlight>
                  <a:srgbClr val="FFFFFF"/>
                </a:highlight>
              </a:rPr>
              <a:t>The ACL-Blumensaat line angle is measured between the posterior surface of the femur and the distal portion of the ACL. </a:t>
            </a:r>
            <a:endParaRPr>
              <a:solidFill>
                <a:srgbClr val="11111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117e80ce6e_0_2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117e80ce6e_0_2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117e80ce6e_0_2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117e80ce6e_0_2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bb2b81f47eee696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bb2b81f47eee696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sz="1200">
                <a:solidFill>
                  <a:schemeClr val="dk1"/>
                </a:solidFill>
              </a:rPr>
              <a:t>Morfologie LCA po TB rekonstrukční operaci tohoto vazu (3 autogenní štěpy ze šlachy m. semitendinosus, délka 1 štěpu nesmí být kratší než 10cm - 41 pacientů, kteří tuto operaci podstoupili před 6–22 měsíci). U 38 pacientů byl Lachmanův test negativní, přičemž u 3 pacientů byl lehce pozitivní. Hodnotili stupeň napětí a poškození jednotlivých svazků (nahrazení všech třech svazků LCA - zcela připomínalo nepoškozený vaz. U 10 % pacientů byla pozorována totální nebo parciální ruptura PL svazku (Shino, Mae, &amp; Tachibana, 2015; Tanaka et al., 2012).</a:t>
            </a: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117e80ce6e_0_2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117e80ce6e_0_2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1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2100"/>
              <a:buNone/>
              <a:defRPr/>
            </a:lvl1pPr>
            <a:lvl2pPr indent="-228600" lvl="1" marL="914400" rtl="0">
              <a:spcBef>
                <a:spcPts val="0"/>
              </a:spcBef>
              <a:spcAft>
                <a:spcPts val="0"/>
              </a:spcAft>
              <a:buSzPts val="1100"/>
              <a:buNone/>
              <a:defRPr/>
            </a:lvl2pPr>
            <a:lvl3pPr indent="-228600" lvl="2" marL="1371600" rtl="0">
              <a:spcBef>
                <a:spcPts val="0"/>
              </a:spcBef>
              <a:spcAft>
                <a:spcPts val="0"/>
              </a:spcAft>
              <a:buSzPts val="900"/>
              <a:buNone/>
              <a:defRPr/>
            </a:lvl3pPr>
            <a:lvl4pPr indent="-228600" lvl="3" marL="1828800" rtl="0">
              <a:spcBef>
                <a:spcPts val="0"/>
              </a:spcBef>
              <a:spcAft>
                <a:spcPts val="0"/>
              </a:spcAft>
              <a:buSzPts val="1000"/>
              <a:buNone/>
              <a:defRPr/>
            </a:lvl4pPr>
            <a:lvl5pPr indent="-228600" lvl="4" marL="2286000" rtl="0">
              <a:spcBef>
                <a:spcPts val="0"/>
              </a:spcBef>
              <a:spcAft>
                <a:spcPts val="0"/>
              </a:spcAft>
              <a:buSzPts val="1100"/>
              <a:buNone/>
              <a:defRPr/>
            </a:lvl5pPr>
            <a:lvl6pPr indent="-317500" lvl="5" marL="2743200" rtl="0">
              <a:spcBef>
                <a:spcPts val="300"/>
              </a:spcBef>
              <a:spcAft>
                <a:spcPts val="0"/>
              </a:spcAft>
              <a:buSzPts val="1400"/>
              <a:buChar char="•"/>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124" name="Shape 124"/>
        <p:cNvGrpSpPr/>
        <p:nvPr/>
      </p:nvGrpSpPr>
      <p:grpSpPr>
        <a:xfrm>
          <a:off x="0" y="0"/>
          <a:ext cx="0" cy="0"/>
          <a:chOff x="0" y="0"/>
          <a:chExt cx="0" cy="0"/>
        </a:xfrm>
      </p:grpSpPr>
      <p:grpSp>
        <p:nvGrpSpPr>
          <p:cNvPr id="125" name="Google Shape;125;p20"/>
          <p:cNvGrpSpPr/>
          <p:nvPr/>
        </p:nvGrpSpPr>
        <p:grpSpPr>
          <a:xfrm>
            <a:off x="7343003" y="3409675"/>
            <a:ext cx="1691422" cy="1732548"/>
            <a:chOff x="7343003" y="3409675"/>
            <a:chExt cx="1691422" cy="1732548"/>
          </a:xfrm>
        </p:grpSpPr>
        <p:grpSp>
          <p:nvGrpSpPr>
            <p:cNvPr id="126" name="Google Shape;126;p20"/>
            <p:cNvGrpSpPr/>
            <p:nvPr/>
          </p:nvGrpSpPr>
          <p:grpSpPr>
            <a:xfrm>
              <a:off x="7343003" y="4453711"/>
              <a:ext cx="316800" cy="688513"/>
              <a:chOff x="7343003" y="4453711"/>
              <a:chExt cx="316800" cy="688513"/>
            </a:xfrm>
          </p:grpSpPr>
          <p:sp>
            <p:nvSpPr>
              <p:cNvPr id="127" name="Google Shape;127;p20"/>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0"/>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20"/>
            <p:cNvGrpSpPr/>
            <p:nvPr/>
          </p:nvGrpSpPr>
          <p:grpSpPr>
            <a:xfrm>
              <a:off x="7801210" y="4105700"/>
              <a:ext cx="316800" cy="1036523"/>
              <a:chOff x="7801210" y="4105700"/>
              <a:chExt cx="316800" cy="1036523"/>
            </a:xfrm>
          </p:grpSpPr>
          <p:sp>
            <p:nvSpPr>
              <p:cNvPr id="130" name="Google Shape;130;p20"/>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20"/>
            <p:cNvGrpSpPr/>
            <p:nvPr/>
          </p:nvGrpSpPr>
          <p:grpSpPr>
            <a:xfrm>
              <a:off x="8259418" y="3757688"/>
              <a:ext cx="316800" cy="1384535"/>
              <a:chOff x="8259418" y="3757688"/>
              <a:chExt cx="316800" cy="1384535"/>
            </a:xfrm>
          </p:grpSpPr>
          <p:sp>
            <p:nvSpPr>
              <p:cNvPr id="134" name="Google Shape;134;p20"/>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20"/>
            <p:cNvGrpSpPr/>
            <p:nvPr/>
          </p:nvGrpSpPr>
          <p:grpSpPr>
            <a:xfrm>
              <a:off x="8717625" y="3409675"/>
              <a:ext cx="316800" cy="1732548"/>
              <a:chOff x="8717625" y="3409675"/>
              <a:chExt cx="316800" cy="1732548"/>
            </a:xfrm>
          </p:grpSpPr>
          <p:sp>
            <p:nvSpPr>
              <p:cNvPr id="139" name="Google Shape;139;p20"/>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0"/>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0"/>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0"/>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4" name="Google Shape;144;p20"/>
          <p:cNvGrpSpPr/>
          <p:nvPr/>
        </p:nvGrpSpPr>
        <p:grpSpPr>
          <a:xfrm>
            <a:off x="5043503" y="0"/>
            <a:ext cx="3814072" cy="3839102"/>
            <a:chOff x="5043503" y="0"/>
            <a:chExt cx="3814072" cy="3839102"/>
          </a:xfrm>
        </p:grpSpPr>
        <p:sp>
          <p:nvSpPr>
            <p:cNvPr id="145" name="Google Shape;145;p20"/>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0"/>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20"/>
            <p:cNvGrpSpPr/>
            <p:nvPr/>
          </p:nvGrpSpPr>
          <p:grpSpPr>
            <a:xfrm>
              <a:off x="7647812" y="2704283"/>
              <a:ext cx="635219" cy="635219"/>
              <a:chOff x="6725724" y="2701260"/>
              <a:chExt cx="1208101" cy="1208100"/>
            </a:xfrm>
          </p:grpSpPr>
          <p:sp>
            <p:nvSpPr>
              <p:cNvPr id="148" name="Google Shape;148;p20"/>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0"/>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0"/>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20"/>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20"/>
            <p:cNvGrpSpPr/>
            <p:nvPr/>
          </p:nvGrpSpPr>
          <p:grpSpPr>
            <a:xfrm>
              <a:off x="7952720" y="179238"/>
              <a:ext cx="873165" cy="873003"/>
              <a:chOff x="7754428" y="208725"/>
              <a:chExt cx="541800" cy="541800"/>
            </a:xfrm>
          </p:grpSpPr>
          <p:sp>
            <p:nvSpPr>
              <p:cNvPr id="153" name="Google Shape;153;p20"/>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0"/>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20"/>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0"/>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0"/>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0"/>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20"/>
          <p:cNvSpPr txBox="1"/>
          <p:nvPr>
            <p:ph type="ctrTitle"/>
          </p:nvPr>
        </p:nvSpPr>
        <p:spPr>
          <a:xfrm>
            <a:off x="824000" y="1613813"/>
            <a:ext cx="4255500" cy="18729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2" name="Google Shape;162;p20"/>
          <p:cNvSpPr txBox="1"/>
          <p:nvPr>
            <p:ph idx="1" type="subTitle"/>
          </p:nvPr>
        </p:nvSpPr>
        <p:spPr>
          <a:xfrm>
            <a:off x="824000" y="3596300"/>
            <a:ext cx="4255500" cy="695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30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63" name="Google Shape;163;p20"/>
          <p:cNvSpPr txBox="1"/>
          <p:nvPr>
            <p:ph idx="12" type="sldNum"/>
          </p:nvPr>
        </p:nvSpPr>
        <p:spPr>
          <a:xfrm>
            <a:off x="8451046" y="4736976"/>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8.png"/><Relationship Id="rId4" Type="http://schemas.openxmlformats.org/officeDocument/2006/relationships/image" Target="../media/image10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1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hyperlink" Target="http://www.youtube.com/watch?v=kikDuHlEusA" TargetMode="External"/><Relationship Id="rId4" Type="http://schemas.openxmlformats.org/officeDocument/2006/relationships/image" Target="../media/image106.jpg"/><Relationship Id="rId5" Type="http://schemas.openxmlformats.org/officeDocument/2006/relationships/image" Target="../media/image11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2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hyperlink" Target="http://www.youtube.com/watch?v=CCAZnu489jM" TargetMode="External"/><Relationship Id="rId4" Type="http://schemas.openxmlformats.org/officeDocument/2006/relationships/image" Target="../media/image108.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2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2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2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0.xml"/><Relationship Id="rId3" Type="http://schemas.openxmlformats.org/officeDocument/2006/relationships/hyperlink" Target="http://www.youtube.com/watch?v=sRXhBdbHOkE" TargetMode="External"/><Relationship Id="rId4" Type="http://schemas.openxmlformats.org/officeDocument/2006/relationships/image" Target="../media/image123.jpg"/><Relationship Id="rId5" Type="http://schemas.openxmlformats.org/officeDocument/2006/relationships/hyperlink" Target="http://www.youtube.com/watch?v=sRXhBdbHOkE"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hyperlink" Target="https://www.svetfyzioterapie.cz/itb-syndrom-myty-a-fakta" TargetMode="Externa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hyperlink" Target="http://www.youtube.com/watch?v=N1xD6RNNjj0" TargetMode="External"/><Relationship Id="rId4" Type="http://schemas.openxmlformats.org/officeDocument/2006/relationships/image" Target="../media/image113.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hyperlink" Target="https://www.svetfyzioterapie.cz/itb-syndrom-myty-a-fakta"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2.xml"/><Relationship Id="rId3" Type="http://schemas.openxmlformats.org/officeDocument/2006/relationships/hyperlink" Target="http://www.youtube.com/watch?v=x3Ep9_rw5UU" TargetMode="External"/><Relationship Id="rId4" Type="http://schemas.openxmlformats.org/officeDocument/2006/relationships/image" Target="../media/image117.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hyperlink" Target="https://pubmed.ncbi.nlm.nih.gov/33351908/" TargetMode="External"/><Relationship Id="rId4" Type="http://schemas.openxmlformats.org/officeDocument/2006/relationships/hyperlink" Target="https://pubmed.ncbi.nlm.nih.gov/2675568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4m6tU05vl_Q"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39.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hyperlink" Target="https://mediatum.ub.tum.de/doc/1129522/1129522.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hyperlink" Target="http://www.youtube.com/watch?v=ywAIE6XC8DY" TargetMode="External"/><Relationship Id="rId5"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52.png"/><Relationship Id="rId5" Type="http://schemas.openxmlformats.org/officeDocument/2006/relationships/hyperlink" Target="https://www.sciencedirect.com/science/article/pii/S106018722200020X?fbclid=IwAR1N2bbm2Ox7O9ey2h4xyqdNuMaHfxAFPueajO7v0Cuos240pk4IOjTe1PE#fig000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hyperlink" Target="https://www.sciencedirect.com/science/article/pii/S106018722200020X?fbclid=IwAR1N2bbm2Ox7O9ey2h4xyqdNuMaHfxAFPueajO7v0Cuos240pk4IOjTe1PE#fig000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youtube.com/watch?v=0eMoxNBQJAE&amp;ab_channel=AdvanceHospitals" TargetMode="Externa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youtube.com/watch?v=Cy-q-16TuX8" TargetMode="Externa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9.png"/><Relationship Id="rId4" Type="http://schemas.openxmlformats.org/officeDocument/2006/relationships/image" Target="../media/image83.png"/><Relationship Id="rId5"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www.youtube.com/watch?v=a4QfGxkSPQw" TargetMode="External"/><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www.youtube.com/watch?v=2wQeo5MHAQY" TargetMode="External"/><Relationship Id="rId4" Type="http://schemas.openxmlformats.org/officeDocument/2006/relationships/image" Target="../media/image7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www.youtube.com/watch?v=H3YgbJLbIXk" TargetMode="External"/><Relationship Id="rId4" Type="http://schemas.openxmlformats.org/officeDocument/2006/relationships/image" Target="../media/image7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5.png"/><Relationship Id="rId4" Type="http://schemas.openxmlformats.org/officeDocument/2006/relationships/image" Target="../media/image6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www.youtube.com/watch?v=p5LhjGpGeUo" TargetMode="External"/><Relationship Id="rId4" Type="http://schemas.openxmlformats.org/officeDocument/2006/relationships/image" Target="../media/image78.jpg"/><Relationship Id="rId5" Type="http://schemas.openxmlformats.org/officeDocument/2006/relationships/hyperlink" Target="http://www.youtube.com/watch?v=eJ2zCwEQg_I" TargetMode="External"/><Relationship Id="rId6" Type="http://schemas.openxmlformats.org/officeDocument/2006/relationships/image" Target="../media/image7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www.youtube.com/watch?v=lwDFPAyGGgI" TargetMode="External"/><Relationship Id="rId4" Type="http://schemas.openxmlformats.org/officeDocument/2006/relationships/image" Target="../media/image69.jpg"/><Relationship Id="rId9" Type="http://schemas.openxmlformats.org/officeDocument/2006/relationships/hyperlink" Target="http://www.youtube.com/watch?v=ebraZ4jM36A" TargetMode="External"/><Relationship Id="rId5" Type="http://schemas.openxmlformats.org/officeDocument/2006/relationships/hyperlink" Target="http://www.youtube.com/watch?v=usYs6lYUreA" TargetMode="External"/><Relationship Id="rId6" Type="http://schemas.openxmlformats.org/officeDocument/2006/relationships/image" Target="../media/image79.jpg"/><Relationship Id="rId7" Type="http://schemas.openxmlformats.org/officeDocument/2006/relationships/hyperlink" Target="http://www.youtube.com/watch?v=pOKAEPX9eHs" TargetMode="External"/><Relationship Id="rId8" Type="http://schemas.openxmlformats.org/officeDocument/2006/relationships/image" Target="../media/image81.jpg"/><Relationship Id="rId11" Type="http://schemas.openxmlformats.org/officeDocument/2006/relationships/hyperlink" Target="http://www.youtube.com/watch?v=XKL4Z6BhPgU" TargetMode="External"/><Relationship Id="rId10" Type="http://schemas.openxmlformats.org/officeDocument/2006/relationships/image" Target="../media/image82.jpg"/><Relationship Id="rId12" Type="http://schemas.openxmlformats.org/officeDocument/2006/relationships/image" Target="../media/image8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93.png"/><Relationship Id="rId4" Type="http://schemas.openxmlformats.org/officeDocument/2006/relationships/hyperlink" Target="http://www.youtube.com/watch?v=4T9ENNZnhMU" TargetMode="External"/><Relationship Id="rId5" Type="http://schemas.openxmlformats.org/officeDocument/2006/relationships/image" Target="../media/image8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9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9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9.pn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2.png"/><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hyperlink" Target="http://www.youtube.com/watch?v=xWJH_bwYYqg" TargetMode="External"/><Relationship Id="rId4" Type="http://schemas.openxmlformats.org/officeDocument/2006/relationships/image" Target="../media/image9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00.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hyperlink" Target="http://www.youtube.com/watch?v=JFkbKNNa7xQ" TargetMode="External"/><Relationship Id="rId4" Type="http://schemas.openxmlformats.org/officeDocument/2006/relationships/image" Target="../media/image86.jpg"/><Relationship Id="rId9" Type="http://schemas.openxmlformats.org/officeDocument/2006/relationships/hyperlink" Target="http://www.youtube.com/watch?v=qqy5IfkEvfw" TargetMode="External"/><Relationship Id="rId5" Type="http://schemas.openxmlformats.org/officeDocument/2006/relationships/hyperlink" Target="http://www.youtube.com/watch?v=IdnBKv38EEQ" TargetMode="External"/><Relationship Id="rId6" Type="http://schemas.openxmlformats.org/officeDocument/2006/relationships/image" Target="../media/image90.jpg"/><Relationship Id="rId7" Type="http://schemas.openxmlformats.org/officeDocument/2006/relationships/hyperlink" Target="http://www.youtube.com/watch?v=wDIGll5wzZs" TargetMode="External"/><Relationship Id="rId8" Type="http://schemas.openxmlformats.org/officeDocument/2006/relationships/image" Target="../media/image103.jpg"/><Relationship Id="rId10" Type="http://schemas.openxmlformats.org/officeDocument/2006/relationships/image" Target="../media/image96.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07.png"/><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09.png"/><Relationship Id="rId4" Type="http://schemas.openxmlformats.org/officeDocument/2006/relationships/image" Target="../media/image115.png"/><Relationship Id="rId5"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1"/>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879">
                <a:solidFill>
                  <a:schemeClr val="dk2"/>
                </a:solidFill>
              </a:rPr>
              <a:t>bp4839 Kineziologie, Algeziologie a odvozené techniky diagnostiky a terapie 4 - Kolenní kloub</a:t>
            </a:r>
            <a:endParaRPr sz="1879">
              <a:solidFill>
                <a:schemeClr val="dk2"/>
              </a:solidFill>
            </a:endParaRPr>
          </a:p>
          <a:p>
            <a:pPr indent="0" lvl="0" marL="0" rtl="0" algn="l">
              <a:spcBef>
                <a:spcPts val="0"/>
              </a:spcBef>
              <a:spcAft>
                <a:spcPts val="0"/>
              </a:spcAft>
              <a:buNone/>
            </a:pPr>
            <a:r>
              <a:t/>
            </a:r>
            <a:endParaRPr/>
          </a:p>
        </p:txBody>
      </p:sp>
      <p:sp>
        <p:nvSpPr>
          <p:cNvPr id="169" name="Google Shape;169;p21"/>
          <p:cNvSpPr txBox="1"/>
          <p:nvPr>
            <p:ph idx="1" type="subTitle"/>
          </p:nvPr>
        </p:nvSpPr>
        <p:spPr>
          <a:xfrm>
            <a:off x="298876" y="30873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Mgr. Zuzana Kršáková</a:t>
            </a:r>
            <a:endParaRPr/>
          </a:p>
        </p:txBody>
      </p:sp>
      <p:pic>
        <p:nvPicPr>
          <p:cNvPr id="170" name="Google Shape;170;p21"/>
          <p:cNvPicPr preferRelativeResize="0"/>
          <p:nvPr/>
        </p:nvPicPr>
        <p:blipFill>
          <a:blip r:embed="rId3">
            <a:alphaModFix/>
          </a:blip>
          <a:stretch>
            <a:fillRect/>
          </a:stretch>
        </p:blipFill>
        <p:spPr>
          <a:xfrm>
            <a:off x="5159302" y="152400"/>
            <a:ext cx="3225014" cy="4838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3206400" y="2118638"/>
            <a:ext cx="2250276" cy="2250276"/>
          </a:xfrm>
          <a:prstGeom prst="rect">
            <a:avLst/>
          </a:prstGeom>
          <a:noFill/>
          <a:ln>
            <a:noFill/>
          </a:ln>
        </p:spPr>
      </p:pic>
      <p:sp>
        <p:nvSpPr>
          <p:cNvPr id="237" name="Google Shape;237;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Patella</a:t>
            </a:r>
            <a:endParaRPr/>
          </a:p>
        </p:txBody>
      </p:sp>
      <p:sp>
        <p:nvSpPr>
          <p:cNvPr id="238" name="Google Shape;238;p30"/>
          <p:cNvSpPr txBox="1"/>
          <p:nvPr>
            <p:ph idx="1" type="body"/>
          </p:nvPr>
        </p:nvSpPr>
        <p:spPr>
          <a:xfrm>
            <a:off x="521500" y="1019250"/>
            <a:ext cx="46707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200"/>
              <a:t>kloubní plocha rozdělena crista patellae na 2 fasety:</a:t>
            </a:r>
            <a:endParaRPr b="1" sz="1200"/>
          </a:p>
          <a:p>
            <a:pPr indent="-304800" lvl="0" marL="457200" rtl="0" algn="l">
              <a:spcBef>
                <a:spcPts val="0"/>
              </a:spcBef>
              <a:spcAft>
                <a:spcPts val="0"/>
              </a:spcAft>
              <a:buSzPts val="1200"/>
              <a:buChar char="●"/>
            </a:pPr>
            <a:r>
              <a:rPr lang="sk" sz="1200"/>
              <a:t>laterální obvykle větší</a:t>
            </a:r>
            <a:endParaRPr sz="1200"/>
          </a:p>
          <a:p>
            <a:pPr indent="-304800" lvl="0" marL="457200" rtl="0" algn="l">
              <a:lnSpc>
                <a:spcPct val="115000"/>
              </a:lnSpc>
              <a:spcBef>
                <a:spcPts val="0"/>
              </a:spcBef>
              <a:spcAft>
                <a:spcPts val="0"/>
              </a:spcAft>
              <a:buSzPts val="1200"/>
              <a:buChar char="●"/>
            </a:pPr>
            <a:r>
              <a:rPr lang="sk" sz="1200"/>
              <a:t>podle vzájemného tvaru a velikosti faset rozlišuje </a:t>
            </a:r>
            <a:r>
              <a:rPr b="1" lang="sk" sz="1200"/>
              <a:t>Wiberg 6 typů patelly</a:t>
            </a:r>
            <a:endParaRPr b="1" sz="1200"/>
          </a:p>
          <a:p>
            <a:pPr indent="-304800" lvl="0" marL="457200" rtl="0" algn="l">
              <a:lnSpc>
                <a:spcPct val="115000"/>
              </a:lnSpc>
              <a:spcBef>
                <a:spcPts val="0"/>
              </a:spcBef>
              <a:spcAft>
                <a:spcPts val="0"/>
              </a:spcAft>
              <a:buSzPts val="1200"/>
              <a:buChar char="●"/>
            </a:pPr>
            <a:r>
              <a:rPr lang="sk" sz="1200"/>
              <a:t>na drsné trojúhelníkové políčko se upíná kraniální část </a:t>
            </a:r>
            <a:r>
              <a:rPr b="1" lang="sk" sz="1200"/>
              <a:t>Hoffova tělesa	</a:t>
            </a:r>
            <a:endParaRPr b="1" sz="1200"/>
          </a:p>
          <a:p>
            <a:pPr indent="0" lvl="0" marL="0" rtl="0" algn="l">
              <a:lnSpc>
                <a:spcPct val="115000"/>
              </a:lnSpc>
              <a:spcBef>
                <a:spcPts val="1200"/>
              </a:spcBef>
              <a:spcAft>
                <a:spcPts val="0"/>
              </a:spcAft>
              <a:buNone/>
            </a:pPr>
            <a:r>
              <a:rPr b="1" lang="sk" sz="1200"/>
              <a:t>dislokace patelly: </a:t>
            </a:r>
            <a:endParaRPr b="1" sz="1200"/>
          </a:p>
          <a:p>
            <a:pPr indent="-304800" lvl="0" marL="457200" rtl="0" algn="l">
              <a:lnSpc>
                <a:spcPct val="115000"/>
              </a:lnSpc>
              <a:spcBef>
                <a:spcPts val="1200"/>
              </a:spcBef>
              <a:spcAft>
                <a:spcPts val="0"/>
              </a:spcAft>
              <a:buSzPts val="1200"/>
              <a:buChar char="●"/>
            </a:pPr>
            <a:r>
              <a:rPr b="1" lang="sk" sz="1200"/>
              <a:t>distálně = </a:t>
            </a:r>
            <a:r>
              <a:rPr lang="sk" sz="1200"/>
              <a:t>p. baja				</a:t>
            </a:r>
            <a:endParaRPr sz="1200"/>
          </a:p>
          <a:p>
            <a:pPr indent="-304800" lvl="0" marL="457200" rtl="0" algn="l">
              <a:lnSpc>
                <a:spcPct val="115000"/>
              </a:lnSpc>
              <a:spcBef>
                <a:spcPts val="0"/>
              </a:spcBef>
              <a:spcAft>
                <a:spcPts val="0"/>
              </a:spcAft>
              <a:buSzPts val="1200"/>
              <a:buChar char="●"/>
            </a:pPr>
            <a:r>
              <a:rPr b="1" lang="sk" sz="1200"/>
              <a:t>proximálně = </a:t>
            </a:r>
            <a:r>
              <a:rPr lang="sk" sz="1200"/>
              <a:t>vysoká p. = alta </a:t>
            </a:r>
            <a:endParaRPr sz="1200"/>
          </a:p>
          <a:p>
            <a:pPr indent="-304800" lvl="0" marL="457200" rtl="0" algn="l">
              <a:lnSpc>
                <a:spcPct val="115000"/>
              </a:lnSpc>
              <a:spcBef>
                <a:spcPts val="0"/>
              </a:spcBef>
              <a:spcAft>
                <a:spcPts val="0"/>
              </a:spcAft>
              <a:buSzPts val="1200"/>
              <a:buChar char="●"/>
            </a:pPr>
            <a:r>
              <a:rPr b="1" lang="sk" sz="1200"/>
              <a:t>mediálně = </a:t>
            </a:r>
            <a:r>
              <a:rPr lang="sk" sz="1200"/>
              <a:t>šilhající p.</a:t>
            </a:r>
            <a:endParaRPr sz="1200"/>
          </a:p>
          <a:p>
            <a:pPr indent="-304800" lvl="0" marL="457200" rtl="0" algn="l">
              <a:lnSpc>
                <a:spcPct val="115000"/>
              </a:lnSpc>
              <a:spcBef>
                <a:spcPts val="0"/>
              </a:spcBef>
              <a:spcAft>
                <a:spcPts val="0"/>
              </a:spcAft>
              <a:buSzPts val="1200"/>
              <a:buChar char="●"/>
            </a:pPr>
            <a:r>
              <a:rPr b="1" lang="sk" sz="1200"/>
              <a:t>laterálně = </a:t>
            </a:r>
            <a:r>
              <a:rPr lang="sk" sz="1200"/>
              <a:t>oči ropuchy </a:t>
            </a:r>
            <a:endParaRPr sz="1200"/>
          </a:p>
          <a:p>
            <a:pPr indent="0" lvl="0" marL="0" rtl="0" algn="l">
              <a:lnSpc>
                <a:spcPct val="115000"/>
              </a:lnSpc>
              <a:spcBef>
                <a:spcPts val="1200"/>
              </a:spcBef>
              <a:spcAft>
                <a:spcPts val="0"/>
              </a:spcAft>
              <a:buNone/>
            </a:pPr>
            <a:r>
              <a:rPr b="1" lang="sk" sz="1200"/>
              <a:t>V průběhu FLX v KOK následující pohyby patellý:</a:t>
            </a:r>
            <a:endParaRPr b="1" sz="1200"/>
          </a:p>
          <a:p>
            <a:pPr indent="-304800" lvl="0" marL="457200" rtl="0" algn="l">
              <a:lnSpc>
                <a:spcPct val="115000"/>
              </a:lnSpc>
              <a:spcBef>
                <a:spcPts val="1200"/>
              </a:spcBef>
              <a:spcAft>
                <a:spcPts val="0"/>
              </a:spcAft>
              <a:buSzPts val="1200"/>
              <a:buChar char="●"/>
            </a:pPr>
            <a:r>
              <a:rPr lang="sk" sz="1200"/>
              <a:t>skluz kaudálně (cca 8cm)</a:t>
            </a:r>
            <a:endParaRPr sz="1200"/>
          </a:p>
          <a:p>
            <a:pPr indent="-304800" lvl="0" marL="457200" rtl="0" algn="l">
              <a:lnSpc>
                <a:spcPct val="115000"/>
              </a:lnSpc>
              <a:spcBef>
                <a:spcPts val="0"/>
              </a:spcBef>
              <a:spcAft>
                <a:spcPts val="0"/>
              </a:spcAft>
              <a:buSzPts val="1200"/>
              <a:buChar char="●"/>
            </a:pPr>
            <a:r>
              <a:rPr lang="sk" sz="1200"/>
              <a:t>pohyby do stran (M-L)</a:t>
            </a:r>
            <a:endParaRPr sz="1200"/>
          </a:p>
          <a:p>
            <a:pPr indent="-304800" lvl="0" marL="457200" rtl="0" algn="l">
              <a:lnSpc>
                <a:spcPct val="115000"/>
              </a:lnSpc>
              <a:spcBef>
                <a:spcPts val="0"/>
              </a:spcBef>
              <a:spcAft>
                <a:spcPts val="0"/>
              </a:spcAft>
              <a:buSzPts val="1200"/>
              <a:buChar char="●"/>
            </a:pPr>
            <a:r>
              <a:rPr lang="sk" sz="1200"/>
              <a:t>překlápění podél dlouhé osy</a:t>
            </a:r>
            <a:endParaRPr sz="1200"/>
          </a:p>
          <a:p>
            <a:pPr indent="-304800" lvl="0" marL="457200" rtl="0" algn="l">
              <a:lnSpc>
                <a:spcPct val="115000"/>
              </a:lnSpc>
              <a:spcBef>
                <a:spcPts val="0"/>
              </a:spcBef>
              <a:spcAft>
                <a:spcPts val="0"/>
              </a:spcAft>
              <a:buSzPts val="1200"/>
              <a:buChar char="●"/>
            </a:pPr>
            <a:r>
              <a:rPr lang="sk" sz="1200"/>
              <a:t>rotace apexu při zakončení VR tibie</a:t>
            </a:r>
            <a:endParaRPr sz="1200"/>
          </a:p>
          <a:p>
            <a:pPr indent="0" lvl="0" marL="0" rtl="0" algn="l">
              <a:lnSpc>
                <a:spcPct val="115000"/>
              </a:lnSpc>
              <a:spcBef>
                <a:spcPts val="120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pic>
        <p:nvPicPr>
          <p:cNvPr id="239" name="Google Shape;239;p30"/>
          <p:cNvPicPr preferRelativeResize="0"/>
          <p:nvPr/>
        </p:nvPicPr>
        <p:blipFill>
          <a:blip r:embed="rId4">
            <a:alphaModFix/>
          </a:blip>
          <a:stretch>
            <a:fillRect/>
          </a:stretch>
        </p:blipFill>
        <p:spPr>
          <a:xfrm>
            <a:off x="5344600" y="540000"/>
            <a:ext cx="3647000" cy="1969486"/>
          </a:xfrm>
          <a:prstGeom prst="rect">
            <a:avLst/>
          </a:prstGeom>
          <a:noFill/>
          <a:ln>
            <a:noFill/>
          </a:ln>
        </p:spPr>
      </p:pic>
      <p:sp>
        <p:nvSpPr>
          <p:cNvPr id="240" name="Google Shape;240;p30"/>
          <p:cNvSpPr txBox="1"/>
          <p:nvPr/>
        </p:nvSpPr>
        <p:spPr>
          <a:xfrm>
            <a:off x="5896250" y="2720425"/>
            <a:ext cx="2543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https://www.registerednursern.com/patella-anatomy/</a:t>
            </a:r>
            <a:endParaRPr sz="800">
              <a:solidFill>
                <a:srgbClr val="CCCCCC"/>
              </a:solidFill>
            </a:endParaRPr>
          </a:p>
        </p:txBody>
      </p:sp>
      <p:pic>
        <p:nvPicPr>
          <p:cNvPr id="241" name="Google Shape;241;p30"/>
          <p:cNvPicPr preferRelativeResize="0"/>
          <p:nvPr/>
        </p:nvPicPr>
        <p:blipFill>
          <a:blip r:embed="rId5">
            <a:alphaModFix/>
          </a:blip>
          <a:stretch>
            <a:fillRect/>
          </a:stretch>
        </p:blipFill>
        <p:spPr>
          <a:xfrm>
            <a:off x="5456675" y="3239175"/>
            <a:ext cx="3593996" cy="1810475"/>
          </a:xfrm>
          <a:prstGeom prst="rect">
            <a:avLst/>
          </a:prstGeom>
          <a:noFill/>
          <a:ln>
            <a:noFill/>
          </a:ln>
        </p:spPr>
      </p:pic>
      <p:sp>
        <p:nvSpPr>
          <p:cNvPr id="242" name="Google Shape;242;p30"/>
          <p:cNvSpPr txBox="1"/>
          <p:nvPr/>
        </p:nvSpPr>
        <p:spPr>
          <a:xfrm>
            <a:off x="5824975" y="30282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https://docplayer.cz/47112732-Moznosti-zobrazeni-artikularni-chrupavky-vcetne-volumetrickych-mereni.html</a:t>
            </a:r>
            <a:endParaRPr sz="800">
              <a:solidFill>
                <a:srgbClr val="CCCCCC"/>
              </a:solidFill>
            </a:endParaRPr>
          </a:p>
        </p:txBody>
      </p:sp>
      <p:sp>
        <p:nvSpPr>
          <p:cNvPr id="243" name="Google Shape;243;p30"/>
          <p:cNvSpPr txBox="1"/>
          <p:nvPr/>
        </p:nvSpPr>
        <p:spPr>
          <a:xfrm>
            <a:off x="3443100" y="4368925"/>
            <a:ext cx="2171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https://www.facebook.com/ActiveAthleticTraining/photos/a.1921403087870119/3187021821308233/?type=3</a:t>
            </a:r>
            <a:endParaRPr sz="800">
              <a:solidFill>
                <a:srgbClr val="CCCCCC"/>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2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Typy</a:t>
            </a:r>
            <a:r>
              <a:rPr lang="sk"/>
              <a:t> štěpů po ASK LCA</a:t>
            </a:r>
            <a:endParaRPr/>
          </a:p>
          <a:p>
            <a:pPr indent="0" lvl="0" marL="0" rtl="0" algn="l">
              <a:spcBef>
                <a:spcPts val="0"/>
              </a:spcBef>
              <a:spcAft>
                <a:spcPts val="0"/>
              </a:spcAft>
              <a:buNone/>
            </a:pPr>
            <a:r>
              <a:t/>
            </a:r>
            <a:endParaRPr/>
          </a:p>
        </p:txBody>
      </p:sp>
      <p:sp>
        <p:nvSpPr>
          <p:cNvPr id="946" name="Google Shape;946;p120"/>
          <p:cNvSpPr txBox="1"/>
          <p:nvPr>
            <p:ph idx="1" type="body"/>
          </p:nvPr>
        </p:nvSpPr>
        <p:spPr>
          <a:xfrm>
            <a:off x="539550" y="1207927"/>
            <a:ext cx="8064900" cy="3105000"/>
          </a:xfrm>
          <a:prstGeom prst="rect">
            <a:avLst/>
          </a:prstGeom>
        </p:spPr>
        <p:txBody>
          <a:bodyPr anchorCtr="0" anchor="t" bIns="0" lIns="0" spcFirstLastPara="1" rIns="0" wrap="square" tIns="0">
            <a:noAutofit/>
          </a:bodyPr>
          <a:lstStyle/>
          <a:p>
            <a:pPr indent="-292100" lvl="0" marL="457200" rtl="0" algn="l">
              <a:lnSpc>
                <a:spcPct val="150000"/>
              </a:lnSpc>
              <a:spcBef>
                <a:spcPts val="0"/>
              </a:spcBef>
              <a:spcAft>
                <a:spcPts val="0"/>
              </a:spcAft>
              <a:buSzPts val="1000"/>
              <a:buChar char="●"/>
            </a:pPr>
            <a:r>
              <a:rPr lang="sk" sz="1000"/>
              <a:t>Výběr štěpu operatér volí v závislosti na individuálních potřebách pacienta (věk, zdravotní stav, typ pacienta, jeho sportovní zatížení a samotnou aktivitu v ADL,</a:t>
            </a:r>
            <a:r>
              <a:rPr lang="sk" sz="1000"/>
              <a:t>možné obtíže spojené s odběrem samotného štěpu - oslabení svalového či ligamentózního aparátu) </a:t>
            </a:r>
            <a:endParaRPr sz="1000"/>
          </a:p>
          <a:p>
            <a:pPr indent="0" lvl="0" marL="0" rtl="0" algn="l">
              <a:lnSpc>
                <a:spcPct val="150000"/>
              </a:lnSpc>
              <a:spcBef>
                <a:spcPts val="0"/>
              </a:spcBef>
              <a:spcAft>
                <a:spcPts val="0"/>
              </a:spcAft>
              <a:buNone/>
            </a:pPr>
            <a:r>
              <a:rPr b="1" lang="sk" sz="1000"/>
              <a:t>Autogenní štěpy (štěpy odebírané ze stejného jedince, nulová imunitní odpověď, ale riziko komplikací kvůli odběru štěpu): </a:t>
            </a:r>
            <a:endParaRPr b="1" sz="1000"/>
          </a:p>
          <a:p>
            <a:pPr indent="-292100" lvl="0" marL="457200" rtl="0" algn="l">
              <a:lnSpc>
                <a:spcPct val="150000"/>
              </a:lnSpc>
              <a:spcBef>
                <a:spcPts val="0"/>
              </a:spcBef>
              <a:spcAft>
                <a:spcPts val="0"/>
              </a:spcAft>
              <a:buSzPts val="1000"/>
              <a:buChar char="●"/>
            </a:pPr>
            <a:r>
              <a:rPr b="1" lang="sk" sz="1000"/>
              <a:t>Patelární šlacha</a:t>
            </a:r>
            <a:r>
              <a:rPr lang="sk" sz="1000"/>
              <a:t> (nejvíce u aktivních sportujících jedinců a profesionálních sportovců, střední třetina ligamenta patellae s přilehlými kostními bločky z dolního konce pately a tuberositas tibie, metoda - bone tendon bone - BTB, pevnost, dobré hojení kostních bločků, častá </a:t>
            </a:r>
            <a:r>
              <a:rPr b="1" lang="sk" sz="1000"/>
              <a:t>bolest předního kolene po odběre štěpů, </a:t>
            </a:r>
            <a:r>
              <a:rPr lang="sk" sz="1000"/>
              <a:t>oslabení SS m. QF)</a:t>
            </a:r>
            <a:endParaRPr sz="1000"/>
          </a:p>
          <a:p>
            <a:pPr indent="-292100" lvl="0" marL="457200" rtl="0" algn="l">
              <a:lnSpc>
                <a:spcPct val="150000"/>
              </a:lnSpc>
              <a:spcBef>
                <a:spcPts val="0"/>
              </a:spcBef>
              <a:spcAft>
                <a:spcPts val="0"/>
              </a:spcAft>
              <a:buSzPts val="1000"/>
              <a:buChar char="●"/>
            </a:pPr>
            <a:r>
              <a:rPr b="1" lang="sk" sz="1000"/>
              <a:t>Šlachy hamstringů </a:t>
            </a:r>
            <a:r>
              <a:rPr lang="sk" sz="1000"/>
              <a:t>(m. semitendinosus, či v kombinaci se šlachou m. gracilis - více u žen, starších lidí,  rekreačních sportovců a dětí - odpadá riziko poruchy růstu, pevnost, menší pooperační bolestivost předního kolene, riziko komplikace s horší možností fixace - bez kostního bločku - </a:t>
            </a:r>
            <a:r>
              <a:rPr b="1" lang="sk" sz="1000"/>
              <a:t>pozvolnější pooperační rhb zátěž v brzkém pooperačním období</a:t>
            </a:r>
            <a:r>
              <a:rPr lang="sk" sz="1000"/>
              <a:t>)</a:t>
            </a:r>
            <a:endParaRPr sz="1000"/>
          </a:p>
          <a:p>
            <a:pPr indent="-292100" lvl="0" marL="457200" rtl="0" algn="l">
              <a:lnSpc>
                <a:spcPct val="150000"/>
              </a:lnSpc>
              <a:spcBef>
                <a:spcPts val="0"/>
              </a:spcBef>
              <a:spcAft>
                <a:spcPts val="0"/>
              </a:spcAft>
              <a:buSzPts val="1000"/>
              <a:buChar char="●"/>
            </a:pPr>
            <a:r>
              <a:rPr b="1" lang="sk" sz="1000"/>
              <a:t>Šlacha z m. QF </a:t>
            </a:r>
            <a:r>
              <a:rPr lang="sk" sz="1000"/>
              <a:t>(střední třetina šlachy m. QF spolu s kostním bločkem z horní části pately, kostní bloček - výhoda vhojení a fixace do tibie, pevnost vyšší než patelární - více kolagenu, riziko oslabení m. QF, kosmetické umístění jizvy, technická náročnost odběru, mechanické vl. jako LCA, i přesto málo využíván)</a:t>
            </a:r>
            <a:endParaRPr sz="1000"/>
          </a:p>
          <a:p>
            <a:pPr indent="0" lvl="0" marL="0" rtl="0" algn="l">
              <a:lnSpc>
                <a:spcPct val="150000"/>
              </a:lnSpc>
              <a:spcBef>
                <a:spcPts val="0"/>
              </a:spcBef>
              <a:spcAft>
                <a:spcPts val="0"/>
              </a:spcAft>
              <a:buNone/>
            </a:pPr>
            <a:r>
              <a:rPr lang="sk" sz="1000"/>
              <a:t>(Hart, Kučera, &amp; Safi, 2010; Hart &amp; Štipčák, 2010). </a:t>
            </a:r>
            <a:endParaRPr sz="1000"/>
          </a:p>
          <a:p>
            <a:pPr indent="0" lvl="0" marL="0" rtl="0" algn="l">
              <a:lnSpc>
                <a:spcPct val="150000"/>
              </a:lnSpc>
              <a:spcBef>
                <a:spcPts val="0"/>
              </a:spcBef>
              <a:spcAft>
                <a:spcPts val="0"/>
              </a:spcAft>
              <a:buNone/>
            </a:pPr>
            <a:r>
              <a:rPr b="1" lang="sk" sz="1000"/>
              <a:t>Alogenní štěpy</a:t>
            </a:r>
            <a:r>
              <a:rPr lang="sk" sz="1000"/>
              <a:t> (jiný jedinec stejného druhu - aloštěp/graft - kadaver, bez komplikací při odběru štěpu, není riziko velké bolestivosti či oslabení ligamentózního či svalového aparátu, riziko přenosu infekce či imunitní odpovědi organismu příjemce)</a:t>
            </a:r>
            <a:endParaRPr sz="1000"/>
          </a:p>
          <a:p>
            <a:pPr indent="0" lvl="0" marL="0" rtl="0" algn="l">
              <a:lnSpc>
                <a:spcPct val="150000"/>
              </a:lnSpc>
              <a:spcBef>
                <a:spcPts val="0"/>
              </a:spcBef>
              <a:spcAft>
                <a:spcPts val="0"/>
              </a:spcAft>
              <a:buNone/>
            </a:pPr>
            <a:r>
              <a:t/>
            </a:r>
            <a:endParaRPr sz="1000"/>
          </a:p>
          <a:p>
            <a:pPr indent="0" lvl="0" marL="0" rtl="0" algn="l">
              <a:lnSpc>
                <a:spcPct val="150000"/>
              </a:lnSpc>
              <a:spcBef>
                <a:spcPts val="0"/>
              </a:spcBef>
              <a:spcAft>
                <a:spcPts val="0"/>
              </a:spcAft>
              <a:buNone/>
            </a:pPr>
            <a:r>
              <a:rPr lang="sk" sz="1000"/>
              <a:t>		</a:t>
            </a:r>
            <a:endParaRPr sz="1000"/>
          </a:p>
          <a:p>
            <a:pPr indent="0" lvl="0" marL="0" rtl="0" algn="l">
              <a:lnSpc>
                <a:spcPct val="150000"/>
              </a:lnSpc>
              <a:spcBef>
                <a:spcPts val="0"/>
              </a:spcBef>
              <a:spcAft>
                <a:spcPts val="0"/>
              </a:spcAft>
              <a:buClr>
                <a:schemeClr val="dk1"/>
              </a:buClr>
              <a:buSzPts val="1100"/>
              <a:buFont typeface="Arial"/>
              <a:buNone/>
            </a:pPr>
            <a:r>
              <a:rPr lang="sk" sz="1000"/>
              <a:t>			</a:t>
            </a:r>
            <a:endParaRPr sz="1000"/>
          </a:p>
          <a:p>
            <a:pPr indent="0" lvl="0" marL="0" rtl="0" algn="l">
              <a:lnSpc>
                <a:spcPct val="150000"/>
              </a:lnSpc>
              <a:spcBef>
                <a:spcPts val="0"/>
              </a:spcBef>
              <a:spcAft>
                <a:spcPts val="0"/>
              </a:spcAft>
              <a:buClr>
                <a:schemeClr val="dk1"/>
              </a:buClr>
              <a:buSzPts val="1100"/>
              <a:buFont typeface="Arial"/>
              <a:buNone/>
            </a:pPr>
            <a:r>
              <a:rPr lang="sk" sz="1000"/>
              <a:t>		</a:t>
            </a:r>
            <a:endParaRPr sz="1000"/>
          </a:p>
          <a:p>
            <a:pPr indent="0" lvl="0" marL="0" rtl="0" algn="l">
              <a:lnSpc>
                <a:spcPct val="150000"/>
              </a:lnSpc>
              <a:spcBef>
                <a:spcPts val="0"/>
              </a:spcBef>
              <a:spcAft>
                <a:spcPts val="0"/>
              </a:spcAft>
              <a:buNone/>
            </a:pPr>
            <a:r>
              <a:rPr lang="sk" sz="1000"/>
              <a:t>		</a:t>
            </a:r>
            <a:endParaRPr sz="1000"/>
          </a:p>
          <a:p>
            <a:pPr indent="0" lvl="0" marL="0" rtl="0" algn="l">
              <a:lnSpc>
                <a:spcPct val="150000"/>
              </a:lnSpc>
              <a:spcBef>
                <a:spcPts val="0"/>
              </a:spcBef>
              <a:spcAft>
                <a:spcPts val="0"/>
              </a:spcAft>
              <a:buClr>
                <a:schemeClr val="dk1"/>
              </a:buClr>
              <a:buSzPts val="1100"/>
              <a:buFont typeface="Arial"/>
              <a:buNone/>
            </a:pPr>
            <a:r>
              <a:rPr lang="sk" sz="1000"/>
              <a:t>			</a:t>
            </a:r>
            <a:endParaRPr sz="1000"/>
          </a:p>
          <a:p>
            <a:pPr indent="0" lvl="0" marL="0" rtl="0" algn="l">
              <a:lnSpc>
                <a:spcPct val="150000"/>
              </a:lnSpc>
              <a:spcBef>
                <a:spcPts val="0"/>
              </a:spcBef>
              <a:spcAft>
                <a:spcPts val="0"/>
              </a:spcAft>
              <a:buClr>
                <a:schemeClr val="dk1"/>
              </a:buClr>
              <a:buSzPts val="1100"/>
              <a:buFont typeface="Arial"/>
              <a:buNone/>
            </a:pPr>
            <a:r>
              <a:rPr lang="sk" sz="1000"/>
              <a:t>		</a:t>
            </a:r>
            <a:endParaRPr sz="1000"/>
          </a:p>
          <a:p>
            <a:pPr indent="0" lvl="0" marL="0" rtl="0" algn="l">
              <a:lnSpc>
                <a:spcPct val="150000"/>
              </a:lnSpc>
              <a:spcBef>
                <a:spcPts val="0"/>
              </a:spcBef>
              <a:spcAft>
                <a:spcPts val="0"/>
              </a:spcAft>
              <a:buNone/>
            </a:pPr>
            <a:r>
              <a:t/>
            </a:r>
            <a:endParaRPr sz="10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Předoperační příprava </a:t>
            </a:r>
            <a:endParaRPr/>
          </a:p>
        </p:txBody>
      </p:sp>
      <p:sp>
        <p:nvSpPr>
          <p:cNvPr id="952" name="Google Shape;952;p121"/>
          <p:cNvSpPr txBox="1"/>
          <p:nvPr>
            <p:ph idx="1" type="body"/>
          </p:nvPr>
        </p:nvSpPr>
        <p:spPr>
          <a:xfrm>
            <a:off x="540000" y="1074675"/>
            <a:ext cx="55167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600"/>
              <a:t>Kromě rotopedu pro udržení ROM, zařazení cvičení:</a:t>
            </a:r>
            <a:endParaRPr sz="1600"/>
          </a:p>
          <a:p>
            <a:pPr indent="-330200" lvl="0" marL="457200" rtl="0" algn="l">
              <a:spcBef>
                <a:spcPts val="0"/>
              </a:spcBef>
              <a:spcAft>
                <a:spcPts val="0"/>
              </a:spcAft>
              <a:buSzPts val="1600"/>
              <a:buChar char="●"/>
            </a:pPr>
            <a:r>
              <a:rPr lang="sk" sz="1600"/>
              <a:t>prone hangs</a:t>
            </a:r>
            <a:endParaRPr sz="1600"/>
          </a:p>
          <a:p>
            <a:pPr indent="-330200" lvl="0" marL="457200" rtl="0" algn="l">
              <a:spcBef>
                <a:spcPts val="0"/>
              </a:spcBef>
              <a:spcAft>
                <a:spcPts val="0"/>
              </a:spcAft>
              <a:buSzPts val="1600"/>
              <a:buChar char="●"/>
            </a:pPr>
            <a:r>
              <a:rPr lang="sk" sz="1600"/>
              <a:t>wall slide</a:t>
            </a:r>
            <a:endParaRPr sz="1600"/>
          </a:p>
          <a:p>
            <a:pPr indent="0" lvl="0" marL="0" rtl="0" algn="l">
              <a:spcBef>
                <a:spcPts val="0"/>
              </a:spcBef>
              <a:spcAft>
                <a:spcPts val="0"/>
              </a:spcAft>
              <a:buNone/>
            </a:pPr>
            <a:r>
              <a:rPr b="1" lang="sk" sz="1600"/>
              <a:t>Silový trénink </a:t>
            </a:r>
            <a:r>
              <a:rPr lang="sk" sz="1600"/>
              <a:t>dle tolerance: </a:t>
            </a:r>
            <a:endParaRPr sz="1600"/>
          </a:p>
          <a:p>
            <a:pPr indent="-330200" lvl="0" marL="457200" rtl="0" algn="l">
              <a:spcBef>
                <a:spcPts val="0"/>
              </a:spcBef>
              <a:spcAft>
                <a:spcPts val="0"/>
              </a:spcAft>
              <a:buSzPts val="1600"/>
              <a:buChar char="●"/>
            </a:pPr>
            <a:r>
              <a:rPr lang="sk" sz="1600">
                <a:solidFill>
                  <a:srgbClr val="222222"/>
                </a:solidFill>
                <a:highlight>
                  <a:srgbClr val="FFFFFF"/>
                </a:highlight>
              </a:rPr>
              <a:t>dřepy</a:t>
            </a:r>
            <a:endParaRPr sz="1600">
              <a:solidFill>
                <a:srgbClr val="222222"/>
              </a:solidFill>
              <a:highlight>
                <a:srgbClr val="FFFFFF"/>
              </a:highlight>
            </a:endParaRPr>
          </a:p>
          <a:p>
            <a:pPr indent="-330200" lvl="0" marL="457200" rtl="0" algn="l">
              <a:spcBef>
                <a:spcPts val="0"/>
              </a:spcBef>
              <a:spcAft>
                <a:spcPts val="0"/>
              </a:spcAft>
              <a:buSzPts val="1600"/>
              <a:buChar char="●"/>
            </a:pPr>
            <a:r>
              <a:rPr lang="sk" sz="1600">
                <a:solidFill>
                  <a:srgbClr val="222222"/>
                </a:solidFill>
                <a:highlight>
                  <a:srgbClr val="FFFFFF"/>
                </a:highlight>
              </a:rPr>
              <a:t>výpady</a:t>
            </a:r>
            <a:endParaRPr sz="1600">
              <a:solidFill>
                <a:srgbClr val="222222"/>
              </a:solidFill>
              <a:highlight>
                <a:srgbClr val="FFFFFF"/>
              </a:highlight>
            </a:endParaRPr>
          </a:p>
          <a:p>
            <a:pPr indent="-330200" lvl="0" marL="457200" rtl="0" algn="l">
              <a:spcBef>
                <a:spcPts val="0"/>
              </a:spcBef>
              <a:spcAft>
                <a:spcPts val="0"/>
              </a:spcAft>
              <a:buSzPts val="1600"/>
              <a:buChar char="●"/>
            </a:pPr>
            <a:r>
              <a:rPr lang="sk" sz="1600">
                <a:solidFill>
                  <a:srgbClr val="222222"/>
                </a:solidFill>
              </a:rPr>
              <a:t>aktivace a el.gymnastika hamstringů, lýtkového svalstva, vastus medialis obliquus - znovuzapojení do body-schématu, mohutný aferentní tok nenociceptivního charakteru (pro nocicepci bývají postižené oblasti motorickými centry “negovány”)</a:t>
            </a:r>
            <a:endParaRPr sz="1600">
              <a:solidFill>
                <a:srgbClr val="222222"/>
              </a:solidFill>
            </a:endParaRPr>
          </a:p>
          <a:p>
            <a:pPr indent="-330200" lvl="0" marL="457200" rtl="0" algn="l">
              <a:spcBef>
                <a:spcPts val="0"/>
              </a:spcBef>
              <a:spcAft>
                <a:spcPts val="0"/>
              </a:spcAft>
              <a:buSzPts val="1600"/>
              <a:buChar char="●"/>
            </a:pPr>
            <a:r>
              <a:rPr b="1" lang="sk" sz="1600">
                <a:solidFill>
                  <a:srgbClr val="222222"/>
                </a:solidFill>
              </a:rPr>
              <a:t>Od stabilizační funkce KOK, k funkci dynamické</a:t>
            </a:r>
            <a:endParaRPr b="1" sz="1600">
              <a:solidFill>
                <a:srgbClr val="222222"/>
              </a:solidFill>
            </a:endParaRPr>
          </a:p>
        </p:txBody>
      </p:sp>
      <p:sp>
        <p:nvSpPr>
          <p:cNvPr id="953" name="Google Shape;953;p121"/>
          <p:cNvSpPr txBox="1"/>
          <p:nvPr/>
        </p:nvSpPr>
        <p:spPr>
          <a:xfrm>
            <a:off x="5077498" y="2885400"/>
            <a:ext cx="2710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https://www.youtube.com/watch?v=ZCYJA9WO4-k&amp;ab_channel=EmergeOrtho-TriangleRegion</a:t>
            </a:r>
            <a:endParaRPr sz="800">
              <a:solidFill>
                <a:srgbClr val="CCCCCC"/>
              </a:solidFill>
            </a:endParaRPr>
          </a:p>
        </p:txBody>
      </p:sp>
      <p:pic>
        <p:nvPicPr>
          <p:cNvPr id="954" name="Google Shape;954;p121"/>
          <p:cNvPicPr preferRelativeResize="0"/>
          <p:nvPr/>
        </p:nvPicPr>
        <p:blipFill>
          <a:blip r:embed="rId3">
            <a:alphaModFix/>
          </a:blip>
          <a:stretch>
            <a:fillRect/>
          </a:stretch>
        </p:blipFill>
        <p:spPr>
          <a:xfrm>
            <a:off x="7212175" y="-10442"/>
            <a:ext cx="1931825" cy="2247375"/>
          </a:xfrm>
          <a:prstGeom prst="rect">
            <a:avLst/>
          </a:prstGeom>
          <a:noFill/>
          <a:ln>
            <a:noFill/>
          </a:ln>
        </p:spPr>
      </p:pic>
      <p:pic>
        <p:nvPicPr>
          <p:cNvPr id="955" name="Google Shape;955;p121"/>
          <p:cNvPicPr preferRelativeResize="0"/>
          <p:nvPr/>
        </p:nvPicPr>
        <p:blipFill>
          <a:blip r:embed="rId4">
            <a:alphaModFix/>
          </a:blip>
          <a:stretch>
            <a:fillRect/>
          </a:stretch>
        </p:blipFill>
        <p:spPr>
          <a:xfrm>
            <a:off x="4831000" y="1282050"/>
            <a:ext cx="2957075" cy="1663349"/>
          </a:xfrm>
          <a:prstGeom prst="rect">
            <a:avLst/>
          </a:prstGeom>
          <a:noFill/>
          <a:ln>
            <a:noFill/>
          </a:ln>
        </p:spPr>
      </p:pic>
      <p:sp>
        <p:nvSpPr>
          <p:cNvPr id="956" name="Google Shape;956;p121"/>
          <p:cNvSpPr txBox="1"/>
          <p:nvPr/>
        </p:nvSpPr>
        <p:spPr>
          <a:xfrm>
            <a:off x="7495975" y="2236925"/>
            <a:ext cx="157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https://www.saintlukeskc.org/health-library/wall-squats</a:t>
            </a:r>
            <a:endParaRPr sz="800">
              <a:solidFill>
                <a:srgbClr val="CCCCCC"/>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RHB po ASK LCA</a:t>
            </a:r>
            <a:endParaRPr/>
          </a:p>
        </p:txBody>
      </p:sp>
      <p:sp>
        <p:nvSpPr>
          <p:cNvPr id="962" name="Google Shape;962;p12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400"/>
              <a:t>Hojení a přestavba štěpu (remodelace) </a:t>
            </a:r>
            <a:endParaRPr b="1" sz="1400"/>
          </a:p>
          <a:p>
            <a:pPr indent="-317500" lvl="0" marL="457200" rtl="0" algn="l">
              <a:lnSpc>
                <a:spcPct val="150000"/>
              </a:lnSpc>
              <a:spcBef>
                <a:spcPts val="0"/>
              </a:spcBef>
              <a:spcAft>
                <a:spcPts val="0"/>
              </a:spcAft>
              <a:buSzPts val="1400"/>
              <a:buChar char="●"/>
            </a:pPr>
            <a:r>
              <a:rPr lang="sk" sz="1400"/>
              <a:t>je potřeba správné přestavby tkáně a vhojení štěpu do kostěných kanálů ve femuru a tibii</a:t>
            </a:r>
            <a:endParaRPr sz="1400"/>
          </a:p>
          <a:p>
            <a:pPr indent="-317500" lvl="0" marL="457200" rtl="0" algn="l">
              <a:lnSpc>
                <a:spcPct val="150000"/>
              </a:lnSpc>
              <a:spcBef>
                <a:spcPts val="0"/>
              </a:spcBef>
              <a:spcAft>
                <a:spcPts val="0"/>
              </a:spcAft>
              <a:buSzPts val="1400"/>
              <a:buChar char="●"/>
            </a:pPr>
            <a:r>
              <a:rPr lang="sk" sz="1400"/>
              <a:t>těsně po operaci je štěp nejsilnější (nemá žádné cévní zásobení, není pokryt buňkami synoviální výstelky-během několika týdnů slábne a nekrotizuje)</a:t>
            </a:r>
            <a:endParaRPr sz="1400"/>
          </a:p>
          <a:p>
            <a:pPr indent="-317500" lvl="0" marL="457200" rtl="0" algn="l">
              <a:lnSpc>
                <a:spcPct val="150000"/>
              </a:lnSpc>
              <a:spcBef>
                <a:spcPts val="0"/>
              </a:spcBef>
              <a:spcAft>
                <a:spcPts val="0"/>
              </a:spcAft>
              <a:buSzPts val="1400"/>
              <a:buChar char="●"/>
            </a:pPr>
            <a:r>
              <a:rPr lang="sk" sz="1400"/>
              <a:t>po určité době - revaskularizace (staré buňky odumírají a nahrazují se novými) </a:t>
            </a:r>
            <a:endParaRPr sz="1400"/>
          </a:p>
          <a:p>
            <a:pPr indent="-317500" lvl="0" marL="457200" rtl="0" algn="l">
              <a:lnSpc>
                <a:spcPct val="150000"/>
              </a:lnSpc>
              <a:spcBef>
                <a:spcPts val="0"/>
              </a:spcBef>
              <a:spcAft>
                <a:spcPts val="0"/>
              </a:spcAft>
              <a:buSzPts val="1400"/>
              <a:buChar char="●"/>
            </a:pPr>
            <a:r>
              <a:rPr b="1" lang="sk" sz="1400"/>
              <a:t>má tři stupně: </a:t>
            </a:r>
            <a:r>
              <a:rPr lang="sk" sz="1400"/>
              <a:t>fáze časného hojení, fáze proliferace a fáze ligamentizace (Smékal, Hanzlíková, Žiak, &amp; Opavský, 2014)</a:t>
            </a:r>
            <a:endParaRPr sz="1400"/>
          </a:p>
          <a:p>
            <a:pPr indent="-317500" lvl="0" marL="457200" rtl="0" algn="l">
              <a:lnSpc>
                <a:spcPct val="150000"/>
              </a:lnSpc>
              <a:spcBef>
                <a:spcPts val="0"/>
              </a:spcBef>
              <a:spcAft>
                <a:spcPts val="0"/>
              </a:spcAft>
              <a:buSzPts val="1400"/>
              <a:buChar char="●"/>
            </a:pPr>
            <a:r>
              <a:rPr lang="sk" sz="1400"/>
              <a:t>v každé fázi hojení </a:t>
            </a:r>
            <a:r>
              <a:rPr b="1" lang="sk" sz="1400"/>
              <a:t>má štěp jiné mechanické vlastnosti </a:t>
            </a:r>
            <a:r>
              <a:rPr lang="sk" sz="1400"/>
              <a:t>(pozor u kinezioterapie)</a:t>
            </a:r>
            <a:endParaRPr sz="1400"/>
          </a:p>
          <a:p>
            <a:pPr indent="0" lvl="0" marL="0" rtl="0" algn="l">
              <a:lnSpc>
                <a:spcPct val="150000"/>
              </a:lnSpc>
              <a:spcBef>
                <a:spcPts val="1200"/>
              </a:spcBef>
              <a:spcAft>
                <a:spcPts val="0"/>
              </a:spcAft>
              <a:buNone/>
            </a:pPr>
            <a:r>
              <a:t/>
            </a:r>
            <a:endParaRPr sz="1400"/>
          </a:p>
          <a:p>
            <a:pPr indent="0" lvl="0" marL="0" rtl="0" algn="l">
              <a:lnSpc>
                <a:spcPct val="150000"/>
              </a:lnSpc>
              <a:spcBef>
                <a:spcPts val="0"/>
              </a:spcBef>
              <a:spcAft>
                <a:spcPts val="0"/>
              </a:spcAft>
              <a:buClr>
                <a:schemeClr val="dk1"/>
              </a:buClr>
              <a:buSzPts val="1100"/>
              <a:buFont typeface="Arial"/>
              <a:buNone/>
            </a:pPr>
            <a:r>
              <a:t/>
            </a:r>
            <a:endParaRPr b="1"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RHB</a:t>
            </a:r>
            <a:r>
              <a:rPr lang="sk"/>
              <a:t> po ASK LCA</a:t>
            </a:r>
            <a:endParaRPr/>
          </a:p>
          <a:p>
            <a:pPr indent="0" lvl="0" marL="0" rtl="0" algn="l">
              <a:spcBef>
                <a:spcPts val="0"/>
              </a:spcBef>
              <a:spcAft>
                <a:spcPts val="0"/>
              </a:spcAft>
              <a:buNone/>
            </a:pPr>
            <a:r>
              <a:t/>
            </a:r>
            <a:endParaRPr/>
          </a:p>
        </p:txBody>
      </p:sp>
      <p:sp>
        <p:nvSpPr>
          <p:cNvPr id="968" name="Google Shape;968;p12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AutoNum type="arabicPeriod"/>
            </a:pPr>
            <a:r>
              <a:rPr b="1" lang="sk" sz="1800"/>
              <a:t>Fáze časného hojení </a:t>
            </a:r>
            <a:r>
              <a:rPr lang="sk" sz="1200"/>
              <a:t>(do konce 4. tt od operace, aseptický zánět-nekróza štěpu, viditelný otok, v 1. tt štěp zachovává kolagenní strukturu, okolo 3. tt se kolagenní vlákna rozpadají - během časné pooperační fáze štěp vykazuje snížené mechanické vlastnosti, nejrizikovějším místem je rozhraní štěpu a kosti - vytažení štěpu z kostěného kanálu Smékal et al., 2014). </a:t>
            </a:r>
            <a:endParaRPr/>
          </a:p>
          <a:p>
            <a:pPr indent="-342900" lvl="0" marL="457200" rtl="0" algn="l">
              <a:spcBef>
                <a:spcPts val="0"/>
              </a:spcBef>
              <a:spcAft>
                <a:spcPts val="0"/>
              </a:spcAft>
              <a:buSzPts val="1800"/>
              <a:buAutoNum type="arabicPeriod"/>
            </a:pPr>
            <a:r>
              <a:rPr b="1" lang="sk" sz="1800"/>
              <a:t>Fáze proliferace </a:t>
            </a:r>
            <a:r>
              <a:rPr lang="sk" sz="1200"/>
              <a:t>(trvá 8 týdnů, 5.-12. tt po prodělané operaci, nejméně příznivé mechanické vlastnosti štěpu v celém procesu hojení, nejdříve štěp </a:t>
            </a:r>
            <a:r>
              <a:rPr lang="sk" sz="1200"/>
              <a:t>nezásobuje žádná céva, musí být revaskularizován. Nejvyšší míra tohoto procesu probíhá po 6. pooperačním týdnu, úplná revaskularizace štěpu je pozorována až okolo 24. týdne po operaci, </a:t>
            </a:r>
            <a:r>
              <a:rPr lang="sk" sz="1100"/>
              <a:t>nejčastějším </a:t>
            </a:r>
            <a:r>
              <a:rPr lang="sk" sz="1200"/>
              <a:t>místem selhání štěpu je v této fázi samotný štěp - roztrhnutí hmoty štěpu nebo vytržení štěpu z kostěného kanálu (Smékal et al., 2014)). </a:t>
            </a:r>
            <a:endParaRPr sz="1200"/>
          </a:p>
          <a:p>
            <a:pPr indent="-342900" lvl="0" marL="457200" rtl="0" algn="l">
              <a:spcBef>
                <a:spcPts val="0"/>
              </a:spcBef>
              <a:spcAft>
                <a:spcPts val="0"/>
              </a:spcAft>
              <a:buSzPts val="1800"/>
              <a:buAutoNum type="arabicPeriod"/>
            </a:pPr>
            <a:r>
              <a:rPr b="1" lang="sk" sz="1800"/>
              <a:t>Fáze ligamentizace </a:t>
            </a:r>
            <a:r>
              <a:rPr lang="sk" sz="1200"/>
              <a:t>(</a:t>
            </a:r>
            <a:r>
              <a:rPr lang="sk" sz="1200"/>
              <a:t>navazuje na fázi druhou, ukončení není přesně dáno - k mírným mechanickým změnám na štěpu dochází i po několika letech, štěp v této fázi projde změnamii až k vlastnostem podobajícím se originálnímu vazu, </a:t>
            </a:r>
            <a:r>
              <a:rPr lang="sk" sz="1100"/>
              <a:t>mechanické vlastnosti doshují vrcholu </a:t>
            </a:r>
            <a:r>
              <a:rPr lang="sk" sz="1200"/>
              <a:t>až okolo 1 roku po prodělané operaci (Smékal et al., 2014)). </a:t>
            </a:r>
            <a:endParaRPr sz="1200"/>
          </a:p>
          <a:p>
            <a:pPr indent="0" lvl="0" marL="0" rtl="0" algn="l">
              <a:spcBef>
                <a:spcPts val="0"/>
              </a:spcBef>
              <a:spcAft>
                <a:spcPts val="0"/>
              </a:spcAft>
              <a:buNone/>
            </a:pPr>
            <a:r>
              <a:t/>
            </a:r>
            <a:endParaRPr sz="120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RHB </a:t>
            </a:r>
            <a:r>
              <a:rPr lang="sk"/>
              <a:t>po ASK LCA</a:t>
            </a:r>
            <a:endParaRPr/>
          </a:p>
          <a:p>
            <a:pPr indent="0" lvl="0" marL="0" rtl="0" algn="l">
              <a:spcBef>
                <a:spcPts val="0"/>
              </a:spcBef>
              <a:spcAft>
                <a:spcPts val="0"/>
              </a:spcAft>
              <a:buNone/>
            </a:pPr>
            <a:r>
              <a:t/>
            </a:r>
            <a:endParaRPr/>
          </a:p>
        </p:txBody>
      </p:sp>
      <p:sp>
        <p:nvSpPr>
          <p:cNvPr id="974" name="Google Shape;974;p124"/>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298450" lvl="0" marL="457200" rtl="0" algn="l">
              <a:spcBef>
                <a:spcPts val="0"/>
              </a:spcBef>
              <a:spcAft>
                <a:spcPts val="0"/>
              </a:spcAft>
              <a:buSzPts val="1100"/>
              <a:buChar char="●"/>
            </a:pPr>
            <a:r>
              <a:rPr lang="sk" sz="1100"/>
              <a:t>Brzký rozsah pohybu nezvyšuje následnou laxicitu (Ito et al., 2007)					</a:t>
            </a:r>
            <a:endParaRPr sz="1100"/>
          </a:p>
          <a:p>
            <a:pPr indent="-298450" lvl="0" marL="457200" rtl="0" algn="l">
              <a:lnSpc>
                <a:spcPct val="115000"/>
              </a:lnSpc>
              <a:spcBef>
                <a:spcPts val="0"/>
              </a:spcBef>
              <a:spcAft>
                <a:spcPts val="0"/>
              </a:spcAft>
              <a:buSzPts val="1100"/>
              <a:buChar char="●"/>
            </a:pPr>
            <a:r>
              <a:rPr lang="sk" sz="1100"/>
              <a:t>Fyzioterapeut musí dbát na způsob provedené operace či vybraného typu štěpu a na individuální potřeby pacienta</a:t>
            </a:r>
            <a:endParaRPr sz="1100"/>
          </a:p>
          <a:p>
            <a:pPr indent="0" lvl="0" marL="0" rtl="0" algn="l">
              <a:lnSpc>
                <a:spcPct val="115000"/>
              </a:lnSpc>
              <a:spcBef>
                <a:spcPts val="1200"/>
              </a:spcBef>
              <a:spcAft>
                <a:spcPts val="0"/>
              </a:spcAft>
              <a:buNone/>
            </a:pPr>
            <a:r>
              <a:rPr b="1" lang="sk" sz="1100"/>
              <a:t>4 fáze akcelerované rehabilitace dle Standardů UNIFY ČR (2015):</a:t>
            </a:r>
            <a:endParaRPr b="1" sz="1100"/>
          </a:p>
          <a:p>
            <a:pPr indent="-298450" lvl="0" marL="457200" rtl="0" algn="l">
              <a:lnSpc>
                <a:spcPct val="115000"/>
              </a:lnSpc>
              <a:spcBef>
                <a:spcPts val="1200"/>
              </a:spcBef>
              <a:spcAft>
                <a:spcPts val="0"/>
              </a:spcAft>
              <a:buSzPts val="1100"/>
              <a:buChar char="●"/>
            </a:pPr>
            <a:r>
              <a:rPr b="1" lang="sk" sz="1100"/>
              <a:t>předoperační fáze </a:t>
            </a:r>
            <a:r>
              <a:rPr lang="sk" sz="1100"/>
              <a:t>(mentální příprava na operaci, snížení bolestivosti postiženého kolene, redukce otoku a obnovení maximálního možného rozsahu pohybu, cvičení viz. předchozí slide)</a:t>
            </a:r>
            <a:endParaRPr sz="1100"/>
          </a:p>
          <a:p>
            <a:pPr indent="-298450" lvl="0" marL="457200" rtl="0" algn="l">
              <a:lnSpc>
                <a:spcPct val="115000"/>
              </a:lnSpc>
              <a:spcBef>
                <a:spcPts val="0"/>
              </a:spcBef>
              <a:spcAft>
                <a:spcPts val="0"/>
              </a:spcAft>
              <a:buSzPts val="1100"/>
              <a:buChar char="●"/>
            </a:pPr>
            <a:r>
              <a:rPr b="1" lang="sk" sz="1100"/>
              <a:t>I. fáze akcelerované rehabilitace</a:t>
            </a:r>
            <a:r>
              <a:rPr lang="sk" sz="1100"/>
              <a:t> </a:t>
            </a:r>
            <a:r>
              <a:rPr lang="sk" sz="1100"/>
              <a:t>(</a:t>
            </a:r>
            <a:r>
              <a:rPr lang="sk" sz="1100"/>
              <a:t>první 2. tt po zákroku, nejdůležitější část pooperačního programu, cíl aktivní dosažení plné EXT v KOK - ne vždy nutné, aktivní dosažení FLX 90st., management otoku, péče o MT a jizvu, cévní gymnastika, udržení či zvýšení SS EXT aparátu KOK, </a:t>
            </a:r>
            <a:r>
              <a:rPr b="1" lang="sk" sz="1100"/>
              <a:t>pozor na pasivní motodlahy - </a:t>
            </a:r>
            <a:r>
              <a:rPr lang="sk" sz="1100"/>
              <a:t>lepší manuálně vnímat bariéru, jinak riziko vytažení štěpů! Cvičení v UKŘ, izometrie m. QF se semiflexí do 15 st., PNF - rytmická stabilizace, z FT laser, DD či sf proudy, Dobeš &amp; Pátková, 2015; Griffin et al., 1995; Smékal et al., 2006)</a:t>
            </a:r>
            <a:endParaRPr sz="1100"/>
          </a:p>
          <a:p>
            <a:pPr indent="-298450" lvl="0" marL="457200" rtl="0" algn="l">
              <a:lnSpc>
                <a:spcPct val="115000"/>
              </a:lnSpc>
              <a:spcBef>
                <a:spcPts val="0"/>
              </a:spcBef>
              <a:spcAft>
                <a:spcPts val="0"/>
              </a:spcAft>
              <a:buSzPts val="1100"/>
              <a:buChar char="●"/>
            </a:pPr>
            <a:r>
              <a:rPr b="1" lang="sk" sz="1100"/>
              <a:t>II. fáze akcelerované rehabilitace</a:t>
            </a:r>
            <a:r>
              <a:rPr lang="sk" sz="1100"/>
              <a:t> (3. tt po zákroku - 5. tt., cíl je dosažení plné EXT a zvětšení FLX KOK dle tolerance pacienta, stabilizační cvičení vsedě, stoj na stabilní ploše, cyklické pohyby na rotopedu, postupný návrat pacienta k ADL (Dobeš &amp; Pátková, 2015), preventivní cvičení pokračovat viz. 1. fáze, korekce chůze s plnou zátěží dle fyziologie -MT noha, práce se 4-bodovou oporou chodidla, přenášení váhy těla přes operovanou končetinu ve všech fázích krokového cyklu - prevence fixace antalgického vzoru, trénink chůze po patách - kontrakce m. QF, do konce 3. tt po op. funkční ortéza, poté odkladá a nácvik chůze bez ní, cvičení v UKŘ, pro OKŘ pozor, avaskularizace štěpu a pozor na protažení - cvičit od 40st. FLX do max. FLX v KOK, PNF, senzomotorika - malá noha sed, stoj Smékal et al., 2006)</a:t>
            </a:r>
            <a:endParaRPr sz="1100"/>
          </a:p>
          <a:p>
            <a:pPr indent="-298450" lvl="0" marL="457200" rtl="0" algn="l">
              <a:lnSpc>
                <a:spcPct val="115000"/>
              </a:lnSpc>
              <a:spcBef>
                <a:spcPts val="0"/>
              </a:spcBef>
              <a:spcAft>
                <a:spcPts val="0"/>
              </a:spcAft>
              <a:buSzPts val="1100"/>
              <a:buChar char="●"/>
            </a:pPr>
            <a:r>
              <a:rPr lang="sk" sz="1100"/>
              <a:t>min. 100° – 110° FLX v operovaném KOK - rychlostní posilování (rotoped, stepper, plavání - “kraulové nohy”)		</a:t>
            </a:r>
            <a:endParaRPr sz="1100"/>
          </a:p>
          <a:p>
            <a:pPr indent="0" lvl="0" marL="0" rtl="0" algn="l">
              <a:spcBef>
                <a:spcPts val="120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sz="11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RHB po ASK LCA</a:t>
            </a:r>
            <a:endParaRPr/>
          </a:p>
          <a:p>
            <a:pPr indent="0" lvl="0" marL="0" rtl="0" algn="l">
              <a:spcBef>
                <a:spcPts val="0"/>
              </a:spcBef>
              <a:spcAft>
                <a:spcPts val="0"/>
              </a:spcAft>
              <a:buNone/>
            </a:pPr>
            <a:r>
              <a:t/>
            </a:r>
            <a:endParaRPr/>
          </a:p>
        </p:txBody>
      </p:sp>
      <p:sp>
        <p:nvSpPr>
          <p:cNvPr id="980" name="Google Shape;980;p125"/>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298450" lvl="0" marL="457200" rtl="0" algn="l">
              <a:lnSpc>
                <a:spcPct val="150000"/>
              </a:lnSpc>
              <a:spcBef>
                <a:spcPts val="0"/>
              </a:spcBef>
              <a:spcAft>
                <a:spcPts val="0"/>
              </a:spcAft>
              <a:buSzPts val="1100"/>
              <a:buChar char="●"/>
            </a:pPr>
            <a:r>
              <a:rPr b="1" lang="sk" sz="1100"/>
              <a:t>III. fáze akcelerované rehabilitace </a:t>
            </a:r>
            <a:r>
              <a:rPr lang="sk" sz="1100"/>
              <a:t>(6. tt po op. - konec 8. týdne. Cílem využití stabilizačního cvičení v sedě, ve stoji či v jiné pozici na labilní ploše, postupné zvyšování zátěže na rotopedu, úplný návrat ke všem ADL, silově koordinační cvičení. Cvičení v OKŘ se využívají daleko častěji - štěp se pomalu revaskularizuje a jeho pevnost je mnohem větší. Již není takové riziko dynamického prodloužení štěpu, jako předtím. Zařazení např. chůze na běžícím pásu nebo po terénu, pilates, plavání, apod. - cokoliv, co pacient rád “dělá”, Dobeš &amp; Pátková, 2015). 	</a:t>
            </a:r>
            <a:endParaRPr sz="1100"/>
          </a:p>
          <a:p>
            <a:pPr indent="-298450" lvl="0" marL="457200" rtl="0" algn="l">
              <a:lnSpc>
                <a:spcPct val="150000"/>
              </a:lnSpc>
              <a:spcBef>
                <a:spcPts val="0"/>
              </a:spcBef>
              <a:spcAft>
                <a:spcPts val="0"/>
              </a:spcAft>
              <a:buSzPts val="1100"/>
              <a:buChar char="●"/>
            </a:pPr>
            <a:r>
              <a:rPr b="1" lang="sk" sz="1100"/>
              <a:t>Aktivní cvičení </a:t>
            </a:r>
            <a:r>
              <a:rPr lang="sk" sz="1100"/>
              <a:t>(ztížení vstupních podmínek. Cvičení v UKŘ (TRX či jiné závěsné systémy), neuromuskulární trénink (Posturomed, BOSU, čočky a různé typy kruhových či kulových úsečí), plyometrický trénink-střídání excentrické a koncentrické kontrakce svalové jednotky (přeskoky “cik-cak” z jedné nohy na druhou v S rovině, boční přeskoky přes překážku, výskoky na vyvýšenou plochu či výskoky z mírného podřepu. Vědomé prodloužení deccelerační fáze pohybu a poté maximální úsilí k rychlému odrazu zpět. Stepper, rotoped - FIT parametry (Smékal et al., 2006)).</a:t>
            </a:r>
            <a:endParaRPr sz="1100"/>
          </a:p>
          <a:p>
            <a:pPr indent="-298450" lvl="0" marL="457200" rtl="0" algn="l">
              <a:lnSpc>
                <a:spcPct val="150000"/>
              </a:lnSpc>
              <a:spcBef>
                <a:spcPts val="0"/>
              </a:spcBef>
              <a:spcAft>
                <a:spcPts val="0"/>
              </a:spcAft>
              <a:buSzPts val="1100"/>
              <a:buChar char="●"/>
            </a:pPr>
            <a:r>
              <a:rPr lang="sk" sz="1100"/>
              <a:t>Dále chůze na běžícím pásu, cvičení na eliptickém trenažéru nebo prvky hydrokinezioterapie, intenzita zatížení dle bolestivostí rekonstruovaného KOK, výskytu otoku či náplní operovaného KOK po zátěži (Smékal et al., 2006). </a:t>
            </a:r>
            <a:endParaRPr sz="1100"/>
          </a:p>
          <a:p>
            <a:pPr indent="-298450" lvl="0" marL="457200" rtl="0" algn="l">
              <a:lnSpc>
                <a:spcPct val="150000"/>
              </a:lnSpc>
              <a:spcBef>
                <a:spcPts val="0"/>
              </a:spcBef>
              <a:spcAft>
                <a:spcPts val="0"/>
              </a:spcAft>
              <a:buSzPts val="1100"/>
              <a:buChar char="●"/>
            </a:pPr>
            <a:r>
              <a:rPr b="1" lang="sk" sz="1100"/>
              <a:t>IV. fáze akcelerované rehabilitace </a:t>
            </a:r>
            <a:r>
              <a:rPr lang="sk" sz="1100"/>
              <a:t>(následující fáze, již není součástí léčebné péče po artroskopicky asistované plastice LCA, od 9. tt  až po maximální dosaženou funkční zdatnost jedince, úplný návrat ke sportovním či společensko-pracovním aktivitám. Postupné navyšování FIT, do 1. roku po operaci - sportovní aktivity funkční ortéza na operovaný KOK (Dobeš &amp; Pátková, 2015; Smékal et al., 2006). </a:t>
            </a:r>
            <a:endParaRPr sz="1100"/>
          </a:p>
          <a:p>
            <a:pPr indent="0" lvl="0" marL="457200" rtl="0" algn="l">
              <a:lnSpc>
                <a:spcPct val="150000"/>
              </a:lnSpc>
              <a:spcBef>
                <a:spcPts val="0"/>
              </a:spcBef>
              <a:spcAft>
                <a:spcPts val="0"/>
              </a:spcAft>
              <a:buNone/>
            </a:pPr>
            <a:r>
              <a:t/>
            </a:r>
            <a:endParaRPr sz="1100"/>
          </a:p>
          <a:p>
            <a:pPr indent="0" lvl="0" marL="0" rtl="0" algn="l">
              <a:lnSpc>
                <a:spcPct val="150000"/>
              </a:lnSpc>
              <a:spcBef>
                <a:spcPts val="0"/>
              </a:spcBef>
              <a:spcAft>
                <a:spcPts val="0"/>
              </a:spcAft>
              <a:buNone/>
            </a:pPr>
            <a:r>
              <a:t/>
            </a:r>
            <a:endParaRPr b="1" sz="1100"/>
          </a:p>
          <a:p>
            <a:pPr indent="0" lvl="0" marL="0" rtl="0" algn="l">
              <a:lnSpc>
                <a:spcPct val="150000"/>
              </a:lnSpc>
              <a:spcBef>
                <a:spcPts val="1200"/>
              </a:spcBef>
              <a:spcAft>
                <a:spcPts val="1200"/>
              </a:spcAft>
              <a:buNone/>
            </a:pPr>
            <a:r>
              <a:t/>
            </a:r>
            <a:endParaRPr sz="11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 cvičení po operaci LCA</a:t>
            </a:r>
            <a:endParaRPr/>
          </a:p>
        </p:txBody>
      </p:sp>
      <p:sp>
        <p:nvSpPr>
          <p:cNvPr id="986" name="Google Shape;986;p126"/>
          <p:cNvSpPr txBox="1"/>
          <p:nvPr>
            <p:ph idx="1" type="body"/>
          </p:nvPr>
        </p:nvSpPr>
        <p:spPr>
          <a:xfrm>
            <a:off x="540000" y="1269000"/>
            <a:ext cx="56322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po operaci omezit plnou EXT z 10 st. v OKŘ (</a:t>
            </a:r>
            <a:r>
              <a:rPr b="1" lang="sk" sz="1800"/>
              <a:t>pozor na OKŘ do EXT se zátěží</a:t>
            </a:r>
            <a:r>
              <a:rPr lang="sk" sz="1800"/>
              <a:t> - izolované předkopávání na strojích, apod.)</a:t>
            </a:r>
            <a:endParaRPr sz="1800"/>
          </a:p>
          <a:p>
            <a:pPr indent="-342900" lvl="0" marL="457200" rtl="0" algn="l">
              <a:lnSpc>
                <a:spcPct val="150000"/>
              </a:lnSpc>
              <a:spcBef>
                <a:spcPts val="0"/>
              </a:spcBef>
              <a:spcAft>
                <a:spcPts val="0"/>
              </a:spcAft>
              <a:buSzPts val="1800"/>
              <a:buChar char="●"/>
            </a:pPr>
            <a:r>
              <a:rPr b="1" lang="sk" sz="1800"/>
              <a:t>největší riziko ve fázi revaskularizace vazu - </a:t>
            </a:r>
            <a:r>
              <a:rPr lang="sk" sz="1800"/>
              <a:t>doporučení lékařů vyhnout se tomuto cviku 8M-12M po operaci</a:t>
            </a:r>
            <a:endParaRPr sz="1800"/>
          </a:p>
          <a:p>
            <a:pPr indent="-342900" lvl="0" marL="457200" rtl="0" algn="l">
              <a:lnSpc>
                <a:spcPct val="150000"/>
              </a:lnSpc>
              <a:spcBef>
                <a:spcPts val="0"/>
              </a:spcBef>
              <a:spcAft>
                <a:spcPts val="0"/>
              </a:spcAft>
              <a:buSzPts val="1800"/>
              <a:buChar char="●"/>
            </a:pPr>
            <a:r>
              <a:rPr lang="sk" sz="1800"/>
              <a:t>v </a:t>
            </a:r>
            <a:r>
              <a:rPr b="1" lang="sk" sz="1800"/>
              <a:t>UKŘ </a:t>
            </a:r>
            <a:r>
              <a:rPr lang="sk" sz="1800"/>
              <a:t>(např. v průběhu stojné fáze chůze) takový problém není - kokontrakce A i P dynamických stabilizátorů KOK (opora pro vaz)</a:t>
            </a:r>
            <a:endParaRPr sz="1800"/>
          </a:p>
        </p:txBody>
      </p:sp>
      <p:pic>
        <p:nvPicPr>
          <p:cNvPr id="987" name="Google Shape;987;p126"/>
          <p:cNvPicPr preferRelativeResize="0"/>
          <p:nvPr/>
        </p:nvPicPr>
        <p:blipFill>
          <a:blip r:embed="rId3">
            <a:alphaModFix/>
          </a:blip>
          <a:stretch>
            <a:fillRect/>
          </a:stretch>
        </p:blipFill>
        <p:spPr>
          <a:xfrm>
            <a:off x="6172200" y="878688"/>
            <a:ext cx="2667000" cy="3227070"/>
          </a:xfrm>
          <a:prstGeom prst="rect">
            <a:avLst/>
          </a:prstGeom>
          <a:noFill/>
          <a:ln>
            <a:noFill/>
          </a:ln>
        </p:spPr>
      </p:pic>
      <p:sp>
        <p:nvSpPr>
          <p:cNvPr id="988" name="Google Shape;988;p126"/>
          <p:cNvSpPr txBox="1"/>
          <p:nvPr/>
        </p:nvSpPr>
        <p:spPr>
          <a:xfrm>
            <a:off x="6251250" y="3819900"/>
            <a:ext cx="250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https://www.milehighspineandsport.com/2021/02/24/my-least-favorite-exercise-the-quadricep-knee-extension/</a:t>
            </a:r>
            <a:endParaRPr sz="800">
              <a:solidFill>
                <a:srgbClr val="CCCCCC"/>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Další možnosti RHB po operaci LCA</a:t>
            </a:r>
            <a:endParaRPr sz="2500"/>
          </a:p>
        </p:txBody>
      </p:sp>
      <p:sp>
        <p:nvSpPr>
          <p:cNvPr id="994" name="Google Shape;994;p127"/>
          <p:cNvSpPr txBox="1"/>
          <p:nvPr>
            <p:ph idx="1" type="body"/>
          </p:nvPr>
        </p:nvSpPr>
        <p:spPr>
          <a:xfrm>
            <a:off x="540000" y="1113250"/>
            <a:ext cx="56346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b="1" lang="sk" sz="1200"/>
              <a:t>Systematická review</a:t>
            </a:r>
            <a:r>
              <a:rPr lang="sk" sz="1200"/>
              <a:t> zkoumající efektivitu tradičního post-operačního rhb postupu (TPR) a tzv. Blood Flow Restriction postupu (BFR) po 16-týdenním postupu zjistila signifikantní zvýšení peak-torque hodnot pro FLX/EXT v KOK </a:t>
            </a:r>
            <a:r>
              <a:rPr lang="sk" sz="1200">
                <a:solidFill>
                  <a:srgbClr val="000000"/>
                </a:solidFill>
              </a:rPr>
              <a:t>60-180</a:t>
            </a:r>
            <a:r>
              <a:rPr lang="sk" sz="1200">
                <a:solidFill>
                  <a:srgbClr val="000000"/>
                </a:solidFill>
              </a:rPr>
              <a:t>°/s v prospěch BFR skupiny (izokinetická dynamometrie)</a:t>
            </a:r>
            <a:endParaRPr sz="1200">
              <a:solidFill>
                <a:srgbClr val="000000"/>
              </a:solidFill>
            </a:endParaRPr>
          </a:p>
          <a:p>
            <a:pPr indent="-304800" lvl="0" marL="457200" rtl="0" algn="l">
              <a:spcBef>
                <a:spcPts val="0"/>
              </a:spcBef>
              <a:spcAft>
                <a:spcPts val="0"/>
              </a:spcAft>
              <a:buSzPts val="1200"/>
              <a:buChar char="●"/>
            </a:pPr>
            <a:r>
              <a:rPr b="1" lang="sk" sz="1200">
                <a:solidFill>
                  <a:srgbClr val="212121"/>
                </a:solidFill>
                <a:highlight>
                  <a:srgbClr val="FFFFFF"/>
                </a:highlight>
              </a:rPr>
              <a:t>Vedlejší úč. v průběhu BFR tréninku byli: </a:t>
            </a:r>
            <a:r>
              <a:rPr lang="sk" sz="1200">
                <a:solidFill>
                  <a:srgbClr val="212121"/>
                </a:solidFill>
                <a:highlight>
                  <a:srgbClr val="FFFFFF"/>
                </a:highlight>
              </a:rPr>
              <a:t>svědění (7.85%), parestézie v oblasti DK (2.81%), nevolnost (0.75%), 10.47% pacientů nedokončilo cvičení z důvodu nízké tolerance cvičení</a:t>
            </a:r>
            <a:endParaRPr sz="1200">
              <a:solidFill>
                <a:srgbClr val="000000"/>
              </a:solidFill>
            </a:endParaRPr>
          </a:p>
          <a:p>
            <a:pPr indent="0" lvl="0" marL="0" rtl="0" algn="l">
              <a:lnSpc>
                <a:spcPct val="124000"/>
              </a:lnSpc>
              <a:spcBef>
                <a:spcPts val="0"/>
              </a:spcBef>
              <a:spcAft>
                <a:spcPts val="0"/>
              </a:spcAft>
              <a:buNone/>
            </a:pPr>
            <a:r>
              <a:rPr lang="sk" sz="1200">
                <a:solidFill>
                  <a:srgbClr val="222222"/>
                </a:solidFill>
                <a:highlight>
                  <a:srgbClr val="FFFFFF"/>
                </a:highlight>
              </a:rPr>
              <a:t>(Spada, Paul &amp; Tucker, 2022 a Prue et al., 2022)</a:t>
            </a:r>
            <a:endParaRPr sz="1200">
              <a:solidFill>
                <a:srgbClr val="222222"/>
              </a:solidFill>
              <a:highlight>
                <a:srgbClr val="FFFFFF"/>
              </a:highlight>
            </a:endParaRPr>
          </a:p>
          <a:p>
            <a:pPr indent="-304800" lvl="0" marL="457200" rtl="0" algn="l">
              <a:lnSpc>
                <a:spcPct val="124000"/>
              </a:lnSpc>
              <a:spcBef>
                <a:spcPts val="0"/>
              </a:spcBef>
              <a:spcAft>
                <a:spcPts val="0"/>
              </a:spcAft>
              <a:buClr>
                <a:schemeClr val="accent1"/>
              </a:buClr>
              <a:buSzPts val="1200"/>
              <a:buChar char="●"/>
            </a:pPr>
            <a:r>
              <a:rPr lang="sk" sz="1200">
                <a:solidFill>
                  <a:srgbClr val="000000"/>
                </a:solidFill>
              </a:rPr>
              <a:t>Hodnoty peak torques BFR skupiny se blížili hodnotám dosaženým testováním před operací KOK</a:t>
            </a:r>
            <a:endParaRPr sz="1200">
              <a:solidFill>
                <a:srgbClr val="000000"/>
              </a:solidFill>
            </a:endParaRPr>
          </a:p>
          <a:p>
            <a:pPr indent="0" lvl="0" marL="0" rtl="0" algn="l">
              <a:lnSpc>
                <a:spcPct val="124000"/>
              </a:lnSpc>
              <a:spcBef>
                <a:spcPts val="0"/>
              </a:spcBef>
              <a:spcAft>
                <a:spcPts val="0"/>
              </a:spcAft>
              <a:buNone/>
            </a:pPr>
            <a:r>
              <a:rPr lang="sk" sz="1200">
                <a:solidFill>
                  <a:srgbClr val="222222"/>
                </a:solidFill>
              </a:rPr>
              <a:t>Ohta et al. (2003)</a:t>
            </a:r>
            <a:endParaRPr sz="1200">
              <a:solidFill>
                <a:srgbClr val="222222"/>
              </a:solidFill>
            </a:endParaRPr>
          </a:p>
          <a:p>
            <a:pPr indent="-304800" lvl="0" marL="457200" rtl="0" algn="l">
              <a:lnSpc>
                <a:spcPct val="124000"/>
              </a:lnSpc>
              <a:spcBef>
                <a:spcPts val="0"/>
              </a:spcBef>
              <a:spcAft>
                <a:spcPts val="0"/>
              </a:spcAft>
              <a:buSzPts val="1200"/>
              <a:buChar char="●"/>
            </a:pPr>
            <a:r>
              <a:rPr b="1" lang="sk" sz="1200">
                <a:solidFill>
                  <a:srgbClr val="222222"/>
                </a:solidFill>
              </a:rPr>
              <a:t>Pro obnovu neuromuskulární kontroly a propriorecepce</a:t>
            </a:r>
            <a:r>
              <a:rPr lang="sk" sz="1200">
                <a:solidFill>
                  <a:srgbClr val="222222"/>
                </a:solidFill>
              </a:rPr>
              <a:t> se jako efektivní jeví i využití vibračních plošin, většinou celotělových vibračních plošin (WBV) - signifikantní zvýšení posturální kontroly v exp. sk., ne už tak signifikantní zvýšení co se týče SS exp. vs. kontrolní sk.</a:t>
            </a:r>
            <a:endParaRPr sz="1200">
              <a:solidFill>
                <a:srgbClr val="222222"/>
              </a:solidFill>
            </a:endParaRPr>
          </a:p>
          <a:p>
            <a:pPr indent="0" lvl="0" marL="0" rtl="0" algn="l">
              <a:lnSpc>
                <a:spcPct val="124000"/>
              </a:lnSpc>
              <a:spcBef>
                <a:spcPts val="0"/>
              </a:spcBef>
              <a:spcAft>
                <a:spcPts val="0"/>
              </a:spcAft>
              <a:buNone/>
            </a:pPr>
            <a:r>
              <a:t/>
            </a:r>
            <a:endParaRPr sz="1200">
              <a:solidFill>
                <a:srgbClr val="222222"/>
              </a:solidFill>
            </a:endParaRPr>
          </a:p>
          <a:p>
            <a:pPr indent="0" lvl="0" marL="0" rtl="0" algn="l">
              <a:lnSpc>
                <a:spcPct val="124000"/>
              </a:lnSpc>
              <a:spcBef>
                <a:spcPts val="0"/>
              </a:spcBef>
              <a:spcAft>
                <a:spcPts val="0"/>
              </a:spcAft>
              <a:buNone/>
            </a:pPr>
            <a:r>
              <a:t/>
            </a:r>
            <a:endParaRPr sz="1200">
              <a:solidFill>
                <a:srgbClr val="222222"/>
              </a:solidFill>
            </a:endParaRPr>
          </a:p>
        </p:txBody>
      </p:sp>
      <p:pic>
        <p:nvPicPr>
          <p:cNvPr descr="In this tutorial, we review what Blood Flow Restriction (BFR) training is and consider if low-load exercise training with BFR can be an effective clinical musculoskeletal rehabilitation tool. &#10;&#10;References&#10;*Hughes et al., 2017: https://bjsm.bmj.com/content/51/13/1003&#10;&#10;⭐ WEBSITE: https://www.clinicalphysio.com &#10;➡️ Here you can find all our best content including Live Webinars, On-Demand Webinars, Courses and More!!&#10;&#10;⭐ MEMBERSHIP: https://member.clinicalphysio.com/memberships/&#10;➡️ Monthly subscription, cancel anytime, access to all our best content including Live Webinars, On-Demand Webinars, Courses and More!&#10;&#10;⭐ INSTAGRAM: https://www.instagram.com/clinicalphysio&#10;➡️ For Daily Quizzes and Superb Content!&#10;&#10;⭐ SUBSCRIBE TO OUR YOUTUBE: https://www.youtube.com/channel/UC9ntcNPNxVo-32uE2Fv_u7A?sub_confirmation=1" id="995" name="Google Shape;995;p127" title="What is Blood Flow Restriction Training? | Expert Physio Reviews">
            <a:hlinkClick r:id="rId3"/>
          </p:cNvPr>
          <p:cNvPicPr preferRelativeResize="0"/>
          <p:nvPr/>
        </p:nvPicPr>
        <p:blipFill>
          <a:blip r:embed="rId4">
            <a:alphaModFix/>
          </a:blip>
          <a:stretch>
            <a:fillRect/>
          </a:stretch>
        </p:blipFill>
        <p:spPr>
          <a:xfrm>
            <a:off x="6337788" y="352375"/>
            <a:ext cx="2705325" cy="1521745"/>
          </a:xfrm>
          <a:prstGeom prst="rect">
            <a:avLst/>
          </a:prstGeom>
          <a:noFill/>
          <a:ln>
            <a:noFill/>
          </a:ln>
        </p:spPr>
      </p:pic>
      <p:pic>
        <p:nvPicPr>
          <p:cNvPr id="996" name="Google Shape;996;p127"/>
          <p:cNvPicPr preferRelativeResize="0"/>
          <p:nvPr/>
        </p:nvPicPr>
        <p:blipFill>
          <a:blip r:embed="rId5">
            <a:alphaModFix/>
          </a:blip>
          <a:stretch>
            <a:fillRect/>
          </a:stretch>
        </p:blipFill>
        <p:spPr>
          <a:xfrm>
            <a:off x="6680450" y="2085300"/>
            <a:ext cx="2362652" cy="2923700"/>
          </a:xfrm>
          <a:prstGeom prst="rect">
            <a:avLst/>
          </a:prstGeom>
          <a:noFill/>
          <a:ln>
            <a:noFill/>
          </a:ln>
        </p:spPr>
      </p:pic>
      <p:sp>
        <p:nvSpPr>
          <p:cNvPr id="997" name="Google Shape;997;p127"/>
          <p:cNvSpPr txBox="1"/>
          <p:nvPr/>
        </p:nvSpPr>
        <p:spPr>
          <a:xfrm>
            <a:off x="6680525" y="4658100"/>
            <a:ext cx="236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https://www.ncbi.nlm.nih.gov/pmc/articles/PMC8975582/</a:t>
            </a:r>
            <a:endParaRPr sz="800">
              <a:solidFill>
                <a:srgbClr val="CCCCC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1000"/>
                                        <p:tgtEl>
                                          <p:spTgt spid="9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cruciatum posterius</a:t>
            </a:r>
            <a:endParaRPr/>
          </a:p>
        </p:txBody>
      </p:sp>
      <p:sp>
        <p:nvSpPr>
          <p:cNvPr id="1003" name="Google Shape;1003;p12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78435" lvl="0" marL="228600" rtl="0" algn="l">
              <a:lnSpc>
                <a:spcPct val="80000"/>
              </a:lnSpc>
              <a:spcBef>
                <a:spcPts val="0"/>
              </a:spcBef>
              <a:spcAft>
                <a:spcPts val="0"/>
              </a:spcAft>
              <a:buSzPts val="1800"/>
              <a:buChar char="•"/>
            </a:pPr>
            <a:r>
              <a:rPr lang="sk" sz="1800">
                <a:solidFill>
                  <a:srgbClr val="000000"/>
                </a:solidFill>
              </a:rPr>
              <a:t>Průběh: přední okraj  zevní plochy med. kond. femuru do area intercondylaris posterior</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 o 1/3 silnejší než LCA</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Brání posunu bérce vzad a omezuje ZR bérce</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Nejvíce je napnutý právě v poloze, kdy je ACL nejvíc uvolněné (flexe 40-50°) </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4 části:</a:t>
            </a:r>
            <a:endParaRPr sz="1800">
              <a:solidFill>
                <a:srgbClr val="000000"/>
              </a:solidFill>
            </a:endParaRPr>
          </a:p>
          <a:p>
            <a:pPr indent="0" lvl="0" marL="0" rtl="0" algn="l">
              <a:lnSpc>
                <a:spcPct val="80000"/>
              </a:lnSpc>
              <a:spcBef>
                <a:spcPts val="1000"/>
              </a:spcBef>
              <a:spcAft>
                <a:spcPts val="0"/>
              </a:spcAft>
              <a:buNone/>
            </a:pPr>
            <a:r>
              <a:rPr lang="sk" sz="1800">
                <a:solidFill>
                  <a:srgbClr val="000000"/>
                </a:solidFill>
              </a:rPr>
              <a:t>	- posterolaterální</a:t>
            </a:r>
            <a:endParaRPr sz="1800">
              <a:solidFill>
                <a:srgbClr val="000000"/>
              </a:solidFill>
            </a:endParaRPr>
          </a:p>
          <a:p>
            <a:pPr indent="0" lvl="0" marL="0" rtl="0" algn="l">
              <a:lnSpc>
                <a:spcPct val="80000"/>
              </a:lnSpc>
              <a:spcBef>
                <a:spcPts val="1000"/>
              </a:spcBef>
              <a:spcAft>
                <a:spcPts val="0"/>
              </a:spcAft>
              <a:buNone/>
            </a:pPr>
            <a:r>
              <a:rPr lang="sk" sz="1800">
                <a:solidFill>
                  <a:srgbClr val="000000"/>
                </a:solidFill>
              </a:rPr>
              <a:t>	- anteromediální</a:t>
            </a:r>
            <a:endParaRPr sz="1800">
              <a:solidFill>
                <a:srgbClr val="000000"/>
              </a:solidFill>
            </a:endParaRPr>
          </a:p>
          <a:p>
            <a:pPr indent="0" lvl="0" marL="0" rtl="0" algn="l">
              <a:lnSpc>
                <a:spcPct val="80000"/>
              </a:lnSpc>
              <a:spcBef>
                <a:spcPts val="1000"/>
              </a:spcBef>
              <a:spcAft>
                <a:spcPts val="0"/>
              </a:spcAft>
              <a:buNone/>
            </a:pPr>
            <a:r>
              <a:rPr lang="sk" sz="1800">
                <a:solidFill>
                  <a:srgbClr val="000000"/>
                </a:solidFill>
              </a:rPr>
              <a:t>	- lig. meniskofemorale anterius (Humphreyi) – vzácný výskyt</a:t>
            </a:r>
            <a:endParaRPr sz="1800">
              <a:solidFill>
                <a:srgbClr val="000000"/>
              </a:solidFill>
            </a:endParaRPr>
          </a:p>
          <a:p>
            <a:pPr indent="0" lvl="0" marL="0" rtl="0" algn="l">
              <a:lnSpc>
                <a:spcPct val="80000"/>
              </a:lnSpc>
              <a:spcBef>
                <a:spcPts val="1000"/>
              </a:spcBef>
              <a:spcAft>
                <a:spcPts val="0"/>
              </a:spcAft>
              <a:buNone/>
            </a:pPr>
            <a:r>
              <a:rPr lang="sk" sz="1800">
                <a:solidFill>
                  <a:srgbClr val="000000"/>
                </a:solidFill>
              </a:rPr>
              <a:t>	- lig. meniskofemorale posterius (Wrisber = Weitbrechti)</a:t>
            </a:r>
            <a:endParaRPr sz="1800">
              <a:solidFill>
                <a:srgbClr val="000000"/>
              </a:solidFill>
            </a:endParaRPr>
          </a:p>
          <a:p>
            <a:pPr indent="0" lvl="0" marL="0" rtl="0" algn="l">
              <a:spcBef>
                <a:spcPts val="0"/>
              </a:spcBef>
              <a:spcAft>
                <a:spcPts val="0"/>
              </a:spcAft>
              <a:buNone/>
            </a:pPr>
            <a:r>
              <a:t/>
            </a:r>
            <a:endParaRPr sz="18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cruciatum posterius</a:t>
            </a:r>
            <a:endParaRPr/>
          </a:p>
        </p:txBody>
      </p:sp>
      <p:pic>
        <p:nvPicPr>
          <p:cNvPr id="1009" name="Google Shape;1009;p129"/>
          <p:cNvPicPr preferRelativeResize="0"/>
          <p:nvPr/>
        </p:nvPicPr>
        <p:blipFill rotWithShape="1">
          <a:blip r:embed="rId3">
            <a:alphaModFix/>
          </a:blip>
          <a:srcRect b="0" l="0" r="0" t="0"/>
          <a:stretch/>
        </p:blipFill>
        <p:spPr>
          <a:xfrm>
            <a:off x="1449247" y="1024871"/>
            <a:ext cx="5920926" cy="3734075"/>
          </a:xfrm>
          <a:prstGeom prst="rect">
            <a:avLst/>
          </a:prstGeom>
          <a:noFill/>
          <a:ln>
            <a:noFill/>
          </a:ln>
        </p:spPr>
      </p:pic>
      <p:sp>
        <p:nvSpPr>
          <p:cNvPr id="1010" name="Google Shape;1010;p129"/>
          <p:cNvSpPr txBox="1"/>
          <p:nvPr/>
        </p:nvSpPr>
        <p:spPr>
          <a:xfrm>
            <a:off x="3260850" y="4420400"/>
            <a:ext cx="262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1"/>
          <p:cNvPicPr preferRelativeResize="0"/>
          <p:nvPr/>
        </p:nvPicPr>
        <p:blipFill>
          <a:blip r:embed="rId3">
            <a:alphaModFix/>
          </a:blip>
          <a:stretch>
            <a:fillRect/>
          </a:stretch>
        </p:blipFill>
        <p:spPr>
          <a:xfrm>
            <a:off x="5945875" y="643375"/>
            <a:ext cx="2776799" cy="3323238"/>
          </a:xfrm>
          <a:prstGeom prst="rect">
            <a:avLst/>
          </a:prstGeom>
          <a:noFill/>
          <a:ln>
            <a:noFill/>
          </a:ln>
        </p:spPr>
      </p:pic>
      <p:sp>
        <p:nvSpPr>
          <p:cNvPr id="249" name="Google Shape;249;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Patella</a:t>
            </a:r>
            <a:endParaRPr/>
          </a:p>
        </p:txBody>
      </p:sp>
      <p:sp>
        <p:nvSpPr>
          <p:cNvPr id="250" name="Google Shape;250;p31"/>
          <p:cNvSpPr txBox="1"/>
          <p:nvPr>
            <p:ph idx="1" type="body"/>
          </p:nvPr>
        </p:nvSpPr>
        <p:spPr>
          <a:xfrm>
            <a:off x="540000" y="1113250"/>
            <a:ext cx="5522400" cy="3105000"/>
          </a:xfrm>
          <a:prstGeom prst="rect">
            <a:avLst/>
          </a:prstGeom>
        </p:spPr>
        <p:txBody>
          <a:bodyPr anchorCtr="0" anchor="t" bIns="0" lIns="0" spcFirstLastPara="1" rIns="0" wrap="square" tIns="0">
            <a:noAutofit/>
          </a:bodyPr>
          <a:lstStyle/>
          <a:p>
            <a:pPr indent="-139700" lvl="0" marL="228600" rtl="0" algn="l">
              <a:lnSpc>
                <a:spcPct val="150000"/>
              </a:lnSpc>
              <a:spcBef>
                <a:spcPts val="0"/>
              </a:spcBef>
              <a:spcAft>
                <a:spcPts val="0"/>
              </a:spcAft>
              <a:buSzPts val="1400"/>
              <a:buChar char="•"/>
            </a:pPr>
            <a:r>
              <a:rPr lang="sk" sz="1400">
                <a:solidFill>
                  <a:srgbClr val="000000"/>
                </a:solidFill>
              </a:rPr>
              <a:t>Největší sezamská kost lidského těla (trojhranná)</a:t>
            </a:r>
            <a:endParaRPr sz="1400">
              <a:solidFill>
                <a:srgbClr val="000000"/>
              </a:solidFill>
            </a:endParaRPr>
          </a:p>
          <a:p>
            <a:pPr indent="-139700" lvl="0" marL="228600" rtl="0" algn="l">
              <a:lnSpc>
                <a:spcPct val="150000"/>
              </a:lnSpc>
              <a:spcBef>
                <a:spcPts val="1000"/>
              </a:spcBef>
              <a:spcAft>
                <a:spcPts val="0"/>
              </a:spcAft>
              <a:buSzPts val="1400"/>
              <a:buChar char="•"/>
            </a:pPr>
            <a:r>
              <a:rPr lang="sk" sz="1400">
                <a:solidFill>
                  <a:srgbClr val="000000"/>
                </a:solidFill>
              </a:rPr>
              <a:t>Je přiložena k patelární ploše femuru</a:t>
            </a:r>
            <a:endParaRPr sz="1400">
              <a:solidFill>
                <a:srgbClr val="000000"/>
              </a:solidFill>
            </a:endParaRPr>
          </a:p>
          <a:p>
            <a:pPr indent="-139700" lvl="0" marL="228600" rtl="0" algn="l">
              <a:lnSpc>
                <a:spcPct val="150000"/>
              </a:lnSpc>
              <a:spcBef>
                <a:spcPts val="1000"/>
              </a:spcBef>
              <a:spcAft>
                <a:spcPts val="0"/>
              </a:spcAft>
              <a:buSzPts val="1400"/>
              <a:buChar char="•"/>
            </a:pPr>
            <a:r>
              <a:rPr lang="sk" sz="1400">
                <a:solidFill>
                  <a:srgbClr val="000000"/>
                </a:solidFill>
              </a:rPr>
              <a:t>Z dorsální strany oválná artikulační plocha – facies articularis, upíná se recessus/bursa suprapatellaris kl. pouzdra</a:t>
            </a:r>
            <a:endParaRPr sz="1400">
              <a:solidFill>
                <a:srgbClr val="000000"/>
              </a:solidFill>
            </a:endParaRPr>
          </a:p>
          <a:p>
            <a:pPr indent="-139700" lvl="0" marL="228600" rtl="0" algn="l">
              <a:lnSpc>
                <a:spcPct val="150000"/>
              </a:lnSpc>
              <a:spcBef>
                <a:spcPts val="1000"/>
              </a:spcBef>
              <a:spcAft>
                <a:spcPts val="0"/>
              </a:spcAft>
              <a:buSzPts val="1400"/>
              <a:buChar char="•"/>
            </a:pPr>
            <a:r>
              <a:rPr lang="sk" sz="1400">
                <a:solidFill>
                  <a:srgbClr val="000000"/>
                </a:solidFill>
              </a:rPr>
              <a:t>Kloubní plocha rozdělena na mediální a laterální facetu</a:t>
            </a:r>
            <a:endParaRPr sz="1400">
              <a:solidFill>
                <a:srgbClr val="000000"/>
              </a:solidFill>
            </a:endParaRPr>
          </a:p>
          <a:p>
            <a:pPr indent="-139700" lvl="0" marL="228600" rtl="0" algn="l">
              <a:lnSpc>
                <a:spcPct val="150000"/>
              </a:lnSpc>
              <a:spcBef>
                <a:spcPts val="1000"/>
              </a:spcBef>
              <a:spcAft>
                <a:spcPts val="0"/>
              </a:spcAft>
              <a:buSzPts val="1400"/>
              <a:buChar char="•"/>
            </a:pPr>
            <a:r>
              <a:rPr lang="sk" sz="1400">
                <a:solidFill>
                  <a:srgbClr val="000000"/>
                </a:solidFill>
              </a:rPr>
              <a:t>Díky silné vrstvě chrupavky je přizpůsobena kompresním silám</a:t>
            </a:r>
            <a:endParaRPr sz="1400">
              <a:solidFill>
                <a:srgbClr val="000000"/>
              </a:solidFill>
            </a:endParaRPr>
          </a:p>
          <a:p>
            <a:pPr indent="-139700" lvl="0" marL="228600" rtl="0" algn="l">
              <a:lnSpc>
                <a:spcPct val="150000"/>
              </a:lnSpc>
              <a:spcBef>
                <a:spcPts val="1000"/>
              </a:spcBef>
              <a:spcAft>
                <a:spcPts val="0"/>
              </a:spcAft>
              <a:buSzPts val="1400"/>
              <a:buChar char="•"/>
            </a:pPr>
            <a:r>
              <a:rPr lang="sk" sz="1400">
                <a:solidFill>
                  <a:srgbClr val="000000"/>
                </a:solidFill>
              </a:rPr>
              <a:t>Působí na ni tenzní síly – m. quadriceps femoris</a:t>
            </a:r>
            <a:endParaRPr sz="1400">
              <a:solidFill>
                <a:srgbClr val="000000"/>
              </a:solidFill>
            </a:endParaRPr>
          </a:p>
          <a:p>
            <a:pPr indent="-139700" lvl="0" marL="228600" rtl="0" algn="l">
              <a:lnSpc>
                <a:spcPct val="150000"/>
              </a:lnSpc>
              <a:spcBef>
                <a:spcPts val="1000"/>
              </a:spcBef>
              <a:spcAft>
                <a:spcPts val="0"/>
              </a:spcAft>
              <a:buSzPts val="1400"/>
              <a:buChar char="•"/>
            </a:pPr>
            <a:r>
              <a:rPr lang="sk" sz="1400">
                <a:solidFill>
                  <a:srgbClr val="000000"/>
                </a:solidFill>
              </a:rPr>
              <a:t>Dle </a:t>
            </a:r>
            <a:r>
              <a:rPr b="1" lang="sk" sz="1400">
                <a:solidFill>
                  <a:srgbClr val="000000"/>
                </a:solidFill>
              </a:rPr>
              <a:t>stupně flexe se mění kontaktní plocha pately, </a:t>
            </a:r>
            <a:r>
              <a:rPr lang="sk" sz="1400">
                <a:solidFill>
                  <a:srgbClr val="000000"/>
                </a:solidFill>
              </a:rPr>
              <a:t>nezatěžuje se jen jedna část (při 90 st. FLX v KOK plochá baze patelly paralelní s diafýzou femuru)</a:t>
            </a:r>
            <a:endParaRPr sz="1400">
              <a:solidFill>
                <a:srgbClr val="000000"/>
              </a:solidFill>
            </a:endParaRPr>
          </a:p>
          <a:p>
            <a:pPr indent="0" lvl="0" marL="0" rtl="0" algn="l">
              <a:lnSpc>
                <a:spcPct val="150000"/>
              </a:lnSpc>
              <a:spcBef>
                <a:spcPts val="0"/>
              </a:spcBef>
              <a:spcAft>
                <a:spcPts val="0"/>
              </a:spcAft>
              <a:buNone/>
            </a:pPr>
            <a:r>
              <a:t/>
            </a:r>
            <a:endParaRPr sz="1400"/>
          </a:p>
        </p:txBody>
      </p:sp>
      <p:sp>
        <p:nvSpPr>
          <p:cNvPr id="251" name="Google Shape;251;p31"/>
          <p:cNvSpPr txBox="1"/>
          <p:nvPr/>
        </p:nvSpPr>
        <p:spPr>
          <a:xfrm>
            <a:off x="4970925" y="3910450"/>
            <a:ext cx="3960300" cy="3078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sk" sz="800">
                <a:solidFill>
                  <a:srgbClr val="CCCCCC"/>
                </a:solidFill>
                <a:highlight>
                  <a:srgbClr val="FFFFFF"/>
                </a:highlight>
              </a:rPr>
              <a:t>Operative techniques in sports medicine. Philadelphia: WB Saunders; 1994. p. 331</a:t>
            </a:r>
            <a:endParaRPr sz="800">
              <a:solidFill>
                <a:srgbClr val="CCCCC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cruciatum posterius</a:t>
            </a:r>
            <a:endParaRPr/>
          </a:p>
        </p:txBody>
      </p:sp>
      <p:pic>
        <p:nvPicPr>
          <p:cNvPr descr="D:\KINT1 OBR\Obr. 189, 193.png" id="1016" name="Google Shape;1016;p130"/>
          <p:cNvPicPr preferRelativeResize="0"/>
          <p:nvPr/>
        </p:nvPicPr>
        <p:blipFill rotWithShape="1">
          <a:blip r:embed="rId3">
            <a:alphaModFix/>
          </a:blip>
          <a:srcRect b="0" l="0" r="0" t="0"/>
          <a:stretch/>
        </p:blipFill>
        <p:spPr>
          <a:xfrm>
            <a:off x="2608788" y="1190828"/>
            <a:ext cx="3926425" cy="3400050"/>
          </a:xfrm>
          <a:prstGeom prst="rect">
            <a:avLst/>
          </a:prstGeom>
          <a:noFill/>
          <a:ln>
            <a:noFill/>
          </a:ln>
        </p:spPr>
      </p:pic>
      <p:sp>
        <p:nvSpPr>
          <p:cNvPr id="1017" name="Google Shape;1017;p130"/>
          <p:cNvSpPr txBox="1"/>
          <p:nvPr/>
        </p:nvSpPr>
        <p:spPr>
          <a:xfrm>
            <a:off x="3260850" y="4420400"/>
            <a:ext cx="262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Kolaterální vazy</a:t>
            </a:r>
            <a:endParaRPr/>
          </a:p>
        </p:txBody>
      </p:sp>
      <p:sp>
        <p:nvSpPr>
          <p:cNvPr id="1023" name="Google Shape;1023;p13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203200" lvl="0" marL="228600" rtl="0" algn="l">
              <a:lnSpc>
                <a:spcPct val="115000"/>
              </a:lnSpc>
              <a:spcBef>
                <a:spcPts val="0"/>
              </a:spcBef>
              <a:spcAft>
                <a:spcPts val="0"/>
              </a:spcAft>
              <a:buSzPts val="2400"/>
              <a:buChar char="•"/>
            </a:pPr>
            <a:r>
              <a:rPr lang="sk" sz="2400">
                <a:solidFill>
                  <a:srgbClr val="000000"/>
                </a:solidFill>
              </a:rPr>
              <a:t>Napínají se při extenzi a povolují při flexi </a:t>
            </a:r>
            <a:endParaRPr sz="2400">
              <a:solidFill>
                <a:srgbClr val="000000"/>
              </a:solidFill>
            </a:endParaRPr>
          </a:p>
          <a:p>
            <a:pPr indent="-203200" lvl="0" marL="228600" rtl="0" algn="l">
              <a:lnSpc>
                <a:spcPct val="115000"/>
              </a:lnSpc>
              <a:spcBef>
                <a:spcPts val="1000"/>
              </a:spcBef>
              <a:spcAft>
                <a:spcPts val="0"/>
              </a:spcAft>
              <a:buSzPts val="2400"/>
              <a:buChar char="•"/>
            </a:pPr>
            <a:r>
              <a:rPr lang="sk" sz="2400">
                <a:solidFill>
                  <a:srgbClr val="000000"/>
                </a:solidFill>
              </a:rPr>
              <a:t>Sami o sobě nemají takovou pevnost a sílu – vyztužení sval. úpony</a:t>
            </a:r>
            <a:endParaRPr sz="2400">
              <a:solidFill>
                <a:srgbClr val="000000"/>
              </a:solidFill>
            </a:endParaRPr>
          </a:p>
          <a:p>
            <a:pPr indent="-203200" lvl="0" marL="228600" rtl="0" algn="l">
              <a:lnSpc>
                <a:spcPct val="115000"/>
              </a:lnSpc>
              <a:spcBef>
                <a:spcPts val="1000"/>
              </a:spcBef>
              <a:spcAft>
                <a:spcPts val="0"/>
              </a:spcAft>
              <a:buSzPts val="2400"/>
              <a:buChar char="•"/>
            </a:pPr>
            <a:r>
              <a:rPr lang="sk" sz="2400">
                <a:solidFill>
                  <a:srgbClr val="000000"/>
                </a:solidFill>
              </a:rPr>
              <a:t>Ligamentum collaterale mediale – srůstá s mediálním meniskem, zesílen adduktory a m. sartorius</a:t>
            </a:r>
            <a:endParaRPr sz="2400">
              <a:solidFill>
                <a:srgbClr val="000000"/>
              </a:solidFill>
            </a:endParaRPr>
          </a:p>
          <a:p>
            <a:pPr indent="-203200" lvl="0" marL="228600" rtl="0" algn="l">
              <a:lnSpc>
                <a:spcPct val="115000"/>
              </a:lnSpc>
              <a:spcBef>
                <a:spcPts val="1000"/>
              </a:spcBef>
              <a:spcAft>
                <a:spcPts val="0"/>
              </a:spcAft>
              <a:buSzPts val="2400"/>
              <a:buChar char="•"/>
            </a:pPr>
            <a:r>
              <a:rPr lang="sk" sz="2400">
                <a:solidFill>
                  <a:srgbClr val="000000"/>
                </a:solidFill>
              </a:rPr>
              <a:t>Ligamentum collaterale laterale – zesílen m. tensor fascie latae</a:t>
            </a:r>
            <a:endParaRPr sz="2400">
              <a:solidFill>
                <a:srgbClr val="000000"/>
              </a:solidFill>
            </a:endParaRPr>
          </a:p>
          <a:p>
            <a:pPr indent="-50800" lvl="0" marL="228600" rtl="0" algn="l">
              <a:lnSpc>
                <a:spcPct val="115000"/>
              </a:lnSpc>
              <a:spcBef>
                <a:spcPts val="1000"/>
              </a:spcBef>
              <a:spcAft>
                <a:spcPts val="0"/>
              </a:spcAft>
              <a:buNone/>
            </a:pPr>
            <a:r>
              <a:t/>
            </a:r>
            <a:endParaRPr sz="2400">
              <a:solidFill>
                <a:srgbClr val="000000"/>
              </a:solidFill>
            </a:endParaRPr>
          </a:p>
          <a:p>
            <a:pPr indent="0" lvl="0" marL="0" rtl="0" algn="l">
              <a:lnSpc>
                <a:spcPct val="115000"/>
              </a:lnSpc>
              <a:spcBef>
                <a:spcPts val="0"/>
              </a:spcBef>
              <a:spcAft>
                <a:spcPts val="0"/>
              </a:spcAft>
              <a:buNone/>
            </a:pPr>
            <a:r>
              <a:t/>
            </a:r>
            <a:endParaRPr sz="240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Pohyby kolene - ukázka</a:t>
            </a:r>
            <a:endParaRPr sz="2500"/>
          </a:p>
          <a:p>
            <a:pPr indent="0" lvl="0" marL="0" rtl="0" algn="l">
              <a:spcBef>
                <a:spcPts val="0"/>
              </a:spcBef>
              <a:spcAft>
                <a:spcPts val="0"/>
              </a:spcAft>
              <a:buNone/>
            </a:pPr>
            <a:r>
              <a:t/>
            </a:r>
            <a:endParaRPr/>
          </a:p>
        </p:txBody>
      </p:sp>
      <p:pic>
        <p:nvPicPr>
          <p:cNvPr descr="View in 720p to increase visible detail. &#10;OT 440 Kinesiology: Visual depiction of open/closed-chain movements in relation to knee locking mechanism. &#10; &#10;Exaggerated movements are created for visual purposes. &#10; &#10;Music Instrumental is &quot;Love Lockdown&quot; by Kanye West. It was the first song that came to mind when thinking of locking mechanisms :) &#10; &#10;Hope you enjoyed the video!" id="1029" name="Google Shape;1029;p132" title="OT 440 Kinesiology: Lower extremity knee locking mechanism">
            <a:hlinkClick r:id="rId3"/>
          </p:cNvPr>
          <p:cNvPicPr preferRelativeResize="0"/>
          <p:nvPr/>
        </p:nvPicPr>
        <p:blipFill>
          <a:blip r:embed="rId4">
            <a:alphaModFix/>
          </a:blip>
          <a:stretch>
            <a:fillRect/>
          </a:stretch>
        </p:blipFill>
        <p:spPr>
          <a:xfrm>
            <a:off x="246080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1000"/>
                                        <p:tgtEl>
                                          <p:spTgt spid="10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Diferenciální dg. </a:t>
            </a:r>
            <a:endParaRPr/>
          </a:p>
        </p:txBody>
      </p:sp>
      <p:sp>
        <p:nvSpPr>
          <p:cNvPr id="1035" name="Google Shape;1035;p133"/>
          <p:cNvSpPr txBox="1"/>
          <p:nvPr/>
        </p:nvSpPr>
        <p:spPr>
          <a:xfrm>
            <a:off x="540000" y="1266275"/>
            <a:ext cx="3707100" cy="2801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sk" sz="1700"/>
              <a:t>Bolest: </a:t>
            </a:r>
            <a:endParaRPr b="1" sz="1700"/>
          </a:p>
          <a:p>
            <a:pPr indent="-336550" lvl="0" marL="457200" rtl="0" algn="l">
              <a:lnSpc>
                <a:spcPct val="150000"/>
              </a:lnSpc>
              <a:spcBef>
                <a:spcPts val="0"/>
              </a:spcBef>
              <a:spcAft>
                <a:spcPts val="0"/>
              </a:spcAft>
              <a:buClr>
                <a:schemeClr val="dk2"/>
              </a:buClr>
              <a:buSzPts val="1700"/>
              <a:buChar char="●"/>
            </a:pPr>
            <a:r>
              <a:rPr lang="sk" sz="1700"/>
              <a:t>radikulární syndrom L4, L5, S1</a:t>
            </a:r>
            <a:endParaRPr sz="1700"/>
          </a:p>
          <a:p>
            <a:pPr indent="-336550" lvl="0" marL="457200" rtl="0" algn="l">
              <a:lnSpc>
                <a:spcPct val="150000"/>
              </a:lnSpc>
              <a:spcBef>
                <a:spcPts val="0"/>
              </a:spcBef>
              <a:spcAft>
                <a:spcPts val="0"/>
              </a:spcAft>
              <a:buClr>
                <a:schemeClr val="dk2"/>
              </a:buClr>
              <a:buSzPts val="1700"/>
              <a:buChar char="●"/>
            </a:pPr>
            <a:r>
              <a:rPr lang="sk" sz="1700"/>
              <a:t>periferní paréza n. femoralis</a:t>
            </a:r>
            <a:endParaRPr sz="1700"/>
          </a:p>
          <a:p>
            <a:pPr indent="-336550" lvl="0" marL="457200" rtl="0" algn="l">
              <a:lnSpc>
                <a:spcPct val="150000"/>
              </a:lnSpc>
              <a:spcBef>
                <a:spcPts val="0"/>
              </a:spcBef>
              <a:spcAft>
                <a:spcPts val="0"/>
              </a:spcAft>
              <a:buClr>
                <a:schemeClr val="dk2"/>
              </a:buClr>
              <a:buSzPts val="1700"/>
              <a:buChar char="●"/>
            </a:pPr>
            <a:r>
              <a:rPr lang="sk" sz="1700"/>
              <a:t>zánětlivé procesy (bakteriální, kapavka, borélie, chlamydie, RA, morbus Bechtěrev)</a:t>
            </a:r>
            <a:endParaRPr sz="1700"/>
          </a:p>
          <a:p>
            <a:pPr indent="-336550" lvl="0" marL="457200" rtl="0" algn="l">
              <a:lnSpc>
                <a:spcPct val="150000"/>
              </a:lnSpc>
              <a:spcBef>
                <a:spcPts val="0"/>
              </a:spcBef>
              <a:spcAft>
                <a:spcPts val="0"/>
              </a:spcAft>
              <a:buClr>
                <a:schemeClr val="dk2"/>
              </a:buClr>
              <a:buSzPts val="1700"/>
              <a:buChar char="●"/>
            </a:pPr>
            <a:r>
              <a:rPr lang="sk" sz="1700"/>
              <a:t>ruptura úponů</a:t>
            </a:r>
            <a:endParaRPr sz="1700"/>
          </a:p>
        </p:txBody>
      </p:sp>
      <p:pic>
        <p:nvPicPr>
          <p:cNvPr id="1036" name="Google Shape;1036;p133"/>
          <p:cNvPicPr preferRelativeResize="0"/>
          <p:nvPr/>
        </p:nvPicPr>
        <p:blipFill>
          <a:blip r:embed="rId3">
            <a:alphaModFix/>
          </a:blip>
          <a:stretch>
            <a:fillRect/>
          </a:stretch>
        </p:blipFill>
        <p:spPr>
          <a:xfrm>
            <a:off x="4359075" y="359525"/>
            <a:ext cx="3787600" cy="44244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Anteriorní bolest</a:t>
            </a:r>
            <a:endParaRPr/>
          </a:p>
        </p:txBody>
      </p:sp>
      <p:sp>
        <p:nvSpPr>
          <p:cNvPr id="1042" name="Google Shape;1042;p134"/>
          <p:cNvSpPr txBox="1"/>
          <p:nvPr>
            <p:ph idx="1" type="body"/>
          </p:nvPr>
        </p:nvSpPr>
        <p:spPr>
          <a:xfrm>
            <a:off x="521500" y="1190550"/>
            <a:ext cx="50631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Střed patelly </a:t>
            </a:r>
            <a:r>
              <a:rPr lang="sk" sz="1800"/>
              <a:t>(fr. patelly, zhmoždění patelly, praepatellární bursitis, výpotek v KOK po jeho zhmoždění)</a:t>
            </a:r>
            <a:endParaRPr sz="1800"/>
          </a:p>
          <a:p>
            <a:pPr indent="-342900" lvl="0" marL="457200" rtl="0" algn="l">
              <a:spcBef>
                <a:spcPts val="0"/>
              </a:spcBef>
              <a:spcAft>
                <a:spcPts val="0"/>
              </a:spcAft>
              <a:buSzPts val="1800"/>
              <a:buChar char="●"/>
            </a:pPr>
            <a:r>
              <a:rPr b="1" lang="sk" sz="1800"/>
              <a:t>Horní okraj patelly</a:t>
            </a:r>
            <a:r>
              <a:rPr lang="sk" sz="1800"/>
              <a:t> (ruptura úponu m. QF)</a:t>
            </a:r>
            <a:endParaRPr sz="1800"/>
          </a:p>
          <a:p>
            <a:pPr indent="-342900" lvl="0" marL="457200" rtl="0" algn="l">
              <a:spcBef>
                <a:spcPts val="0"/>
              </a:spcBef>
              <a:spcAft>
                <a:spcPts val="0"/>
              </a:spcAft>
              <a:buSzPts val="1800"/>
              <a:buChar char="●"/>
            </a:pPr>
            <a:r>
              <a:rPr b="1" lang="sk" sz="1800"/>
              <a:t>Med. okraj patelly</a:t>
            </a:r>
            <a:r>
              <a:rPr lang="sk" sz="1800"/>
              <a:t> (chondromalacie, AKP syndrom)</a:t>
            </a:r>
            <a:endParaRPr sz="1800"/>
          </a:p>
          <a:p>
            <a:pPr indent="-342900" lvl="0" marL="457200" rtl="0" algn="l">
              <a:spcBef>
                <a:spcPts val="0"/>
              </a:spcBef>
              <a:spcAft>
                <a:spcPts val="0"/>
              </a:spcAft>
              <a:buSzPts val="1800"/>
              <a:buChar char="●"/>
            </a:pPr>
            <a:r>
              <a:rPr b="1" lang="sk" sz="1800"/>
              <a:t>Retinaculum mediale</a:t>
            </a:r>
            <a:r>
              <a:rPr lang="sk" sz="1800"/>
              <a:t> (dislokace patelly, plica syndrom)</a:t>
            </a:r>
            <a:endParaRPr sz="1800"/>
          </a:p>
          <a:p>
            <a:pPr indent="-342900" lvl="0" marL="457200" rtl="0" algn="l">
              <a:spcBef>
                <a:spcPts val="0"/>
              </a:spcBef>
              <a:spcAft>
                <a:spcPts val="0"/>
              </a:spcAft>
              <a:buSzPts val="1800"/>
              <a:buChar char="●"/>
            </a:pPr>
            <a:r>
              <a:rPr b="1" lang="sk" sz="1800"/>
              <a:t>Apex patelly</a:t>
            </a:r>
            <a:r>
              <a:rPr lang="sk" sz="1800"/>
              <a:t> (ruptura lig. patellae, skokanské koleno=přetěžovaný úpon šlachy v oblasti kloubu)</a:t>
            </a:r>
            <a:endParaRPr sz="1800"/>
          </a:p>
          <a:p>
            <a:pPr indent="0" lvl="0" marL="0" rtl="0" algn="l">
              <a:spcBef>
                <a:spcPts val="0"/>
              </a:spcBef>
              <a:spcAft>
                <a:spcPts val="0"/>
              </a:spcAft>
              <a:buNone/>
            </a:pPr>
            <a:r>
              <a:t/>
            </a:r>
            <a:endParaRPr sz="1800"/>
          </a:p>
        </p:txBody>
      </p:sp>
      <p:pic>
        <p:nvPicPr>
          <p:cNvPr id="1043" name="Google Shape;1043;p134"/>
          <p:cNvPicPr preferRelativeResize="0"/>
          <p:nvPr/>
        </p:nvPicPr>
        <p:blipFill>
          <a:blip r:embed="rId3">
            <a:alphaModFix/>
          </a:blip>
          <a:stretch>
            <a:fillRect/>
          </a:stretch>
        </p:blipFill>
        <p:spPr>
          <a:xfrm>
            <a:off x="5871500" y="242700"/>
            <a:ext cx="2241575" cy="46580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Anteriorní bolest</a:t>
            </a:r>
            <a:endParaRPr/>
          </a:p>
        </p:txBody>
      </p:sp>
      <p:sp>
        <p:nvSpPr>
          <p:cNvPr id="1049" name="Google Shape;1049;p135"/>
          <p:cNvSpPr txBox="1"/>
          <p:nvPr>
            <p:ph idx="1" type="body"/>
          </p:nvPr>
        </p:nvSpPr>
        <p:spPr>
          <a:xfrm>
            <a:off x="540000" y="1269000"/>
            <a:ext cx="51525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b="1" lang="sk" sz="1700"/>
              <a:t>Med./lat. linie lig. patellae</a:t>
            </a:r>
            <a:r>
              <a:rPr lang="sk" sz="1700"/>
              <a:t> (léze menisků, syndrom předního tukového polštáře = syndrom fad pad, Hoffovo těleso)</a:t>
            </a:r>
            <a:endParaRPr sz="1700"/>
          </a:p>
          <a:p>
            <a:pPr indent="-336550" lvl="0" marL="457200" rtl="0" algn="l">
              <a:spcBef>
                <a:spcPts val="0"/>
              </a:spcBef>
              <a:spcAft>
                <a:spcPts val="0"/>
              </a:spcAft>
              <a:buSzPts val="1700"/>
              <a:buChar char="●"/>
            </a:pPr>
            <a:r>
              <a:rPr b="1" lang="sk" sz="1700"/>
              <a:t>Linie kloubní štěrbiny </a:t>
            </a:r>
            <a:r>
              <a:rPr lang="sk" sz="1700"/>
              <a:t>(léze menisků, degen. změny)</a:t>
            </a:r>
            <a:endParaRPr sz="1700"/>
          </a:p>
          <a:p>
            <a:pPr indent="-336550" lvl="0" marL="457200" rtl="0" algn="l">
              <a:spcBef>
                <a:spcPts val="0"/>
              </a:spcBef>
              <a:spcAft>
                <a:spcPts val="0"/>
              </a:spcAft>
              <a:buSzPts val="1700"/>
              <a:buChar char="●"/>
            </a:pPr>
            <a:r>
              <a:rPr b="1" lang="sk" sz="1700"/>
              <a:t>Lig. patellae</a:t>
            </a:r>
            <a:r>
              <a:rPr lang="sk" sz="1700"/>
              <a:t> (ruptura, infrapat.  bursitis)</a:t>
            </a:r>
            <a:endParaRPr sz="1700"/>
          </a:p>
          <a:p>
            <a:pPr indent="-336550" lvl="0" marL="457200" rtl="0" algn="l">
              <a:spcBef>
                <a:spcPts val="0"/>
              </a:spcBef>
              <a:spcAft>
                <a:spcPts val="0"/>
              </a:spcAft>
              <a:buSzPts val="1700"/>
              <a:buChar char="●"/>
            </a:pPr>
            <a:r>
              <a:rPr b="1" lang="sk" sz="1700"/>
              <a:t>Tuberositas tibiae </a:t>
            </a:r>
            <a:r>
              <a:rPr lang="sk" sz="1700"/>
              <a:t>(aseptická nekróza=morbus Osgood Schlatter, úponová tendinopatie)</a:t>
            </a:r>
            <a:endParaRPr sz="1700"/>
          </a:p>
          <a:p>
            <a:pPr indent="-336550" lvl="0" marL="457200" rtl="0" algn="l">
              <a:spcBef>
                <a:spcPts val="0"/>
              </a:spcBef>
              <a:spcAft>
                <a:spcPts val="0"/>
              </a:spcAft>
              <a:buSzPts val="1700"/>
              <a:buChar char="●"/>
            </a:pPr>
            <a:r>
              <a:rPr b="1" lang="sk" sz="1700"/>
              <a:t>Úpon pes anserinus </a:t>
            </a:r>
            <a:r>
              <a:rPr lang="sk" sz="1700"/>
              <a:t>(bursitis, tendinopatie pes anserinus)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pic>
        <p:nvPicPr>
          <p:cNvPr id="1050" name="Google Shape;1050;p135"/>
          <p:cNvPicPr preferRelativeResize="0"/>
          <p:nvPr/>
        </p:nvPicPr>
        <p:blipFill>
          <a:blip r:embed="rId3">
            <a:alphaModFix/>
          </a:blip>
          <a:stretch>
            <a:fillRect/>
          </a:stretch>
        </p:blipFill>
        <p:spPr>
          <a:xfrm>
            <a:off x="5570673" y="0"/>
            <a:ext cx="2475152" cy="514350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Mediální bolest</a:t>
            </a:r>
            <a:endParaRPr/>
          </a:p>
        </p:txBody>
      </p:sp>
      <p:sp>
        <p:nvSpPr>
          <p:cNvPr id="1056" name="Google Shape;1056;p136"/>
          <p:cNvSpPr txBox="1"/>
          <p:nvPr>
            <p:ph idx="1" type="body"/>
          </p:nvPr>
        </p:nvSpPr>
        <p:spPr>
          <a:xfrm>
            <a:off x="540000" y="1068425"/>
            <a:ext cx="49176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Med. epic. femuru</a:t>
            </a:r>
            <a:r>
              <a:rPr lang="sk" sz="1400"/>
              <a:t> (ruptura LCM)</a:t>
            </a:r>
            <a:endParaRPr sz="1400"/>
          </a:p>
          <a:p>
            <a:pPr indent="-317500" lvl="0" marL="457200" rtl="0" algn="l">
              <a:spcBef>
                <a:spcPts val="0"/>
              </a:spcBef>
              <a:spcAft>
                <a:spcPts val="0"/>
              </a:spcAft>
              <a:buSzPts val="1400"/>
              <a:buChar char="●"/>
            </a:pPr>
            <a:r>
              <a:rPr b="1" lang="sk" sz="1400"/>
              <a:t>Med. kondyl fem.</a:t>
            </a:r>
            <a:r>
              <a:rPr lang="sk" sz="1400"/>
              <a:t> (sy n. saphenus)</a:t>
            </a:r>
            <a:endParaRPr sz="1400"/>
          </a:p>
          <a:p>
            <a:pPr indent="-317500" lvl="0" marL="457200" rtl="0" algn="l">
              <a:spcBef>
                <a:spcPts val="0"/>
              </a:spcBef>
              <a:spcAft>
                <a:spcPts val="0"/>
              </a:spcAft>
              <a:buSzPts val="1400"/>
              <a:buChar char="●"/>
            </a:pPr>
            <a:r>
              <a:rPr b="1" lang="sk" sz="1400"/>
              <a:t>Med. plocha KOK</a:t>
            </a:r>
            <a:r>
              <a:rPr lang="sk" sz="1400"/>
              <a:t> (ruptura LCM, osteonekróza, plavecké koleno=přetížení úponové oblasti na mediální straně kolene vč. ligament - bolest na med. straně (prsa), plica syndrom=zhmoždění tkání uvnitř kloubu po dlouhodobé fixaci)</a:t>
            </a:r>
            <a:endParaRPr sz="1400"/>
          </a:p>
          <a:p>
            <a:pPr indent="-317500" lvl="0" marL="457200" rtl="0" algn="l">
              <a:spcBef>
                <a:spcPts val="0"/>
              </a:spcBef>
              <a:spcAft>
                <a:spcPts val="0"/>
              </a:spcAft>
              <a:buSzPts val="1400"/>
              <a:buChar char="●"/>
            </a:pPr>
            <a:r>
              <a:rPr b="1" lang="sk" sz="1400"/>
              <a:t>Med. kloubní štěrb. </a:t>
            </a:r>
            <a:r>
              <a:rPr lang="sk" sz="1400"/>
              <a:t>(léze med.menisku, léze LCA, bursitis, degen. změny)</a:t>
            </a:r>
            <a:endParaRPr sz="1400"/>
          </a:p>
          <a:p>
            <a:pPr indent="-317500" lvl="0" marL="457200" rtl="0" algn="l">
              <a:spcBef>
                <a:spcPts val="0"/>
              </a:spcBef>
              <a:spcAft>
                <a:spcPts val="0"/>
              </a:spcAft>
              <a:buSzPts val="1400"/>
              <a:buChar char="●"/>
            </a:pPr>
            <a:r>
              <a:rPr b="1" lang="sk" sz="1400"/>
              <a:t>Prox. a dist. od kloub. linie</a:t>
            </a:r>
            <a:endParaRPr b="1" sz="1400"/>
          </a:p>
          <a:p>
            <a:pPr indent="-317500" lvl="0" marL="457200" rtl="0" algn="l">
              <a:spcBef>
                <a:spcPts val="0"/>
              </a:spcBef>
              <a:spcAft>
                <a:spcPts val="0"/>
              </a:spcAft>
              <a:buSzPts val="1400"/>
              <a:buChar char="●"/>
            </a:pPr>
            <a:r>
              <a:rPr b="1" lang="sk" sz="1400"/>
              <a:t>Med. tib. plató </a:t>
            </a:r>
            <a:r>
              <a:rPr lang="sk" sz="1400"/>
              <a:t>(ruptura LCM, fr. tib. plató, bursitis pes anserinus)</a:t>
            </a:r>
            <a:endParaRPr sz="1400"/>
          </a:p>
          <a:p>
            <a:pPr indent="-317500" lvl="0" marL="457200" rtl="0" algn="l">
              <a:spcBef>
                <a:spcPts val="0"/>
              </a:spcBef>
              <a:spcAft>
                <a:spcPts val="0"/>
              </a:spcAft>
              <a:buSzPts val="1400"/>
              <a:buChar char="●"/>
            </a:pPr>
            <a:r>
              <a:rPr b="1" lang="sk" sz="1400"/>
              <a:t>Posteromed. oblast</a:t>
            </a:r>
            <a:r>
              <a:rPr lang="sk" sz="1400"/>
              <a:t> (tendinitis et bursitis m. semimembranosus)</a:t>
            </a:r>
            <a:endParaRPr sz="1400"/>
          </a:p>
          <a:p>
            <a:pPr indent="0" lvl="0" marL="0" rtl="0" algn="l">
              <a:spcBef>
                <a:spcPts val="0"/>
              </a:spcBef>
              <a:spcAft>
                <a:spcPts val="0"/>
              </a:spcAft>
              <a:buNone/>
            </a:pPr>
            <a:r>
              <a:t/>
            </a:r>
            <a:endParaRPr sz="1400"/>
          </a:p>
        </p:txBody>
      </p:sp>
      <p:pic>
        <p:nvPicPr>
          <p:cNvPr id="1057" name="Google Shape;1057;p136"/>
          <p:cNvPicPr preferRelativeResize="0"/>
          <p:nvPr/>
        </p:nvPicPr>
        <p:blipFill>
          <a:blip r:embed="rId3">
            <a:alphaModFix/>
          </a:blip>
          <a:stretch>
            <a:fillRect/>
          </a:stretch>
        </p:blipFill>
        <p:spPr>
          <a:xfrm>
            <a:off x="5546925" y="175575"/>
            <a:ext cx="2588550" cy="47936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Laterální bolest</a:t>
            </a:r>
            <a:endParaRPr/>
          </a:p>
        </p:txBody>
      </p:sp>
      <p:sp>
        <p:nvSpPr>
          <p:cNvPr id="1063" name="Google Shape;1063;p137"/>
          <p:cNvSpPr txBox="1"/>
          <p:nvPr>
            <p:ph idx="1" type="body"/>
          </p:nvPr>
        </p:nvSpPr>
        <p:spPr>
          <a:xfrm>
            <a:off x="540000" y="1269000"/>
            <a:ext cx="48501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b="1" lang="sk" sz="1900"/>
              <a:t>Lat. epic. fem.</a:t>
            </a:r>
            <a:r>
              <a:rPr lang="sk" sz="1900"/>
              <a:t> (léze LCL, syndrom tractus iliotibialis)</a:t>
            </a:r>
            <a:endParaRPr sz="1900"/>
          </a:p>
          <a:p>
            <a:pPr indent="-349250" lvl="0" marL="457200" rtl="0" algn="l">
              <a:spcBef>
                <a:spcPts val="0"/>
              </a:spcBef>
              <a:spcAft>
                <a:spcPts val="0"/>
              </a:spcAft>
              <a:buSzPts val="1900"/>
              <a:buChar char="●"/>
            </a:pPr>
            <a:r>
              <a:rPr b="1" lang="sk" sz="1900"/>
              <a:t>Začátek a tělo popliteální šlachy </a:t>
            </a:r>
            <a:r>
              <a:rPr lang="sk" sz="1900"/>
              <a:t>(poranění šlachy, úponová tendinopatie)</a:t>
            </a:r>
            <a:endParaRPr sz="1900"/>
          </a:p>
          <a:p>
            <a:pPr indent="-349250" lvl="0" marL="457200" rtl="0" algn="l">
              <a:spcBef>
                <a:spcPts val="0"/>
              </a:spcBef>
              <a:spcAft>
                <a:spcPts val="0"/>
              </a:spcAft>
              <a:buSzPts val="1900"/>
              <a:buChar char="●"/>
            </a:pPr>
            <a:r>
              <a:rPr b="1" lang="sk" sz="1900"/>
              <a:t>Lat. kondyl fem. </a:t>
            </a:r>
            <a:r>
              <a:rPr lang="sk" sz="1900"/>
              <a:t>(plica sy., deg. procesy)</a:t>
            </a:r>
            <a:endParaRPr sz="1900"/>
          </a:p>
          <a:p>
            <a:pPr indent="-349250" lvl="0" marL="457200" rtl="0" algn="l">
              <a:spcBef>
                <a:spcPts val="0"/>
              </a:spcBef>
              <a:spcAft>
                <a:spcPts val="0"/>
              </a:spcAft>
              <a:buSzPts val="1900"/>
              <a:buChar char="●"/>
            </a:pPr>
            <a:r>
              <a:rPr b="1" lang="sk" sz="1900"/>
              <a:t>Léze LCL </a:t>
            </a:r>
            <a:endParaRPr b="1" sz="1900"/>
          </a:p>
          <a:p>
            <a:pPr indent="-349250" lvl="0" marL="457200" rtl="0" algn="l">
              <a:spcBef>
                <a:spcPts val="0"/>
              </a:spcBef>
              <a:spcAft>
                <a:spcPts val="0"/>
              </a:spcAft>
              <a:buSzPts val="1900"/>
              <a:buChar char="●"/>
            </a:pPr>
            <a:r>
              <a:rPr b="1" lang="sk" sz="1900"/>
              <a:t>Lat. kloubní štěrbina</a:t>
            </a:r>
            <a:r>
              <a:rPr lang="sk" sz="1900"/>
              <a:t> (léze lat. menisku, ruptura úponu m. popliteus)</a:t>
            </a:r>
            <a:endParaRPr sz="1900"/>
          </a:p>
          <a:p>
            <a:pPr indent="0" lvl="0" marL="0" rtl="0" algn="l">
              <a:spcBef>
                <a:spcPts val="0"/>
              </a:spcBef>
              <a:spcAft>
                <a:spcPts val="0"/>
              </a:spcAft>
              <a:buNone/>
            </a:pPr>
            <a:r>
              <a:t/>
            </a:r>
            <a:endParaRPr sz="1900"/>
          </a:p>
        </p:txBody>
      </p:sp>
      <p:pic>
        <p:nvPicPr>
          <p:cNvPr id="1064" name="Google Shape;1064;p137"/>
          <p:cNvPicPr preferRelativeResize="0"/>
          <p:nvPr/>
        </p:nvPicPr>
        <p:blipFill>
          <a:blip r:embed="rId3">
            <a:alphaModFix/>
          </a:blip>
          <a:stretch>
            <a:fillRect/>
          </a:stretch>
        </p:blipFill>
        <p:spPr>
          <a:xfrm>
            <a:off x="5513350" y="133050"/>
            <a:ext cx="2559525" cy="471685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Laterální bolest</a:t>
            </a:r>
            <a:endParaRPr/>
          </a:p>
        </p:txBody>
      </p:sp>
      <p:sp>
        <p:nvSpPr>
          <p:cNvPr id="1070" name="Google Shape;1070;p138"/>
          <p:cNvSpPr txBox="1"/>
          <p:nvPr>
            <p:ph idx="1" type="body"/>
          </p:nvPr>
        </p:nvSpPr>
        <p:spPr>
          <a:xfrm>
            <a:off x="540000" y="1269000"/>
            <a:ext cx="43233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Lat. tibiální plató </a:t>
            </a:r>
            <a:r>
              <a:rPr lang="sk"/>
              <a:t>(deg. procesy, poranění m. popliteus)</a:t>
            </a:r>
            <a:endParaRPr/>
          </a:p>
          <a:p>
            <a:pPr indent="-361950" lvl="0" marL="457200" rtl="0" algn="l">
              <a:spcBef>
                <a:spcPts val="0"/>
              </a:spcBef>
              <a:spcAft>
                <a:spcPts val="0"/>
              </a:spcAft>
              <a:buSzPts val="2100"/>
              <a:buChar char="●"/>
            </a:pPr>
            <a:r>
              <a:rPr b="1" lang="sk"/>
              <a:t>Gerdyho hrbolek </a:t>
            </a:r>
            <a:r>
              <a:rPr lang="sk"/>
              <a:t>(tendinopatie tr. iliotib.)</a:t>
            </a:r>
            <a:endParaRPr/>
          </a:p>
          <a:p>
            <a:pPr indent="-361950" lvl="0" marL="457200" rtl="0" algn="l">
              <a:spcBef>
                <a:spcPts val="0"/>
              </a:spcBef>
              <a:spcAft>
                <a:spcPts val="0"/>
              </a:spcAft>
              <a:buSzPts val="2100"/>
              <a:buChar char="●"/>
            </a:pPr>
            <a:r>
              <a:rPr b="1" lang="sk"/>
              <a:t>Caput fibulae </a:t>
            </a:r>
            <a:r>
              <a:rPr lang="sk"/>
              <a:t>(dislokace caput  femoris, tendinopatie m. biceps femoris nebo jeho parciální ruptura)</a:t>
            </a:r>
            <a:endParaRPr/>
          </a:p>
          <a:p>
            <a:pPr indent="0" lvl="0" marL="0" rtl="0" algn="l">
              <a:spcBef>
                <a:spcPts val="0"/>
              </a:spcBef>
              <a:spcAft>
                <a:spcPts val="0"/>
              </a:spcAft>
              <a:buNone/>
            </a:pPr>
            <a:r>
              <a:t/>
            </a:r>
            <a:endParaRPr/>
          </a:p>
        </p:txBody>
      </p:sp>
      <p:pic>
        <p:nvPicPr>
          <p:cNvPr id="1071" name="Google Shape;1071;p138"/>
          <p:cNvPicPr preferRelativeResize="0"/>
          <p:nvPr/>
        </p:nvPicPr>
        <p:blipFill>
          <a:blip r:embed="rId3">
            <a:alphaModFix/>
          </a:blip>
          <a:stretch>
            <a:fillRect/>
          </a:stretch>
        </p:blipFill>
        <p:spPr>
          <a:xfrm>
            <a:off x="5318250" y="254675"/>
            <a:ext cx="2514650" cy="4634151"/>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TEP KOK</a:t>
            </a:r>
            <a:endParaRPr/>
          </a:p>
        </p:txBody>
      </p:sp>
      <p:sp>
        <p:nvSpPr>
          <p:cNvPr id="1077" name="Google Shape;1077;p13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Indikace pokročilá gonartróza (často i hemofilici)</a:t>
            </a:r>
            <a:endParaRPr sz="1800"/>
          </a:p>
          <a:p>
            <a:pPr indent="-342900" lvl="0" marL="457200" rtl="0" algn="l">
              <a:spcBef>
                <a:spcPts val="0"/>
              </a:spcBef>
              <a:spcAft>
                <a:spcPts val="0"/>
              </a:spcAft>
              <a:buSzPts val="1800"/>
              <a:buChar char="●"/>
            </a:pPr>
            <a:r>
              <a:rPr lang="sk" sz="1800"/>
              <a:t>Možnost korekčních změn osového postavení KOK (u KYK ne)</a:t>
            </a:r>
            <a:endParaRPr sz="1800"/>
          </a:p>
          <a:p>
            <a:pPr indent="-342900" lvl="0" marL="457200" rtl="0" algn="l">
              <a:spcBef>
                <a:spcPts val="0"/>
              </a:spcBef>
              <a:spcAft>
                <a:spcPts val="0"/>
              </a:spcAft>
              <a:buSzPts val="1800"/>
              <a:buChar char="●"/>
            </a:pPr>
            <a:r>
              <a:rPr lang="sk" sz="1800"/>
              <a:t>OA KOK - námahová bolest při chůzi v terénu a ze schodů</a:t>
            </a:r>
            <a:endParaRPr sz="1800"/>
          </a:p>
          <a:p>
            <a:pPr indent="-342900" lvl="0" marL="457200" rtl="0" algn="l">
              <a:spcBef>
                <a:spcPts val="0"/>
              </a:spcBef>
              <a:spcAft>
                <a:spcPts val="0"/>
              </a:spcAft>
              <a:buSzPts val="1800"/>
              <a:buChar char="●"/>
            </a:pPr>
            <a:r>
              <a:rPr lang="sk" sz="1800"/>
              <a:t>Postupně bolest klidová, giving way phenomenon, otok, zarudnutí, vyšší teplota (omezení mobility)</a:t>
            </a:r>
            <a:endParaRPr sz="1800"/>
          </a:p>
          <a:p>
            <a:pPr indent="-342900" lvl="0" marL="457200" rtl="0" algn="l">
              <a:spcBef>
                <a:spcPts val="0"/>
              </a:spcBef>
              <a:spcAft>
                <a:spcPts val="0"/>
              </a:spcAft>
              <a:buSzPts val="1800"/>
              <a:buChar char="●"/>
            </a:pPr>
            <a:r>
              <a:rPr lang="sk" sz="1800"/>
              <a:t>Sekundární rozvoj zánětl. procesu - může se tvořit Bakerova pseudocysta</a:t>
            </a:r>
            <a:endParaRPr sz="1800"/>
          </a:p>
          <a:p>
            <a:pPr indent="-342900" lvl="0" marL="457200" rtl="0" algn="l">
              <a:spcBef>
                <a:spcPts val="0"/>
              </a:spcBef>
              <a:spcAft>
                <a:spcPts val="0"/>
              </a:spcAft>
              <a:buSzPts val="1800"/>
              <a:buChar char="●"/>
            </a:pPr>
            <a:r>
              <a:rPr lang="sk" sz="1800"/>
              <a:t>Implantáty běžně cementované (uni a bikompartmentální)</a:t>
            </a:r>
            <a:endParaRPr sz="1800"/>
          </a:p>
          <a:p>
            <a:pPr indent="-342900" lvl="0" marL="457200" rtl="0" algn="l">
              <a:spcBef>
                <a:spcPts val="0"/>
              </a:spcBef>
              <a:spcAft>
                <a:spcPts val="0"/>
              </a:spcAft>
              <a:buSzPts val="1800"/>
              <a:buChar char="●"/>
            </a:pPr>
            <a:r>
              <a:rPr lang="sk" sz="1800"/>
              <a:t>Op. přístupy (med. patell. retinakula a kl.p., midvastus přístup - podélné protnutí vláken m.VMO, subvastus - příčné protnutí vláken m.VMO, nutno rekonstruovat)</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Menisky</a:t>
            </a:r>
            <a:endParaRPr/>
          </a:p>
        </p:txBody>
      </p:sp>
      <p:sp>
        <p:nvSpPr>
          <p:cNvPr id="257" name="Google Shape;257;p32"/>
          <p:cNvSpPr txBox="1"/>
          <p:nvPr>
            <p:ph idx="1" type="body"/>
          </p:nvPr>
        </p:nvSpPr>
        <p:spPr>
          <a:xfrm>
            <a:off x="540000" y="1269000"/>
            <a:ext cx="5270400" cy="3105000"/>
          </a:xfrm>
          <a:prstGeom prst="rect">
            <a:avLst/>
          </a:prstGeom>
        </p:spPr>
        <p:txBody>
          <a:bodyPr anchorCtr="0" anchor="t" bIns="0" lIns="0" spcFirstLastPara="1" rIns="0" wrap="square" tIns="0">
            <a:noAutofit/>
          </a:bodyPr>
          <a:lstStyle/>
          <a:p>
            <a:pPr indent="-171450" lvl="0" marL="228600" rtl="0" algn="l">
              <a:lnSpc>
                <a:spcPct val="90000"/>
              </a:lnSpc>
              <a:spcBef>
                <a:spcPts val="0"/>
              </a:spcBef>
              <a:spcAft>
                <a:spcPts val="0"/>
              </a:spcAft>
              <a:buSzPts val="1900"/>
              <a:buChar char="•"/>
            </a:pPr>
            <a:r>
              <a:rPr lang="sk" sz="1900">
                <a:solidFill>
                  <a:srgbClr val="000000"/>
                </a:solidFill>
              </a:rPr>
              <a:t>Srpkovité destičky z vazivové chrupavky, které jsou při svém obvodu vyšší, na vnitřním obvodu velmi tenké</a:t>
            </a:r>
            <a:endParaRPr sz="1900">
              <a:solidFill>
                <a:srgbClr val="000000"/>
              </a:solidFill>
            </a:endParaRPr>
          </a:p>
          <a:p>
            <a:pPr indent="-171450" lvl="0" marL="228600" rtl="0" algn="l">
              <a:lnSpc>
                <a:spcPct val="90000"/>
              </a:lnSpc>
              <a:spcBef>
                <a:spcPts val="1000"/>
              </a:spcBef>
              <a:spcAft>
                <a:spcPts val="0"/>
              </a:spcAft>
              <a:buSzPts val="1900"/>
              <a:buChar char="•"/>
            </a:pPr>
            <a:r>
              <a:rPr lang="sk" sz="1900">
                <a:solidFill>
                  <a:srgbClr val="000000"/>
                </a:solidFill>
              </a:rPr>
              <a:t>Cípy menisků se upínají na tibii do area intercondylaris anterior et posterior</a:t>
            </a:r>
            <a:endParaRPr sz="1900">
              <a:solidFill>
                <a:srgbClr val="000000"/>
              </a:solidFill>
            </a:endParaRPr>
          </a:p>
          <a:p>
            <a:pPr indent="-171450" lvl="0" marL="228600" rtl="0" algn="l">
              <a:lnSpc>
                <a:spcPct val="90000"/>
              </a:lnSpc>
              <a:spcBef>
                <a:spcPts val="1000"/>
              </a:spcBef>
              <a:spcAft>
                <a:spcPts val="0"/>
              </a:spcAft>
              <a:buSzPts val="1900"/>
              <a:buChar char="•"/>
            </a:pPr>
            <a:r>
              <a:rPr lang="sk" sz="1900">
                <a:solidFill>
                  <a:srgbClr val="000000"/>
                </a:solidFill>
              </a:rPr>
              <a:t>Obvod menisků je připojen ke kloubnímu pouzdru a prostřednictvím ligg. coronaria k tibii</a:t>
            </a:r>
            <a:endParaRPr sz="1900">
              <a:solidFill>
                <a:srgbClr val="000000"/>
              </a:solidFill>
            </a:endParaRPr>
          </a:p>
          <a:p>
            <a:pPr indent="0" lvl="0" marL="0" rtl="0" algn="l">
              <a:spcBef>
                <a:spcPts val="0"/>
              </a:spcBef>
              <a:spcAft>
                <a:spcPts val="0"/>
              </a:spcAft>
              <a:buNone/>
            </a:pPr>
            <a:r>
              <a:t/>
            </a:r>
            <a:endParaRPr sz="1200"/>
          </a:p>
        </p:txBody>
      </p:sp>
      <p:pic>
        <p:nvPicPr>
          <p:cNvPr id="258" name="Google Shape;258;p32"/>
          <p:cNvPicPr preferRelativeResize="0"/>
          <p:nvPr/>
        </p:nvPicPr>
        <p:blipFill>
          <a:blip r:embed="rId3">
            <a:alphaModFix/>
          </a:blip>
          <a:stretch>
            <a:fillRect/>
          </a:stretch>
        </p:blipFill>
        <p:spPr>
          <a:xfrm>
            <a:off x="5810250" y="-12"/>
            <a:ext cx="3333750" cy="1495425"/>
          </a:xfrm>
          <a:prstGeom prst="rect">
            <a:avLst/>
          </a:prstGeom>
          <a:noFill/>
          <a:ln>
            <a:noFill/>
          </a:ln>
        </p:spPr>
      </p:pic>
      <p:sp>
        <p:nvSpPr>
          <p:cNvPr id="259" name="Google Shape;259;p32"/>
          <p:cNvSpPr txBox="1"/>
          <p:nvPr/>
        </p:nvSpPr>
        <p:spPr>
          <a:xfrm>
            <a:off x="5977125" y="14007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D9D9D9"/>
                </a:solidFill>
              </a:rPr>
              <a:t>http://www.dostry.cz/podrobne/potize_poraneni_menisku.htm</a:t>
            </a:r>
            <a:endParaRPr sz="800">
              <a:solidFill>
                <a:srgbClr val="D9D9D9"/>
              </a:solidFill>
            </a:endParaRPr>
          </a:p>
        </p:txBody>
      </p:sp>
      <p:pic>
        <p:nvPicPr>
          <p:cNvPr id="260" name="Google Shape;260;p32"/>
          <p:cNvPicPr preferRelativeResize="0"/>
          <p:nvPr/>
        </p:nvPicPr>
        <p:blipFill rotWithShape="1">
          <a:blip r:embed="rId4">
            <a:alphaModFix/>
          </a:blip>
          <a:srcRect b="0" l="0" r="0" t="0"/>
          <a:stretch/>
        </p:blipFill>
        <p:spPr>
          <a:xfrm>
            <a:off x="6392574" y="3049124"/>
            <a:ext cx="2751425" cy="2094375"/>
          </a:xfrm>
          <a:prstGeom prst="rect">
            <a:avLst/>
          </a:prstGeom>
          <a:noFill/>
          <a:ln>
            <a:noFill/>
          </a:ln>
        </p:spPr>
      </p:pic>
      <p:sp>
        <p:nvSpPr>
          <p:cNvPr id="261" name="Google Shape;261;p32"/>
          <p:cNvSpPr txBox="1"/>
          <p:nvPr/>
        </p:nvSpPr>
        <p:spPr>
          <a:xfrm>
            <a:off x="6144000"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Radomír, Č. (2016). </a:t>
            </a:r>
            <a:r>
              <a:rPr i="1" lang="sk" sz="800">
                <a:solidFill>
                  <a:srgbClr val="CCCCCC"/>
                </a:solidFill>
              </a:rPr>
              <a:t>Anatomie 3: Třetí, upravené a doplněné vydání</a:t>
            </a:r>
            <a:r>
              <a:rPr lang="sk" sz="800">
                <a:solidFill>
                  <a:srgbClr val="CCCCCC"/>
                </a:solidFill>
              </a:rPr>
              <a:t>. Grada Publishing as.</a:t>
            </a:r>
            <a:endParaRPr sz="800">
              <a:solidFill>
                <a:srgbClr val="CCCCCC"/>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descr="Částečná náhrada kolena je operační metoda, při které nahrazujeme nejčastěji vnitřní část kolena poškozenou artrózou.&#10;Více informací najdete na webových stránkách:&#10;https://ortopedickeoperace.cz/&#10;&#10;Music background source: www.cyberlink.com (Background Music - Inspiration)" id="1082" name="Google Shape;1082;p140" title="Částečná náhrada kolena (UNI)">
            <a:hlinkClick r:id="rId3"/>
          </p:cNvPr>
          <p:cNvPicPr preferRelativeResize="0"/>
          <p:nvPr/>
        </p:nvPicPr>
        <p:blipFill>
          <a:blip r:embed="rId4">
            <a:alphaModFix/>
          </a:blip>
          <a:stretch>
            <a:fillRect/>
          </a:stretch>
        </p:blipFill>
        <p:spPr>
          <a:xfrm>
            <a:off x="389775" y="595550"/>
            <a:ext cx="4455775" cy="2506375"/>
          </a:xfrm>
          <a:prstGeom prst="rect">
            <a:avLst/>
          </a:prstGeom>
          <a:noFill/>
          <a:ln>
            <a:noFill/>
          </a:ln>
        </p:spPr>
      </p:pic>
      <p:pic>
        <p:nvPicPr>
          <p:cNvPr descr="Částečná náhrada kolena je operační metoda, při které nahrazujeme nejčastěji vnitřní část kolena poškozenou artrózou.&#10;Více informací najdete na webových stránkách:&#10;https://ortopedickeoperace.cz/&#10;&#10;Music background source: www.cyberlink.com (Background Music - Inspiration)" id="1083" name="Google Shape;1083;p140" title="Částečná náhrada kolena (UNI)">
            <a:hlinkClick r:id="rId5"/>
          </p:cNvPr>
          <p:cNvPicPr preferRelativeResize="0"/>
          <p:nvPr/>
        </p:nvPicPr>
        <p:blipFill>
          <a:blip r:embed="rId4">
            <a:alphaModFix/>
          </a:blip>
          <a:stretch>
            <a:fillRect/>
          </a:stretch>
        </p:blipFill>
        <p:spPr>
          <a:xfrm>
            <a:off x="4845550" y="2099175"/>
            <a:ext cx="4146050" cy="23321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1000"/>
                                        <p:tgtEl>
                                          <p:spTgt spid="10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1000"/>
                                        <p:tgtEl>
                                          <p:spTgt spid="10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TEP KOK</a:t>
            </a:r>
            <a:endParaRPr/>
          </a:p>
        </p:txBody>
      </p:sp>
      <p:sp>
        <p:nvSpPr>
          <p:cNvPr id="1089" name="Google Shape;1089;p14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sk" sz="2000"/>
              <a:t>OA v KOK (hypotonie a hypotrofie m. VMO, osové postavení KOK - varozita/valgozita, náplň suprapatellár. recessu - ballotement, A i P pohyb (snížení ROM, FLX kontraktura, zvukové fenomény)</a:t>
            </a:r>
            <a:endParaRPr sz="2000"/>
          </a:p>
          <a:p>
            <a:pPr indent="-355600" lvl="0" marL="457200" rtl="0" algn="l">
              <a:spcBef>
                <a:spcPts val="0"/>
              </a:spcBef>
              <a:spcAft>
                <a:spcPts val="0"/>
              </a:spcAft>
              <a:buSzPts val="2000"/>
              <a:buChar char="●"/>
            </a:pPr>
            <a:r>
              <a:rPr lang="sk" sz="2000"/>
              <a:t>Sv. dysbalane (hypertonus hamstringů, inhibice m. VMO, hypertonus dist.č. VL a m. RF QF - bolest v pánvi a prox. části stehna)</a:t>
            </a:r>
            <a:endParaRPr sz="2000"/>
          </a:p>
          <a:p>
            <a:pPr indent="-355600" lvl="0" marL="457200" rtl="0" algn="l">
              <a:spcBef>
                <a:spcPts val="0"/>
              </a:spcBef>
              <a:spcAft>
                <a:spcPts val="0"/>
              </a:spcAft>
              <a:buSzPts val="2000"/>
              <a:buChar char="●"/>
            </a:pPr>
            <a:r>
              <a:rPr lang="sk" sz="2000"/>
              <a:t>Omezena hybnost patelly (m. RF a TFL) </a:t>
            </a:r>
            <a:endParaRPr sz="2000"/>
          </a:p>
          <a:p>
            <a:pPr indent="-355600" lvl="0" marL="457200" rtl="0" algn="l">
              <a:spcBef>
                <a:spcPts val="0"/>
              </a:spcBef>
              <a:spcAft>
                <a:spcPts val="0"/>
              </a:spcAft>
              <a:buSzPts val="2000"/>
              <a:buChar char="●"/>
            </a:pPr>
            <a:r>
              <a:rPr lang="sk" sz="2000"/>
              <a:t>uvolnění distální porce m.QF, aktivace m. VMO, oš. m. popliteus, exc. KO m. QF ve výpadu, apod. </a:t>
            </a:r>
            <a:endParaRPr sz="2000"/>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42"/>
          <p:cNvSpPr txBox="1"/>
          <p:nvPr>
            <p:ph type="title"/>
          </p:nvPr>
        </p:nvSpPr>
        <p:spPr>
          <a:xfrm>
            <a:off x="540000" y="540000"/>
            <a:ext cx="43872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Běžecké KOK (ITB Syndrom)</a:t>
            </a:r>
            <a:endParaRPr sz="2500"/>
          </a:p>
        </p:txBody>
      </p:sp>
      <p:sp>
        <p:nvSpPr>
          <p:cNvPr id="1095" name="Google Shape;1095;p142"/>
          <p:cNvSpPr txBox="1"/>
          <p:nvPr>
            <p:ph idx="1" type="body"/>
          </p:nvPr>
        </p:nvSpPr>
        <p:spPr>
          <a:xfrm>
            <a:off x="540000" y="1113250"/>
            <a:ext cx="5251200" cy="3097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500"/>
              <a:t>Renneho model z r.1974:</a:t>
            </a:r>
            <a:endParaRPr b="1" sz="1500"/>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ITB má jediný úpon na Gerdyho tuberkulu</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ITB je „stažený, nebo zkrácený“</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zanícená burza a/nebo ITB jako “generátor bolesti”</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zánět je důsledkem „přeskakování“ ITB přes laterální epikondyl femuru při opakovaných flekčních pohybech v koleni</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ITBS je způsoben v důsledku typu fyzické aktivity</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Oberův a Nobleho test může pomoci vyloučit další diagnózy</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Pozitivní Nobleho test skutečně ukazuje na poranění ITB, problémy s burzou, nebo s fasciální tkání - primární zdroj nocicepce</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u="sng">
                <a:solidFill>
                  <a:schemeClr val="hlink"/>
                </a:solidFill>
                <a:highlight>
                  <a:srgbClr val="FFFFFF"/>
                </a:highlight>
                <a:hlinkClick r:id="rId3"/>
              </a:rPr>
              <a:t>https://www.svetfyzioterapie.cz/itb-syndrom-myty-a-fakta</a:t>
            </a:r>
            <a:r>
              <a:rPr lang="sk" sz="1500">
                <a:solidFill>
                  <a:srgbClr val="141414"/>
                </a:solidFill>
                <a:highlight>
                  <a:srgbClr val="FFFFFF"/>
                </a:highlight>
              </a:rPr>
              <a:t> </a:t>
            </a:r>
            <a:endParaRPr sz="1500">
              <a:solidFill>
                <a:srgbClr val="141414"/>
              </a:solidFill>
              <a:highlight>
                <a:srgbClr val="FFFFFF"/>
              </a:highlight>
            </a:endParaRPr>
          </a:p>
          <a:p>
            <a:pPr indent="0" lvl="0" marL="0" rtl="0" algn="l">
              <a:lnSpc>
                <a:spcPct val="115000"/>
              </a:lnSpc>
              <a:spcBef>
                <a:spcPts val="1200"/>
              </a:spcBef>
              <a:spcAft>
                <a:spcPts val="0"/>
              </a:spcAft>
              <a:buNone/>
            </a:pPr>
            <a:r>
              <a:t/>
            </a:r>
            <a:endParaRPr sz="1500">
              <a:solidFill>
                <a:srgbClr val="141414"/>
              </a:solidFill>
              <a:highlight>
                <a:srgbClr val="FFFFFF"/>
              </a:highlight>
            </a:endParaRPr>
          </a:p>
          <a:p>
            <a:pPr indent="0" lvl="0" marL="0" rtl="0" algn="l">
              <a:spcBef>
                <a:spcPts val="1200"/>
              </a:spcBef>
              <a:spcAft>
                <a:spcPts val="0"/>
              </a:spcAft>
              <a:buNone/>
            </a:pPr>
            <a:r>
              <a:t/>
            </a:r>
            <a:endParaRPr sz="2400"/>
          </a:p>
        </p:txBody>
      </p:sp>
      <p:pic>
        <p:nvPicPr>
          <p:cNvPr id="1096" name="Google Shape;1096;p142"/>
          <p:cNvPicPr preferRelativeResize="0"/>
          <p:nvPr/>
        </p:nvPicPr>
        <p:blipFill>
          <a:blip r:embed="rId4">
            <a:alphaModFix/>
          </a:blip>
          <a:stretch>
            <a:fillRect/>
          </a:stretch>
        </p:blipFill>
        <p:spPr>
          <a:xfrm>
            <a:off x="5791175" y="594225"/>
            <a:ext cx="3097800" cy="3097800"/>
          </a:xfrm>
          <a:prstGeom prst="rect">
            <a:avLst/>
          </a:prstGeom>
          <a:noFill/>
          <a:ln>
            <a:noFill/>
          </a:ln>
        </p:spPr>
      </p:pic>
      <p:sp>
        <p:nvSpPr>
          <p:cNvPr id="1097" name="Google Shape;1097;p142"/>
          <p:cNvSpPr txBox="1"/>
          <p:nvPr/>
        </p:nvSpPr>
        <p:spPr>
          <a:xfrm>
            <a:off x="5901425" y="3692025"/>
            <a:ext cx="2877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999999"/>
                </a:solidFill>
              </a:rPr>
              <a:t>https://www.svetfyzioterapie.cz/itb-syndrom-myty-a-fakta</a:t>
            </a:r>
            <a:endParaRPr sz="800">
              <a:solidFill>
                <a:srgbClr val="999999"/>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Běžecké KOK (ITB Syndrom)</a:t>
            </a:r>
            <a:endParaRPr/>
          </a:p>
        </p:txBody>
      </p:sp>
      <p:sp>
        <p:nvSpPr>
          <p:cNvPr id="1103" name="Google Shape;1103;p143"/>
          <p:cNvSpPr txBox="1"/>
          <p:nvPr>
            <p:ph idx="1" type="body"/>
          </p:nvPr>
        </p:nvSpPr>
        <p:spPr>
          <a:xfrm>
            <a:off x="540000" y="1269000"/>
            <a:ext cx="50745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600"/>
              <a:t>Na základě nově provedených studií vyšlo, že:</a:t>
            </a:r>
            <a:endParaRPr sz="1600"/>
          </a:p>
          <a:p>
            <a:pPr indent="-330200" lvl="0" marL="457200" rtl="0" algn="l">
              <a:lnSpc>
                <a:spcPct val="115000"/>
              </a:lnSpc>
              <a:spcBef>
                <a:spcPts val="0"/>
              </a:spcBef>
              <a:spcAft>
                <a:spcPts val="0"/>
              </a:spcAft>
              <a:buSzPts val="1600"/>
              <a:buChar char="●"/>
            </a:pPr>
            <a:r>
              <a:rPr lang="sk" sz="1600">
                <a:solidFill>
                  <a:srgbClr val="141414"/>
                </a:solidFill>
                <a:highlight>
                  <a:srgbClr val="FFFFFF"/>
                </a:highlight>
              </a:rPr>
              <a:t>ITB „nepřeskakuje“ přes epikondyl stehenní kosti (pevný úpon na femur, tibii a patellu)</a:t>
            </a:r>
            <a:endParaRPr sz="1600">
              <a:solidFill>
                <a:srgbClr val="141414"/>
              </a:solidFill>
              <a:highlight>
                <a:srgbClr val="FFFFFF"/>
              </a:highlight>
            </a:endParaRPr>
          </a:p>
          <a:p>
            <a:pPr indent="-330200" lvl="0" marL="457200" rtl="0" algn="l">
              <a:lnSpc>
                <a:spcPct val="115000"/>
              </a:lnSpc>
              <a:spcBef>
                <a:spcPts val="0"/>
              </a:spcBef>
              <a:spcAft>
                <a:spcPts val="0"/>
              </a:spcAft>
              <a:buSzPts val="1600"/>
              <a:buChar char="●"/>
            </a:pPr>
            <a:r>
              <a:rPr lang="sk" sz="1600">
                <a:solidFill>
                  <a:srgbClr val="141414"/>
                </a:solidFill>
                <a:highlight>
                  <a:srgbClr val="FFFFFF"/>
                </a:highlight>
              </a:rPr>
              <a:t>měnícím se napětím předních a zadních vláken ITB při FLX a EXT může vznikat tzv. palpační iluze pohybu ITB v jeho distální části</a:t>
            </a:r>
            <a:endParaRPr sz="1600">
              <a:solidFill>
                <a:srgbClr val="141414"/>
              </a:solidFill>
              <a:highlight>
                <a:srgbClr val="FFFFFF"/>
              </a:highlight>
            </a:endParaRPr>
          </a:p>
          <a:p>
            <a:pPr indent="-330200" lvl="0" marL="457200" rtl="0" algn="l">
              <a:lnSpc>
                <a:spcPct val="115000"/>
              </a:lnSpc>
              <a:spcBef>
                <a:spcPts val="0"/>
              </a:spcBef>
              <a:spcAft>
                <a:spcPts val="0"/>
              </a:spcAft>
              <a:buSzPts val="1600"/>
              <a:buChar char="●"/>
            </a:pPr>
            <a:r>
              <a:rPr lang="sk" sz="1600">
                <a:solidFill>
                  <a:srgbClr val="141414"/>
                </a:solidFill>
                <a:highlight>
                  <a:srgbClr val="FFFFFF"/>
                </a:highlight>
              </a:rPr>
              <a:t>nebyla potvrzena existence subtendinózní burzy, ale výskyt vysoce inervované tukové tkáně</a:t>
            </a:r>
            <a:endParaRPr sz="1600">
              <a:solidFill>
                <a:srgbClr val="141414"/>
              </a:solidFill>
              <a:highlight>
                <a:srgbClr val="FFFFFF"/>
              </a:highlight>
            </a:endParaRPr>
          </a:p>
          <a:p>
            <a:pPr indent="-330200" lvl="0" marL="457200" rtl="0" algn="l">
              <a:lnSpc>
                <a:spcPct val="115000"/>
              </a:lnSpc>
              <a:spcBef>
                <a:spcPts val="0"/>
              </a:spcBef>
              <a:spcAft>
                <a:spcPts val="0"/>
              </a:spcAft>
              <a:buSzPts val="1600"/>
              <a:buChar char="●"/>
            </a:pPr>
            <a:r>
              <a:rPr lang="sk" sz="1600">
                <a:solidFill>
                  <a:srgbClr val="141414"/>
                </a:solidFill>
                <a:highlight>
                  <a:srgbClr val="FFFFFF"/>
                </a:highlight>
              </a:rPr>
              <a:t>ITB neomezuje rozsah pohybu KYK do ADD, dané omezení spíše napětím m. gluteus medius a minimus či kl. pouzdra KYK. Oberův test - nerelevantní (</a:t>
            </a:r>
            <a:r>
              <a:rPr lang="sk" sz="1600">
                <a:solidFill>
                  <a:srgbClr val="141414"/>
                </a:solidFill>
                <a:highlight>
                  <a:srgbClr val="FFFFFF"/>
                </a:highlight>
              </a:rPr>
              <a:t>Willet et al., 2016) </a:t>
            </a:r>
            <a:endParaRPr sz="1600">
              <a:solidFill>
                <a:srgbClr val="141414"/>
              </a:solidFill>
              <a:highlight>
                <a:srgbClr val="FFFFFF"/>
              </a:highlight>
            </a:endParaRPr>
          </a:p>
          <a:p>
            <a:pPr indent="0" lvl="0" marL="457200" rtl="0" algn="l">
              <a:lnSpc>
                <a:spcPct val="115000"/>
              </a:lnSpc>
              <a:spcBef>
                <a:spcPts val="1200"/>
              </a:spcBef>
              <a:spcAft>
                <a:spcPts val="1200"/>
              </a:spcAft>
              <a:buNone/>
            </a:pPr>
            <a:r>
              <a:t/>
            </a:r>
            <a:endParaRPr sz="1600">
              <a:solidFill>
                <a:srgbClr val="141414"/>
              </a:solidFill>
              <a:highlight>
                <a:srgbClr val="FFFFFF"/>
              </a:highlight>
            </a:endParaRPr>
          </a:p>
        </p:txBody>
      </p:sp>
      <p:pic>
        <p:nvPicPr>
          <p:cNvPr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id="1104" name="Google Shape;1104;p143" title="Oberův test + jeho modifikace - tuhost TFL a ITB syndrom">
            <a:hlinkClick r:id="rId3"/>
          </p:cNvPr>
          <p:cNvPicPr preferRelativeResize="0"/>
          <p:nvPr/>
        </p:nvPicPr>
        <p:blipFill>
          <a:blip r:embed="rId4">
            <a:alphaModFix/>
          </a:blip>
          <a:stretch>
            <a:fillRect/>
          </a:stretch>
        </p:blipFill>
        <p:spPr>
          <a:xfrm>
            <a:off x="5766900" y="1269000"/>
            <a:ext cx="2965275" cy="1667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Běžecké KOK (ITB Syndrom)</a:t>
            </a:r>
            <a:endParaRPr/>
          </a:p>
        </p:txBody>
      </p:sp>
      <p:sp>
        <p:nvSpPr>
          <p:cNvPr id="1110" name="Google Shape;1110;p14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Fascii není možné manuálně protáhnout (síly by musely být za fyziologickým rozsahem, vnímané změny v jejím napětí po manuální terapii jsou asi způsobeny </a:t>
            </a:r>
            <a:r>
              <a:rPr b="1" lang="sk" sz="1500">
                <a:solidFill>
                  <a:srgbClr val="141414"/>
                </a:solidFill>
                <a:highlight>
                  <a:srgbClr val="FFFFFF"/>
                </a:highlight>
              </a:rPr>
              <a:t>mechanoreceptorovou stimulací, </a:t>
            </a:r>
            <a:r>
              <a:rPr lang="sk" sz="1500">
                <a:solidFill>
                  <a:srgbClr val="141414"/>
                </a:solidFill>
                <a:highlight>
                  <a:srgbClr val="FFFFFF"/>
                </a:highlight>
              </a:rPr>
              <a:t>vyvolávající změny tonu fascie připojené k svalovým vláknům)</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Stažení (vjem) ITB tedy nezpůsobuje omezení ROM v KYK, ani pravděpodobně nezvyšuje frikci v distální oblasti. </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Běžci s ITBS</a:t>
            </a:r>
            <a:r>
              <a:rPr b="1" lang="sk" sz="1500">
                <a:solidFill>
                  <a:srgbClr val="141414"/>
                </a:solidFill>
                <a:highlight>
                  <a:srgbClr val="FFFFFF"/>
                </a:highlight>
              </a:rPr>
              <a:t> </a:t>
            </a:r>
            <a:r>
              <a:rPr lang="sk" sz="1500">
                <a:solidFill>
                  <a:srgbClr val="141414"/>
                </a:solidFill>
                <a:highlight>
                  <a:srgbClr val="FFFFFF"/>
                </a:highlight>
              </a:rPr>
              <a:t>(dynamický valgózní kolaps v průběhu opěrné fáze chůze ve 20 - 30 stupních FLX KOK v por. s kontrolní skupinou) </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Impingement tukového polštáře v tomto místě při středním valgózním kolapsu během opěrné fáze chůze (léze ACL, patelofemorální syndrom a ITB syndrom)</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Nutná koaktivace ABD a ZRR kyčle v dáné fázi chůze (omezení ADD a VR femuru)</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t>Studie zkoumající tuhost ITB pomocí UZ elastografie nezjistila významné rozdíly u osob trpících ITB sy, kontrolní skupina měla dokonce vyšší tuhost ITB</a:t>
            </a:r>
            <a:endParaRPr sz="1500"/>
          </a:p>
          <a:p>
            <a:pPr indent="0" lvl="0" marL="0" rtl="0" algn="l">
              <a:lnSpc>
                <a:spcPct val="115000"/>
              </a:lnSpc>
              <a:spcBef>
                <a:spcPts val="0"/>
              </a:spcBef>
              <a:spcAft>
                <a:spcPts val="0"/>
              </a:spcAft>
              <a:buNone/>
            </a:pPr>
            <a:r>
              <a:t/>
            </a:r>
            <a:endParaRPr sz="1500">
              <a:solidFill>
                <a:srgbClr val="141414"/>
              </a:solidFill>
              <a:highlight>
                <a:srgbClr val="FFFFFF"/>
              </a:highlight>
            </a:endParaRPr>
          </a:p>
          <a:p>
            <a:pPr indent="0" lvl="0" marL="0" rtl="0" algn="l">
              <a:spcBef>
                <a:spcPts val="1200"/>
              </a:spcBef>
              <a:spcAft>
                <a:spcPts val="0"/>
              </a:spcAft>
              <a:buNone/>
            </a:pPr>
            <a:r>
              <a:t/>
            </a:r>
            <a:endParaRPr sz="15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Běžecké KOK (ITB Syndrom)</a:t>
            </a:r>
            <a:endParaRPr/>
          </a:p>
        </p:txBody>
      </p:sp>
      <p:sp>
        <p:nvSpPr>
          <p:cNvPr id="1116" name="Google Shape;1116;p1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600">
                <a:solidFill>
                  <a:srgbClr val="141414"/>
                </a:solidFill>
              </a:rPr>
              <a:t>KO: </a:t>
            </a:r>
            <a:endParaRPr b="1" sz="1600">
              <a:solidFill>
                <a:srgbClr val="141414"/>
              </a:solidFill>
            </a:endParaRPr>
          </a:p>
          <a:p>
            <a:pPr indent="-330200" lvl="0" marL="457200" rtl="0" algn="l">
              <a:spcBef>
                <a:spcPts val="0"/>
              </a:spcBef>
              <a:spcAft>
                <a:spcPts val="0"/>
              </a:spcAft>
              <a:buSzPts val="1600"/>
              <a:buChar char="●"/>
            </a:pPr>
            <a:r>
              <a:rPr lang="sk" sz="1600">
                <a:solidFill>
                  <a:srgbClr val="141414"/>
                </a:solidFill>
                <a:highlight>
                  <a:srgbClr val="FFFFFF"/>
                </a:highlight>
              </a:rPr>
              <a:t>náhlé zvýšení objemu tréninku</a:t>
            </a:r>
            <a:endParaRPr sz="1600">
              <a:solidFill>
                <a:srgbClr val="141414"/>
              </a:solidFill>
              <a:highlight>
                <a:srgbClr val="FFFFFF"/>
              </a:highlight>
            </a:endParaRPr>
          </a:p>
          <a:p>
            <a:pPr indent="-330200" lvl="0" marL="457200" rtl="0" algn="l">
              <a:spcBef>
                <a:spcPts val="0"/>
              </a:spcBef>
              <a:spcAft>
                <a:spcPts val="0"/>
              </a:spcAft>
              <a:buSzPts val="1600"/>
              <a:buChar char="●"/>
            </a:pPr>
            <a:r>
              <a:rPr lang="sk" sz="1600">
                <a:solidFill>
                  <a:srgbClr val="141414"/>
                </a:solidFill>
                <a:highlight>
                  <a:srgbClr val="FFFFFF"/>
                </a:highlight>
              </a:rPr>
              <a:t>běhání v kopcovitém terénu (zejména běh z kopce) a běh po kopci s náklonem</a:t>
            </a:r>
            <a:endParaRPr sz="1600">
              <a:solidFill>
                <a:srgbClr val="141414"/>
              </a:solidFill>
              <a:highlight>
                <a:srgbClr val="FFFFFF"/>
              </a:highlight>
            </a:endParaRPr>
          </a:p>
          <a:p>
            <a:pPr indent="-330200" lvl="0" marL="457200" rtl="0" algn="l">
              <a:spcBef>
                <a:spcPts val="0"/>
              </a:spcBef>
              <a:spcAft>
                <a:spcPts val="0"/>
              </a:spcAft>
              <a:buSzPts val="1600"/>
              <a:buChar char="●"/>
            </a:pPr>
            <a:r>
              <a:rPr lang="sk" sz="1600">
                <a:solidFill>
                  <a:srgbClr val="141414"/>
                </a:solidFill>
                <a:highlight>
                  <a:srgbClr val="FFFFFF"/>
                </a:highlight>
              </a:rPr>
              <a:t>bolest při dřepu, chůzi ze schodů a strach z trvalého poškození (možný psychologický přesah)</a:t>
            </a:r>
            <a:endParaRPr sz="1600">
              <a:solidFill>
                <a:srgbClr val="141414"/>
              </a:solidFill>
              <a:highlight>
                <a:srgbClr val="FFFFFF"/>
              </a:highlight>
            </a:endParaRPr>
          </a:p>
          <a:p>
            <a:pPr indent="-330200" lvl="0" marL="457200" rtl="0" algn="l">
              <a:spcBef>
                <a:spcPts val="0"/>
              </a:spcBef>
              <a:spcAft>
                <a:spcPts val="0"/>
              </a:spcAft>
              <a:buSzPts val="1600"/>
              <a:buChar char="●"/>
            </a:pPr>
            <a:r>
              <a:rPr lang="sk" sz="1600">
                <a:solidFill>
                  <a:srgbClr val="141414"/>
                </a:solidFill>
                <a:highlight>
                  <a:srgbClr val="FFFFFF"/>
                </a:highlight>
              </a:rPr>
              <a:t>po běhání je většinou prudká, až pálivá bolest na zevní straně KOK (už i po 20 - 30 minutách běhu - únava stabilizačních svalů) a zvýšení addukce femuru až o 5 stupňů</a:t>
            </a:r>
            <a:endParaRPr sz="1600">
              <a:solidFill>
                <a:srgbClr val="141414"/>
              </a:solidFill>
              <a:highlight>
                <a:srgbClr val="FFFFFF"/>
              </a:highlight>
            </a:endParaRPr>
          </a:p>
          <a:p>
            <a:pPr indent="-330200" lvl="0" marL="457200" rtl="0" algn="l">
              <a:spcBef>
                <a:spcPts val="0"/>
              </a:spcBef>
              <a:spcAft>
                <a:spcPts val="0"/>
              </a:spcAft>
              <a:buClr>
                <a:srgbClr val="141414"/>
              </a:buClr>
              <a:buSzPts val="1600"/>
              <a:buChar char="-"/>
            </a:pPr>
            <a:r>
              <a:rPr lang="sk" sz="1600">
                <a:solidFill>
                  <a:srgbClr val="141414"/>
                </a:solidFill>
                <a:highlight>
                  <a:srgbClr val="FFFFFF"/>
                </a:highlight>
              </a:rPr>
              <a:t>dif. dg. vyloučit patelofemorální sy, léze LCL, OA zevního tibiofemorálního kloubu a patologii L menisku</a:t>
            </a:r>
            <a:r>
              <a:rPr b="1" lang="sk" sz="1600">
                <a:solidFill>
                  <a:srgbClr val="141414"/>
                </a:solidFill>
              </a:rPr>
              <a:t> </a:t>
            </a:r>
            <a:endParaRPr b="1" sz="1600">
              <a:solidFill>
                <a:srgbClr val="141414"/>
              </a:solidFill>
            </a:endParaRPr>
          </a:p>
          <a:p>
            <a:pPr indent="0" lvl="0" marL="0" rtl="0" algn="l">
              <a:spcBef>
                <a:spcPts val="0"/>
              </a:spcBef>
              <a:spcAft>
                <a:spcPts val="0"/>
              </a:spcAft>
              <a:buNone/>
            </a:pPr>
            <a:r>
              <a:t/>
            </a:r>
            <a:endParaRPr b="1" sz="1200">
              <a:solidFill>
                <a:srgbClr val="141414"/>
              </a:solidFill>
              <a:highlight>
                <a:srgbClr val="FFFFFF"/>
              </a:highlight>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Běžecké KOK (ITB Syndrom)</a:t>
            </a:r>
            <a:endParaRPr/>
          </a:p>
          <a:p>
            <a:pPr indent="0" lvl="0" marL="0" rtl="0" algn="l">
              <a:spcBef>
                <a:spcPts val="0"/>
              </a:spcBef>
              <a:spcAft>
                <a:spcPts val="0"/>
              </a:spcAft>
              <a:buNone/>
            </a:pPr>
            <a:r>
              <a:t/>
            </a:r>
            <a:endParaRPr/>
          </a:p>
        </p:txBody>
      </p:sp>
      <p:sp>
        <p:nvSpPr>
          <p:cNvPr id="1122" name="Google Shape;1122;p146"/>
          <p:cNvSpPr txBox="1"/>
          <p:nvPr>
            <p:ph idx="1" type="body"/>
          </p:nvPr>
        </p:nvSpPr>
        <p:spPr>
          <a:xfrm>
            <a:off x="540000" y="116715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500">
                <a:solidFill>
                  <a:srgbClr val="141414"/>
                </a:solidFill>
              </a:rPr>
              <a:t>Po potvrzení ITB sy: </a:t>
            </a:r>
            <a:endParaRPr b="1" sz="1500">
              <a:solidFill>
                <a:srgbClr val="141414"/>
              </a:solidFill>
            </a:endParaRPr>
          </a:p>
          <a:p>
            <a:pPr indent="-323850" lvl="0" marL="457200" rtl="0" algn="l">
              <a:lnSpc>
                <a:spcPct val="115000"/>
              </a:lnSpc>
              <a:spcBef>
                <a:spcPts val="1200"/>
              </a:spcBef>
              <a:spcAft>
                <a:spcPts val="0"/>
              </a:spcAft>
              <a:buSzPts val="1500"/>
              <a:buChar char="●"/>
            </a:pPr>
            <a:r>
              <a:rPr lang="sk" sz="1500">
                <a:solidFill>
                  <a:srgbClr val="141414"/>
                </a:solidFill>
                <a:highlight>
                  <a:srgbClr val="FFFFFF"/>
                </a:highlight>
              </a:rPr>
              <a:t>funkční a dynamické vyšetření svalů KYK a propojení v dolním kinetickém řetězci (postupné silové a vytrvalostní zatížení - pás, nebo ideálně běh)</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Chůze a běh - sledujeme znatelný valgózní posun DK během absorbce (došlapu) při 20 - 30 stupňové FLX KOK</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Valgózní posun u pozitivní Trendelenburgovy zk. (Trendelenburgova chůze)</a:t>
            </a:r>
            <a:endParaRPr sz="1500">
              <a:solidFill>
                <a:srgbClr val="141414"/>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b="1" lang="sk" sz="1500">
                <a:solidFill>
                  <a:srgbClr val="141414"/>
                </a:solidFill>
                <a:highlight>
                  <a:srgbClr val="FFFFFF"/>
                </a:highlight>
              </a:rPr>
              <a:t>U veslařů a cyklistů se doporučuje rozbor kinematiky pohybu (video-analýza):</a:t>
            </a:r>
            <a:endParaRPr b="1" sz="1500">
              <a:solidFill>
                <a:srgbClr val="141414"/>
              </a:solidFill>
              <a:highlight>
                <a:srgbClr val="FFFFFF"/>
              </a:highlight>
            </a:endParaRPr>
          </a:p>
          <a:p>
            <a:pPr indent="-323850" lvl="0" marL="457200" rtl="0" algn="l">
              <a:lnSpc>
                <a:spcPct val="115000"/>
              </a:lnSpc>
              <a:spcBef>
                <a:spcPts val="1200"/>
              </a:spcBef>
              <a:spcAft>
                <a:spcPts val="0"/>
              </a:spcAft>
              <a:buSzPts val="1500"/>
              <a:buChar char="●"/>
            </a:pPr>
            <a:r>
              <a:rPr lang="sk" sz="1500">
                <a:solidFill>
                  <a:srgbClr val="141414"/>
                </a:solidFill>
                <a:highlight>
                  <a:srgbClr val="FFFFFF"/>
                </a:highlight>
              </a:rPr>
              <a:t>Veslaři - pohyb femuru  při záběrové fázi pohybu</a:t>
            </a:r>
            <a:endParaRPr sz="1500">
              <a:solidFill>
                <a:srgbClr val="141414"/>
              </a:solidFill>
              <a:highlight>
                <a:srgbClr val="FFFFFF"/>
              </a:highlight>
            </a:endParaRPr>
          </a:p>
          <a:p>
            <a:pPr indent="-323850" lvl="0" marL="457200" rtl="0" algn="l">
              <a:lnSpc>
                <a:spcPct val="115000"/>
              </a:lnSpc>
              <a:spcBef>
                <a:spcPts val="0"/>
              </a:spcBef>
              <a:spcAft>
                <a:spcPts val="0"/>
              </a:spcAft>
              <a:buSzPts val="1500"/>
              <a:buChar char="●"/>
            </a:pPr>
            <a:r>
              <a:rPr lang="sk" sz="1500">
                <a:solidFill>
                  <a:srgbClr val="141414"/>
                </a:solidFill>
                <a:highlight>
                  <a:srgbClr val="FFFFFF"/>
                </a:highlight>
              </a:rPr>
              <a:t>Cyklisté - pohyb femuru do středu při šlápnutí do pedálů</a:t>
            </a:r>
            <a:endParaRPr sz="1500">
              <a:solidFill>
                <a:srgbClr val="141414"/>
              </a:solidFill>
              <a:highlight>
                <a:srgbClr val="FFFFFF"/>
              </a:highlight>
            </a:endParaRPr>
          </a:p>
          <a:p>
            <a:pPr indent="0" lvl="0" marL="0" rtl="0" algn="l">
              <a:lnSpc>
                <a:spcPct val="117000"/>
              </a:lnSpc>
              <a:spcBef>
                <a:spcPts val="1200"/>
              </a:spcBef>
              <a:spcAft>
                <a:spcPts val="0"/>
              </a:spcAft>
              <a:buNone/>
            </a:pPr>
            <a:r>
              <a:rPr b="1" lang="sk" sz="1500">
                <a:solidFill>
                  <a:srgbClr val="141414"/>
                </a:solidFill>
                <a:highlight>
                  <a:srgbClr val="FFFFFF"/>
                </a:highlight>
              </a:rPr>
              <a:t>Statické a dynamické testy</a:t>
            </a:r>
            <a:endParaRPr b="1" sz="1500">
              <a:solidFill>
                <a:srgbClr val="141414"/>
              </a:solidFill>
              <a:highlight>
                <a:srgbClr val="FFFFFF"/>
              </a:highlight>
            </a:endParaRPr>
          </a:p>
          <a:p>
            <a:pPr indent="-323850" lvl="0" marL="457200" rtl="0" algn="l">
              <a:lnSpc>
                <a:spcPct val="115000"/>
              </a:lnSpc>
              <a:spcBef>
                <a:spcPts val="600"/>
              </a:spcBef>
              <a:spcAft>
                <a:spcPts val="0"/>
              </a:spcAft>
              <a:buSzPts val="1500"/>
              <a:buChar char="●"/>
            </a:pPr>
            <a:r>
              <a:rPr lang="sk" sz="1500">
                <a:solidFill>
                  <a:srgbClr val="141414"/>
                </a:solidFill>
              </a:rPr>
              <a:t>Trendelenburgova zkouška, mini dřepy, chůze ze schodů, běh na pásu…</a:t>
            </a:r>
            <a:endParaRPr b="1" sz="1500">
              <a:solidFill>
                <a:schemeClr val="dk2"/>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Běžecké KOK (ITB Syndrom)</a:t>
            </a:r>
            <a:endParaRPr/>
          </a:p>
        </p:txBody>
      </p:sp>
      <p:sp>
        <p:nvSpPr>
          <p:cNvPr id="1128" name="Google Shape;1128;p1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700"/>
              <a:t>Klinický management:</a:t>
            </a:r>
            <a:endParaRPr b="1" sz="1700"/>
          </a:p>
          <a:p>
            <a:pPr indent="0" lvl="0" marL="0" rtl="0" algn="l">
              <a:lnSpc>
                <a:spcPct val="115000"/>
              </a:lnSpc>
              <a:spcBef>
                <a:spcPts val="0"/>
              </a:spcBef>
              <a:spcAft>
                <a:spcPts val="0"/>
              </a:spcAft>
              <a:buNone/>
            </a:pPr>
            <a:r>
              <a:rPr lang="sk" sz="1700">
                <a:solidFill>
                  <a:srgbClr val="141414"/>
                </a:solidFill>
                <a:highlight>
                  <a:srgbClr val="FFFFFF"/>
                </a:highlight>
              </a:rPr>
              <a:t> </a:t>
            </a:r>
            <a:r>
              <a:rPr b="1" lang="sk" sz="1700">
                <a:solidFill>
                  <a:srgbClr val="141414"/>
                </a:solidFill>
                <a:highlight>
                  <a:srgbClr val="FFFFFF"/>
                </a:highlight>
              </a:rPr>
              <a:t>Úroveň 1 - nízká zátěž, fáze OKŘ </a:t>
            </a:r>
            <a:r>
              <a:rPr lang="sk" sz="1700">
                <a:solidFill>
                  <a:srgbClr val="141414"/>
                </a:solidFill>
                <a:highlight>
                  <a:srgbClr val="FFFFFF"/>
                </a:highlight>
              </a:rPr>
              <a:t>(ABD KYK vleže na boku s akc. exc. fáze pohybu, zakopávání vkleče, most s FLX KOK 90-30st., ZR KYK vsedě či vleže s odp.gumou)</a:t>
            </a:r>
            <a:endParaRPr sz="1700">
              <a:solidFill>
                <a:srgbClr val="141414"/>
              </a:solidFill>
              <a:highlight>
                <a:srgbClr val="FFFFFF"/>
              </a:highlight>
            </a:endParaRPr>
          </a:p>
          <a:p>
            <a:pPr indent="0" lvl="0" marL="0" rtl="0" algn="l">
              <a:lnSpc>
                <a:spcPct val="115000"/>
              </a:lnSpc>
              <a:spcBef>
                <a:spcPts val="1200"/>
              </a:spcBef>
              <a:spcAft>
                <a:spcPts val="0"/>
              </a:spcAft>
              <a:buNone/>
            </a:pPr>
            <a:r>
              <a:rPr b="1" lang="sk" sz="1700">
                <a:solidFill>
                  <a:srgbClr val="141414"/>
                </a:solidFill>
                <a:highlight>
                  <a:srgbClr val="FFFFFF"/>
                </a:highlight>
              </a:rPr>
              <a:t>Úroveň 2 - střední zátěž, fáze UKŘ</a:t>
            </a:r>
            <a:endParaRPr b="1" sz="1700">
              <a:solidFill>
                <a:srgbClr val="141414"/>
              </a:solidFill>
              <a:highlight>
                <a:srgbClr val="FFFFFF"/>
              </a:highlight>
            </a:endParaRPr>
          </a:p>
          <a:p>
            <a:pPr indent="0" lvl="0" marL="0" rtl="0" algn="l">
              <a:lnSpc>
                <a:spcPct val="115000"/>
              </a:lnSpc>
              <a:spcBef>
                <a:spcPts val="1200"/>
              </a:spcBef>
              <a:spcAft>
                <a:spcPts val="0"/>
              </a:spcAft>
              <a:buNone/>
            </a:pPr>
            <a:r>
              <a:rPr lang="sk" sz="1700">
                <a:solidFill>
                  <a:srgbClr val="141414"/>
                </a:solidFill>
                <a:highlight>
                  <a:srgbClr val="FFFFFF"/>
                </a:highlight>
              </a:rPr>
              <a:t>úroveň bolesti by v této fázi neměla v žádném okamžiku překročit 3 z 10 </a:t>
            </a:r>
            <a:endParaRPr sz="1700">
              <a:solidFill>
                <a:srgbClr val="141414"/>
              </a:solidFill>
              <a:highlight>
                <a:srgbClr val="FFFFFF"/>
              </a:highlight>
            </a:endParaRPr>
          </a:p>
          <a:p>
            <a:pPr indent="0" lvl="0" marL="0" rtl="0" algn="l">
              <a:lnSpc>
                <a:spcPct val="115000"/>
              </a:lnSpc>
              <a:spcBef>
                <a:spcPts val="1200"/>
              </a:spcBef>
              <a:spcAft>
                <a:spcPts val="0"/>
              </a:spcAft>
              <a:buNone/>
            </a:pPr>
            <a:r>
              <a:rPr lang="sk" sz="1700">
                <a:solidFill>
                  <a:srgbClr val="141414"/>
                </a:solidFill>
                <a:highlight>
                  <a:srgbClr val="FFFFFF"/>
                </a:highlight>
              </a:rPr>
              <a:t>přenášení váhy a postupně se zvyšuje vytrvalost (únava se projevuje ztrátou kvality pohybu při provádění cviků - hip hike, výpady vpřed, mini dřep billat. - unillat., výstupy a sestupy, výpady a úkroky s gumou, běh se zastavením a mini poskoky - kontrola pohybu v jednotl. rovinách</a:t>
            </a:r>
            <a:endParaRPr sz="1700">
              <a:solidFill>
                <a:srgbClr val="141414"/>
              </a:solidFill>
              <a:highlight>
                <a:srgbClr val="FFFFFF"/>
              </a:highlight>
            </a:endParaRPr>
          </a:p>
          <a:p>
            <a:pPr indent="0" lvl="0" marL="0" rtl="0" algn="l">
              <a:lnSpc>
                <a:spcPct val="115000"/>
              </a:lnSpc>
              <a:spcBef>
                <a:spcPts val="1200"/>
              </a:spcBef>
              <a:spcAft>
                <a:spcPts val="0"/>
              </a:spcAft>
              <a:buNone/>
            </a:pPr>
            <a:r>
              <a:t/>
            </a:r>
            <a:endParaRPr b="1" sz="1700"/>
          </a:p>
          <a:p>
            <a:pPr indent="0" lvl="0" marL="0" rtl="0" algn="l">
              <a:lnSpc>
                <a:spcPct val="115000"/>
              </a:lnSpc>
              <a:spcBef>
                <a:spcPts val="0"/>
              </a:spcBef>
              <a:spcAft>
                <a:spcPts val="0"/>
              </a:spcAft>
              <a:buClr>
                <a:schemeClr val="dk1"/>
              </a:buClr>
              <a:buSzPts val="1100"/>
              <a:buFont typeface="Arial"/>
              <a:buNone/>
            </a:pPr>
            <a:r>
              <a:t/>
            </a:r>
            <a:endParaRPr b="1" sz="1700"/>
          </a:p>
          <a:p>
            <a:pPr indent="0" lvl="0" marL="0" rtl="0" algn="l">
              <a:spcBef>
                <a:spcPts val="0"/>
              </a:spcBef>
              <a:spcAft>
                <a:spcPts val="0"/>
              </a:spcAft>
              <a:buNone/>
            </a:pPr>
            <a:r>
              <a:t/>
            </a:r>
            <a:endParaRPr sz="17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Běžecké KOK (ITB Syndrom)</a:t>
            </a:r>
            <a:endParaRPr/>
          </a:p>
          <a:p>
            <a:pPr indent="0" lvl="0" marL="0" rtl="0" algn="l">
              <a:spcBef>
                <a:spcPts val="0"/>
              </a:spcBef>
              <a:spcAft>
                <a:spcPts val="0"/>
              </a:spcAft>
              <a:buNone/>
            </a:pPr>
            <a:r>
              <a:t/>
            </a:r>
            <a:endParaRPr/>
          </a:p>
        </p:txBody>
      </p:sp>
      <p:sp>
        <p:nvSpPr>
          <p:cNvPr id="1134" name="Google Shape;1134;p14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700">
                <a:solidFill>
                  <a:srgbClr val="141414"/>
                </a:solidFill>
                <a:highlight>
                  <a:srgbClr val="FFFFFF"/>
                </a:highlight>
              </a:rPr>
              <a:t>Úroveň 3 - fáze dopadů. tolerance a připravenosti</a:t>
            </a:r>
            <a:endParaRPr b="1" sz="1700">
              <a:solidFill>
                <a:srgbClr val="141414"/>
              </a:solidFill>
              <a:highlight>
                <a:srgbClr val="FFFFFF"/>
              </a:highlight>
            </a:endParaRPr>
          </a:p>
          <a:p>
            <a:pPr indent="-336550" lvl="0" marL="457200" rtl="0" algn="l">
              <a:lnSpc>
                <a:spcPct val="115000"/>
              </a:lnSpc>
              <a:spcBef>
                <a:spcPts val="1200"/>
              </a:spcBef>
              <a:spcAft>
                <a:spcPts val="0"/>
              </a:spcAft>
              <a:buSzPts val="1700"/>
              <a:buChar char="●"/>
            </a:pPr>
            <a:r>
              <a:rPr lang="sk" sz="1700">
                <a:solidFill>
                  <a:srgbClr val="141414"/>
                </a:solidFill>
                <a:highlight>
                  <a:srgbClr val="FFFFFF"/>
                </a:highlight>
              </a:rPr>
              <a:t>v této úrovni už musí pacient tolerovat vyšší objem a délku trvání zátěže (z úr. 2) a být bez bolesti během cvičení i po něm, dobrá kontrola pohybu v S rovině, alespoň 30 min chůze bez bolesti či  1 min běh bez bolesti</a:t>
            </a:r>
            <a:endParaRPr sz="1700">
              <a:solidFill>
                <a:srgbClr val="141414"/>
              </a:solidFill>
              <a:highlight>
                <a:srgbClr val="FFFFFF"/>
              </a:highlight>
            </a:endParaRPr>
          </a:p>
          <a:p>
            <a:pPr indent="-336550" lvl="0" marL="457200" rtl="0" algn="l">
              <a:lnSpc>
                <a:spcPct val="115000"/>
              </a:lnSpc>
              <a:spcBef>
                <a:spcPts val="0"/>
              </a:spcBef>
              <a:spcAft>
                <a:spcPts val="0"/>
              </a:spcAft>
              <a:buSzPts val="1700"/>
              <a:buChar char="●"/>
            </a:pPr>
            <a:r>
              <a:rPr lang="sk" sz="1700">
                <a:solidFill>
                  <a:srgbClr val="141414"/>
                </a:solidFill>
                <a:highlight>
                  <a:srgbClr val="FFFFFF"/>
                </a:highlight>
              </a:rPr>
              <a:t>(hlubší dřepy na 1 noze, mini poskoky na místě, skoky do strany, cvičení s žebříkem, seskoky obounož, jednonož…)</a:t>
            </a:r>
            <a:endParaRPr sz="1700">
              <a:solidFill>
                <a:srgbClr val="141414"/>
              </a:solidFill>
              <a:highlight>
                <a:srgbClr val="FFFFFF"/>
              </a:highlight>
            </a:endParaRPr>
          </a:p>
          <a:p>
            <a:pPr indent="-336550" lvl="0" marL="457200" rtl="0" algn="l">
              <a:lnSpc>
                <a:spcPct val="115000"/>
              </a:lnSpc>
              <a:spcBef>
                <a:spcPts val="0"/>
              </a:spcBef>
              <a:spcAft>
                <a:spcPts val="0"/>
              </a:spcAft>
              <a:buSzPts val="1700"/>
              <a:buChar char="●"/>
            </a:pPr>
            <a:r>
              <a:rPr lang="sk" sz="1700">
                <a:solidFill>
                  <a:srgbClr val="141414"/>
                </a:solidFill>
                <a:highlight>
                  <a:srgbClr val="FFFFFF"/>
                </a:highlight>
              </a:rPr>
              <a:t>Cvičení před zrcadlem a se slovním naváděním </a:t>
            </a:r>
            <a:endParaRPr sz="1700">
              <a:solidFill>
                <a:srgbClr val="141414"/>
              </a:solidFill>
              <a:highlight>
                <a:srgbClr val="FFFFFF"/>
              </a:highlight>
            </a:endParaRPr>
          </a:p>
          <a:p>
            <a:pPr indent="-336550" lvl="0" marL="457200" rtl="0" algn="l">
              <a:lnSpc>
                <a:spcPct val="115000"/>
              </a:lnSpc>
              <a:spcBef>
                <a:spcPts val="0"/>
              </a:spcBef>
              <a:spcAft>
                <a:spcPts val="0"/>
              </a:spcAft>
              <a:buSzPts val="1700"/>
              <a:buChar char="●"/>
            </a:pPr>
            <a:r>
              <a:rPr lang="sk" sz="1700">
                <a:solidFill>
                  <a:srgbClr val="141414"/>
                </a:solidFill>
                <a:highlight>
                  <a:srgbClr val="FFFFFF"/>
                </a:highlight>
              </a:rPr>
              <a:t> intervaly chůze a běhu - na rovném terénu 1 min chůze a 1 min běh po dobu 30 min (kontrola pozice KOK při došlapu)</a:t>
            </a:r>
            <a:endParaRPr sz="1700">
              <a:solidFill>
                <a:srgbClr val="141414"/>
              </a:solidFill>
              <a:highlight>
                <a:srgbClr val="FFFFFF"/>
              </a:highlight>
            </a:endParaRPr>
          </a:p>
          <a:p>
            <a:pPr indent="-336550" lvl="0" marL="457200" rtl="0" algn="l">
              <a:lnSpc>
                <a:spcPct val="115000"/>
              </a:lnSpc>
              <a:spcBef>
                <a:spcPts val="0"/>
              </a:spcBef>
              <a:spcAft>
                <a:spcPts val="0"/>
              </a:spcAft>
              <a:buSzPts val="1700"/>
              <a:buChar char="●"/>
            </a:pPr>
            <a:r>
              <a:rPr lang="sk" sz="1700">
                <a:solidFill>
                  <a:srgbClr val="141414"/>
                </a:solidFill>
                <a:highlight>
                  <a:srgbClr val="FFFFFF"/>
                </a:highlight>
              </a:rPr>
              <a:t>vyhýbat se nejdříve běhu do kopce a po nerovnostech, až postupně  zařazovat </a:t>
            </a:r>
            <a:endParaRPr sz="1700">
              <a:solidFill>
                <a:srgbClr val="141414"/>
              </a:solidFill>
              <a:highlight>
                <a:srgbClr val="FFFFFF"/>
              </a:highlight>
            </a:endParaRPr>
          </a:p>
          <a:p>
            <a:pPr indent="-336550" lvl="0" marL="457200" rtl="0" algn="l">
              <a:lnSpc>
                <a:spcPct val="115000"/>
              </a:lnSpc>
              <a:spcBef>
                <a:spcPts val="0"/>
              </a:spcBef>
              <a:spcAft>
                <a:spcPts val="0"/>
              </a:spcAft>
              <a:buSzPts val="1700"/>
              <a:buChar char="●"/>
            </a:pPr>
            <a:r>
              <a:rPr lang="sk" sz="1700" u="sng">
                <a:solidFill>
                  <a:schemeClr val="hlink"/>
                </a:solidFill>
                <a:highlight>
                  <a:srgbClr val="FFFFFF"/>
                </a:highlight>
                <a:hlinkClick r:id="rId3"/>
              </a:rPr>
              <a:t>https://www.svetfyzioterapie.cz/itb-syndrom-myty-a-fakta</a:t>
            </a:r>
            <a:r>
              <a:rPr lang="sk" sz="1700">
                <a:solidFill>
                  <a:srgbClr val="141414"/>
                </a:solidFill>
                <a:highlight>
                  <a:srgbClr val="FFFFFF"/>
                </a:highlight>
              </a:rPr>
              <a:t> </a:t>
            </a:r>
            <a:endParaRPr sz="1700">
              <a:solidFill>
                <a:srgbClr val="141414"/>
              </a:solidFill>
              <a:highlight>
                <a:srgbClr val="FFFFFF"/>
              </a:highlight>
            </a:endParaRPr>
          </a:p>
          <a:p>
            <a:pPr indent="0" lvl="0" marL="0" rtl="0" algn="l">
              <a:lnSpc>
                <a:spcPct val="115000"/>
              </a:lnSpc>
              <a:spcBef>
                <a:spcPts val="1200"/>
              </a:spcBef>
              <a:spcAft>
                <a:spcPts val="0"/>
              </a:spcAft>
              <a:buNone/>
            </a:pPr>
            <a:r>
              <a:t/>
            </a:r>
            <a:endParaRPr sz="1700"/>
          </a:p>
          <a:p>
            <a:pPr indent="0" lvl="0" marL="0" rtl="0" algn="l">
              <a:lnSpc>
                <a:spcPct val="115000"/>
              </a:lnSpc>
              <a:spcBef>
                <a:spcPts val="0"/>
              </a:spcBef>
              <a:spcAft>
                <a:spcPts val="0"/>
              </a:spcAft>
              <a:buClr>
                <a:schemeClr val="dk1"/>
              </a:buClr>
              <a:buSzPts val="1100"/>
              <a:buFont typeface="Arial"/>
              <a:buNone/>
            </a:pPr>
            <a:r>
              <a:t/>
            </a:r>
            <a:endParaRPr sz="1700">
              <a:solidFill>
                <a:srgbClr val="141414"/>
              </a:solidFill>
              <a:highlight>
                <a:srgbClr val="FFFFFF"/>
              </a:highlight>
            </a:endParaRPr>
          </a:p>
          <a:p>
            <a:pPr indent="0" lvl="0" marL="0" rtl="0" algn="l">
              <a:spcBef>
                <a:spcPts val="1200"/>
              </a:spcBef>
              <a:spcAft>
                <a:spcPts val="0"/>
              </a:spcAft>
              <a:buNone/>
            </a:pPr>
            <a:r>
              <a:t/>
            </a:r>
            <a:endParaRPr sz="1700"/>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Skokanské KOK</a:t>
            </a:r>
            <a:endParaRPr/>
          </a:p>
        </p:txBody>
      </p:sp>
      <p:sp>
        <p:nvSpPr>
          <p:cNvPr id="1140" name="Google Shape;1140;p14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tendinopatie ligamentum patellae</a:t>
            </a:r>
            <a:endParaRPr/>
          </a:p>
          <a:p>
            <a:pPr indent="-361950" lvl="0" marL="457200" rtl="0" algn="l">
              <a:spcBef>
                <a:spcPts val="0"/>
              </a:spcBef>
              <a:spcAft>
                <a:spcPts val="0"/>
              </a:spcAft>
              <a:buSzPts val="2100"/>
              <a:buChar char="●"/>
            </a:pPr>
            <a:r>
              <a:rPr lang="sk"/>
              <a:t>dlouhodobé přetěžování (nedostatečná látková výměna = zánětlivý proces a bolest při pohybu)</a:t>
            </a:r>
            <a:endParaRPr/>
          </a:p>
          <a:p>
            <a:pPr indent="-361950" lvl="0" marL="457200" rtl="0" algn="l">
              <a:spcBef>
                <a:spcPts val="0"/>
              </a:spcBef>
              <a:spcAft>
                <a:spcPts val="0"/>
              </a:spcAft>
              <a:buSzPts val="2100"/>
              <a:buChar char="●"/>
            </a:pPr>
            <a:r>
              <a:rPr lang="sk"/>
              <a:t>bolestivý doskok, došlap, ostrá a píchavá bolest pod kolenem, v oblasti čéšky, či nad patelou, bolestivý dřep a výpad</a:t>
            </a:r>
            <a:endParaRPr/>
          </a:p>
          <a:p>
            <a:pPr indent="-361950" lvl="0" marL="457200" rtl="0" algn="l">
              <a:spcBef>
                <a:spcPts val="0"/>
              </a:spcBef>
              <a:spcAft>
                <a:spcPts val="0"/>
              </a:spcAft>
              <a:buSzPts val="2100"/>
              <a:buChar char="●"/>
            </a:pPr>
            <a:r>
              <a:rPr lang="sk"/>
              <a:t>region pod KOK chůze ze/do schodů</a:t>
            </a:r>
            <a:endParaRPr/>
          </a:p>
          <a:p>
            <a:pPr indent="-361950" lvl="0" marL="457200" rtl="0" algn="l">
              <a:spcBef>
                <a:spcPts val="0"/>
              </a:spcBef>
              <a:spcAft>
                <a:spcPts val="0"/>
              </a:spcAft>
              <a:buSzPts val="2100"/>
              <a:buChar char="●"/>
            </a:pPr>
            <a:r>
              <a:rPr lang="sk"/>
              <a:t>postupně může rozvoj otoku a teploty v KOK (zezačátku bez)</a:t>
            </a:r>
            <a:endParaRPr/>
          </a:p>
          <a:p>
            <a:pPr indent="-361950" lvl="0" marL="457200" rtl="0" algn="l">
              <a:spcBef>
                <a:spcPts val="0"/>
              </a:spcBef>
              <a:spcAft>
                <a:spcPts val="0"/>
              </a:spcAft>
              <a:buSzPts val="2100"/>
              <a:buChar char="●"/>
            </a:pPr>
            <a:r>
              <a:rPr lang="sk"/>
              <a:t>sportovci s extrémní zátěží EXT ap. KOK</a:t>
            </a:r>
            <a:endParaRPr/>
          </a:p>
          <a:p>
            <a:pPr indent="-361950" lvl="0" marL="457200" rtl="0" algn="l">
              <a:spcBef>
                <a:spcPts val="0"/>
              </a:spcBef>
              <a:spcAft>
                <a:spcPts val="0"/>
              </a:spcAft>
              <a:buSzPts val="2100"/>
              <a:buChar char="●"/>
            </a:pPr>
            <a:r>
              <a:rPr lang="sk"/>
              <a:t>Dif.dg.RTG, UZ, MRI - výjimečně</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Menisky</a:t>
            </a:r>
            <a:endParaRPr/>
          </a:p>
        </p:txBody>
      </p:sp>
      <p:sp>
        <p:nvSpPr>
          <p:cNvPr id="267" name="Google Shape;267;p3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65100" lvl="0" marL="228600" rtl="0" algn="l">
              <a:lnSpc>
                <a:spcPct val="90000"/>
              </a:lnSpc>
              <a:spcBef>
                <a:spcPts val="0"/>
              </a:spcBef>
              <a:spcAft>
                <a:spcPts val="0"/>
              </a:spcAft>
              <a:buSzPts val="1800"/>
              <a:buChar char="•"/>
            </a:pPr>
            <a:r>
              <a:rPr lang="sk" sz="1800">
                <a:solidFill>
                  <a:srgbClr val="000000"/>
                </a:solidFill>
              </a:rPr>
              <a:t>Menisky nejsou rovnoměrně cévně zásobeny</a:t>
            </a:r>
            <a:endParaRPr sz="1800">
              <a:solidFill>
                <a:srgbClr val="000000"/>
              </a:solidFill>
            </a:endParaRPr>
          </a:p>
          <a:p>
            <a:pPr indent="-165100" lvl="0" marL="228600" rtl="0" algn="l">
              <a:lnSpc>
                <a:spcPct val="90000"/>
              </a:lnSpc>
              <a:spcBef>
                <a:spcPts val="1000"/>
              </a:spcBef>
              <a:spcAft>
                <a:spcPts val="0"/>
              </a:spcAft>
              <a:buSzPts val="1800"/>
              <a:buChar char="•"/>
            </a:pPr>
            <a:r>
              <a:rPr lang="sk" sz="1800">
                <a:solidFill>
                  <a:srgbClr val="000000"/>
                </a:solidFill>
              </a:rPr>
              <a:t>Rozlišujeme bílou a červenou zónu</a:t>
            </a:r>
            <a:endParaRPr sz="1800">
              <a:solidFill>
                <a:srgbClr val="000000"/>
              </a:solidFill>
            </a:endParaRPr>
          </a:p>
          <a:p>
            <a:pPr indent="-165100" lvl="0" marL="228600" rtl="0" algn="l">
              <a:lnSpc>
                <a:spcPct val="90000"/>
              </a:lnSpc>
              <a:spcBef>
                <a:spcPts val="1000"/>
              </a:spcBef>
              <a:spcAft>
                <a:spcPts val="0"/>
              </a:spcAft>
              <a:buSzPts val="1800"/>
              <a:buChar char="•"/>
            </a:pPr>
            <a:r>
              <a:rPr b="1" lang="sk" sz="1800">
                <a:solidFill>
                  <a:srgbClr val="000000"/>
                </a:solidFill>
              </a:rPr>
              <a:t>Červená zóna –</a:t>
            </a:r>
            <a:r>
              <a:rPr lang="sk" sz="1800">
                <a:solidFill>
                  <a:srgbClr val="000000"/>
                </a:solidFill>
              </a:rPr>
              <a:t> výživa z cév - sutury</a:t>
            </a:r>
            <a:endParaRPr sz="1800">
              <a:solidFill>
                <a:srgbClr val="000000"/>
              </a:solidFill>
            </a:endParaRPr>
          </a:p>
          <a:p>
            <a:pPr indent="-165100" lvl="0" marL="228600" rtl="0" algn="l">
              <a:lnSpc>
                <a:spcPct val="90000"/>
              </a:lnSpc>
              <a:spcBef>
                <a:spcPts val="1000"/>
              </a:spcBef>
              <a:spcAft>
                <a:spcPts val="0"/>
              </a:spcAft>
              <a:buSzPts val="1800"/>
              <a:buChar char="•"/>
            </a:pPr>
            <a:r>
              <a:rPr b="1" lang="sk" sz="1800">
                <a:solidFill>
                  <a:srgbClr val="000000"/>
                </a:solidFill>
              </a:rPr>
              <a:t>Bílá zóna  - </a:t>
            </a:r>
            <a:r>
              <a:rPr lang="sk" sz="1800">
                <a:solidFill>
                  <a:srgbClr val="000000"/>
                </a:solidFill>
              </a:rPr>
              <a:t>výživa ze synovie - resekce</a:t>
            </a:r>
            <a:endParaRPr sz="1800">
              <a:solidFill>
                <a:srgbClr val="000000"/>
              </a:solidFill>
            </a:endParaRPr>
          </a:p>
          <a:p>
            <a:pPr indent="0" lvl="0" marL="0" rtl="0" algn="l">
              <a:spcBef>
                <a:spcPts val="0"/>
              </a:spcBef>
              <a:spcAft>
                <a:spcPts val="0"/>
              </a:spcAft>
              <a:buNone/>
            </a:pPr>
            <a:r>
              <a:t/>
            </a:r>
            <a:endParaRPr sz="1800"/>
          </a:p>
        </p:txBody>
      </p:sp>
      <p:pic>
        <p:nvPicPr>
          <p:cNvPr id="268" name="Google Shape;268;p33"/>
          <p:cNvPicPr preferRelativeResize="0"/>
          <p:nvPr/>
        </p:nvPicPr>
        <p:blipFill>
          <a:blip r:embed="rId3">
            <a:alphaModFix/>
          </a:blip>
          <a:stretch>
            <a:fillRect/>
          </a:stretch>
        </p:blipFill>
        <p:spPr>
          <a:xfrm>
            <a:off x="5492295" y="0"/>
            <a:ext cx="3651699" cy="2737425"/>
          </a:xfrm>
          <a:prstGeom prst="rect">
            <a:avLst/>
          </a:prstGeom>
          <a:noFill/>
          <a:ln>
            <a:noFill/>
          </a:ln>
        </p:spPr>
      </p:pic>
      <p:sp>
        <p:nvSpPr>
          <p:cNvPr id="269" name="Google Shape;269;p33"/>
          <p:cNvSpPr txBox="1"/>
          <p:nvPr/>
        </p:nvSpPr>
        <p:spPr>
          <a:xfrm>
            <a:off x="5818150" y="22187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https://mahwahvalleyorthopedic.com/the-different-types-of-meniscus-tears-and-how-theyre-treated/</a:t>
            </a:r>
            <a:endParaRPr sz="800">
              <a:solidFill>
                <a:srgbClr val="CCCCCC"/>
              </a:solidFill>
            </a:endParaRPr>
          </a:p>
        </p:txBody>
      </p:sp>
      <p:pic>
        <p:nvPicPr>
          <p:cNvPr id="270" name="Google Shape;270;p33"/>
          <p:cNvPicPr preferRelativeResize="0"/>
          <p:nvPr/>
        </p:nvPicPr>
        <p:blipFill>
          <a:blip r:embed="rId4">
            <a:alphaModFix/>
          </a:blip>
          <a:stretch>
            <a:fillRect/>
          </a:stretch>
        </p:blipFill>
        <p:spPr>
          <a:xfrm>
            <a:off x="687475" y="2858425"/>
            <a:ext cx="2850775" cy="1900526"/>
          </a:xfrm>
          <a:prstGeom prst="rect">
            <a:avLst/>
          </a:prstGeom>
          <a:noFill/>
          <a:ln>
            <a:noFill/>
          </a:ln>
        </p:spPr>
      </p:pic>
      <p:sp>
        <p:nvSpPr>
          <p:cNvPr id="271" name="Google Shape;271;p33"/>
          <p:cNvSpPr txBox="1"/>
          <p:nvPr/>
        </p:nvSpPr>
        <p:spPr>
          <a:xfrm>
            <a:off x="612863"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https://www.thekneejoint.com/blog/do-i-need-to-address-my-meniscus-tear-with-surgery</a:t>
            </a:r>
            <a:endParaRPr sz="800">
              <a:solidFill>
                <a:srgbClr val="CCCCCC"/>
              </a:solidFill>
            </a:endParaRPr>
          </a:p>
        </p:txBody>
      </p:sp>
      <p:pic>
        <p:nvPicPr>
          <p:cNvPr id="272" name="Google Shape;272;p33"/>
          <p:cNvPicPr preferRelativeResize="0"/>
          <p:nvPr/>
        </p:nvPicPr>
        <p:blipFill>
          <a:blip r:embed="rId5">
            <a:alphaModFix/>
          </a:blip>
          <a:stretch>
            <a:fillRect/>
          </a:stretch>
        </p:blipFill>
        <p:spPr>
          <a:xfrm>
            <a:off x="4360073" y="2649879"/>
            <a:ext cx="3484050" cy="2463970"/>
          </a:xfrm>
          <a:prstGeom prst="rect">
            <a:avLst/>
          </a:prstGeom>
          <a:noFill/>
          <a:ln>
            <a:noFill/>
          </a:ln>
        </p:spPr>
      </p:pic>
      <p:sp>
        <p:nvSpPr>
          <p:cNvPr id="273" name="Google Shape;273;p33"/>
          <p:cNvSpPr txBox="1"/>
          <p:nvPr/>
        </p:nvSpPr>
        <p:spPr>
          <a:xfrm>
            <a:off x="4757350" y="4712400"/>
            <a:ext cx="2689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https://www.amboss.com/us/knowledge/Meniscus_tear</a:t>
            </a:r>
            <a:endParaRPr sz="800">
              <a:solidFill>
                <a:srgbClr val="CCCCCC"/>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Skokanské KOK</a:t>
            </a:r>
            <a:endParaRPr/>
          </a:p>
        </p:txBody>
      </p:sp>
      <p:sp>
        <p:nvSpPr>
          <p:cNvPr id="1146" name="Google Shape;1146;p15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Sporty náročné na dynamickou EXT v KOK (volejbal, basketbal, tenis, běh)</a:t>
            </a:r>
            <a:endParaRPr sz="1800"/>
          </a:p>
          <a:p>
            <a:pPr indent="-342900" lvl="0" marL="457200" rtl="0" algn="l">
              <a:spcBef>
                <a:spcPts val="0"/>
              </a:spcBef>
              <a:spcAft>
                <a:spcPts val="0"/>
              </a:spcAft>
              <a:buSzPts val="1800"/>
              <a:buChar char="●"/>
            </a:pPr>
            <a:r>
              <a:rPr lang="sk" sz="1800"/>
              <a:t>není dostatečná elasticita m. QF? - nepustí lig. do prodloužení</a:t>
            </a:r>
            <a:endParaRPr sz="1800"/>
          </a:p>
          <a:p>
            <a:pPr indent="-342900" lvl="0" marL="457200" rtl="0" algn="l">
              <a:spcBef>
                <a:spcPts val="0"/>
              </a:spcBef>
              <a:spcAft>
                <a:spcPts val="0"/>
              </a:spcAft>
              <a:buSzPts val="1800"/>
              <a:buChar char="●"/>
            </a:pPr>
            <a:r>
              <a:rPr lang="sk" sz="1800"/>
              <a:t>nedostatečná koordinace svalů klenby nohy</a:t>
            </a:r>
            <a:endParaRPr sz="1800"/>
          </a:p>
          <a:p>
            <a:pPr indent="-342900" lvl="0" marL="457200" rtl="0" algn="l">
              <a:spcBef>
                <a:spcPts val="0"/>
              </a:spcBef>
              <a:spcAft>
                <a:spcPts val="0"/>
              </a:spcAft>
              <a:buSzPts val="1800"/>
              <a:buChar char="●"/>
            </a:pPr>
            <a:r>
              <a:rPr lang="sk" sz="1800"/>
              <a:t>vazba na přední fasciální linii (m. QF-m.TA-</a:t>
            </a:r>
            <a:r>
              <a:rPr lang="sk" sz="1800"/>
              <a:t>zkrácení dlouhých ext. prstců</a:t>
            </a:r>
            <a:r>
              <a:rPr lang="sk" sz="1800"/>
              <a:t>, dále m. PL - ITB)</a:t>
            </a:r>
            <a:endParaRPr sz="1800"/>
          </a:p>
          <a:p>
            <a:pPr indent="-342900" lvl="0" marL="457200" rtl="0" algn="l">
              <a:spcBef>
                <a:spcPts val="0"/>
              </a:spcBef>
              <a:spcAft>
                <a:spcPts val="0"/>
              </a:spcAft>
              <a:buSzPts val="1800"/>
              <a:buChar char="●"/>
            </a:pPr>
            <a:r>
              <a:rPr lang="sk" sz="1800"/>
              <a:t>Terapie (ovlivnění mobility čéšky, příprava na dřep - VLZ, na 4, zapojení M. VMO v kleku, variabilita sedu - remodelace tkáně - mechanotransdukcí, infrapatelární páska</a:t>
            </a:r>
            <a:endParaRPr sz="1800"/>
          </a:p>
          <a:p>
            <a:pPr indent="-342900" lvl="0" marL="457200" rtl="0" algn="l">
              <a:spcBef>
                <a:spcPts val="0"/>
              </a:spcBef>
              <a:spcAft>
                <a:spcPts val="0"/>
              </a:spcAft>
              <a:buSzPts val="1800"/>
              <a:buChar char="●"/>
            </a:pPr>
            <a:r>
              <a:rPr lang="sk" sz="1800"/>
              <a:t>ASK debridement úponu lig. patellae či transpozice tuberositas tibiae</a:t>
            </a:r>
            <a:endParaRPr sz="1800"/>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Chondropatie patelly</a:t>
            </a:r>
            <a:endParaRPr/>
          </a:p>
        </p:txBody>
      </p:sp>
      <p:sp>
        <p:nvSpPr>
          <p:cNvPr id="1152" name="Google Shape;1152;p15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Anterior knee pain syndrome</a:t>
            </a:r>
            <a:endParaRPr sz="1700"/>
          </a:p>
          <a:p>
            <a:pPr indent="-336550" lvl="0" marL="457200" rtl="0" algn="l">
              <a:spcBef>
                <a:spcPts val="0"/>
              </a:spcBef>
              <a:spcAft>
                <a:spcPts val="0"/>
              </a:spcAft>
              <a:buSzPts val="1700"/>
              <a:buChar char="●"/>
            </a:pPr>
            <a:r>
              <a:rPr lang="sk" sz="1700"/>
              <a:t>Příliš silná a nevyvážená aktivita EXT skupiny svalů (hyperprese patelly na L kondylu tibie)</a:t>
            </a:r>
            <a:endParaRPr sz="1700"/>
          </a:p>
          <a:p>
            <a:pPr indent="-336550" lvl="0" marL="457200" rtl="0" algn="l">
              <a:spcBef>
                <a:spcPts val="0"/>
              </a:spcBef>
              <a:spcAft>
                <a:spcPts val="0"/>
              </a:spcAft>
              <a:buSzPts val="1700"/>
              <a:buChar char="●"/>
            </a:pPr>
            <a:r>
              <a:rPr lang="sk" sz="1700"/>
              <a:t>Bolest kolem kolene (A či peripatelárně, zhoršuje se chůzí ze schodů, z kopce, v kleku, v dřepu - dlouhodobý sed)</a:t>
            </a:r>
            <a:endParaRPr sz="1700"/>
          </a:p>
          <a:p>
            <a:pPr indent="-336550" lvl="0" marL="457200" rtl="0" algn="l">
              <a:spcBef>
                <a:spcPts val="0"/>
              </a:spcBef>
              <a:spcAft>
                <a:spcPts val="0"/>
              </a:spcAft>
              <a:buSzPts val="1700"/>
              <a:buChar char="●"/>
            </a:pPr>
            <a:r>
              <a:rPr lang="sk" sz="1700"/>
              <a:t>Zvukové fenomény KOK</a:t>
            </a:r>
            <a:endParaRPr sz="1700"/>
          </a:p>
          <a:p>
            <a:pPr indent="-336550" lvl="0" marL="457200" rtl="0" algn="l">
              <a:spcBef>
                <a:spcPts val="0"/>
              </a:spcBef>
              <a:spcAft>
                <a:spcPts val="0"/>
              </a:spcAft>
              <a:buSzPts val="1700"/>
              <a:buChar char="●"/>
            </a:pPr>
            <a:r>
              <a:rPr lang="sk" sz="1700"/>
              <a:t>Otok ne tak často</a:t>
            </a:r>
            <a:endParaRPr sz="1700"/>
          </a:p>
          <a:p>
            <a:pPr indent="-336550" lvl="0" marL="457200" rtl="0" algn="l">
              <a:spcBef>
                <a:spcPts val="0"/>
              </a:spcBef>
              <a:spcAft>
                <a:spcPts val="0"/>
              </a:spcAft>
              <a:buSzPts val="1700"/>
              <a:buChar char="●"/>
            </a:pPr>
            <a:r>
              <a:rPr lang="sk" sz="1700"/>
              <a:t>Zohlenův test, Hyper-pression test, hoblík</a:t>
            </a:r>
            <a:endParaRPr sz="1700"/>
          </a:p>
          <a:p>
            <a:pPr indent="-336550" lvl="0" marL="457200" rtl="0" algn="l">
              <a:spcBef>
                <a:spcPts val="0"/>
              </a:spcBef>
              <a:spcAft>
                <a:spcPts val="0"/>
              </a:spcAft>
              <a:buSzPts val="1700"/>
              <a:buChar char="●"/>
            </a:pPr>
            <a:r>
              <a:rPr lang="sk" sz="1700"/>
              <a:t>RTG, MRI (chrupavka)</a:t>
            </a:r>
            <a:endParaRPr sz="1700"/>
          </a:p>
          <a:p>
            <a:pPr indent="-336550" lvl="0" marL="457200" rtl="0" algn="l">
              <a:spcBef>
                <a:spcPts val="0"/>
              </a:spcBef>
              <a:spcAft>
                <a:spcPts val="0"/>
              </a:spcAft>
              <a:buSzPts val="1700"/>
              <a:buChar char="●"/>
            </a:pPr>
            <a:r>
              <a:rPr lang="sk" sz="1700"/>
              <a:t>Dřep do 90 st. (aktivace mm. gluteii, čéška v největším tlaku)</a:t>
            </a:r>
            <a:endParaRPr sz="1700"/>
          </a:p>
          <a:p>
            <a:pPr indent="-336550" lvl="0" marL="457200" rtl="0" algn="l">
              <a:spcBef>
                <a:spcPts val="0"/>
              </a:spcBef>
              <a:spcAft>
                <a:spcPts val="0"/>
              </a:spcAft>
              <a:buSzPts val="1700"/>
              <a:buChar char="●"/>
            </a:pPr>
            <a:r>
              <a:rPr lang="sk" sz="1700"/>
              <a:t>Nad 90 st. (aktivace m. QF)</a:t>
            </a:r>
            <a:endParaRPr sz="170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pic>
        <p:nvPicPr>
          <p:cNvPr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id="1157" name="Google Shape;1157;p152" title="Příznak hoblíku - diagnostika femoropatelárního syndromu">
            <a:hlinkClick r:id="rId3"/>
          </p:cNvPr>
          <p:cNvPicPr preferRelativeResize="0"/>
          <p:nvPr/>
        </p:nvPicPr>
        <p:blipFill>
          <a:blip r:embed="rId4">
            <a:alphaModFix/>
          </a:blip>
          <a:stretch>
            <a:fillRect/>
          </a:stretch>
        </p:blipFill>
        <p:spPr>
          <a:xfrm>
            <a:off x="1324713" y="389775"/>
            <a:ext cx="6494575" cy="365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1000"/>
                                        <p:tgtEl>
                                          <p:spTgt spid="1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Chondropatie patelly</a:t>
            </a:r>
            <a:endParaRPr/>
          </a:p>
        </p:txBody>
      </p:sp>
      <p:sp>
        <p:nvSpPr>
          <p:cNvPr id="1163" name="Google Shape;1163;p15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Zvýšení Q-úhlu s funkční insuficiencí m. VMO</a:t>
            </a:r>
            <a:endParaRPr/>
          </a:p>
          <a:p>
            <a:pPr indent="-361950" lvl="0" marL="457200" rtl="0" algn="l">
              <a:spcBef>
                <a:spcPts val="0"/>
              </a:spcBef>
              <a:spcAft>
                <a:spcPts val="0"/>
              </a:spcAft>
              <a:buSzPts val="2100"/>
              <a:buChar char="●"/>
            </a:pPr>
            <a:r>
              <a:rPr lang="sk"/>
              <a:t>Zkrácení myofasciálních struktur na L straně stehna</a:t>
            </a:r>
            <a:endParaRPr/>
          </a:p>
          <a:p>
            <a:pPr indent="-361950" lvl="0" marL="457200" rtl="0" algn="l">
              <a:spcBef>
                <a:spcPts val="0"/>
              </a:spcBef>
              <a:spcAft>
                <a:spcPts val="0"/>
              </a:spcAft>
              <a:buSzPts val="2100"/>
              <a:buChar char="●"/>
            </a:pPr>
            <a:r>
              <a:rPr lang="sk"/>
              <a:t>S narůstající FLX roste i míra fyziologické komprese patelly na A část femuru</a:t>
            </a:r>
            <a:endParaRPr/>
          </a:p>
          <a:p>
            <a:pPr indent="-361950" lvl="0" marL="457200" rtl="0" algn="l">
              <a:spcBef>
                <a:spcPts val="0"/>
              </a:spcBef>
              <a:spcAft>
                <a:spcPts val="0"/>
              </a:spcAft>
              <a:buSzPts val="2100"/>
              <a:buChar char="●"/>
            </a:pPr>
            <a:r>
              <a:rPr lang="sk"/>
              <a:t>Variabilita dřepů ovlivní míru komprese </a:t>
            </a:r>
            <a:endParaRPr/>
          </a:p>
          <a:p>
            <a:pPr indent="-361950" lvl="0" marL="457200" rtl="0" algn="l">
              <a:spcBef>
                <a:spcPts val="0"/>
              </a:spcBef>
              <a:spcAft>
                <a:spcPts val="0"/>
              </a:spcAft>
              <a:buSzPts val="2100"/>
              <a:buChar char="●"/>
            </a:pPr>
            <a:r>
              <a:rPr lang="sk"/>
              <a:t>Režimová opatření, patellární bandáž s medializací čéšky, viskosuplementace</a:t>
            </a:r>
            <a:endParaRPr/>
          </a:p>
          <a:p>
            <a:pPr indent="-361950" lvl="0" marL="457200" rtl="0" algn="l">
              <a:spcBef>
                <a:spcPts val="0"/>
              </a:spcBef>
              <a:spcAft>
                <a:spcPts val="0"/>
              </a:spcAft>
              <a:buSzPts val="2100"/>
              <a:buChar char="●"/>
            </a:pPr>
            <a:r>
              <a:rPr lang="sk"/>
              <a:t>ASK release pately, transpozice tibiální tuberosity, femoro-patelární náhrada</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54"/>
          <p:cNvSpPr txBox="1"/>
          <p:nvPr>
            <p:ph type="title"/>
          </p:nvPr>
        </p:nvSpPr>
        <p:spPr>
          <a:xfrm>
            <a:off x="318450" y="302600"/>
            <a:ext cx="1548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1169" name="Google Shape;1169;p154"/>
          <p:cNvSpPr txBox="1"/>
          <p:nvPr>
            <p:ph idx="1" type="body"/>
          </p:nvPr>
        </p:nvSpPr>
        <p:spPr>
          <a:xfrm>
            <a:off x="205750" y="813500"/>
            <a:ext cx="8672700" cy="3105000"/>
          </a:xfrm>
          <a:prstGeom prst="rect">
            <a:avLst/>
          </a:prstGeom>
        </p:spPr>
        <p:txBody>
          <a:bodyPr anchorCtr="0" anchor="t" bIns="0" lIns="0" spcFirstLastPara="1" rIns="0" wrap="square" tIns="0">
            <a:noAutofit/>
          </a:bodyPr>
          <a:lstStyle/>
          <a:p>
            <a:pPr indent="-273050" lvl="0" marL="457200" rtl="0" algn="l">
              <a:lnSpc>
                <a:spcPct val="115000"/>
              </a:lnSpc>
              <a:spcBef>
                <a:spcPts val="1200"/>
              </a:spcBef>
              <a:spcAft>
                <a:spcPts val="0"/>
              </a:spcAft>
              <a:buClr>
                <a:schemeClr val="accent1"/>
              </a:buClr>
              <a:buSzPts val="700"/>
              <a:buChar char="●"/>
            </a:pPr>
            <a:r>
              <a:rPr lang="sk" sz="700"/>
              <a:t>Bartoníček, J., &amp; Heřt, J. (2004). </a:t>
            </a:r>
            <a:r>
              <a:rPr i="1" lang="sk" sz="700"/>
              <a:t>Základy klinické anatomie pohybového aparátu. </a:t>
            </a:r>
            <a:r>
              <a:rPr lang="sk" sz="700"/>
              <a:t>Praha: Maxdorf Jessenius.	</a:t>
            </a:r>
            <a:endParaRPr sz="700"/>
          </a:p>
          <a:p>
            <a:pPr indent="-273050" lvl="0" marL="457200" rtl="0" algn="l">
              <a:lnSpc>
                <a:spcPct val="115000"/>
              </a:lnSpc>
              <a:spcBef>
                <a:spcPts val="0"/>
              </a:spcBef>
              <a:spcAft>
                <a:spcPts val="0"/>
              </a:spcAft>
              <a:buClr>
                <a:schemeClr val="accent1"/>
              </a:buClr>
              <a:buSzPts val="700"/>
              <a:buChar char="●"/>
            </a:pPr>
            <a:r>
              <a:rPr lang="sk" sz="700"/>
              <a:t>Dobeš, M., &amp; Pátková, J. (2015). STP artroskopicky asistované plastice LCA: Standard fyzioterapie doporučený UNIFY ČR. </a:t>
            </a:r>
            <a:r>
              <a:rPr i="1" lang="sk" sz="700"/>
              <a:t>Standardy léčebných postupů a kvalita ve zdravotní péči </a:t>
            </a:r>
            <a:r>
              <a:rPr lang="sk" sz="700"/>
              <a:t>[online]. </a:t>
            </a:r>
            <a:r>
              <a:rPr i="1" lang="sk" sz="700"/>
              <a:t>F/3</a:t>
            </a:r>
            <a:r>
              <a:rPr lang="sk" sz="700"/>
              <a:t>, 1 – 12. </a:t>
            </a:r>
            <a:endParaRPr sz="700"/>
          </a:p>
          <a:p>
            <a:pPr indent="-273050" lvl="0" marL="457200" rtl="0" algn="l">
              <a:lnSpc>
                <a:spcPct val="115000"/>
              </a:lnSpc>
              <a:spcBef>
                <a:spcPts val="0"/>
              </a:spcBef>
              <a:spcAft>
                <a:spcPts val="0"/>
              </a:spcAft>
              <a:buClr>
                <a:schemeClr val="accent1"/>
              </a:buClr>
              <a:buSzPts val="700"/>
              <a:buChar char="●"/>
            </a:pPr>
            <a:r>
              <a:rPr lang="sk" sz="700">
                <a:solidFill>
                  <a:srgbClr val="222222"/>
                </a:solidFill>
              </a:rPr>
              <a:t>Čihák, R., Grim, M., Druga, R., &amp; Helekal, I. (2002). </a:t>
            </a:r>
            <a:r>
              <a:rPr i="1" lang="sk" sz="700">
                <a:solidFill>
                  <a:srgbClr val="222222"/>
                </a:solidFill>
              </a:rPr>
              <a:t>Anatomie</a:t>
            </a:r>
            <a:r>
              <a:rPr lang="sk" sz="700">
                <a:solidFill>
                  <a:srgbClr val="222222"/>
                </a:solidFill>
              </a:rPr>
              <a:t>. Grada.</a:t>
            </a:r>
            <a:r>
              <a:rPr lang="sk" sz="700"/>
              <a:t>				</a:t>
            </a:r>
            <a:endParaRPr sz="700"/>
          </a:p>
          <a:p>
            <a:pPr indent="-273050" lvl="0" marL="457200" rtl="0" algn="l">
              <a:lnSpc>
                <a:spcPct val="115000"/>
              </a:lnSpc>
              <a:spcBef>
                <a:spcPts val="0"/>
              </a:spcBef>
              <a:spcAft>
                <a:spcPts val="0"/>
              </a:spcAft>
              <a:buClr>
                <a:schemeClr val="accent1"/>
              </a:buClr>
              <a:buSzPts val="700"/>
              <a:buChar char="●"/>
            </a:pPr>
            <a:r>
              <a:rPr lang="sk" sz="700"/>
              <a:t>Frizziero, A., Ferrari, R., Giannotti, E., Ferroni, C., Poli, P., &amp; Masiero, S. (2012). The meniscus tear. State of the art of rehabilitation protocols related to surgical procedures [Online]. </a:t>
            </a:r>
            <a:r>
              <a:rPr i="1" lang="sk" sz="700"/>
              <a:t>Muscles, Ligaments</a:t>
            </a:r>
            <a:r>
              <a:rPr lang="sk" sz="700"/>
              <a:t>, </a:t>
            </a:r>
            <a:r>
              <a:rPr i="1" lang="sk" sz="700"/>
              <a:t>2</a:t>
            </a:r>
            <a:r>
              <a:rPr lang="sk" sz="700"/>
              <a:t>(4), 295-301. Retrieved 7. 3. 2018 from databáze Academic Search Ultimate 		</a:t>
            </a:r>
            <a:endParaRPr sz="700"/>
          </a:p>
          <a:p>
            <a:pPr indent="-273050" lvl="0" marL="457200" rtl="0" algn="l">
              <a:lnSpc>
                <a:spcPct val="115000"/>
              </a:lnSpc>
              <a:spcBef>
                <a:spcPts val="0"/>
              </a:spcBef>
              <a:spcAft>
                <a:spcPts val="0"/>
              </a:spcAft>
              <a:buClr>
                <a:schemeClr val="accent1"/>
              </a:buClr>
              <a:buSzPts val="700"/>
              <a:buChar char="●"/>
            </a:pPr>
            <a:r>
              <a:rPr lang="sk" sz="700">
                <a:solidFill>
                  <a:srgbClr val="222222"/>
                </a:solidFill>
              </a:rPr>
              <a:t>Gross, J. M., Fetto, J., Supnick, E. R., Zemanová, M., &amp; Vacek, J. (2005). Vyšetření pohybového aparátu: překlad druhého anglického vydání.</a:t>
            </a:r>
            <a:endParaRPr sz="700">
              <a:solidFill>
                <a:srgbClr val="222222"/>
              </a:solidFill>
            </a:endParaRPr>
          </a:p>
          <a:p>
            <a:pPr indent="-273050" lvl="0" marL="457200" rtl="0" algn="l">
              <a:lnSpc>
                <a:spcPct val="115000"/>
              </a:lnSpc>
              <a:spcBef>
                <a:spcPts val="0"/>
              </a:spcBef>
              <a:spcAft>
                <a:spcPts val="0"/>
              </a:spcAft>
              <a:buClr>
                <a:schemeClr val="accent1"/>
              </a:buClr>
              <a:buSzPts val="700"/>
              <a:buChar char="●"/>
            </a:pPr>
            <a:r>
              <a:rPr lang="sk" sz="700">
                <a:solidFill>
                  <a:srgbClr val="222222"/>
                </a:solidFill>
              </a:rPr>
              <a:t>Zápisky z kurzu GrooFy - Dolní končetina v klinické praxi, 2017</a:t>
            </a:r>
            <a:endParaRPr sz="700">
              <a:solidFill>
                <a:srgbClr val="222222"/>
              </a:solidFill>
            </a:endParaRPr>
          </a:p>
          <a:p>
            <a:pPr indent="-273050" lvl="0" marL="457200" rtl="0" algn="l">
              <a:lnSpc>
                <a:spcPct val="115000"/>
              </a:lnSpc>
              <a:spcBef>
                <a:spcPts val="0"/>
              </a:spcBef>
              <a:spcAft>
                <a:spcPts val="0"/>
              </a:spcAft>
              <a:buClr>
                <a:schemeClr val="accent1"/>
              </a:buClr>
              <a:buSzPts val="700"/>
              <a:buChar char="●"/>
            </a:pPr>
            <a:r>
              <a:rPr lang="sk" sz="700"/>
              <a:t>Heckmann, T. P., Barber-Westin, S. D., &amp; Noyes, F. R. (2006). Meniscal repair and transplantation: Indications, techniques, rehabilitation, and clinical outcome [Online], </a:t>
            </a:r>
            <a:r>
              <a:rPr i="1" lang="sk" sz="700"/>
              <a:t>36</a:t>
            </a:r>
            <a:r>
              <a:rPr lang="sk" sz="700"/>
              <a:t>(10), 795-814. doi: 10.2519/jospt.2006.2177 </a:t>
            </a:r>
            <a:endParaRPr sz="700">
              <a:solidFill>
                <a:srgbClr val="222222"/>
              </a:solidFill>
            </a:endParaRPr>
          </a:p>
          <a:p>
            <a:pPr indent="-273050" lvl="0" marL="457200" rtl="0" algn="l">
              <a:lnSpc>
                <a:spcPct val="115000"/>
              </a:lnSpc>
              <a:spcBef>
                <a:spcPts val="0"/>
              </a:spcBef>
              <a:spcAft>
                <a:spcPts val="0"/>
              </a:spcAft>
              <a:buClr>
                <a:schemeClr val="accent1"/>
              </a:buClr>
              <a:buSzPts val="700"/>
              <a:buChar char="●"/>
            </a:pPr>
            <a:r>
              <a:rPr lang="sk" sz="700"/>
              <a:t>Ito, Y.,</a:t>
            </a:r>
            <a:r>
              <a:rPr lang="sk" sz="700"/>
              <a:t> </a:t>
            </a:r>
            <a:r>
              <a:rPr lang="sk" sz="700"/>
              <a:t>Deie M., Adachi N., Kobayashi, K., Kanaya A., Miyamoto, A., Nakasa T., &amp; Ochi M. (2007). A prospective study of 3 – day versus 2 – week immobilization period after anterior cruciate ligament reconstruction. </a:t>
            </a:r>
            <a:r>
              <a:rPr i="1" lang="sk" sz="700"/>
              <a:t>The Knee, 14 (1), </a:t>
            </a:r>
            <a:r>
              <a:rPr lang="sk" sz="700"/>
              <a:t>34 – 38.</a:t>
            </a:r>
            <a:endParaRPr sz="700"/>
          </a:p>
          <a:p>
            <a:pPr indent="-273050" lvl="0" marL="457200" rtl="0" algn="l">
              <a:lnSpc>
                <a:spcPct val="115000"/>
              </a:lnSpc>
              <a:spcBef>
                <a:spcPts val="0"/>
              </a:spcBef>
              <a:spcAft>
                <a:spcPts val="0"/>
              </a:spcAft>
              <a:buClr>
                <a:schemeClr val="accent1"/>
              </a:buClr>
              <a:buSzPts val="700"/>
              <a:buChar char="●"/>
            </a:pPr>
            <a:r>
              <a:rPr lang="sk" sz="700"/>
              <a:t>Kalina R., Holibka, R., &amp; Pach, M. (2006). Úskalí operační techniky artroskopické rekonstrukce předního zkříženého vazu pomocí šlachy m. semitendinosus sfixací EndoButton position – šestileté zkušenosti. </a:t>
            </a:r>
            <a:r>
              <a:rPr i="1" lang="sk" sz="700"/>
              <a:t>Úrazová chirurgie, 14 (3), </a:t>
            </a:r>
            <a:r>
              <a:rPr lang="sk" sz="700"/>
              <a:t>92 – 100.</a:t>
            </a:r>
            <a:endParaRPr sz="700"/>
          </a:p>
          <a:p>
            <a:pPr indent="-273050" lvl="0" marL="457200" rtl="0" algn="l">
              <a:lnSpc>
                <a:spcPct val="115000"/>
              </a:lnSpc>
              <a:spcBef>
                <a:spcPts val="0"/>
              </a:spcBef>
              <a:spcAft>
                <a:spcPts val="0"/>
              </a:spcAft>
              <a:buClr>
                <a:schemeClr val="accent1"/>
              </a:buClr>
              <a:buSzPts val="700"/>
              <a:buChar char="●"/>
            </a:pPr>
            <a:r>
              <a:rPr lang="sk" sz="700"/>
              <a:t>Kapandji, I. A. (1982). </a:t>
            </a:r>
            <a:r>
              <a:rPr i="1" lang="sk" sz="700"/>
              <a:t>The physiology of the joints</a:t>
            </a:r>
            <a:r>
              <a:rPr lang="sk" sz="700"/>
              <a:t>: </a:t>
            </a:r>
            <a:r>
              <a:rPr i="1" lang="sk" sz="700"/>
              <a:t>Lower limb, Volume 2. </a:t>
            </a:r>
            <a:r>
              <a:rPr lang="sk" sz="700"/>
              <a:t>Edinburgh: Churchill Livingstone.	</a:t>
            </a:r>
            <a:endParaRPr sz="700"/>
          </a:p>
          <a:p>
            <a:pPr indent="-273050" lvl="0" marL="457200" rtl="0" algn="l">
              <a:lnSpc>
                <a:spcPct val="115000"/>
              </a:lnSpc>
              <a:spcBef>
                <a:spcPts val="0"/>
              </a:spcBef>
              <a:spcAft>
                <a:spcPts val="0"/>
              </a:spcAft>
              <a:buClr>
                <a:schemeClr val="accent1"/>
              </a:buClr>
              <a:buSzPts val="700"/>
              <a:buChar char="●"/>
            </a:pPr>
            <a:r>
              <a:rPr lang="sk" sz="700"/>
              <a:t>Kato, Y., Hoshino, Y., Ingham, S. J. M, &amp; Fu, F. H. (2010). Anatomic double – bundle anterior cruciate ligament reconstruction. </a:t>
            </a:r>
            <a:r>
              <a:rPr i="1" lang="sk" sz="700"/>
              <a:t>Journal of Orthopaedic Science, 15, </a:t>
            </a:r>
            <a:r>
              <a:rPr lang="sk" sz="700"/>
              <a:t>269 – 276.	</a:t>
            </a:r>
            <a:endParaRPr sz="700"/>
          </a:p>
          <a:p>
            <a:pPr indent="-273050" lvl="0" marL="457200" rtl="0" algn="l">
              <a:lnSpc>
                <a:spcPct val="115000"/>
              </a:lnSpc>
              <a:spcBef>
                <a:spcPts val="0"/>
              </a:spcBef>
              <a:spcAft>
                <a:spcPts val="0"/>
              </a:spcAft>
              <a:buClr>
                <a:schemeClr val="accent1"/>
              </a:buClr>
              <a:buSzPts val="700"/>
              <a:buChar char="●"/>
            </a:pPr>
            <a:r>
              <a:rPr lang="sk" sz="700"/>
              <a:t>Kato, Y., Ingham, S. J. M, Linde – Rosen, M., Smolinski, P., Horaguchi, T., &amp; Fu, F. H. (2010). Biomechanics of the porcine triple bundle anterior cruciate ligament. </a:t>
            </a:r>
            <a:r>
              <a:rPr i="1" lang="sk" sz="700"/>
              <a:t>Knee Surgery, Sports Traumatology, Arthroscopy, 18, </a:t>
            </a:r>
            <a:r>
              <a:rPr lang="sk" sz="700"/>
              <a:t>20 – 25.			</a:t>
            </a:r>
            <a:endParaRPr sz="700"/>
          </a:p>
          <a:p>
            <a:pPr indent="-273050" lvl="0" marL="457200" rtl="0" algn="l">
              <a:lnSpc>
                <a:spcPct val="115000"/>
              </a:lnSpc>
              <a:spcBef>
                <a:spcPts val="0"/>
              </a:spcBef>
              <a:spcAft>
                <a:spcPts val="0"/>
              </a:spcAft>
              <a:buClr>
                <a:schemeClr val="accent1"/>
              </a:buClr>
              <a:buSzPts val="700"/>
              <a:buChar char="●"/>
            </a:pPr>
            <a:r>
              <a:rPr lang="sk" sz="700"/>
              <a:t>Kato, Y., Ingham, S. J. M., Maeyama, A., Lertwanich, P., Wang, J. H., Mifune, Y., Kramer, S., Smolinski P., &amp; Fu, F. H. (2012). Biomechanics of the human triple – bundle anterior cruciate ligament. </a:t>
            </a:r>
            <a:r>
              <a:rPr i="1" lang="sk" sz="700"/>
              <a:t>Arthroscopy: The Journal of Arthroscopic and Related Surgery, 28 (2), </a:t>
            </a:r>
            <a:r>
              <a:rPr lang="sk" sz="700"/>
              <a:t>247 – 254. 	</a:t>
            </a:r>
            <a:endParaRPr sz="700"/>
          </a:p>
          <a:p>
            <a:pPr indent="-273050" lvl="0" marL="457200" rtl="0" algn="l">
              <a:lnSpc>
                <a:spcPct val="170000"/>
              </a:lnSpc>
              <a:spcBef>
                <a:spcPts val="0"/>
              </a:spcBef>
              <a:spcAft>
                <a:spcPts val="0"/>
              </a:spcAft>
              <a:buClr>
                <a:schemeClr val="accent1"/>
              </a:buClr>
              <a:buSzPts val="700"/>
              <a:buChar char="●"/>
            </a:pPr>
            <a:r>
              <a:rPr lang="sk" sz="700"/>
              <a:t>Macchi, V., et al., </a:t>
            </a:r>
            <a:r>
              <a:rPr i="1" lang="sk" sz="700"/>
              <a:t>The infrapatellar fat pad and the synovial membrane: an anatomo-functional unit.</a:t>
            </a:r>
            <a:r>
              <a:rPr lang="sk" sz="700"/>
              <a:t> J Anat, 2018. </a:t>
            </a:r>
            <a:r>
              <a:rPr b="1" lang="sk" sz="700"/>
              <a:t>233</a:t>
            </a:r>
            <a:r>
              <a:rPr lang="sk" sz="700"/>
              <a:t>(2): p. 146-</a:t>
            </a:r>
            <a:endParaRPr sz="700"/>
          </a:p>
          <a:p>
            <a:pPr indent="-273050" lvl="0" marL="457200" rtl="0" algn="l">
              <a:lnSpc>
                <a:spcPct val="124000"/>
              </a:lnSpc>
              <a:spcBef>
                <a:spcPts val="0"/>
              </a:spcBef>
              <a:spcAft>
                <a:spcPts val="0"/>
              </a:spcAft>
              <a:buClr>
                <a:schemeClr val="accent1"/>
              </a:buClr>
              <a:buSzPts val="700"/>
              <a:buChar char="●"/>
            </a:pPr>
            <a:r>
              <a:rPr lang="sk" sz="700">
                <a:solidFill>
                  <a:srgbClr val="222222"/>
                </a:solidFill>
              </a:rPr>
              <a:t>Ohta, H., Kurosawa, H., Ikeda, H., Iwase, Y., Satou, N., &amp; Nakamura, S. (2003). Low-load resistance muscular training with moderate restriction of blood flow after anterior cruciate ligament reconstruction. </a:t>
            </a:r>
            <a:r>
              <a:rPr i="1" lang="sk" sz="700">
                <a:solidFill>
                  <a:srgbClr val="222222"/>
                </a:solidFill>
              </a:rPr>
              <a:t>Acta Orthopaedica Scandinavica</a:t>
            </a:r>
            <a:r>
              <a:rPr lang="sk" sz="700">
                <a:solidFill>
                  <a:srgbClr val="222222"/>
                </a:solidFill>
              </a:rPr>
              <a:t>, </a:t>
            </a:r>
            <a:r>
              <a:rPr i="1" lang="sk" sz="700">
                <a:solidFill>
                  <a:srgbClr val="222222"/>
                </a:solidFill>
              </a:rPr>
              <a:t>74</a:t>
            </a:r>
            <a:r>
              <a:rPr lang="sk" sz="700">
                <a:solidFill>
                  <a:srgbClr val="222222"/>
                </a:solidFill>
              </a:rPr>
              <a:t>(1), 62-68.</a:t>
            </a:r>
            <a:endParaRPr sz="700">
              <a:solidFill>
                <a:srgbClr val="222222"/>
              </a:solidFill>
            </a:endParaRPr>
          </a:p>
          <a:p>
            <a:pPr indent="-273050" lvl="0" marL="457200" rtl="0" algn="l">
              <a:lnSpc>
                <a:spcPct val="124000"/>
              </a:lnSpc>
              <a:spcBef>
                <a:spcPts val="0"/>
              </a:spcBef>
              <a:spcAft>
                <a:spcPts val="0"/>
              </a:spcAft>
              <a:buClr>
                <a:schemeClr val="accent1"/>
              </a:buClr>
              <a:buSzPts val="700"/>
              <a:buChar char="●"/>
            </a:pPr>
            <a:r>
              <a:rPr lang="sk" sz="700">
                <a:solidFill>
                  <a:srgbClr val="222222"/>
                </a:solidFill>
              </a:rPr>
              <a:t>Prue, J., Roman, D. P., Giampetruzzi, N. G., Fredericks, A., Lolic, A., Crepeau, A., ... &amp; Weaver, A. P. (2022). Side effects and patient tolerance with the use of blood flow restriction training after ACL reconstruction in adolescents: a pilot study. </a:t>
            </a:r>
            <a:r>
              <a:rPr i="1" lang="sk" sz="700">
                <a:solidFill>
                  <a:srgbClr val="222222"/>
                </a:solidFill>
              </a:rPr>
              <a:t>International Journal of Sports Physical Therapy</a:t>
            </a:r>
            <a:r>
              <a:rPr lang="sk" sz="700">
                <a:solidFill>
                  <a:srgbClr val="222222"/>
                </a:solidFill>
              </a:rPr>
              <a:t>, </a:t>
            </a:r>
            <a:r>
              <a:rPr i="1" lang="sk" sz="700">
                <a:solidFill>
                  <a:srgbClr val="222222"/>
                </a:solidFill>
              </a:rPr>
              <a:t>17</a:t>
            </a:r>
            <a:r>
              <a:rPr lang="sk" sz="700">
                <a:solidFill>
                  <a:srgbClr val="222222"/>
                </a:solidFill>
              </a:rPr>
              <a:t>(3), 347.</a:t>
            </a:r>
            <a:endParaRPr sz="700">
              <a:solidFill>
                <a:srgbClr val="222222"/>
              </a:solidFill>
            </a:endParaRPr>
          </a:p>
          <a:p>
            <a:pPr indent="-273050" lvl="0" marL="457200" rtl="0" algn="l">
              <a:lnSpc>
                <a:spcPct val="124000"/>
              </a:lnSpc>
              <a:spcBef>
                <a:spcPts val="0"/>
              </a:spcBef>
              <a:spcAft>
                <a:spcPts val="0"/>
              </a:spcAft>
              <a:buClr>
                <a:schemeClr val="accent1"/>
              </a:buClr>
              <a:buSzPts val="700"/>
              <a:buChar char="●"/>
            </a:pPr>
            <a:r>
              <a:rPr lang="sk" sz="700"/>
              <a:t>Smékal, D., Kalina, R., &amp; Urban, J. (2006). Rehabilitace po artroskopických náhradách předního zkříženého vazu. </a:t>
            </a:r>
            <a:r>
              <a:rPr i="1" lang="sk" sz="700"/>
              <a:t>Acta chirurgiae orthopadicae et traumatologiae čechoslovaca, 73, </a:t>
            </a:r>
            <a:r>
              <a:rPr lang="sk" sz="700"/>
              <a:t>421 – 428.</a:t>
            </a:r>
            <a:endParaRPr sz="700"/>
          </a:p>
          <a:p>
            <a:pPr indent="-273050" lvl="0" marL="457200" rtl="0" algn="l">
              <a:lnSpc>
                <a:spcPct val="115000"/>
              </a:lnSpc>
              <a:spcBef>
                <a:spcPts val="0"/>
              </a:spcBef>
              <a:spcAft>
                <a:spcPts val="0"/>
              </a:spcAft>
              <a:buClr>
                <a:schemeClr val="accent1"/>
              </a:buClr>
              <a:buSzPts val="700"/>
              <a:buChar char="●"/>
            </a:pPr>
            <a:r>
              <a:rPr lang="sk" sz="700"/>
              <a:t>Smékal, D., Hanzlíková, I., Žiak, D., &amp; Opavský, J. (2014). Remodelace štěpu a vhojení štěpu do kostěného tunelu po artroskopické náhradě předního zkříženého vazu. </a:t>
            </a:r>
            <a:r>
              <a:rPr i="1" lang="sk" sz="700"/>
              <a:t>Rehabilitace a Fyzikální Lékařství, 21 (3), </a:t>
            </a:r>
            <a:r>
              <a:rPr lang="sk" sz="700"/>
              <a:t>114 – 123. </a:t>
            </a:r>
            <a:endParaRPr sz="700"/>
          </a:p>
          <a:p>
            <a:pPr indent="-273050" lvl="0" marL="457200" rtl="0" algn="l">
              <a:lnSpc>
                <a:spcPct val="115000"/>
              </a:lnSpc>
              <a:spcBef>
                <a:spcPts val="0"/>
              </a:spcBef>
              <a:spcAft>
                <a:spcPts val="0"/>
              </a:spcAft>
              <a:buClr>
                <a:schemeClr val="accent1"/>
              </a:buClr>
              <a:buSzPts val="700"/>
              <a:buChar char="●"/>
            </a:pPr>
            <a:r>
              <a:rPr lang="sk" sz="700"/>
              <a:t>Smékal, D. Klinická diagnostika, kinezioterapie a fyzioterapie poruch kolenního kloubu - přednáška NMgr. studium FTK UP, Olomouc.</a:t>
            </a:r>
            <a:endParaRPr sz="700"/>
          </a:p>
          <a:p>
            <a:pPr indent="-273050" lvl="0" marL="457200" rtl="0" algn="l">
              <a:lnSpc>
                <a:spcPct val="124000"/>
              </a:lnSpc>
              <a:spcBef>
                <a:spcPts val="0"/>
              </a:spcBef>
              <a:spcAft>
                <a:spcPts val="0"/>
              </a:spcAft>
              <a:buClr>
                <a:schemeClr val="accent1"/>
              </a:buClr>
              <a:buSzPts val="700"/>
              <a:buChar char="●"/>
            </a:pPr>
            <a:r>
              <a:rPr lang="sk" sz="700">
                <a:solidFill>
                  <a:srgbClr val="222222"/>
                </a:solidFill>
              </a:rPr>
              <a:t>Spada, J. M., Paul, R. W., &amp; Tucker, B. S. (2022). Blood Flow Restriction Training preserves knee flexion and extension torque following anterior cruciate ligament reconstruction: A systematic review. </a:t>
            </a:r>
            <a:r>
              <a:rPr i="1" lang="sk" sz="700">
                <a:solidFill>
                  <a:srgbClr val="222222"/>
                </a:solidFill>
              </a:rPr>
              <a:t>Journal of Orthopaedics</a:t>
            </a:r>
            <a:r>
              <a:rPr lang="sk" sz="700">
                <a:solidFill>
                  <a:srgbClr val="222222"/>
                </a:solidFill>
              </a:rPr>
              <a:t>.</a:t>
            </a:r>
            <a:endParaRPr sz="700">
              <a:solidFill>
                <a:srgbClr val="222222"/>
              </a:solidFill>
            </a:endParaRPr>
          </a:p>
          <a:p>
            <a:pPr indent="-273050" lvl="0" marL="457200" rtl="0" algn="l">
              <a:lnSpc>
                <a:spcPct val="170000"/>
              </a:lnSpc>
              <a:spcBef>
                <a:spcPts val="0"/>
              </a:spcBef>
              <a:spcAft>
                <a:spcPts val="0"/>
              </a:spcAft>
              <a:buClr>
                <a:schemeClr val="accent1"/>
              </a:buClr>
              <a:buSzPts val="700"/>
              <a:buChar char="●"/>
            </a:pPr>
            <a:r>
              <a:rPr lang="sk" sz="700"/>
              <a:t>Ward, E.R., et al., </a:t>
            </a:r>
            <a:r>
              <a:rPr i="1" lang="sk" sz="700"/>
              <a:t>Fat pads adjacent to tendinopathy: more than a coincidence?</a:t>
            </a:r>
            <a:r>
              <a:rPr lang="sk" sz="700"/>
              <a:t> Br J Sports Med, 2016. </a:t>
            </a:r>
            <a:r>
              <a:rPr b="1" lang="sk" sz="700"/>
              <a:t>50</a:t>
            </a:r>
            <a:r>
              <a:rPr lang="sk" sz="700"/>
              <a:t>(24): p. 1491-1492.</a:t>
            </a:r>
            <a:endParaRPr sz="700"/>
          </a:p>
          <a:p>
            <a:pPr indent="-273050" lvl="0" marL="457200" rtl="0" algn="l">
              <a:lnSpc>
                <a:spcPct val="170000"/>
              </a:lnSpc>
              <a:spcBef>
                <a:spcPts val="0"/>
              </a:spcBef>
              <a:spcAft>
                <a:spcPts val="0"/>
              </a:spcAft>
              <a:buClr>
                <a:schemeClr val="accent1"/>
              </a:buClr>
              <a:buSzPts val="700"/>
              <a:buChar char="●"/>
            </a:pPr>
            <a:r>
              <a:rPr lang="sk" sz="700"/>
              <a:t>https://www.svetfyzioterapie.cz/itb-syndrom-myty-a-fakta : </a:t>
            </a:r>
            <a:r>
              <a:rPr lang="sk" sz="700">
                <a:solidFill>
                  <a:srgbClr val="141414"/>
                </a:solidFill>
              </a:rPr>
              <a:t>1) Paul R Geisler (2020): </a:t>
            </a:r>
            <a:r>
              <a:rPr lang="sk" sz="700" u="sng">
                <a:solidFill>
                  <a:schemeClr val="hlink"/>
                </a:solidFill>
                <a:hlinkClick r:id="rId3"/>
              </a:rPr>
              <a:t>https://pubmed.ncbi.nlm.nih.gov/33351908/</a:t>
            </a:r>
            <a:r>
              <a:rPr lang="sk" sz="700">
                <a:solidFill>
                  <a:srgbClr val="141414"/>
                </a:solidFill>
              </a:rPr>
              <a:t>, 2) Gilbert M Willet a kol. (2016): </a:t>
            </a:r>
            <a:r>
              <a:rPr lang="sk" sz="700" u="sng">
                <a:solidFill>
                  <a:schemeClr val="hlink"/>
                </a:solidFill>
                <a:hlinkClick r:id="rId4"/>
              </a:rPr>
              <a:t>https://pubmed.ncbi.nlm.nih.gov/26755689/</a:t>
            </a:r>
            <a:r>
              <a:rPr lang="sk" sz="700">
                <a:solidFill>
                  <a:srgbClr val="141414"/>
                </a:solidFill>
              </a:rPr>
              <a:t>, 3) Miriam C Friede a kol (2020): https://pubmed.ncbi.nlm.nih.gov/32769015/</a:t>
            </a:r>
            <a:endParaRPr sz="700">
              <a:solidFill>
                <a:srgbClr val="141414"/>
              </a:solidFill>
            </a:endParaRPr>
          </a:p>
          <a:p>
            <a:pPr indent="0" lvl="0" marL="457200" rtl="0" algn="l">
              <a:lnSpc>
                <a:spcPct val="170000"/>
              </a:lnSpc>
              <a:spcBef>
                <a:spcPts val="1500"/>
              </a:spcBef>
              <a:spcAft>
                <a:spcPts val="1500"/>
              </a:spcAft>
              <a:buNone/>
            </a:pPr>
            <a:r>
              <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Menisky - funkce</a:t>
            </a:r>
            <a:endParaRPr/>
          </a:p>
        </p:txBody>
      </p:sp>
      <p:sp>
        <p:nvSpPr>
          <p:cNvPr id="279" name="Google Shape;279;p34"/>
          <p:cNvSpPr txBox="1"/>
          <p:nvPr>
            <p:ph idx="1" type="body"/>
          </p:nvPr>
        </p:nvSpPr>
        <p:spPr>
          <a:xfrm>
            <a:off x="540000" y="1269000"/>
            <a:ext cx="4838700" cy="3105000"/>
          </a:xfrm>
          <a:prstGeom prst="rect">
            <a:avLst/>
          </a:prstGeom>
        </p:spPr>
        <p:txBody>
          <a:bodyPr anchorCtr="0" anchor="t" bIns="0" lIns="0" spcFirstLastPara="1" rIns="0" wrap="square" tIns="0">
            <a:noAutofit/>
          </a:bodyPr>
          <a:lstStyle/>
          <a:p>
            <a:pPr indent="-165100" lvl="0" marL="228600" rtl="0" algn="l">
              <a:lnSpc>
                <a:spcPct val="90000"/>
              </a:lnSpc>
              <a:spcBef>
                <a:spcPts val="0"/>
              </a:spcBef>
              <a:spcAft>
                <a:spcPts val="0"/>
              </a:spcAft>
              <a:buSzPts val="1800"/>
              <a:buChar char="•"/>
            </a:pPr>
            <a:r>
              <a:rPr lang="sk" sz="1800">
                <a:solidFill>
                  <a:srgbClr val="000000"/>
                </a:solidFill>
              </a:rPr>
              <a:t>Stabilizace kloubu při pohybu</a:t>
            </a:r>
            <a:endParaRPr sz="1800">
              <a:solidFill>
                <a:srgbClr val="000000"/>
              </a:solidFill>
            </a:endParaRPr>
          </a:p>
          <a:p>
            <a:pPr indent="-165100" lvl="0" marL="228600" rtl="0" algn="l">
              <a:lnSpc>
                <a:spcPct val="90000"/>
              </a:lnSpc>
              <a:spcBef>
                <a:spcPts val="1000"/>
              </a:spcBef>
              <a:spcAft>
                <a:spcPts val="0"/>
              </a:spcAft>
              <a:buSzPts val="1800"/>
              <a:buChar char="•"/>
            </a:pPr>
            <a:r>
              <a:rPr lang="sk" sz="1800">
                <a:solidFill>
                  <a:srgbClr val="000000"/>
                </a:solidFill>
              </a:rPr>
              <a:t>Lubrikace chrupavky</a:t>
            </a:r>
            <a:endParaRPr sz="1800">
              <a:solidFill>
                <a:srgbClr val="000000"/>
              </a:solidFill>
            </a:endParaRPr>
          </a:p>
          <a:p>
            <a:pPr indent="-165100" lvl="0" marL="228600" rtl="0" algn="l">
              <a:lnSpc>
                <a:spcPct val="90000"/>
              </a:lnSpc>
              <a:spcBef>
                <a:spcPts val="1000"/>
              </a:spcBef>
              <a:spcAft>
                <a:spcPts val="0"/>
              </a:spcAft>
              <a:buSzPts val="1800"/>
              <a:buChar char="•"/>
            </a:pPr>
            <a:r>
              <a:rPr lang="sk" sz="1800">
                <a:solidFill>
                  <a:srgbClr val="000000"/>
                </a:solidFill>
              </a:rPr>
              <a:t>Proprioceptivní funkce</a:t>
            </a:r>
            <a:endParaRPr sz="1800">
              <a:solidFill>
                <a:srgbClr val="000000"/>
              </a:solidFill>
            </a:endParaRPr>
          </a:p>
          <a:p>
            <a:pPr indent="-165100" lvl="0" marL="228600" rtl="0" algn="l">
              <a:lnSpc>
                <a:spcPct val="90000"/>
              </a:lnSpc>
              <a:spcBef>
                <a:spcPts val="1000"/>
              </a:spcBef>
              <a:spcAft>
                <a:spcPts val="0"/>
              </a:spcAft>
              <a:buSzPts val="1800"/>
              <a:buChar char="•"/>
            </a:pPr>
            <a:r>
              <a:rPr lang="sk" sz="1800">
                <a:solidFill>
                  <a:srgbClr val="000000"/>
                </a:solidFill>
              </a:rPr>
              <a:t>Pomoc při vedení pohybu - při pohybech kloubu se menisky posouvají po tibii ze základní polohy dozadu a zpět, přičemž současně mění své zakřivení</a:t>
            </a:r>
            <a:endParaRPr sz="1800">
              <a:solidFill>
                <a:srgbClr val="000000"/>
              </a:solidFill>
            </a:endParaRPr>
          </a:p>
          <a:p>
            <a:pPr indent="-165100" lvl="0" marL="228600" rtl="0" algn="l">
              <a:lnSpc>
                <a:spcPct val="90000"/>
              </a:lnSpc>
              <a:spcBef>
                <a:spcPts val="1000"/>
              </a:spcBef>
              <a:spcAft>
                <a:spcPts val="0"/>
              </a:spcAft>
              <a:buSzPts val="1800"/>
              <a:buChar char="•"/>
            </a:pPr>
            <a:r>
              <a:rPr lang="sk" sz="1800">
                <a:solidFill>
                  <a:srgbClr val="000000"/>
                </a:solidFill>
              </a:rPr>
              <a:t>Zmírňují inkongruenci kloubních ploch</a:t>
            </a:r>
            <a:endParaRPr sz="1800">
              <a:solidFill>
                <a:srgbClr val="000000"/>
              </a:solidFill>
            </a:endParaRPr>
          </a:p>
          <a:p>
            <a:pPr indent="-165100" lvl="0" marL="228600" rtl="0" algn="l">
              <a:lnSpc>
                <a:spcPct val="90000"/>
              </a:lnSpc>
              <a:spcBef>
                <a:spcPts val="1000"/>
              </a:spcBef>
              <a:spcAft>
                <a:spcPts val="0"/>
              </a:spcAft>
              <a:buSzPts val="1800"/>
              <a:buChar char="•"/>
            </a:pPr>
            <a:r>
              <a:rPr lang="sk" sz="1800">
                <a:solidFill>
                  <a:srgbClr val="000000"/>
                </a:solidFill>
              </a:rPr>
              <a:t>Absorbují tlak působící na kloub (při EX asi 50%, při FL až 90%)</a:t>
            </a:r>
            <a:endParaRPr sz="1800">
              <a:solidFill>
                <a:srgbClr val="000000"/>
              </a:solidFill>
            </a:endParaRPr>
          </a:p>
          <a:p>
            <a:pPr indent="-50800" lvl="0" marL="228600" rtl="0" algn="l">
              <a:lnSpc>
                <a:spcPct val="90000"/>
              </a:lnSpc>
              <a:spcBef>
                <a:spcPts val="1000"/>
              </a:spcBef>
              <a:spcAft>
                <a:spcPts val="0"/>
              </a:spcAft>
              <a:buNone/>
            </a:pPr>
            <a:r>
              <a:t/>
            </a:r>
            <a:endParaRPr sz="1800">
              <a:solidFill>
                <a:srgbClr val="000000"/>
              </a:solidFill>
            </a:endParaRPr>
          </a:p>
          <a:p>
            <a:pPr indent="0" lvl="0" marL="0" rtl="0" algn="l">
              <a:spcBef>
                <a:spcPts val="0"/>
              </a:spcBef>
              <a:spcAft>
                <a:spcPts val="0"/>
              </a:spcAft>
              <a:buNone/>
            </a:pPr>
            <a:r>
              <a:t/>
            </a:r>
            <a:endParaRPr sz="1100"/>
          </a:p>
        </p:txBody>
      </p:sp>
      <p:pic>
        <p:nvPicPr>
          <p:cNvPr descr="Where's your meniscus and what does it do? Hear more from Dr Bernard from Shoulder Elbow Orthopaedic Group #meniscus #kneeinjury #sportsinjury #fightjointpain #activelifestyle #drbernard #orthopaedicsg #shoulderelbowortho #gleneagles #farrerpark #mountelizabethnovenahospital" id="280" name="Google Shape;280;p34" title="What is the Meniscus?">
            <a:hlinkClick r:id="rId3"/>
          </p:cNvPr>
          <p:cNvPicPr preferRelativeResize="0"/>
          <p:nvPr/>
        </p:nvPicPr>
        <p:blipFill>
          <a:blip r:embed="rId4">
            <a:alphaModFix/>
          </a:blip>
          <a:stretch>
            <a:fillRect/>
          </a:stretch>
        </p:blipFill>
        <p:spPr>
          <a:xfrm>
            <a:off x="5132300" y="878700"/>
            <a:ext cx="3664325" cy="2748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5"/>
          <p:cNvPicPr preferRelativeResize="0"/>
          <p:nvPr/>
        </p:nvPicPr>
        <p:blipFill>
          <a:blip r:embed="rId3">
            <a:alphaModFix/>
          </a:blip>
          <a:stretch>
            <a:fillRect/>
          </a:stretch>
        </p:blipFill>
        <p:spPr>
          <a:xfrm>
            <a:off x="5337375" y="364350"/>
            <a:ext cx="3597700" cy="2207400"/>
          </a:xfrm>
          <a:prstGeom prst="rect">
            <a:avLst/>
          </a:prstGeom>
          <a:noFill/>
          <a:ln>
            <a:noFill/>
          </a:ln>
        </p:spPr>
      </p:pic>
      <p:sp>
        <p:nvSpPr>
          <p:cNvPr id="286" name="Google Shape;286;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Laterální meniskus</a:t>
            </a:r>
            <a:endParaRPr/>
          </a:p>
        </p:txBody>
      </p:sp>
      <p:sp>
        <p:nvSpPr>
          <p:cNvPr id="287" name="Google Shape;287;p35"/>
          <p:cNvSpPr txBox="1"/>
          <p:nvPr>
            <p:ph idx="1" type="body"/>
          </p:nvPr>
        </p:nvSpPr>
        <p:spPr>
          <a:xfrm>
            <a:off x="540000" y="1269000"/>
            <a:ext cx="4797300" cy="3105000"/>
          </a:xfrm>
          <a:prstGeom prst="rect">
            <a:avLst/>
          </a:prstGeom>
        </p:spPr>
        <p:txBody>
          <a:bodyPr anchorCtr="0" anchor="t" bIns="0" lIns="0" spcFirstLastPara="1" rIns="0" wrap="square" tIns="0">
            <a:noAutofit/>
          </a:bodyPr>
          <a:lstStyle/>
          <a:p>
            <a:pPr indent="-177800" lvl="0" marL="228600" rtl="0" algn="l">
              <a:lnSpc>
                <a:spcPct val="90000"/>
              </a:lnSpc>
              <a:spcBef>
                <a:spcPts val="0"/>
              </a:spcBef>
              <a:spcAft>
                <a:spcPts val="0"/>
              </a:spcAft>
              <a:buSzPts val="2000"/>
              <a:buChar char="•"/>
            </a:pPr>
            <a:r>
              <a:rPr lang="sk" sz="2000">
                <a:solidFill>
                  <a:srgbClr val="000000"/>
                </a:solidFill>
              </a:rPr>
              <a:t>Tvar písmene O, téměř kruhový</a:t>
            </a:r>
            <a:endParaRPr sz="2000">
              <a:solidFill>
                <a:srgbClr val="000000"/>
              </a:solidFill>
            </a:endParaRPr>
          </a:p>
          <a:p>
            <a:pPr indent="-177800" lvl="0" marL="228600" rtl="0" algn="l">
              <a:lnSpc>
                <a:spcPct val="90000"/>
              </a:lnSpc>
              <a:spcBef>
                <a:spcPts val="1000"/>
              </a:spcBef>
              <a:spcAft>
                <a:spcPts val="0"/>
              </a:spcAft>
              <a:buSzPts val="2000"/>
              <a:buChar char="•"/>
            </a:pPr>
            <a:r>
              <a:rPr lang="sk" sz="2000">
                <a:solidFill>
                  <a:srgbClr val="000000"/>
                </a:solidFill>
              </a:rPr>
              <a:t>Větší pohyb zvláště při mírných (15-30°) flexích KOK</a:t>
            </a:r>
            <a:endParaRPr sz="2000">
              <a:solidFill>
                <a:srgbClr val="000000"/>
              </a:solidFill>
            </a:endParaRPr>
          </a:p>
          <a:p>
            <a:pPr indent="-177800" lvl="0" marL="228600" rtl="0" algn="l">
              <a:lnSpc>
                <a:spcPct val="90000"/>
              </a:lnSpc>
              <a:spcBef>
                <a:spcPts val="1000"/>
              </a:spcBef>
              <a:spcAft>
                <a:spcPts val="0"/>
              </a:spcAft>
              <a:buSzPts val="2000"/>
              <a:buChar char="•"/>
            </a:pPr>
            <a:r>
              <a:rPr lang="sk" sz="2000">
                <a:solidFill>
                  <a:srgbClr val="000000"/>
                </a:solidFill>
              </a:rPr>
              <a:t>Je vyšší než mediální, díky tomu vystaven větším kompresním silám (hrozí častější kompresní úrazy)</a:t>
            </a:r>
            <a:endParaRPr sz="2000">
              <a:solidFill>
                <a:srgbClr val="000000"/>
              </a:solidFill>
            </a:endParaRPr>
          </a:p>
          <a:p>
            <a:pPr indent="-177800" lvl="0" marL="228600" rtl="0" algn="l">
              <a:lnSpc>
                <a:spcPct val="90000"/>
              </a:lnSpc>
              <a:spcBef>
                <a:spcPts val="1000"/>
              </a:spcBef>
              <a:spcAft>
                <a:spcPts val="0"/>
              </a:spcAft>
              <a:buSzPts val="2000"/>
              <a:buChar char="•"/>
            </a:pPr>
            <a:r>
              <a:rPr lang="sk" sz="2000">
                <a:solidFill>
                  <a:srgbClr val="000000"/>
                </a:solidFill>
              </a:rPr>
              <a:t>Svým zadním obvodem je prostřednictvím kloub. pouzdra spojen s</a:t>
            </a:r>
            <a:r>
              <a:rPr b="1" lang="sk" sz="2000">
                <a:solidFill>
                  <a:srgbClr val="000000"/>
                </a:solidFill>
              </a:rPr>
              <a:t> m. popliteus </a:t>
            </a:r>
            <a:r>
              <a:rPr lang="sk" sz="2000">
                <a:solidFill>
                  <a:srgbClr val="000000"/>
                </a:solidFill>
              </a:rPr>
              <a:t>– stahy tohoto svalu ovlivňují tvar a polohu menisku</a:t>
            </a:r>
            <a:endParaRPr sz="2000">
              <a:solidFill>
                <a:srgbClr val="000000"/>
              </a:solidFill>
            </a:endParaRPr>
          </a:p>
          <a:p>
            <a:pPr indent="0" lvl="0" marL="0" rtl="0" algn="l">
              <a:spcBef>
                <a:spcPts val="0"/>
              </a:spcBef>
              <a:spcAft>
                <a:spcPts val="0"/>
              </a:spcAft>
              <a:buNone/>
            </a:pPr>
            <a:r>
              <a:t/>
            </a:r>
            <a:endParaRPr sz="1300"/>
          </a:p>
        </p:txBody>
      </p:sp>
      <p:sp>
        <p:nvSpPr>
          <p:cNvPr id="288" name="Google Shape;288;p35"/>
          <p:cNvSpPr txBox="1"/>
          <p:nvPr/>
        </p:nvSpPr>
        <p:spPr>
          <a:xfrm>
            <a:off x="5948375" y="2667600"/>
            <a:ext cx="2375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https://www.physio-pedia.com/Lateral_meniscus</a:t>
            </a:r>
            <a:endParaRPr sz="800">
              <a:solidFill>
                <a:srgbClr val="CCCCCC"/>
              </a:solidFill>
            </a:endParaRPr>
          </a:p>
        </p:txBody>
      </p:sp>
      <p:pic>
        <p:nvPicPr>
          <p:cNvPr id="289" name="Google Shape;289;p35"/>
          <p:cNvPicPr preferRelativeResize="0"/>
          <p:nvPr/>
        </p:nvPicPr>
        <p:blipFill>
          <a:blip r:embed="rId4">
            <a:alphaModFix/>
          </a:blip>
          <a:stretch>
            <a:fillRect/>
          </a:stretch>
        </p:blipFill>
        <p:spPr>
          <a:xfrm>
            <a:off x="5677274" y="2975402"/>
            <a:ext cx="2375700" cy="2078748"/>
          </a:xfrm>
          <a:prstGeom prst="rect">
            <a:avLst/>
          </a:prstGeom>
          <a:noFill/>
          <a:ln>
            <a:noFill/>
          </a:ln>
        </p:spPr>
      </p:pic>
      <p:sp>
        <p:nvSpPr>
          <p:cNvPr id="290" name="Google Shape;290;p35"/>
          <p:cNvSpPr txBox="1"/>
          <p:nvPr/>
        </p:nvSpPr>
        <p:spPr>
          <a:xfrm>
            <a:off x="5365125" y="45894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https://www.facebook.com/NeuroKineticTherapy/posts/lateral-meniscus-tears-are-not-as-common-as-the-medial-ones-because-the-lateral-/10156681132965180/</a:t>
            </a:r>
            <a:endParaRPr sz="800">
              <a:solidFill>
                <a:srgbClr val="CCCCC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36"/>
          <p:cNvPicPr preferRelativeResize="0"/>
          <p:nvPr/>
        </p:nvPicPr>
        <p:blipFill>
          <a:blip r:embed="rId3">
            <a:alphaModFix/>
          </a:blip>
          <a:stretch>
            <a:fillRect/>
          </a:stretch>
        </p:blipFill>
        <p:spPr>
          <a:xfrm>
            <a:off x="4072775" y="1444134"/>
            <a:ext cx="4936750" cy="2412125"/>
          </a:xfrm>
          <a:prstGeom prst="rect">
            <a:avLst/>
          </a:prstGeom>
          <a:noFill/>
          <a:ln>
            <a:noFill/>
          </a:ln>
        </p:spPr>
      </p:pic>
      <p:sp>
        <p:nvSpPr>
          <p:cNvPr id="296" name="Google Shape;296;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Mediální meniskus</a:t>
            </a:r>
            <a:endParaRPr/>
          </a:p>
        </p:txBody>
      </p:sp>
      <p:sp>
        <p:nvSpPr>
          <p:cNvPr id="297" name="Google Shape;297;p36"/>
          <p:cNvSpPr txBox="1"/>
          <p:nvPr>
            <p:ph idx="1" type="body"/>
          </p:nvPr>
        </p:nvSpPr>
        <p:spPr>
          <a:xfrm>
            <a:off x="540000" y="1269000"/>
            <a:ext cx="3942300" cy="3105000"/>
          </a:xfrm>
          <a:prstGeom prst="rect">
            <a:avLst/>
          </a:prstGeom>
        </p:spPr>
        <p:txBody>
          <a:bodyPr anchorCtr="0" anchor="t" bIns="0" lIns="0" spcFirstLastPara="1" rIns="0" wrap="square" tIns="0">
            <a:noAutofit/>
          </a:bodyPr>
          <a:lstStyle/>
          <a:p>
            <a:pPr indent="-190500" lvl="0" marL="228600" rtl="0" algn="l">
              <a:lnSpc>
                <a:spcPct val="90000"/>
              </a:lnSpc>
              <a:spcBef>
                <a:spcPts val="0"/>
              </a:spcBef>
              <a:spcAft>
                <a:spcPts val="0"/>
              </a:spcAft>
              <a:buSzPts val="2200"/>
              <a:buChar char="•"/>
            </a:pPr>
            <a:r>
              <a:rPr lang="sk" sz="2200">
                <a:solidFill>
                  <a:srgbClr val="000000"/>
                </a:solidFill>
              </a:rPr>
              <a:t>Tvar písmene C</a:t>
            </a:r>
            <a:endParaRPr sz="2200">
              <a:solidFill>
                <a:srgbClr val="000000"/>
              </a:solidFill>
            </a:endParaRPr>
          </a:p>
          <a:p>
            <a:pPr indent="-190500" lvl="0" marL="228600" rtl="0" algn="l">
              <a:lnSpc>
                <a:spcPct val="90000"/>
              </a:lnSpc>
              <a:spcBef>
                <a:spcPts val="1000"/>
              </a:spcBef>
              <a:spcAft>
                <a:spcPts val="0"/>
              </a:spcAft>
              <a:buSzPts val="2200"/>
              <a:buChar char="•"/>
            </a:pPr>
            <a:r>
              <a:rPr lang="sk" sz="2200">
                <a:solidFill>
                  <a:srgbClr val="000000"/>
                </a:solidFill>
              </a:rPr>
              <a:t>Pevně spojen se zadní částí vnitřního kolaterálního vazu, díky tomu je méně pohyblivý – </a:t>
            </a:r>
            <a:r>
              <a:rPr b="1" lang="sk" sz="2200">
                <a:solidFill>
                  <a:srgbClr val="000000"/>
                </a:solidFill>
              </a:rPr>
              <a:t>častěji poškozen</a:t>
            </a:r>
            <a:endParaRPr b="1" sz="2200">
              <a:solidFill>
                <a:srgbClr val="000000"/>
              </a:solidFill>
            </a:endParaRPr>
          </a:p>
          <a:p>
            <a:pPr indent="-190500" lvl="0" marL="228600" rtl="0" algn="l">
              <a:lnSpc>
                <a:spcPct val="90000"/>
              </a:lnSpc>
              <a:spcBef>
                <a:spcPts val="1000"/>
              </a:spcBef>
              <a:spcAft>
                <a:spcPts val="0"/>
              </a:spcAft>
              <a:buSzPts val="2200"/>
              <a:buChar char="•"/>
            </a:pPr>
            <a:r>
              <a:rPr lang="sk" sz="2200">
                <a:solidFill>
                  <a:srgbClr val="000000"/>
                </a:solidFill>
              </a:rPr>
              <a:t>Ve své dorsomediální části spojen s přední části úponové šlachy </a:t>
            </a:r>
            <a:r>
              <a:rPr b="1" lang="sk" sz="2200">
                <a:solidFill>
                  <a:srgbClr val="000000"/>
                </a:solidFill>
              </a:rPr>
              <a:t>m. semimebranosus</a:t>
            </a:r>
            <a:r>
              <a:rPr lang="sk" sz="2200">
                <a:solidFill>
                  <a:srgbClr val="000000"/>
                </a:solidFill>
              </a:rPr>
              <a:t> – ovlivňován pohyby tohoto svalu</a:t>
            </a:r>
            <a:endParaRPr sz="2200">
              <a:solidFill>
                <a:srgbClr val="000000"/>
              </a:solidFill>
            </a:endParaRPr>
          </a:p>
          <a:p>
            <a:pPr indent="0" lvl="0" marL="0" rtl="0" algn="l">
              <a:spcBef>
                <a:spcPts val="0"/>
              </a:spcBef>
              <a:spcAft>
                <a:spcPts val="0"/>
              </a:spcAft>
              <a:buNone/>
            </a:pPr>
            <a:r>
              <a:t/>
            </a:r>
            <a:endParaRPr sz="2200"/>
          </a:p>
        </p:txBody>
      </p:sp>
      <p:sp>
        <p:nvSpPr>
          <p:cNvPr id="298" name="Google Shape;298;p36"/>
          <p:cNvSpPr txBox="1"/>
          <p:nvPr/>
        </p:nvSpPr>
        <p:spPr>
          <a:xfrm>
            <a:off x="5381350" y="3675525"/>
            <a:ext cx="2319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https://bestpractice.bmj.com/topics/en-gb/826</a:t>
            </a:r>
            <a:endParaRPr sz="800">
              <a:solidFill>
                <a:srgbClr val="CCCC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7"/>
          <p:cNvPicPr preferRelativeResize="0"/>
          <p:nvPr/>
        </p:nvPicPr>
        <p:blipFill>
          <a:blip r:embed="rId3">
            <a:alphaModFix/>
          </a:blip>
          <a:stretch>
            <a:fillRect/>
          </a:stretch>
        </p:blipFill>
        <p:spPr>
          <a:xfrm>
            <a:off x="5884850" y="539988"/>
            <a:ext cx="2866975" cy="3658524"/>
          </a:xfrm>
          <a:prstGeom prst="rect">
            <a:avLst/>
          </a:prstGeom>
          <a:noFill/>
          <a:ln>
            <a:noFill/>
          </a:ln>
        </p:spPr>
      </p:pic>
      <p:sp>
        <p:nvSpPr>
          <p:cNvPr id="304" name="Google Shape;304;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Proximální tibiofibulární kloub</a:t>
            </a:r>
            <a:endParaRPr/>
          </a:p>
        </p:txBody>
      </p:sp>
      <p:sp>
        <p:nvSpPr>
          <p:cNvPr id="305" name="Google Shape;305;p37"/>
          <p:cNvSpPr txBox="1"/>
          <p:nvPr>
            <p:ph idx="1" type="body"/>
          </p:nvPr>
        </p:nvSpPr>
        <p:spPr>
          <a:xfrm>
            <a:off x="540000" y="1269000"/>
            <a:ext cx="52872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Tibie artikuluje především s femurem</a:t>
            </a:r>
            <a:endParaRPr sz="1600"/>
          </a:p>
          <a:p>
            <a:pPr indent="-330200" lvl="0" marL="457200" rtl="0" algn="l">
              <a:spcBef>
                <a:spcPts val="0"/>
              </a:spcBef>
              <a:spcAft>
                <a:spcPts val="0"/>
              </a:spcAft>
              <a:buSzPts val="1600"/>
              <a:buChar char="●"/>
            </a:pPr>
            <a:r>
              <a:rPr lang="sk" sz="1600"/>
              <a:t>Fibula tvoří amfiartrózu s P-L plochou na tibii</a:t>
            </a:r>
            <a:endParaRPr sz="1600"/>
          </a:p>
          <a:p>
            <a:pPr indent="-330200" lvl="0" marL="457200" rtl="0" algn="l">
              <a:spcBef>
                <a:spcPts val="0"/>
              </a:spcBef>
              <a:spcAft>
                <a:spcPts val="0"/>
              </a:spcAft>
              <a:buSzPts val="1600"/>
              <a:buChar char="●"/>
            </a:pPr>
            <a:r>
              <a:rPr lang="sk" sz="1600"/>
              <a:t>Kl. štěrbina je skloněna cca 45 st. z A-L směru, P-M směrem</a:t>
            </a:r>
            <a:endParaRPr sz="1600"/>
          </a:p>
          <a:p>
            <a:pPr indent="-330200" lvl="0" marL="457200" rtl="0" algn="l">
              <a:spcBef>
                <a:spcPts val="0"/>
              </a:spcBef>
              <a:spcAft>
                <a:spcPts val="0"/>
              </a:spcAft>
              <a:buSzPts val="1600"/>
              <a:buChar char="●"/>
            </a:pPr>
            <a:r>
              <a:rPr lang="sk" sz="1600"/>
              <a:t>Někdy kl. dutina komunikuje s femorotibiálním kloubem (součást KOK)</a:t>
            </a:r>
            <a:endParaRPr sz="1600"/>
          </a:p>
          <a:p>
            <a:pPr indent="-330200" lvl="0" marL="457200" rtl="0" algn="l">
              <a:spcBef>
                <a:spcPts val="0"/>
              </a:spcBef>
              <a:spcAft>
                <a:spcPts val="0"/>
              </a:spcAft>
              <a:buSzPts val="1600"/>
              <a:buChar char="●"/>
            </a:pPr>
            <a:r>
              <a:rPr lang="sk" sz="1600"/>
              <a:t>Funkčně součástí tibotarzálního pohybového komplexu</a:t>
            </a:r>
            <a:endParaRPr sz="1600"/>
          </a:p>
          <a:p>
            <a:pPr indent="-330200" lvl="0" marL="457200" rtl="0" algn="l">
              <a:spcBef>
                <a:spcPts val="0"/>
              </a:spcBef>
              <a:spcAft>
                <a:spcPts val="0"/>
              </a:spcAft>
              <a:buSzPts val="1600"/>
              <a:buChar char="●"/>
            </a:pPr>
            <a:r>
              <a:rPr lang="sk" sz="1600"/>
              <a:t>Pohyby v tomto kl. současně s DFLX/PLFL nohy a dalšími sdruženými pohyby </a:t>
            </a:r>
            <a:endParaRPr sz="1600"/>
          </a:p>
          <a:p>
            <a:pPr indent="-330200" lvl="0" marL="457200" rtl="0" algn="l">
              <a:spcBef>
                <a:spcPts val="0"/>
              </a:spcBef>
              <a:spcAft>
                <a:spcPts val="0"/>
              </a:spcAft>
              <a:buSzPts val="1600"/>
              <a:buChar char="●"/>
            </a:pPr>
            <a:r>
              <a:rPr lang="sk" sz="1600"/>
              <a:t>m. biceps femoris svým tahem působí mírně dislokačně na proximální tibiofibulární kloub</a:t>
            </a:r>
            <a:endParaRPr sz="1600"/>
          </a:p>
        </p:txBody>
      </p:sp>
      <p:sp>
        <p:nvSpPr>
          <p:cNvPr id="306" name="Google Shape;306;p37"/>
          <p:cNvSpPr txBox="1"/>
          <p:nvPr/>
        </p:nvSpPr>
        <p:spPr>
          <a:xfrm>
            <a:off x="5956788" y="4114975"/>
            <a:ext cx="2723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https://en.wikipedia.org/wiki/Superior_tibiofibular_joint</a:t>
            </a:r>
            <a:endParaRPr sz="800">
              <a:solidFill>
                <a:srgbClr val="B7B7B7"/>
              </a:solidFill>
            </a:endParaRPr>
          </a:p>
        </p:txBody>
      </p:sp>
      <p:sp>
        <p:nvSpPr>
          <p:cNvPr id="307" name="Google Shape;307;p37"/>
          <p:cNvSpPr/>
          <p:nvPr/>
        </p:nvSpPr>
        <p:spPr>
          <a:xfrm rot="-3194899">
            <a:off x="7097415" y="2577510"/>
            <a:ext cx="261721" cy="559681"/>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kapsula.png" id="312" name="Google Shape;312;p38"/>
          <p:cNvPicPr preferRelativeResize="0"/>
          <p:nvPr/>
        </p:nvPicPr>
        <p:blipFill rotWithShape="1">
          <a:blip r:embed="rId3">
            <a:alphaModFix/>
          </a:blip>
          <a:srcRect b="0" l="0" r="0" t="0"/>
          <a:stretch/>
        </p:blipFill>
        <p:spPr>
          <a:xfrm>
            <a:off x="5946327" y="777850"/>
            <a:ext cx="2984775" cy="3008525"/>
          </a:xfrm>
          <a:prstGeom prst="rect">
            <a:avLst/>
          </a:prstGeom>
          <a:noFill/>
          <a:ln>
            <a:noFill/>
          </a:ln>
        </p:spPr>
      </p:pic>
      <p:sp>
        <p:nvSpPr>
          <p:cNvPr id="313" name="Google Shape;313;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pouzdro</a:t>
            </a:r>
            <a:endParaRPr/>
          </a:p>
        </p:txBody>
      </p:sp>
      <p:sp>
        <p:nvSpPr>
          <p:cNvPr id="314" name="Google Shape;314;p38"/>
          <p:cNvSpPr txBox="1"/>
          <p:nvPr>
            <p:ph idx="1" type="body"/>
          </p:nvPr>
        </p:nvSpPr>
        <p:spPr>
          <a:xfrm>
            <a:off x="540000" y="1269000"/>
            <a:ext cx="5735400" cy="3105000"/>
          </a:xfrm>
          <a:prstGeom prst="rect">
            <a:avLst/>
          </a:prstGeom>
        </p:spPr>
        <p:txBody>
          <a:bodyPr anchorCtr="0" anchor="t" bIns="0" lIns="0" spcFirstLastPara="1" rIns="0" wrap="square" tIns="0">
            <a:noAutofit/>
          </a:bodyPr>
          <a:lstStyle/>
          <a:p>
            <a:pPr indent="-177800" lvl="0" marL="228600" rtl="0" algn="l">
              <a:lnSpc>
                <a:spcPct val="90000"/>
              </a:lnSpc>
              <a:spcBef>
                <a:spcPts val="0"/>
              </a:spcBef>
              <a:spcAft>
                <a:spcPts val="0"/>
              </a:spcAft>
              <a:buSzPts val="2000"/>
              <a:buChar char="•"/>
            </a:pPr>
            <a:r>
              <a:rPr lang="sk" sz="2000">
                <a:solidFill>
                  <a:srgbClr val="000000"/>
                </a:solidFill>
              </a:rPr>
              <a:t>Obecně se dělí na </a:t>
            </a:r>
            <a:r>
              <a:rPr b="1" lang="sk" sz="2000">
                <a:solidFill>
                  <a:srgbClr val="000000"/>
                </a:solidFill>
              </a:rPr>
              <a:t>synoviální (zevní) a fibrózní (vnitřní) vrstvu</a:t>
            </a:r>
            <a:endParaRPr b="1" sz="2000">
              <a:solidFill>
                <a:srgbClr val="000000"/>
              </a:solidFill>
            </a:endParaRPr>
          </a:p>
          <a:p>
            <a:pPr indent="-177800" lvl="0" marL="228600" rtl="0" algn="l">
              <a:lnSpc>
                <a:spcPct val="90000"/>
              </a:lnSpc>
              <a:spcBef>
                <a:spcPts val="1000"/>
              </a:spcBef>
              <a:spcAft>
                <a:spcPts val="0"/>
              </a:spcAft>
              <a:buSzPts val="2000"/>
              <a:buChar char="•"/>
            </a:pPr>
            <a:r>
              <a:rPr lang="sk" sz="2000">
                <a:solidFill>
                  <a:srgbClr val="000000"/>
                </a:solidFill>
              </a:rPr>
              <a:t>Největší synoviální prostor v lidském těle</a:t>
            </a:r>
            <a:endParaRPr sz="2000">
              <a:solidFill>
                <a:srgbClr val="000000"/>
              </a:solidFill>
            </a:endParaRPr>
          </a:p>
          <a:p>
            <a:pPr indent="-177800" lvl="0" marL="228600" rtl="0" algn="l">
              <a:lnSpc>
                <a:spcPct val="90000"/>
              </a:lnSpc>
              <a:spcBef>
                <a:spcPts val="1000"/>
              </a:spcBef>
              <a:spcAft>
                <a:spcPts val="0"/>
              </a:spcAft>
              <a:buSzPts val="2000"/>
              <a:buChar char="•"/>
            </a:pPr>
            <a:r>
              <a:rPr b="1" lang="sk" sz="2000">
                <a:solidFill>
                  <a:srgbClr val="000000"/>
                </a:solidFill>
              </a:rPr>
              <a:t>Fibrózní obal </a:t>
            </a:r>
            <a:r>
              <a:rPr lang="sk" sz="2000">
                <a:solidFill>
                  <a:srgbClr val="000000"/>
                </a:solidFill>
              </a:rPr>
              <a:t>se upíná na tibii a patelle při </a:t>
            </a:r>
            <a:endParaRPr sz="2000">
              <a:solidFill>
                <a:srgbClr val="000000"/>
              </a:solidFill>
            </a:endParaRPr>
          </a:p>
          <a:p>
            <a:pPr indent="0" lvl="0" marL="0" rtl="0" algn="l">
              <a:lnSpc>
                <a:spcPct val="90000"/>
              </a:lnSpc>
              <a:spcBef>
                <a:spcPts val="1000"/>
              </a:spcBef>
              <a:spcAft>
                <a:spcPts val="0"/>
              </a:spcAft>
              <a:buNone/>
            </a:pPr>
            <a:r>
              <a:rPr lang="sk" sz="2000">
                <a:solidFill>
                  <a:srgbClr val="000000"/>
                </a:solidFill>
              </a:rPr>
              <a:t>   okrajích kloubních ploch, na femur o něco dále </a:t>
            </a:r>
            <a:br>
              <a:rPr lang="sk" sz="2000">
                <a:solidFill>
                  <a:srgbClr val="000000"/>
                </a:solidFill>
              </a:rPr>
            </a:br>
            <a:r>
              <a:rPr lang="sk" sz="2000">
                <a:solidFill>
                  <a:srgbClr val="000000"/>
                </a:solidFill>
              </a:rPr>
              <a:t>   od kloubních ploch</a:t>
            </a:r>
            <a:endParaRPr sz="2000">
              <a:solidFill>
                <a:srgbClr val="000000"/>
              </a:solidFill>
            </a:endParaRPr>
          </a:p>
          <a:p>
            <a:pPr indent="-177800" lvl="0" marL="228600" rtl="0" algn="l">
              <a:lnSpc>
                <a:spcPct val="90000"/>
              </a:lnSpc>
              <a:spcBef>
                <a:spcPts val="1000"/>
              </a:spcBef>
              <a:spcAft>
                <a:spcPts val="0"/>
              </a:spcAft>
              <a:buSzPts val="2000"/>
              <a:buChar char="•"/>
            </a:pPr>
            <a:r>
              <a:rPr lang="sk" sz="2000">
                <a:solidFill>
                  <a:srgbClr val="000000"/>
                </a:solidFill>
              </a:rPr>
              <a:t>Pouzdro vynechává epicondyly femuru, </a:t>
            </a:r>
            <a:br>
              <a:rPr lang="sk" sz="2000">
                <a:solidFill>
                  <a:srgbClr val="000000"/>
                </a:solidFill>
              </a:rPr>
            </a:br>
            <a:r>
              <a:rPr lang="sk" sz="2000">
                <a:solidFill>
                  <a:srgbClr val="000000"/>
                </a:solidFill>
              </a:rPr>
              <a:t>odkud odstupují svaly a vazy</a:t>
            </a:r>
            <a:endParaRPr sz="2000">
              <a:solidFill>
                <a:srgbClr val="000000"/>
              </a:solidFill>
            </a:endParaRPr>
          </a:p>
          <a:p>
            <a:pPr indent="-177800" lvl="0" marL="228600" rtl="0" algn="l">
              <a:lnSpc>
                <a:spcPct val="90000"/>
              </a:lnSpc>
              <a:spcBef>
                <a:spcPts val="1000"/>
              </a:spcBef>
              <a:spcAft>
                <a:spcPts val="0"/>
              </a:spcAft>
              <a:buSzPts val="2000"/>
              <a:buChar char="•"/>
            </a:pPr>
            <a:r>
              <a:rPr lang="sk" sz="2000">
                <a:solidFill>
                  <a:srgbClr val="000000"/>
                </a:solidFill>
              </a:rPr>
              <a:t>Capsula vypadá jako válec, vepředu má </a:t>
            </a:r>
            <a:br>
              <a:rPr lang="sk" sz="2000">
                <a:solidFill>
                  <a:srgbClr val="000000"/>
                </a:solidFill>
              </a:rPr>
            </a:br>
            <a:r>
              <a:rPr lang="sk" sz="2000">
                <a:solidFill>
                  <a:srgbClr val="000000"/>
                </a:solidFill>
              </a:rPr>
              <a:t>vyříznutý otvor pro patellu a její chrupavku</a:t>
            </a:r>
            <a:endParaRPr sz="2000">
              <a:solidFill>
                <a:srgbClr val="000000"/>
              </a:solidFill>
            </a:endParaRPr>
          </a:p>
          <a:p>
            <a:pPr indent="0" lvl="0" marL="0" rtl="0" algn="l">
              <a:spcBef>
                <a:spcPts val="0"/>
              </a:spcBef>
              <a:spcAft>
                <a:spcPts val="0"/>
              </a:spcAft>
              <a:buNone/>
            </a:pPr>
            <a:r>
              <a:t/>
            </a:r>
            <a:endParaRPr sz="1300"/>
          </a:p>
        </p:txBody>
      </p:sp>
      <p:sp>
        <p:nvSpPr>
          <p:cNvPr id="315" name="Google Shape;315;p38"/>
          <p:cNvSpPr txBox="1"/>
          <p:nvPr/>
        </p:nvSpPr>
        <p:spPr>
          <a:xfrm>
            <a:off x="6273350" y="3786375"/>
            <a:ext cx="2330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pouzdro - fibrózní vrstva</a:t>
            </a:r>
            <a:endParaRPr/>
          </a:p>
        </p:txBody>
      </p:sp>
      <p:sp>
        <p:nvSpPr>
          <p:cNvPr id="321" name="Google Shape;321;p39"/>
          <p:cNvSpPr txBox="1"/>
          <p:nvPr>
            <p:ph idx="1" type="body"/>
          </p:nvPr>
        </p:nvSpPr>
        <p:spPr>
          <a:xfrm>
            <a:off x="521500" y="1113250"/>
            <a:ext cx="3425100" cy="3105000"/>
          </a:xfrm>
          <a:prstGeom prst="rect">
            <a:avLst/>
          </a:prstGeom>
        </p:spPr>
        <p:txBody>
          <a:bodyPr anchorCtr="0" anchor="t" bIns="0" lIns="0" spcFirstLastPara="1" rIns="0" wrap="square" tIns="0">
            <a:noAutofit/>
          </a:bodyPr>
          <a:lstStyle/>
          <a:p>
            <a:pPr indent="-311150" lvl="0" marL="457200" rtl="0" algn="l">
              <a:spcBef>
                <a:spcPts val="0"/>
              </a:spcBef>
              <a:spcAft>
                <a:spcPts val="0"/>
              </a:spcAft>
              <a:buSzPts val="1300"/>
              <a:buChar char="●"/>
            </a:pPr>
            <a:r>
              <a:rPr lang="sk" sz="1300"/>
              <a:t>na femuru začíná 1-1,5cm nad okrajem kloubních ploch</a:t>
            </a:r>
            <a:endParaRPr sz="1300"/>
          </a:p>
          <a:p>
            <a:pPr indent="-311150" lvl="0" marL="457200" rtl="0" algn="l">
              <a:spcBef>
                <a:spcPts val="0"/>
              </a:spcBef>
              <a:spcAft>
                <a:spcPts val="0"/>
              </a:spcAft>
              <a:buSzPts val="1300"/>
              <a:buChar char="●"/>
            </a:pPr>
            <a:r>
              <a:rPr lang="sk" sz="1300"/>
              <a:t>pod šlachou QF vytváří variabilní záhyb </a:t>
            </a:r>
            <a:r>
              <a:rPr b="1" lang="sk" sz="1300"/>
              <a:t>recessus suprapatellaris </a:t>
            </a:r>
            <a:r>
              <a:rPr lang="sk" sz="1300"/>
              <a:t>(často ve spojení s b. suprapatellaris)→ </a:t>
            </a:r>
            <a:r>
              <a:rPr b="1" lang="sk" sz="1300"/>
              <a:t>expanční nádoba</a:t>
            </a:r>
            <a:endParaRPr b="1" sz="1300"/>
          </a:p>
          <a:p>
            <a:pPr indent="-311150" lvl="0" marL="457200" rtl="0" algn="l">
              <a:spcBef>
                <a:spcPts val="0"/>
              </a:spcBef>
              <a:spcAft>
                <a:spcPts val="0"/>
              </a:spcAft>
              <a:buSzPts val="1300"/>
              <a:buChar char="●"/>
            </a:pPr>
            <a:r>
              <a:rPr lang="sk" sz="1300"/>
              <a:t>na tibii pouzdro těsně kopíruje kloubní plochy</a:t>
            </a:r>
            <a:endParaRPr sz="1300"/>
          </a:p>
          <a:p>
            <a:pPr indent="-311150" lvl="0" marL="457200" rtl="0" algn="l">
              <a:spcBef>
                <a:spcPts val="0"/>
              </a:spcBef>
              <a:spcAft>
                <a:spcPts val="0"/>
              </a:spcAft>
              <a:buSzPts val="1300"/>
              <a:buChar char="●"/>
            </a:pPr>
            <a:r>
              <a:rPr lang="sk" sz="1300"/>
              <a:t>spojení se střední částí menisků</a:t>
            </a:r>
            <a:endParaRPr sz="1300"/>
          </a:p>
          <a:p>
            <a:pPr indent="-311150" lvl="0" marL="457200" rtl="0" algn="l">
              <a:spcBef>
                <a:spcPts val="0"/>
              </a:spcBef>
              <a:spcAft>
                <a:spcPts val="0"/>
              </a:spcAft>
              <a:buSzPts val="1300"/>
              <a:buChar char="●"/>
            </a:pPr>
            <a:r>
              <a:rPr lang="sk" sz="1300"/>
              <a:t>na patele lemuje okraje kloubní chrupavky</a:t>
            </a:r>
            <a:endParaRPr sz="1300"/>
          </a:p>
          <a:p>
            <a:pPr indent="-311150" lvl="0" marL="457200" rtl="0" algn="l">
              <a:spcBef>
                <a:spcPts val="0"/>
              </a:spcBef>
              <a:spcAft>
                <a:spcPts val="0"/>
              </a:spcAft>
              <a:buSzPts val="1300"/>
              <a:buChar char="●"/>
            </a:pPr>
            <a:r>
              <a:rPr lang="sk" sz="1300"/>
              <a:t>přední část kl. p. je velmi slabá</a:t>
            </a:r>
            <a:endParaRPr sz="1300"/>
          </a:p>
          <a:p>
            <a:pPr indent="-311150" lvl="0" marL="457200" rtl="0" algn="l">
              <a:spcBef>
                <a:spcPts val="0"/>
              </a:spcBef>
              <a:spcAft>
                <a:spcPts val="0"/>
              </a:spcAft>
              <a:buSzPts val="1300"/>
              <a:buChar char="●"/>
            </a:pPr>
            <a:r>
              <a:rPr b="1" lang="sk" sz="1300"/>
              <a:t>Musculus artikularis genus</a:t>
            </a:r>
            <a:r>
              <a:rPr lang="sk" sz="1300"/>
              <a:t> – napíná kloubní pouzdro – brání uskřinutí</a:t>
            </a:r>
            <a:endParaRPr sz="1300"/>
          </a:p>
          <a:p>
            <a:pPr indent="0" lvl="0" marL="0" rtl="0" algn="l">
              <a:spcBef>
                <a:spcPts val="0"/>
              </a:spcBef>
              <a:spcAft>
                <a:spcPts val="0"/>
              </a:spcAft>
              <a:buNone/>
            </a:pPr>
            <a:r>
              <a:rPr lang="sk" sz="500"/>
              <a:t>(Dylevský, 2009)</a:t>
            </a:r>
            <a:endParaRPr sz="500"/>
          </a:p>
          <a:p>
            <a:pPr indent="0" lvl="0" marL="0" rtl="0" algn="l">
              <a:lnSpc>
                <a:spcPct val="115000"/>
              </a:lnSpc>
              <a:spcBef>
                <a:spcPts val="0"/>
              </a:spcBef>
              <a:spcAft>
                <a:spcPts val="0"/>
              </a:spcAft>
              <a:buClr>
                <a:schemeClr val="dk1"/>
              </a:buClr>
              <a:buSzPts val="1100"/>
              <a:buFont typeface="Arial"/>
              <a:buNone/>
            </a:pPr>
            <a:r>
              <a:t/>
            </a:r>
            <a:endParaRPr sz="1300"/>
          </a:p>
          <a:p>
            <a:pPr indent="0" lvl="0" marL="0" rtl="0" algn="l">
              <a:lnSpc>
                <a:spcPct val="115000"/>
              </a:lnSpc>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Clr>
                <a:schemeClr val="dk1"/>
              </a:buClr>
              <a:buSzPts val="1100"/>
              <a:buFont typeface="Arial"/>
              <a:buNone/>
            </a:pPr>
            <a:r>
              <a:rPr lang="sk" sz="1300"/>
              <a:t>		</a:t>
            </a:r>
            <a:endParaRPr sz="1300"/>
          </a:p>
          <a:p>
            <a:pPr indent="0" lvl="0" marL="0" rtl="0" algn="l">
              <a:spcBef>
                <a:spcPts val="0"/>
              </a:spcBef>
              <a:spcAft>
                <a:spcPts val="0"/>
              </a:spcAft>
              <a:buNone/>
            </a:pPr>
            <a:r>
              <a:t/>
            </a:r>
            <a:endParaRPr sz="1300"/>
          </a:p>
        </p:txBody>
      </p:sp>
      <p:sp>
        <p:nvSpPr>
          <p:cNvPr id="322" name="Google Shape;322;p39"/>
          <p:cNvSpPr txBox="1"/>
          <p:nvPr/>
        </p:nvSpPr>
        <p:spPr>
          <a:xfrm>
            <a:off x="5874863" y="44580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Hansen, J. T. (2021). </a:t>
            </a:r>
            <a:r>
              <a:rPr i="1" lang="sk" sz="800">
                <a:solidFill>
                  <a:srgbClr val="CCCCCC"/>
                </a:solidFill>
                <a:highlight>
                  <a:srgbClr val="FFFFFF"/>
                </a:highlight>
              </a:rPr>
              <a:t>Netter's Clinical Anatomy-E-Book</a:t>
            </a:r>
            <a:r>
              <a:rPr lang="sk" sz="800">
                <a:solidFill>
                  <a:srgbClr val="CCCCCC"/>
                </a:solidFill>
                <a:highlight>
                  <a:srgbClr val="FFFFFF"/>
                </a:highlight>
              </a:rPr>
              <a:t>. Elsevier Health Sciences.</a:t>
            </a:r>
            <a:endParaRPr sz="800">
              <a:solidFill>
                <a:srgbClr val="CCCCCC"/>
              </a:solidFill>
            </a:endParaRPr>
          </a:p>
        </p:txBody>
      </p:sp>
      <p:pic>
        <p:nvPicPr>
          <p:cNvPr id="323" name="Google Shape;323;p39"/>
          <p:cNvPicPr preferRelativeResize="0"/>
          <p:nvPr/>
        </p:nvPicPr>
        <p:blipFill>
          <a:blip r:embed="rId3">
            <a:alphaModFix/>
          </a:blip>
          <a:stretch>
            <a:fillRect/>
          </a:stretch>
        </p:blipFill>
        <p:spPr>
          <a:xfrm>
            <a:off x="6610974" y="312475"/>
            <a:ext cx="2263901" cy="2052300"/>
          </a:xfrm>
          <a:prstGeom prst="rect">
            <a:avLst/>
          </a:prstGeom>
          <a:noFill/>
          <a:ln>
            <a:noFill/>
          </a:ln>
        </p:spPr>
      </p:pic>
      <p:sp>
        <p:nvSpPr>
          <p:cNvPr id="324" name="Google Shape;324;p39"/>
          <p:cNvSpPr txBox="1"/>
          <p:nvPr/>
        </p:nvSpPr>
        <p:spPr>
          <a:xfrm>
            <a:off x="6611025" y="2010625"/>
            <a:ext cx="2263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D9D9D9"/>
                </a:solidFill>
              </a:rPr>
              <a:t>https://link.springer.com/chapter/10.1007/978-90-313-8587-4_1</a:t>
            </a:r>
            <a:endParaRPr sz="800">
              <a:solidFill>
                <a:srgbClr val="D9D9D9"/>
              </a:solidFill>
            </a:endParaRPr>
          </a:p>
        </p:txBody>
      </p:sp>
      <p:pic>
        <p:nvPicPr>
          <p:cNvPr id="325" name="Google Shape;325;p39"/>
          <p:cNvPicPr preferRelativeResize="0"/>
          <p:nvPr/>
        </p:nvPicPr>
        <p:blipFill>
          <a:blip r:embed="rId4">
            <a:alphaModFix/>
          </a:blip>
          <a:stretch>
            <a:fillRect/>
          </a:stretch>
        </p:blipFill>
        <p:spPr>
          <a:xfrm>
            <a:off x="3946601" y="1031700"/>
            <a:ext cx="2384575" cy="2728274"/>
          </a:xfrm>
          <a:prstGeom prst="rect">
            <a:avLst/>
          </a:prstGeom>
          <a:noFill/>
          <a:ln>
            <a:noFill/>
          </a:ln>
        </p:spPr>
      </p:pic>
      <p:pic>
        <p:nvPicPr>
          <p:cNvPr id="326" name="Google Shape;326;p39"/>
          <p:cNvPicPr preferRelativeResize="0"/>
          <p:nvPr/>
        </p:nvPicPr>
        <p:blipFill rotWithShape="1">
          <a:blip r:embed="rId5">
            <a:alphaModFix/>
          </a:blip>
          <a:srcRect b="21672" l="56866" r="10374" t="41222"/>
          <a:stretch/>
        </p:blipFill>
        <p:spPr>
          <a:xfrm>
            <a:off x="6250825" y="2509763"/>
            <a:ext cx="2752200" cy="1948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anatomie - art. genus</a:t>
            </a:r>
            <a:endParaRPr/>
          </a:p>
        </p:txBody>
      </p:sp>
      <p:sp>
        <p:nvSpPr>
          <p:cNvPr id="176" name="Google Shape;176;p22"/>
          <p:cNvSpPr txBox="1"/>
          <p:nvPr>
            <p:ph idx="1" type="body"/>
          </p:nvPr>
        </p:nvSpPr>
        <p:spPr>
          <a:xfrm>
            <a:off x="540000" y="1269000"/>
            <a:ext cx="4614600" cy="3105000"/>
          </a:xfrm>
          <a:prstGeom prst="rect">
            <a:avLst/>
          </a:prstGeom>
        </p:spPr>
        <p:txBody>
          <a:bodyPr anchorCtr="0" anchor="t" bIns="0" lIns="0" spcFirstLastPara="1" rIns="0" wrap="square" tIns="0">
            <a:noAutofit/>
          </a:bodyPr>
          <a:lstStyle/>
          <a:p>
            <a:pPr indent="-330200" lvl="0" marL="457200" rtl="0" algn="l">
              <a:lnSpc>
                <a:spcPct val="115000"/>
              </a:lnSpc>
              <a:spcBef>
                <a:spcPts val="1200"/>
              </a:spcBef>
              <a:spcAft>
                <a:spcPts val="0"/>
              </a:spcAft>
              <a:buSzPts val="1600"/>
              <a:buChar char="●"/>
            </a:pPr>
            <a:r>
              <a:rPr lang="sk" sz="1600"/>
              <a:t>cévní zásobení je zajištěno a. poplitea a a. femoralis</a:t>
            </a:r>
            <a:endParaRPr sz="1600"/>
          </a:p>
          <a:p>
            <a:pPr indent="0" lvl="0" marL="0" rtl="0" algn="l">
              <a:lnSpc>
                <a:spcPct val="115000"/>
              </a:lnSpc>
              <a:spcBef>
                <a:spcPts val="1200"/>
              </a:spcBef>
              <a:spcAft>
                <a:spcPts val="0"/>
              </a:spcAft>
              <a:buClr>
                <a:schemeClr val="dk1"/>
              </a:buClr>
              <a:buSzPts val="1100"/>
              <a:buFont typeface="Arial"/>
              <a:buNone/>
            </a:pPr>
            <a:r>
              <a:rPr b="1" lang="sk" sz="1600"/>
              <a:t>inervace :</a:t>
            </a:r>
            <a:endParaRPr b="1" sz="1600"/>
          </a:p>
          <a:p>
            <a:pPr indent="-330200" lvl="0" marL="457200" rtl="0" algn="l">
              <a:lnSpc>
                <a:spcPct val="115000"/>
              </a:lnSpc>
              <a:spcBef>
                <a:spcPts val="1200"/>
              </a:spcBef>
              <a:spcAft>
                <a:spcPts val="0"/>
              </a:spcAft>
              <a:buSzPts val="1600"/>
              <a:buChar char="●"/>
            </a:pPr>
            <a:r>
              <a:rPr lang="sk" sz="1600"/>
              <a:t>přední strana z n. femoralis (n.saphenus)	</a:t>
            </a:r>
            <a:endParaRPr sz="1600"/>
          </a:p>
          <a:p>
            <a:pPr indent="-330200" lvl="0" marL="457200" rtl="0" algn="l">
              <a:lnSpc>
                <a:spcPct val="115000"/>
              </a:lnSpc>
              <a:spcBef>
                <a:spcPts val="0"/>
              </a:spcBef>
              <a:spcAft>
                <a:spcPts val="0"/>
              </a:spcAft>
              <a:buSzPts val="1600"/>
              <a:buChar char="●"/>
            </a:pPr>
            <a:r>
              <a:rPr lang="sk" sz="1600"/>
              <a:t>mediální 2/3 zadní strany kloubního pouzdra z n. tibialis				</a:t>
            </a:r>
            <a:endParaRPr sz="1600"/>
          </a:p>
          <a:p>
            <a:pPr indent="-330200" lvl="0" marL="457200" rtl="0" algn="l">
              <a:lnSpc>
                <a:spcPct val="115000"/>
              </a:lnSpc>
              <a:spcBef>
                <a:spcPts val="0"/>
              </a:spcBef>
              <a:spcAft>
                <a:spcPts val="0"/>
              </a:spcAft>
              <a:buSzPts val="1600"/>
              <a:buChar char="●"/>
            </a:pPr>
            <a:r>
              <a:rPr lang="sk" sz="1600"/>
              <a:t>laterální 1/3 zadní strany kl. pouzdra z n. fibularis communis </a:t>
            </a:r>
            <a:endParaRPr sz="1600"/>
          </a:p>
          <a:p>
            <a:pPr indent="0" lvl="0" marL="0" rtl="0" algn="l">
              <a:lnSpc>
                <a:spcPct val="115000"/>
              </a:lnSpc>
              <a:spcBef>
                <a:spcPts val="1200"/>
              </a:spcBef>
              <a:spcAft>
                <a:spcPts val="0"/>
              </a:spcAft>
              <a:buClr>
                <a:schemeClr val="dk1"/>
              </a:buClr>
              <a:buSzPts val="1100"/>
              <a:buFont typeface="Arial"/>
              <a:buNone/>
            </a:pPr>
            <a:r>
              <a:rPr lang="sk" sz="1600"/>
              <a:t>					</a:t>
            </a:r>
            <a:endParaRPr sz="1600"/>
          </a:p>
          <a:p>
            <a:pPr indent="0" lvl="0" marL="0" rtl="0" algn="l">
              <a:spcBef>
                <a:spcPts val="0"/>
              </a:spcBef>
              <a:spcAft>
                <a:spcPts val="0"/>
              </a:spcAft>
              <a:buClr>
                <a:schemeClr val="dk1"/>
              </a:buClr>
              <a:buSzPts val="1100"/>
              <a:buFont typeface="Arial"/>
              <a:buNone/>
            </a:pPr>
            <a:r>
              <a:rPr lang="sk" sz="1600"/>
              <a:t>				</a:t>
            </a:r>
            <a:endParaRPr sz="1600"/>
          </a:p>
          <a:p>
            <a:pPr indent="0" lvl="0" marL="0" rtl="0" algn="l">
              <a:spcBef>
                <a:spcPts val="0"/>
              </a:spcBef>
              <a:spcAft>
                <a:spcPts val="0"/>
              </a:spcAft>
              <a:buClr>
                <a:schemeClr val="dk1"/>
              </a:buClr>
              <a:buSzPts val="1100"/>
              <a:buFont typeface="Arial"/>
              <a:buNone/>
            </a:pPr>
            <a:r>
              <a:rPr lang="sk" sz="1600"/>
              <a:t>			</a:t>
            </a:r>
            <a:endParaRPr sz="1600"/>
          </a:p>
          <a:p>
            <a:pPr indent="0" lvl="0" marL="0" rtl="0" algn="l">
              <a:spcBef>
                <a:spcPts val="0"/>
              </a:spcBef>
              <a:spcAft>
                <a:spcPts val="0"/>
              </a:spcAft>
              <a:buClr>
                <a:schemeClr val="dk1"/>
              </a:buClr>
              <a:buSzPts val="1100"/>
              <a:buFont typeface="Arial"/>
              <a:buNone/>
            </a:pPr>
            <a:r>
              <a:rPr lang="sk" sz="1600"/>
              <a:t>		</a:t>
            </a:r>
            <a:endParaRPr sz="1600"/>
          </a:p>
          <a:p>
            <a:pPr indent="0" lvl="0" marL="0" rtl="0" algn="l">
              <a:spcBef>
                <a:spcPts val="0"/>
              </a:spcBef>
              <a:spcAft>
                <a:spcPts val="0"/>
              </a:spcAft>
              <a:buNone/>
            </a:pPr>
            <a:r>
              <a:t/>
            </a:r>
            <a:endParaRPr sz="1600"/>
          </a:p>
        </p:txBody>
      </p:sp>
      <p:pic>
        <p:nvPicPr>
          <p:cNvPr id="177" name="Google Shape;177;p22"/>
          <p:cNvPicPr preferRelativeResize="0"/>
          <p:nvPr/>
        </p:nvPicPr>
        <p:blipFill>
          <a:blip r:embed="rId3">
            <a:alphaModFix/>
          </a:blip>
          <a:stretch>
            <a:fillRect/>
          </a:stretch>
        </p:blipFill>
        <p:spPr>
          <a:xfrm>
            <a:off x="5228550" y="1113250"/>
            <a:ext cx="3684599" cy="2479518"/>
          </a:xfrm>
          <a:prstGeom prst="rect">
            <a:avLst/>
          </a:prstGeom>
          <a:noFill/>
          <a:ln>
            <a:noFill/>
          </a:ln>
        </p:spPr>
      </p:pic>
      <p:sp>
        <p:nvSpPr>
          <p:cNvPr id="178" name="Google Shape;178;p22"/>
          <p:cNvSpPr txBox="1"/>
          <p:nvPr/>
        </p:nvSpPr>
        <p:spPr>
          <a:xfrm>
            <a:off x="5570850" y="347382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https://www.researchgate.net/figure/a-AP-anatomical-illustration-of-the-arterial-supply-to-the-knee-b-PA-anatomical_fig3_326558803</a:t>
            </a:r>
            <a:endParaRPr sz="800">
              <a:solidFill>
                <a:srgbClr val="CCCCC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Kloubní pouzdro - synoviální vrstva</a:t>
            </a:r>
            <a:endParaRPr/>
          </a:p>
          <a:p>
            <a:pPr indent="0" lvl="0" marL="0" rtl="0" algn="l">
              <a:spcBef>
                <a:spcPts val="0"/>
              </a:spcBef>
              <a:spcAft>
                <a:spcPts val="0"/>
              </a:spcAft>
              <a:buNone/>
            </a:pPr>
            <a:r>
              <a:t/>
            </a:r>
            <a:endParaRPr/>
          </a:p>
        </p:txBody>
      </p:sp>
      <p:sp>
        <p:nvSpPr>
          <p:cNvPr id="332" name="Google Shape;332;p40"/>
          <p:cNvSpPr txBox="1"/>
          <p:nvPr>
            <p:ph idx="1" type="body"/>
          </p:nvPr>
        </p:nvSpPr>
        <p:spPr>
          <a:xfrm>
            <a:off x="540000" y="1269000"/>
            <a:ext cx="3303600" cy="3105000"/>
          </a:xfrm>
          <a:prstGeom prst="rect">
            <a:avLst/>
          </a:prstGeom>
        </p:spPr>
        <p:txBody>
          <a:bodyPr anchorCtr="0" anchor="t" bIns="0" lIns="0" spcFirstLastPara="1" rIns="0" wrap="square" tIns="0">
            <a:noAutofit/>
          </a:bodyPr>
          <a:lstStyle/>
          <a:p>
            <a:pPr indent="-317500" lvl="0" marL="457200" rtl="0" algn="l">
              <a:lnSpc>
                <a:spcPct val="150000"/>
              </a:lnSpc>
              <a:spcBef>
                <a:spcPts val="1200"/>
              </a:spcBef>
              <a:spcAft>
                <a:spcPts val="0"/>
              </a:spcAft>
              <a:buSzPts val="1400"/>
              <a:buChar char="●"/>
            </a:pPr>
            <a:r>
              <a:rPr lang="sk" sz="1400"/>
              <a:t>v přední části se odděluje od fibrózní vrstvy</a:t>
            </a:r>
            <a:endParaRPr sz="1400"/>
          </a:p>
          <a:p>
            <a:pPr indent="-317500" lvl="0" marL="457200" rtl="0" algn="l">
              <a:lnSpc>
                <a:spcPct val="150000"/>
              </a:lnSpc>
              <a:spcBef>
                <a:spcPts val="0"/>
              </a:spcBef>
              <a:spcAft>
                <a:spcPts val="0"/>
              </a:spcAft>
              <a:buSzPts val="1400"/>
              <a:buChar char="●"/>
            </a:pPr>
            <a:r>
              <a:rPr lang="sk" sz="1400"/>
              <a:t>vytváří četné </a:t>
            </a:r>
            <a:r>
              <a:rPr b="1" lang="sk" sz="1400"/>
              <a:t>duplikatury a řasy</a:t>
            </a:r>
            <a:endParaRPr b="1" sz="1400"/>
          </a:p>
          <a:p>
            <a:pPr indent="-317500" lvl="0" marL="457200" rtl="0" algn="l">
              <a:lnSpc>
                <a:spcPct val="150000"/>
              </a:lnSpc>
              <a:spcBef>
                <a:spcPts val="0"/>
              </a:spcBef>
              <a:spcAft>
                <a:spcPts val="0"/>
              </a:spcAft>
              <a:buSzPts val="1400"/>
              <a:buChar char="●"/>
            </a:pPr>
            <a:r>
              <a:rPr lang="sk" sz="1400"/>
              <a:t>mezi vrstvami vmezeřený alveolární tuk = </a:t>
            </a:r>
            <a:r>
              <a:rPr b="1" lang="sk" sz="1400"/>
              <a:t>corpus adiposum </a:t>
            </a:r>
            <a:r>
              <a:rPr b="1" lang="sk" sz="1400"/>
              <a:t>infrapatellare = Hoffovo těleso</a:t>
            </a:r>
            <a:endParaRPr b="1" sz="1400"/>
          </a:p>
          <a:p>
            <a:pPr indent="-317500" lvl="0" marL="457200" rtl="0" algn="l">
              <a:lnSpc>
                <a:spcPct val="150000"/>
              </a:lnSpc>
              <a:spcBef>
                <a:spcPts val="0"/>
              </a:spcBef>
              <a:spcAft>
                <a:spcPts val="0"/>
              </a:spcAft>
              <a:buSzPts val="1400"/>
              <a:buChar char="●"/>
            </a:pPr>
            <a:r>
              <a:rPr lang="sk" sz="1400"/>
              <a:t>plica synovialis sagitálně probíhající synoviální pruh</a:t>
            </a:r>
            <a:endParaRPr sz="1400"/>
          </a:p>
          <a:p>
            <a:pPr indent="-317500" lvl="0" marL="457200" rtl="0" algn="l">
              <a:lnSpc>
                <a:spcPct val="150000"/>
              </a:lnSpc>
              <a:spcBef>
                <a:spcPts val="0"/>
              </a:spcBef>
              <a:spcAft>
                <a:spcPts val="0"/>
              </a:spcAft>
              <a:buSzPts val="1400"/>
              <a:buChar char="●"/>
            </a:pPr>
            <a:r>
              <a:rPr lang="sk" sz="1400"/>
              <a:t>kloubní pouzdro zpevňují četná ligmenta (Bartoníček &amp; Heřt, 2009) </a:t>
            </a:r>
            <a:endParaRPr sz="1400"/>
          </a:p>
          <a:p>
            <a:pPr indent="0" lvl="0" marL="0" rtl="0" algn="l">
              <a:lnSpc>
                <a:spcPct val="150000"/>
              </a:lnSpc>
              <a:spcBef>
                <a:spcPts val="120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None/>
            </a:pPr>
            <a:r>
              <a:t/>
            </a:r>
            <a:endParaRPr sz="1400"/>
          </a:p>
        </p:txBody>
      </p:sp>
      <p:pic>
        <p:nvPicPr>
          <p:cNvPr id="333" name="Google Shape;333;p40"/>
          <p:cNvPicPr preferRelativeResize="0"/>
          <p:nvPr/>
        </p:nvPicPr>
        <p:blipFill rotWithShape="1">
          <a:blip r:embed="rId3">
            <a:alphaModFix/>
          </a:blip>
          <a:srcRect b="17246" l="28908" r="29888" t="27370"/>
          <a:stretch/>
        </p:blipFill>
        <p:spPr>
          <a:xfrm>
            <a:off x="4236375" y="1020625"/>
            <a:ext cx="4907628" cy="4122874"/>
          </a:xfrm>
          <a:prstGeom prst="rect">
            <a:avLst/>
          </a:prstGeom>
          <a:noFill/>
          <a:ln>
            <a:noFill/>
          </a:ln>
        </p:spPr>
      </p:pic>
      <p:sp>
        <p:nvSpPr>
          <p:cNvPr id="334" name="Google Shape;334;p40"/>
          <p:cNvSpPr txBox="1"/>
          <p:nvPr/>
        </p:nvSpPr>
        <p:spPr>
          <a:xfrm>
            <a:off x="809750" y="4712400"/>
            <a:ext cx="3542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Der Hoffasche Fettkörper – Ein Literature-Review Simone Elisabeth Margareta Haug:</a:t>
            </a:r>
            <a:r>
              <a:rPr lang="sk" sz="800" u="sng">
                <a:solidFill>
                  <a:srgbClr val="CCCCCC"/>
                </a:solidFill>
                <a:hlinkClick r:id="rId4">
                  <a:extLst>
                    <a:ext uri="{A12FA001-AC4F-418D-AE19-62706E023703}">
                      <ahyp:hlinkClr val="tx"/>
                    </a:ext>
                  </a:extLst>
                </a:hlinkClick>
              </a:rPr>
              <a:t>https://mediatum.ub.tum.de/doc/1129522/1129522.pdf</a:t>
            </a:r>
            <a:r>
              <a:rPr lang="sk" sz="800">
                <a:solidFill>
                  <a:srgbClr val="CCCCCC"/>
                </a:solidFill>
              </a:rPr>
              <a:t> </a:t>
            </a:r>
            <a:endParaRPr sz="800">
              <a:solidFill>
                <a:srgbClr val="CCCCC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tuková tělesa</a:t>
            </a:r>
            <a:endParaRPr/>
          </a:p>
        </p:txBody>
      </p:sp>
      <p:sp>
        <p:nvSpPr>
          <p:cNvPr id="340" name="Google Shape;340;p41"/>
          <p:cNvSpPr txBox="1"/>
          <p:nvPr>
            <p:ph idx="1" type="body"/>
          </p:nvPr>
        </p:nvSpPr>
        <p:spPr>
          <a:xfrm>
            <a:off x="540000" y="1113250"/>
            <a:ext cx="43581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tukové buňky, mezi nimiž se nalézá jemné kolagenní vazivo</a:t>
            </a:r>
            <a:endParaRPr sz="1400"/>
          </a:p>
          <a:p>
            <a:pPr indent="-317500" lvl="0" marL="457200" rtl="0" algn="l">
              <a:spcBef>
                <a:spcPts val="0"/>
              </a:spcBef>
              <a:spcAft>
                <a:spcPts val="0"/>
              </a:spcAft>
              <a:buSzPts val="1400"/>
              <a:buChar char="●"/>
            </a:pPr>
            <a:r>
              <a:rPr lang="sk" sz="1400"/>
              <a:t>mezi kloubním pouzdrem a synoviální membránou - struktury </a:t>
            </a:r>
            <a:r>
              <a:rPr b="1" lang="sk" sz="1400"/>
              <a:t>intrakapsulární</a:t>
            </a:r>
            <a:r>
              <a:rPr lang="sk" sz="1400"/>
              <a:t> a zároveň </a:t>
            </a:r>
            <a:r>
              <a:rPr b="1" lang="sk" sz="1400"/>
              <a:t>extrasynoviální</a:t>
            </a:r>
            <a:endParaRPr b="1" sz="1400"/>
          </a:p>
          <a:p>
            <a:pPr indent="-317500" lvl="0" marL="457200" rtl="0" algn="l">
              <a:spcBef>
                <a:spcPts val="0"/>
              </a:spcBef>
              <a:spcAft>
                <a:spcPts val="0"/>
              </a:spcAft>
              <a:buSzPts val="1400"/>
              <a:buChar char="●"/>
            </a:pPr>
            <a:r>
              <a:rPr lang="sk" sz="1400"/>
              <a:t>u zdravých kloubů lubrikují přilehlé šlachy, mechanicky je chrání a poskytují podporu</a:t>
            </a:r>
            <a:endParaRPr sz="1400"/>
          </a:p>
          <a:p>
            <a:pPr indent="-317500" lvl="0" marL="457200" rtl="0" algn="l">
              <a:spcBef>
                <a:spcPts val="0"/>
              </a:spcBef>
              <a:spcAft>
                <a:spcPts val="0"/>
              </a:spcAft>
              <a:buSzPts val="1400"/>
              <a:buChar char="●"/>
            </a:pPr>
            <a:r>
              <a:rPr b="1" lang="sk" sz="1400"/>
              <a:t>synovie</a:t>
            </a:r>
            <a:r>
              <a:rPr lang="sk" sz="1400"/>
              <a:t> je jemná kloubní výstelka produkující tekutinu (lubrikace kloubu snižující tření mezi strukturami) </a:t>
            </a:r>
            <a:endParaRPr sz="1400"/>
          </a:p>
          <a:p>
            <a:pPr indent="-317500" lvl="0" marL="457200" rtl="0" algn="l">
              <a:spcBef>
                <a:spcPts val="0"/>
              </a:spcBef>
              <a:spcAft>
                <a:spcPts val="0"/>
              </a:spcAft>
              <a:buSzPts val="1400"/>
              <a:buChar char="●"/>
            </a:pPr>
            <a:r>
              <a:rPr b="1" lang="sk" sz="1400"/>
              <a:t>synovie a tuková tělesa tvoří jeden funkční celek</a:t>
            </a:r>
            <a:r>
              <a:rPr lang="sk" sz="1400"/>
              <a:t> (společné krevní řečiště - biochemické působky např. z Hoffova tělesa se krevní cestou dostanou do synoviální membrány KOK)</a:t>
            </a:r>
            <a:endParaRPr sz="1400"/>
          </a:p>
        </p:txBody>
      </p:sp>
      <p:pic>
        <p:nvPicPr>
          <p:cNvPr id="341" name="Google Shape;341;p41"/>
          <p:cNvPicPr preferRelativeResize="0"/>
          <p:nvPr/>
        </p:nvPicPr>
        <p:blipFill>
          <a:blip r:embed="rId3">
            <a:alphaModFix/>
          </a:blip>
          <a:stretch>
            <a:fillRect/>
          </a:stretch>
        </p:blipFill>
        <p:spPr>
          <a:xfrm>
            <a:off x="5490425" y="342900"/>
            <a:ext cx="2857500" cy="2228850"/>
          </a:xfrm>
          <a:prstGeom prst="rect">
            <a:avLst/>
          </a:prstGeom>
          <a:noFill/>
          <a:ln>
            <a:noFill/>
          </a:ln>
        </p:spPr>
      </p:pic>
      <p:sp>
        <p:nvSpPr>
          <p:cNvPr id="342" name="Google Shape;342;p41"/>
          <p:cNvSpPr txBox="1"/>
          <p:nvPr/>
        </p:nvSpPr>
        <p:spPr>
          <a:xfrm>
            <a:off x="5490425" y="2571750"/>
            <a:ext cx="2857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Tukové buňky (adipocyty) Hoffova tělesa jemně opředené kolagenními vlákny (Macchi, V., et al., 2018)</a:t>
            </a:r>
            <a:endParaRPr sz="800">
              <a:solidFill>
                <a:srgbClr val="CCCCCC"/>
              </a:solidFill>
            </a:endParaRPr>
          </a:p>
        </p:txBody>
      </p:sp>
      <p:pic>
        <p:nvPicPr>
          <p:cNvPr id="343" name="Google Shape;343;p41"/>
          <p:cNvPicPr preferRelativeResize="0"/>
          <p:nvPr/>
        </p:nvPicPr>
        <p:blipFill>
          <a:blip r:embed="rId4">
            <a:alphaModFix/>
          </a:blip>
          <a:stretch>
            <a:fillRect/>
          </a:stretch>
        </p:blipFill>
        <p:spPr>
          <a:xfrm>
            <a:off x="5676525" y="3332900"/>
            <a:ext cx="3324225" cy="1704975"/>
          </a:xfrm>
          <a:prstGeom prst="rect">
            <a:avLst/>
          </a:prstGeom>
          <a:noFill/>
          <a:ln>
            <a:noFill/>
          </a:ln>
        </p:spPr>
      </p:pic>
      <p:sp>
        <p:nvSpPr>
          <p:cNvPr id="344" name="Google Shape;344;p41"/>
          <p:cNvSpPr txBox="1"/>
          <p:nvPr/>
        </p:nvSpPr>
        <p:spPr>
          <a:xfrm>
            <a:off x="5838625" y="3002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http://fyzio-letna.cz/uncategorized/tukova-telesa-a-synovie-opomijene-kloubni-strukturyr/</a:t>
            </a:r>
            <a:endParaRPr sz="800">
              <a:solidFill>
                <a:srgbClr val="CCCCC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tuková tělesa</a:t>
            </a:r>
            <a:endParaRPr/>
          </a:p>
        </p:txBody>
      </p:sp>
      <p:sp>
        <p:nvSpPr>
          <p:cNvPr id="350" name="Google Shape;350;p42"/>
          <p:cNvSpPr txBox="1"/>
          <p:nvPr>
            <p:ph idx="1" type="body"/>
          </p:nvPr>
        </p:nvSpPr>
        <p:spPr>
          <a:xfrm>
            <a:off x="540000" y="1113250"/>
            <a:ext cx="5652600" cy="3105000"/>
          </a:xfrm>
          <a:prstGeom prst="rect">
            <a:avLst/>
          </a:prstGeom>
        </p:spPr>
        <p:txBody>
          <a:bodyPr anchorCtr="0" anchor="t" bIns="0" lIns="0" spcFirstLastPara="1" rIns="0" wrap="square" tIns="0">
            <a:noAutofit/>
          </a:bodyPr>
          <a:lstStyle/>
          <a:p>
            <a:pPr indent="-292100" lvl="0" marL="457200" rtl="0" algn="l">
              <a:spcBef>
                <a:spcPts val="0"/>
              </a:spcBef>
              <a:spcAft>
                <a:spcPts val="0"/>
              </a:spcAft>
              <a:buSzPts val="1000"/>
              <a:buChar char="●"/>
            </a:pPr>
            <a:r>
              <a:rPr lang="sk" sz="1000"/>
              <a:t>U lidí s OA mají tuková tělesa změněnou vnitřní architekturu, aktivnější cévní řečiště a obsahují vysoké množství </a:t>
            </a:r>
            <a:r>
              <a:rPr b="1" lang="sk" sz="1000"/>
              <a:t>zánětlivých infiltrátů</a:t>
            </a:r>
            <a:endParaRPr b="1" sz="1000"/>
          </a:p>
          <a:p>
            <a:pPr indent="-292100" lvl="0" marL="457200" rtl="0" algn="l">
              <a:spcBef>
                <a:spcPts val="0"/>
              </a:spcBef>
              <a:spcAft>
                <a:spcPts val="0"/>
              </a:spcAft>
              <a:buSzPts val="1000"/>
              <a:buChar char="●"/>
            </a:pPr>
            <a:r>
              <a:rPr lang="sk" sz="1000"/>
              <a:t>Vysoké množství nervových zakončení v tělesech zvyšuje “firing” do CNS skrze </a:t>
            </a:r>
            <a:r>
              <a:rPr b="1" lang="sk" sz="1000"/>
              <a:t>signály bolesti, tlaku a teplotních změn </a:t>
            </a:r>
            <a:endParaRPr b="1" sz="1000"/>
          </a:p>
          <a:p>
            <a:pPr indent="-292100" lvl="0" marL="457200" rtl="0" algn="l">
              <a:spcBef>
                <a:spcPts val="0"/>
              </a:spcBef>
              <a:spcAft>
                <a:spcPts val="0"/>
              </a:spcAft>
              <a:buSzPts val="1000"/>
              <a:buChar char="●"/>
            </a:pPr>
            <a:r>
              <a:rPr lang="sk" sz="1000"/>
              <a:t>U lidí s bolestí na přední straně KOK je výrazně </a:t>
            </a:r>
            <a:r>
              <a:rPr b="1" lang="sk" sz="1000"/>
              <a:t>vyšší počet nervových vláken využívající substanci P (zánětlivé působky)</a:t>
            </a:r>
            <a:endParaRPr b="1" sz="1000"/>
          </a:p>
          <a:p>
            <a:pPr indent="-292100" lvl="0" marL="457200" rtl="0" algn="l">
              <a:spcBef>
                <a:spcPts val="0"/>
              </a:spcBef>
              <a:spcAft>
                <a:spcPts val="0"/>
              </a:spcAft>
              <a:buSzPts val="1000"/>
              <a:buChar char="●"/>
            </a:pPr>
            <a:r>
              <a:rPr lang="sk" sz="1000"/>
              <a:t>cytokiny prostupují do šlachy (klasické zprostředkovatele zánětu jako je TNF-α, interleukin-1 a interleukin-6). </a:t>
            </a:r>
            <a:endParaRPr sz="1000"/>
          </a:p>
          <a:p>
            <a:pPr indent="-292100" lvl="0" marL="457200" rtl="0" algn="l">
              <a:spcBef>
                <a:spcPts val="0"/>
              </a:spcBef>
              <a:spcAft>
                <a:spcPts val="0"/>
              </a:spcAft>
              <a:buSzPts val="1000"/>
              <a:buChar char="●"/>
            </a:pPr>
            <a:r>
              <a:rPr b="1" lang="sk" sz="1000"/>
              <a:t>Čím větší tukové těleso, tím více cytokinů vyrábí</a:t>
            </a:r>
            <a:endParaRPr b="1" sz="1000"/>
          </a:p>
          <a:p>
            <a:pPr indent="-292100" lvl="0" marL="457200" rtl="0" algn="l">
              <a:spcBef>
                <a:spcPts val="0"/>
              </a:spcBef>
              <a:spcAft>
                <a:spcPts val="0"/>
              </a:spcAft>
              <a:buSzPts val="1000"/>
              <a:buChar char="●"/>
            </a:pPr>
            <a:r>
              <a:rPr lang="sk" sz="1000"/>
              <a:t>Hoffovo těleso je významně větší u patelární tendinopatie, Kagerovo těleso u pacientů s tendinopatií Achillovy šlachy</a:t>
            </a:r>
            <a:endParaRPr sz="1000"/>
          </a:p>
          <a:p>
            <a:pPr indent="-292100" lvl="0" marL="457200" rtl="0" algn="l">
              <a:spcBef>
                <a:spcPts val="0"/>
              </a:spcBef>
              <a:spcAft>
                <a:spcPts val="0"/>
              </a:spcAft>
              <a:buSzPts val="1000"/>
              <a:buChar char="●"/>
            </a:pPr>
            <a:r>
              <a:rPr lang="sk" sz="1000"/>
              <a:t>Některé šlachy na tuková tělesa těsně naléhají a sdílí s nimi cévní zásobení</a:t>
            </a:r>
            <a:endParaRPr sz="1000"/>
          </a:p>
          <a:p>
            <a:pPr indent="-292100" lvl="0" marL="457200" rtl="0" algn="l">
              <a:spcBef>
                <a:spcPts val="0"/>
              </a:spcBef>
              <a:spcAft>
                <a:spcPts val="0"/>
              </a:spcAft>
              <a:buSzPts val="1000"/>
              <a:buChar char="●"/>
            </a:pPr>
            <a:r>
              <a:rPr lang="sk" sz="1000"/>
              <a:t>Synoviální pliky (zesílení či řasy synoviální membrány) mají mechanický a nutriční význam-pronikají jimi důležité cévy do MT kloubu. </a:t>
            </a:r>
            <a:endParaRPr sz="1000"/>
          </a:p>
          <a:p>
            <a:pPr indent="-292100" lvl="0" marL="457200" rtl="0" algn="l">
              <a:spcBef>
                <a:spcPts val="0"/>
              </a:spcBef>
              <a:spcAft>
                <a:spcPts val="0"/>
              </a:spcAft>
              <a:buSzPts val="1000"/>
              <a:buChar char="●"/>
            </a:pPr>
            <a:r>
              <a:rPr b="1" lang="sk" sz="1000"/>
              <a:t>Patologicky změněná plika</a:t>
            </a:r>
            <a:r>
              <a:rPr lang="sk" sz="1000"/>
              <a:t> (tuhá, ztluštělá, fibrotická) až v tkáň připomínající hyalinní chrupavku (uskřinutí během FLX a bolest) </a:t>
            </a:r>
            <a:endParaRPr sz="1000"/>
          </a:p>
          <a:p>
            <a:pPr indent="-292100" lvl="0" marL="457200" rtl="0" algn="l">
              <a:spcBef>
                <a:spcPts val="0"/>
              </a:spcBef>
              <a:spcAft>
                <a:spcPts val="0"/>
              </a:spcAft>
              <a:buSzPts val="1000"/>
              <a:buChar char="●"/>
            </a:pPr>
            <a:r>
              <a:rPr lang="sk" sz="1000"/>
              <a:t>U lidí s OA jsou pliky často </a:t>
            </a:r>
            <a:r>
              <a:rPr b="1" lang="sk" sz="1000"/>
              <a:t>fibrotizované, s hustším krevním řečištěm, prostoupené leukocyty a žírnými buňkami</a:t>
            </a:r>
            <a:endParaRPr b="1" sz="1000"/>
          </a:p>
        </p:txBody>
      </p:sp>
      <p:pic>
        <p:nvPicPr>
          <p:cNvPr id="351" name="Google Shape;351;p42"/>
          <p:cNvPicPr preferRelativeResize="0"/>
          <p:nvPr/>
        </p:nvPicPr>
        <p:blipFill>
          <a:blip r:embed="rId3">
            <a:alphaModFix/>
          </a:blip>
          <a:stretch>
            <a:fillRect/>
          </a:stretch>
        </p:blipFill>
        <p:spPr>
          <a:xfrm>
            <a:off x="6192600" y="946500"/>
            <a:ext cx="2646600" cy="2331528"/>
          </a:xfrm>
          <a:prstGeom prst="rect">
            <a:avLst/>
          </a:prstGeom>
          <a:noFill/>
          <a:ln>
            <a:noFill/>
          </a:ln>
        </p:spPr>
      </p:pic>
      <p:sp>
        <p:nvSpPr>
          <p:cNvPr id="352" name="Google Shape;352;p42"/>
          <p:cNvSpPr txBox="1"/>
          <p:nvPr/>
        </p:nvSpPr>
        <p:spPr>
          <a:xfrm>
            <a:off x="6243275" y="3278025"/>
            <a:ext cx="2834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https://www.knee-pain-explained.com/plica-syndrome.html</a:t>
            </a:r>
            <a:endParaRPr sz="800">
              <a:solidFill>
                <a:srgbClr val="CCCCC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pouzdro - shrnutí</a:t>
            </a:r>
            <a:endParaRPr/>
          </a:p>
        </p:txBody>
      </p:sp>
      <p:sp>
        <p:nvSpPr>
          <p:cNvPr id="358" name="Google Shape;358;p43"/>
          <p:cNvSpPr txBox="1"/>
          <p:nvPr>
            <p:ph idx="1" type="body"/>
          </p:nvPr>
        </p:nvSpPr>
        <p:spPr>
          <a:xfrm>
            <a:off x="540000" y="1168150"/>
            <a:ext cx="3751800" cy="3105000"/>
          </a:xfrm>
          <a:prstGeom prst="rect">
            <a:avLst/>
          </a:prstGeom>
        </p:spPr>
        <p:txBody>
          <a:bodyPr anchorCtr="0" anchor="t" bIns="0" lIns="0" spcFirstLastPara="1" rIns="0" wrap="square" tIns="0">
            <a:noAutofit/>
          </a:bodyPr>
          <a:lstStyle/>
          <a:p>
            <a:pPr indent="-146050" lvl="0" marL="228600" rtl="0" algn="l">
              <a:lnSpc>
                <a:spcPct val="90000"/>
              </a:lnSpc>
              <a:spcBef>
                <a:spcPts val="0"/>
              </a:spcBef>
              <a:spcAft>
                <a:spcPts val="0"/>
              </a:spcAft>
              <a:buSzPts val="1500"/>
              <a:buChar char="•"/>
            </a:pPr>
            <a:r>
              <a:rPr b="1" lang="sk" sz="1500">
                <a:solidFill>
                  <a:srgbClr val="000000"/>
                </a:solidFill>
              </a:rPr>
              <a:t>Fibrózní část</a:t>
            </a:r>
            <a:r>
              <a:rPr lang="sk" sz="1500">
                <a:solidFill>
                  <a:srgbClr val="000000"/>
                </a:solidFill>
              </a:rPr>
              <a:t> kloubního pouzdra srůstá s menisky po celém jejich obvodu s výjimkou předních a zadních rohů.</a:t>
            </a:r>
            <a:endParaRPr sz="1500">
              <a:solidFill>
                <a:srgbClr val="000000"/>
              </a:solidFill>
            </a:endParaRPr>
          </a:p>
          <a:p>
            <a:pPr indent="-146050" lvl="0" marL="228600" rtl="0" algn="l">
              <a:lnSpc>
                <a:spcPct val="90000"/>
              </a:lnSpc>
              <a:spcBef>
                <a:spcPts val="1000"/>
              </a:spcBef>
              <a:spcAft>
                <a:spcPts val="0"/>
              </a:spcAft>
              <a:buSzPts val="1500"/>
              <a:buChar char="•"/>
            </a:pPr>
            <a:r>
              <a:rPr b="1" lang="sk" sz="1500">
                <a:solidFill>
                  <a:srgbClr val="000000"/>
                </a:solidFill>
              </a:rPr>
              <a:t>Synoviální vrstva </a:t>
            </a:r>
            <a:r>
              <a:rPr lang="sk" sz="1500">
                <a:solidFill>
                  <a:srgbClr val="000000"/>
                </a:solidFill>
              </a:rPr>
              <a:t>má velmi členité uspořádání. Směrem vpřed se postupně obě vrstvy oddělují. Mezi nimi je vrstva tukového vaziva, což vytváří mohutný tukový polštář corpus adiposum infrapatellare neboli </a:t>
            </a:r>
            <a:r>
              <a:rPr b="1" lang="sk" sz="1500">
                <a:solidFill>
                  <a:srgbClr val="000000"/>
                </a:solidFill>
              </a:rPr>
              <a:t>Hoffovo těleso</a:t>
            </a:r>
            <a:r>
              <a:rPr lang="sk" sz="1500">
                <a:solidFill>
                  <a:srgbClr val="000000"/>
                </a:solidFill>
              </a:rPr>
              <a:t>. </a:t>
            </a:r>
            <a:endParaRPr sz="1500">
              <a:solidFill>
                <a:srgbClr val="000000"/>
              </a:solidFill>
            </a:endParaRPr>
          </a:p>
          <a:p>
            <a:pPr indent="-146050" lvl="0" marL="228600" rtl="0" algn="l">
              <a:lnSpc>
                <a:spcPct val="90000"/>
              </a:lnSpc>
              <a:spcBef>
                <a:spcPts val="1000"/>
              </a:spcBef>
              <a:spcAft>
                <a:spcPts val="0"/>
              </a:spcAft>
              <a:buSzPts val="1500"/>
              <a:buChar char="•"/>
            </a:pPr>
            <a:r>
              <a:rPr lang="sk" sz="1500">
                <a:solidFill>
                  <a:srgbClr val="000000"/>
                </a:solidFill>
              </a:rPr>
              <a:t>přítomnost tekutiny v kloubní dutině – čirá tekutina – zánět, přetížení – krev = haemarthros – ukazuje např. na přetržení vazu, natržení pouzdra – krev s mastnými oky – nitrokloubní zlomenina</a:t>
            </a:r>
            <a:endParaRPr sz="1500">
              <a:solidFill>
                <a:srgbClr val="000000"/>
              </a:solidFill>
            </a:endParaRPr>
          </a:p>
          <a:p>
            <a:pPr indent="-50800" lvl="0" marL="228600" rtl="0" algn="l">
              <a:lnSpc>
                <a:spcPct val="90000"/>
              </a:lnSpc>
              <a:spcBef>
                <a:spcPts val="1000"/>
              </a:spcBef>
              <a:spcAft>
                <a:spcPts val="0"/>
              </a:spcAft>
              <a:buNone/>
            </a:pPr>
            <a:r>
              <a:t/>
            </a:r>
            <a:endParaRPr sz="1500">
              <a:solidFill>
                <a:srgbClr val="000000"/>
              </a:solidFill>
            </a:endParaRPr>
          </a:p>
          <a:p>
            <a:pPr indent="0" lvl="0" marL="0" rtl="0" algn="l">
              <a:spcBef>
                <a:spcPts val="0"/>
              </a:spcBef>
              <a:spcAft>
                <a:spcPts val="0"/>
              </a:spcAft>
              <a:buNone/>
            </a:pPr>
            <a:r>
              <a:t/>
            </a:r>
            <a:endParaRPr sz="1500"/>
          </a:p>
        </p:txBody>
      </p:sp>
      <p:pic>
        <p:nvPicPr>
          <p:cNvPr id="359" name="Google Shape;359;p43"/>
          <p:cNvPicPr preferRelativeResize="0"/>
          <p:nvPr/>
        </p:nvPicPr>
        <p:blipFill>
          <a:blip r:embed="rId3">
            <a:alphaModFix/>
          </a:blip>
          <a:stretch>
            <a:fillRect/>
          </a:stretch>
        </p:blipFill>
        <p:spPr>
          <a:xfrm>
            <a:off x="4511992" y="1099625"/>
            <a:ext cx="4322734" cy="3242050"/>
          </a:xfrm>
          <a:prstGeom prst="rect">
            <a:avLst/>
          </a:prstGeom>
          <a:noFill/>
          <a:ln>
            <a:noFill/>
          </a:ln>
        </p:spPr>
      </p:pic>
      <p:sp>
        <p:nvSpPr>
          <p:cNvPr id="360" name="Google Shape;360;p43"/>
          <p:cNvSpPr txBox="1"/>
          <p:nvPr/>
        </p:nvSpPr>
        <p:spPr>
          <a:xfrm>
            <a:off x="5771263" y="4341675"/>
            <a:ext cx="1804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https://slideplayer.cz/slide/5980857/</a:t>
            </a:r>
            <a:endParaRPr sz="800">
              <a:solidFill>
                <a:srgbClr val="CCCCC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Punkce KOK</a:t>
            </a:r>
            <a:endParaRPr/>
          </a:p>
        </p:txBody>
      </p:sp>
      <p:pic>
        <p:nvPicPr>
          <p:cNvPr id="366" name="Google Shape;366;p44"/>
          <p:cNvPicPr preferRelativeResize="0"/>
          <p:nvPr/>
        </p:nvPicPr>
        <p:blipFill rotWithShape="1">
          <a:blip r:embed="rId3">
            <a:alphaModFix/>
          </a:blip>
          <a:srcRect b="18549" l="42511" r="27807" t="28694"/>
          <a:stretch/>
        </p:blipFill>
        <p:spPr>
          <a:xfrm>
            <a:off x="3506925" y="432275"/>
            <a:ext cx="3918424" cy="4353124"/>
          </a:xfrm>
          <a:prstGeom prst="rect">
            <a:avLst/>
          </a:prstGeom>
          <a:noFill/>
          <a:ln>
            <a:noFill/>
          </a:ln>
        </p:spPr>
      </p:pic>
      <p:sp>
        <p:nvSpPr>
          <p:cNvPr id="367" name="Google Shape;367;p44"/>
          <p:cNvSpPr txBox="1"/>
          <p:nvPr/>
        </p:nvSpPr>
        <p:spPr>
          <a:xfrm>
            <a:off x="4067988" y="4712400"/>
            <a:ext cx="279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Hansen, J. T. (2021). </a:t>
            </a:r>
            <a:r>
              <a:rPr i="1" lang="sk" sz="800">
                <a:solidFill>
                  <a:srgbClr val="CCCCCC"/>
                </a:solidFill>
              </a:rPr>
              <a:t>Netter's Clinical Anatomy-E-Book</a:t>
            </a:r>
            <a:r>
              <a:rPr lang="sk" sz="800">
                <a:solidFill>
                  <a:srgbClr val="CCCCCC"/>
                </a:solidFill>
              </a:rPr>
              <a:t>. Elsevier Health Sciences.</a:t>
            </a:r>
            <a:endParaRPr sz="800">
              <a:solidFill>
                <a:srgbClr val="CCCCCC"/>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Vazivový aparát KOK</a:t>
            </a:r>
            <a:endParaRPr/>
          </a:p>
        </p:txBody>
      </p:sp>
      <p:sp>
        <p:nvSpPr>
          <p:cNvPr id="373" name="Google Shape;373;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96850" lvl="0" marL="228600" rtl="0" algn="l">
              <a:lnSpc>
                <a:spcPct val="90000"/>
              </a:lnSpc>
              <a:spcBef>
                <a:spcPts val="0"/>
              </a:spcBef>
              <a:spcAft>
                <a:spcPts val="0"/>
              </a:spcAft>
              <a:buSzPts val="2300"/>
              <a:buChar char="•"/>
            </a:pPr>
            <a:r>
              <a:rPr lang="sk" sz="2300">
                <a:solidFill>
                  <a:srgbClr val="000000"/>
                </a:solidFill>
              </a:rPr>
              <a:t>Vazy KOK lze rozdělit na </a:t>
            </a:r>
            <a:r>
              <a:rPr b="1" lang="sk" sz="2300">
                <a:solidFill>
                  <a:srgbClr val="000000"/>
                </a:solidFill>
              </a:rPr>
              <a:t>intraartikulární</a:t>
            </a:r>
            <a:r>
              <a:rPr lang="sk" sz="2300">
                <a:solidFill>
                  <a:srgbClr val="000000"/>
                </a:solidFill>
              </a:rPr>
              <a:t> a </a:t>
            </a:r>
            <a:r>
              <a:rPr b="1" lang="sk" sz="2300">
                <a:solidFill>
                  <a:srgbClr val="000000"/>
                </a:solidFill>
              </a:rPr>
              <a:t>extraartikulární</a:t>
            </a:r>
            <a:endParaRPr b="1" sz="2300">
              <a:solidFill>
                <a:srgbClr val="000000"/>
              </a:solidFill>
            </a:endParaRPr>
          </a:p>
          <a:p>
            <a:pPr indent="-196850" lvl="0" marL="228600" rtl="0" algn="l">
              <a:lnSpc>
                <a:spcPct val="90000"/>
              </a:lnSpc>
              <a:spcBef>
                <a:spcPts val="1000"/>
              </a:spcBef>
              <a:spcAft>
                <a:spcPts val="0"/>
              </a:spcAft>
              <a:buSzPts val="2300"/>
              <a:buChar char="•"/>
            </a:pPr>
            <a:r>
              <a:rPr lang="sk" sz="2300">
                <a:solidFill>
                  <a:srgbClr val="000000"/>
                </a:solidFill>
              </a:rPr>
              <a:t>Podílejí se na </a:t>
            </a:r>
            <a:r>
              <a:rPr b="1" lang="sk" sz="2300">
                <a:solidFill>
                  <a:srgbClr val="000000"/>
                </a:solidFill>
              </a:rPr>
              <a:t>stabilizaci kolenního kloubu</a:t>
            </a:r>
            <a:endParaRPr b="1" sz="2300">
              <a:solidFill>
                <a:srgbClr val="000000"/>
              </a:solidFill>
            </a:endParaRPr>
          </a:p>
          <a:p>
            <a:pPr indent="-196850" lvl="0" marL="228600" rtl="0" algn="l">
              <a:lnSpc>
                <a:spcPct val="90000"/>
              </a:lnSpc>
              <a:spcBef>
                <a:spcPts val="1000"/>
              </a:spcBef>
              <a:spcAft>
                <a:spcPts val="0"/>
              </a:spcAft>
              <a:buSzPts val="2300"/>
              <a:buChar char="•"/>
            </a:pPr>
            <a:r>
              <a:rPr b="1" lang="sk" sz="2300">
                <a:solidFill>
                  <a:srgbClr val="000000"/>
                </a:solidFill>
              </a:rPr>
              <a:t>Ligamenta kloubního pouzdra (extraartikulární)</a:t>
            </a:r>
            <a:r>
              <a:rPr lang="sk" sz="2300">
                <a:solidFill>
                  <a:srgbClr val="000000"/>
                </a:solidFill>
              </a:rPr>
              <a:t> – šlacha m. quadriceps femoris, lig. patellae, retinacula patellae, lig. collaterale tibiale, lig. collaterale fibulare, lig. popliteum obliqum, lig. popliteum arcuatum</a:t>
            </a:r>
            <a:endParaRPr sz="2300">
              <a:solidFill>
                <a:srgbClr val="000000"/>
              </a:solidFill>
            </a:endParaRPr>
          </a:p>
          <a:p>
            <a:pPr indent="-196850" lvl="0" marL="228600" rtl="0" algn="l">
              <a:lnSpc>
                <a:spcPct val="90000"/>
              </a:lnSpc>
              <a:spcBef>
                <a:spcPts val="1000"/>
              </a:spcBef>
              <a:spcAft>
                <a:spcPts val="0"/>
              </a:spcAft>
              <a:buSzPts val="2300"/>
              <a:buChar char="•"/>
            </a:pPr>
            <a:r>
              <a:rPr b="1" lang="sk" sz="2300">
                <a:solidFill>
                  <a:srgbClr val="000000"/>
                </a:solidFill>
              </a:rPr>
              <a:t>Nitrokloubní vazy (intraartikulární)</a:t>
            </a:r>
            <a:r>
              <a:rPr lang="sk" sz="2300">
                <a:solidFill>
                  <a:srgbClr val="000000"/>
                </a:solidFill>
              </a:rPr>
              <a:t> – lig. cruciatum anterius (LCA), lig. cruciatum posterius (LCP), lig. transversum genus, lig. meniscofemorale posterius et. anterius</a:t>
            </a:r>
            <a:endParaRPr sz="2300">
              <a:solidFill>
                <a:srgbClr val="000000"/>
              </a:solidFill>
            </a:endParaRPr>
          </a:p>
          <a:p>
            <a:pPr indent="0" lvl="0" marL="0" rtl="0" algn="l">
              <a:spcBef>
                <a:spcPts val="0"/>
              </a:spcBef>
              <a:spcAft>
                <a:spcPts val="0"/>
              </a:spcAft>
              <a:buNone/>
            </a:pPr>
            <a:r>
              <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kloubního pouzdra</a:t>
            </a:r>
            <a:endParaRPr/>
          </a:p>
        </p:txBody>
      </p:sp>
      <p:sp>
        <p:nvSpPr>
          <p:cNvPr id="379" name="Google Shape;379;p46"/>
          <p:cNvSpPr txBox="1"/>
          <p:nvPr>
            <p:ph idx="1" type="body"/>
          </p:nvPr>
        </p:nvSpPr>
        <p:spPr>
          <a:xfrm>
            <a:off x="521500" y="1113250"/>
            <a:ext cx="3780600" cy="3105000"/>
          </a:xfrm>
          <a:prstGeom prst="rect">
            <a:avLst/>
          </a:prstGeom>
        </p:spPr>
        <p:txBody>
          <a:bodyPr anchorCtr="0" anchor="t" bIns="0" lIns="0" spcFirstLastPara="1" rIns="0" wrap="square" tIns="0">
            <a:noAutofit/>
          </a:bodyPr>
          <a:lstStyle/>
          <a:p>
            <a:pPr indent="-146050" lvl="0" marL="228600" rtl="0" algn="l">
              <a:lnSpc>
                <a:spcPct val="80000"/>
              </a:lnSpc>
              <a:spcBef>
                <a:spcPts val="0"/>
              </a:spcBef>
              <a:spcAft>
                <a:spcPts val="0"/>
              </a:spcAft>
              <a:buSzPts val="1500"/>
              <a:buChar char="•"/>
            </a:pPr>
            <a:r>
              <a:rPr b="1" lang="sk" sz="1500">
                <a:solidFill>
                  <a:srgbClr val="000000"/>
                </a:solidFill>
              </a:rPr>
              <a:t>Ligamentum patellae </a:t>
            </a:r>
            <a:r>
              <a:rPr lang="sk" sz="1500">
                <a:solidFill>
                  <a:srgbClr val="000000"/>
                </a:solidFill>
              </a:rPr>
              <a:t>– největší extraartikulární vaz, tvoří úpon m. quadriceps femoris, je v něm zanořen hrot patelly</a:t>
            </a:r>
            <a:endParaRPr sz="1500">
              <a:solidFill>
                <a:srgbClr val="000000"/>
              </a:solidFill>
            </a:endParaRPr>
          </a:p>
          <a:p>
            <a:pPr indent="-146050" lvl="0" marL="228600" rtl="0" algn="l">
              <a:lnSpc>
                <a:spcPct val="80000"/>
              </a:lnSpc>
              <a:spcBef>
                <a:spcPts val="1000"/>
              </a:spcBef>
              <a:spcAft>
                <a:spcPts val="0"/>
              </a:spcAft>
              <a:buSzPts val="1500"/>
              <a:buChar char="•"/>
            </a:pPr>
            <a:r>
              <a:rPr b="1" lang="sk" sz="1500">
                <a:solidFill>
                  <a:srgbClr val="000000"/>
                </a:solidFill>
              </a:rPr>
              <a:t>Retinacula patellae </a:t>
            </a:r>
            <a:r>
              <a:rPr lang="sk" sz="1500">
                <a:solidFill>
                  <a:srgbClr val="000000"/>
                </a:solidFill>
              </a:rPr>
              <a:t>(mediale et laterale) – pruhy vedoucí po obou stranách patelly od m. QF k tibii</a:t>
            </a:r>
            <a:endParaRPr sz="1500">
              <a:solidFill>
                <a:srgbClr val="000000"/>
              </a:solidFill>
            </a:endParaRPr>
          </a:p>
          <a:p>
            <a:pPr indent="-146050" lvl="0" marL="228600" rtl="0" algn="l">
              <a:lnSpc>
                <a:spcPct val="80000"/>
              </a:lnSpc>
              <a:spcBef>
                <a:spcPts val="1000"/>
              </a:spcBef>
              <a:spcAft>
                <a:spcPts val="0"/>
              </a:spcAft>
              <a:buSzPts val="1500"/>
              <a:buChar char="•"/>
            </a:pPr>
            <a:r>
              <a:rPr lang="sk" sz="1500">
                <a:solidFill>
                  <a:srgbClr val="000000"/>
                </a:solidFill>
              </a:rPr>
              <a:t>Retinacula brání postrannímu vybočení patelly. Táhnou koleno do extense, proto se považují za tzv. </a:t>
            </a:r>
            <a:r>
              <a:rPr b="1" lang="sk" sz="1500">
                <a:solidFill>
                  <a:srgbClr val="000000"/>
                </a:solidFill>
              </a:rPr>
              <a:t>přídatný extenční aparát kolenního kloubu.</a:t>
            </a:r>
            <a:endParaRPr b="1" sz="1500">
              <a:solidFill>
                <a:srgbClr val="000000"/>
              </a:solidFill>
            </a:endParaRPr>
          </a:p>
          <a:p>
            <a:pPr indent="-146050" lvl="0" marL="228600" rtl="0" algn="l">
              <a:lnSpc>
                <a:spcPct val="80000"/>
              </a:lnSpc>
              <a:spcBef>
                <a:spcPts val="1000"/>
              </a:spcBef>
              <a:spcAft>
                <a:spcPts val="0"/>
              </a:spcAft>
              <a:buSzPts val="1500"/>
              <a:buChar char="•"/>
            </a:pPr>
            <a:r>
              <a:rPr b="1" lang="sk" sz="1500">
                <a:solidFill>
                  <a:srgbClr val="000000"/>
                </a:solidFill>
              </a:rPr>
              <a:t>Ligamentum popliteum obliquum </a:t>
            </a:r>
            <a:r>
              <a:rPr lang="sk" sz="1500">
                <a:solidFill>
                  <a:srgbClr val="000000"/>
                </a:solidFill>
              </a:rPr>
              <a:t>– odbočující vaz z úponu m. semimembranosus</a:t>
            </a:r>
            <a:endParaRPr sz="1500">
              <a:solidFill>
                <a:srgbClr val="000000"/>
              </a:solidFill>
            </a:endParaRPr>
          </a:p>
          <a:p>
            <a:pPr indent="-146050" lvl="0" marL="228600" rtl="0" algn="l">
              <a:lnSpc>
                <a:spcPct val="80000"/>
              </a:lnSpc>
              <a:spcBef>
                <a:spcPts val="1000"/>
              </a:spcBef>
              <a:spcAft>
                <a:spcPts val="0"/>
              </a:spcAft>
              <a:buSzPts val="1500"/>
              <a:buChar char="•"/>
            </a:pPr>
            <a:r>
              <a:rPr b="1" lang="sk" sz="1500">
                <a:solidFill>
                  <a:srgbClr val="000000"/>
                </a:solidFill>
              </a:rPr>
              <a:t>Ligamentum popliteum arcuatum </a:t>
            </a:r>
            <a:r>
              <a:rPr lang="sk" sz="1500">
                <a:solidFill>
                  <a:srgbClr val="000000"/>
                </a:solidFill>
              </a:rPr>
              <a:t>– spojen s hlavicí fibuly, zesiluje kloubní pouzdro vzadu a laterálně</a:t>
            </a:r>
            <a:endParaRPr sz="1500">
              <a:solidFill>
                <a:srgbClr val="000000"/>
              </a:solidFill>
            </a:endParaRPr>
          </a:p>
          <a:p>
            <a:pPr indent="-50800" lvl="0" marL="228600" rtl="0" algn="l">
              <a:lnSpc>
                <a:spcPct val="80000"/>
              </a:lnSpc>
              <a:spcBef>
                <a:spcPts val="1000"/>
              </a:spcBef>
              <a:spcAft>
                <a:spcPts val="0"/>
              </a:spcAft>
              <a:buNone/>
            </a:pPr>
            <a:r>
              <a:t/>
            </a:r>
            <a:endParaRPr sz="1500">
              <a:solidFill>
                <a:srgbClr val="000000"/>
              </a:solidFill>
            </a:endParaRPr>
          </a:p>
          <a:p>
            <a:pPr indent="0" lvl="0" marL="0" rtl="0" algn="l">
              <a:spcBef>
                <a:spcPts val="0"/>
              </a:spcBef>
              <a:spcAft>
                <a:spcPts val="0"/>
              </a:spcAft>
              <a:buNone/>
            </a:pPr>
            <a:r>
              <a:t/>
            </a:r>
            <a:endParaRPr sz="800"/>
          </a:p>
        </p:txBody>
      </p:sp>
      <p:pic>
        <p:nvPicPr>
          <p:cNvPr id="380" name="Google Shape;380;p46"/>
          <p:cNvPicPr preferRelativeResize="0"/>
          <p:nvPr/>
        </p:nvPicPr>
        <p:blipFill>
          <a:blip r:embed="rId3">
            <a:alphaModFix/>
          </a:blip>
          <a:stretch>
            <a:fillRect/>
          </a:stretch>
        </p:blipFill>
        <p:spPr>
          <a:xfrm>
            <a:off x="4760125" y="1840127"/>
            <a:ext cx="3525576" cy="2533874"/>
          </a:xfrm>
          <a:prstGeom prst="rect">
            <a:avLst/>
          </a:prstGeom>
          <a:noFill/>
          <a:ln>
            <a:noFill/>
          </a:ln>
        </p:spPr>
      </p:pic>
      <p:sp>
        <p:nvSpPr>
          <p:cNvPr id="381" name="Google Shape;381;p46"/>
          <p:cNvSpPr txBox="1"/>
          <p:nvPr/>
        </p:nvSpPr>
        <p:spPr>
          <a:xfrm>
            <a:off x="5349125" y="4436225"/>
            <a:ext cx="279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Hansen, J. T. (2021). </a:t>
            </a:r>
            <a:r>
              <a:rPr i="1" lang="sk" sz="800">
                <a:solidFill>
                  <a:srgbClr val="CCCCCC"/>
                </a:solidFill>
              </a:rPr>
              <a:t>Netter's Clinical Anatomy-E-Book</a:t>
            </a:r>
            <a:r>
              <a:rPr lang="sk" sz="800">
                <a:solidFill>
                  <a:srgbClr val="CCCCCC"/>
                </a:solidFill>
              </a:rPr>
              <a:t>. Elsevier Health Sciences.</a:t>
            </a:r>
            <a:endParaRPr sz="800">
              <a:solidFill>
                <a:srgbClr val="CCCCCC"/>
              </a:solidFill>
            </a:endParaRPr>
          </a:p>
        </p:txBody>
      </p:sp>
      <p:pic>
        <p:nvPicPr>
          <p:cNvPr id="382" name="Google Shape;382;p46"/>
          <p:cNvPicPr preferRelativeResize="0"/>
          <p:nvPr/>
        </p:nvPicPr>
        <p:blipFill>
          <a:blip r:embed="rId4">
            <a:alphaModFix/>
          </a:blip>
          <a:stretch>
            <a:fillRect/>
          </a:stretch>
        </p:blipFill>
        <p:spPr>
          <a:xfrm>
            <a:off x="6294975" y="85848"/>
            <a:ext cx="1990725" cy="1818195"/>
          </a:xfrm>
          <a:prstGeom prst="rect">
            <a:avLst/>
          </a:prstGeom>
          <a:noFill/>
          <a:ln>
            <a:noFill/>
          </a:ln>
        </p:spPr>
      </p:pic>
      <p:sp>
        <p:nvSpPr>
          <p:cNvPr id="383" name="Google Shape;383;p46"/>
          <p:cNvSpPr txBox="1"/>
          <p:nvPr/>
        </p:nvSpPr>
        <p:spPr>
          <a:xfrm>
            <a:off x="5864138" y="1683325"/>
            <a:ext cx="2852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https://www.aafp.org/pubs/afp/issues/2007/0115/p194.html</a:t>
            </a:r>
            <a:endParaRPr sz="800">
              <a:solidFill>
                <a:srgbClr val="CCCCC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Kolaterální vazy</a:t>
            </a:r>
            <a:endParaRPr/>
          </a:p>
        </p:txBody>
      </p:sp>
      <p:sp>
        <p:nvSpPr>
          <p:cNvPr id="389" name="Google Shape;389;p47"/>
          <p:cNvSpPr txBox="1"/>
          <p:nvPr>
            <p:ph idx="1" type="body"/>
          </p:nvPr>
        </p:nvSpPr>
        <p:spPr>
          <a:xfrm>
            <a:off x="540000" y="1269000"/>
            <a:ext cx="5118900" cy="3105000"/>
          </a:xfrm>
          <a:prstGeom prst="rect">
            <a:avLst/>
          </a:prstGeom>
        </p:spPr>
        <p:txBody>
          <a:bodyPr anchorCtr="0" anchor="t" bIns="0" lIns="0" spcFirstLastPara="1" rIns="0" wrap="square" tIns="0">
            <a:noAutofit/>
          </a:bodyPr>
          <a:lstStyle/>
          <a:p>
            <a:pPr indent="-196850" lvl="0" marL="228600" rtl="0" algn="l">
              <a:lnSpc>
                <a:spcPct val="90000"/>
              </a:lnSpc>
              <a:spcBef>
                <a:spcPts val="0"/>
              </a:spcBef>
              <a:spcAft>
                <a:spcPts val="0"/>
              </a:spcAft>
              <a:buSzPts val="2300"/>
              <a:buChar char="•"/>
            </a:pPr>
            <a:r>
              <a:rPr b="1" lang="sk" sz="2300">
                <a:solidFill>
                  <a:srgbClr val="000000"/>
                </a:solidFill>
              </a:rPr>
              <a:t>Stabilizují koleno při extensi, </a:t>
            </a:r>
            <a:r>
              <a:rPr lang="sk" sz="2300">
                <a:solidFill>
                  <a:srgbClr val="000000"/>
                </a:solidFill>
              </a:rPr>
              <a:t>kdy jsou plně napnuty, ve flexi jsou povoleny</a:t>
            </a:r>
            <a:endParaRPr sz="2300">
              <a:solidFill>
                <a:srgbClr val="000000"/>
              </a:solidFill>
            </a:endParaRPr>
          </a:p>
          <a:p>
            <a:pPr indent="-196850" lvl="0" marL="228600" rtl="0" algn="l">
              <a:lnSpc>
                <a:spcPct val="90000"/>
              </a:lnSpc>
              <a:spcBef>
                <a:spcPts val="1000"/>
              </a:spcBef>
              <a:spcAft>
                <a:spcPts val="0"/>
              </a:spcAft>
              <a:buSzPts val="2300"/>
              <a:buChar char="•"/>
            </a:pPr>
            <a:r>
              <a:rPr lang="sk" sz="2300">
                <a:solidFill>
                  <a:srgbClr val="000000"/>
                </a:solidFill>
              </a:rPr>
              <a:t>Sami o sobě nemají takovou pevnost a sílu – vyztužení svalovými úpony</a:t>
            </a:r>
            <a:endParaRPr sz="2300">
              <a:solidFill>
                <a:srgbClr val="000000"/>
              </a:solidFill>
            </a:endParaRPr>
          </a:p>
          <a:p>
            <a:pPr indent="-196850" lvl="0" marL="228600" rtl="0" algn="l">
              <a:lnSpc>
                <a:spcPct val="90000"/>
              </a:lnSpc>
              <a:spcBef>
                <a:spcPts val="1000"/>
              </a:spcBef>
              <a:spcAft>
                <a:spcPts val="0"/>
              </a:spcAft>
              <a:buSzPts val="2300"/>
              <a:buChar char="•"/>
            </a:pPr>
            <a:r>
              <a:rPr lang="sk" sz="2300">
                <a:solidFill>
                  <a:srgbClr val="000000"/>
                </a:solidFill>
              </a:rPr>
              <a:t>Ligamentum collaterale fibulare</a:t>
            </a:r>
            <a:endParaRPr sz="2300">
              <a:solidFill>
                <a:srgbClr val="000000"/>
              </a:solidFill>
            </a:endParaRPr>
          </a:p>
          <a:p>
            <a:pPr indent="-196850" lvl="0" marL="228600" rtl="0" algn="l">
              <a:lnSpc>
                <a:spcPct val="90000"/>
              </a:lnSpc>
              <a:spcBef>
                <a:spcPts val="1000"/>
              </a:spcBef>
              <a:spcAft>
                <a:spcPts val="0"/>
              </a:spcAft>
              <a:buSzPts val="2300"/>
              <a:buChar char="•"/>
            </a:pPr>
            <a:r>
              <a:rPr lang="sk" sz="2300">
                <a:solidFill>
                  <a:srgbClr val="000000"/>
                </a:solidFill>
              </a:rPr>
              <a:t>Ligamentum collaterale tibiale</a:t>
            </a:r>
            <a:endParaRPr sz="2300">
              <a:solidFill>
                <a:srgbClr val="000000"/>
              </a:solidFill>
            </a:endParaRPr>
          </a:p>
          <a:p>
            <a:pPr indent="0" lvl="0" marL="0" rtl="0" algn="l">
              <a:spcBef>
                <a:spcPts val="0"/>
              </a:spcBef>
              <a:spcAft>
                <a:spcPts val="0"/>
              </a:spcAft>
              <a:buNone/>
            </a:pPr>
            <a:r>
              <a:t/>
            </a:r>
            <a:endParaRPr sz="1600"/>
          </a:p>
        </p:txBody>
      </p:sp>
      <p:pic>
        <p:nvPicPr>
          <p:cNvPr id="390" name="Google Shape;390;p47"/>
          <p:cNvPicPr preferRelativeResize="0"/>
          <p:nvPr/>
        </p:nvPicPr>
        <p:blipFill>
          <a:blip r:embed="rId3">
            <a:alphaModFix/>
          </a:blip>
          <a:stretch>
            <a:fillRect/>
          </a:stretch>
        </p:blipFill>
        <p:spPr>
          <a:xfrm>
            <a:off x="6014925" y="302700"/>
            <a:ext cx="2352675" cy="1943100"/>
          </a:xfrm>
          <a:prstGeom prst="rect">
            <a:avLst/>
          </a:prstGeom>
          <a:noFill/>
          <a:ln>
            <a:noFill/>
          </a:ln>
        </p:spPr>
      </p:pic>
      <p:sp>
        <p:nvSpPr>
          <p:cNvPr id="391" name="Google Shape;391;p47"/>
          <p:cNvSpPr txBox="1"/>
          <p:nvPr/>
        </p:nvSpPr>
        <p:spPr>
          <a:xfrm>
            <a:off x="6014925" y="2356200"/>
            <a:ext cx="235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https://teachmesurgery.com/orthopaedic/knee/medial-collateral-ligament-tear/</a:t>
            </a:r>
            <a:endParaRPr sz="800">
              <a:solidFill>
                <a:srgbClr val="CCCCCC"/>
              </a:solidFill>
            </a:endParaRPr>
          </a:p>
        </p:txBody>
      </p:sp>
      <p:pic>
        <p:nvPicPr>
          <p:cNvPr descr="Available through Primal Pictures Ltd, or at a discount to students in the Advanced Myofascial Techniques workshops with Advanced-Trainings.com" id="392" name="Google Shape;392;p47" title="Knee &amp; Medial Collateral Ligament Animation, ©Primal Pictures Ltd">
            <a:hlinkClick r:id="rId4"/>
          </p:cNvPr>
          <p:cNvPicPr preferRelativeResize="0"/>
          <p:nvPr/>
        </p:nvPicPr>
        <p:blipFill>
          <a:blip r:embed="rId5">
            <a:alphaModFix/>
          </a:blip>
          <a:stretch>
            <a:fillRect/>
          </a:stretch>
        </p:blipFill>
        <p:spPr>
          <a:xfrm>
            <a:off x="5127725" y="2787300"/>
            <a:ext cx="2735200" cy="205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collaterale laterale (fibulare)</a:t>
            </a:r>
            <a:endParaRPr/>
          </a:p>
        </p:txBody>
      </p:sp>
      <p:sp>
        <p:nvSpPr>
          <p:cNvPr id="398" name="Google Shape;398;p48"/>
          <p:cNvSpPr txBox="1"/>
          <p:nvPr>
            <p:ph idx="1" type="body"/>
          </p:nvPr>
        </p:nvSpPr>
        <p:spPr>
          <a:xfrm>
            <a:off x="540000" y="1269000"/>
            <a:ext cx="4121700" cy="3105000"/>
          </a:xfrm>
          <a:prstGeom prst="rect">
            <a:avLst/>
          </a:prstGeom>
        </p:spPr>
        <p:txBody>
          <a:bodyPr anchorCtr="0" anchor="t" bIns="0" lIns="0" spcFirstLastPara="1" rIns="0" wrap="square" tIns="0">
            <a:noAutofit/>
          </a:bodyPr>
          <a:lstStyle/>
          <a:p>
            <a:pPr indent="-152400" lvl="0" marL="228600" rtl="0" algn="l">
              <a:lnSpc>
                <a:spcPct val="90000"/>
              </a:lnSpc>
              <a:spcBef>
                <a:spcPts val="0"/>
              </a:spcBef>
              <a:spcAft>
                <a:spcPts val="0"/>
              </a:spcAft>
              <a:buSzPts val="1600"/>
              <a:buChar char="•"/>
            </a:pPr>
            <a:r>
              <a:rPr lang="sk" sz="1600">
                <a:solidFill>
                  <a:srgbClr val="000000"/>
                </a:solidFill>
              </a:rPr>
              <a:t>Oválný svazek vláken začínající na laterálním epikondylu femuru a jdoucí na hlavičku fibuly</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Vaz probíhá mírně šikmo, shora zepředu dozadu dolů</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Od pouzdra oddělen jemným vazivem</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Distální třetina vazu je kryta povrchově probíhající úponovou šlachou m. biceps femoris</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Napjaté je při EX a ZR, ochabuje při větší FL a VR</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Zabraňují ROT bérce a stabilizuje ADD bérce</a:t>
            </a:r>
            <a:endParaRPr sz="1600">
              <a:solidFill>
                <a:srgbClr val="000000"/>
              </a:solidFill>
            </a:endParaRPr>
          </a:p>
          <a:p>
            <a:pPr indent="0" lvl="0" marL="0" rtl="0" algn="l">
              <a:spcBef>
                <a:spcPts val="0"/>
              </a:spcBef>
              <a:spcAft>
                <a:spcPts val="0"/>
              </a:spcAft>
              <a:buNone/>
            </a:pPr>
            <a:r>
              <a:t/>
            </a:r>
            <a:endParaRPr sz="1600"/>
          </a:p>
        </p:txBody>
      </p:sp>
      <p:pic>
        <p:nvPicPr>
          <p:cNvPr id="399" name="Google Shape;399;p48"/>
          <p:cNvPicPr preferRelativeResize="0"/>
          <p:nvPr/>
        </p:nvPicPr>
        <p:blipFill>
          <a:blip r:embed="rId3">
            <a:alphaModFix/>
          </a:blip>
          <a:stretch>
            <a:fillRect/>
          </a:stretch>
        </p:blipFill>
        <p:spPr>
          <a:xfrm>
            <a:off x="4661700" y="1269000"/>
            <a:ext cx="4329901" cy="2811632"/>
          </a:xfrm>
          <a:prstGeom prst="rect">
            <a:avLst/>
          </a:prstGeom>
          <a:noFill/>
          <a:ln>
            <a:noFill/>
          </a:ln>
        </p:spPr>
      </p:pic>
      <p:sp>
        <p:nvSpPr>
          <p:cNvPr id="400" name="Google Shape;400;p48"/>
          <p:cNvSpPr txBox="1"/>
          <p:nvPr/>
        </p:nvSpPr>
        <p:spPr>
          <a:xfrm>
            <a:off x="5448300" y="4080625"/>
            <a:ext cx="2756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https://www.jorgechahlamd.com/knee/lcl-tear-chicago-il/</a:t>
            </a:r>
            <a:endParaRPr sz="800">
              <a:solidFill>
                <a:srgbClr val="CCCCCC"/>
              </a:solidFill>
            </a:endParaRPr>
          </a:p>
        </p:txBody>
      </p:sp>
      <p:sp>
        <p:nvSpPr>
          <p:cNvPr id="401" name="Google Shape;401;p48"/>
          <p:cNvSpPr/>
          <p:nvPr/>
        </p:nvSpPr>
        <p:spPr>
          <a:xfrm rot="-10532828">
            <a:off x="6132027" y="1890950"/>
            <a:ext cx="243435" cy="1361601"/>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collaterale mediale (tibiale)</a:t>
            </a:r>
            <a:endParaRPr/>
          </a:p>
        </p:txBody>
      </p:sp>
      <p:sp>
        <p:nvSpPr>
          <p:cNvPr id="407" name="Google Shape;407;p49"/>
          <p:cNvSpPr txBox="1"/>
          <p:nvPr>
            <p:ph idx="1" type="body"/>
          </p:nvPr>
        </p:nvSpPr>
        <p:spPr>
          <a:xfrm>
            <a:off x="540000" y="1113250"/>
            <a:ext cx="4626000" cy="3105000"/>
          </a:xfrm>
          <a:prstGeom prst="rect">
            <a:avLst/>
          </a:prstGeom>
        </p:spPr>
        <p:txBody>
          <a:bodyPr anchorCtr="0" anchor="t" bIns="0" lIns="0" spcFirstLastPara="1" rIns="0" wrap="square" tIns="0">
            <a:noAutofit/>
          </a:bodyPr>
          <a:lstStyle/>
          <a:p>
            <a:pPr indent="-152400" lvl="0" marL="228600" rtl="0" algn="l">
              <a:lnSpc>
                <a:spcPct val="90000"/>
              </a:lnSpc>
              <a:spcBef>
                <a:spcPts val="0"/>
              </a:spcBef>
              <a:spcAft>
                <a:spcPts val="0"/>
              </a:spcAft>
              <a:buSzPts val="1600"/>
              <a:buChar char="•"/>
            </a:pPr>
            <a:r>
              <a:rPr lang="sk" sz="1600">
                <a:solidFill>
                  <a:srgbClr val="000000"/>
                </a:solidFill>
              </a:rPr>
              <a:t>Začíná na mediálním epikondylu femuru a upíná se na mediální kondyl tibie (6-9 cm pod KOK štěrbinu)</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Široké a ploché </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Ve své zadní části pevně srůstá s kl. pouzdrem a mediálním meniskem </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Tibiální úpon je kryt pes anserinus</a:t>
            </a:r>
            <a:endParaRPr sz="1600">
              <a:solidFill>
                <a:srgbClr val="000000"/>
              </a:solidFill>
            </a:endParaRPr>
          </a:p>
          <a:p>
            <a:pPr indent="-152400" lvl="0" marL="228600" rtl="0" algn="l">
              <a:lnSpc>
                <a:spcPct val="90000"/>
              </a:lnSpc>
              <a:spcBef>
                <a:spcPts val="1000"/>
              </a:spcBef>
              <a:spcAft>
                <a:spcPts val="0"/>
              </a:spcAft>
              <a:buSzPts val="1600"/>
              <a:buChar char="•"/>
            </a:pPr>
            <a:r>
              <a:rPr lang="sk" sz="1600">
                <a:solidFill>
                  <a:srgbClr val="000000"/>
                </a:solidFill>
              </a:rPr>
              <a:t>Zesílen adduktory a m. sartorius, při extensi v KOK je zcela napjat a napomáhá tak stabilizaci, při větší flexi ochabuje, zejména ve své přední části</a:t>
            </a:r>
            <a:endParaRPr sz="1600">
              <a:solidFill>
                <a:srgbClr val="000000"/>
              </a:solidFill>
            </a:endParaRPr>
          </a:p>
          <a:p>
            <a:pPr indent="0" lvl="0" marL="0" rtl="0" algn="l">
              <a:spcBef>
                <a:spcPts val="0"/>
              </a:spcBef>
              <a:spcAft>
                <a:spcPts val="0"/>
              </a:spcAft>
              <a:buNone/>
            </a:pPr>
            <a:r>
              <a:t/>
            </a:r>
            <a:endParaRPr sz="1600"/>
          </a:p>
        </p:txBody>
      </p:sp>
      <p:pic>
        <p:nvPicPr>
          <p:cNvPr id="408" name="Google Shape;408;p49"/>
          <p:cNvPicPr preferRelativeResize="0"/>
          <p:nvPr/>
        </p:nvPicPr>
        <p:blipFill>
          <a:blip r:embed="rId3">
            <a:alphaModFix/>
          </a:blip>
          <a:stretch>
            <a:fillRect/>
          </a:stretch>
        </p:blipFill>
        <p:spPr>
          <a:xfrm>
            <a:off x="5804700" y="1113249"/>
            <a:ext cx="1985375" cy="1306375"/>
          </a:xfrm>
          <a:prstGeom prst="rect">
            <a:avLst/>
          </a:prstGeom>
          <a:noFill/>
          <a:ln>
            <a:noFill/>
          </a:ln>
        </p:spPr>
      </p:pic>
      <p:sp>
        <p:nvSpPr>
          <p:cNvPr id="409" name="Google Shape;409;p49"/>
          <p:cNvSpPr txBox="1"/>
          <p:nvPr/>
        </p:nvSpPr>
        <p:spPr>
          <a:xfrm>
            <a:off x="5447688" y="2419625"/>
            <a:ext cx="2699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https://www.pennmedicine.org/for-patients-and-visitors/patient-information/conditions-treated-a-to-z/medial-collateral-ligament-mcl-injury-of-the-knee</a:t>
            </a:r>
            <a:endParaRPr sz="800">
              <a:solidFill>
                <a:srgbClr val="CCCCCC"/>
              </a:solidFill>
            </a:endParaRPr>
          </a:p>
        </p:txBody>
      </p:sp>
      <p:pic>
        <p:nvPicPr>
          <p:cNvPr id="410" name="Google Shape;410;p49"/>
          <p:cNvPicPr preferRelativeResize="0"/>
          <p:nvPr/>
        </p:nvPicPr>
        <p:blipFill>
          <a:blip r:embed="rId4">
            <a:alphaModFix/>
          </a:blip>
          <a:stretch>
            <a:fillRect/>
          </a:stretch>
        </p:blipFill>
        <p:spPr>
          <a:xfrm>
            <a:off x="5976338" y="3040274"/>
            <a:ext cx="1642125" cy="2103224"/>
          </a:xfrm>
          <a:prstGeom prst="rect">
            <a:avLst/>
          </a:prstGeom>
          <a:noFill/>
          <a:ln>
            <a:noFill/>
          </a:ln>
        </p:spPr>
      </p:pic>
      <p:sp>
        <p:nvSpPr>
          <p:cNvPr id="411" name="Google Shape;411;p49"/>
          <p:cNvSpPr txBox="1"/>
          <p:nvPr/>
        </p:nvSpPr>
        <p:spPr>
          <a:xfrm>
            <a:off x="2281850" y="4218250"/>
            <a:ext cx="368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Dasari, S. P., Kerzner, B., Fortier, L. M., Gursoy, S., &amp; Chahla, J. (2022). Key Surgically Relevant Anatomy of the Medial and Lateral Aspects of the Knee. </a:t>
            </a:r>
            <a:r>
              <a:rPr i="1" lang="sk" sz="800">
                <a:solidFill>
                  <a:srgbClr val="CCCCCC"/>
                </a:solidFill>
              </a:rPr>
              <a:t>Operative Techniques in Sports Medicine</a:t>
            </a:r>
            <a:r>
              <a:rPr lang="sk" sz="800">
                <a:solidFill>
                  <a:srgbClr val="CCCCCC"/>
                </a:solidFill>
              </a:rPr>
              <a:t>, 150908.:</a:t>
            </a:r>
            <a:r>
              <a:rPr lang="sk" sz="800" u="sng">
                <a:solidFill>
                  <a:schemeClr val="hlink"/>
                </a:solidFill>
                <a:hlinkClick r:id="rId5"/>
              </a:rPr>
              <a:t>https://www.sciencedirect.com/science/article/pii/S106018722200020X?fbclid=IwAR1N2bbm2Ox7O9ey2h4xyqdNuMaHfxAFPueajO7v0Cuos240pk4IOjTe1PE#fig0006</a:t>
            </a:r>
            <a:r>
              <a:rPr lang="sk" sz="800">
                <a:solidFill>
                  <a:srgbClr val="CCCCCC"/>
                </a:solidFill>
              </a:rPr>
              <a:t> </a:t>
            </a:r>
            <a:endParaRPr sz="800">
              <a:solidFill>
                <a:srgbClr val="CCCC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genus - úvod</a:t>
            </a:r>
            <a:endParaRPr/>
          </a:p>
        </p:txBody>
      </p:sp>
      <p:sp>
        <p:nvSpPr>
          <p:cNvPr id="184" name="Google Shape;184;p23"/>
          <p:cNvSpPr txBox="1"/>
          <p:nvPr>
            <p:ph idx="1" type="body"/>
          </p:nvPr>
        </p:nvSpPr>
        <p:spPr>
          <a:xfrm>
            <a:off x="540000" y="1168152"/>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Velký počet operací KOK</a:t>
            </a:r>
            <a:endParaRPr sz="1900"/>
          </a:p>
          <a:p>
            <a:pPr indent="-349250" lvl="0" marL="457200" rtl="0" algn="l">
              <a:spcBef>
                <a:spcPts val="0"/>
              </a:spcBef>
              <a:spcAft>
                <a:spcPts val="0"/>
              </a:spcAft>
              <a:buSzPts val="1900"/>
              <a:buChar char="●"/>
            </a:pPr>
            <a:r>
              <a:rPr lang="sk" sz="1900"/>
              <a:t>Hlavní indikace k operaci (artrotické změny kl. ploch, poranění vazů a menisků)</a:t>
            </a:r>
            <a:endParaRPr sz="1900"/>
          </a:p>
          <a:p>
            <a:pPr indent="-349250" lvl="0" marL="457200" rtl="0" algn="l">
              <a:spcBef>
                <a:spcPts val="0"/>
              </a:spcBef>
              <a:spcAft>
                <a:spcPts val="0"/>
              </a:spcAft>
              <a:buSzPts val="1900"/>
              <a:buChar char="●"/>
            </a:pPr>
            <a:r>
              <a:rPr lang="sk" sz="1900"/>
              <a:t>V USA ročně více než 300 000 TEP kolene (Chimutengwende-Gordon, 2012), v Německu průměrně 213 TEP KOK na 100 000 obyvatel (Eurostat Statistic Database, 2012)</a:t>
            </a:r>
            <a:endParaRPr sz="1900"/>
          </a:p>
          <a:p>
            <a:pPr indent="-349250" lvl="0" marL="457200" rtl="0" algn="l">
              <a:spcBef>
                <a:spcPts val="0"/>
              </a:spcBef>
              <a:spcAft>
                <a:spcPts val="0"/>
              </a:spcAft>
              <a:buSzPts val="1900"/>
              <a:buChar char="●"/>
            </a:pPr>
            <a:r>
              <a:rPr lang="sk" sz="1900"/>
              <a:t>Stabilita (váha těla) vs. mobilita</a:t>
            </a:r>
            <a:endParaRPr sz="1900"/>
          </a:p>
          <a:p>
            <a:pPr indent="-349250" lvl="0" marL="457200" rtl="0" algn="l">
              <a:spcBef>
                <a:spcPts val="0"/>
              </a:spcBef>
              <a:spcAft>
                <a:spcPts val="0"/>
              </a:spcAft>
              <a:buSzPts val="1900"/>
              <a:buChar char="●"/>
            </a:pPr>
            <a:r>
              <a:rPr lang="sk" sz="1900"/>
              <a:t>Pohyblivost ADL (flexe, rotace - sdružená s určitým st. flexe, možná jen ve FLX mezi 20-130 st., schopnost rotace nohy - koleno, ostatní STJ a Chopartův kloub)</a:t>
            </a:r>
            <a:endParaRPr sz="19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kloubního pouzdra</a:t>
            </a:r>
            <a:endParaRPr/>
          </a:p>
        </p:txBody>
      </p:sp>
      <p:sp>
        <p:nvSpPr>
          <p:cNvPr id="417" name="Google Shape;417;p50"/>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900"/>
              <a:t>Ligamentum popliteum obliquum</a:t>
            </a:r>
            <a:endParaRPr b="1" sz="1900"/>
          </a:p>
          <a:p>
            <a:pPr indent="-349250" lvl="0" marL="457200" rtl="0" algn="l">
              <a:spcBef>
                <a:spcPts val="0"/>
              </a:spcBef>
              <a:spcAft>
                <a:spcPts val="0"/>
              </a:spcAft>
              <a:buSzPts val="1900"/>
              <a:buChar char="●"/>
            </a:pPr>
            <a:r>
              <a:rPr lang="sk" sz="1900"/>
              <a:t>šikmo z I-M do L-S strany probíhající vaz či spíš úpon</a:t>
            </a:r>
            <a:endParaRPr sz="1900"/>
          </a:p>
          <a:p>
            <a:pPr indent="-349250" lvl="0" marL="457200" rtl="0" algn="l">
              <a:spcBef>
                <a:spcPts val="0"/>
              </a:spcBef>
              <a:spcAft>
                <a:spcPts val="0"/>
              </a:spcAft>
              <a:buSzPts val="1900"/>
              <a:buChar char="●"/>
            </a:pPr>
            <a:r>
              <a:rPr lang="sk" sz="1900"/>
              <a:t>odbočuje z úponu m. semimembranosus</a:t>
            </a:r>
            <a:endParaRPr sz="1900"/>
          </a:p>
          <a:p>
            <a:pPr indent="-349250" lvl="0" marL="457200" rtl="0" algn="l">
              <a:spcBef>
                <a:spcPts val="0"/>
              </a:spcBef>
              <a:spcAft>
                <a:spcPts val="0"/>
              </a:spcAft>
              <a:buSzPts val="1900"/>
              <a:buChar char="●"/>
            </a:pPr>
            <a:r>
              <a:rPr lang="sk" sz="1900"/>
              <a:t>svojí přední plochou přirůstá ke kl. pouzdru</a:t>
            </a:r>
            <a:r>
              <a:rPr lang="sk" sz="1900"/>
              <a:t> </a:t>
            </a:r>
            <a:endParaRPr sz="1900"/>
          </a:p>
        </p:txBody>
      </p:sp>
      <p:sp>
        <p:nvSpPr>
          <p:cNvPr id="418" name="Google Shape;418;p50"/>
          <p:cNvSpPr txBox="1"/>
          <p:nvPr>
            <p:ph idx="2" type="body"/>
          </p:nvPr>
        </p:nvSpPr>
        <p:spPr>
          <a:xfrm>
            <a:off x="4688460" y="1276129"/>
            <a:ext cx="39150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900"/>
              <a:t>Ligamentum popliteum arcuatum</a:t>
            </a:r>
            <a:endParaRPr b="1" sz="1900"/>
          </a:p>
          <a:p>
            <a:pPr indent="-349250" lvl="0" marL="457200" rtl="0" algn="l">
              <a:spcBef>
                <a:spcPts val="0"/>
              </a:spcBef>
              <a:spcAft>
                <a:spcPts val="0"/>
              </a:spcAft>
              <a:buSzPts val="1900"/>
              <a:buChar char="●"/>
            </a:pPr>
            <a:r>
              <a:rPr lang="sk" sz="1900"/>
              <a:t>cca trojúhelníkový tvar</a:t>
            </a:r>
            <a:endParaRPr sz="1900"/>
          </a:p>
          <a:p>
            <a:pPr indent="-349250" lvl="0" marL="457200" rtl="0" algn="l">
              <a:spcBef>
                <a:spcPts val="0"/>
              </a:spcBef>
              <a:spcAft>
                <a:spcPts val="0"/>
              </a:spcAft>
              <a:buSzPts val="1900"/>
              <a:buChar char="●"/>
            </a:pPr>
            <a:r>
              <a:rPr lang="sk" sz="1900"/>
              <a:t>běží z apex fibulae, dělí se na 2 provazce</a:t>
            </a:r>
            <a:endParaRPr sz="1900"/>
          </a:p>
          <a:p>
            <a:pPr indent="-349250" lvl="0" marL="457200" rtl="0" algn="l">
              <a:spcBef>
                <a:spcPts val="0"/>
              </a:spcBef>
              <a:spcAft>
                <a:spcPts val="0"/>
              </a:spcAft>
              <a:buSzPts val="1900"/>
              <a:buChar char="●"/>
            </a:pPr>
            <a:r>
              <a:rPr lang="sk" sz="1900"/>
              <a:t>M povrazec se zanořuje do lig. popliteum obliquum</a:t>
            </a:r>
            <a:endParaRPr sz="1900"/>
          </a:p>
          <a:p>
            <a:pPr indent="-349250" lvl="0" marL="457200" rtl="0" algn="l">
              <a:spcBef>
                <a:spcPts val="0"/>
              </a:spcBef>
              <a:spcAft>
                <a:spcPts val="0"/>
              </a:spcAft>
              <a:buSzPts val="1900"/>
              <a:buChar char="●"/>
            </a:pPr>
            <a:r>
              <a:rPr lang="sk" sz="1900"/>
              <a:t>L povrazec jde k L kondylu femuru (krátký zevní postraní vaz)</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kloubního pouzdra</a:t>
            </a:r>
            <a:endParaRPr/>
          </a:p>
        </p:txBody>
      </p:sp>
      <p:pic>
        <p:nvPicPr>
          <p:cNvPr id="424" name="Google Shape;424;p51"/>
          <p:cNvPicPr preferRelativeResize="0"/>
          <p:nvPr/>
        </p:nvPicPr>
        <p:blipFill>
          <a:blip r:embed="rId3">
            <a:alphaModFix/>
          </a:blip>
          <a:stretch>
            <a:fillRect/>
          </a:stretch>
        </p:blipFill>
        <p:spPr>
          <a:xfrm>
            <a:off x="1817088" y="997475"/>
            <a:ext cx="5509831" cy="3960000"/>
          </a:xfrm>
          <a:prstGeom prst="rect">
            <a:avLst/>
          </a:prstGeom>
          <a:noFill/>
          <a:ln>
            <a:noFill/>
          </a:ln>
        </p:spPr>
      </p:pic>
      <p:sp>
        <p:nvSpPr>
          <p:cNvPr id="425" name="Google Shape;425;p51"/>
          <p:cNvSpPr txBox="1"/>
          <p:nvPr/>
        </p:nvSpPr>
        <p:spPr>
          <a:xfrm>
            <a:off x="1817100" y="4497000"/>
            <a:ext cx="2486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000">
                <a:solidFill>
                  <a:srgbClr val="CCCCCC"/>
                </a:solidFill>
              </a:rPr>
              <a:t>Hansen, J. T. (2021). </a:t>
            </a:r>
            <a:r>
              <a:rPr i="1" lang="sk" sz="1000">
                <a:solidFill>
                  <a:srgbClr val="CCCCCC"/>
                </a:solidFill>
              </a:rPr>
              <a:t>Netter's Clinical Anatomy-E-Book</a:t>
            </a:r>
            <a:r>
              <a:rPr lang="sk" sz="1000">
                <a:solidFill>
                  <a:srgbClr val="CCCCCC"/>
                </a:solidFill>
              </a:rPr>
              <a:t>. Elsevier Health Sciences.</a:t>
            </a:r>
            <a:endParaRPr>
              <a:solidFill>
                <a:srgbClr val="CCCCCC"/>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Ligamentum collaterale mediale (tibiale)</a:t>
            </a:r>
            <a:endParaRPr/>
          </a:p>
          <a:p>
            <a:pPr indent="0" lvl="0" marL="0" rtl="0" algn="l">
              <a:spcBef>
                <a:spcPts val="0"/>
              </a:spcBef>
              <a:spcAft>
                <a:spcPts val="0"/>
              </a:spcAft>
              <a:buNone/>
            </a:pPr>
            <a:r>
              <a:t/>
            </a:r>
            <a:endParaRPr/>
          </a:p>
        </p:txBody>
      </p:sp>
      <p:pic>
        <p:nvPicPr>
          <p:cNvPr id="431" name="Google Shape;431;p52"/>
          <p:cNvPicPr preferRelativeResize="0"/>
          <p:nvPr/>
        </p:nvPicPr>
        <p:blipFill>
          <a:blip r:embed="rId3">
            <a:alphaModFix/>
          </a:blip>
          <a:stretch>
            <a:fillRect/>
          </a:stretch>
        </p:blipFill>
        <p:spPr>
          <a:xfrm>
            <a:off x="540000" y="1031100"/>
            <a:ext cx="4318695" cy="3960000"/>
          </a:xfrm>
          <a:prstGeom prst="rect">
            <a:avLst/>
          </a:prstGeom>
          <a:noFill/>
          <a:ln>
            <a:noFill/>
          </a:ln>
        </p:spPr>
      </p:pic>
      <p:pic>
        <p:nvPicPr>
          <p:cNvPr id="432" name="Google Shape;432;p52"/>
          <p:cNvPicPr preferRelativeResize="0"/>
          <p:nvPr/>
        </p:nvPicPr>
        <p:blipFill>
          <a:blip r:embed="rId4">
            <a:alphaModFix/>
          </a:blip>
          <a:stretch>
            <a:fillRect/>
          </a:stretch>
        </p:blipFill>
        <p:spPr>
          <a:xfrm>
            <a:off x="5291645" y="1031100"/>
            <a:ext cx="2504119" cy="3960002"/>
          </a:xfrm>
          <a:prstGeom prst="rect">
            <a:avLst/>
          </a:prstGeom>
          <a:noFill/>
          <a:ln>
            <a:noFill/>
          </a:ln>
        </p:spPr>
      </p:pic>
      <p:sp>
        <p:nvSpPr>
          <p:cNvPr id="433" name="Google Shape;433;p52"/>
          <p:cNvSpPr txBox="1"/>
          <p:nvPr/>
        </p:nvSpPr>
        <p:spPr>
          <a:xfrm>
            <a:off x="2281850" y="4067700"/>
            <a:ext cx="368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Dasari, S. P., Kerzner, B., Fortier, L. M., Gursoy, S., &amp; Chahla, J. (2022). Key Surgically Relevant Anatomy of the Medial and Lateral Aspects of the Knee. </a:t>
            </a:r>
            <a:r>
              <a:rPr i="1" lang="sk" sz="800">
                <a:solidFill>
                  <a:srgbClr val="CCCCCC"/>
                </a:solidFill>
              </a:rPr>
              <a:t>Operative Techniques in Sports Medicine</a:t>
            </a:r>
            <a:r>
              <a:rPr lang="sk" sz="800">
                <a:solidFill>
                  <a:srgbClr val="CCCCCC"/>
                </a:solidFill>
              </a:rPr>
              <a:t>, 150908.:</a:t>
            </a:r>
            <a:r>
              <a:rPr lang="sk" sz="800" u="sng">
                <a:solidFill>
                  <a:schemeClr val="hlink"/>
                </a:solidFill>
                <a:hlinkClick r:id="rId5"/>
              </a:rPr>
              <a:t>https://www.sciencedirect.com/science/article/pii/S106018722200020X?fbclid=IwAR1N2bbm2Ox7O9ey2h4xyqdNuMaHfxAFPueajO7v0Cuos240pk4IOjTe1PE#fig0006</a:t>
            </a:r>
            <a:r>
              <a:rPr lang="sk" sz="800">
                <a:solidFill>
                  <a:srgbClr val="CCCCCC"/>
                </a:solidFill>
              </a:rPr>
              <a:t> </a:t>
            </a:r>
            <a:endParaRPr sz="800">
              <a:solidFill>
                <a:srgbClr val="CCCCCC"/>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Intraartikulární vazy</a:t>
            </a:r>
            <a:endParaRPr/>
          </a:p>
        </p:txBody>
      </p:sp>
      <p:sp>
        <p:nvSpPr>
          <p:cNvPr id="439" name="Google Shape;439;p53"/>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514350" lvl="0" marL="514350" rtl="0" algn="l">
              <a:lnSpc>
                <a:spcPct val="80000"/>
              </a:lnSpc>
              <a:spcBef>
                <a:spcPts val="0"/>
              </a:spcBef>
              <a:spcAft>
                <a:spcPts val="0"/>
              </a:spcAft>
              <a:buClr>
                <a:srgbClr val="000000"/>
              </a:buClr>
              <a:buSzPts val="1850"/>
              <a:buAutoNum type="arabicPeriod"/>
            </a:pPr>
            <a:r>
              <a:rPr lang="sk" sz="1850">
                <a:solidFill>
                  <a:srgbClr val="000000"/>
                </a:solidFill>
              </a:rPr>
              <a:t>Lig. cruciatum anterius</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Lig. transversum genus</a:t>
            </a:r>
            <a:endParaRPr sz="280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Meniscus lateralis</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Laterální kloubní plocha na tibii</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Lig. collaterale fibulare</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Lig. collaterabe tibiale</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Meniscus medialis</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Lig. cruciatum posterius</a:t>
            </a:r>
            <a:endParaRPr sz="1850">
              <a:solidFill>
                <a:srgbClr val="000000"/>
              </a:solidFill>
            </a:endParaRPr>
          </a:p>
          <a:p>
            <a:pPr indent="-514350" lvl="0" marL="514350" rtl="0" algn="l">
              <a:lnSpc>
                <a:spcPct val="80000"/>
              </a:lnSpc>
              <a:spcBef>
                <a:spcPts val="1000"/>
              </a:spcBef>
              <a:spcAft>
                <a:spcPts val="0"/>
              </a:spcAft>
              <a:buClr>
                <a:srgbClr val="000000"/>
              </a:buClr>
              <a:buSzPts val="1850"/>
              <a:buAutoNum type="arabicPeriod"/>
            </a:pPr>
            <a:r>
              <a:rPr lang="sk" sz="1850">
                <a:solidFill>
                  <a:srgbClr val="000000"/>
                </a:solidFill>
              </a:rPr>
              <a:t>Lig. meniscofemorale posterius et lig. meniscofemorale anterius</a:t>
            </a:r>
            <a:endParaRPr sz="2405">
              <a:solidFill>
                <a:srgbClr val="000000"/>
              </a:solidFill>
            </a:endParaRPr>
          </a:p>
          <a:p>
            <a:pPr indent="0" lvl="0" marL="0" rtl="0" algn="l">
              <a:lnSpc>
                <a:spcPct val="80000"/>
              </a:lnSpc>
              <a:spcBef>
                <a:spcPts val="1000"/>
              </a:spcBef>
              <a:spcAft>
                <a:spcPts val="0"/>
              </a:spcAft>
              <a:buNone/>
            </a:pPr>
            <a:r>
              <a:t/>
            </a:r>
            <a:endParaRPr sz="1400">
              <a:solidFill>
                <a:srgbClr val="000000"/>
              </a:solidFill>
            </a:endParaRPr>
          </a:p>
          <a:p>
            <a:pPr indent="-75882" lvl="0" marL="228600" rtl="0" algn="l">
              <a:lnSpc>
                <a:spcPct val="80000"/>
              </a:lnSpc>
              <a:spcBef>
                <a:spcPts val="1000"/>
              </a:spcBef>
              <a:spcAft>
                <a:spcPts val="0"/>
              </a:spcAft>
              <a:buNone/>
            </a:pPr>
            <a:r>
              <a:t/>
            </a:r>
            <a:endParaRPr sz="2405">
              <a:solidFill>
                <a:srgbClr val="000000"/>
              </a:solidFill>
            </a:endParaRPr>
          </a:p>
          <a:p>
            <a:pPr indent="0" lvl="0" marL="0" rtl="0" algn="l">
              <a:spcBef>
                <a:spcPts val="0"/>
              </a:spcBef>
              <a:spcAft>
                <a:spcPts val="0"/>
              </a:spcAft>
              <a:buNone/>
            </a:pPr>
            <a:r>
              <a:t/>
            </a:r>
            <a:endParaRPr/>
          </a:p>
        </p:txBody>
      </p:sp>
      <p:pic>
        <p:nvPicPr>
          <p:cNvPr id="440" name="Google Shape;440;p53"/>
          <p:cNvPicPr preferRelativeResize="0"/>
          <p:nvPr/>
        </p:nvPicPr>
        <p:blipFill rotWithShape="1">
          <a:blip r:embed="rId3">
            <a:alphaModFix/>
          </a:blip>
          <a:srcRect b="0" l="0" r="0" t="0"/>
          <a:stretch/>
        </p:blipFill>
        <p:spPr>
          <a:xfrm>
            <a:off x="4992973" y="540010"/>
            <a:ext cx="3511075" cy="26726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Intraartikulární vazy</a:t>
            </a:r>
            <a:endParaRPr/>
          </a:p>
        </p:txBody>
      </p:sp>
      <p:sp>
        <p:nvSpPr>
          <p:cNvPr id="446" name="Google Shape;446;p54"/>
          <p:cNvSpPr txBox="1"/>
          <p:nvPr/>
        </p:nvSpPr>
        <p:spPr>
          <a:xfrm>
            <a:off x="521500" y="1187675"/>
            <a:ext cx="4769400" cy="11082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chemeClr val="dk2"/>
              </a:buClr>
              <a:buSzPts val="1500"/>
              <a:buChar char="●"/>
            </a:pPr>
            <a:r>
              <a:rPr lang="sk" sz="1500">
                <a:solidFill>
                  <a:schemeClr val="dk1"/>
                </a:solidFill>
              </a:rPr>
              <a:t>zkřížené vazy jsou zepředu kryty (leží za) synoviální blánou =</a:t>
            </a:r>
            <a:r>
              <a:rPr b="1" lang="sk" sz="1500">
                <a:solidFill>
                  <a:schemeClr val="dk1"/>
                </a:solidFill>
              </a:rPr>
              <a:t> extra-artikulárně</a:t>
            </a:r>
            <a:endParaRPr b="1" sz="1500">
              <a:solidFill>
                <a:schemeClr val="dk1"/>
              </a:solidFill>
            </a:endParaRPr>
          </a:p>
          <a:p>
            <a:pPr indent="-323850" lvl="0" marL="457200" rtl="0" algn="l">
              <a:lnSpc>
                <a:spcPct val="150000"/>
              </a:lnSpc>
              <a:spcBef>
                <a:spcPts val="0"/>
              </a:spcBef>
              <a:spcAft>
                <a:spcPts val="0"/>
              </a:spcAft>
              <a:buClr>
                <a:schemeClr val="dk2"/>
              </a:buClr>
              <a:buSzPts val="1500"/>
              <a:buChar char="●"/>
            </a:pPr>
            <a:r>
              <a:rPr lang="sk" sz="1500">
                <a:solidFill>
                  <a:schemeClr val="dk1"/>
                </a:solidFill>
              </a:rPr>
              <a:t>někdy se označují za hluboké mimokloubní vazy</a:t>
            </a:r>
            <a:endParaRPr sz="1500">
              <a:solidFill>
                <a:schemeClr val="dk1"/>
              </a:solidFill>
            </a:endParaRPr>
          </a:p>
        </p:txBody>
      </p:sp>
      <p:pic>
        <p:nvPicPr>
          <p:cNvPr id="447" name="Google Shape;447;p54"/>
          <p:cNvPicPr preferRelativeResize="0"/>
          <p:nvPr/>
        </p:nvPicPr>
        <p:blipFill rotWithShape="1">
          <a:blip r:embed="rId3">
            <a:alphaModFix/>
          </a:blip>
          <a:srcRect b="22508" l="67048" r="14255" t="54182"/>
          <a:stretch/>
        </p:blipFill>
        <p:spPr>
          <a:xfrm>
            <a:off x="5290900" y="832300"/>
            <a:ext cx="3300381" cy="2571749"/>
          </a:xfrm>
          <a:prstGeom prst="rect">
            <a:avLst/>
          </a:prstGeom>
          <a:noFill/>
          <a:ln>
            <a:noFill/>
          </a:ln>
        </p:spPr>
      </p:pic>
      <p:sp>
        <p:nvSpPr>
          <p:cNvPr id="448" name="Google Shape;448;p54"/>
          <p:cNvSpPr txBox="1"/>
          <p:nvPr/>
        </p:nvSpPr>
        <p:spPr>
          <a:xfrm>
            <a:off x="5290937" y="3404050"/>
            <a:ext cx="3300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Čihák Radomír, Anatomie 1, Druhé, upravené a doplněné vydání, Grada Publishing 2001 </a:t>
            </a:r>
            <a:endParaRPr sz="800">
              <a:solidFill>
                <a:srgbClr val="CCCCC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cruciatum anterius - LCA</a:t>
            </a:r>
            <a:endParaRPr/>
          </a:p>
        </p:txBody>
      </p:sp>
      <p:sp>
        <p:nvSpPr>
          <p:cNvPr id="454" name="Google Shape;454;p55"/>
          <p:cNvSpPr txBox="1"/>
          <p:nvPr>
            <p:ph idx="1" type="body"/>
          </p:nvPr>
        </p:nvSpPr>
        <p:spPr>
          <a:xfrm>
            <a:off x="540000" y="1179350"/>
            <a:ext cx="5623200" cy="3105000"/>
          </a:xfrm>
          <a:prstGeom prst="rect">
            <a:avLst/>
          </a:prstGeom>
        </p:spPr>
        <p:txBody>
          <a:bodyPr anchorCtr="0" anchor="t" bIns="0" lIns="0" spcFirstLastPara="1" rIns="0" wrap="square" tIns="0">
            <a:noAutofit/>
          </a:bodyPr>
          <a:lstStyle/>
          <a:p>
            <a:pPr indent="-139700" lvl="0" marL="228600" rtl="0" algn="l">
              <a:lnSpc>
                <a:spcPct val="80000"/>
              </a:lnSpc>
              <a:spcBef>
                <a:spcPts val="0"/>
              </a:spcBef>
              <a:spcAft>
                <a:spcPts val="0"/>
              </a:spcAft>
              <a:buSzPts val="1400"/>
              <a:buChar char="•"/>
            </a:pPr>
            <a:r>
              <a:rPr lang="sk" sz="1400">
                <a:solidFill>
                  <a:srgbClr val="000000"/>
                </a:solidFill>
              </a:rPr>
              <a:t>z vnitřní plochy condylus lateralis femoris do area intercondylaris anterior (šikmo dolů - ruka “do kapsy”)</a:t>
            </a:r>
            <a:endParaRPr sz="1400">
              <a:solidFill>
                <a:srgbClr val="000000"/>
              </a:solidFill>
            </a:endParaRPr>
          </a:p>
          <a:p>
            <a:pPr indent="-139700" lvl="0" marL="228600" rtl="0" algn="l">
              <a:lnSpc>
                <a:spcPct val="80000"/>
              </a:lnSpc>
              <a:spcBef>
                <a:spcPts val="1000"/>
              </a:spcBef>
              <a:spcAft>
                <a:spcPts val="0"/>
              </a:spcAft>
              <a:buSzPts val="1400"/>
              <a:buChar char="•"/>
            </a:pPr>
            <a:r>
              <a:rPr lang="sk" sz="1400">
                <a:solidFill>
                  <a:srgbClr val="000000"/>
                </a:solidFill>
              </a:rPr>
              <a:t>Během extenze </a:t>
            </a:r>
            <a:r>
              <a:rPr b="1" lang="sk" sz="1400">
                <a:solidFill>
                  <a:srgbClr val="000000"/>
                </a:solidFill>
              </a:rPr>
              <a:t>zabraňuje jakékoliv vnitřní rotaci tibie a ventrálnímu posunu tibie proti femuru</a:t>
            </a:r>
            <a:endParaRPr b="1" sz="1400">
              <a:solidFill>
                <a:srgbClr val="000000"/>
              </a:solidFill>
            </a:endParaRPr>
          </a:p>
          <a:p>
            <a:pPr indent="-139700" lvl="0" marL="228600" rtl="0" algn="l">
              <a:lnSpc>
                <a:spcPct val="80000"/>
              </a:lnSpc>
              <a:spcBef>
                <a:spcPts val="1000"/>
              </a:spcBef>
              <a:spcAft>
                <a:spcPts val="0"/>
              </a:spcAft>
              <a:buSzPts val="1400"/>
              <a:buChar char="•"/>
            </a:pPr>
            <a:r>
              <a:rPr lang="sk" sz="1400">
                <a:solidFill>
                  <a:srgbClr val="000000"/>
                </a:solidFill>
              </a:rPr>
              <a:t>3 části: </a:t>
            </a:r>
            <a:r>
              <a:rPr b="1" lang="sk" sz="1400">
                <a:solidFill>
                  <a:srgbClr val="000000"/>
                </a:solidFill>
              </a:rPr>
              <a:t>anteromediální</a:t>
            </a:r>
            <a:r>
              <a:rPr lang="sk" sz="1400">
                <a:solidFill>
                  <a:srgbClr val="000000"/>
                </a:solidFill>
              </a:rPr>
              <a:t> – nejdelší, nejpovrchovější a nejnáchylnější ke zranění, zajišťuje předozadní stabilitu, </a:t>
            </a:r>
            <a:r>
              <a:rPr b="1" lang="sk" sz="1400">
                <a:solidFill>
                  <a:srgbClr val="000000"/>
                </a:solidFill>
              </a:rPr>
              <a:t>posterolaterální </a:t>
            </a:r>
            <a:r>
              <a:rPr lang="sk" sz="1400">
                <a:solidFill>
                  <a:srgbClr val="000000"/>
                </a:solidFill>
              </a:rPr>
              <a:t>leží hlouběji, nebývá postižena parc. rupturami, zajišťuje rotační stabilitu, </a:t>
            </a:r>
            <a:r>
              <a:rPr b="1" lang="sk" sz="1400">
                <a:solidFill>
                  <a:srgbClr val="000000"/>
                </a:solidFill>
              </a:rPr>
              <a:t>intermediální </a:t>
            </a:r>
            <a:r>
              <a:rPr lang="sk" sz="1400">
                <a:solidFill>
                  <a:srgbClr val="000000"/>
                </a:solidFill>
              </a:rPr>
              <a:t>(Kapandji, 1987)</a:t>
            </a:r>
            <a:endParaRPr sz="1400">
              <a:solidFill>
                <a:srgbClr val="000000"/>
              </a:solidFill>
            </a:endParaRPr>
          </a:p>
          <a:p>
            <a:pPr indent="-139700" lvl="0" marL="228600" rtl="0" algn="l">
              <a:lnSpc>
                <a:spcPct val="80000"/>
              </a:lnSpc>
              <a:spcBef>
                <a:spcPts val="1000"/>
              </a:spcBef>
              <a:spcAft>
                <a:spcPts val="0"/>
              </a:spcAft>
              <a:buSzPts val="1400"/>
              <a:buChar char="•"/>
            </a:pPr>
            <a:r>
              <a:rPr lang="sk" sz="1400">
                <a:solidFill>
                  <a:srgbClr val="000000"/>
                </a:solidFill>
              </a:rPr>
              <a:t>Při extenzi 0-20°napnutý </a:t>
            </a:r>
            <a:endParaRPr sz="1400">
              <a:solidFill>
                <a:srgbClr val="000000"/>
              </a:solidFill>
            </a:endParaRPr>
          </a:p>
          <a:p>
            <a:pPr indent="-139700" lvl="0" marL="228600" rtl="0" algn="l">
              <a:lnSpc>
                <a:spcPct val="80000"/>
              </a:lnSpc>
              <a:spcBef>
                <a:spcPts val="1000"/>
              </a:spcBef>
              <a:spcAft>
                <a:spcPts val="0"/>
              </a:spcAft>
              <a:buSzPts val="1400"/>
              <a:buChar char="•"/>
            </a:pPr>
            <a:r>
              <a:rPr lang="sk" sz="1400">
                <a:solidFill>
                  <a:srgbClr val="000000"/>
                </a:solidFill>
              </a:rPr>
              <a:t>Při flexi 40-50°- u některých vláken klesá napětí  </a:t>
            </a:r>
            <a:endParaRPr sz="1400">
              <a:solidFill>
                <a:srgbClr val="000000"/>
              </a:solidFill>
            </a:endParaRPr>
          </a:p>
          <a:p>
            <a:pPr indent="-139700" lvl="0" marL="228600" rtl="0" algn="l">
              <a:lnSpc>
                <a:spcPct val="80000"/>
              </a:lnSpc>
              <a:spcBef>
                <a:spcPts val="1000"/>
              </a:spcBef>
              <a:spcAft>
                <a:spcPts val="0"/>
              </a:spcAft>
              <a:buSzPts val="1400"/>
              <a:buChar char="•"/>
            </a:pPr>
            <a:r>
              <a:rPr lang="sk" sz="1400">
                <a:solidFill>
                  <a:srgbClr val="000000"/>
                </a:solidFill>
              </a:rPr>
              <a:t>70-90°opět napnutý</a:t>
            </a:r>
            <a:endParaRPr sz="1400">
              <a:solidFill>
                <a:srgbClr val="000000"/>
              </a:solidFill>
            </a:endParaRPr>
          </a:p>
          <a:p>
            <a:pPr indent="-139700" lvl="0" marL="228600" rtl="0" algn="l">
              <a:lnSpc>
                <a:spcPct val="80000"/>
              </a:lnSpc>
              <a:spcBef>
                <a:spcPts val="1000"/>
              </a:spcBef>
              <a:spcAft>
                <a:spcPts val="0"/>
              </a:spcAft>
              <a:buSzPts val="1400"/>
              <a:buChar char="•"/>
            </a:pPr>
            <a:r>
              <a:rPr lang="sk" sz="1400"/>
              <a:t>spolu s hamstringy </a:t>
            </a:r>
            <a:r>
              <a:rPr b="1" lang="sk" sz="1400"/>
              <a:t>brání posunu tibie vůči femuru dopředu</a:t>
            </a:r>
            <a:r>
              <a:rPr lang="sk" sz="1400"/>
              <a:t>⇒ </a:t>
            </a:r>
            <a:r>
              <a:rPr b="1" lang="sk" sz="1400"/>
              <a:t>synergista hamstringů, brání VR bérce</a:t>
            </a:r>
            <a:endParaRPr b="1" sz="1400"/>
          </a:p>
          <a:p>
            <a:pPr indent="-196850" lvl="0" marL="228600" rtl="0" algn="l">
              <a:lnSpc>
                <a:spcPct val="80000"/>
              </a:lnSpc>
              <a:spcBef>
                <a:spcPts val="1000"/>
              </a:spcBef>
              <a:spcAft>
                <a:spcPts val="0"/>
              </a:spcAft>
              <a:buSzPts val="1300"/>
              <a:buChar char="•"/>
            </a:pPr>
            <a:r>
              <a:rPr lang="sk" sz="1300"/>
              <a:t>LCA a LCP zajišťují pevnost kolena, zejména při flexi, kdy se napínají</a:t>
            </a:r>
            <a:endParaRPr sz="1300"/>
          </a:p>
          <a:p>
            <a:pPr indent="-146050" lvl="0" marL="228600" rtl="0" algn="l">
              <a:lnSpc>
                <a:spcPct val="80000"/>
              </a:lnSpc>
              <a:spcBef>
                <a:spcPts val="1000"/>
              </a:spcBef>
              <a:spcAft>
                <a:spcPts val="0"/>
              </a:spcAft>
              <a:buSzPts val="1500"/>
              <a:buChar char="•"/>
            </a:pPr>
            <a:r>
              <a:rPr lang="sk" sz="1300"/>
              <a:t>Tím že se na sebe navíjejí též omezují vnitřní rotaci</a:t>
            </a:r>
            <a:r>
              <a:rPr b="1" lang="sk" sz="1400"/>
              <a:t> (zamčené koleno)</a:t>
            </a:r>
            <a:endParaRPr b="1" sz="1400">
              <a:solidFill>
                <a:srgbClr val="000000"/>
              </a:solidFill>
            </a:endParaRPr>
          </a:p>
          <a:p>
            <a:pPr indent="-50800" lvl="0" marL="228600" rtl="0" algn="l">
              <a:lnSpc>
                <a:spcPct val="80000"/>
              </a:lnSpc>
              <a:spcBef>
                <a:spcPts val="1000"/>
              </a:spcBef>
              <a:spcAft>
                <a:spcPts val="0"/>
              </a:spcAft>
              <a:buNone/>
            </a:pPr>
            <a:r>
              <a:t/>
            </a:r>
            <a:endParaRPr sz="1400">
              <a:solidFill>
                <a:srgbClr val="000000"/>
              </a:solidFill>
            </a:endParaRPr>
          </a:p>
          <a:p>
            <a:pPr indent="-50800" lvl="0" marL="228600" rtl="0" algn="l">
              <a:lnSpc>
                <a:spcPct val="80000"/>
              </a:lnSpc>
              <a:spcBef>
                <a:spcPts val="1000"/>
              </a:spcBef>
              <a:spcAft>
                <a:spcPts val="0"/>
              </a:spcAft>
              <a:buNone/>
            </a:pPr>
            <a:r>
              <a:t/>
            </a:r>
            <a:endParaRPr sz="1400">
              <a:solidFill>
                <a:srgbClr val="000000"/>
              </a:solidFill>
            </a:endParaRPr>
          </a:p>
          <a:p>
            <a:pPr indent="0" lvl="0" marL="0" rtl="0" algn="l">
              <a:spcBef>
                <a:spcPts val="0"/>
              </a:spcBef>
              <a:spcAft>
                <a:spcPts val="0"/>
              </a:spcAft>
              <a:buNone/>
            </a:pPr>
            <a:r>
              <a:t/>
            </a:r>
            <a:endParaRPr sz="1400"/>
          </a:p>
        </p:txBody>
      </p:sp>
      <p:pic>
        <p:nvPicPr>
          <p:cNvPr id="455" name="Google Shape;455;p55"/>
          <p:cNvPicPr preferRelativeResize="0"/>
          <p:nvPr/>
        </p:nvPicPr>
        <p:blipFill rotWithShape="1">
          <a:blip r:embed="rId3">
            <a:alphaModFix/>
          </a:blip>
          <a:srcRect b="18186" l="60910" r="18237" t="36277"/>
          <a:stretch/>
        </p:blipFill>
        <p:spPr>
          <a:xfrm>
            <a:off x="6201100" y="1179350"/>
            <a:ext cx="2403799" cy="3280598"/>
          </a:xfrm>
          <a:prstGeom prst="rect">
            <a:avLst/>
          </a:prstGeom>
          <a:noFill/>
          <a:ln>
            <a:noFill/>
          </a:ln>
        </p:spPr>
      </p:pic>
      <p:sp>
        <p:nvSpPr>
          <p:cNvPr id="456" name="Google Shape;456;p55"/>
          <p:cNvSpPr txBox="1"/>
          <p:nvPr/>
        </p:nvSpPr>
        <p:spPr>
          <a:xfrm>
            <a:off x="6043550" y="4420400"/>
            <a:ext cx="2718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Ligamentum cruciatum posterius</a:t>
            </a:r>
            <a:endParaRPr/>
          </a:p>
        </p:txBody>
      </p:sp>
      <p:sp>
        <p:nvSpPr>
          <p:cNvPr id="462" name="Google Shape;462;p56"/>
          <p:cNvSpPr txBox="1"/>
          <p:nvPr>
            <p:ph idx="1" type="body"/>
          </p:nvPr>
        </p:nvSpPr>
        <p:spPr>
          <a:xfrm>
            <a:off x="521500" y="1113250"/>
            <a:ext cx="6033900" cy="3105000"/>
          </a:xfrm>
          <a:prstGeom prst="rect">
            <a:avLst/>
          </a:prstGeom>
        </p:spPr>
        <p:txBody>
          <a:bodyPr anchorCtr="0" anchor="t" bIns="0" lIns="0" spcFirstLastPara="1" rIns="0" wrap="square" tIns="0">
            <a:noAutofit/>
          </a:bodyPr>
          <a:lstStyle/>
          <a:p>
            <a:pPr indent="-139700" lvl="0" marL="228600" rtl="0" algn="l">
              <a:lnSpc>
                <a:spcPct val="100000"/>
              </a:lnSpc>
              <a:spcBef>
                <a:spcPts val="0"/>
              </a:spcBef>
              <a:spcAft>
                <a:spcPts val="0"/>
              </a:spcAft>
              <a:buSzPts val="1400"/>
              <a:buChar char="•"/>
            </a:pPr>
            <a:r>
              <a:rPr lang="sk" sz="1400">
                <a:solidFill>
                  <a:srgbClr val="000000"/>
                </a:solidFill>
              </a:rPr>
              <a:t>z vnější plochy condylus medialis femoris do area intercondylaris posterior (je kratší a pevnější)</a:t>
            </a:r>
            <a:endParaRPr sz="1400"/>
          </a:p>
          <a:p>
            <a:pPr indent="-139700" lvl="0" marL="228600" rtl="0" algn="l">
              <a:lnSpc>
                <a:spcPct val="100000"/>
              </a:lnSpc>
              <a:spcBef>
                <a:spcPts val="0"/>
              </a:spcBef>
              <a:spcAft>
                <a:spcPts val="0"/>
              </a:spcAft>
              <a:buSzPts val="1400"/>
              <a:buChar char="•"/>
            </a:pPr>
            <a:r>
              <a:rPr lang="sk" sz="1400"/>
              <a:t>zahrnuje dle Kapandjiho 4 části:</a:t>
            </a:r>
            <a:endParaRPr sz="1400"/>
          </a:p>
          <a:p>
            <a:pPr indent="-139700" lvl="0" marL="228600" rtl="0" algn="l">
              <a:lnSpc>
                <a:spcPct val="100000"/>
              </a:lnSpc>
              <a:spcBef>
                <a:spcPts val="0"/>
              </a:spcBef>
              <a:spcAft>
                <a:spcPts val="0"/>
              </a:spcAft>
              <a:buSzPts val="1400"/>
              <a:buChar char="•"/>
            </a:pPr>
            <a:r>
              <a:rPr b="1" lang="sk" sz="1400"/>
              <a:t>posterolaterální</a:t>
            </a:r>
            <a:endParaRPr sz="1400"/>
          </a:p>
          <a:p>
            <a:pPr indent="-139700" lvl="0" marL="228600" rtl="0" algn="l">
              <a:lnSpc>
                <a:spcPct val="100000"/>
              </a:lnSpc>
              <a:spcBef>
                <a:spcPts val="0"/>
              </a:spcBef>
              <a:spcAft>
                <a:spcPts val="0"/>
              </a:spcAft>
              <a:buSzPts val="1400"/>
              <a:buChar char="•"/>
            </a:pPr>
            <a:r>
              <a:rPr b="1" lang="sk" sz="1400"/>
              <a:t>anteromediální</a:t>
            </a:r>
            <a:endParaRPr sz="1400"/>
          </a:p>
          <a:p>
            <a:pPr indent="-139700" lvl="0" marL="228600" rtl="0" algn="l">
              <a:lnSpc>
                <a:spcPct val="100000"/>
              </a:lnSpc>
              <a:spcBef>
                <a:spcPts val="0"/>
              </a:spcBef>
              <a:spcAft>
                <a:spcPts val="0"/>
              </a:spcAft>
              <a:buSzPts val="1400"/>
              <a:buChar char="•"/>
            </a:pPr>
            <a:r>
              <a:rPr lang="sk" sz="1400"/>
              <a:t>lig. meniskofemorale anterius (Humphreyi) – vzácný výskyt</a:t>
            </a:r>
            <a:endParaRPr sz="1400"/>
          </a:p>
          <a:p>
            <a:pPr indent="-139700" lvl="0" marL="228600" rtl="0" algn="l">
              <a:lnSpc>
                <a:spcPct val="100000"/>
              </a:lnSpc>
              <a:spcBef>
                <a:spcPts val="0"/>
              </a:spcBef>
              <a:spcAft>
                <a:spcPts val="0"/>
              </a:spcAft>
              <a:buSzPts val="1400"/>
              <a:buChar char="•"/>
            </a:pPr>
            <a:r>
              <a:rPr lang="sk" sz="1400"/>
              <a:t>lig. meniskofemorale posterius (Wreisber = Weitbrechti) - </a:t>
            </a:r>
            <a:r>
              <a:rPr b="1" lang="sk" sz="1400"/>
              <a:t>slabé vazy kolem LCP:</a:t>
            </a:r>
            <a:r>
              <a:rPr lang="sk" sz="1400"/>
              <a:t> </a:t>
            </a:r>
            <a:r>
              <a:rPr lang="sk" sz="1400" u="sng">
                <a:solidFill>
                  <a:schemeClr val="hlink"/>
                </a:solidFill>
                <a:hlinkClick r:id="rId3"/>
              </a:rPr>
              <a:t>https://www.youtube.com/watch?v=0eMoxNBQJAE&amp;ab_channel=AdvanceHospitals</a:t>
            </a:r>
            <a:r>
              <a:rPr lang="sk" sz="1400"/>
              <a:t> </a:t>
            </a:r>
            <a:endParaRPr sz="1400"/>
          </a:p>
          <a:p>
            <a:pPr indent="-139700" lvl="0" marL="228600" rtl="0" algn="l">
              <a:lnSpc>
                <a:spcPct val="100000"/>
              </a:lnSpc>
              <a:spcBef>
                <a:spcPts val="1000"/>
              </a:spcBef>
              <a:spcAft>
                <a:spcPts val="0"/>
              </a:spcAft>
              <a:buSzPts val="1400"/>
              <a:buChar char="•"/>
            </a:pPr>
            <a:r>
              <a:rPr lang="sk" sz="1400">
                <a:solidFill>
                  <a:srgbClr val="000000"/>
                </a:solidFill>
              </a:rPr>
              <a:t>Je dlouhý stejně jako LCA, ale asi o 1/3 silnější - nejsilnější vaz kolene</a:t>
            </a:r>
            <a:endParaRPr sz="1400">
              <a:solidFill>
                <a:srgbClr val="000000"/>
              </a:solidFill>
            </a:endParaRPr>
          </a:p>
          <a:p>
            <a:pPr indent="-139700" lvl="0" marL="228600" rtl="0" algn="l">
              <a:lnSpc>
                <a:spcPct val="100000"/>
              </a:lnSpc>
              <a:spcBef>
                <a:spcPts val="1000"/>
              </a:spcBef>
              <a:spcAft>
                <a:spcPts val="0"/>
              </a:spcAft>
              <a:buSzPts val="1400"/>
              <a:buChar char="•"/>
            </a:pPr>
            <a:r>
              <a:rPr lang="sk" sz="1400">
                <a:solidFill>
                  <a:srgbClr val="000000"/>
                </a:solidFill>
              </a:rPr>
              <a:t>Brání </a:t>
            </a:r>
            <a:r>
              <a:rPr b="1" lang="sk" sz="1400">
                <a:solidFill>
                  <a:srgbClr val="000000"/>
                </a:solidFill>
              </a:rPr>
              <a:t>dorsálnímu posunu tibie proti femuru a omezuje ZR bérce</a:t>
            </a:r>
            <a:endParaRPr b="1" sz="1400">
              <a:solidFill>
                <a:srgbClr val="000000"/>
              </a:solidFill>
            </a:endParaRPr>
          </a:p>
          <a:p>
            <a:pPr indent="-139700" lvl="0" marL="228600" rtl="0" algn="l">
              <a:lnSpc>
                <a:spcPct val="100000"/>
              </a:lnSpc>
              <a:spcBef>
                <a:spcPts val="1000"/>
              </a:spcBef>
              <a:spcAft>
                <a:spcPts val="0"/>
              </a:spcAft>
              <a:buSzPts val="1400"/>
              <a:buChar char="•"/>
            </a:pPr>
            <a:r>
              <a:rPr lang="sk" sz="1400">
                <a:solidFill>
                  <a:srgbClr val="000000"/>
                </a:solidFill>
              </a:rPr>
              <a:t>Nejvíce napnutá je v poloze, </a:t>
            </a:r>
            <a:r>
              <a:rPr b="1" lang="sk" sz="1400">
                <a:solidFill>
                  <a:srgbClr val="000000"/>
                </a:solidFill>
              </a:rPr>
              <a:t>kdy je LCA nejvíce uvolněné (flexe 40-50°)</a:t>
            </a:r>
            <a:endParaRPr b="1" sz="1400">
              <a:solidFill>
                <a:srgbClr val="000000"/>
              </a:solidFill>
            </a:endParaRPr>
          </a:p>
          <a:p>
            <a:pPr indent="-139700" lvl="0" marL="228600" rtl="0" algn="l">
              <a:lnSpc>
                <a:spcPct val="100000"/>
              </a:lnSpc>
              <a:spcBef>
                <a:spcPts val="1000"/>
              </a:spcBef>
              <a:spcAft>
                <a:spcPts val="0"/>
              </a:spcAft>
              <a:buSzPts val="1400"/>
              <a:buChar char="•"/>
            </a:pPr>
            <a:r>
              <a:rPr lang="sk" sz="1400">
                <a:solidFill>
                  <a:srgbClr val="000000"/>
                </a:solidFill>
              </a:rPr>
              <a:t>Limituje rotace (ZR), pohyb anterioposteriorně (P), valgozní a varozní stresy </a:t>
            </a:r>
            <a:endParaRPr sz="1400">
              <a:solidFill>
                <a:srgbClr val="000000"/>
              </a:solidFill>
            </a:endParaRPr>
          </a:p>
          <a:p>
            <a:pPr indent="-50800" lvl="0" marL="228600" rtl="0" algn="l">
              <a:lnSpc>
                <a:spcPct val="100000"/>
              </a:lnSpc>
              <a:spcBef>
                <a:spcPts val="1000"/>
              </a:spcBef>
              <a:spcAft>
                <a:spcPts val="0"/>
              </a:spcAft>
              <a:buNone/>
            </a:pPr>
            <a:r>
              <a:t/>
            </a:r>
            <a:endParaRPr sz="1400">
              <a:solidFill>
                <a:srgbClr val="000000"/>
              </a:solidFill>
            </a:endParaRPr>
          </a:p>
          <a:p>
            <a:pPr indent="-50800" lvl="0" marL="228600" rtl="0" algn="l">
              <a:lnSpc>
                <a:spcPct val="100000"/>
              </a:lnSpc>
              <a:spcBef>
                <a:spcPts val="100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t/>
            </a:r>
            <a:endParaRPr sz="1400"/>
          </a:p>
        </p:txBody>
      </p:sp>
      <p:pic>
        <p:nvPicPr>
          <p:cNvPr id="463" name="Google Shape;463;p56"/>
          <p:cNvPicPr preferRelativeResize="0"/>
          <p:nvPr/>
        </p:nvPicPr>
        <p:blipFill rotWithShape="1">
          <a:blip r:embed="rId4">
            <a:alphaModFix/>
          </a:blip>
          <a:srcRect b="11636" l="61302" r="18681" t="43383"/>
          <a:stretch/>
        </p:blipFill>
        <p:spPr>
          <a:xfrm>
            <a:off x="6667500" y="540000"/>
            <a:ext cx="2305900" cy="3238525"/>
          </a:xfrm>
          <a:prstGeom prst="rect">
            <a:avLst/>
          </a:prstGeom>
          <a:noFill/>
          <a:ln>
            <a:noFill/>
          </a:ln>
        </p:spPr>
      </p:pic>
      <p:sp>
        <p:nvSpPr>
          <p:cNvPr id="464" name="Google Shape;464;p56"/>
          <p:cNvSpPr txBox="1"/>
          <p:nvPr/>
        </p:nvSpPr>
        <p:spPr>
          <a:xfrm>
            <a:off x="6667550" y="3778525"/>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Ligamenta cruciata</a:t>
            </a:r>
            <a:endParaRPr/>
          </a:p>
        </p:txBody>
      </p:sp>
      <p:pic>
        <p:nvPicPr>
          <p:cNvPr descr="This video shows the ACL ligament as the knee is brought through a range of motion" id="470" name="Google Shape;470;p57" title="The ACL During Knee Range of Motion">
            <a:hlinkClick r:id="rId3"/>
          </p:cNvPr>
          <p:cNvPicPr preferRelativeResize="0"/>
          <p:nvPr/>
        </p:nvPicPr>
        <p:blipFill>
          <a:blip r:embed="rId4">
            <a:alphaModFix/>
          </a:blip>
          <a:stretch>
            <a:fillRect/>
          </a:stretch>
        </p:blipFill>
        <p:spPr>
          <a:xfrm>
            <a:off x="2449625" y="10311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Intraartikulární vazy</a:t>
            </a:r>
            <a:endParaRPr/>
          </a:p>
          <a:p>
            <a:pPr indent="0" lvl="0" marL="0" rtl="0" algn="l">
              <a:spcBef>
                <a:spcPts val="0"/>
              </a:spcBef>
              <a:spcAft>
                <a:spcPts val="0"/>
              </a:spcAft>
              <a:buNone/>
            </a:pPr>
            <a:r>
              <a:t/>
            </a:r>
            <a:endParaRPr/>
          </a:p>
        </p:txBody>
      </p:sp>
      <p:sp>
        <p:nvSpPr>
          <p:cNvPr id="476" name="Google Shape;476;p58"/>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500"/>
              <a:t>lig. meniscofemorale</a:t>
            </a:r>
            <a:endParaRPr b="1" sz="1500"/>
          </a:p>
          <a:p>
            <a:pPr indent="-323850" lvl="0" marL="457200" rtl="0" algn="l">
              <a:lnSpc>
                <a:spcPct val="115000"/>
              </a:lnSpc>
              <a:spcBef>
                <a:spcPts val="0"/>
              </a:spcBef>
              <a:spcAft>
                <a:spcPts val="0"/>
              </a:spcAft>
              <a:buSzPts val="1500"/>
              <a:buChar char="●"/>
            </a:pPr>
            <a:r>
              <a:rPr lang="sk" sz="1500"/>
              <a:t>anterius et posterius</a:t>
            </a:r>
            <a:endParaRPr sz="1500"/>
          </a:p>
          <a:p>
            <a:pPr indent="-323850" lvl="0" marL="457200" rtl="0" algn="l">
              <a:lnSpc>
                <a:spcPct val="115000"/>
              </a:lnSpc>
              <a:spcBef>
                <a:spcPts val="0"/>
              </a:spcBef>
              <a:spcAft>
                <a:spcPts val="0"/>
              </a:spcAft>
              <a:buSzPts val="1500"/>
              <a:buChar char="●"/>
            </a:pPr>
            <a:r>
              <a:rPr lang="sk" sz="1500"/>
              <a:t>jdou ze zadního rohu lat.menisku a potom kopírují průběh LCP</a:t>
            </a:r>
            <a:endParaRPr sz="1500"/>
          </a:p>
          <a:p>
            <a:pPr indent="0" lvl="0" marL="0" rtl="0" algn="l">
              <a:lnSpc>
                <a:spcPct val="115000"/>
              </a:lnSpc>
              <a:spcBef>
                <a:spcPts val="0"/>
              </a:spcBef>
              <a:spcAft>
                <a:spcPts val="0"/>
              </a:spcAft>
              <a:buNone/>
            </a:pPr>
            <a:r>
              <a:t/>
            </a:r>
            <a:endParaRPr b="1" sz="1500"/>
          </a:p>
        </p:txBody>
      </p:sp>
      <p:sp>
        <p:nvSpPr>
          <p:cNvPr id="477" name="Google Shape;477;p58"/>
          <p:cNvSpPr txBox="1"/>
          <p:nvPr/>
        </p:nvSpPr>
        <p:spPr>
          <a:xfrm>
            <a:off x="4120975" y="4778550"/>
            <a:ext cx="2848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https://www.medizin-kompakt.de/meniscofemorale-anterius</a:t>
            </a:r>
            <a:endParaRPr sz="800">
              <a:solidFill>
                <a:srgbClr val="CCCCCC"/>
              </a:solidFill>
            </a:endParaRPr>
          </a:p>
        </p:txBody>
      </p:sp>
      <p:sp>
        <p:nvSpPr>
          <p:cNvPr id="478" name="Google Shape;478;p58"/>
          <p:cNvSpPr txBox="1"/>
          <p:nvPr>
            <p:ph idx="2" type="body"/>
          </p:nvPr>
        </p:nvSpPr>
        <p:spPr>
          <a:xfrm>
            <a:off x="4707510" y="696304"/>
            <a:ext cx="39150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500"/>
              <a:t>lig. transversum genus</a:t>
            </a:r>
            <a:endParaRPr sz="1500"/>
          </a:p>
          <a:p>
            <a:pPr indent="-323850" lvl="0" marL="457200" rtl="0" algn="l">
              <a:lnSpc>
                <a:spcPct val="115000"/>
              </a:lnSpc>
              <a:spcBef>
                <a:spcPts val="0"/>
              </a:spcBef>
              <a:spcAft>
                <a:spcPts val="0"/>
              </a:spcAft>
              <a:buSzPts val="1500"/>
              <a:buChar char="●"/>
            </a:pPr>
            <a:r>
              <a:rPr lang="sk" sz="1500"/>
              <a:t>napříč spojuje oba menisky</a:t>
            </a:r>
            <a:endParaRPr sz="1500"/>
          </a:p>
          <a:p>
            <a:pPr indent="-323850" lvl="0" marL="457200" rtl="0" algn="l">
              <a:lnSpc>
                <a:spcPct val="115000"/>
              </a:lnSpc>
              <a:spcBef>
                <a:spcPts val="0"/>
              </a:spcBef>
              <a:spcAft>
                <a:spcPts val="0"/>
              </a:spcAft>
              <a:buSzPts val="1500"/>
              <a:buChar char="●"/>
            </a:pPr>
            <a:r>
              <a:rPr lang="sk" sz="1500"/>
              <a:t>je zabudováno v kloubním pouzdře a v tukové řase synoviální vrstvy kloubního pouzdra </a:t>
            </a:r>
            <a:endParaRPr sz="1500"/>
          </a:p>
          <a:p>
            <a:pPr indent="-323850" lvl="0" marL="457200" rtl="0" algn="l">
              <a:lnSpc>
                <a:spcPct val="115000"/>
              </a:lnSpc>
              <a:spcBef>
                <a:spcPts val="0"/>
              </a:spcBef>
              <a:spcAft>
                <a:spcPts val="0"/>
              </a:spcAft>
              <a:buSzPts val="1500"/>
              <a:buChar char="●"/>
            </a:pPr>
            <a:r>
              <a:rPr b="1" lang="sk" sz="1500"/>
              <a:t>jediný pravý nitrokloubní vaz</a:t>
            </a:r>
            <a:r>
              <a:rPr lang="sk" sz="1500"/>
              <a:t> </a:t>
            </a:r>
            <a:endParaRPr sz="1500"/>
          </a:p>
        </p:txBody>
      </p:sp>
      <p:pic>
        <p:nvPicPr>
          <p:cNvPr id="479" name="Google Shape;479;p58"/>
          <p:cNvPicPr preferRelativeResize="0"/>
          <p:nvPr/>
        </p:nvPicPr>
        <p:blipFill>
          <a:blip r:embed="rId3">
            <a:alphaModFix/>
          </a:blip>
          <a:stretch>
            <a:fillRect/>
          </a:stretch>
        </p:blipFill>
        <p:spPr>
          <a:xfrm>
            <a:off x="4385175" y="2291400"/>
            <a:ext cx="2320100" cy="2651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Intraartikulární vazy</a:t>
            </a:r>
            <a:endParaRPr/>
          </a:p>
        </p:txBody>
      </p:sp>
      <p:pic>
        <p:nvPicPr>
          <p:cNvPr id="485" name="Google Shape;485;p59"/>
          <p:cNvPicPr preferRelativeResize="0"/>
          <p:nvPr/>
        </p:nvPicPr>
        <p:blipFill rotWithShape="1">
          <a:blip r:embed="rId3">
            <a:alphaModFix/>
          </a:blip>
          <a:srcRect b="22397" l="31894" r="19604" t="46734"/>
          <a:stretch/>
        </p:blipFill>
        <p:spPr>
          <a:xfrm>
            <a:off x="872925" y="1167642"/>
            <a:ext cx="7059599" cy="2808208"/>
          </a:xfrm>
          <a:prstGeom prst="rect">
            <a:avLst/>
          </a:prstGeom>
          <a:noFill/>
          <a:ln>
            <a:noFill/>
          </a:ln>
        </p:spPr>
      </p:pic>
      <p:sp>
        <p:nvSpPr>
          <p:cNvPr id="486" name="Google Shape;486;p59"/>
          <p:cNvSpPr txBox="1"/>
          <p:nvPr/>
        </p:nvSpPr>
        <p:spPr>
          <a:xfrm>
            <a:off x="3072450" y="38772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Radomír, Č. (2016). </a:t>
            </a:r>
            <a:r>
              <a:rPr i="1" lang="sk" sz="800">
                <a:solidFill>
                  <a:srgbClr val="CCCCCC"/>
                </a:solidFill>
                <a:highlight>
                  <a:srgbClr val="FFFFFF"/>
                </a:highlight>
              </a:rPr>
              <a:t>Anatomie 3: Třetí, upravené a doplněné vydání</a:t>
            </a:r>
            <a:r>
              <a:rPr lang="sk" sz="800">
                <a:solidFill>
                  <a:srgbClr val="CCCCCC"/>
                </a:solidFill>
                <a:highlight>
                  <a:srgbClr val="FFFFFF"/>
                </a:highlight>
              </a:rPr>
              <a:t>. Grada Publishing as.</a:t>
            </a:r>
            <a:endParaRPr sz="800">
              <a:solidFill>
                <a:srgbClr val="CCCCC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genus - úvod</a:t>
            </a:r>
            <a:endParaRPr/>
          </a:p>
          <a:p>
            <a:pPr indent="0" lvl="0" marL="0" rtl="0" algn="l">
              <a:spcBef>
                <a:spcPts val="0"/>
              </a:spcBef>
              <a:spcAft>
                <a:spcPts val="0"/>
              </a:spcAft>
              <a:buNone/>
            </a:pPr>
            <a:r>
              <a:t/>
            </a:r>
            <a:endParaRPr/>
          </a:p>
        </p:txBody>
      </p:sp>
      <p:sp>
        <p:nvSpPr>
          <p:cNvPr id="190" name="Google Shape;190;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Rozsah ROT tibie v KOK nároky na konstrukci styčných ploch kloubu</a:t>
            </a:r>
            <a:endParaRPr sz="1900"/>
          </a:p>
          <a:p>
            <a:pPr indent="-349250" lvl="0" marL="457200" rtl="0" algn="l">
              <a:spcBef>
                <a:spcPts val="0"/>
              </a:spcBef>
              <a:spcAft>
                <a:spcPts val="0"/>
              </a:spcAft>
              <a:buSzPts val="1900"/>
              <a:buChar char="●"/>
            </a:pPr>
            <a:r>
              <a:rPr lang="sk" sz="1900"/>
              <a:t>Axiální ROT DK v KOK - centrální rotační sloupec (zadní zkřížený vaz), rovná plocha pro rotaci (prox. konec tibie) a artikulační plocha s cca 1 bodem kontaktu </a:t>
            </a:r>
            <a:endParaRPr sz="1900"/>
          </a:p>
          <a:p>
            <a:pPr indent="-349250" lvl="0" marL="457200" rtl="0" algn="l">
              <a:spcBef>
                <a:spcPts val="0"/>
              </a:spcBef>
              <a:spcAft>
                <a:spcPts val="0"/>
              </a:spcAft>
              <a:buSzPts val="1900"/>
              <a:buChar char="●"/>
            </a:pPr>
            <a:r>
              <a:rPr lang="sk" sz="1900"/>
              <a:t>Ploché rotační tibiální plató (kloubní inkongruence s kondyly femuru)</a:t>
            </a:r>
            <a:endParaRPr sz="1900"/>
          </a:p>
          <a:p>
            <a:pPr indent="-349250" lvl="0" marL="457200" rtl="0" algn="l">
              <a:spcBef>
                <a:spcPts val="0"/>
              </a:spcBef>
              <a:spcAft>
                <a:spcPts val="0"/>
              </a:spcAft>
              <a:buSzPts val="1900"/>
              <a:buChar char="●"/>
            </a:pPr>
            <a:r>
              <a:rPr lang="sk" sz="1900"/>
              <a:t>Pokud zakřivení tibie významnější, KOK bez ROT</a:t>
            </a:r>
            <a:endParaRPr sz="1900"/>
          </a:p>
          <a:p>
            <a:pPr indent="-349250" lvl="0" marL="457200" rtl="0" algn="l">
              <a:spcBef>
                <a:spcPts val="0"/>
              </a:spcBef>
              <a:spcAft>
                <a:spcPts val="0"/>
              </a:spcAft>
              <a:buSzPts val="1900"/>
              <a:buChar char="●"/>
            </a:pPr>
            <a:r>
              <a:rPr b="1" lang="sk" sz="1900"/>
              <a:t>Inkongruence podporuje rotaci, musí být zachována stabilita </a:t>
            </a:r>
            <a:endParaRPr b="1" sz="1900"/>
          </a:p>
          <a:p>
            <a:pPr indent="-349250" lvl="0" marL="457200" rtl="0" algn="l">
              <a:spcBef>
                <a:spcPts val="0"/>
              </a:spcBef>
              <a:spcAft>
                <a:spcPts val="0"/>
              </a:spcAft>
              <a:buSzPts val="1900"/>
              <a:buChar char="●"/>
            </a:pPr>
            <a:r>
              <a:rPr lang="sk" sz="1900"/>
              <a:t>Menisky - pohyblivá součást kl. jamky, vyrovnávají inkongruenci a napomáhají lubrikaci kl. ploch</a:t>
            </a:r>
            <a:endParaRPr sz="19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Bursy</a:t>
            </a:r>
            <a:endParaRPr/>
          </a:p>
        </p:txBody>
      </p:sp>
      <p:sp>
        <p:nvSpPr>
          <p:cNvPr id="492" name="Google Shape;492;p60"/>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203200" lvl="0" marL="228600" rtl="0" algn="l">
              <a:lnSpc>
                <a:spcPct val="90000"/>
              </a:lnSpc>
              <a:spcBef>
                <a:spcPts val="0"/>
              </a:spcBef>
              <a:spcAft>
                <a:spcPts val="0"/>
              </a:spcAft>
              <a:buSzPts val="1400"/>
              <a:buChar char="•"/>
            </a:pPr>
            <a:r>
              <a:rPr lang="sk" sz="1400">
                <a:solidFill>
                  <a:srgbClr val="000000"/>
                </a:solidFill>
              </a:rPr>
              <a:t>V oblasti KOK je popisováno více jak 20 burs, </a:t>
            </a:r>
            <a:r>
              <a:rPr b="1" lang="sk" sz="1400">
                <a:solidFill>
                  <a:srgbClr val="000000"/>
                </a:solidFill>
              </a:rPr>
              <a:t>klinicky významné jsou především ty, které komunikují s kloubní štěrbinou</a:t>
            </a:r>
            <a:endParaRPr b="1" sz="1400">
              <a:solidFill>
                <a:srgbClr val="000000"/>
              </a:solidFill>
            </a:endParaRPr>
          </a:p>
          <a:p>
            <a:pPr indent="-203200" lvl="0" marL="228600" rtl="0" algn="l">
              <a:lnSpc>
                <a:spcPct val="115000"/>
              </a:lnSpc>
              <a:spcBef>
                <a:spcPts val="1200"/>
              </a:spcBef>
              <a:spcAft>
                <a:spcPts val="0"/>
              </a:spcAft>
              <a:buSzPts val="1400"/>
              <a:buChar char="•"/>
            </a:pPr>
            <a:r>
              <a:rPr lang="sk" sz="1400"/>
              <a:t>tíhové váčky, v místech tlaku a tření – ložiska</a:t>
            </a:r>
            <a:endParaRPr sz="1400"/>
          </a:p>
          <a:p>
            <a:pPr indent="-203200" lvl="0" marL="228600" rtl="0" algn="l">
              <a:lnSpc>
                <a:spcPct val="115000"/>
              </a:lnSpc>
              <a:spcBef>
                <a:spcPts val="1200"/>
              </a:spcBef>
              <a:spcAft>
                <a:spcPts val="0"/>
              </a:spcAft>
              <a:buSzPts val="1400"/>
              <a:buChar char="•"/>
            </a:pPr>
            <a:r>
              <a:rPr lang="sk" sz="1400"/>
              <a:t>komunikující a nekomunikující s kl. pouzdrem</a:t>
            </a:r>
            <a:endParaRPr sz="1400"/>
          </a:p>
          <a:p>
            <a:pPr indent="-203200" lvl="0" marL="228600" rtl="0" algn="l">
              <a:lnSpc>
                <a:spcPct val="115000"/>
              </a:lnSpc>
              <a:spcBef>
                <a:spcPts val="1200"/>
              </a:spcBef>
              <a:spcAft>
                <a:spcPts val="0"/>
              </a:spcAft>
              <a:buSzPts val="1400"/>
              <a:buChar char="•"/>
            </a:pPr>
            <a:r>
              <a:rPr lang="sk" sz="1400"/>
              <a:t>při zánětu náplň → palpovatelnost, bolestivost</a:t>
            </a:r>
            <a:endParaRPr sz="1400">
              <a:solidFill>
                <a:srgbClr val="000000"/>
              </a:solidFill>
            </a:endParaRPr>
          </a:p>
          <a:p>
            <a:pPr indent="-317500" lvl="0" marL="457200" rtl="0" algn="l">
              <a:lnSpc>
                <a:spcPct val="90000"/>
              </a:lnSpc>
              <a:spcBef>
                <a:spcPts val="1200"/>
              </a:spcBef>
              <a:spcAft>
                <a:spcPts val="0"/>
              </a:spcAft>
              <a:buClr>
                <a:srgbClr val="000000"/>
              </a:buClr>
              <a:buSzPts val="1400"/>
              <a:buAutoNum type="arabicPeriod"/>
            </a:pPr>
            <a:r>
              <a:rPr b="1" lang="sk" sz="1400">
                <a:solidFill>
                  <a:srgbClr val="000000"/>
                </a:solidFill>
              </a:rPr>
              <a:t>Nekomunikující s kloubní dutinou:</a:t>
            </a:r>
            <a:endParaRPr b="1" sz="1400">
              <a:solidFill>
                <a:srgbClr val="000000"/>
              </a:solidFill>
            </a:endParaRPr>
          </a:p>
          <a:p>
            <a:pPr indent="-139700" lvl="0" marL="228600" rtl="0" algn="l">
              <a:lnSpc>
                <a:spcPct val="90000"/>
              </a:lnSpc>
              <a:spcBef>
                <a:spcPts val="1000"/>
              </a:spcBef>
              <a:spcAft>
                <a:spcPts val="0"/>
              </a:spcAft>
              <a:buSzPts val="1400"/>
              <a:buChar char="•"/>
            </a:pPr>
            <a:r>
              <a:rPr b="1" lang="sk" sz="1400">
                <a:solidFill>
                  <a:srgbClr val="000000"/>
                </a:solidFill>
              </a:rPr>
              <a:t>Prepatelární – </a:t>
            </a:r>
            <a:r>
              <a:rPr lang="sk" sz="1400">
                <a:solidFill>
                  <a:srgbClr val="000000"/>
                </a:solidFill>
              </a:rPr>
              <a:t>bursa subcutanea prepatellaris, bursa subfascialis prepatellaris, bursa subtendinea prepatellaris</a:t>
            </a:r>
            <a:endParaRPr sz="1400">
              <a:solidFill>
                <a:srgbClr val="000000"/>
              </a:solidFill>
            </a:endParaRPr>
          </a:p>
          <a:p>
            <a:pPr indent="-139700" lvl="0" marL="228600" rtl="0" algn="l">
              <a:lnSpc>
                <a:spcPct val="90000"/>
              </a:lnSpc>
              <a:spcBef>
                <a:spcPts val="1000"/>
              </a:spcBef>
              <a:spcAft>
                <a:spcPts val="0"/>
              </a:spcAft>
              <a:buSzPts val="1400"/>
              <a:buChar char="•"/>
            </a:pPr>
            <a:r>
              <a:rPr b="1" lang="sk" sz="1400">
                <a:solidFill>
                  <a:srgbClr val="000000"/>
                </a:solidFill>
              </a:rPr>
              <a:t>Infrapatelární –</a:t>
            </a:r>
            <a:r>
              <a:rPr lang="sk" sz="1400">
                <a:solidFill>
                  <a:srgbClr val="000000"/>
                </a:solidFill>
              </a:rPr>
              <a:t> bursa subcutanea infrapatellaris, bursa infraptellaris profunda</a:t>
            </a:r>
            <a:endParaRPr sz="1400">
              <a:solidFill>
                <a:srgbClr val="000000"/>
              </a:solidFill>
            </a:endParaRPr>
          </a:p>
          <a:p>
            <a:pPr indent="-139700" lvl="0" marL="228600" rtl="0" algn="l">
              <a:lnSpc>
                <a:spcPct val="90000"/>
              </a:lnSpc>
              <a:spcBef>
                <a:spcPts val="1000"/>
              </a:spcBef>
              <a:spcAft>
                <a:spcPts val="0"/>
              </a:spcAft>
              <a:buSzPts val="1400"/>
              <a:buChar char="•"/>
            </a:pPr>
            <a:r>
              <a:rPr b="1" lang="sk" sz="1400">
                <a:solidFill>
                  <a:srgbClr val="000000"/>
                </a:solidFill>
              </a:rPr>
              <a:t>Bursa subcutanea tuberositatis tibiae – </a:t>
            </a:r>
            <a:r>
              <a:rPr lang="sk" sz="1400">
                <a:solidFill>
                  <a:srgbClr val="000000"/>
                </a:solidFill>
              </a:rPr>
              <a:t>namáhána při kleku</a:t>
            </a:r>
            <a:endParaRPr sz="1400">
              <a:solidFill>
                <a:srgbClr val="000000"/>
              </a:solidFill>
            </a:endParaRPr>
          </a:p>
          <a:p>
            <a:pPr indent="0" lvl="0" marL="0" rtl="0" algn="l">
              <a:spcBef>
                <a:spcPts val="0"/>
              </a:spcBef>
              <a:spcAft>
                <a:spcPts val="0"/>
              </a:spcAft>
              <a:buNone/>
            </a:pPr>
            <a:r>
              <a:t/>
            </a: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Bursy</a:t>
            </a:r>
            <a:endParaRPr/>
          </a:p>
          <a:p>
            <a:pPr indent="0" lvl="0" marL="0" rtl="0" algn="l">
              <a:spcBef>
                <a:spcPts val="0"/>
              </a:spcBef>
              <a:spcAft>
                <a:spcPts val="0"/>
              </a:spcAft>
              <a:buNone/>
            </a:pPr>
            <a:r>
              <a:t/>
            </a:r>
            <a:endParaRPr/>
          </a:p>
        </p:txBody>
      </p:sp>
      <p:sp>
        <p:nvSpPr>
          <p:cNvPr id="498" name="Google Shape;498;p61"/>
          <p:cNvSpPr txBox="1"/>
          <p:nvPr>
            <p:ph idx="1" type="body"/>
          </p:nvPr>
        </p:nvSpPr>
        <p:spPr>
          <a:xfrm>
            <a:off x="540000" y="1113250"/>
            <a:ext cx="49308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sk" sz="1900">
                <a:solidFill>
                  <a:srgbClr val="000000"/>
                </a:solidFill>
              </a:rPr>
              <a:t>2. Mohou komunikovat s kloubní dutinou</a:t>
            </a:r>
            <a:endParaRPr b="1" sz="1900">
              <a:solidFill>
                <a:srgbClr val="000000"/>
              </a:solidFill>
            </a:endParaRPr>
          </a:p>
          <a:p>
            <a:pPr indent="-171450" lvl="0" marL="228600" rtl="0" algn="l">
              <a:lnSpc>
                <a:spcPct val="90000"/>
              </a:lnSpc>
              <a:spcBef>
                <a:spcPts val="1000"/>
              </a:spcBef>
              <a:spcAft>
                <a:spcPts val="0"/>
              </a:spcAft>
              <a:buSzPts val="1900"/>
              <a:buChar char="•"/>
            </a:pPr>
            <a:r>
              <a:rPr lang="sk" sz="1900">
                <a:solidFill>
                  <a:srgbClr val="000000"/>
                </a:solidFill>
              </a:rPr>
              <a:t>Klinicky nejvýznamnější</a:t>
            </a:r>
            <a:endParaRPr sz="1900">
              <a:solidFill>
                <a:srgbClr val="000000"/>
              </a:solidFill>
            </a:endParaRPr>
          </a:p>
          <a:p>
            <a:pPr indent="-171450" lvl="0" marL="228600" rtl="0" algn="l">
              <a:lnSpc>
                <a:spcPct val="90000"/>
              </a:lnSpc>
              <a:spcBef>
                <a:spcPts val="1000"/>
              </a:spcBef>
              <a:spcAft>
                <a:spcPts val="0"/>
              </a:spcAft>
              <a:buSzPts val="1900"/>
              <a:buChar char="•"/>
            </a:pPr>
            <a:r>
              <a:rPr lang="sk" sz="1900">
                <a:solidFill>
                  <a:srgbClr val="000000"/>
                </a:solidFill>
              </a:rPr>
              <a:t>Bursa suprapatellaris (komunikuje s recessus suprapatellaris, místo punkce KOK), recessus subpopliteus</a:t>
            </a:r>
            <a:endParaRPr sz="1900">
              <a:solidFill>
                <a:srgbClr val="000000"/>
              </a:solidFill>
            </a:endParaRPr>
          </a:p>
          <a:p>
            <a:pPr indent="-171450" lvl="0" marL="228600" rtl="0" algn="l">
              <a:lnSpc>
                <a:spcPct val="90000"/>
              </a:lnSpc>
              <a:spcBef>
                <a:spcPts val="1000"/>
              </a:spcBef>
              <a:spcAft>
                <a:spcPts val="0"/>
              </a:spcAft>
              <a:buSzPts val="1900"/>
              <a:buChar char="•"/>
            </a:pPr>
            <a:r>
              <a:rPr lang="sk" sz="1900">
                <a:solidFill>
                  <a:srgbClr val="000000"/>
                </a:solidFill>
              </a:rPr>
              <a:t>Bursa musculi semimembranosi lateralis, bursa musculi gastrocnemii medialis – někdy mohou být spojeny v jednu = </a:t>
            </a:r>
            <a:r>
              <a:rPr b="1" lang="sk" sz="1900">
                <a:solidFill>
                  <a:srgbClr val="000000"/>
                </a:solidFill>
              </a:rPr>
              <a:t>bursa gastrocnemiosemimembranosa,</a:t>
            </a:r>
            <a:r>
              <a:rPr lang="sk" sz="1900">
                <a:solidFill>
                  <a:srgbClr val="000000"/>
                </a:solidFill>
              </a:rPr>
              <a:t> při patologickém zmnožení tekutiny v synoviálním váčku tuto bursu označujeme jako </a:t>
            </a:r>
            <a:r>
              <a:rPr b="1" lang="sk" sz="1900">
                <a:solidFill>
                  <a:srgbClr val="000000"/>
                </a:solidFill>
              </a:rPr>
              <a:t>Bakerova cysta</a:t>
            </a:r>
            <a:endParaRPr sz="1900">
              <a:solidFill>
                <a:srgbClr val="000000"/>
              </a:solidFill>
            </a:endParaRPr>
          </a:p>
          <a:p>
            <a:pPr indent="-50800" lvl="0" marL="228600" rtl="0" algn="l">
              <a:lnSpc>
                <a:spcPct val="90000"/>
              </a:lnSpc>
              <a:spcBef>
                <a:spcPts val="1000"/>
              </a:spcBef>
              <a:spcAft>
                <a:spcPts val="0"/>
              </a:spcAft>
              <a:buNone/>
            </a:pPr>
            <a:r>
              <a:t/>
            </a:r>
            <a:endParaRPr sz="1900">
              <a:solidFill>
                <a:srgbClr val="000000"/>
              </a:solidFill>
            </a:endParaRPr>
          </a:p>
          <a:p>
            <a:pPr indent="0" lvl="0" marL="0" rtl="0" algn="l">
              <a:spcBef>
                <a:spcPts val="0"/>
              </a:spcBef>
              <a:spcAft>
                <a:spcPts val="0"/>
              </a:spcAft>
              <a:buNone/>
            </a:pPr>
            <a:r>
              <a:t/>
            </a:r>
            <a:endParaRPr sz="1900"/>
          </a:p>
        </p:txBody>
      </p:sp>
      <p:pic>
        <p:nvPicPr>
          <p:cNvPr id="499" name="Google Shape;499;p61"/>
          <p:cNvPicPr preferRelativeResize="0"/>
          <p:nvPr/>
        </p:nvPicPr>
        <p:blipFill>
          <a:blip r:embed="rId3">
            <a:alphaModFix/>
          </a:blip>
          <a:stretch>
            <a:fillRect/>
          </a:stretch>
        </p:blipFill>
        <p:spPr>
          <a:xfrm>
            <a:off x="5623200" y="1031100"/>
            <a:ext cx="2905125" cy="2876550"/>
          </a:xfrm>
          <a:prstGeom prst="rect">
            <a:avLst/>
          </a:prstGeom>
          <a:noFill/>
          <a:ln>
            <a:noFill/>
          </a:ln>
        </p:spPr>
      </p:pic>
      <p:sp>
        <p:nvSpPr>
          <p:cNvPr id="500" name="Google Shape;500;p61"/>
          <p:cNvSpPr txBox="1"/>
          <p:nvPr/>
        </p:nvSpPr>
        <p:spPr>
          <a:xfrm>
            <a:off x="5670725" y="3907650"/>
            <a:ext cx="2857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D9D9D9"/>
                </a:solidFill>
              </a:rPr>
              <a:t>https://docplayer.cz/112969606-Vliv-morfologickych-zmen-femoropatelarniho-skloubeni-na-celkovou-reologickou-odezvu-systemu-kolenniho-kloubu.html</a:t>
            </a:r>
            <a:endParaRPr sz="800">
              <a:solidFill>
                <a:srgbClr val="D9D9D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Bursy</a:t>
            </a:r>
            <a:endParaRPr/>
          </a:p>
        </p:txBody>
      </p:sp>
      <p:sp>
        <p:nvSpPr>
          <p:cNvPr id="506" name="Google Shape;506;p6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sk" sz="2400">
                <a:solidFill>
                  <a:srgbClr val="000000"/>
                </a:solidFill>
              </a:rPr>
              <a:t>3. Obvykle nekomunikují s kloubní dutinou</a:t>
            </a:r>
            <a:endParaRPr b="1"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Souvisí výhradně se šlachami svalů v okolí kolenního kloubu</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Bursa subtendinea musculi semimebranosi medialis, bursa subtendinea musculi gastrocnemii lateralis, bursa subtendinea musculi sartorii, bursa subtendinea musculi bicipitis femoris inferior, bursa anserina</a:t>
            </a:r>
            <a:endParaRPr sz="2400">
              <a:solidFill>
                <a:srgbClr val="000000"/>
              </a:solidFill>
            </a:endParaRPr>
          </a:p>
          <a:p>
            <a:pPr indent="0" lvl="0" marL="0" rtl="0" algn="l">
              <a:spcBef>
                <a:spcPts val="0"/>
              </a:spcBef>
              <a:spcAft>
                <a:spcPts val="0"/>
              </a:spcAft>
              <a:buNone/>
            </a:pPr>
            <a:r>
              <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Bursy</a:t>
            </a:r>
            <a:endParaRPr/>
          </a:p>
        </p:txBody>
      </p:sp>
      <p:sp>
        <p:nvSpPr>
          <p:cNvPr id="512" name="Google Shape;512;p63"/>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sk" sz="1500"/>
              <a:t>komunikující s KP:</a:t>
            </a:r>
            <a:endParaRPr b="1" sz="1500"/>
          </a:p>
          <a:p>
            <a:pPr indent="-323850" lvl="0" marL="457200" rtl="0" algn="l">
              <a:lnSpc>
                <a:spcPct val="115000"/>
              </a:lnSpc>
              <a:spcBef>
                <a:spcPts val="1200"/>
              </a:spcBef>
              <a:spcAft>
                <a:spcPts val="0"/>
              </a:spcAft>
              <a:buSzPts val="1500"/>
              <a:buChar char="●"/>
            </a:pPr>
            <a:r>
              <a:rPr lang="sk" sz="1500"/>
              <a:t>bursa m.semimembranosilat</a:t>
            </a:r>
            <a:endParaRPr sz="1500"/>
          </a:p>
          <a:p>
            <a:pPr indent="-323850" lvl="0" marL="457200" rtl="0" algn="l">
              <a:lnSpc>
                <a:spcPct val="115000"/>
              </a:lnSpc>
              <a:spcBef>
                <a:spcPts val="0"/>
              </a:spcBef>
              <a:spcAft>
                <a:spcPts val="0"/>
              </a:spcAft>
              <a:buSzPts val="1500"/>
              <a:buChar char="●"/>
            </a:pPr>
            <a:r>
              <a:rPr lang="sk" sz="1500"/>
              <a:t>bursa m.gastrocnemiimed.</a:t>
            </a:r>
            <a:endParaRPr sz="1500"/>
          </a:p>
          <a:p>
            <a:pPr indent="-323850" lvl="0" marL="457200" rtl="0" algn="l">
              <a:lnSpc>
                <a:spcPct val="115000"/>
              </a:lnSpc>
              <a:spcBef>
                <a:spcPts val="0"/>
              </a:spcBef>
              <a:spcAft>
                <a:spcPts val="0"/>
              </a:spcAft>
              <a:buSzPts val="1500"/>
              <a:buChar char="●"/>
            </a:pPr>
            <a:r>
              <a:rPr lang="sk" sz="1500"/>
              <a:t>bursa suprapatellaris</a:t>
            </a:r>
            <a:endParaRPr sz="1500"/>
          </a:p>
        </p:txBody>
      </p:sp>
      <p:sp>
        <p:nvSpPr>
          <p:cNvPr id="513" name="Google Shape;513;p63"/>
          <p:cNvSpPr txBox="1"/>
          <p:nvPr>
            <p:ph idx="2" type="body"/>
          </p:nvPr>
        </p:nvSpPr>
        <p:spPr>
          <a:xfrm>
            <a:off x="4296600" y="878700"/>
            <a:ext cx="4308300" cy="31050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sk" sz="1500"/>
              <a:t>nekomunikující s KP:</a:t>
            </a:r>
            <a:endParaRPr b="1" sz="1500"/>
          </a:p>
          <a:p>
            <a:pPr indent="-323850" lvl="0" marL="457200" rtl="0" algn="l">
              <a:lnSpc>
                <a:spcPct val="115000"/>
              </a:lnSpc>
              <a:spcBef>
                <a:spcPts val="1200"/>
              </a:spcBef>
              <a:spcAft>
                <a:spcPts val="0"/>
              </a:spcAft>
              <a:buSzPts val="1500"/>
              <a:buChar char="●"/>
            </a:pPr>
            <a:r>
              <a:rPr lang="sk" sz="1500"/>
              <a:t>bursa subtendinea m.semimembranosi med.</a:t>
            </a:r>
            <a:endParaRPr sz="1500"/>
          </a:p>
          <a:p>
            <a:pPr indent="-323850" lvl="0" marL="457200" rtl="0" algn="l">
              <a:lnSpc>
                <a:spcPct val="115000"/>
              </a:lnSpc>
              <a:spcBef>
                <a:spcPts val="0"/>
              </a:spcBef>
              <a:spcAft>
                <a:spcPts val="0"/>
              </a:spcAft>
              <a:buSzPts val="1500"/>
              <a:buChar char="●"/>
            </a:pPr>
            <a:r>
              <a:rPr lang="sk" sz="1500"/>
              <a:t>bursa anserina–často spojena s b.subtendinea m. sartorii</a:t>
            </a:r>
            <a:endParaRPr sz="1500"/>
          </a:p>
          <a:p>
            <a:pPr indent="-323850" lvl="0" marL="457200" rtl="0" algn="l">
              <a:lnSpc>
                <a:spcPct val="115000"/>
              </a:lnSpc>
              <a:spcBef>
                <a:spcPts val="0"/>
              </a:spcBef>
              <a:spcAft>
                <a:spcPts val="0"/>
              </a:spcAft>
              <a:buSzPts val="1500"/>
              <a:buChar char="●"/>
            </a:pPr>
            <a:r>
              <a:rPr lang="sk" sz="1500"/>
              <a:t>bursa subtendinea m.sartorii</a:t>
            </a:r>
            <a:endParaRPr sz="1500"/>
          </a:p>
          <a:p>
            <a:pPr indent="-323850" lvl="0" marL="457200" rtl="0" algn="l">
              <a:lnSpc>
                <a:spcPct val="115000"/>
              </a:lnSpc>
              <a:spcBef>
                <a:spcPts val="0"/>
              </a:spcBef>
              <a:spcAft>
                <a:spcPts val="0"/>
              </a:spcAft>
              <a:buSzPts val="1500"/>
              <a:buChar char="●"/>
            </a:pPr>
            <a:r>
              <a:rPr lang="sk" sz="1500"/>
              <a:t>bursa subtendinea m.bicipitis femoris inferior</a:t>
            </a:r>
            <a:endParaRPr sz="1500"/>
          </a:p>
          <a:p>
            <a:pPr indent="-323850" lvl="0" marL="457200" rtl="0" algn="l">
              <a:lnSpc>
                <a:spcPct val="115000"/>
              </a:lnSpc>
              <a:spcBef>
                <a:spcPts val="0"/>
              </a:spcBef>
              <a:spcAft>
                <a:spcPts val="0"/>
              </a:spcAft>
              <a:buSzPts val="1500"/>
              <a:buChar char="●"/>
            </a:pPr>
            <a:r>
              <a:rPr lang="sk" sz="1500"/>
              <a:t>bursa subtendinea m.gastrocnemii lat.</a:t>
            </a:r>
            <a:br>
              <a:rPr lang="sk" sz="1500"/>
            </a:br>
            <a:r>
              <a:rPr lang="sk" sz="1500"/>
              <a:t>bursa subcutanea prepatellaris</a:t>
            </a:r>
            <a:endParaRPr sz="1500"/>
          </a:p>
          <a:p>
            <a:pPr indent="-323850" lvl="0" marL="457200" rtl="0" algn="l">
              <a:lnSpc>
                <a:spcPct val="115000"/>
              </a:lnSpc>
              <a:spcBef>
                <a:spcPts val="0"/>
              </a:spcBef>
              <a:spcAft>
                <a:spcPts val="0"/>
              </a:spcAft>
              <a:buSzPts val="1500"/>
              <a:buChar char="●"/>
            </a:pPr>
            <a:r>
              <a:rPr lang="sk" sz="1500"/>
              <a:t>bursa subfascialis + subtendinea prepatellaris</a:t>
            </a:r>
            <a:endParaRPr sz="1500"/>
          </a:p>
          <a:p>
            <a:pPr indent="-323850" lvl="0" marL="457200" rtl="0" algn="l">
              <a:lnSpc>
                <a:spcPct val="115000"/>
              </a:lnSpc>
              <a:spcBef>
                <a:spcPts val="0"/>
              </a:spcBef>
              <a:spcAft>
                <a:spcPts val="0"/>
              </a:spcAft>
              <a:buSzPts val="1500"/>
              <a:buChar char="●"/>
            </a:pPr>
            <a:r>
              <a:rPr lang="sk" sz="1500"/>
              <a:t>bursa subcutanea infrapatellaris</a:t>
            </a:r>
            <a:endParaRPr sz="1500"/>
          </a:p>
          <a:p>
            <a:pPr indent="-323850" lvl="0" marL="457200" rtl="0" algn="l">
              <a:lnSpc>
                <a:spcPct val="115000"/>
              </a:lnSpc>
              <a:spcBef>
                <a:spcPts val="0"/>
              </a:spcBef>
              <a:spcAft>
                <a:spcPts val="0"/>
              </a:spcAft>
              <a:buSzPts val="1500"/>
              <a:buChar char="●"/>
            </a:pPr>
            <a:r>
              <a:rPr lang="sk" sz="1500"/>
              <a:t>bursa infrapatellaris profunda</a:t>
            </a:r>
            <a:endParaRPr sz="1500"/>
          </a:p>
          <a:p>
            <a:pPr indent="-323850" lvl="0" marL="457200" rtl="0" algn="l">
              <a:lnSpc>
                <a:spcPct val="115000"/>
              </a:lnSpc>
              <a:spcBef>
                <a:spcPts val="0"/>
              </a:spcBef>
              <a:spcAft>
                <a:spcPts val="0"/>
              </a:spcAft>
              <a:buSzPts val="1500"/>
              <a:buChar char="●"/>
            </a:pPr>
            <a:r>
              <a:rPr lang="sk" sz="1500"/>
              <a:t>bursa subcutanea tuberositatis tibiae </a:t>
            </a:r>
            <a:endParaRPr sz="15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Bursy</a:t>
            </a:r>
            <a:endParaRPr/>
          </a:p>
        </p:txBody>
      </p:sp>
      <p:pic>
        <p:nvPicPr>
          <p:cNvPr id="519" name="Google Shape;519;p64"/>
          <p:cNvPicPr preferRelativeResize="0"/>
          <p:nvPr/>
        </p:nvPicPr>
        <p:blipFill rotWithShape="1">
          <a:blip r:embed="rId3">
            <a:alphaModFix/>
          </a:blip>
          <a:srcRect b="11393" l="64267" r="18548" t="36055"/>
          <a:stretch/>
        </p:blipFill>
        <p:spPr>
          <a:xfrm>
            <a:off x="3854825" y="140075"/>
            <a:ext cx="2544517" cy="4863350"/>
          </a:xfrm>
          <a:prstGeom prst="rect">
            <a:avLst/>
          </a:prstGeom>
          <a:noFill/>
          <a:ln>
            <a:noFill/>
          </a:ln>
        </p:spPr>
      </p:pic>
      <p:sp>
        <p:nvSpPr>
          <p:cNvPr id="520" name="Google Shape;520;p64"/>
          <p:cNvSpPr txBox="1"/>
          <p:nvPr/>
        </p:nvSpPr>
        <p:spPr>
          <a:xfrm>
            <a:off x="3854775" y="4712400"/>
            <a:ext cx="2544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Radomír, Č. (2016). </a:t>
            </a:r>
            <a:r>
              <a:rPr i="1" lang="sk" sz="800">
                <a:solidFill>
                  <a:srgbClr val="CCCCCC"/>
                </a:solidFill>
              </a:rPr>
              <a:t>Anatomie 3: Třetí, upravené a doplněné vydání</a:t>
            </a:r>
            <a:r>
              <a:rPr lang="sk" sz="800">
                <a:solidFill>
                  <a:srgbClr val="CCCCCC"/>
                </a:solidFill>
              </a:rPr>
              <a:t>. Grada Publishing as.</a:t>
            </a:r>
            <a:endParaRPr sz="800">
              <a:solidFill>
                <a:srgbClr val="CCCCCC"/>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65"/>
          <p:cNvPicPr preferRelativeResize="0"/>
          <p:nvPr/>
        </p:nvPicPr>
        <p:blipFill rotWithShape="1">
          <a:blip r:embed="rId3">
            <a:alphaModFix/>
          </a:blip>
          <a:srcRect b="0" l="0" r="0" t="0"/>
          <a:stretch/>
        </p:blipFill>
        <p:spPr>
          <a:xfrm>
            <a:off x="5303935" y="-11"/>
            <a:ext cx="1876194" cy="2697424"/>
          </a:xfrm>
          <a:prstGeom prst="rect">
            <a:avLst/>
          </a:prstGeom>
          <a:noFill/>
          <a:ln>
            <a:noFill/>
          </a:ln>
        </p:spPr>
      </p:pic>
      <p:sp>
        <p:nvSpPr>
          <p:cNvPr id="526" name="Google Shape;526;p65"/>
          <p:cNvSpPr txBox="1"/>
          <p:nvPr>
            <p:ph type="title"/>
          </p:nvPr>
        </p:nvSpPr>
        <p:spPr>
          <a:xfrm>
            <a:off x="540000" y="540000"/>
            <a:ext cx="50967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700"/>
              <a:t>Svaly kolenního kloubu - dynamické stabilizátory</a:t>
            </a:r>
            <a:endParaRPr sz="1700"/>
          </a:p>
        </p:txBody>
      </p:sp>
      <p:sp>
        <p:nvSpPr>
          <p:cNvPr id="527" name="Google Shape;527;p6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Font typeface="Arial"/>
              <a:buNone/>
            </a:pPr>
            <a:r>
              <a:rPr lang="sk" sz="1600">
                <a:solidFill>
                  <a:srgbClr val="000000"/>
                </a:solidFill>
              </a:rPr>
              <a:t>Svaly:</a:t>
            </a:r>
            <a:endParaRPr sz="1000">
              <a:solidFill>
                <a:srgbClr val="000000"/>
              </a:solidFill>
            </a:endParaRPr>
          </a:p>
          <a:p>
            <a:pPr indent="0" lvl="1" marL="457200" rtl="0" algn="l">
              <a:spcBef>
                <a:spcPts val="0"/>
              </a:spcBef>
              <a:spcAft>
                <a:spcPts val="0"/>
              </a:spcAft>
              <a:buClr>
                <a:srgbClr val="000000"/>
              </a:buClr>
              <a:buFont typeface="Arial"/>
              <a:buNone/>
            </a:pPr>
            <a:r>
              <a:rPr lang="sk" sz="1600">
                <a:solidFill>
                  <a:srgbClr val="000000"/>
                </a:solidFill>
              </a:rPr>
              <a:t>Quadriceps femoris</a:t>
            </a:r>
            <a:endParaRPr sz="1600">
              <a:solidFill>
                <a:srgbClr val="000000"/>
              </a:solidFill>
            </a:endParaRPr>
          </a:p>
          <a:p>
            <a:pPr indent="0" lvl="1" marL="457200" rtl="0" algn="l">
              <a:spcBef>
                <a:spcPts val="0"/>
              </a:spcBef>
              <a:spcAft>
                <a:spcPts val="0"/>
              </a:spcAft>
              <a:buClr>
                <a:srgbClr val="000000"/>
              </a:buClr>
              <a:buFont typeface="Arial"/>
              <a:buNone/>
            </a:pPr>
            <a:r>
              <a:rPr b="1" lang="sk" sz="1600">
                <a:solidFill>
                  <a:srgbClr val="2E75B5"/>
                </a:solidFill>
              </a:rPr>
              <a:t>Sartorius                               </a:t>
            </a:r>
            <a:r>
              <a:rPr lang="sk" sz="1600">
                <a:solidFill>
                  <a:srgbClr val="000000"/>
                </a:solidFill>
              </a:rPr>
              <a:t>ventrální strana KOK</a:t>
            </a:r>
            <a:endParaRPr b="1" sz="1600">
              <a:solidFill>
                <a:srgbClr val="2E75B5"/>
              </a:solidFill>
            </a:endParaRPr>
          </a:p>
          <a:p>
            <a:pPr indent="0" lvl="1" marL="457200" rtl="0" algn="l">
              <a:spcBef>
                <a:spcPts val="0"/>
              </a:spcBef>
              <a:spcAft>
                <a:spcPts val="0"/>
              </a:spcAft>
              <a:buClr>
                <a:srgbClr val="000000"/>
              </a:buClr>
              <a:buFont typeface="Arial"/>
              <a:buNone/>
            </a:pPr>
            <a:r>
              <a:rPr b="1" lang="sk" sz="1600">
                <a:solidFill>
                  <a:srgbClr val="00B050"/>
                </a:solidFill>
              </a:rPr>
              <a:t>Gracilis                                  </a:t>
            </a:r>
            <a:r>
              <a:rPr lang="sk" sz="1600">
                <a:solidFill>
                  <a:srgbClr val="000000"/>
                </a:solidFill>
              </a:rPr>
              <a:t>mediální strana KOK</a:t>
            </a:r>
            <a:endParaRPr b="1" sz="1600">
              <a:solidFill>
                <a:srgbClr val="00B050"/>
              </a:solidFill>
            </a:endParaRPr>
          </a:p>
          <a:p>
            <a:pPr indent="0" lvl="1" marL="457200" rtl="0" algn="l">
              <a:spcBef>
                <a:spcPts val="0"/>
              </a:spcBef>
              <a:spcAft>
                <a:spcPts val="0"/>
              </a:spcAft>
              <a:buClr>
                <a:srgbClr val="000000"/>
              </a:buClr>
              <a:buFont typeface="Arial"/>
              <a:buNone/>
            </a:pPr>
            <a:r>
              <a:rPr b="1" lang="sk" sz="1600">
                <a:solidFill>
                  <a:srgbClr val="000000"/>
                </a:solidFill>
              </a:rPr>
              <a:t>Tensor fasciae latae přes tractus iliotibialis   </a:t>
            </a:r>
            <a:r>
              <a:rPr lang="sk" sz="1600">
                <a:solidFill>
                  <a:srgbClr val="000000"/>
                </a:solidFill>
              </a:rPr>
              <a:t>laterální strana KOK</a:t>
            </a:r>
            <a:endParaRPr sz="1000">
              <a:solidFill>
                <a:srgbClr val="000000"/>
              </a:solidFill>
            </a:endParaRPr>
          </a:p>
          <a:p>
            <a:pPr indent="0" lvl="1" marL="457200" rtl="0" algn="l">
              <a:spcBef>
                <a:spcPts val="0"/>
              </a:spcBef>
              <a:spcAft>
                <a:spcPts val="0"/>
              </a:spcAft>
              <a:buClr>
                <a:srgbClr val="000000"/>
              </a:buClr>
              <a:buFont typeface="Arial"/>
              <a:buNone/>
            </a:pPr>
            <a:r>
              <a:rPr b="1" lang="sk" sz="1600">
                <a:solidFill>
                  <a:srgbClr val="FFFF00"/>
                </a:solidFill>
              </a:rPr>
              <a:t>Semimembranosus</a:t>
            </a:r>
            <a:endParaRPr b="1" sz="1600">
              <a:solidFill>
                <a:srgbClr val="FFFF00"/>
              </a:solidFill>
            </a:endParaRPr>
          </a:p>
          <a:p>
            <a:pPr indent="0" lvl="1" marL="457200" rtl="0" algn="l">
              <a:spcBef>
                <a:spcPts val="0"/>
              </a:spcBef>
              <a:spcAft>
                <a:spcPts val="0"/>
              </a:spcAft>
              <a:buClr>
                <a:srgbClr val="000000"/>
              </a:buClr>
              <a:buFont typeface="Arial"/>
              <a:buNone/>
            </a:pPr>
            <a:r>
              <a:rPr b="1" lang="sk" sz="1600">
                <a:solidFill>
                  <a:srgbClr val="FF0000"/>
                </a:solidFill>
              </a:rPr>
              <a:t>Semitendinosus</a:t>
            </a:r>
            <a:endParaRPr b="1" sz="1600">
              <a:solidFill>
                <a:srgbClr val="FF0000"/>
              </a:solidFill>
            </a:endParaRPr>
          </a:p>
          <a:p>
            <a:pPr indent="0" lvl="1" marL="457200" rtl="0" algn="l">
              <a:spcBef>
                <a:spcPts val="0"/>
              </a:spcBef>
              <a:spcAft>
                <a:spcPts val="0"/>
              </a:spcAft>
              <a:buClr>
                <a:srgbClr val="000000"/>
              </a:buClr>
              <a:buFont typeface="Arial"/>
              <a:buNone/>
            </a:pPr>
            <a:r>
              <a:rPr b="1" lang="sk" sz="1600">
                <a:solidFill>
                  <a:srgbClr val="FFC000"/>
                </a:solidFill>
              </a:rPr>
              <a:t>Biceps femoris </a:t>
            </a:r>
            <a:endParaRPr sz="1000">
              <a:solidFill>
                <a:srgbClr val="000000"/>
              </a:solidFill>
            </a:endParaRPr>
          </a:p>
          <a:p>
            <a:pPr indent="0" lvl="1" marL="457200" rtl="0" algn="l">
              <a:spcBef>
                <a:spcPts val="0"/>
              </a:spcBef>
              <a:spcAft>
                <a:spcPts val="0"/>
              </a:spcAft>
              <a:buClr>
                <a:srgbClr val="000000"/>
              </a:buClr>
              <a:buFont typeface="Arial"/>
              <a:buNone/>
            </a:pPr>
            <a:r>
              <a:rPr lang="sk" sz="1600">
                <a:solidFill>
                  <a:srgbClr val="000000"/>
                </a:solidFill>
              </a:rPr>
              <a:t>Popliteus                                 dorsální strana KOK</a:t>
            </a:r>
            <a:endParaRPr sz="1000">
              <a:solidFill>
                <a:srgbClr val="000000"/>
              </a:solidFill>
            </a:endParaRPr>
          </a:p>
          <a:p>
            <a:pPr indent="0" lvl="1" marL="457200" rtl="0" algn="l">
              <a:spcBef>
                <a:spcPts val="0"/>
              </a:spcBef>
              <a:spcAft>
                <a:spcPts val="0"/>
              </a:spcAft>
              <a:buClr>
                <a:srgbClr val="000000"/>
              </a:buClr>
              <a:buFont typeface="Arial"/>
              <a:buNone/>
            </a:pPr>
            <a:r>
              <a:rPr lang="sk" sz="1600">
                <a:solidFill>
                  <a:srgbClr val="000000"/>
                </a:solidFill>
              </a:rPr>
              <a:t>Gastrocnemii</a:t>
            </a:r>
            <a:endParaRPr sz="1600">
              <a:solidFill>
                <a:srgbClr val="000000"/>
              </a:solidFill>
            </a:endParaRPr>
          </a:p>
          <a:p>
            <a:pPr indent="0" lvl="1" marL="457200" rtl="0" algn="l">
              <a:spcBef>
                <a:spcPts val="0"/>
              </a:spcBef>
              <a:spcAft>
                <a:spcPts val="0"/>
              </a:spcAft>
              <a:buClr>
                <a:srgbClr val="000000"/>
              </a:buClr>
              <a:buFont typeface="Arial"/>
              <a:buNone/>
            </a:pPr>
            <a:r>
              <a:rPr lang="sk" sz="1600">
                <a:solidFill>
                  <a:srgbClr val="000000"/>
                </a:solidFill>
              </a:rPr>
              <a:t>Plantaris </a:t>
            </a:r>
            <a:endParaRPr sz="1000">
              <a:solidFill>
                <a:srgbClr val="000000"/>
              </a:solidFill>
            </a:endParaRPr>
          </a:p>
          <a:p>
            <a:pPr indent="0" lvl="1" marL="0" rtl="0" algn="l">
              <a:spcBef>
                <a:spcPts val="0"/>
              </a:spcBef>
              <a:spcAft>
                <a:spcPts val="0"/>
              </a:spcAft>
              <a:buNone/>
            </a:pPr>
            <a:r>
              <a:t/>
            </a:r>
            <a:endParaRPr sz="1600">
              <a:solidFill>
                <a:srgbClr val="000000"/>
              </a:solidFill>
            </a:endParaRPr>
          </a:p>
          <a:p>
            <a:pPr indent="-330200" lvl="0" marL="457200" rtl="0" algn="l">
              <a:spcBef>
                <a:spcPts val="0"/>
              </a:spcBef>
              <a:spcAft>
                <a:spcPts val="0"/>
              </a:spcAft>
              <a:buSzPts val="1600"/>
              <a:buChar char="●"/>
            </a:pPr>
            <a:r>
              <a:rPr lang="sk" sz="1600">
                <a:solidFill>
                  <a:srgbClr val="000000"/>
                </a:solidFill>
              </a:rPr>
              <a:t>Ischiokrurální svaly jsou synergisty LCA – pomoc při předozadní stabilitě KOK</a:t>
            </a:r>
            <a:endParaRPr sz="1000">
              <a:solidFill>
                <a:srgbClr val="000000"/>
              </a:solidFill>
            </a:endParaRPr>
          </a:p>
          <a:p>
            <a:pPr indent="0" lvl="0" marL="0" rtl="0" algn="l">
              <a:spcBef>
                <a:spcPts val="0"/>
              </a:spcBef>
              <a:spcAft>
                <a:spcPts val="0"/>
              </a:spcAft>
              <a:buNone/>
            </a:pPr>
            <a:r>
              <a:t/>
            </a:r>
            <a:endParaRPr sz="1700"/>
          </a:p>
        </p:txBody>
      </p:sp>
      <p:sp>
        <p:nvSpPr>
          <p:cNvPr id="528" name="Google Shape;528;p65"/>
          <p:cNvSpPr/>
          <p:nvPr/>
        </p:nvSpPr>
        <p:spPr>
          <a:xfrm>
            <a:off x="2745450" y="1573075"/>
            <a:ext cx="832800" cy="607800"/>
          </a:xfrm>
          <a:prstGeom prst="rightBrace">
            <a:avLst>
              <a:gd fmla="val 8333" name="adj1"/>
              <a:gd fmla="val 50000" name="adj2"/>
            </a:avLst>
          </a:prstGeom>
          <a:no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65"/>
          <p:cNvSpPr/>
          <p:nvPr/>
        </p:nvSpPr>
        <p:spPr>
          <a:xfrm>
            <a:off x="2853025" y="2622175"/>
            <a:ext cx="832800" cy="1366800"/>
          </a:xfrm>
          <a:prstGeom prst="rightBrace">
            <a:avLst>
              <a:gd fmla="val 8333" name="adj1"/>
              <a:gd fmla="val 50000" name="adj2"/>
            </a:avLst>
          </a:prstGeom>
          <a:noFill/>
          <a:ln cap="flat" cmpd="sng" w="9525">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530" name="Google Shape;530;p65"/>
          <p:cNvPicPr preferRelativeResize="0"/>
          <p:nvPr/>
        </p:nvPicPr>
        <p:blipFill rotWithShape="1">
          <a:blip r:embed="rId4">
            <a:alphaModFix/>
          </a:blip>
          <a:srcRect b="0" l="0" r="0" t="0"/>
          <a:stretch/>
        </p:blipFill>
        <p:spPr>
          <a:xfrm>
            <a:off x="7180125" y="1113249"/>
            <a:ext cx="1862021" cy="2267650"/>
          </a:xfrm>
          <a:prstGeom prst="rect">
            <a:avLst/>
          </a:prstGeom>
          <a:noFill/>
          <a:ln>
            <a:noFill/>
          </a:ln>
        </p:spPr>
      </p:pic>
      <p:sp>
        <p:nvSpPr>
          <p:cNvPr id="531" name="Google Shape;531;p65"/>
          <p:cNvSpPr txBox="1"/>
          <p:nvPr/>
        </p:nvSpPr>
        <p:spPr>
          <a:xfrm>
            <a:off x="7180125" y="3380900"/>
            <a:ext cx="1862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Gross, J. M., Fetto, J., Supnick, E. R., Zemanová, M., &amp; Vacek, J. (2005). Vyšetření pohybového aparátu: překlad druhého anglického vydání.</a:t>
            </a:r>
            <a:endParaRPr sz="800">
              <a:solidFill>
                <a:srgbClr val="CCCCCC"/>
              </a:solidFill>
            </a:endParaRPr>
          </a:p>
        </p:txBody>
      </p:sp>
      <p:sp>
        <p:nvSpPr>
          <p:cNvPr id="532" name="Google Shape;532;p65"/>
          <p:cNvSpPr txBox="1"/>
          <p:nvPr/>
        </p:nvSpPr>
        <p:spPr>
          <a:xfrm>
            <a:off x="6409825" y="0"/>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 v</a:t>
            </a:r>
            <a:endParaRPr sz="800">
              <a:solidFill>
                <a:srgbClr val="CCCCCC"/>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700"/>
              <a:t>Svaly kolenního kloubu - extenzorová skupina</a:t>
            </a:r>
            <a:endParaRPr sz="1700"/>
          </a:p>
          <a:p>
            <a:pPr indent="0" lvl="0" marL="0" rtl="0" algn="l">
              <a:spcBef>
                <a:spcPts val="0"/>
              </a:spcBef>
              <a:spcAft>
                <a:spcPts val="0"/>
              </a:spcAft>
              <a:buNone/>
            </a:pPr>
            <a:r>
              <a:t/>
            </a:r>
            <a:endParaRPr/>
          </a:p>
        </p:txBody>
      </p:sp>
      <p:sp>
        <p:nvSpPr>
          <p:cNvPr id="538" name="Google Shape;538;p66"/>
          <p:cNvSpPr txBox="1"/>
          <p:nvPr>
            <p:ph idx="1" type="body"/>
          </p:nvPr>
        </p:nvSpPr>
        <p:spPr>
          <a:xfrm>
            <a:off x="540000" y="1066225"/>
            <a:ext cx="48198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500"/>
              <a:t>m. QF - 4 svalová bříška:</a:t>
            </a:r>
            <a:endParaRPr b="1" sz="1500"/>
          </a:p>
          <a:p>
            <a:pPr indent="-323850" lvl="0" marL="457200" rtl="0" algn="l">
              <a:lnSpc>
                <a:spcPct val="150000"/>
              </a:lnSpc>
              <a:spcBef>
                <a:spcPts val="0"/>
              </a:spcBef>
              <a:spcAft>
                <a:spcPts val="0"/>
              </a:spcAft>
              <a:buSzPts val="1500"/>
              <a:buChar char="●"/>
            </a:pPr>
            <a:r>
              <a:rPr b="1" lang="sk" sz="1500"/>
              <a:t>monoartikulární</a:t>
            </a:r>
            <a:r>
              <a:rPr lang="sk" sz="1500"/>
              <a:t> (m. VI, m. VL, m. VMO) - výhradně extensory KOK, i laterální složka (VMO silnější než VL, zábrana L deviaci patelly, kokontrakce VMO:VL - směr patelly kraniálně, nerovnováha - stranová deviace patelly) - opakující se dislokace patelly - laterálně, aktivace m. VMO</a:t>
            </a:r>
            <a:endParaRPr sz="1500"/>
          </a:p>
          <a:p>
            <a:pPr indent="-323850" lvl="0" marL="457200" rtl="0" algn="l">
              <a:lnSpc>
                <a:spcPct val="150000"/>
              </a:lnSpc>
              <a:spcBef>
                <a:spcPts val="0"/>
              </a:spcBef>
              <a:spcAft>
                <a:spcPts val="0"/>
              </a:spcAft>
              <a:buSzPts val="1500"/>
              <a:buChar char="●"/>
            </a:pPr>
            <a:r>
              <a:rPr b="1" lang="sk" sz="1500"/>
              <a:t>biartikulární</a:t>
            </a:r>
            <a:r>
              <a:rPr lang="sk" sz="1500"/>
              <a:t> (m. RF) - jen asi pětina celkové EXT, jeho efektivita jako EXT KOK závisí od pozice KYK a naopak efektivita jako FLX KYK závisí od pozice KOK</a:t>
            </a:r>
            <a:endParaRPr sz="1500"/>
          </a:p>
        </p:txBody>
      </p:sp>
      <p:pic>
        <p:nvPicPr>
          <p:cNvPr id="539" name="Google Shape;539;p66"/>
          <p:cNvPicPr preferRelativeResize="0"/>
          <p:nvPr/>
        </p:nvPicPr>
        <p:blipFill rotWithShape="1">
          <a:blip r:embed="rId3">
            <a:alphaModFix/>
          </a:blip>
          <a:srcRect b="45628" l="26966" r="64464" t="12476"/>
          <a:stretch/>
        </p:blipFill>
        <p:spPr>
          <a:xfrm>
            <a:off x="6112000" y="0"/>
            <a:ext cx="1448100" cy="4424851"/>
          </a:xfrm>
          <a:prstGeom prst="rect">
            <a:avLst/>
          </a:prstGeom>
          <a:noFill/>
          <a:ln>
            <a:noFill/>
          </a:ln>
        </p:spPr>
      </p:pic>
      <p:sp>
        <p:nvSpPr>
          <p:cNvPr id="540" name="Google Shape;540;p66"/>
          <p:cNvSpPr txBox="1"/>
          <p:nvPr/>
        </p:nvSpPr>
        <p:spPr>
          <a:xfrm>
            <a:off x="5683150" y="4358750"/>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700"/>
              <a:t>Svaly kolenního kloubu - flexorová skupina</a:t>
            </a:r>
            <a:endParaRPr sz="1700"/>
          </a:p>
          <a:p>
            <a:pPr indent="0" lvl="0" marL="0" rtl="0" algn="l">
              <a:spcBef>
                <a:spcPts val="0"/>
              </a:spcBef>
              <a:spcAft>
                <a:spcPts val="0"/>
              </a:spcAft>
              <a:buNone/>
            </a:pPr>
            <a:r>
              <a:t/>
            </a:r>
            <a:endParaRPr/>
          </a:p>
        </p:txBody>
      </p:sp>
      <p:sp>
        <p:nvSpPr>
          <p:cNvPr id="546" name="Google Shape;546;p67"/>
          <p:cNvSpPr txBox="1"/>
          <p:nvPr>
            <p:ph idx="1" type="body"/>
          </p:nvPr>
        </p:nvSpPr>
        <p:spPr>
          <a:xfrm>
            <a:off x="540000" y="878700"/>
            <a:ext cx="4913700" cy="3105000"/>
          </a:xfrm>
          <a:prstGeom prst="rect">
            <a:avLst/>
          </a:prstGeom>
        </p:spPr>
        <p:txBody>
          <a:bodyPr anchorCtr="0" anchor="t" bIns="0" lIns="0" spcFirstLastPara="1" rIns="0" wrap="square" tIns="0">
            <a:noAutofit/>
          </a:bodyPr>
          <a:lstStyle/>
          <a:p>
            <a:pPr indent="-323850" lvl="0" marL="457200" rtl="0" algn="l">
              <a:lnSpc>
                <a:spcPct val="150000"/>
              </a:lnSpc>
              <a:spcBef>
                <a:spcPts val="0"/>
              </a:spcBef>
              <a:spcAft>
                <a:spcPts val="0"/>
              </a:spcAft>
              <a:buSzPts val="1500"/>
              <a:buChar char="●"/>
            </a:pPr>
            <a:r>
              <a:rPr lang="sk" sz="1500"/>
              <a:t>při FLX v KYK dojde k </a:t>
            </a:r>
            <a:r>
              <a:rPr b="1" lang="sk" sz="1500"/>
              <a:t>relativnímu oslabení m. RF jako EXT KOK</a:t>
            </a:r>
            <a:r>
              <a:rPr lang="sk" sz="1500"/>
              <a:t> (začátek a úpon se k sobě přiblíží), větší efektivitu sehrávají monoartikulární EXT KOK (mm. vastii)</a:t>
            </a:r>
            <a:endParaRPr sz="1500"/>
          </a:p>
          <a:p>
            <a:pPr indent="-323850" lvl="0" marL="457200" rtl="0" algn="l">
              <a:lnSpc>
                <a:spcPct val="150000"/>
              </a:lnSpc>
              <a:spcBef>
                <a:spcPts val="0"/>
              </a:spcBef>
              <a:spcAft>
                <a:spcPts val="0"/>
              </a:spcAft>
              <a:buSzPts val="1500"/>
              <a:buChar char="●"/>
            </a:pPr>
            <a:r>
              <a:rPr lang="sk" sz="1500"/>
              <a:t>při EXT v KYK </a:t>
            </a:r>
            <a:r>
              <a:rPr b="1" lang="sk" sz="1500"/>
              <a:t>dojde k prodloužení začátku a úponu m. RF a k jeho relativnímu zesílení jako EXT KOK </a:t>
            </a:r>
            <a:r>
              <a:rPr lang="sk" sz="1500"/>
              <a:t>(nahromadění elastické energie)</a:t>
            </a:r>
            <a:endParaRPr sz="1500"/>
          </a:p>
          <a:p>
            <a:pPr indent="-323850" lvl="0" marL="457200" rtl="0" algn="l">
              <a:lnSpc>
                <a:spcPct val="150000"/>
              </a:lnSpc>
              <a:spcBef>
                <a:spcPts val="0"/>
              </a:spcBef>
              <a:spcAft>
                <a:spcPts val="0"/>
              </a:spcAft>
              <a:buSzPts val="1500"/>
              <a:buChar char="●"/>
            </a:pPr>
            <a:r>
              <a:rPr b="1" lang="sk" sz="1500"/>
              <a:t>gMAX antagonista-synergista m. RF </a:t>
            </a:r>
            <a:r>
              <a:rPr lang="sk" sz="1500"/>
              <a:t>(antagonista v oblasti KYK a synergista v obl. KOK - např. při běhu či chůzi)</a:t>
            </a:r>
            <a:endParaRPr sz="1500"/>
          </a:p>
          <a:p>
            <a:pPr indent="-323850" lvl="0" marL="457200" rtl="0" algn="l">
              <a:lnSpc>
                <a:spcPct val="150000"/>
              </a:lnSpc>
              <a:spcBef>
                <a:spcPts val="0"/>
              </a:spcBef>
              <a:spcAft>
                <a:spcPts val="0"/>
              </a:spcAft>
              <a:buSzPts val="1500"/>
              <a:buChar char="●"/>
            </a:pPr>
            <a:r>
              <a:rPr lang="sk" sz="1500"/>
              <a:t>m. RF aktivní během švihové (FLX v KOK) i stojné (EXT v KOK) fáze KC</a:t>
            </a:r>
            <a:endParaRPr sz="1500"/>
          </a:p>
        </p:txBody>
      </p:sp>
      <p:pic>
        <p:nvPicPr>
          <p:cNvPr id="547" name="Google Shape;547;p67"/>
          <p:cNvPicPr preferRelativeResize="0"/>
          <p:nvPr/>
        </p:nvPicPr>
        <p:blipFill rotWithShape="1">
          <a:blip r:embed="rId3">
            <a:alphaModFix/>
          </a:blip>
          <a:srcRect b="18188" l="15723" r="53313" t="14170"/>
          <a:stretch/>
        </p:blipFill>
        <p:spPr>
          <a:xfrm>
            <a:off x="5906200" y="540000"/>
            <a:ext cx="2698701" cy="3684598"/>
          </a:xfrm>
          <a:prstGeom prst="rect">
            <a:avLst/>
          </a:prstGeom>
          <a:noFill/>
          <a:ln>
            <a:noFill/>
          </a:ln>
        </p:spPr>
      </p:pic>
      <p:sp>
        <p:nvSpPr>
          <p:cNvPr id="548" name="Google Shape;548;p67"/>
          <p:cNvSpPr txBox="1"/>
          <p:nvPr/>
        </p:nvSpPr>
        <p:spPr>
          <a:xfrm>
            <a:off x="6102650" y="4146775"/>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700"/>
              <a:t>Svaly kolenního kloubu - flexorová skupina</a:t>
            </a:r>
            <a:endParaRPr sz="1700"/>
          </a:p>
          <a:p>
            <a:pPr indent="0" lvl="0" marL="0" rtl="0" algn="l">
              <a:spcBef>
                <a:spcPts val="0"/>
              </a:spcBef>
              <a:spcAft>
                <a:spcPts val="0"/>
              </a:spcAft>
              <a:buNone/>
            </a:pPr>
            <a:r>
              <a:t/>
            </a:r>
            <a:endParaRPr/>
          </a:p>
        </p:txBody>
      </p:sp>
      <p:sp>
        <p:nvSpPr>
          <p:cNvPr id="554" name="Google Shape;554;p68"/>
          <p:cNvSpPr txBox="1"/>
          <p:nvPr>
            <p:ph idx="1" type="body"/>
          </p:nvPr>
        </p:nvSpPr>
        <p:spPr>
          <a:xfrm>
            <a:off x="540000" y="1019250"/>
            <a:ext cx="48198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synergisté</a:t>
            </a:r>
            <a:r>
              <a:rPr lang="sk" sz="1800"/>
              <a:t> EXT (m. RF FLX KYK a EXT KOK) : FLX aparát KOK (hamstringy EXT KYK a FLX KOK)</a:t>
            </a:r>
            <a:endParaRPr sz="1800"/>
          </a:p>
          <a:p>
            <a:pPr indent="-342900" lvl="0" marL="457200" rtl="0" algn="l">
              <a:spcBef>
                <a:spcPts val="0"/>
              </a:spcBef>
              <a:spcAft>
                <a:spcPts val="0"/>
              </a:spcAft>
              <a:buSzPts val="1800"/>
              <a:buChar char="●"/>
            </a:pPr>
            <a:r>
              <a:rPr lang="sk" sz="1800"/>
              <a:t> u FLX v KYK se hamstringy více napínají a vzdálenost od Z a Ú se prodlužuje, u FLX v KYK se </a:t>
            </a:r>
            <a:r>
              <a:rPr b="1" lang="sk" sz="1800"/>
              <a:t>zvyšuje jejich efektivita</a:t>
            </a:r>
            <a:r>
              <a:rPr lang="sk" sz="1800"/>
              <a:t> </a:t>
            </a:r>
            <a:r>
              <a:rPr b="1" lang="sk" sz="1800"/>
              <a:t>jako FLX KOK</a:t>
            </a:r>
            <a:endParaRPr b="1" sz="1800"/>
          </a:p>
          <a:p>
            <a:pPr indent="-342900" lvl="0" marL="457200" rtl="0" algn="l">
              <a:spcBef>
                <a:spcPts val="0"/>
              </a:spcBef>
              <a:spcAft>
                <a:spcPts val="0"/>
              </a:spcAft>
              <a:buSzPts val="1800"/>
              <a:buChar char="●"/>
            </a:pPr>
            <a:r>
              <a:rPr lang="sk" sz="1800"/>
              <a:t>u EXT KYK se hamstringy relativně prodlouží a uvolní a </a:t>
            </a:r>
            <a:r>
              <a:rPr b="1" lang="sk" sz="1800"/>
              <a:t>ztrácí svou efektivitu </a:t>
            </a:r>
            <a:r>
              <a:rPr b="1" lang="sk" sz="1800"/>
              <a:t>jako FLX KOK</a:t>
            </a:r>
            <a:endParaRPr b="1" sz="1800"/>
          </a:p>
        </p:txBody>
      </p:sp>
      <p:pic>
        <p:nvPicPr>
          <p:cNvPr id="555" name="Google Shape;555;p68"/>
          <p:cNvPicPr preferRelativeResize="0"/>
          <p:nvPr/>
        </p:nvPicPr>
        <p:blipFill rotWithShape="1">
          <a:blip r:embed="rId3">
            <a:alphaModFix/>
          </a:blip>
          <a:srcRect b="20751" l="15916" r="51061" t="12524"/>
          <a:stretch/>
        </p:blipFill>
        <p:spPr>
          <a:xfrm>
            <a:off x="5623050" y="686425"/>
            <a:ext cx="2877348" cy="3634051"/>
          </a:xfrm>
          <a:prstGeom prst="rect">
            <a:avLst/>
          </a:prstGeom>
          <a:noFill/>
          <a:ln>
            <a:noFill/>
          </a:ln>
        </p:spPr>
      </p:pic>
      <p:sp>
        <p:nvSpPr>
          <p:cNvPr id="556" name="Google Shape;556;p68"/>
          <p:cNvSpPr txBox="1"/>
          <p:nvPr/>
        </p:nvSpPr>
        <p:spPr>
          <a:xfrm>
            <a:off x="5908825" y="4146775"/>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700"/>
              <a:t>Svaly kolenního kloubu - flexorová skupina</a:t>
            </a:r>
            <a:endParaRPr sz="1700"/>
          </a:p>
          <a:p>
            <a:pPr indent="0" lvl="0" marL="0" rtl="0" algn="l">
              <a:spcBef>
                <a:spcPts val="0"/>
              </a:spcBef>
              <a:spcAft>
                <a:spcPts val="0"/>
              </a:spcAft>
              <a:buNone/>
            </a:pPr>
            <a:r>
              <a:t/>
            </a:r>
            <a:endParaRPr/>
          </a:p>
        </p:txBody>
      </p:sp>
      <p:sp>
        <p:nvSpPr>
          <p:cNvPr id="562" name="Google Shape;562;p69"/>
          <p:cNvSpPr txBox="1"/>
          <p:nvPr>
            <p:ph idx="1" type="body"/>
          </p:nvPr>
        </p:nvSpPr>
        <p:spPr>
          <a:xfrm>
            <a:off x="540000" y="1113250"/>
            <a:ext cx="55251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m. gastrocnemius (6 a 7)</a:t>
            </a:r>
            <a:r>
              <a:rPr lang="sk"/>
              <a:t> - silný stabilizátor KOK</a:t>
            </a:r>
            <a:endParaRPr/>
          </a:p>
          <a:p>
            <a:pPr indent="-361950" lvl="0" marL="457200" rtl="0" algn="l">
              <a:spcBef>
                <a:spcPts val="0"/>
              </a:spcBef>
              <a:spcAft>
                <a:spcPts val="0"/>
              </a:spcAft>
              <a:buSzPts val="2100"/>
              <a:buChar char="●"/>
            </a:pPr>
            <a:r>
              <a:rPr lang="sk"/>
              <a:t>všechny svaly kromě krátké hlavy m. BF a m. popliteus jsou biartikulární (jejich efektivita závisí i od pozice KYK)</a:t>
            </a:r>
            <a:endParaRPr/>
          </a:p>
          <a:p>
            <a:pPr indent="-361950" lvl="0" marL="457200" rtl="0" algn="l">
              <a:spcBef>
                <a:spcPts val="0"/>
              </a:spcBef>
              <a:spcAft>
                <a:spcPts val="0"/>
              </a:spcAft>
              <a:buSzPts val="2100"/>
              <a:buChar char="●"/>
            </a:pPr>
            <a:r>
              <a:rPr b="1" lang="sk"/>
              <a:t>m. sartorius (5) - </a:t>
            </a:r>
            <a:r>
              <a:rPr lang="sk"/>
              <a:t>flexor KOK, a FLX, ZR a ABD KYK</a:t>
            </a:r>
            <a:endParaRPr/>
          </a:p>
          <a:p>
            <a:pPr indent="-361950" lvl="0" marL="457200" rtl="0" algn="l">
              <a:spcBef>
                <a:spcPts val="0"/>
              </a:spcBef>
              <a:spcAft>
                <a:spcPts val="0"/>
              </a:spcAft>
              <a:buSzPts val="2100"/>
              <a:buChar char="●"/>
            </a:pPr>
            <a:r>
              <a:rPr b="1" lang="sk"/>
              <a:t>m. gracilis (4) - </a:t>
            </a:r>
            <a:r>
              <a:rPr lang="sk"/>
              <a:t>adduktor a pomocný flexor KYK, podpora FLX a VR KOK</a:t>
            </a:r>
            <a:endParaRPr/>
          </a:p>
          <a:p>
            <a:pPr indent="0" lvl="0" marL="0" rtl="0" algn="l">
              <a:spcBef>
                <a:spcPts val="0"/>
              </a:spcBef>
              <a:spcAft>
                <a:spcPts val="0"/>
              </a:spcAft>
              <a:buNone/>
            </a:pPr>
            <a:r>
              <a:t/>
            </a:r>
            <a:endParaRPr/>
          </a:p>
        </p:txBody>
      </p:sp>
      <p:pic>
        <p:nvPicPr>
          <p:cNvPr id="563" name="Google Shape;563;p69"/>
          <p:cNvPicPr preferRelativeResize="0"/>
          <p:nvPr/>
        </p:nvPicPr>
        <p:blipFill rotWithShape="1">
          <a:blip r:embed="rId3">
            <a:alphaModFix/>
          </a:blip>
          <a:srcRect b="20751" l="15916" r="51061" t="12524"/>
          <a:stretch/>
        </p:blipFill>
        <p:spPr>
          <a:xfrm>
            <a:off x="6065100" y="677000"/>
            <a:ext cx="2877348" cy="3634051"/>
          </a:xfrm>
          <a:prstGeom prst="rect">
            <a:avLst/>
          </a:prstGeom>
          <a:noFill/>
          <a:ln>
            <a:noFill/>
          </a:ln>
        </p:spPr>
      </p:pic>
      <p:sp>
        <p:nvSpPr>
          <p:cNvPr id="564" name="Google Shape;564;p69"/>
          <p:cNvSpPr txBox="1"/>
          <p:nvPr/>
        </p:nvSpPr>
        <p:spPr>
          <a:xfrm>
            <a:off x="5908825" y="4146775"/>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genus - úvod</a:t>
            </a:r>
            <a:endParaRPr/>
          </a:p>
          <a:p>
            <a:pPr indent="0" lvl="0" marL="0" rtl="0" algn="l">
              <a:spcBef>
                <a:spcPts val="0"/>
              </a:spcBef>
              <a:spcAft>
                <a:spcPts val="0"/>
              </a:spcAft>
              <a:buNone/>
            </a:pPr>
            <a:r>
              <a:t/>
            </a:r>
            <a:endParaRPr/>
          </a:p>
        </p:txBody>
      </p:sp>
      <p:sp>
        <p:nvSpPr>
          <p:cNvPr id="196" name="Google Shape;196;p25"/>
          <p:cNvSpPr txBox="1"/>
          <p:nvPr>
            <p:ph idx="1" type="body"/>
          </p:nvPr>
        </p:nvSpPr>
        <p:spPr>
          <a:xfrm>
            <a:off x="540000" y="1190552"/>
            <a:ext cx="80649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b="1" lang="sk" sz="2000"/>
              <a:t>Stabilita kloubu</a:t>
            </a:r>
            <a:r>
              <a:rPr lang="sk" sz="2000"/>
              <a:t> je dána kostmi i napětím kapsulárních (kolaterálních) a zkřížených vazů (primární stabilita v S rovině) a kolemkloubních svalů (dynamická stabilizace) (Matthijs et al., 2006)</a:t>
            </a:r>
            <a:endParaRPr sz="2000"/>
          </a:p>
          <a:p>
            <a:pPr indent="-355600" lvl="0" marL="457200" rtl="0" algn="l">
              <a:spcBef>
                <a:spcPts val="0"/>
              </a:spcBef>
              <a:spcAft>
                <a:spcPts val="0"/>
              </a:spcAft>
              <a:buSzPts val="2000"/>
              <a:buChar char="●"/>
            </a:pPr>
            <a:r>
              <a:rPr lang="sk" sz="2000"/>
              <a:t>Zkřížené vazy modulují tenzy při řízení artrokinematiky v průběhu FLX a omezují st. VR</a:t>
            </a:r>
            <a:endParaRPr sz="2000"/>
          </a:p>
          <a:p>
            <a:pPr indent="-355600" lvl="0" marL="457200" rtl="0" algn="l">
              <a:spcBef>
                <a:spcPts val="0"/>
              </a:spcBef>
              <a:spcAft>
                <a:spcPts val="0"/>
              </a:spcAft>
              <a:buSzPts val="2000"/>
              <a:buChar char="●"/>
            </a:pPr>
            <a:r>
              <a:rPr lang="sk" sz="2000"/>
              <a:t>Stabilita kolene ve F rovině je dána kolaterálními ligamenty a zadní částí kl. pouzdra</a:t>
            </a:r>
            <a:endParaRPr sz="2000"/>
          </a:p>
          <a:p>
            <a:pPr indent="-355600" lvl="0" marL="457200" rtl="0" algn="l">
              <a:spcBef>
                <a:spcPts val="0"/>
              </a:spcBef>
              <a:spcAft>
                <a:spcPts val="0"/>
              </a:spcAft>
              <a:buSzPts val="2000"/>
              <a:buChar char="●"/>
            </a:pPr>
            <a:r>
              <a:rPr b="1" lang="sk" sz="2000"/>
              <a:t>Dynamizace vazivových struktur - klíčová složka stability</a:t>
            </a:r>
            <a:endParaRPr b="1" sz="2000"/>
          </a:p>
          <a:p>
            <a:pPr indent="0" lvl="0" marL="0" rtl="0" algn="l">
              <a:spcBef>
                <a:spcPts val="0"/>
              </a:spcBef>
              <a:spcAft>
                <a:spcPts val="0"/>
              </a:spcAft>
              <a:buNone/>
            </a:pPr>
            <a:r>
              <a:t/>
            </a:r>
            <a:endParaRPr b="1" sz="2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700"/>
              <a:t>Svaly kolenního kloubu - rotátorová skupina</a:t>
            </a:r>
            <a:endParaRPr sz="1700"/>
          </a:p>
          <a:p>
            <a:pPr indent="0" lvl="0" marL="0" rtl="0" algn="l">
              <a:spcBef>
                <a:spcPts val="0"/>
              </a:spcBef>
              <a:spcAft>
                <a:spcPts val="0"/>
              </a:spcAft>
              <a:buNone/>
            </a:pPr>
            <a:r>
              <a:t/>
            </a:r>
            <a:endParaRPr/>
          </a:p>
        </p:txBody>
      </p:sp>
      <p:sp>
        <p:nvSpPr>
          <p:cNvPr id="570" name="Google Shape;570;p70"/>
          <p:cNvSpPr txBox="1"/>
          <p:nvPr>
            <p:ph idx="1" type="body"/>
          </p:nvPr>
        </p:nvSpPr>
        <p:spPr>
          <a:xfrm>
            <a:off x="483575" y="930475"/>
            <a:ext cx="49137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flexory KOK jsou i rotátory a dělí se podle jejich úponu </a:t>
            </a:r>
            <a:endParaRPr sz="1500"/>
          </a:p>
          <a:p>
            <a:pPr indent="-323850" lvl="0" marL="457200" rtl="0" algn="l">
              <a:spcBef>
                <a:spcPts val="0"/>
              </a:spcBef>
              <a:spcAft>
                <a:spcPts val="0"/>
              </a:spcAft>
              <a:buSzPts val="1500"/>
              <a:buChar char="●"/>
            </a:pPr>
            <a:r>
              <a:rPr lang="sk" sz="1500"/>
              <a:t>svaly uloženy L od vertikální osy XX' rotace jsou ZR (m. BF - 1 a m. TFL - 2) - tah tibiál. plateau za posteriorně = </a:t>
            </a:r>
            <a:r>
              <a:rPr b="1" lang="sk" sz="1500"/>
              <a:t>ZR</a:t>
            </a:r>
            <a:endParaRPr b="1" sz="1500"/>
          </a:p>
          <a:p>
            <a:pPr indent="-323850" lvl="0" marL="457200" rtl="0" algn="l">
              <a:spcBef>
                <a:spcPts val="0"/>
              </a:spcBef>
              <a:spcAft>
                <a:spcPts val="0"/>
              </a:spcAft>
              <a:buSzPts val="1500"/>
              <a:buChar char="●"/>
            </a:pPr>
            <a:r>
              <a:rPr b="1" lang="sk" sz="1500"/>
              <a:t>m. TFL je ZR KOK jen ve FLX KOK, když je KOK v EXT, napomáhá svou kokontrakcí stabilizaci “uzamčení KOK” v EXT</a:t>
            </a:r>
            <a:endParaRPr b="1" sz="1500"/>
          </a:p>
          <a:p>
            <a:pPr indent="-323850" lvl="0" marL="457200" rtl="0" algn="l">
              <a:spcBef>
                <a:spcPts val="0"/>
              </a:spcBef>
              <a:spcAft>
                <a:spcPts val="0"/>
              </a:spcAft>
              <a:buSzPts val="1500"/>
              <a:buChar char="●"/>
            </a:pPr>
            <a:r>
              <a:rPr lang="sk" sz="1500"/>
              <a:t>svaly uloženy M od vertikální osy XX' rotace jsou VR (m. sartorius - 3, m. semitendinosus - 4, m. semimembranosus - 5, m. gracilis - 6, m. popliteus - 7)</a:t>
            </a:r>
            <a:endParaRPr sz="1500"/>
          </a:p>
          <a:p>
            <a:pPr indent="-323850" lvl="0" marL="457200" rtl="0" algn="l">
              <a:spcBef>
                <a:spcPts val="0"/>
              </a:spcBef>
              <a:spcAft>
                <a:spcPts val="0"/>
              </a:spcAft>
              <a:buSzPts val="1500"/>
              <a:buChar char="●"/>
            </a:pPr>
            <a:r>
              <a:rPr lang="sk" sz="1500"/>
              <a:t>síla m. popliteus jako VR KOK je větší s jeho FLX</a:t>
            </a:r>
            <a:endParaRPr sz="1500"/>
          </a:p>
        </p:txBody>
      </p:sp>
      <p:pic>
        <p:nvPicPr>
          <p:cNvPr id="571" name="Google Shape;571;p70"/>
          <p:cNvPicPr preferRelativeResize="0"/>
          <p:nvPr/>
        </p:nvPicPr>
        <p:blipFill rotWithShape="1">
          <a:blip r:embed="rId3">
            <a:alphaModFix/>
          </a:blip>
          <a:srcRect b="22038" l="16882" r="53885" t="11959"/>
          <a:stretch/>
        </p:blipFill>
        <p:spPr>
          <a:xfrm>
            <a:off x="5651275" y="479213"/>
            <a:ext cx="2839752" cy="4007526"/>
          </a:xfrm>
          <a:prstGeom prst="rect">
            <a:avLst/>
          </a:prstGeom>
          <a:noFill/>
          <a:ln>
            <a:noFill/>
          </a:ln>
        </p:spPr>
      </p:pic>
      <p:sp>
        <p:nvSpPr>
          <p:cNvPr id="572" name="Google Shape;572;p70"/>
          <p:cNvSpPr txBox="1"/>
          <p:nvPr/>
        </p:nvSpPr>
        <p:spPr>
          <a:xfrm>
            <a:off x="5918250" y="4358750"/>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1700"/>
              <a:t>Svaly kolenního kloubu - dynamické stabilizátory</a:t>
            </a:r>
            <a:endParaRPr sz="1700"/>
          </a:p>
          <a:p>
            <a:pPr indent="0" lvl="0" marL="0" rtl="0" algn="l">
              <a:spcBef>
                <a:spcPts val="0"/>
              </a:spcBef>
              <a:spcAft>
                <a:spcPts val="0"/>
              </a:spcAft>
              <a:buNone/>
            </a:pPr>
            <a:r>
              <a:t/>
            </a:r>
            <a:endParaRPr/>
          </a:p>
        </p:txBody>
      </p:sp>
      <p:pic>
        <p:nvPicPr>
          <p:cNvPr id="578" name="Google Shape;578;p71"/>
          <p:cNvPicPr preferRelativeResize="0"/>
          <p:nvPr/>
        </p:nvPicPr>
        <p:blipFill>
          <a:blip r:embed="rId3">
            <a:alphaModFix/>
          </a:blip>
          <a:stretch>
            <a:fillRect/>
          </a:stretch>
        </p:blipFill>
        <p:spPr>
          <a:xfrm>
            <a:off x="5653763" y="285750"/>
            <a:ext cx="1876425" cy="4572000"/>
          </a:xfrm>
          <a:prstGeom prst="rect">
            <a:avLst/>
          </a:prstGeom>
          <a:noFill/>
          <a:ln>
            <a:noFill/>
          </a:ln>
        </p:spPr>
      </p:pic>
      <p:pic>
        <p:nvPicPr>
          <p:cNvPr id="579" name="Google Shape;579;p71"/>
          <p:cNvPicPr preferRelativeResize="0"/>
          <p:nvPr/>
        </p:nvPicPr>
        <p:blipFill>
          <a:blip r:embed="rId4">
            <a:alphaModFix/>
          </a:blip>
          <a:stretch>
            <a:fillRect/>
          </a:stretch>
        </p:blipFill>
        <p:spPr>
          <a:xfrm>
            <a:off x="540000" y="897750"/>
            <a:ext cx="4359634" cy="3960001"/>
          </a:xfrm>
          <a:prstGeom prst="rect">
            <a:avLst/>
          </a:prstGeom>
          <a:noFill/>
          <a:ln>
            <a:noFill/>
          </a:ln>
        </p:spPr>
      </p:pic>
      <p:sp>
        <p:nvSpPr>
          <p:cNvPr id="580" name="Google Shape;580;p71"/>
          <p:cNvSpPr txBox="1"/>
          <p:nvPr/>
        </p:nvSpPr>
        <p:spPr>
          <a:xfrm>
            <a:off x="4105450" y="4526275"/>
            <a:ext cx="2206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Myers, T. W. (2013). </a:t>
            </a:r>
            <a:r>
              <a:rPr i="1" lang="sk" sz="800">
                <a:solidFill>
                  <a:srgbClr val="CCCCCC"/>
                </a:solidFill>
              </a:rPr>
              <a:t>Anatomy trains e-book: myofascial meridians for manual and movement therapists</a:t>
            </a:r>
            <a:r>
              <a:rPr lang="sk" sz="800">
                <a:solidFill>
                  <a:srgbClr val="CCCCCC"/>
                </a:solidFill>
              </a:rPr>
              <a:t>. Elsevier Health Sciences.</a:t>
            </a:r>
            <a:endParaRPr sz="800">
              <a:solidFill>
                <a:srgbClr val="CCCCCC"/>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KOK - osové uspořádání</a:t>
            </a:r>
            <a:endParaRPr/>
          </a:p>
        </p:txBody>
      </p:sp>
      <p:sp>
        <p:nvSpPr>
          <p:cNvPr id="586" name="Google Shape;586;p72"/>
          <p:cNvSpPr txBox="1"/>
          <p:nvPr>
            <p:ph idx="1" type="body"/>
          </p:nvPr>
        </p:nvSpPr>
        <p:spPr>
          <a:xfrm>
            <a:off x="540000" y="1269000"/>
            <a:ext cx="8064900" cy="3105000"/>
          </a:xfrm>
          <a:prstGeom prst="rect">
            <a:avLst/>
          </a:prstGeom>
        </p:spPr>
        <p:txBody>
          <a:bodyPr anchorCtr="0" anchor="t" bIns="0" lIns="0" spcFirstLastPara="1" rIns="0" wrap="square" tIns="0">
            <a:noAutofit/>
          </a:bodyPr>
          <a:lstStyle/>
          <a:p>
            <a:pPr indent="-215900" lvl="0" marL="228600" rtl="0" algn="l">
              <a:lnSpc>
                <a:spcPct val="90000"/>
              </a:lnSpc>
              <a:spcBef>
                <a:spcPts val="0"/>
              </a:spcBef>
              <a:spcAft>
                <a:spcPts val="0"/>
              </a:spcAft>
              <a:buSzPts val="2600"/>
              <a:buChar char="•"/>
            </a:pPr>
            <a:r>
              <a:rPr lang="sk" sz="2600">
                <a:solidFill>
                  <a:srgbClr val="000000"/>
                </a:solidFill>
              </a:rPr>
              <a:t>Kontakt femuru a tibie je téměř v horizontále, femur je však od této osy odkloněn, takže svírá zevně otevřený – </a:t>
            </a:r>
            <a:r>
              <a:rPr b="1" lang="sk" sz="2600">
                <a:solidFill>
                  <a:srgbClr val="000000"/>
                </a:solidFill>
              </a:rPr>
              <a:t>fyziologický abdukční úhel 170-175°</a:t>
            </a:r>
            <a:r>
              <a:rPr lang="sk" sz="2600">
                <a:solidFill>
                  <a:srgbClr val="000000"/>
                </a:solidFill>
              </a:rPr>
              <a:t> (u žen o 5°menší, pro širší pánev)</a:t>
            </a:r>
            <a:endParaRPr sz="2600">
              <a:solidFill>
                <a:srgbClr val="000000"/>
              </a:solidFill>
            </a:endParaRPr>
          </a:p>
          <a:p>
            <a:pPr indent="0" lvl="0" marL="0" rtl="0" algn="l">
              <a:lnSpc>
                <a:spcPct val="90000"/>
              </a:lnSpc>
              <a:spcBef>
                <a:spcPts val="1000"/>
              </a:spcBef>
              <a:spcAft>
                <a:spcPts val="0"/>
              </a:spcAft>
              <a:buNone/>
            </a:pPr>
            <a:r>
              <a:t/>
            </a:r>
            <a:endParaRPr sz="2600">
              <a:solidFill>
                <a:srgbClr val="000000"/>
              </a:solidFill>
            </a:endParaRPr>
          </a:p>
          <a:p>
            <a:pPr indent="-215900" lvl="0" marL="228600" rtl="0" algn="l">
              <a:lnSpc>
                <a:spcPct val="90000"/>
              </a:lnSpc>
              <a:spcBef>
                <a:spcPts val="1000"/>
              </a:spcBef>
              <a:spcAft>
                <a:spcPts val="0"/>
              </a:spcAft>
              <a:buSzPts val="2600"/>
              <a:buChar char="•"/>
            </a:pPr>
            <a:r>
              <a:rPr b="1" lang="sk" sz="2600">
                <a:solidFill>
                  <a:srgbClr val="000000"/>
                </a:solidFill>
              </a:rPr>
              <a:t>Klinické využití: </a:t>
            </a:r>
            <a:r>
              <a:rPr lang="sk" sz="2600">
                <a:solidFill>
                  <a:srgbClr val="000000"/>
                </a:solidFill>
              </a:rPr>
              <a:t>pro stanovení úhlu odklonu těla femuru se využívá Q-úhel</a:t>
            </a:r>
            <a:endParaRPr sz="2600">
              <a:solidFill>
                <a:srgbClr val="000000"/>
              </a:solidFill>
            </a:endParaRPr>
          </a:p>
          <a:p>
            <a:pPr indent="0" lvl="0" marL="0" rtl="0" algn="l">
              <a:spcBef>
                <a:spcPts val="0"/>
              </a:spcBef>
              <a:spcAft>
                <a:spcPts val="0"/>
              </a:spcAft>
              <a:buNone/>
            </a:pPr>
            <a:r>
              <a:t/>
            </a:r>
            <a:endParaRPr sz="19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73"/>
          <p:cNvPicPr preferRelativeResize="0"/>
          <p:nvPr/>
        </p:nvPicPr>
        <p:blipFill>
          <a:blip r:embed="rId3">
            <a:alphaModFix/>
          </a:blip>
          <a:stretch>
            <a:fillRect/>
          </a:stretch>
        </p:blipFill>
        <p:spPr>
          <a:xfrm>
            <a:off x="5979008" y="0"/>
            <a:ext cx="2076783" cy="5143499"/>
          </a:xfrm>
          <a:prstGeom prst="rect">
            <a:avLst/>
          </a:prstGeom>
          <a:noFill/>
          <a:ln>
            <a:noFill/>
          </a:ln>
        </p:spPr>
      </p:pic>
      <p:sp>
        <p:nvSpPr>
          <p:cNvPr id="592" name="Google Shape;592;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Q-úhel</a:t>
            </a:r>
            <a:endParaRPr/>
          </a:p>
        </p:txBody>
      </p:sp>
      <p:sp>
        <p:nvSpPr>
          <p:cNvPr id="593" name="Google Shape;593;p73"/>
          <p:cNvSpPr txBox="1"/>
          <p:nvPr>
            <p:ph idx="1" type="body"/>
          </p:nvPr>
        </p:nvSpPr>
        <p:spPr>
          <a:xfrm>
            <a:off x="540000" y="1179350"/>
            <a:ext cx="5757600" cy="3105000"/>
          </a:xfrm>
          <a:prstGeom prst="rect">
            <a:avLst/>
          </a:prstGeom>
        </p:spPr>
        <p:txBody>
          <a:bodyPr anchorCtr="0" anchor="t" bIns="0" lIns="0" spcFirstLastPara="1" rIns="0" wrap="square" tIns="0">
            <a:noAutofit/>
          </a:bodyPr>
          <a:lstStyle/>
          <a:p>
            <a:pPr indent="-203200" lvl="0" marL="228600" rtl="0" algn="l">
              <a:lnSpc>
                <a:spcPct val="90000"/>
              </a:lnSpc>
              <a:spcBef>
                <a:spcPts val="0"/>
              </a:spcBef>
              <a:spcAft>
                <a:spcPts val="0"/>
              </a:spcAft>
              <a:buSzPts val="2400"/>
              <a:buChar char="•"/>
            </a:pPr>
            <a:r>
              <a:rPr lang="sk" sz="2400">
                <a:solidFill>
                  <a:srgbClr val="000000"/>
                </a:solidFill>
              </a:rPr>
              <a:t>„Quadriceps angle“</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ostrý úhel, tvoří ho směr tahu m. QF a osa lig. Patellae</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spojnice SIAS a středu pately + spojnice středu pately a tuberositas tibiae</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Ženy 15°</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Muži 10°</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&gt; 20° - </a:t>
            </a:r>
            <a:r>
              <a:rPr b="1" lang="sk" sz="2400">
                <a:solidFill>
                  <a:srgbClr val="000000"/>
                </a:solidFill>
              </a:rPr>
              <a:t>patela je tažena laterálně</a:t>
            </a:r>
            <a:endParaRPr b="1" sz="2400">
              <a:solidFill>
                <a:srgbClr val="000000"/>
              </a:solidFill>
            </a:endParaRPr>
          </a:p>
          <a:p>
            <a:pPr indent="-50800" lvl="0" marL="228600" rtl="0" algn="l">
              <a:lnSpc>
                <a:spcPct val="90000"/>
              </a:lnSpc>
              <a:spcBef>
                <a:spcPts val="1000"/>
              </a:spcBef>
              <a:spcAft>
                <a:spcPts val="0"/>
              </a:spcAft>
              <a:buNone/>
            </a:pPr>
            <a:r>
              <a:t/>
            </a:r>
            <a:endParaRPr sz="2400">
              <a:solidFill>
                <a:srgbClr val="000000"/>
              </a:solidFill>
            </a:endParaRPr>
          </a:p>
          <a:p>
            <a:pPr indent="-50800" lvl="0" marL="228600" rtl="0" algn="l">
              <a:lnSpc>
                <a:spcPct val="90000"/>
              </a:lnSpc>
              <a:spcBef>
                <a:spcPts val="1000"/>
              </a:spcBef>
              <a:spcAft>
                <a:spcPts val="0"/>
              </a:spcAft>
              <a:buNone/>
            </a:pPr>
            <a:r>
              <a:t/>
            </a:r>
            <a:endParaRPr sz="2400">
              <a:solidFill>
                <a:srgbClr val="000000"/>
              </a:solidFill>
            </a:endParaRPr>
          </a:p>
          <a:p>
            <a:pPr indent="0" lvl="0" marL="0" rtl="0" algn="l">
              <a:spcBef>
                <a:spcPts val="0"/>
              </a:spcBef>
              <a:spcAft>
                <a:spcPts val="0"/>
              </a:spcAft>
              <a:buNone/>
            </a:pPr>
            <a:r>
              <a:t/>
            </a:r>
            <a:endParaRPr sz="1700"/>
          </a:p>
        </p:txBody>
      </p:sp>
      <p:sp>
        <p:nvSpPr>
          <p:cNvPr id="594" name="Google Shape;594;p73"/>
          <p:cNvSpPr txBox="1"/>
          <p:nvPr/>
        </p:nvSpPr>
        <p:spPr>
          <a:xfrm>
            <a:off x="7211700" y="0"/>
            <a:ext cx="1932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https://www.physio-pedia.com/%27Q%27_Angle</a:t>
            </a:r>
            <a:endParaRPr sz="800">
              <a:solidFill>
                <a:srgbClr val="CCCCCC"/>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C:\Users\Admin\Desktop\KINT1 OBR\Obr. 1, 2, 3.png" id="599" name="Google Shape;599;p74"/>
          <p:cNvPicPr preferRelativeResize="0"/>
          <p:nvPr/>
        </p:nvPicPr>
        <p:blipFill rotWithShape="1">
          <a:blip r:embed="rId3">
            <a:alphaModFix/>
          </a:blip>
          <a:srcRect b="0" l="0" r="47674" t="-321"/>
          <a:stretch/>
        </p:blipFill>
        <p:spPr>
          <a:xfrm>
            <a:off x="7093672" y="457197"/>
            <a:ext cx="1958351" cy="4549325"/>
          </a:xfrm>
          <a:prstGeom prst="rect">
            <a:avLst/>
          </a:prstGeom>
          <a:noFill/>
          <a:ln>
            <a:noFill/>
          </a:ln>
        </p:spPr>
      </p:pic>
      <p:sp>
        <p:nvSpPr>
          <p:cNvPr id="600" name="Google Shape;600;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Osy kolenního kloubu (Kapandji, 1987)</a:t>
            </a:r>
            <a:endParaRPr/>
          </a:p>
        </p:txBody>
      </p:sp>
      <p:sp>
        <p:nvSpPr>
          <p:cNvPr id="601" name="Google Shape;601;p74"/>
          <p:cNvSpPr txBox="1"/>
          <p:nvPr>
            <p:ph idx="1" type="body"/>
          </p:nvPr>
        </p:nvSpPr>
        <p:spPr>
          <a:xfrm>
            <a:off x="521500" y="1179350"/>
            <a:ext cx="5197500" cy="3105000"/>
          </a:xfrm>
          <a:prstGeom prst="rect">
            <a:avLst/>
          </a:prstGeom>
        </p:spPr>
        <p:txBody>
          <a:bodyPr anchorCtr="0" anchor="t" bIns="0" lIns="0" spcFirstLastPara="1" rIns="0" wrap="square" tIns="0">
            <a:noAutofit/>
          </a:bodyPr>
          <a:lstStyle/>
          <a:p>
            <a:pPr indent="-196850" lvl="0" marL="228600" rtl="0" algn="l">
              <a:lnSpc>
                <a:spcPct val="80000"/>
              </a:lnSpc>
              <a:spcBef>
                <a:spcPts val="0"/>
              </a:spcBef>
              <a:spcAft>
                <a:spcPts val="0"/>
              </a:spcAft>
              <a:buSzPts val="2300"/>
              <a:buChar char="•"/>
            </a:pPr>
            <a:r>
              <a:rPr lang="sk" sz="2300">
                <a:solidFill>
                  <a:srgbClr val="000000"/>
                </a:solidFill>
              </a:rPr>
              <a:t>HOC (hip, knee, ankle) – spojnice středů kloubů, mechanická osa DK</a:t>
            </a:r>
            <a:endParaRPr sz="2300">
              <a:solidFill>
                <a:srgbClr val="000000"/>
              </a:solidFill>
            </a:endParaRPr>
          </a:p>
          <a:p>
            <a:pPr indent="0" lvl="0" marL="0" rtl="0" algn="l">
              <a:lnSpc>
                <a:spcPct val="80000"/>
              </a:lnSpc>
              <a:spcBef>
                <a:spcPts val="1000"/>
              </a:spcBef>
              <a:spcAft>
                <a:spcPts val="0"/>
              </a:spcAft>
              <a:buNone/>
            </a:pPr>
            <a:r>
              <a:rPr lang="sk" sz="2300">
                <a:solidFill>
                  <a:srgbClr val="000000"/>
                </a:solidFill>
              </a:rPr>
              <a:t>	- odklonění osy femuru od mechanické osy o 6°</a:t>
            </a:r>
            <a:endParaRPr sz="2300">
              <a:solidFill>
                <a:srgbClr val="000000"/>
              </a:solidFill>
            </a:endParaRPr>
          </a:p>
          <a:p>
            <a:pPr indent="-196850" lvl="0" marL="228600" rtl="0" algn="l">
              <a:lnSpc>
                <a:spcPct val="80000"/>
              </a:lnSpc>
              <a:spcBef>
                <a:spcPts val="1000"/>
              </a:spcBef>
              <a:spcAft>
                <a:spcPts val="0"/>
              </a:spcAft>
              <a:buSzPts val="2300"/>
              <a:buChar char="•"/>
            </a:pPr>
            <a:r>
              <a:rPr b="1" lang="sk" sz="2300">
                <a:solidFill>
                  <a:srgbClr val="000000"/>
                </a:solidFill>
              </a:rPr>
              <a:t>Abdukční úhel –</a:t>
            </a:r>
            <a:r>
              <a:rPr lang="sk" sz="2300">
                <a:solidFill>
                  <a:srgbClr val="000000"/>
                </a:solidFill>
              </a:rPr>
              <a:t> fyziologická valgozita KOK 170°-175°</a:t>
            </a:r>
            <a:br>
              <a:rPr lang="sk" sz="2300">
                <a:solidFill>
                  <a:srgbClr val="000000"/>
                </a:solidFill>
              </a:rPr>
            </a:br>
            <a:br>
              <a:rPr lang="sk" sz="2300">
                <a:solidFill>
                  <a:srgbClr val="000000"/>
                </a:solidFill>
              </a:rPr>
            </a:br>
            <a:r>
              <a:rPr lang="sk" sz="2300">
                <a:solidFill>
                  <a:srgbClr val="000000"/>
                </a:solidFill>
              </a:rPr>
              <a:t>&gt; genua vara</a:t>
            </a:r>
            <a:endParaRPr sz="2300">
              <a:solidFill>
                <a:srgbClr val="000000"/>
              </a:solidFill>
            </a:endParaRPr>
          </a:p>
          <a:p>
            <a:pPr indent="0" lvl="0" marL="0" rtl="0" algn="l">
              <a:lnSpc>
                <a:spcPct val="80000"/>
              </a:lnSpc>
              <a:spcBef>
                <a:spcPts val="1000"/>
              </a:spcBef>
              <a:spcAft>
                <a:spcPts val="0"/>
              </a:spcAft>
              <a:buNone/>
            </a:pPr>
            <a:r>
              <a:rPr lang="sk" sz="2300">
                <a:solidFill>
                  <a:srgbClr val="000000"/>
                </a:solidFill>
              </a:rPr>
              <a:t> </a:t>
            </a:r>
            <a:br>
              <a:rPr lang="sk" sz="2300">
                <a:solidFill>
                  <a:srgbClr val="000000"/>
                </a:solidFill>
              </a:rPr>
            </a:br>
            <a:r>
              <a:rPr lang="sk" sz="2300">
                <a:solidFill>
                  <a:srgbClr val="000000"/>
                </a:solidFill>
              </a:rPr>
              <a:t>  &lt; genua valga</a:t>
            </a:r>
            <a:endParaRPr sz="2300">
              <a:solidFill>
                <a:srgbClr val="000000"/>
              </a:solidFill>
            </a:endParaRPr>
          </a:p>
          <a:p>
            <a:pPr indent="-50800" lvl="0" marL="228600" rtl="0" algn="l">
              <a:lnSpc>
                <a:spcPct val="80000"/>
              </a:lnSpc>
              <a:spcBef>
                <a:spcPts val="1000"/>
              </a:spcBef>
              <a:spcAft>
                <a:spcPts val="0"/>
              </a:spcAft>
              <a:buNone/>
            </a:pPr>
            <a:r>
              <a:t/>
            </a:r>
            <a:endParaRPr sz="2300">
              <a:solidFill>
                <a:srgbClr val="000000"/>
              </a:solidFill>
            </a:endParaRPr>
          </a:p>
          <a:p>
            <a:pPr indent="0" lvl="0" marL="0" rtl="0" algn="l">
              <a:lnSpc>
                <a:spcPct val="80000"/>
              </a:lnSpc>
              <a:spcBef>
                <a:spcPts val="1000"/>
              </a:spcBef>
              <a:spcAft>
                <a:spcPts val="0"/>
              </a:spcAft>
              <a:buNone/>
            </a:pPr>
            <a:r>
              <a:t/>
            </a:r>
            <a:endParaRPr sz="2300">
              <a:solidFill>
                <a:srgbClr val="000000"/>
              </a:solidFill>
            </a:endParaRPr>
          </a:p>
          <a:p>
            <a:pPr indent="0" lvl="0" marL="0" rtl="0" algn="l">
              <a:spcBef>
                <a:spcPts val="0"/>
              </a:spcBef>
              <a:spcAft>
                <a:spcPts val="0"/>
              </a:spcAft>
              <a:buNone/>
            </a:pPr>
            <a:r>
              <a:t/>
            </a:r>
            <a:endParaRPr sz="1600"/>
          </a:p>
        </p:txBody>
      </p:sp>
      <p:pic>
        <p:nvPicPr>
          <p:cNvPr id="602" name="Google Shape;602;p74"/>
          <p:cNvPicPr preferRelativeResize="0"/>
          <p:nvPr/>
        </p:nvPicPr>
        <p:blipFill rotWithShape="1">
          <a:blip r:embed="rId4">
            <a:alphaModFix/>
          </a:blip>
          <a:srcRect b="0" l="0" r="0" t="0"/>
          <a:stretch/>
        </p:blipFill>
        <p:spPr>
          <a:xfrm>
            <a:off x="2753473" y="3146775"/>
            <a:ext cx="496225" cy="914800"/>
          </a:xfrm>
          <a:prstGeom prst="rect">
            <a:avLst/>
          </a:prstGeom>
          <a:noFill/>
          <a:ln>
            <a:noFill/>
          </a:ln>
        </p:spPr>
      </p:pic>
      <p:pic>
        <p:nvPicPr>
          <p:cNvPr id="603" name="Google Shape;603;p74"/>
          <p:cNvPicPr preferRelativeResize="0"/>
          <p:nvPr/>
        </p:nvPicPr>
        <p:blipFill rotWithShape="1">
          <a:blip r:embed="rId5">
            <a:alphaModFix/>
          </a:blip>
          <a:srcRect b="0" l="0" r="0" t="0"/>
          <a:stretch/>
        </p:blipFill>
        <p:spPr>
          <a:xfrm>
            <a:off x="2753474" y="4061572"/>
            <a:ext cx="496225" cy="844102"/>
          </a:xfrm>
          <a:prstGeom prst="rect">
            <a:avLst/>
          </a:prstGeom>
          <a:noFill/>
          <a:ln>
            <a:noFill/>
          </a:ln>
        </p:spPr>
      </p:pic>
      <p:sp>
        <p:nvSpPr>
          <p:cNvPr id="604" name="Google Shape;604;p74"/>
          <p:cNvSpPr txBox="1"/>
          <p:nvPr/>
        </p:nvSpPr>
        <p:spPr>
          <a:xfrm>
            <a:off x="5255600" y="4083425"/>
            <a:ext cx="2305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75"/>
          <p:cNvSpPr txBox="1"/>
          <p:nvPr>
            <p:ph type="title"/>
          </p:nvPr>
        </p:nvSpPr>
        <p:spPr>
          <a:xfrm>
            <a:off x="540000" y="540000"/>
            <a:ext cx="27432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300"/>
              <a:t>Genua vara a valga</a:t>
            </a:r>
            <a:endParaRPr sz="2300"/>
          </a:p>
        </p:txBody>
      </p:sp>
      <p:sp>
        <p:nvSpPr>
          <p:cNvPr id="610" name="Google Shape;610;p75"/>
          <p:cNvSpPr txBox="1"/>
          <p:nvPr/>
        </p:nvSpPr>
        <p:spPr>
          <a:xfrm>
            <a:off x="3373075" y="3976525"/>
            <a:ext cx="266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pic>
        <p:nvPicPr>
          <p:cNvPr id="611" name="Google Shape;611;p75"/>
          <p:cNvPicPr preferRelativeResize="0"/>
          <p:nvPr/>
        </p:nvPicPr>
        <p:blipFill rotWithShape="1">
          <a:blip r:embed="rId3">
            <a:alphaModFix/>
          </a:blip>
          <a:srcRect b="0" l="0" r="0" t="0"/>
          <a:stretch/>
        </p:blipFill>
        <p:spPr>
          <a:xfrm>
            <a:off x="540003" y="1113253"/>
            <a:ext cx="3054324" cy="3540376"/>
          </a:xfrm>
          <a:prstGeom prst="rect">
            <a:avLst/>
          </a:prstGeom>
          <a:noFill/>
          <a:ln>
            <a:noFill/>
          </a:ln>
        </p:spPr>
      </p:pic>
      <p:pic>
        <p:nvPicPr>
          <p:cNvPr id="612" name="Google Shape;612;p75"/>
          <p:cNvPicPr preferRelativeResize="0"/>
          <p:nvPr/>
        </p:nvPicPr>
        <p:blipFill rotWithShape="1">
          <a:blip r:embed="rId4">
            <a:alphaModFix/>
          </a:blip>
          <a:srcRect b="19920" l="41766" r="22551" t="44419"/>
          <a:stretch/>
        </p:blipFill>
        <p:spPr>
          <a:xfrm>
            <a:off x="4157941" y="916500"/>
            <a:ext cx="3791109" cy="23679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v KOK</a:t>
            </a:r>
            <a:endParaRPr/>
          </a:p>
        </p:txBody>
      </p:sp>
      <p:sp>
        <p:nvSpPr>
          <p:cNvPr id="618" name="Google Shape;618;p76"/>
          <p:cNvSpPr txBox="1"/>
          <p:nvPr>
            <p:ph idx="1" type="body"/>
          </p:nvPr>
        </p:nvSpPr>
        <p:spPr>
          <a:xfrm>
            <a:off x="540000" y="1269000"/>
            <a:ext cx="4177800" cy="3105000"/>
          </a:xfrm>
          <a:prstGeom prst="rect">
            <a:avLst/>
          </a:prstGeom>
        </p:spPr>
        <p:txBody>
          <a:bodyPr anchorCtr="0" anchor="t" bIns="0" lIns="0" spcFirstLastPara="1" rIns="0" wrap="square" tIns="0">
            <a:noAutofit/>
          </a:bodyPr>
          <a:lstStyle/>
          <a:p>
            <a:pPr indent="-209550" lvl="0" marL="228600" rtl="0" algn="l">
              <a:lnSpc>
                <a:spcPct val="90000"/>
              </a:lnSpc>
              <a:spcBef>
                <a:spcPts val="0"/>
              </a:spcBef>
              <a:spcAft>
                <a:spcPts val="0"/>
              </a:spcAft>
              <a:buSzPts val="2500"/>
              <a:buChar char="•"/>
            </a:pPr>
            <a:r>
              <a:rPr lang="sk" sz="2500">
                <a:solidFill>
                  <a:srgbClr val="000000"/>
                </a:solidFill>
              </a:rPr>
              <a:t>1 stupeň volnosti, při flexi kolene 2 stupně volnosti </a:t>
            </a:r>
            <a:endParaRPr sz="2500">
              <a:solidFill>
                <a:srgbClr val="000000"/>
              </a:solidFill>
            </a:endParaRPr>
          </a:p>
          <a:p>
            <a:pPr indent="-209550" lvl="0" marL="228600" rtl="0" algn="l">
              <a:lnSpc>
                <a:spcPct val="90000"/>
              </a:lnSpc>
              <a:spcBef>
                <a:spcPts val="1000"/>
              </a:spcBef>
              <a:spcAft>
                <a:spcPts val="0"/>
              </a:spcAft>
              <a:buSzPts val="2500"/>
              <a:buChar char="•"/>
            </a:pPr>
            <a:r>
              <a:rPr b="1" lang="sk" sz="2500">
                <a:solidFill>
                  <a:srgbClr val="000000"/>
                </a:solidFill>
              </a:rPr>
              <a:t>Základní postavení: </a:t>
            </a:r>
            <a:r>
              <a:rPr lang="sk" sz="2500" u="sng">
                <a:solidFill>
                  <a:srgbClr val="000000"/>
                </a:solidFill>
              </a:rPr>
              <a:t>extenze = uzamčení kolene</a:t>
            </a:r>
            <a:r>
              <a:rPr lang="sk" sz="2500">
                <a:solidFill>
                  <a:srgbClr val="000000"/>
                </a:solidFill>
              </a:rPr>
              <a:t>, při které jsou ligg. collateralia a cruciata napnuta (Číhák, 2001)</a:t>
            </a:r>
            <a:endParaRPr sz="2500">
              <a:solidFill>
                <a:srgbClr val="000000"/>
              </a:solidFill>
            </a:endParaRPr>
          </a:p>
          <a:p>
            <a:pPr indent="0" lvl="0" marL="228600" rtl="0" algn="l">
              <a:lnSpc>
                <a:spcPct val="90000"/>
              </a:lnSpc>
              <a:spcBef>
                <a:spcPts val="0"/>
              </a:spcBef>
              <a:spcAft>
                <a:spcPts val="0"/>
              </a:spcAft>
              <a:buNone/>
            </a:pPr>
            <a:r>
              <a:t/>
            </a:r>
            <a:endParaRPr sz="1000"/>
          </a:p>
          <a:p>
            <a:pPr indent="0" lvl="0" marL="228600" rtl="0" algn="l">
              <a:lnSpc>
                <a:spcPct val="90000"/>
              </a:lnSpc>
              <a:spcBef>
                <a:spcPts val="0"/>
              </a:spcBef>
              <a:spcAft>
                <a:spcPts val="0"/>
              </a:spcAft>
              <a:buNone/>
            </a:pPr>
            <a:r>
              <a:t/>
            </a:r>
            <a:endParaRPr sz="1000"/>
          </a:p>
          <a:p>
            <a:pPr indent="-292100" lvl="0" marL="457200" rtl="0" algn="l">
              <a:lnSpc>
                <a:spcPct val="90000"/>
              </a:lnSpc>
              <a:spcBef>
                <a:spcPts val="0"/>
              </a:spcBef>
              <a:spcAft>
                <a:spcPts val="0"/>
              </a:spcAft>
              <a:buSzPts val="1000"/>
              <a:buChar char="●"/>
            </a:pPr>
            <a:r>
              <a:rPr lang="sk" sz="1000"/>
              <a:t>Osa XX‘ – FL/EX v sagitální rovině</a:t>
            </a:r>
            <a:endParaRPr sz="1000"/>
          </a:p>
          <a:p>
            <a:pPr indent="-292100" lvl="0" marL="457200" rtl="0" algn="l">
              <a:lnSpc>
                <a:spcPct val="90000"/>
              </a:lnSpc>
              <a:spcBef>
                <a:spcPts val="0"/>
              </a:spcBef>
              <a:spcAft>
                <a:spcPts val="0"/>
              </a:spcAft>
              <a:buSzPts val="1000"/>
              <a:buChar char="●"/>
            </a:pPr>
            <a:r>
              <a:rPr lang="sk" sz="1000"/>
              <a:t>Osa YY‘ – VR/ZR pouze ve FL KOK</a:t>
            </a:r>
            <a:endParaRPr sz="1000"/>
          </a:p>
          <a:p>
            <a:pPr indent="-292100" lvl="0" marL="457200" rtl="0" algn="l">
              <a:lnSpc>
                <a:spcPct val="90000"/>
              </a:lnSpc>
              <a:spcBef>
                <a:spcPts val="0"/>
              </a:spcBef>
              <a:spcAft>
                <a:spcPts val="0"/>
              </a:spcAft>
              <a:buSzPts val="1000"/>
              <a:buChar char="●"/>
            </a:pPr>
            <a:r>
              <a:rPr lang="sk" sz="1000"/>
              <a:t>(Osa ZZ‘ – joint play, pouze při FL KOK)</a:t>
            </a:r>
            <a:endParaRPr sz="1000">
              <a:solidFill>
                <a:srgbClr val="000000"/>
              </a:solidFill>
            </a:endParaRPr>
          </a:p>
          <a:p>
            <a:pPr indent="0" lvl="0" marL="0" rtl="0" algn="l">
              <a:lnSpc>
                <a:spcPct val="90000"/>
              </a:lnSpc>
              <a:spcBef>
                <a:spcPts val="1000"/>
              </a:spcBef>
              <a:spcAft>
                <a:spcPts val="0"/>
              </a:spcAft>
              <a:buNone/>
            </a:pPr>
            <a:r>
              <a:t/>
            </a:r>
            <a:endParaRPr sz="2500">
              <a:solidFill>
                <a:srgbClr val="000000"/>
              </a:solidFill>
            </a:endParaRPr>
          </a:p>
          <a:p>
            <a:pPr indent="0" lvl="0" marL="0" rtl="0" algn="l">
              <a:spcBef>
                <a:spcPts val="0"/>
              </a:spcBef>
              <a:spcAft>
                <a:spcPts val="0"/>
              </a:spcAft>
              <a:buNone/>
            </a:pPr>
            <a:r>
              <a:t/>
            </a:r>
            <a:endParaRPr sz="1800"/>
          </a:p>
        </p:txBody>
      </p:sp>
      <p:pic>
        <p:nvPicPr>
          <p:cNvPr descr="KOK osy.png" id="619" name="Google Shape;619;p76"/>
          <p:cNvPicPr preferRelativeResize="0"/>
          <p:nvPr/>
        </p:nvPicPr>
        <p:blipFill rotWithShape="1">
          <a:blip r:embed="rId3">
            <a:alphaModFix/>
          </a:blip>
          <a:srcRect b="0" l="0" r="0" t="0"/>
          <a:stretch/>
        </p:blipFill>
        <p:spPr>
          <a:xfrm>
            <a:off x="4670600" y="197723"/>
            <a:ext cx="4338925" cy="4109350"/>
          </a:xfrm>
          <a:prstGeom prst="rect">
            <a:avLst/>
          </a:prstGeom>
          <a:noFill/>
          <a:ln>
            <a:noFill/>
          </a:ln>
        </p:spPr>
      </p:pic>
      <p:sp>
        <p:nvSpPr>
          <p:cNvPr id="620" name="Google Shape;620;p76"/>
          <p:cNvSpPr txBox="1"/>
          <p:nvPr/>
        </p:nvSpPr>
        <p:spPr>
          <a:xfrm>
            <a:off x="5328313" y="4307075"/>
            <a:ext cx="266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a:t>
            </a:r>
            <a:endParaRPr/>
          </a:p>
        </p:txBody>
      </p:sp>
      <p:sp>
        <p:nvSpPr>
          <p:cNvPr id="626" name="Google Shape;626;p7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84150" lvl="0" marL="228600" rtl="0" algn="l">
              <a:lnSpc>
                <a:spcPct val="90000"/>
              </a:lnSpc>
              <a:spcBef>
                <a:spcPts val="0"/>
              </a:spcBef>
              <a:spcAft>
                <a:spcPts val="0"/>
              </a:spcAft>
              <a:buSzPts val="2100"/>
              <a:buChar char="•"/>
            </a:pPr>
            <a:r>
              <a:rPr b="1" lang="sk" u="sng">
                <a:solidFill>
                  <a:srgbClr val="000000"/>
                </a:solidFill>
              </a:rPr>
              <a:t>Aktivní flexe</a:t>
            </a:r>
            <a:r>
              <a:rPr b="1" lang="sk">
                <a:solidFill>
                  <a:srgbClr val="000000"/>
                </a:solidFill>
              </a:rPr>
              <a:t>:</a:t>
            </a:r>
            <a:endParaRPr b="1">
              <a:solidFill>
                <a:srgbClr val="000000"/>
              </a:solidFill>
            </a:endParaRPr>
          </a:p>
          <a:p>
            <a:pPr indent="0" lvl="0" marL="0" rtl="0" algn="l">
              <a:lnSpc>
                <a:spcPct val="90000"/>
              </a:lnSpc>
              <a:spcBef>
                <a:spcPts val="1000"/>
              </a:spcBef>
              <a:spcAft>
                <a:spcPts val="0"/>
              </a:spcAft>
              <a:buNone/>
            </a:pPr>
            <a:r>
              <a:rPr lang="sk"/>
              <a:t>-</a:t>
            </a:r>
            <a:r>
              <a:rPr lang="sk">
                <a:solidFill>
                  <a:srgbClr val="000000"/>
                </a:solidFill>
              </a:rPr>
              <a:t> </a:t>
            </a:r>
            <a:r>
              <a:rPr b="1" lang="sk">
                <a:solidFill>
                  <a:srgbClr val="002060"/>
                </a:solidFill>
              </a:rPr>
              <a:t>140°</a:t>
            </a:r>
            <a:r>
              <a:rPr lang="sk">
                <a:solidFill>
                  <a:srgbClr val="000000"/>
                </a:solidFill>
              </a:rPr>
              <a:t> (Bartoníček, Čech a Sosna 1986; Kapandji, 1987)</a:t>
            </a:r>
            <a:endParaRPr>
              <a:solidFill>
                <a:srgbClr val="000000"/>
              </a:solidFill>
            </a:endParaRPr>
          </a:p>
          <a:p>
            <a:pPr indent="0" lvl="0" marL="0" rtl="0" algn="l">
              <a:lnSpc>
                <a:spcPct val="90000"/>
              </a:lnSpc>
              <a:spcBef>
                <a:spcPts val="1000"/>
              </a:spcBef>
              <a:spcAft>
                <a:spcPts val="0"/>
              </a:spcAft>
              <a:buNone/>
            </a:pPr>
            <a:r>
              <a:rPr lang="sk">
                <a:solidFill>
                  <a:srgbClr val="000000"/>
                </a:solidFill>
              </a:rPr>
              <a:t>	</a:t>
            </a:r>
            <a:r>
              <a:rPr lang="sk" sz="1300">
                <a:solidFill>
                  <a:srgbClr val="000000"/>
                </a:solidFill>
              </a:rPr>
              <a:t>- 135° (Hoppenfeld, 1976)</a:t>
            </a:r>
            <a:endParaRPr>
              <a:solidFill>
                <a:srgbClr val="000000"/>
              </a:solidFill>
            </a:endParaRPr>
          </a:p>
          <a:p>
            <a:pPr indent="0" lvl="0" marL="0" rtl="0" algn="l">
              <a:lnSpc>
                <a:spcPct val="90000"/>
              </a:lnSpc>
              <a:spcBef>
                <a:spcPts val="1000"/>
              </a:spcBef>
              <a:spcAft>
                <a:spcPts val="0"/>
              </a:spcAft>
              <a:buNone/>
            </a:pPr>
            <a:r>
              <a:rPr lang="sk" sz="1300">
                <a:solidFill>
                  <a:srgbClr val="000000"/>
                </a:solidFill>
              </a:rPr>
              <a:t>	- 120° (Véle, 2006)</a:t>
            </a:r>
            <a:endParaRPr>
              <a:solidFill>
                <a:srgbClr val="000000"/>
              </a:solidFill>
            </a:endParaRPr>
          </a:p>
          <a:p>
            <a:pPr indent="0" lvl="0" marL="0" rtl="0" algn="l">
              <a:lnSpc>
                <a:spcPct val="90000"/>
              </a:lnSpc>
              <a:spcBef>
                <a:spcPts val="1000"/>
              </a:spcBef>
              <a:spcAft>
                <a:spcPts val="0"/>
              </a:spcAft>
              <a:buNone/>
            </a:pPr>
            <a:r>
              <a:rPr lang="sk">
                <a:solidFill>
                  <a:srgbClr val="000000"/>
                </a:solidFill>
              </a:rPr>
              <a:t>*Kapandji rozlišuje aktivní flexi kolene s EX KYK = 120° a s FL KYK = 140°</a:t>
            </a:r>
            <a:endParaRPr>
              <a:solidFill>
                <a:srgbClr val="000000"/>
              </a:solidFill>
            </a:endParaRPr>
          </a:p>
          <a:p>
            <a:pPr indent="0" lvl="0" marL="0" rtl="0" algn="l">
              <a:lnSpc>
                <a:spcPct val="90000"/>
              </a:lnSpc>
              <a:spcBef>
                <a:spcPts val="1000"/>
              </a:spcBef>
              <a:spcAft>
                <a:spcPts val="0"/>
              </a:spcAft>
              <a:buNone/>
            </a:pPr>
            <a:r>
              <a:t/>
            </a:r>
            <a:endParaRPr>
              <a:solidFill>
                <a:srgbClr val="000000"/>
              </a:solidFill>
            </a:endParaRPr>
          </a:p>
          <a:p>
            <a:pPr indent="-184150" lvl="0" marL="228600" rtl="0" algn="l">
              <a:lnSpc>
                <a:spcPct val="90000"/>
              </a:lnSpc>
              <a:spcBef>
                <a:spcPts val="1000"/>
              </a:spcBef>
              <a:spcAft>
                <a:spcPts val="0"/>
              </a:spcAft>
              <a:buSzPts val="2100"/>
              <a:buChar char="•"/>
            </a:pPr>
            <a:r>
              <a:rPr b="1" lang="sk" u="sng">
                <a:solidFill>
                  <a:srgbClr val="000000"/>
                </a:solidFill>
              </a:rPr>
              <a:t>Pasivní flexe</a:t>
            </a:r>
            <a:r>
              <a:rPr b="1" lang="sk">
                <a:solidFill>
                  <a:srgbClr val="000000"/>
                </a:solidFill>
              </a:rPr>
              <a:t>:</a:t>
            </a:r>
            <a:r>
              <a:rPr lang="sk">
                <a:solidFill>
                  <a:srgbClr val="000000"/>
                </a:solidFill>
              </a:rPr>
              <a:t> </a:t>
            </a:r>
            <a:endParaRPr>
              <a:solidFill>
                <a:srgbClr val="000000"/>
              </a:solidFill>
            </a:endParaRPr>
          </a:p>
          <a:p>
            <a:pPr indent="-361950" lvl="0" marL="457200" rtl="0" algn="l">
              <a:lnSpc>
                <a:spcPct val="90000"/>
              </a:lnSpc>
              <a:spcBef>
                <a:spcPts val="0"/>
              </a:spcBef>
              <a:spcAft>
                <a:spcPts val="0"/>
              </a:spcAft>
              <a:buClr>
                <a:schemeClr val="dk1"/>
              </a:buClr>
              <a:buSzPts val="2100"/>
              <a:buChar char="-"/>
            </a:pPr>
            <a:r>
              <a:rPr b="1" lang="sk">
                <a:solidFill>
                  <a:srgbClr val="002060"/>
                </a:solidFill>
              </a:rPr>
              <a:t>160°</a:t>
            </a:r>
            <a:r>
              <a:rPr lang="sk">
                <a:solidFill>
                  <a:srgbClr val="000000"/>
                </a:solidFill>
              </a:rPr>
              <a:t> (Kapandji, 1987)</a:t>
            </a:r>
            <a:endParaRPr>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 iniciální rotace</a:t>
            </a:r>
            <a:endParaRPr/>
          </a:p>
        </p:txBody>
      </p:sp>
      <p:sp>
        <p:nvSpPr>
          <p:cNvPr id="632" name="Google Shape;632;p78"/>
          <p:cNvSpPr txBox="1"/>
          <p:nvPr>
            <p:ph idx="1" type="body"/>
          </p:nvPr>
        </p:nvSpPr>
        <p:spPr>
          <a:xfrm>
            <a:off x="540000" y="1269000"/>
            <a:ext cx="5063100" cy="3105000"/>
          </a:xfrm>
          <a:prstGeom prst="rect">
            <a:avLst/>
          </a:prstGeom>
        </p:spPr>
        <p:txBody>
          <a:bodyPr anchorCtr="0" anchor="t" bIns="0" lIns="0" spcFirstLastPara="1" rIns="0" wrap="square" tIns="0">
            <a:noAutofit/>
          </a:bodyPr>
          <a:lstStyle/>
          <a:p>
            <a:pPr indent="-203200" lvl="0" marL="228600" rtl="0" algn="l">
              <a:lnSpc>
                <a:spcPct val="90000"/>
              </a:lnSpc>
              <a:spcBef>
                <a:spcPts val="0"/>
              </a:spcBef>
              <a:spcAft>
                <a:spcPts val="0"/>
              </a:spcAft>
              <a:buSzPts val="2400"/>
              <a:buChar char="•"/>
            </a:pPr>
            <a:r>
              <a:rPr lang="sk" sz="2400">
                <a:solidFill>
                  <a:srgbClr val="000000"/>
                </a:solidFill>
              </a:rPr>
              <a:t>Tibie rotuje v prvních 5° flexe dovnitř</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Počáteční rotace uvolňuje ligg. collateralia a lig. cruciatum anterius</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Tento pohyb se označuje jako odemknutí kolene</a:t>
            </a:r>
            <a:endParaRPr sz="2400">
              <a:solidFill>
                <a:srgbClr val="000000"/>
              </a:solidFill>
            </a:endParaRPr>
          </a:p>
          <a:p>
            <a:pPr indent="-203200" lvl="0" marL="228600" rtl="0" algn="l">
              <a:lnSpc>
                <a:spcPct val="90000"/>
              </a:lnSpc>
              <a:spcBef>
                <a:spcPts val="1000"/>
              </a:spcBef>
              <a:spcAft>
                <a:spcPts val="0"/>
              </a:spcAft>
              <a:buSzPts val="2400"/>
              <a:buChar char="•"/>
            </a:pPr>
            <a:r>
              <a:rPr lang="sk" sz="2400">
                <a:solidFill>
                  <a:srgbClr val="000000"/>
                </a:solidFill>
              </a:rPr>
              <a:t>Rotační pohyb doprovází flexi v malé míře až do 30° flexe</a:t>
            </a:r>
            <a:endParaRPr sz="2400">
              <a:solidFill>
                <a:srgbClr val="000000"/>
              </a:solidFill>
            </a:endParaRPr>
          </a:p>
          <a:p>
            <a:pPr indent="-50800" lvl="0" marL="228600" rtl="0" algn="l">
              <a:lnSpc>
                <a:spcPct val="90000"/>
              </a:lnSpc>
              <a:spcBef>
                <a:spcPts val="1000"/>
              </a:spcBef>
              <a:spcAft>
                <a:spcPts val="0"/>
              </a:spcAft>
              <a:buNone/>
            </a:pPr>
            <a:r>
              <a:t/>
            </a:r>
            <a:endParaRPr sz="2400">
              <a:solidFill>
                <a:srgbClr val="000000"/>
              </a:solidFill>
            </a:endParaRPr>
          </a:p>
          <a:p>
            <a:pPr indent="0" lvl="0" marL="0" rtl="0" algn="l">
              <a:spcBef>
                <a:spcPts val="0"/>
              </a:spcBef>
              <a:spcAft>
                <a:spcPts val="0"/>
              </a:spcAft>
              <a:buNone/>
            </a:pPr>
            <a:r>
              <a:t/>
            </a:r>
            <a:endParaRPr sz="2400"/>
          </a:p>
        </p:txBody>
      </p:sp>
      <p:pic>
        <p:nvPicPr>
          <p:cNvPr descr="Available through Primal Pictures Ltd, or at a discount to students in the Advanced Myofascial Techniques workshops with Advanced-Trainings.com" id="633" name="Google Shape;633;p78" title="Knee Flexion &amp; Patellar Motion Animation, ©Primal Pictures Ltd">
            <a:hlinkClick r:id="rId3"/>
          </p:cNvPr>
          <p:cNvPicPr preferRelativeResize="0"/>
          <p:nvPr/>
        </p:nvPicPr>
        <p:blipFill>
          <a:blip r:embed="rId4">
            <a:alphaModFix/>
          </a:blip>
          <a:stretch>
            <a:fillRect/>
          </a:stretch>
        </p:blipFill>
        <p:spPr>
          <a:xfrm>
            <a:off x="5647925" y="1113250"/>
            <a:ext cx="3236100" cy="242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 valivý pohyb</a:t>
            </a:r>
            <a:endParaRPr/>
          </a:p>
        </p:txBody>
      </p:sp>
      <p:sp>
        <p:nvSpPr>
          <p:cNvPr id="639" name="Google Shape;639;p79"/>
          <p:cNvSpPr txBox="1"/>
          <p:nvPr>
            <p:ph idx="1" type="body"/>
          </p:nvPr>
        </p:nvSpPr>
        <p:spPr>
          <a:xfrm>
            <a:off x="540000" y="1113250"/>
            <a:ext cx="5426400" cy="3105000"/>
          </a:xfrm>
          <a:prstGeom prst="rect">
            <a:avLst/>
          </a:prstGeom>
        </p:spPr>
        <p:txBody>
          <a:bodyPr anchorCtr="0" anchor="t" bIns="0" lIns="0" spcFirstLastPara="1" rIns="0" wrap="square" tIns="0">
            <a:noAutofit/>
          </a:bodyPr>
          <a:lstStyle/>
          <a:p>
            <a:pPr indent="-158750" lvl="0" marL="228600" rtl="0" algn="l">
              <a:lnSpc>
                <a:spcPct val="115000"/>
              </a:lnSpc>
              <a:spcBef>
                <a:spcPts val="0"/>
              </a:spcBef>
              <a:spcAft>
                <a:spcPts val="0"/>
              </a:spcAft>
              <a:buSzPts val="1700"/>
              <a:buChar char="•"/>
            </a:pPr>
            <a:r>
              <a:rPr lang="sk" sz="1700">
                <a:solidFill>
                  <a:srgbClr val="000000"/>
                </a:solidFill>
              </a:rPr>
              <a:t>Probíhá v </a:t>
            </a:r>
            <a:r>
              <a:rPr lang="sk" sz="1700" u="sng">
                <a:solidFill>
                  <a:srgbClr val="000000"/>
                </a:solidFill>
              </a:rPr>
              <a:t>meniskofemorálních kloubech </a:t>
            </a:r>
            <a:r>
              <a:rPr lang="sk" sz="1700">
                <a:solidFill>
                  <a:srgbClr val="000000"/>
                </a:solidFill>
              </a:rPr>
              <a:t>– femur se valí po ploše, která je tvořena menisky a tibií vzad</a:t>
            </a:r>
            <a:endParaRPr sz="1700">
              <a:solidFill>
                <a:srgbClr val="000000"/>
              </a:solidFill>
            </a:endParaRPr>
          </a:p>
          <a:p>
            <a:pPr indent="-158750" lvl="0" marL="228600" rtl="0" algn="l">
              <a:lnSpc>
                <a:spcPct val="115000"/>
              </a:lnSpc>
              <a:spcBef>
                <a:spcPts val="1000"/>
              </a:spcBef>
              <a:spcAft>
                <a:spcPts val="0"/>
              </a:spcAft>
              <a:buSzPts val="1700"/>
              <a:buChar char="•"/>
            </a:pPr>
            <a:r>
              <a:rPr lang="sk" sz="1700">
                <a:solidFill>
                  <a:srgbClr val="000000"/>
                </a:solidFill>
              </a:rPr>
              <a:t>Od flexe asi 20° přechází valivý pohyb v pohyb smykový – nejdříve v mediálním femorotibiálním kloubu, s malým zpožděním pak i v laterálním femorotibiálním kloubu</a:t>
            </a:r>
            <a:endParaRPr sz="1700">
              <a:solidFill>
                <a:srgbClr val="000000"/>
              </a:solidFill>
            </a:endParaRPr>
          </a:p>
          <a:p>
            <a:pPr indent="-158750" lvl="0" marL="228600" rtl="0" algn="l">
              <a:lnSpc>
                <a:spcPct val="115000"/>
              </a:lnSpc>
              <a:spcBef>
                <a:spcPts val="1000"/>
              </a:spcBef>
              <a:spcAft>
                <a:spcPts val="0"/>
              </a:spcAft>
              <a:buSzPts val="1700"/>
              <a:buChar char="•"/>
            </a:pPr>
            <a:r>
              <a:rPr lang="sk" sz="1700">
                <a:solidFill>
                  <a:srgbClr val="000000"/>
                </a:solidFill>
              </a:rPr>
              <a:t>Toto zpoždění je dáno </a:t>
            </a:r>
            <a:r>
              <a:rPr b="1" lang="sk" sz="1700">
                <a:solidFill>
                  <a:srgbClr val="000000"/>
                </a:solidFill>
              </a:rPr>
              <a:t>asymetrií obou femorotibiálních kloubů</a:t>
            </a:r>
            <a:r>
              <a:rPr lang="sk" sz="1700">
                <a:solidFill>
                  <a:srgbClr val="000000"/>
                </a:solidFill>
              </a:rPr>
              <a:t> – laterální kondyl femuru překonává konvexní laterální kondyl tibie, „kutálí“ se více než mediální - L </a:t>
            </a:r>
            <a:r>
              <a:rPr lang="sk" sz="1500"/>
              <a:t>vyčnívá více dopředu (4 – 7 mm),</a:t>
            </a:r>
            <a:r>
              <a:rPr lang="sk" sz="1700">
                <a:solidFill>
                  <a:srgbClr val="000000"/>
                </a:solidFill>
              </a:rPr>
              <a:t> cesta, kterou vykoná na laterální ploše tibie je delší než cesta mediálního kondylu</a:t>
            </a:r>
            <a:endParaRPr sz="1700">
              <a:solidFill>
                <a:srgbClr val="000000"/>
              </a:solidFill>
            </a:endParaRPr>
          </a:p>
          <a:p>
            <a:pPr indent="-50800" lvl="0" marL="228600" rtl="0" algn="l">
              <a:lnSpc>
                <a:spcPct val="115000"/>
              </a:lnSpc>
              <a:spcBef>
                <a:spcPts val="1000"/>
              </a:spcBef>
              <a:spcAft>
                <a:spcPts val="0"/>
              </a:spcAft>
              <a:buNone/>
            </a:pPr>
            <a:r>
              <a:t/>
            </a:r>
            <a:endParaRPr sz="1700">
              <a:solidFill>
                <a:srgbClr val="000000"/>
              </a:solidFill>
            </a:endParaRPr>
          </a:p>
          <a:p>
            <a:pPr indent="0" lvl="0" marL="0" rtl="0" algn="l">
              <a:lnSpc>
                <a:spcPct val="115000"/>
              </a:lnSpc>
              <a:spcBef>
                <a:spcPts val="0"/>
              </a:spcBef>
              <a:spcAft>
                <a:spcPts val="0"/>
              </a:spcAft>
              <a:buNone/>
            </a:pPr>
            <a:r>
              <a:t/>
            </a:r>
            <a:endParaRPr sz="1700"/>
          </a:p>
        </p:txBody>
      </p:sp>
      <p:pic>
        <p:nvPicPr>
          <p:cNvPr id="640" name="Google Shape;640;p79"/>
          <p:cNvPicPr preferRelativeResize="0"/>
          <p:nvPr/>
        </p:nvPicPr>
        <p:blipFill>
          <a:blip r:embed="rId3">
            <a:alphaModFix/>
          </a:blip>
          <a:stretch>
            <a:fillRect/>
          </a:stretch>
        </p:blipFill>
        <p:spPr>
          <a:xfrm>
            <a:off x="5419375" y="1914525"/>
            <a:ext cx="3486150" cy="1314450"/>
          </a:xfrm>
          <a:prstGeom prst="rect">
            <a:avLst/>
          </a:prstGeom>
          <a:noFill/>
          <a:ln>
            <a:noFill/>
          </a:ln>
        </p:spPr>
      </p:pic>
      <p:sp>
        <p:nvSpPr>
          <p:cNvPr id="641" name="Google Shape;641;p79"/>
          <p:cNvSpPr txBox="1"/>
          <p:nvPr/>
        </p:nvSpPr>
        <p:spPr>
          <a:xfrm>
            <a:off x="5419375" y="3132850"/>
            <a:ext cx="332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http://www.kcsolid.cz/zdravotnictvi/klinicka_kapitola/ske/ske-110/ske-110-text.htm</a:t>
            </a:r>
            <a:endParaRPr sz="800">
              <a:solidFill>
                <a:srgbClr val="CCCC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anatomie - stavba art. genus</a:t>
            </a:r>
            <a:endParaRPr/>
          </a:p>
        </p:txBody>
      </p:sp>
      <p:sp>
        <p:nvSpPr>
          <p:cNvPr id="202" name="Google Shape;202;p26"/>
          <p:cNvSpPr txBox="1"/>
          <p:nvPr>
            <p:ph idx="1" type="body"/>
          </p:nvPr>
        </p:nvSpPr>
        <p:spPr>
          <a:xfrm>
            <a:off x="540000" y="1179350"/>
            <a:ext cx="49593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Embryonálně kloub založen ve </a:t>
            </a:r>
            <a:r>
              <a:rPr b="1" lang="sk" sz="1700"/>
              <a:t>2 oddílech (M a L kompartment)</a:t>
            </a:r>
            <a:endParaRPr b="1" sz="1700"/>
          </a:p>
          <a:p>
            <a:pPr indent="-336550" lvl="0" marL="457200" rtl="0" algn="l">
              <a:spcBef>
                <a:spcPts val="0"/>
              </a:spcBef>
              <a:spcAft>
                <a:spcPts val="0"/>
              </a:spcAft>
              <a:buSzPts val="1700"/>
              <a:buChar char="●"/>
            </a:pPr>
            <a:r>
              <a:rPr lang="sk" sz="1700"/>
              <a:t>Původní synoviální přepážka v průběhu vývoje postupně mizí a zůstává jen </a:t>
            </a:r>
            <a:r>
              <a:rPr b="1" lang="sk" sz="1700"/>
              <a:t>synoviální řasa</a:t>
            </a:r>
            <a:endParaRPr b="1" sz="1700"/>
          </a:p>
          <a:p>
            <a:pPr indent="-336550" lvl="0" marL="457200" rtl="0" algn="l">
              <a:spcBef>
                <a:spcPts val="0"/>
              </a:spcBef>
              <a:spcAft>
                <a:spcPts val="0"/>
              </a:spcAft>
              <a:buSzPts val="1700"/>
              <a:buChar char="●"/>
            </a:pPr>
            <a:r>
              <a:rPr b="1" lang="sk" sz="1700"/>
              <a:t>Laterální kompartment </a:t>
            </a:r>
            <a:r>
              <a:rPr lang="sk" sz="1700"/>
              <a:t>je mnohem pohyblivejší (konvexní tvar L-kondylu a deformovatelný L-meniskus (“O”))</a:t>
            </a:r>
            <a:endParaRPr sz="1700"/>
          </a:p>
          <a:p>
            <a:pPr indent="0" lvl="0" marL="0" rtl="0" algn="l">
              <a:spcBef>
                <a:spcPts val="0"/>
              </a:spcBef>
              <a:spcAft>
                <a:spcPts val="0"/>
              </a:spcAft>
              <a:buNone/>
            </a:pPr>
            <a:r>
              <a:rPr b="1" lang="sk" sz="1700"/>
              <a:t>F rovina 3 úrovně kloubu</a:t>
            </a:r>
            <a:r>
              <a:rPr lang="sk" sz="1700"/>
              <a:t> (Matthijs et al., 2006):</a:t>
            </a:r>
            <a:endParaRPr sz="1700"/>
          </a:p>
          <a:p>
            <a:pPr indent="-336550" lvl="0" marL="457200" rtl="0" algn="l">
              <a:spcBef>
                <a:spcPts val="0"/>
              </a:spcBef>
              <a:spcAft>
                <a:spcPts val="0"/>
              </a:spcAft>
              <a:buSzPts val="1700"/>
              <a:buChar char="●"/>
            </a:pPr>
            <a:r>
              <a:rPr lang="sk" sz="1700"/>
              <a:t>femorotibiální kloub</a:t>
            </a:r>
            <a:endParaRPr sz="1700"/>
          </a:p>
          <a:p>
            <a:pPr indent="-336550" lvl="0" marL="457200" rtl="0" algn="l">
              <a:spcBef>
                <a:spcPts val="0"/>
              </a:spcBef>
              <a:spcAft>
                <a:spcPts val="0"/>
              </a:spcAft>
              <a:buSzPts val="1700"/>
              <a:buChar char="●"/>
            </a:pPr>
            <a:r>
              <a:rPr lang="sk" sz="1700"/>
              <a:t>meniskofemorální kloub</a:t>
            </a:r>
            <a:endParaRPr sz="1700"/>
          </a:p>
          <a:p>
            <a:pPr indent="-336550" lvl="0" marL="457200" rtl="0" algn="l">
              <a:spcBef>
                <a:spcPts val="0"/>
              </a:spcBef>
              <a:spcAft>
                <a:spcPts val="0"/>
              </a:spcAft>
              <a:buSzPts val="1700"/>
              <a:buChar char="●"/>
            </a:pPr>
            <a:r>
              <a:rPr lang="sk" sz="1700"/>
              <a:t>meniskotibiální kloub</a:t>
            </a:r>
            <a:endParaRPr sz="1700"/>
          </a:p>
          <a:p>
            <a:pPr indent="0" lvl="0" marL="0" rtl="0" algn="l">
              <a:spcBef>
                <a:spcPts val="0"/>
              </a:spcBef>
              <a:spcAft>
                <a:spcPts val="0"/>
              </a:spcAft>
              <a:buNone/>
            </a:pPr>
            <a:r>
              <a:t/>
            </a:r>
            <a:endParaRPr sz="1700"/>
          </a:p>
        </p:txBody>
      </p:sp>
      <p:pic>
        <p:nvPicPr>
          <p:cNvPr id="203" name="Google Shape;203;p26"/>
          <p:cNvPicPr preferRelativeResize="0"/>
          <p:nvPr/>
        </p:nvPicPr>
        <p:blipFill rotWithShape="1">
          <a:blip r:embed="rId3">
            <a:alphaModFix/>
          </a:blip>
          <a:srcRect b="21672" l="56866" r="10374" t="41222"/>
          <a:stretch/>
        </p:blipFill>
        <p:spPr>
          <a:xfrm>
            <a:off x="5561175" y="1179350"/>
            <a:ext cx="3327852" cy="2355776"/>
          </a:xfrm>
          <a:prstGeom prst="rect">
            <a:avLst/>
          </a:prstGeom>
          <a:noFill/>
          <a:ln>
            <a:noFill/>
          </a:ln>
        </p:spPr>
      </p:pic>
      <p:sp>
        <p:nvSpPr>
          <p:cNvPr id="204" name="Google Shape;204;p26"/>
          <p:cNvSpPr txBox="1"/>
          <p:nvPr/>
        </p:nvSpPr>
        <p:spPr>
          <a:xfrm>
            <a:off x="5798000" y="3482350"/>
            <a:ext cx="285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Hansen, J. T. (2021). </a:t>
            </a:r>
            <a:r>
              <a:rPr i="1" lang="sk" sz="800">
                <a:solidFill>
                  <a:srgbClr val="CCCCCC"/>
                </a:solidFill>
                <a:highlight>
                  <a:srgbClr val="FFFFFF"/>
                </a:highlight>
              </a:rPr>
              <a:t>Netter's Clinical Anatomy-E-Book</a:t>
            </a:r>
            <a:r>
              <a:rPr lang="sk" sz="800">
                <a:solidFill>
                  <a:srgbClr val="CCCCCC"/>
                </a:solidFill>
                <a:highlight>
                  <a:srgbClr val="FFFFFF"/>
                </a:highlight>
              </a:rPr>
              <a:t>. Elsevier Health Sciences.</a:t>
            </a:r>
            <a:endParaRPr sz="800">
              <a:solidFill>
                <a:srgbClr val="CCCCCC"/>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 posuvný pohyb</a:t>
            </a:r>
            <a:endParaRPr/>
          </a:p>
        </p:txBody>
      </p:sp>
      <p:sp>
        <p:nvSpPr>
          <p:cNvPr id="647" name="Google Shape;647;p80"/>
          <p:cNvSpPr txBox="1"/>
          <p:nvPr>
            <p:ph idx="1" type="body"/>
          </p:nvPr>
        </p:nvSpPr>
        <p:spPr>
          <a:xfrm>
            <a:off x="540000" y="1113250"/>
            <a:ext cx="5219700" cy="3105000"/>
          </a:xfrm>
          <a:prstGeom prst="rect">
            <a:avLst/>
          </a:prstGeom>
        </p:spPr>
        <p:txBody>
          <a:bodyPr anchorCtr="0" anchor="t" bIns="0" lIns="0" spcFirstLastPara="1" rIns="0" wrap="square" tIns="0">
            <a:noAutofit/>
          </a:bodyPr>
          <a:lstStyle/>
          <a:p>
            <a:pPr indent="-146050" lvl="0" marL="228600" rtl="0" algn="l">
              <a:lnSpc>
                <a:spcPct val="115000"/>
              </a:lnSpc>
              <a:spcBef>
                <a:spcPts val="0"/>
              </a:spcBef>
              <a:spcAft>
                <a:spcPts val="0"/>
              </a:spcAft>
              <a:buSzPts val="1500"/>
              <a:buChar char="•"/>
            </a:pPr>
            <a:r>
              <a:rPr lang="sk" sz="1500">
                <a:solidFill>
                  <a:srgbClr val="000000"/>
                </a:solidFill>
              </a:rPr>
              <a:t>Posuvný pohyb dokončuje flexi</a:t>
            </a:r>
            <a:endParaRPr sz="1500">
              <a:solidFill>
                <a:srgbClr val="000000"/>
              </a:solidFill>
            </a:endParaRPr>
          </a:p>
          <a:p>
            <a:pPr indent="-146050" lvl="0" marL="228600" rtl="0" algn="l">
              <a:lnSpc>
                <a:spcPct val="115000"/>
              </a:lnSpc>
              <a:spcBef>
                <a:spcPts val="1000"/>
              </a:spcBef>
              <a:spcAft>
                <a:spcPts val="0"/>
              </a:spcAft>
              <a:buSzPts val="1500"/>
              <a:buChar char="•"/>
            </a:pPr>
            <a:r>
              <a:rPr lang="sk" sz="1500">
                <a:solidFill>
                  <a:srgbClr val="000000"/>
                </a:solidFill>
              </a:rPr>
              <a:t>Odehrává se v </a:t>
            </a:r>
            <a:r>
              <a:rPr lang="sk" sz="1500" u="sng">
                <a:solidFill>
                  <a:srgbClr val="000000"/>
                </a:solidFill>
              </a:rPr>
              <a:t>kloubech meniskotibiálních</a:t>
            </a:r>
            <a:endParaRPr sz="1500" u="sng">
              <a:solidFill>
                <a:srgbClr val="000000"/>
              </a:solidFill>
            </a:endParaRPr>
          </a:p>
          <a:p>
            <a:pPr indent="-146050" lvl="0" marL="228600" rtl="0" algn="l">
              <a:lnSpc>
                <a:spcPct val="115000"/>
              </a:lnSpc>
              <a:spcBef>
                <a:spcPts val="1000"/>
              </a:spcBef>
              <a:spcAft>
                <a:spcPts val="0"/>
              </a:spcAft>
              <a:buSzPts val="1500"/>
              <a:buChar char="•"/>
            </a:pPr>
            <a:r>
              <a:rPr lang="sk" sz="1500">
                <a:solidFill>
                  <a:srgbClr val="000000"/>
                </a:solidFill>
              </a:rPr>
              <a:t>V konečné fázi flexe se pro stále větší zakřivení zadních částí kondylů femuru </a:t>
            </a:r>
            <a:r>
              <a:rPr b="1" lang="sk" sz="1500">
                <a:solidFill>
                  <a:srgbClr val="000000"/>
                </a:solidFill>
              </a:rPr>
              <a:t>zmenšuje plocha jejich kontaktu s tibií</a:t>
            </a:r>
            <a:endParaRPr b="1" sz="1500">
              <a:solidFill>
                <a:srgbClr val="000000"/>
              </a:solidFill>
            </a:endParaRPr>
          </a:p>
          <a:p>
            <a:pPr indent="-146050" lvl="0" marL="228600" rtl="0" algn="l">
              <a:lnSpc>
                <a:spcPct val="115000"/>
              </a:lnSpc>
              <a:spcBef>
                <a:spcPts val="1000"/>
              </a:spcBef>
              <a:spcAft>
                <a:spcPts val="0"/>
              </a:spcAft>
              <a:buSzPts val="1500"/>
              <a:buChar char="•"/>
            </a:pPr>
            <a:r>
              <a:rPr lang="sk" sz="1500">
                <a:solidFill>
                  <a:srgbClr val="000000"/>
                </a:solidFill>
              </a:rPr>
              <a:t>Menisky mění kolem femuru svůj tvar a </a:t>
            </a:r>
            <a:r>
              <a:rPr b="1" lang="sk" sz="1500">
                <a:solidFill>
                  <a:srgbClr val="000000"/>
                </a:solidFill>
              </a:rPr>
              <a:t>spolu s kondyly se posunují po tibii dozadu, </a:t>
            </a:r>
            <a:r>
              <a:rPr lang="sk" sz="1500">
                <a:solidFill>
                  <a:srgbClr val="000000"/>
                </a:solidFill>
              </a:rPr>
              <a:t>přičemž posun laterálního menisku je větší, než posun menisku mediálního (12:6 mm)</a:t>
            </a:r>
            <a:endParaRPr sz="1500">
              <a:solidFill>
                <a:srgbClr val="000000"/>
              </a:solidFill>
            </a:endParaRPr>
          </a:p>
          <a:p>
            <a:pPr indent="-146050" lvl="0" marL="228600" rtl="0" algn="l">
              <a:lnSpc>
                <a:spcPct val="115000"/>
              </a:lnSpc>
              <a:spcBef>
                <a:spcPts val="1000"/>
              </a:spcBef>
              <a:spcAft>
                <a:spcPts val="0"/>
              </a:spcAft>
              <a:buSzPts val="1500"/>
              <a:buChar char="•"/>
            </a:pPr>
            <a:r>
              <a:rPr lang="sk" sz="1500">
                <a:solidFill>
                  <a:srgbClr val="000000"/>
                </a:solidFill>
              </a:rPr>
              <a:t>Spolu s relaxací kolaterálních ligament při flexi dochází k větší pohyblivosti v kolenním kloubu na úkor jeho stability</a:t>
            </a:r>
            <a:endParaRPr sz="1500">
              <a:solidFill>
                <a:srgbClr val="000000"/>
              </a:solidFill>
            </a:endParaRPr>
          </a:p>
          <a:p>
            <a:pPr indent="-50800" lvl="0" marL="228600" rtl="0" algn="l">
              <a:lnSpc>
                <a:spcPct val="115000"/>
              </a:lnSpc>
              <a:spcBef>
                <a:spcPts val="1000"/>
              </a:spcBef>
              <a:spcAft>
                <a:spcPts val="0"/>
              </a:spcAft>
              <a:buNone/>
            </a:pPr>
            <a:r>
              <a:t/>
            </a:r>
            <a:endParaRPr sz="1500">
              <a:solidFill>
                <a:srgbClr val="000000"/>
              </a:solidFill>
            </a:endParaRPr>
          </a:p>
          <a:p>
            <a:pPr indent="-50800" lvl="0" marL="228600" rtl="0" algn="l">
              <a:lnSpc>
                <a:spcPct val="115000"/>
              </a:lnSpc>
              <a:spcBef>
                <a:spcPts val="1000"/>
              </a:spcBef>
              <a:spcAft>
                <a:spcPts val="0"/>
              </a:spcAft>
              <a:buNone/>
            </a:pPr>
            <a:r>
              <a:t/>
            </a:r>
            <a:endParaRPr sz="1500">
              <a:solidFill>
                <a:srgbClr val="000000"/>
              </a:solidFill>
            </a:endParaRPr>
          </a:p>
          <a:p>
            <a:pPr indent="0" lvl="0" marL="0" rtl="0" algn="l">
              <a:lnSpc>
                <a:spcPct val="115000"/>
              </a:lnSpc>
              <a:spcBef>
                <a:spcPts val="1000"/>
              </a:spcBef>
              <a:spcAft>
                <a:spcPts val="0"/>
              </a:spcAft>
              <a:buNone/>
            </a:pPr>
            <a:r>
              <a:t/>
            </a:r>
            <a:endParaRPr sz="1500">
              <a:solidFill>
                <a:srgbClr val="000000"/>
              </a:solidFill>
            </a:endParaRPr>
          </a:p>
          <a:p>
            <a:pPr indent="-50800" lvl="0" marL="228600" rtl="0" algn="l">
              <a:lnSpc>
                <a:spcPct val="115000"/>
              </a:lnSpc>
              <a:spcBef>
                <a:spcPts val="100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t/>
            </a:r>
            <a:endParaRPr sz="1500"/>
          </a:p>
        </p:txBody>
      </p:sp>
      <p:pic>
        <p:nvPicPr>
          <p:cNvPr descr="Visualization of the Knee biomechanics: the 140° flexion-extension motion and the &quot;screw-home&quot; mechanism of the knee joint at the last 15° of extension. Note the adaptive deformation of the menisci and the action of the cruciate ligaments – the main intracapsular structures guiding the femoral condyle's roll and glide movements.&#10;...&#10;...&#10;...&#10;#acl #aclrecovery #aclrehab #meniscus #meniscustear #meniscusrepair #athletictraining #sportstherapy #sportsperformance #legsworkout #jointhemovement #biomechanics #anatomyart #humananatomy #anatomystandard #kneesability #knee #knees #kneeinjury" id="648" name="Google Shape;648;p80" title="Visualization of the Knee biomechanics">
            <a:hlinkClick r:id="rId3"/>
          </p:cNvPr>
          <p:cNvPicPr preferRelativeResize="0"/>
          <p:nvPr/>
        </p:nvPicPr>
        <p:blipFill>
          <a:blip r:embed="rId4">
            <a:alphaModFix/>
          </a:blip>
          <a:stretch>
            <a:fillRect/>
          </a:stretch>
        </p:blipFill>
        <p:spPr>
          <a:xfrm>
            <a:off x="5759700" y="1113250"/>
            <a:ext cx="3079500" cy="230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Extenze</a:t>
            </a:r>
            <a:endParaRPr/>
          </a:p>
        </p:txBody>
      </p:sp>
      <p:sp>
        <p:nvSpPr>
          <p:cNvPr id="654" name="Google Shape;654;p81"/>
          <p:cNvSpPr txBox="1"/>
          <p:nvPr>
            <p:ph idx="1" type="body"/>
          </p:nvPr>
        </p:nvSpPr>
        <p:spPr>
          <a:xfrm>
            <a:off x="539550" y="1113250"/>
            <a:ext cx="5193300" cy="3105000"/>
          </a:xfrm>
          <a:prstGeom prst="rect">
            <a:avLst/>
          </a:prstGeom>
        </p:spPr>
        <p:txBody>
          <a:bodyPr anchorCtr="0" anchor="t" bIns="0" lIns="0" spcFirstLastPara="1" rIns="0" wrap="square" tIns="0">
            <a:noAutofit/>
          </a:bodyPr>
          <a:lstStyle/>
          <a:p>
            <a:pPr indent="-177800" lvl="0" marL="228600" rtl="0" algn="l">
              <a:lnSpc>
                <a:spcPct val="115000"/>
              </a:lnSpc>
              <a:spcBef>
                <a:spcPts val="0"/>
              </a:spcBef>
              <a:spcAft>
                <a:spcPts val="0"/>
              </a:spcAft>
              <a:buSzPts val="2000"/>
              <a:buChar char="•"/>
            </a:pPr>
            <a:r>
              <a:rPr lang="sk" sz="2000">
                <a:solidFill>
                  <a:srgbClr val="000000"/>
                </a:solidFill>
              </a:rPr>
              <a:t>Pasivní extenze:</a:t>
            </a:r>
            <a:r>
              <a:rPr lang="sk" sz="2000">
                <a:solidFill>
                  <a:srgbClr val="000000"/>
                </a:solidFill>
              </a:rPr>
              <a:t> 5°-10° (Kapandji, 1987) – chybné označování za hyperextenzi</a:t>
            </a:r>
            <a:endParaRPr sz="2000">
              <a:solidFill>
                <a:srgbClr val="000000"/>
              </a:solidFill>
            </a:endParaRPr>
          </a:p>
          <a:p>
            <a:pPr indent="-177800" lvl="0" marL="228600" rtl="0" algn="l">
              <a:lnSpc>
                <a:spcPct val="115000"/>
              </a:lnSpc>
              <a:spcBef>
                <a:spcPts val="1000"/>
              </a:spcBef>
              <a:spcAft>
                <a:spcPts val="0"/>
              </a:spcAft>
              <a:buSzPts val="2000"/>
              <a:buChar char="•"/>
            </a:pPr>
            <a:r>
              <a:rPr lang="sk" sz="2000">
                <a:solidFill>
                  <a:srgbClr val="000000"/>
                </a:solidFill>
              </a:rPr>
              <a:t>Posuvný pohyb v </a:t>
            </a:r>
            <a:r>
              <a:rPr lang="sk" sz="2000" u="sng">
                <a:solidFill>
                  <a:srgbClr val="000000"/>
                </a:solidFill>
              </a:rPr>
              <a:t>meniskotibiálních kloubech </a:t>
            </a:r>
            <a:r>
              <a:rPr b="1" lang="sk" sz="2000">
                <a:solidFill>
                  <a:srgbClr val="000000"/>
                </a:solidFill>
              </a:rPr>
              <a:t>směrem dopředu</a:t>
            </a:r>
            <a:endParaRPr b="1" sz="2000">
              <a:solidFill>
                <a:srgbClr val="000000"/>
              </a:solidFill>
            </a:endParaRPr>
          </a:p>
          <a:p>
            <a:pPr indent="-177800" lvl="0" marL="228600" rtl="0" algn="l">
              <a:lnSpc>
                <a:spcPct val="115000"/>
              </a:lnSpc>
              <a:spcBef>
                <a:spcPts val="1000"/>
              </a:spcBef>
              <a:spcAft>
                <a:spcPts val="0"/>
              </a:spcAft>
              <a:buSzPts val="2000"/>
              <a:buChar char="•"/>
            </a:pPr>
            <a:r>
              <a:rPr lang="sk" sz="2000">
                <a:solidFill>
                  <a:srgbClr val="000000"/>
                </a:solidFill>
              </a:rPr>
              <a:t>Valivý pohyb v </a:t>
            </a:r>
            <a:r>
              <a:rPr lang="sk" sz="2000" u="sng">
                <a:solidFill>
                  <a:srgbClr val="000000"/>
                </a:solidFill>
              </a:rPr>
              <a:t>meniskofemorálních kloubech</a:t>
            </a:r>
            <a:r>
              <a:rPr lang="sk" sz="2000">
                <a:solidFill>
                  <a:srgbClr val="000000"/>
                </a:solidFill>
              </a:rPr>
              <a:t> </a:t>
            </a:r>
            <a:r>
              <a:rPr b="1" lang="sk" sz="2000">
                <a:solidFill>
                  <a:srgbClr val="000000"/>
                </a:solidFill>
              </a:rPr>
              <a:t>směrem dopředu</a:t>
            </a:r>
            <a:endParaRPr b="1" sz="2000">
              <a:solidFill>
                <a:srgbClr val="000000"/>
              </a:solidFill>
            </a:endParaRPr>
          </a:p>
          <a:p>
            <a:pPr indent="-177800" lvl="0" marL="228600" rtl="0" algn="l">
              <a:lnSpc>
                <a:spcPct val="115000"/>
              </a:lnSpc>
              <a:spcBef>
                <a:spcPts val="1000"/>
              </a:spcBef>
              <a:spcAft>
                <a:spcPts val="0"/>
              </a:spcAft>
              <a:buSzPts val="2000"/>
              <a:buChar char="•"/>
            </a:pPr>
            <a:r>
              <a:rPr b="1" lang="sk" sz="2000">
                <a:solidFill>
                  <a:srgbClr val="000000"/>
                </a:solidFill>
              </a:rPr>
              <a:t>Závěrečná rotace</a:t>
            </a:r>
            <a:r>
              <a:rPr lang="sk" sz="2000">
                <a:solidFill>
                  <a:srgbClr val="000000"/>
                </a:solidFill>
              </a:rPr>
              <a:t> tibie opačného směru, než byla rotace iniciální, tedy </a:t>
            </a:r>
            <a:r>
              <a:rPr b="1" lang="sk" sz="2000">
                <a:solidFill>
                  <a:srgbClr val="000000"/>
                </a:solidFill>
              </a:rPr>
              <a:t>rotace zevní, </a:t>
            </a:r>
            <a:r>
              <a:rPr lang="sk" sz="2000">
                <a:solidFill>
                  <a:srgbClr val="000000"/>
                </a:solidFill>
              </a:rPr>
              <a:t>která způsobí </a:t>
            </a:r>
            <a:r>
              <a:rPr b="1" lang="sk" sz="2000">
                <a:solidFill>
                  <a:srgbClr val="000000"/>
                </a:solidFill>
              </a:rPr>
              <a:t>uzamčení kolenního kloubu</a:t>
            </a:r>
            <a:endParaRPr b="1" sz="2000">
              <a:solidFill>
                <a:srgbClr val="000000"/>
              </a:solidFill>
            </a:endParaRPr>
          </a:p>
          <a:p>
            <a:pPr indent="-50800" lvl="0" marL="228600" rtl="0" algn="l">
              <a:lnSpc>
                <a:spcPct val="115000"/>
              </a:lnSpc>
              <a:spcBef>
                <a:spcPts val="1000"/>
              </a:spcBef>
              <a:spcAft>
                <a:spcPts val="0"/>
              </a:spcAft>
              <a:buNone/>
            </a:pPr>
            <a:r>
              <a:t/>
            </a:r>
            <a:endParaRPr sz="2000">
              <a:solidFill>
                <a:srgbClr val="000000"/>
              </a:solidFill>
            </a:endParaRPr>
          </a:p>
          <a:p>
            <a:pPr indent="0" lvl="0" marL="0" rtl="0" algn="l">
              <a:lnSpc>
                <a:spcPct val="115000"/>
              </a:lnSpc>
              <a:spcBef>
                <a:spcPts val="0"/>
              </a:spcBef>
              <a:spcAft>
                <a:spcPts val="0"/>
              </a:spcAft>
              <a:buNone/>
            </a:pPr>
            <a:r>
              <a:t/>
            </a:r>
            <a:endParaRPr sz="2000"/>
          </a:p>
        </p:txBody>
      </p:sp>
      <p:pic>
        <p:nvPicPr>
          <p:cNvPr descr="Dr. Walter H. Schmitt is a graduate of Duke University (1970) and the National College of &#10;Chiropractic (1974) and practices in Chapel Hill, North Carolina. He was the first doctor to hold &#10;diplomate status in both applied kinesiology and chiropractic neurology. &#10;Dr. Schmitt is the author of two books for professionals, Common Glandular Dysfunctions in the &#10;General Practice (1981) and Compiled Notes on Clinical Nutritional Products (second edition, 1990) and &#10;one book for the public, Stop Your Pain Now! (2000). With Dr. Kerry McCord, he is the coauthor of &#10;QUINTESSENTIAL APPLICATIONS: A(K) Clinical Protocol (2005). He has authored 70 papers for ICAK &#10;meetings and has published over 30 papers in chiropractic trade journals and peer reviewed journals. He &#10;serves on the Editorial Review Board of the journal Alternative Medicine Review. &#10;His unique clinical approach is based on the blending of applied kinesiology, chiropractic neurology, &#10;and nutritional biochemistry in a format that makes physiology come to life for both doctors and their &#10;patients." id="655" name="Google Shape;655;p81" title="Knee Motion Video Anatomy">
            <a:hlinkClick r:id="rId3"/>
          </p:cNvPr>
          <p:cNvPicPr preferRelativeResize="0"/>
          <p:nvPr/>
        </p:nvPicPr>
        <p:blipFill>
          <a:blip r:embed="rId4">
            <a:alphaModFix/>
          </a:blip>
          <a:stretch>
            <a:fillRect/>
          </a:stretch>
        </p:blipFill>
        <p:spPr>
          <a:xfrm>
            <a:off x="5732850" y="1113250"/>
            <a:ext cx="3258750" cy="2444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82"/>
          <p:cNvPicPr preferRelativeResize="0"/>
          <p:nvPr/>
        </p:nvPicPr>
        <p:blipFill rotWithShape="1">
          <a:blip r:embed="rId3">
            <a:alphaModFix/>
          </a:blip>
          <a:srcRect b="0" l="0" r="0" t="0"/>
          <a:stretch/>
        </p:blipFill>
        <p:spPr>
          <a:xfrm>
            <a:off x="5681452" y="1455974"/>
            <a:ext cx="1596001" cy="1841851"/>
          </a:xfrm>
          <a:prstGeom prst="rect">
            <a:avLst/>
          </a:prstGeom>
          <a:noFill/>
          <a:ln>
            <a:noFill/>
          </a:ln>
        </p:spPr>
      </p:pic>
      <p:sp>
        <p:nvSpPr>
          <p:cNvPr id="661" name="Google Shape;661;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patelly během FLX a EXT</a:t>
            </a:r>
            <a:endParaRPr/>
          </a:p>
        </p:txBody>
      </p:sp>
      <p:sp>
        <p:nvSpPr>
          <p:cNvPr id="662" name="Google Shape;662;p82"/>
          <p:cNvSpPr txBox="1"/>
          <p:nvPr>
            <p:ph idx="1" type="body"/>
          </p:nvPr>
        </p:nvSpPr>
        <p:spPr>
          <a:xfrm>
            <a:off x="540000" y="1269000"/>
            <a:ext cx="5197500" cy="31050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b="1" lang="sk" sz="1800">
                <a:solidFill>
                  <a:srgbClr val="000000"/>
                </a:solidFill>
              </a:rPr>
              <a:t>Vzhledem k femuru</a:t>
            </a:r>
            <a:endParaRPr b="1"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Během flexe patella provádí vertikální posun, při kterém se pohybuje z facies patellaris femoris do fossa intercondylaris</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Při tomto pohybu </a:t>
            </a:r>
            <a:r>
              <a:rPr lang="sk" sz="1800" u="sng">
                <a:solidFill>
                  <a:srgbClr val="000000"/>
                </a:solidFill>
              </a:rPr>
              <a:t>směrem distálním </a:t>
            </a:r>
            <a:r>
              <a:rPr lang="sk" sz="1800">
                <a:solidFill>
                  <a:srgbClr val="000000"/>
                </a:solidFill>
              </a:rPr>
              <a:t>patella překoná vzdálenost, která se rovná téměř dvojnásobku její délky (tedy 8 cm)</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Během extenze: proximální posun </a:t>
            </a:r>
            <a:endParaRPr sz="1800">
              <a:solidFill>
                <a:srgbClr val="000000"/>
              </a:solidFill>
            </a:endParaRPr>
          </a:p>
          <a:p>
            <a:pPr indent="0" lvl="0" marL="0" rtl="0" algn="l">
              <a:lnSpc>
                <a:spcPct val="80000"/>
              </a:lnSpc>
              <a:spcBef>
                <a:spcPts val="1000"/>
              </a:spcBef>
              <a:spcAft>
                <a:spcPts val="0"/>
              </a:spcAft>
              <a:buNone/>
            </a:pPr>
            <a:r>
              <a:rPr b="1" lang="sk" sz="1800">
                <a:solidFill>
                  <a:srgbClr val="000000"/>
                </a:solidFill>
              </a:rPr>
              <a:t>Vzhledem k tibii </a:t>
            </a:r>
            <a:endParaRPr b="1"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Pohyb v sagitální rovině</a:t>
            </a:r>
            <a:endParaRPr sz="1800">
              <a:solidFill>
                <a:srgbClr val="000000"/>
              </a:solidFill>
            </a:endParaRPr>
          </a:p>
          <a:p>
            <a:pPr indent="-178435" lvl="0" marL="228600" rtl="0" algn="l">
              <a:lnSpc>
                <a:spcPct val="80000"/>
              </a:lnSpc>
              <a:spcBef>
                <a:spcPts val="1000"/>
              </a:spcBef>
              <a:spcAft>
                <a:spcPts val="0"/>
              </a:spcAft>
              <a:buSzPts val="1800"/>
              <a:buChar char="•"/>
            </a:pPr>
            <a:r>
              <a:rPr lang="sk" sz="1800">
                <a:solidFill>
                  <a:srgbClr val="000000"/>
                </a:solidFill>
              </a:rPr>
              <a:t>Opisuje oblouk daný délkou lig. patellae</a:t>
            </a:r>
            <a:endParaRPr sz="1800">
              <a:solidFill>
                <a:srgbClr val="000000"/>
              </a:solidFill>
            </a:endParaRPr>
          </a:p>
          <a:p>
            <a:pPr indent="0" lvl="0" marL="0" rtl="0" algn="l">
              <a:spcBef>
                <a:spcPts val="0"/>
              </a:spcBef>
              <a:spcAft>
                <a:spcPts val="0"/>
              </a:spcAft>
              <a:buNone/>
            </a:pPr>
            <a:r>
              <a:t/>
            </a:r>
            <a:endParaRPr sz="1800"/>
          </a:p>
        </p:txBody>
      </p:sp>
      <p:pic>
        <p:nvPicPr>
          <p:cNvPr descr="P1010003 kopie" id="663" name="Google Shape;663;p82"/>
          <p:cNvPicPr preferRelativeResize="0"/>
          <p:nvPr/>
        </p:nvPicPr>
        <p:blipFill rotWithShape="1">
          <a:blip r:embed="rId4">
            <a:alphaModFix/>
          </a:blip>
          <a:srcRect b="0" l="0" r="0" t="0"/>
          <a:stretch/>
        </p:blipFill>
        <p:spPr>
          <a:xfrm>
            <a:off x="7333498" y="2501246"/>
            <a:ext cx="1596001" cy="1679205"/>
          </a:xfrm>
          <a:prstGeom prst="rect">
            <a:avLst/>
          </a:prstGeom>
          <a:noFill/>
          <a:ln>
            <a:noFill/>
          </a:ln>
        </p:spPr>
      </p:pic>
      <p:sp>
        <p:nvSpPr>
          <p:cNvPr id="664" name="Google Shape;664;p82"/>
          <p:cNvSpPr txBox="1"/>
          <p:nvPr/>
        </p:nvSpPr>
        <p:spPr>
          <a:xfrm>
            <a:off x="4668588" y="3297825"/>
            <a:ext cx="266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Pohyby menisků během FLX a EXT (Kapandji, 1987)</a:t>
            </a:r>
            <a:endParaRPr sz="2500"/>
          </a:p>
        </p:txBody>
      </p:sp>
      <p:sp>
        <p:nvSpPr>
          <p:cNvPr id="670" name="Google Shape;670;p83"/>
          <p:cNvSpPr txBox="1"/>
          <p:nvPr>
            <p:ph idx="1" type="body"/>
          </p:nvPr>
        </p:nvSpPr>
        <p:spPr>
          <a:xfrm>
            <a:off x="539550" y="1113250"/>
            <a:ext cx="8307300" cy="3105000"/>
          </a:xfrm>
          <a:prstGeom prst="rect">
            <a:avLst/>
          </a:prstGeom>
        </p:spPr>
        <p:txBody>
          <a:bodyPr anchorCtr="0" anchor="t" bIns="0" lIns="0" spcFirstLastPara="1" rIns="0" wrap="square" tIns="0">
            <a:noAutofit/>
          </a:bodyPr>
          <a:lstStyle/>
          <a:p>
            <a:pPr indent="-152400" lvl="0" marL="228600" rtl="0" algn="l">
              <a:lnSpc>
                <a:spcPct val="115000"/>
              </a:lnSpc>
              <a:spcBef>
                <a:spcPts val="0"/>
              </a:spcBef>
              <a:spcAft>
                <a:spcPts val="0"/>
              </a:spcAft>
              <a:buSzPts val="1600"/>
              <a:buChar char="•"/>
            </a:pPr>
            <a:r>
              <a:rPr b="1" lang="sk" sz="1900">
                <a:solidFill>
                  <a:srgbClr val="000000"/>
                </a:solidFill>
              </a:rPr>
              <a:t>Dva fixační body:</a:t>
            </a:r>
            <a:r>
              <a:rPr lang="sk" sz="1900">
                <a:solidFill>
                  <a:srgbClr val="000000"/>
                </a:solidFill>
              </a:rPr>
              <a:t> anteriorní a posteriorní, zbytek je mobilní &gt;&gt; </a:t>
            </a:r>
            <a:r>
              <a:rPr b="1" lang="sk" sz="1900">
                <a:solidFill>
                  <a:srgbClr val="000000"/>
                </a:solidFill>
              </a:rPr>
              <a:t>deformace menisků</a:t>
            </a:r>
            <a:endParaRPr b="1" sz="1900">
              <a:solidFill>
                <a:srgbClr val="000000"/>
              </a:solidFill>
            </a:endParaRPr>
          </a:p>
          <a:p>
            <a:pPr indent="-152400" lvl="0" marL="228600" rtl="0" algn="l">
              <a:lnSpc>
                <a:spcPct val="115000"/>
              </a:lnSpc>
              <a:spcBef>
                <a:spcPts val="1000"/>
              </a:spcBef>
              <a:spcAft>
                <a:spcPts val="0"/>
              </a:spcAft>
              <a:buSzPts val="1600"/>
              <a:buChar char="•"/>
            </a:pPr>
            <a:r>
              <a:rPr lang="sk" sz="1900">
                <a:solidFill>
                  <a:srgbClr val="000000"/>
                </a:solidFill>
              </a:rPr>
              <a:t>Během flexe dochází k posunu kontaktní plochy kondylů femuru a tibie </a:t>
            </a:r>
            <a:r>
              <a:rPr b="1" lang="sk" sz="1900">
                <a:solidFill>
                  <a:srgbClr val="000000"/>
                </a:solidFill>
              </a:rPr>
              <a:t>směrem dorzálním,</a:t>
            </a:r>
            <a:r>
              <a:rPr lang="sk" sz="1900">
                <a:solidFill>
                  <a:srgbClr val="000000"/>
                </a:solidFill>
              </a:rPr>
              <a:t> zatímco během </a:t>
            </a:r>
            <a:r>
              <a:rPr b="1" lang="sk" sz="1900">
                <a:solidFill>
                  <a:srgbClr val="000000"/>
                </a:solidFill>
              </a:rPr>
              <a:t>extenze směrem ventrálním</a:t>
            </a:r>
            <a:endParaRPr b="1" sz="1900">
              <a:solidFill>
                <a:srgbClr val="000000"/>
              </a:solidFill>
            </a:endParaRPr>
          </a:p>
          <a:p>
            <a:pPr indent="-152400" lvl="0" marL="228600" rtl="0" algn="l">
              <a:lnSpc>
                <a:spcPct val="115000"/>
              </a:lnSpc>
              <a:spcBef>
                <a:spcPts val="1000"/>
              </a:spcBef>
              <a:spcAft>
                <a:spcPts val="0"/>
              </a:spcAft>
              <a:buSzPts val="1600"/>
              <a:buChar char="•"/>
            </a:pPr>
            <a:r>
              <a:rPr lang="sk" sz="1900">
                <a:solidFill>
                  <a:srgbClr val="000000"/>
                </a:solidFill>
              </a:rPr>
              <a:t>Pohyb menisků</a:t>
            </a:r>
            <a:r>
              <a:rPr b="1" lang="sk" sz="1900">
                <a:solidFill>
                  <a:srgbClr val="000000"/>
                </a:solidFill>
              </a:rPr>
              <a:t> </a:t>
            </a:r>
            <a:r>
              <a:rPr b="1" lang="sk" sz="1900" u="sng">
                <a:solidFill>
                  <a:srgbClr val="000000"/>
                </a:solidFill>
              </a:rPr>
              <a:t>tyto posuny sleduje</a:t>
            </a:r>
            <a:endParaRPr b="1" sz="1900">
              <a:solidFill>
                <a:srgbClr val="000000"/>
              </a:solidFill>
            </a:endParaRPr>
          </a:p>
          <a:p>
            <a:pPr indent="-152400" lvl="0" marL="228600" rtl="0" algn="l">
              <a:lnSpc>
                <a:spcPct val="115000"/>
              </a:lnSpc>
              <a:spcBef>
                <a:spcPts val="1000"/>
              </a:spcBef>
              <a:spcAft>
                <a:spcPts val="0"/>
              </a:spcAft>
              <a:buSzPts val="1600"/>
              <a:buChar char="•"/>
            </a:pPr>
            <a:r>
              <a:rPr lang="sk" sz="1900">
                <a:solidFill>
                  <a:srgbClr val="000000"/>
                </a:solidFill>
              </a:rPr>
              <a:t>Při pohybu z extenze do flexe se menisky pohybují směrem </a:t>
            </a:r>
            <a:r>
              <a:rPr lang="sk" sz="1900" u="sng">
                <a:solidFill>
                  <a:srgbClr val="000000"/>
                </a:solidFill>
              </a:rPr>
              <a:t>dorzálním </a:t>
            </a:r>
            <a:r>
              <a:rPr b="1" lang="sk" sz="1900">
                <a:solidFill>
                  <a:srgbClr val="000000"/>
                </a:solidFill>
              </a:rPr>
              <a:t>nerovnoměrně:</a:t>
            </a:r>
            <a:endParaRPr b="1" sz="1900">
              <a:solidFill>
                <a:srgbClr val="000000"/>
              </a:solidFill>
            </a:endParaRPr>
          </a:p>
          <a:p>
            <a:pPr indent="-152400" lvl="0" marL="228600" rtl="0" algn="l">
              <a:lnSpc>
                <a:spcPct val="115000"/>
              </a:lnSpc>
              <a:spcBef>
                <a:spcPts val="1000"/>
              </a:spcBef>
              <a:spcAft>
                <a:spcPts val="0"/>
              </a:spcAft>
              <a:buSzPts val="1600"/>
              <a:buChar char="•"/>
            </a:pPr>
            <a:r>
              <a:rPr lang="sk" sz="1900">
                <a:solidFill>
                  <a:srgbClr val="000000"/>
                </a:solidFill>
              </a:rPr>
              <a:t>Zatímco laterální meniskus vykoná posteriorní posun 12 mm, mediální meniskus jde pouze do vzdálenosti 6 mm (kvůli fixaci ke collat.lig.)</a:t>
            </a:r>
            <a:endParaRPr sz="1900">
              <a:solidFill>
                <a:srgbClr val="000000"/>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Pohyby menisků během FLX a EXT (Kapandji, 1987)</a:t>
            </a:r>
            <a:endParaRPr sz="2500"/>
          </a:p>
          <a:p>
            <a:pPr indent="0" lvl="0" marL="0" rtl="0" algn="l">
              <a:spcBef>
                <a:spcPts val="0"/>
              </a:spcBef>
              <a:spcAft>
                <a:spcPts val="0"/>
              </a:spcAft>
              <a:buNone/>
            </a:pPr>
            <a:r>
              <a:t/>
            </a:r>
            <a:endParaRPr/>
          </a:p>
        </p:txBody>
      </p:sp>
      <p:sp>
        <p:nvSpPr>
          <p:cNvPr id="676" name="Google Shape;676;p84"/>
          <p:cNvSpPr txBox="1"/>
          <p:nvPr>
            <p:ph idx="1" type="body"/>
          </p:nvPr>
        </p:nvSpPr>
        <p:spPr>
          <a:xfrm>
            <a:off x="540000" y="1113250"/>
            <a:ext cx="3434400" cy="3105000"/>
          </a:xfrm>
          <a:prstGeom prst="rect">
            <a:avLst/>
          </a:prstGeom>
        </p:spPr>
        <p:txBody>
          <a:bodyPr anchorCtr="0" anchor="t" bIns="0" lIns="0" spcFirstLastPara="1" rIns="0" wrap="square" tIns="0">
            <a:noAutofit/>
          </a:bodyPr>
          <a:lstStyle/>
          <a:p>
            <a:pPr indent="-139700" lvl="0" marL="228600" rtl="0" algn="l">
              <a:lnSpc>
                <a:spcPct val="115000"/>
              </a:lnSpc>
              <a:spcBef>
                <a:spcPts val="0"/>
              </a:spcBef>
              <a:spcAft>
                <a:spcPts val="0"/>
              </a:spcAft>
              <a:buSzPts val="1400"/>
              <a:buChar char="•"/>
            </a:pPr>
            <a:r>
              <a:rPr b="1" lang="sk" sz="1400">
                <a:solidFill>
                  <a:srgbClr val="000000"/>
                </a:solidFill>
              </a:rPr>
              <a:t>FL: </a:t>
            </a:r>
            <a:endParaRPr b="1" sz="1400">
              <a:solidFill>
                <a:srgbClr val="000000"/>
              </a:solidFill>
            </a:endParaRPr>
          </a:p>
          <a:p>
            <a:pPr indent="0" lvl="0" marL="0" rtl="0" algn="l">
              <a:lnSpc>
                <a:spcPct val="115000"/>
              </a:lnSpc>
              <a:spcBef>
                <a:spcPts val="1000"/>
              </a:spcBef>
              <a:spcAft>
                <a:spcPts val="0"/>
              </a:spcAft>
              <a:buNone/>
            </a:pPr>
            <a:r>
              <a:rPr lang="sk" sz="1400">
                <a:solidFill>
                  <a:srgbClr val="000000"/>
                </a:solidFill>
              </a:rPr>
              <a:t>	- </a:t>
            </a:r>
            <a:r>
              <a:rPr lang="sk" sz="1400" u="sng">
                <a:solidFill>
                  <a:srgbClr val="000000"/>
                </a:solidFill>
              </a:rPr>
              <a:t>mediální</a:t>
            </a:r>
            <a:r>
              <a:rPr lang="sk" sz="1400">
                <a:solidFill>
                  <a:srgbClr val="000000"/>
                </a:solidFill>
              </a:rPr>
              <a:t> meniskus je zadním rohem přitahován tahem m. semimebranosus a jeho přední roh LCA </a:t>
            </a:r>
            <a:endParaRPr sz="1400">
              <a:solidFill>
                <a:srgbClr val="000000"/>
              </a:solidFill>
            </a:endParaRPr>
          </a:p>
          <a:p>
            <a:pPr indent="0" lvl="0" marL="0" rtl="0" algn="l">
              <a:lnSpc>
                <a:spcPct val="115000"/>
              </a:lnSpc>
              <a:spcBef>
                <a:spcPts val="1000"/>
              </a:spcBef>
              <a:spcAft>
                <a:spcPts val="0"/>
              </a:spcAft>
              <a:buNone/>
            </a:pPr>
            <a:r>
              <a:rPr lang="sk" sz="1400">
                <a:solidFill>
                  <a:srgbClr val="000000"/>
                </a:solidFill>
              </a:rPr>
              <a:t>	- </a:t>
            </a:r>
            <a:r>
              <a:rPr lang="sk" sz="1400" u="sng">
                <a:solidFill>
                  <a:srgbClr val="000000"/>
                </a:solidFill>
              </a:rPr>
              <a:t>laterální</a:t>
            </a:r>
            <a:r>
              <a:rPr lang="sk" sz="1400">
                <a:solidFill>
                  <a:srgbClr val="000000"/>
                </a:solidFill>
              </a:rPr>
              <a:t> meniskus je tažen posteriorně m.popliteus</a:t>
            </a:r>
            <a:endParaRPr sz="1400">
              <a:solidFill>
                <a:srgbClr val="000000"/>
              </a:solidFill>
            </a:endParaRPr>
          </a:p>
          <a:p>
            <a:pPr indent="-139700" lvl="0" marL="228600" rtl="0" algn="l">
              <a:lnSpc>
                <a:spcPct val="115000"/>
              </a:lnSpc>
              <a:spcBef>
                <a:spcPts val="1000"/>
              </a:spcBef>
              <a:spcAft>
                <a:spcPts val="0"/>
              </a:spcAft>
              <a:buSzPts val="1400"/>
              <a:buChar char="•"/>
            </a:pPr>
            <a:r>
              <a:rPr b="1" lang="sk" sz="1400">
                <a:solidFill>
                  <a:srgbClr val="000000"/>
                </a:solidFill>
              </a:rPr>
              <a:t>EX: </a:t>
            </a:r>
            <a:endParaRPr b="1" sz="1400">
              <a:solidFill>
                <a:srgbClr val="000000"/>
              </a:solidFill>
            </a:endParaRPr>
          </a:p>
          <a:p>
            <a:pPr indent="0" lvl="0" marL="0" rtl="0" algn="l">
              <a:lnSpc>
                <a:spcPct val="115000"/>
              </a:lnSpc>
              <a:spcBef>
                <a:spcPts val="1000"/>
              </a:spcBef>
              <a:spcAft>
                <a:spcPts val="0"/>
              </a:spcAft>
              <a:buNone/>
            </a:pPr>
            <a:r>
              <a:rPr lang="sk" sz="1400">
                <a:solidFill>
                  <a:srgbClr val="000000"/>
                </a:solidFill>
              </a:rPr>
              <a:t>	- menisky jsou vytaženy vpřed meniskopatelárními vlákny, které jsou napnuty pohybem patelly směrem S</a:t>
            </a:r>
            <a:endParaRPr sz="1400">
              <a:solidFill>
                <a:srgbClr val="000000"/>
              </a:solidFill>
            </a:endParaRPr>
          </a:p>
          <a:p>
            <a:pPr indent="0" lvl="0" marL="0" rtl="0" algn="l">
              <a:lnSpc>
                <a:spcPct val="115000"/>
              </a:lnSpc>
              <a:spcBef>
                <a:spcPts val="1000"/>
              </a:spcBef>
              <a:spcAft>
                <a:spcPts val="0"/>
              </a:spcAft>
              <a:buNone/>
            </a:pPr>
            <a:r>
              <a:rPr lang="sk" sz="1400">
                <a:solidFill>
                  <a:srgbClr val="000000"/>
                </a:solidFill>
              </a:rPr>
              <a:t>	- zadní roh laterálního menisku je tažen meniskofemorálním vazem a také LCP</a:t>
            </a:r>
            <a:endParaRPr sz="1400">
              <a:solidFill>
                <a:srgbClr val="000000"/>
              </a:solidFill>
            </a:endParaRPr>
          </a:p>
          <a:p>
            <a:pPr indent="-50800" lvl="0" marL="228600" rtl="0" algn="l">
              <a:lnSpc>
                <a:spcPct val="115000"/>
              </a:lnSpc>
              <a:spcBef>
                <a:spcPts val="1000"/>
              </a:spcBef>
              <a:spcAft>
                <a:spcPts val="0"/>
              </a:spcAft>
              <a:buNone/>
            </a:pPr>
            <a:r>
              <a:t/>
            </a:r>
            <a:endParaRPr sz="1400">
              <a:solidFill>
                <a:srgbClr val="000000"/>
              </a:solidFill>
            </a:endParaRPr>
          </a:p>
          <a:p>
            <a:pPr indent="0" lvl="0" marL="0" rtl="0" algn="l">
              <a:lnSpc>
                <a:spcPct val="115000"/>
              </a:lnSpc>
              <a:spcBef>
                <a:spcPts val="0"/>
              </a:spcBef>
              <a:spcAft>
                <a:spcPts val="0"/>
              </a:spcAft>
              <a:buNone/>
            </a:pPr>
            <a:r>
              <a:t/>
            </a:r>
            <a:endParaRPr sz="1400"/>
          </a:p>
        </p:txBody>
      </p:sp>
      <p:pic>
        <p:nvPicPr>
          <p:cNvPr id="677" name="Google Shape;677;p84"/>
          <p:cNvPicPr preferRelativeResize="0"/>
          <p:nvPr/>
        </p:nvPicPr>
        <p:blipFill rotWithShape="1">
          <a:blip r:embed="rId3">
            <a:alphaModFix/>
          </a:blip>
          <a:srcRect b="22397" l="31894" r="19604" t="46734"/>
          <a:stretch/>
        </p:blipFill>
        <p:spPr>
          <a:xfrm>
            <a:off x="3842525" y="1823600"/>
            <a:ext cx="5101624" cy="2029350"/>
          </a:xfrm>
          <a:prstGeom prst="rect">
            <a:avLst/>
          </a:prstGeom>
          <a:noFill/>
          <a:ln>
            <a:noFill/>
          </a:ln>
        </p:spPr>
      </p:pic>
      <p:sp>
        <p:nvSpPr>
          <p:cNvPr id="678" name="Google Shape;678;p84"/>
          <p:cNvSpPr txBox="1"/>
          <p:nvPr/>
        </p:nvSpPr>
        <p:spPr>
          <a:xfrm>
            <a:off x="4572000" y="38959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Radomír, Č. (2016). </a:t>
            </a:r>
            <a:r>
              <a:rPr i="1" lang="sk" sz="800">
                <a:solidFill>
                  <a:srgbClr val="CCCCCC"/>
                </a:solidFill>
                <a:highlight>
                  <a:srgbClr val="FFFFFF"/>
                </a:highlight>
              </a:rPr>
              <a:t>Anatomie 3: Třetí, upravené a doplněné vydání</a:t>
            </a:r>
            <a:r>
              <a:rPr lang="sk" sz="800">
                <a:solidFill>
                  <a:srgbClr val="CCCCCC"/>
                </a:solidFill>
                <a:highlight>
                  <a:srgbClr val="FFFFFF"/>
                </a:highlight>
              </a:rPr>
              <a:t>. Grada Publishing as.</a:t>
            </a:r>
            <a:endParaRPr sz="800">
              <a:solidFill>
                <a:srgbClr val="CCCCCC"/>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85"/>
          <p:cNvPicPr preferRelativeResize="0"/>
          <p:nvPr/>
        </p:nvPicPr>
        <p:blipFill rotWithShape="1">
          <a:blip r:embed="rId3">
            <a:alphaModFix/>
          </a:blip>
          <a:srcRect b="0" l="0" r="0" t="0"/>
          <a:stretch/>
        </p:blipFill>
        <p:spPr>
          <a:xfrm>
            <a:off x="1936400" y="3340950"/>
            <a:ext cx="5750850" cy="1756550"/>
          </a:xfrm>
          <a:prstGeom prst="rect">
            <a:avLst/>
          </a:prstGeom>
          <a:noFill/>
          <a:ln>
            <a:noFill/>
          </a:ln>
        </p:spPr>
      </p:pic>
      <p:sp>
        <p:nvSpPr>
          <p:cNvPr id="684" name="Google Shape;684;p8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500"/>
              <a:t>Funkce menisků</a:t>
            </a:r>
            <a:r>
              <a:rPr lang="sk" sz="2500"/>
              <a:t> </a:t>
            </a:r>
            <a:endParaRPr sz="2500"/>
          </a:p>
          <a:p>
            <a:pPr indent="0" lvl="0" marL="0" rtl="0" algn="l">
              <a:spcBef>
                <a:spcPts val="0"/>
              </a:spcBef>
              <a:spcAft>
                <a:spcPts val="0"/>
              </a:spcAft>
              <a:buNone/>
            </a:pPr>
            <a:r>
              <a:t/>
            </a:r>
            <a:endParaRPr/>
          </a:p>
        </p:txBody>
      </p:sp>
      <p:sp>
        <p:nvSpPr>
          <p:cNvPr id="685" name="Google Shape;685;p85"/>
          <p:cNvSpPr txBox="1"/>
          <p:nvPr>
            <p:ph idx="1" type="body"/>
          </p:nvPr>
        </p:nvSpPr>
        <p:spPr>
          <a:xfrm>
            <a:off x="540000" y="1019252"/>
            <a:ext cx="8064900" cy="3105000"/>
          </a:xfrm>
          <a:prstGeom prst="rect">
            <a:avLst/>
          </a:prstGeom>
        </p:spPr>
        <p:txBody>
          <a:bodyPr anchorCtr="0" anchor="t" bIns="0" lIns="0" spcFirstLastPara="1" rIns="0" wrap="square" tIns="0">
            <a:noAutofit/>
          </a:bodyPr>
          <a:lstStyle/>
          <a:p>
            <a:pPr indent="-196850" lvl="0" marL="228600" rtl="0" algn="l">
              <a:lnSpc>
                <a:spcPct val="115000"/>
              </a:lnSpc>
              <a:spcBef>
                <a:spcPts val="0"/>
              </a:spcBef>
              <a:spcAft>
                <a:spcPts val="0"/>
              </a:spcAft>
              <a:buSzPts val="2300"/>
              <a:buChar char="•"/>
            </a:pPr>
            <a:r>
              <a:rPr lang="sk" sz="2300"/>
              <a:t>Hlavní funkcí menisků je rovnoměrná distribuce tlakové síly, působení jako tlumič, roztírání synoviální tekutiny, napínání kloubního pouzdra a bránění jeho uskřinutí</a:t>
            </a:r>
            <a:endParaRPr sz="2300"/>
          </a:p>
          <a:p>
            <a:pPr indent="-196850" lvl="0" marL="228600" rtl="0" algn="l">
              <a:lnSpc>
                <a:spcPct val="115000"/>
              </a:lnSpc>
              <a:spcBef>
                <a:spcPts val="1000"/>
              </a:spcBef>
              <a:spcAft>
                <a:spcPts val="0"/>
              </a:spcAft>
              <a:buSzPts val="2300"/>
              <a:buChar char="•"/>
            </a:pPr>
            <a:r>
              <a:rPr lang="sk" sz="2300"/>
              <a:t>při stoji v extendovaném KOK absorbují 50% tlaků, které působí na kloub, při flektovaném KOK až 90%</a:t>
            </a:r>
            <a:endParaRPr sz="1600"/>
          </a:p>
        </p:txBody>
      </p:sp>
      <p:sp>
        <p:nvSpPr>
          <p:cNvPr id="686" name="Google Shape;686;p85"/>
          <p:cNvSpPr txBox="1"/>
          <p:nvPr/>
        </p:nvSpPr>
        <p:spPr>
          <a:xfrm>
            <a:off x="44825" y="4358750"/>
            <a:ext cx="262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do rotace</a:t>
            </a:r>
            <a:endParaRPr/>
          </a:p>
        </p:txBody>
      </p:sp>
      <p:sp>
        <p:nvSpPr>
          <p:cNvPr id="692" name="Google Shape;692;p86"/>
          <p:cNvSpPr txBox="1"/>
          <p:nvPr>
            <p:ph idx="1" type="body"/>
          </p:nvPr>
        </p:nvSpPr>
        <p:spPr>
          <a:xfrm>
            <a:off x="540000" y="1179352"/>
            <a:ext cx="8064900" cy="3105000"/>
          </a:xfrm>
          <a:prstGeom prst="rect">
            <a:avLst/>
          </a:prstGeom>
        </p:spPr>
        <p:txBody>
          <a:bodyPr anchorCtr="0" anchor="t" bIns="0" lIns="0" spcFirstLastPara="1" rIns="0" wrap="square" tIns="0">
            <a:noAutofit/>
          </a:bodyPr>
          <a:lstStyle/>
          <a:p>
            <a:pPr indent="-177800" lvl="0" marL="228600" rtl="0" algn="l">
              <a:lnSpc>
                <a:spcPct val="115000"/>
              </a:lnSpc>
              <a:spcBef>
                <a:spcPts val="0"/>
              </a:spcBef>
              <a:spcAft>
                <a:spcPts val="0"/>
              </a:spcAft>
              <a:buSzPts val="2000"/>
              <a:buChar char="•"/>
            </a:pPr>
            <a:r>
              <a:rPr lang="sk" sz="2000">
                <a:solidFill>
                  <a:srgbClr val="000000"/>
                </a:solidFill>
              </a:rPr>
              <a:t>Plná extenze &gt; napětí vazů &gt; pohyby do rotace téměř nemožné </a:t>
            </a:r>
            <a:endParaRPr sz="2000">
              <a:solidFill>
                <a:srgbClr val="000000"/>
              </a:solidFill>
            </a:endParaRPr>
          </a:p>
          <a:p>
            <a:pPr indent="-177800" lvl="0" marL="228600" rtl="0" algn="l">
              <a:lnSpc>
                <a:spcPct val="115000"/>
              </a:lnSpc>
              <a:spcBef>
                <a:spcPts val="1000"/>
              </a:spcBef>
              <a:spcAft>
                <a:spcPts val="0"/>
              </a:spcAft>
              <a:buSzPts val="2000"/>
              <a:buChar char="•"/>
            </a:pPr>
            <a:r>
              <a:rPr lang="sk" sz="2000">
                <a:solidFill>
                  <a:srgbClr val="000000"/>
                </a:solidFill>
              </a:rPr>
              <a:t>Nejvyšší rozsahy rotací okolo 45-90° FL kolene</a:t>
            </a:r>
            <a:endParaRPr sz="2000">
              <a:solidFill>
                <a:srgbClr val="000000"/>
              </a:solidFill>
            </a:endParaRPr>
          </a:p>
          <a:p>
            <a:pPr indent="-177800" lvl="0" marL="228600" rtl="0" algn="l">
              <a:lnSpc>
                <a:spcPct val="115000"/>
              </a:lnSpc>
              <a:spcBef>
                <a:spcPts val="1000"/>
              </a:spcBef>
              <a:spcAft>
                <a:spcPts val="0"/>
              </a:spcAft>
              <a:buSzPts val="2000"/>
              <a:buChar char="•"/>
            </a:pPr>
            <a:r>
              <a:rPr lang="sk" sz="2000">
                <a:solidFill>
                  <a:srgbClr val="000000"/>
                </a:solidFill>
              </a:rPr>
              <a:t>Rotace probíhají hlavně v </a:t>
            </a:r>
            <a:r>
              <a:rPr lang="sk" sz="2000" u="sng">
                <a:solidFill>
                  <a:srgbClr val="000000"/>
                </a:solidFill>
              </a:rPr>
              <a:t>meniskotibiálním skloubení </a:t>
            </a:r>
            <a:r>
              <a:rPr lang="sk" sz="2000">
                <a:solidFill>
                  <a:srgbClr val="000000"/>
                </a:solidFill>
              </a:rPr>
              <a:t>za současného </a:t>
            </a:r>
            <a:r>
              <a:rPr b="1" lang="sk" sz="2000">
                <a:solidFill>
                  <a:srgbClr val="000000"/>
                </a:solidFill>
              </a:rPr>
              <a:t>posunu menisků</a:t>
            </a:r>
            <a:endParaRPr b="1" sz="2000">
              <a:solidFill>
                <a:srgbClr val="000000"/>
              </a:solidFill>
            </a:endParaRPr>
          </a:p>
          <a:p>
            <a:pPr indent="-177800" lvl="0" marL="228600" rtl="0" algn="l">
              <a:lnSpc>
                <a:spcPct val="115000"/>
              </a:lnSpc>
              <a:spcBef>
                <a:spcPts val="1000"/>
              </a:spcBef>
              <a:spcAft>
                <a:spcPts val="0"/>
              </a:spcAft>
              <a:buSzPts val="2000"/>
              <a:buChar char="•"/>
            </a:pPr>
            <a:r>
              <a:rPr lang="sk" sz="2000">
                <a:solidFill>
                  <a:srgbClr val="000000"/>
                </a:solidFill>
              </a:rPr>
              <a:t>Rozsah posunu větší u laterálního menisku (méně pohyblivý mediální meniskus více ohrožen, z 95 % postižen mediální)</a:t>
            </a:r>
            <a:endParaRPr sz="2000">
              <a:solidFill>
                <a:srgbClr val="000000"/>
              </a:solidFill>
            </a:endParaRPr>
          </a:p>
          <a:p>
            <a:pPr indent="-177800" lvl="0" marL="228600" rtl="0" algn="l">
              <a:lnSpc>
                <a:spcPct val="115000"/>
              </a:lnSpc>
              <a:spcBef>
                <a:spcPts val="1000"/>
              </a:spcBef>
              <a:spcAft>
                <a:spcPts val="0"/>
              </a:spcAft>
              <a:buSzPts val="2000"/>
              <a:buChar char="•"/>
            </a:pPr>
            <a:r>
              <a:rPr b="1" lang="sk" sz="2000">
                <a:solidFill>
                  <a:srgbClr val="000000"/>
                </a:solidFill>
              </a:rPr>
              <a:t>Důležité pro průběh rotace průběh zkřížených vazů:</a:t>
            </a:r>
            <a:endParaRPr b="1" sz="2000">
              <a:solidFill>
                <a:srgbClr val="000000"/>
              </a:solidFill>
            </a:endParaRPr>
          </a:p>
          <a:p>
            <a:pPr indent="0" lvl="0" marL="0" rtl="0" algn="l">
              <a:lnSpc>
                <a:spcPct val="115000"/>
              </a:lnSpc>
              <a:spcBef>
                <a:spcPts val="1000"/>
              </a:spcBef>
              <a:spcAft>
                <a:spcPts val="0"/>
              </a:spcAft>
              <a:buNone/>
            </a:pPr>
            <a:r>
              <a:rPr lang="sk" sz="2000">
                <a:solidFill>
                  <a:srgbClr val="000000"/>
                </a:solidFill>
              </a:rPr>
              <a:t>	- LCP téměř vertikální průběh, LCA šikmo dopředu</a:t>
            </a:r>
            <a:endParaRPr sz="2000">
              <a:solidFill>
                <a:srgbClr val="000000"/>
              </a:solidFill>
            </a:endParaRPr>
          </a:p>
          <a:p>
            <a:pPr indent="0" lvl="0" marL="0" rtl="0" algn="l">
              <a:lnSpc>
                <a:spcPct val="115000"/>
              </a:lnSpc>
              <a:spcBef>
                <a:spcPts val="1000"/>
              </a:spcBef>
              <a:spcAft>
                <a:spcPts val="0"/>
              </a:spcAft>
              <a:buNone/>
            </a:pPr>
            <a:r>
              <a:t/>
            </a:r>
            <a:endParaRPr sz="2000">
              <a:solidFill>
                <a:srgbClr val="000000"/>
              </a:solidFill>
            </a:endParaRPr>
          </a:p>
          <a:p>
            <a:pPr indent="0" lvl="0" marL="0" rtl="0" algn="l">
              <a:lnSpc>
                <a:spcPct val="115000"/>
              </a:lnSpc>
              <a:spcBef>
                <a:spcPts val="1000"/>
              </a:spcBef>
              <a:spcAft>
                <a:spcPts val="0"/>
              </a:spcAft>
              <a:buNone/>
            </a:pPr>
            <a:r>
              <a:t/>
            </a:r>
            <a:endParaRPr sz="2000">
              <a:solidFill>
                <a:srgbClr val="000000"/>
              </a:solidFill>
            </a:endParaRPr>
          </a:p>
          <a:p>
            <a:pPr indent="0" lvl="0" marL="0" rtl="0" algn="l">
              <a:lnSpc>
                <a:spcPct val="115000"/>
              </a:lnSpc>
              <a:spcBef>
                <a:spcPts val="1000"/>
              </a:spcBef>
              <a:spcAft>
                <a:spcPts val="0"/>
              </a:spcAft>
              <a:buNone/>
            </a:pPr>
            <a:r>
              <a:t/>
            </a:r>
            <a:endParaRPr sz="2000">
              <a:solidFill>
                <a:srgbClr val="000000"/>
              </a:solidFill>
            </a:endParaRPr>
          </a:p>
          <a:p>
            <a:pPr indent="0" lvl="0" marL="0" rtl="0" algn="l">
              <a:lnSpc>
                <a:spcPct val="115000"/>
              </a:lnSpc>
              <a:spcBef>
                <a:spcPts val="0"/>
              </a:spcBef>
              <a:spcAft>
                <a:spcPts val="0"/>
              </a:spcAft>
              <a:buNone/>
            </a:pPr>
            <a:r>
              <a:t/>
            </a:r>
            <a:endParaRPr sz="20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do rotace</a:t>
            </a:r>
            <a:endParaRPr/>
          </a:p>
        </p:txBody>
      </p:sp>
      <p:sp>
        <p:nvSpPr>
          <p:cNvPr id="698" name="Google Shape;698;p87"/>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lang="sk" sz="1800" u="sng">
                <a:solidFill>
                  <a:srgbClr val="000000"/>
                </a:solidFill>
              </a:rPr>
              <a:t>Zevní rotace </a:t>
            </a:r>
            <a:endParaRPr sz="1800">
              <a:solidFill>
                <a:srgbClr val="000000"/>
              </a:solidFill>
            </a:endParaRPr>
          </a:p>
          <a:p>
            <a:pPr indent="0" lvl="0" marL="0" rtl="0" algn="l">
              <a:lnSpc>
                <a:spcPct val="90000"/>
              </a:lnSpc>
              <a:spcBef>
                <a:spcPts val="1000"/>
              </a:spcBef>
              <a:spcAft>
                <a:spcPts val="0"/>
              </a:spcAft>
              <a:buNone/>
            </a:pPr>
            <a:r>
              <a:rPr lang="sk" sz="1800">
                <a:solidFill>
                  <a:srgbClr val="000000"/>
                </a:solidFill>
              </a:rPr>
              <a:t>	- mediální kondyl tibie se posouvá vpřed </a:t>
            </a:r>
            <a:endParaRPr sz="1800">
              <a:solidFill>
                <a:srgbClr val="000000"/>
              </a:solidFill>
            </a:endParaRPr>
          </a:p>
          <a:p>
            <a:pPr indent="0" lvl="0" marL="0" rtl="0" algn="l">
              <a:lnSpc>
                <a:spcPct val="90000"/>
              </a:lnSpc>
              <a:spcBef>
                <a:spcPts val="1000"/>
              </a:spcBef>
              <a:spcAft>
                <a:spcPts val="0"/>
              </a:spcAft>
              <a:buNone/>
            </a:pPr>
            <a:r>
              <a:rPr lang="sk" sz="1800">
                <a:solidFill>
                  <a:srgbClr val="000000"/>
                </a:solidFill>
              </a:rPr>
              <a:t>	</a:t>
            </a:r>
            <a:r>
              <a:rPr lang="sk" sz="1800">
                <a:solidFill>
                  <a:schemeClr val="dk2"/>
                </a:solidFill>
              </a:rPr>
              <a:t>- </a:t>
            </a:r>
            <a:r>
              <a:rPr b="1" lang="sk" sz="1800">
                <a:solidFill>
                  <a:schemeClr val="dk2"/>
                </a:solidFill>
              </a:rPr>
              <a:t>40°</a:t>
            </a:r>
            <a:r>
              <a:rPr b="1" lang="sk" sz="1800">
                <a:solidFill>
                  <a:srgbClr val="385623"/>
                </a:solidFill>
              </a:rPr>
              <a:t> </a:t>
            </a:r>
            <a:r>
              <a:rPr lang="sk" sz="1800">
                <a:solidFill>
                  <a:srgbClr val="000000"/>
                </a:solidFill>
              </a:rPr>
              <a:t>(Kapandji, 1987)</a:t>
            </a:r>
            <a:endParaRPr sz="1800">
              <a:solidFill>
                <a:srgbClr val="000000"/>
              </a:solidFill>
            </a:endParaRPr>
          </a:p>
          <a:p>
            <a:pPr indent="0" lvl="0" marL="0" rtl="0" algn="l">
              <a:lnSpc>
                <a:spcPct val="90000"/>
              </a:lnSpc>
              <a:spcBef>
                <a:spcPts val="1000"/>
              </a:spcBef>
              <a:spcAft>
                <a:spcPts val="0"/>
              </a:spcAft>
              <a:buNone/>
            </a:pPr>
            <a:r>
              <a:rPr lang="sk" sz="1800">
                <a:solidFill>
                  <a:srgbClr val="000000"/>
                </a:solidFill>
              </a:rPr>
              <a:t>	- 15-30° (Véle, 2006)</a:t>
            </a:r>
            <a:endParaRPr sz="1800">
              <a:solidFill>
                <a:srgbClr val="000000"/>
              </a:solidFill>
            </a:endParaRPr>
          </a:p>
          <a:p>
            <a:pPr indent="0" lvl="0" marL="0" rtl="0" algn="l">
              <a:lnSpc>
                <a:spcPct val="90000"/>
              </a:lnSpc>
              <a:spcBef>
                <a:spcPts val="1000"/>
              </a:spcBef>
              <a:spcAft>
                <a:spcPts val="0"/>
              </a:spcAft>
              <a:buNone/>
            </a:pPr>
            <a:r>
              <a:rPr lang="sk" sz="1800">
                <a:solidFill>
                  <a:srgbClr val="000000"/>
                </a:solidFill>
              </a:rPr>
              <a:t>	- 10° (Hoppenfeld, 1976)</a:t>
            </a:r>
            <a:endParaRPr sz="1800">
              <a:solidFill>
                <a:srgbClr val="000000"/>
              </a:solidFill>
            </a:endParaRPr>
          </a:p>
          <a:p>
            <a:pPr indent="0" lvl="0" marL="0" rtl="0" algn="l">
              <a:lnSpc>
                <a:spcPct val="90000"/>
              </a:lnSpc>
              <a:spcBef>
                <a:spcPts val="1000"/>
              </a:spcBef>
              <a:spcAft>
                <a:spcPts val="0"/>
              </a:spcAft>
              <a:buNone/>
            </a:pPr>
            <a:r>
              <a:rPr lang="sk" sz="1800">
                <a:solidFill>
                  <a:srgbClr val="000000"/>
                </a:solidFill>
              </a:rPr>
              <a:t>	- 21° (Bartoníček et al., 1986)</a:t>
            </a:r>
            <a:endParaRPr sz="1800">
              <a:solidFill>
                <a:srgbClr val="000000"/>
              </a:solidFill>
            </a:endParaRPr>
          </a:p>
          <a:p>
            <a:pPr indent="0" lvl="0" marL="0" rtl="0" algn="l">
              <a:lnSpc>
                <a:spcPct val="90000"/>
              </a:lnSpc>
              <a:spcBef>
                <a:spcPts val="1000"/>
              </a:spcBef>
              <a:spcAft>
                <a:spcPts val="0"/>
              </a:spcAft>
              <a:buNone/>
            </a:pPr>
            <a:r>
              <a:t/>
            </a:r>
            <a:endParaRPr sz="1800">
              <a:solidFill>
                <a:srgbClr val="000000"/>
              </a:solidFill>
            </a:endParaRPr>
          </a:p>
          <a:p>
            <a:pPr indent="0" lvl="0" marL="0" rtl="0" algn="l">
              <a:spcBef>
                <a:spcPts val="0"/>
              </a:spcBef>
              <a:spcAft>
                <a:spcPts val="0"/>
              </a:spcAft>
              <a:buNone/>
            </a:pPr>
            <a:r>
              <a:t/>
            </a:r>
            <a:endParaRPr sz="1800"/>
          </a:p>
        </p:txBody>
      </p:sp>
      <p:sp>
        <p:nvSpPr>
          <p:cNvPr id="699" name="Google Shape;699;p87"/>
          <p:cNvSpPr txBox="1"/>
          <p:nvPr>
            <p:ph idx="2" type="body"/>
          </p:nvPr>
        </p:nvSpPr>
        <p:spPr>
          <a:xfrm>
            <a:off x="4688460" y="1276129"/>
            <a:ext cx="3915000" cy="3105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2800"/>
              <a:buFont typeface="Arial"/>
              <a:buNone/>
            </a:pPr>
            <a:r>
              <a:rPr lang="sk" sz="1800" u="sng">
                <a:solidFill>
                  <a:srgbClr val="000000"/>
                </a:solidFill>
              </a:rPr>
              <a:t>Vnitřní rotace</a:t>
            </a:r>
            <a:endParaRPr sz="1800">
              <a:solidFill>
                <a:srgbClr val="000000"/>
              </a:solidFill>
            </a:endParaRPr>
          </a:p>
          <a:p>
            <a:pPr indent="0" lvl="0" marL="0" rtl="0" algn="l">
              <a:lnSpc>
                <a:spcPct val="90000"/>
              </a:lnSpc>
              <a:spcBef>
                <a:spcPts val="1000"/>
              </a:spcBef>
              <a:spcAft>
                <a:spcPts val="0"/>
              </a:spcAft>
              <a:buClr>
                <a:srgbClr val="000000"/>
              </a:buClr>
              <a:buSzPts val="2800"/>
              <a:buFont typeface="Arial"/>
              <a:buNone/>
            </a:pPr>
            <a:r>
              <a:rPr lang="sk" sz="1800">
                <a:solidFill>
                  <a:srgbClr val="000000"/>
                </a:solidFill>
              </a:rPr>
              <a:t>	- laterální kondyl tibie se posouvá dopředu</a:t>
            </a:r>
            <a:endParaRPr sz="1800">
              <a:solidFill>
                <a:srgbClr val="000000"/>
              </a:solidFill>
            </a:endParaRPr>
          </a:p>
          <a:p>
            <a:pPr indent="0" lvl="0" marL="0" rtl="0" algn="l">
              <a:lnSpc>
                <a:spcPct val="90000"/>
              </a:lnSpc>
              <a:spcBef>
                <a:spcPts val="1000"/>
              </a:spcBef>
              <a:spcAft>
                <a:spcPts val="0"/>
              </a:spcAft>
              <a:buClr>
                <a:srgbClr val="000000"/>
              </a:buClr>
              <a:buSzPts val="2800"/>
              <a:buFont typeface="Arial"/>
              <a:buNone/>
            </a:pPr>
            <a:r>
              <a:rPr lang="sk" sz="1800">
                <a:solidFill>
                  <a:srgbClr val="000000"/>
                </a:solidFill>
              </a:rPr>
              <a:t>	</a:t>
            </a:r>
            <a:r>
              <a:rPr lang="sk" sz="1800">
                <a:solidFill>
                  <a:schemeClr val="dk2"/>
                </a:solidFill>
              </a:rPr>
              <a:t>- </a:t>
            </a:r>
            <a:r>
              <a:rPr b="1" lang="sk" sz="1800">
                <a:solidFill>
                  <a:schemeClr val="dk2"/>
                </a:solidFill>
              </a:rPr>
              <a:t>30°</a:t>
            </a:r>
            <a:r>
              <a:rPr lang="sk" sz="1800">
                <a:solidFill>
                  <a:srgbClr val="000000"/>
                </a:solidFill>
              </a:rPr>
              <a:t> (Kapandji, 1987)</a:t>
            </a:r>
            <a:endParaRPr sz="1800">
              <a:solidFill>
                <a:srgbClr val="000000"/>
              </a:solidFill>
            </a:endParaRPr>
          </a:p>
          <a:p>
            <a:pPr indent="0" lvl="0" marL="0" rtl="0" algn="l">
              <a:lnSpc>
                <a:spcPct val="90000"/>
              </a:lnSpc>
              <a:spcBef>
                <a:spcPts val="1000"/>
              </a:spcBef>
              <a:spcAft>
                <a:spcPts val="0"/>
              </a:spcAft>
              <a:buClr>
                <a:srgbClr val="000000"/>
              </a:buClr>
              <a:buSzPts val="2800"/>
              <a:buFont typeface="Arial"/>
              <a:buNone/>
            </a:pPr>
            <a:r>
              <a:rPr lang="sk" sz="1800">
                <a:solidFill>
                  <a:srgbClr val="000000"/>
                </a:solidFill>
              </a:rPr>
              <a:t>	- 40° (Véle, 2006)</a:t>
            </a:r>
            <a:endParaRPr sz="1800">
              <a:solidFill>
                <a:srgbClr val="000000"/>
              </a:solidFill>
            </a:endParaRPr>
          </a:p>
          <a:p>
            <a:pPr indent="0" lvl="0" marL="0" rtl="0" algn="l">
              <a:lnSpc>
                <a:spcPct val="90000"/>
              </a:lnSpc>
              <a:spcBef>
                <a:spcPts val="1000"/>
              </a:spcBef>
              <a:spcAft>
                <a:spcPts val="0"/>
              </a:spcAft>
              <a:buClr>
                <a:srgbClr val="000000"/>
              </a:buClr>
              <a:buSzPts val="2200"/>
              <a:buFont typeface="Arial"/>
              <a:buNone/>
            </a:pPr>
            <a:r>
              <a:rPr lang="sk" sz="1800">
                <a:solidFill>
                  <a:srgbClr val="000000"/>
                </a:solidFill>
              </a:rPr>
              <a:t>	- 10° (Hoppenfeld, 1976)</a:t>
            </a:r>
            <a:endParaRPr sz="1800">
              <a:solidFill>
                <a:srgbClr val="000000"/>
              </a:solidFill>
            </a:endParaRPr>
          </a:p>
          <a:p>
            <a:pPr indent="0" lvl="0" marL="0" rtl="0" algn="l">
              <a:lnSpc>
                <a:spcPct val="90000"/>
              </a:lnSpc>
              <a:spcBef>
                <a:spcPts val="1000"/>
              </a:spcBef>
              <a:spcAft>
                <a:spcPts val="0"/>
              </a:spcAft>
              <a:buClr>
                <a:srgbClr val="000000"/>
              </a:buClr>
              <a:buSzPts val="2200"/>
              <a:buFont typeface="Arial"/>
              <a:buNone/>
            </a:pPr>
            <a:r>
              <a:rPr lang="sk" sz="1800">
                <a:solidFill>
                  <a:srgbClr val="000000"/>
                </a:solidFill>
              </a:rPr>
              <a:t>	- 17° (Bartoníček et al., 1986)</a:t>
            </a:r>
            <a:endParaRPr sz="1800">
              <a:solidFill>
                <a:srgbClr val="000000"/>
              </a:solidFill>
            </a:endParaRPr>
          </a:p>
          <a:p>
            <a:pPr indent="-50800" lvl="0" marL="228600" rtl="0" algn="l">
              <a:lnSpc>
                <a:spcPct val="90000"/>
              </a:lnSpc>
              <a:spcBef>
                <a:spcPts val="1000"/>
              </a:spcBef>
              <a:spcAft>
                <a:spcPts val="0"/>
              </a:spcAft>
              <a:buClr>
                <a:srgbClr val="000000"/>
              </a:buClr>
              <a:buSzPts val="2800"/>
              <a:buFont typeface="Arial"/>
              <a:buNone/>
            </a:pPr>
            <a:r>
              <a:t/>
            </a:r>
            <a:endParaRPr sz="1800">
              <a:solidFill>
                <a:srgbClr val="000000"/>
              </a:solidFill>
            </a:endParaRPr>
          </a:p>
          <a:p>
            <a:pPr indent="0" lvl="0" marL="0" rtl="0" algn="l">
              <a:spcBef>
                <a:spcPts val="0"/>
              </a:spcBef>
              <a:spcAft>
                <a:spcPts val="0"/>
              </a:spcAft>
              <a:buNone/>
            </a:pPr>
            <a:r>
              <a:t/>
            </a:r>
            <a:endParaRPr sz="1800"/>
          </a:p>
        </p:txBody>
      </p:sp>
      <p:sp>
        <p:nvSpPr>
          <p:cNvPr id="700" name="Google Shape;700;p87"/>
          <p:cNvSpPr txBox="1"/>
          <p:nvPr/>
        </p:nvSpPr>
        <p:spPr>
          <a:xfrm>
            <a:off x="521507" y="3920942"/>
            <a:ext cx="8413800" cy="1077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sk" sz="2300">
                <a:solidFill>
                  <a:schemeClr val="dk2"/>
                </a:solidFill>
              </a:rPr>
              <a:t>Rozsah pohybu do rotace ovlivňuje stupeň flexe!</a:t>
            </a:r>
            <a:endParaRPr sz="2300">
              <a:solidFill>
                <a:schemeClr val="dk2"/>
              </a:solidFill>
            </a:endParaRPr>
          </a:p>
          <a:p>
            <a:pPr indent="0" lvl="0" marL="0" marR="0" rtl="0" algn="ctr">
              <a:spcBef>
                <a:spcPts val="0"/>
              </a:spcBef>
              <a:spcAft>
                <a:spcPts val="0"/>
              </a:spcAft>
              <a:buNone/>
            </a:pPr>
            <a:r>
              <a:t/>
            </a:r>
            <a:endParaRPr b="1" sz="2300">
              <a:solidFill>
                <a:schemeClr val="dk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menisků při rotacích bérce</a:t>
            </a:r>
            <a:endParaRPr/>
          </a:p>
        </p:txBody>
      </p:sp>
      <p:sp>
        <p:nvSpPr>
          <p:cNvPr id="706" name="Google Shape;706;p8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65100" lvl="0" marL="228600" rtl="0" algn="l">
              <a:lnSpc>
                <a:spcPct val="115000"/>
              </a:lnSpc>
              <a:spcBef>
                <a:spcPts val="0"/>
              </a:spcBef>
              <a:spcAft>
                <a:spcPts val="0"/>
              </a:spcAft>
              <a:buSzPts val="1800"/>
              <a:buChar char="•"/>
            </a:pPr>
            <a:r>
              <a:rPr lang="sk" sz="1800">
                <a:solidFill>
                  <a:srgbClr val="000000"/>
                </a:solidFill>
              </a:rPr>
              <a:t>Během rotací menisky přesně sledují pohyby femorálních kondylů</a:t>
            </a:r>
            <a:endParaRPr sz="1800">
              <a:solidFill>
                <a:srgbClr val="000000"/>
              </a:solidFill>
            </a:endParaRPr>
          </a:p>
          <a:p>
            <a:pPr indent="-165100" lvl="0" marL="228600" rtl="0" algn="l">
              <a:lnSpc>
                <a:spcPct val="115000"/>
              </a:lnSpc>
              <a:spcBef>
                <a:spcPts val="1000"/>
              </a:spcBef>
              <a:spcAft>
                <a:spcPts val="0"/>
              </a:spcAft>
              <a:buSzPts val="1800"/>
              <a:buChar char="•"/>
            </a:pPr>
            <a:r>
              <a:rPr lang="sk" sz="1800">
                <a:solidFill>
                  <a:srgbClr val="000000"/>
                </a:solidFill>
              </a:rPr>
              <a:t>Při ZR, je laterální meniskus tažen do přední části tibiálního plató a mediální tažen vzad </a:t>
            </a:r>
            <a:r>
              <a:rPr b="1" lang="sk" sz="1800">
                <a:solidFill>
                  <a:srgbClr val="000000"/>
                </a:solidFill>
              </a:rPr>
              <a:t>(VZHLEDEM K FEMURU, NE TIBII - ZR L kondyl tibie vzad, ALE L kondyl femuru vůči tibii VPŘED!!!)</a:t>
            </a:r>
            <a:endParaRPr b="1" sz="1800">
              <a:solidFill>
                <a:srgbClr val="000000"/>
              </a:solidFill>
            </a:endParaRPr>
          </a:p>
          <a:p>
            <a:pPr indent="-165100" lvl="0" marL="228600" rtl="0" algn="l">
              <a:lnSpc>
                <a:spcPct val="115000"/>
              </a:lnSpc>
              <a:spcBef>
                <a:spcPts val="1000"/>
              </a:spcBef>
              <a:spcAft>
                <a:spcPts val="0"/>
              </a:spcAft>
              <a:buSzPts val="1800"/>
              <a:buChar char="•"/>
            </a:pPr>
            <a:r>
              <a:rPr lang="sk" sz="1800">
                <a:solidFill>
                  <a:srgbClr val="000000"/>
                </a:solidFill>
              </a:rPr>
              <a:t>Při VR se mediální meniskus pohybuje dopředu, zatímco laterální ustupuje vzad</a:t>
            </a:r>
            <a:endParaRPr sz="1800">
              <a:solidFill>
                <a:srgbClr val="000000"/>
              </a:solidFill>
            </a:endParaRPr>
          </a:p>
          <a:p>
            <a:pPr indent="0" lvl="0" marL="0" rtl="0" algn="l">
              <a:lnSpc>
                <a:spcPct val="115000"/>
              </a:lnSpc>
              <a:spcBef>
                <a:spcPts val="0"/>
              </a:spcBef>
              <a:spcAft>
                <a:spcPts val="0"/>
              </a:spcAft>
              <a:buNone/>
            </a:pPr>
            <a:r>
              <a:t/>
            </a:r>
            <a:endParaRPr sz="1800"/>
          </a:p>
        </p:txBody>
      </p:sp>
      <p:pic>
        <p:nvPicPr>
          <p:cNvPr descr="D:\KINT1 OBR\Obr. 99, 100, 101.png" id="707" name="Google Shape;707;p88"/>
          <p:cNvPicPr preferRelativeResize="0"/>
          <p:nvPr/>
        </p:nvPicPr>
        <p:blipFill rotWithShape="1">
          <a:blip r:embed="rId3">
            <a:alphaModFix/>
          </a:blip>
          <a:srcRect b="0" l="0" r="0" t="0"/>
          <a:stretch/>
        </p:blipFill>
        <p:spPr>
          <a:xfrm>
            <a:off x="1666437" y="3257323"/>
            <a:ext cx="5812025" cy="1632600"/>
          </a:xfrm>
          <a:prstGeom prst="rect">
            <a:avLst/>
          </a:prstGeom>
          <a:noFill/>
          <a:ln>
            <a:noFill/>
          </a:ln>
        </p:spPr>
      </p:pic>
      <p:sp>
        <p:nvSpPr>
          <p:cNvPr id="708" name="Google Shape;708;p88"/>
          <p:cNvSpPr/>
          <p:nvPr/>
        </p:nvSpPr>
        <p:spPr>
          <a:xfrm>
            <a:off x="213400" y="1939675"/>
            <a:ext cx="616200" cy="1863600"/>
          </a:xfrm>
          <a:prstGeom prst="curvedRightArrow">
            <a:avLst>
              <a:gd fmla="val 25000" name="adj1"/>
              <a:gd fmla="val 72807" name="adj2"/>
              <a:gd fmla="val 25000" name="adj3"/>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88"/>
          <p:cNvSpPr/>
          <p:nvPr/>
        </p:nvSpPr>
        <p:spPr>
          <a:xfrm rot="10800000">
            <a:off x="7190797" y="3158291"/>
            <a:ext cx="608100" cy="1167300"/>
          </a:xfrm>
          <a:prstGeom prst="bentArrow">
            <a:avLst>
              <a:gd fmla="val 25000" name="adj1"/>
              <a:gd fmla="val 25000" name="adj2"/>
              <a:gd fmla="val 25000" name="adj3"/>
              <a:gd fmla="val 43750" name="adj4"/>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p88"/>
          <p:cNvSpPr txBox="1"/>
          <p:nvPr/>
        </p:nvSpPr>
        <p:spPr>
          <a:xfrm>
            <a:off x="3204875" y="4466400"/>
            <a:ext cx="262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Poškození menisků</a:t>
            </a:r>
            <a:endParaRPr/>
          </a:p>
        </p:txBody>
      </p:sp>
      <p:sp>
        <p:nvSpPr>
          <p:cNvPr id="716" name="Google Shape;716;p89"/>
          <p:cNvSpPr txBox="1"/>
          <p:nvPr>
            <p:ph idx="1" type="body"/>
          </p:nvPr>
        </p:nvSpPr>
        <p:spPr>
          <a:xfrm>
            <a:off x="540000" y="1113250"/>
            <a:ext cx="4943700" cy="3105000"/>
          </a:xfrm>
          <a:prstGeom prst="rect">
            <a:avLst/>
          </a:prstGeom>
        </p:spPr>
        <p:txBody>
          <a:bodyPr anchorCtr="0" anchor="t" bIns="0" lIns="0" spcFirstLastPara="1" rIns="0" wrap="square" tIns="0">
            <a:noAutofit/>
          </a:bodyPr>
          <a:lstStyle/>
          <a:p>
            <a:pPr indent="-304800" lvl="0" marL="457200" rtl="0" algn="l">
              <a:lnSpc>
                <a:spcPct val="150000"/>
              </a:lnSpc>
              <a:spcBef>
                <a:spcPts val="0"/>
              </a:spcBef>
              <a:spcAft>
                <a:spcPts val="0"/>
              </a:spcAft>
              <a:buSzPts val="1200"/>
              <a:buChar char="●"/>
            </a:pPr>
            <a:r>
              <a:rPr lang="sk" sz="1200"/>
              <a:t>Meniskus je relativně avaskulární struktura s omezeným periferním krevním zásobením</a:t>
            </a:r>
            <a:endParaRPr sz="1200"/>
          </a:p>
          <a:p>
            <a:pPr indent="-304800" lvl="0" marL="457200" rtl="0" algn="l">
              <a:lnSpc>
                <a:spcPct val="150000"/>
              </a:lnSpc>
              <a:spcBef>
                <a:spcPts val="0"/>
              </a:spcBef>
              <a:spcAft>
                <a:spcPts val="0"/>
              </a:spcAft>
              <a:buSzPts val="1200"/>
              <a:buChar char="●"/>
            </a:pPr>
            <a:r>
              <a:rPr lang="sk" sz="1200"/>
              <a:t>Větve arteria poplitea (arteria genus inferior medialis et lateralis a arteria genus media) jsou hlavní cévy vyživující menisky	</a:t>
            </a:r>
            <a:r>
              <a:rPr b="1" lang="sk" sz="1200"/>
              <a:t>Meniskus se rozděluje na tři zóny podle cévního zásobení:</a:t>
            </a:r>
            <a:endParaRPr b="1" sz="1200"/>
          </a:p>
          <a:p>
            <a:pPr indent="-304800" lvl="0" marL="457200" rtl="0" algn="l">
              <a:lnSpc>
                <a:spcPct val="115000"/>
              </a:lnSpc>
              <a:spcBef>
                <a:spcPts val="0"/>
              </a:spcBef>
              <a:spcAft>
                <a:spcPts val="0"/>
              </a:spcAft>
              <a:buSzPts val="1200"/>
              <a:buChar char="●"/>
            </a:pPr>
            <a:r>
              <a:rPr b="1" lang="sk" sz="1200"/>
              <a:t>Periferní zóna, tzv. „red-red“ zóna,</a:t>
            </a:r>
            <a:r>
              <a:rPr lang="sk" sz="1200"/>
              <a:t> která má dobré cévní zásobování a sahá do 3 mm od úponu	</a:t>
            </a:r>
            <a:endParaRPr sz="1200"/>
          </a:p>
          <a:p>
            <a:pPr indent="-304800" lvl="0" marL="457200" rtl="0" algn="l">
              <a:lnSpc>
                <a:spcPct val="150000"/>
              </a:lnSpc>
              <a:spcBef>
                <a:spcPts val="0"/>
              </a:spcBef>
              <a:spcAft>
                <a:spcPts val="0"/>
              </a:spcAft>
              <a:buSzPts val="1200"/>
              <a:buChar char="●"/>
            </a:pPr>
            <a:r>
              <a:rPr b="1" lang="sk" sz="1200"/>
              <a:t>Střední zóna, tzv. „red-white“ zóna, </a:t>
            </a:r>
            <a:r>
              <a:rPr lang="sk" sz="1200"/>
              <a:t>kde je proměnlivé cévní zásobování a nachází se 3 až 5 mm od úponu</a:t>
            </a:r>
            <a:endParaRPr sz="1200"/>
          </a:p>
          <a:p>
            <a:pPr indent="-304800" lvl="0" marL="457200" rtl="0" algn="l">
              <a:lnSpc>
                <a:spcPct val="150000"/>
              </a:lnSpc>
              <a:spcBef>
                <a:spcPts val="0"/>
              </a:spcBef>
              <a:spcAft>
                <a:spcPts val="0"/>
              </a:spcAft>
              <a:buSzPts val="1200"/>
              <a:buChar char="●"/>
            </a:pPr>
            <a:r>
              <a:rPr b="1" lang="sk" sz="1200"/>
              <a:t>Centrální zóna, tzv. „white-white“ zóna </a:t>
            </a:r>
            <a:r>
              <a:rPr lang="sk" sz="1200"/>
              <a:t>je více jak 5 mm od úpon a je avaskulární</a:t>
            </a:r>
            <a:endParaRPr sz="1200"/>
          </a:p>
          <a:p>
            <a:pPr indent="-304800" lvl="0" marL="457200" rtl="0" algn="l">
              <a:lnSpc>
                <a:spcPct val="150000"/>
              </a:lnSpc>
              <a:spcBef>
                <a:spcPts val="0"/>
              </a:spcBef>
              <a:spcAft>
                <a:spcPts val="0"/>
              </a:spcAft>
              <a:buSzPts val="1200"/>
              <a:buChar char="●"/>
            </a:pPr>
            <a:r>
              <a:rPr lang="sk" sz="1200"/>
              <a:t>Vaskularizace menisku je primárně odvozena od arteria genus superior et inferior lateralis a arteria genus superior et inferior medialis.  </a:t>
            </a:r>
            <a:endParaRPr sz="1200"/>
          </a:p>
          <a:p>
            <a:pPr indent="0" lvl="0" marL="0" rtl="0" algn="l">
              <a:spcBef>
                <a:spcPts val="1200"/>
              </a:spcBef>
              <a:spcAft>
                <a:spcPts val="0"/>
              </a:spcAft>
              <a:buNone/>
            </a:pPr>
            <a:r>
              <a:t/>
            </a:r>
            <a:endParaRPr sz="1200"/>
          </a:p>
          <a:p>
            <a:pPr indent="0" lvl="0" marL="0" rtl="0" algn="l">
              <a:lnSpc>
                <a:spcPct val="115000"/>
              </a:lnSpc>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pic>
        <p:nvPicPr>
          <p:cNvPr id="717" name="Google Shape;717;p89"/>
          <p:cNvPicPr preferRelativeResize="0"/>
          <p:nvPr/>
        </p:nvPicPr>
        <p:blipFill>
          <a:blip r:embed="rId3">
            <a:alphaModFix/>
          </a:blip>
          <a:stretch>
            <a:fillRect/>
          </a:stretch>
        </p:blipFill>
        <p:spPr>
          <a:xfrm>
            <a:off x="5316000" y="1031100"/>
            <a:ext cx="3675599" cy="2133889"/>
          </a:xfrm>
          <a:prstGeom prst="rect">
            <a:avLst/>
          </a:prstGeom>
          <a:noFill/>
          <a:ln>
            <a:noFill/>
          </a:ln>
        </p:spPr>
      </p:pic>
      <p:sp>
        <p:nvSpPr>
          <p:cNvPr id="718" name="Google Shape;718;p89"/>
          <p:cNvSpPr txBox="1"/>
          <p:nvPr/>
        </p:nvSpPr>
        <p:spPr>
          <a:xfrm>
            <a:off x="5803950" y="31650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https://mahwahvalleyorthopedic.com/the-different-types-of-meniscus-tears-and-how-theyre-treated/</a:t>
            </a:r>
            <a:endParaRPr sz="800">
              <a:solidFill>
                <a:srgbClr val="CCCCC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Funkční anatomie - kloubní hrboly</a:t>
            </a:r>
            <a:endParaRPr/>
          </a:p>
          <a:p>
            <a:pPr indent="0" lvl="0" marL="0" rtl="0" algn="l">
              <a:spcBef>
                <a:spcPts val="0"/>
              </a:spcBef>
              <a:spcAft>
                <a:spcPts val="0"/>
              </a:spcAft>
              <a:buNone/>
            </a:pPr>
            <a:r>
              <a:t/>
            </a:r>
            <a:endParaRPr/>
          </a:p>
        </p:txBody>
      </p:sp>
      <p:sp>
        <p:nvSpPr>
          <p:cNvPr id="210" name="Google Shape;210;p27"/>
          <p:cNvSpPr txBox="1"/>
          <p:nvPr>
            <p:ph idx="1" type="body"/>
          </p:nvPr>
        </p:nvSpPr>
        <p:spPr>
          <a:xfrm>
            <a:off x="540000" y="1113250"/>
            <a:ext cx="53991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zakřivení kl. ploch se směrem dozadu spirálovitě stupňuje</a:t>
            </a:r>
            <a:endParaRPr sz="1500"/>
          </a:p>
          <a:p>
            <a:pPr indent="0" lvl="0" marL="0" rtl="0" algn="l">
              <a:spcBef>
                <a:spcPts val="0"/>
              </a:spcBef>
              <a:spcAft>
                <a:spcPts val="0"/>
              </a:spcAft>
              <a:buNone/>
            </a:pPr>
            <a:r>
              <a:rPr b="1" lang="sk" sz="1500"/>
              <a:t>Laterální kondyl </a:t>
            </a:r>
            <a:endParaRPr b="1" sz="1500"/>
          </a:p>
          <a:p>
            <a:pPr indent="-323850" lvl="0" marL="457200" rtl="0" algn="l">
              <a:lnSpc>
                <a:spcPct val="115000"/>
              </a:lnSpc>
              <a:spcBef>
                <a:spcPts val="1200"/>
              </a:spcBef>
              <a:spcAft>
                <a:spcPts val="0"/>
              </a:spcAft>
              <a:buSzPts val="1500"/>
              <a:buChar char="●"/>
            </a:pPr>
            <a:r>
              <a:rPr lang="sk" sz="1500"/>
              <a:t>je menší a plochý</a:t>
            </a:r>
            <a:endParaRPr sz="1500"/>
          </a:p>
          <a:p>
            <a:pPr indent="-323850" lvl="0" marL="457200" rtl="0" algn="l">
              <a:lnSpc>
                <a:spcPct val="115000"/>
              </a:lnSpc>
              <a:spcBef>
                <a:spcPts val="0"/>
              </a:spcBef>
              <a:spcAft>
                <a:spcPts val="0"/>
              </a:spcAft>
              <a:buSzPts val="1500"/>
              <a:buChar char="●"/>
            </a:pPr>
            <a:r>
              <a:rPr lang="sk" sz="1500"/>
              <a:t>stojí téměř sagitálně (konvexita)</a:t>
            </a:r>
            <a:endParaRPr sz="1500"/>
          </a:p>
          <a:p>
            <a:pPr indent="-323850" lvl="0" marL="457200" rtl="0" algn="l">
              <a:lnSpc>
                <a:spcPct val="115000"/>
              </a:lnSpc>
              <a:spcBef>
                <a:spcPts val="0"/>
              </a:spcBef>
              <a:spcAft>
                <a:spcPts val="0"/>
              </a:spcAft>
              <a:buSzPts val="1500"/>
              <a:buChar char="●"/>
            </a:pPr>
            <a:r>
              <a:rPr lang="sk" sz="1500"/>
              <a:t>vyčnívá více dopředu (4 – 7 mm)</a:t>
            </a:r>
            <a:endParaRPr sz="1500"/>
          </a:p>
          <a:p>
            <a:pPr indent="0" lvl="0" marL="0" rtl="0" algn="l">
              <a:lnSpc>
                <a:spcPct val="115000"/>
              </a:lnSpc>
              <a:spcBef>
                <a:spcPts val="1200"/>
              </a:spcBef>
              <a:spcAft>
                <a:spcPts val="0"/>
              </a:spcAft>
              <a:buNone/>
            </a:pPr>
            <a:r>
              <a:rPr b="1" lang="sk" sz="1500"/>
              <a:t>Mediální </a:t>
            </a:r>
            <a:r>
              <a:rPr b="1" lang="sk" sz="1500"/>
              <a:t>kondyl </a:t>
            </a:r>
            <a:endParaRPr b="1" sz="1500"/>
          </a:p>
          <a:p>
            <a:pPr indent="-323850" lvl="0" marL="457200" rtl="0" algn="l">
              <a:lnSpc>
                <a:spcPct val="115000"/>
              </a:lnSpc>
              <a:spcBef>
                <a:spcPts val="1200"/>
              </a:spcBef>
              <a:spcAft>
                <a:spcPts val="0"/>
              </a:spcAft>
              <a:buSzPts val="1500"/>
              <a:buChar char="●"/>
            </a:pPr>
            <a:r>
              <a:rPr lang="sk" sz="1500"/>
              <a:t>je větší (kompenzace šikmé polohy femuru), stáčí se svým předním okrajem k laterálnímu kondylu	</a:t>
            </a:r>
            <a:endParaRPr sz="1500"/>
          </a:p>
          <a:p>
            <a:pPr indent="-323850" lvl="0" marL="457200" rtl="0" algn="l">
              <a:lnSpc>
                <a:spcPct val="115000"/>
              </a:lnSpc>
              <a:spcBef>
                <a:spcPts val="0"/>
              </a:spcBef>
              <a:spcAft>
                <a:spcPts val="0"/>
              </a:spcAft>
              <a:buSzPts val="1500"/>
              <a:buChar char="●"/>
            </a:pPr>
            <a:r>
              <a:rPr lang="sk" sz="1500"/>
              <a:t>oválný tvar</a:t>
            </a:r>
            <a:endParaRPr sz="1500"/>
          </a:p>
          <a:p>
            <a:pPr indent="-323850" lvl="0" marL="457200" rtl="0" algn="l">
              <a:lnSpc>
                <a:spcPct val="115000"/>
              </a:lnSpc>
              <a:spcBef>
                <a:spcPts val="0"/>
              </a:spcBef>
              <a:spcAft>
                <a:spcPts val="0"/>
              </a:spcAft>
              <a:buSzPts val="1500"/>
              <a:buChar char="●"/>
            </a:pPr>
            <a:r>
              <a:rPr lang="sk" sz="1500"/>
              <a:t>rozděluje je z přední strany sulcus femoralis a ze zadní fossa intercondylaris (20-22mm, zkřížené vazy)</a:t>
            </a:r>
            <a:endParaRPr sz="1500"/>
          </a:p>
          <a:p>
            <a:pPr indent="-323850" lvl="0" marL="457200" rtl="0" algn="l">
              <a:lnSpc>
                <a:spcPct val="115000"/>
              </a:lnSpc>
              <a:spcBef>
                <a:spcPts val="0"/>
              </a:spcBef>
              <a:spcAft>
                <a:spcPts val="0"/>
              </a:spcAft>
              <a:buSzPts val="1500"/>
              <a:buChar char="●"/>
            </a:pPr>
            <a:r>
              <a:rPr lang="sk" sz="1500"/>
              <a:t>osy kondylů se předozadně sbíhají (Bartoníček &amp; Heřt, 2009; Dylevský, 2009) </a:t>
            </a:r>
            <a:endParaRPr sz="1500"/>
          </a:p>
          <a:p>
            <a:pPr indent="0" lvl="0" marL="0" rtl="0" algn="l">
              <a:lnSpc>
                <a:spcPct val="115000"/>
              </a:lnSpc>
              <a:spcBef>
                <a:spcPts val="1200"/>
              </a:spcBef>
              <a:spcAft>
                <a:spcPts val="0"/>
              </a:spcAft>
              <a:buClr>
                <a:schemeClr val="dk1"/>
              </a:buClr>
              <a:buSzPts val="1100"/>
              <a:buFont typeface="Arial"/>
              <a:buNone/>
            </a:pPr>
            <a:r>
              <a:rPr lang="sk" sz="1500"/>
              <a:t>					</a:t>
            </a:r>
            <a:endParaRPr sz="1500"/>
          </a:p>
          <a:p>
            <a:pPr indent="0" lvl="0" marL="0" rtl="0" algn="l">
              <a:spcBef>
                <a:spcPts val="0"/>
              </a:spcBef>
              <a:spcAft>
                <a:spcPts val="0"/>
              </a:spcAft>
              <a:buClr>
                <a:schemeClr val="dk1"/>
              </a:buClr>
              <a:buSzPts val="1100"/>
              <a:buFont typeface="Arial"/>
              <a:buNone/>
            </a:pPr>
            <a:r>
              <a:rPr lang="sk" sz="1500"/>
              <a:t>				</a:t>
            </a:r>
            <a:endParaRPr sz="1500"/>
          </a:p>
          <a:p>
            <a:pPr indent="0" lvl="0" marL="0" rtl="0" algn="l">
              <a:spcBef>
                <a:spcPts val="0"/>
              </a:spcBef>
              <a:spcAft>
                <a:spcPts val="0"/>
              </a:spcAft>
              <a:buClr>
                <a:schemeClr val="dk1"/>
              </a:buClr>
              <a:buSzPts val="1100"/>
              <a:buFont typeface="Arial"/>
              <a:buNone/>
            </a:pPr>
            <a:r>
              <a:rPr lang="sk" sz="1500"/>
              <a:t>			</a:t>
            </a:r>
            <a:endParaRPr sz="1500"/>
          </a:p>
          <a:p>
            <a:pPr indent="0" lvl="0" marL="0" rtl="0" algn="l">
              <a:spcBef>
                <a:spcPts val="0"/>
              </a:spcBef>
              <a:spcAft>
                <a:spcPts val="0"/>
              </a:spcAft>
              <a:buClr>
                <a:schemeClr val="dk1"/>
              </a:buClr>
              <a:buSzPts val="1100"/>
              <a:buFont typeface="Arial"/>
              <a:buNone/>
            </a:pPr>
            <a:r>
              <a:rPr lang="sk" sz="1500"/>
              <a:t>		</a:t>
            </a:r>
            <a:endParaRPr sz="1500"/>
          </a:p>
          <a:p>
            <a:pPr indent="0" lvl="0" marL="0" rtl="0" algn="l">
              <a:spcBef>
                <a:spcPts val="0"/>
              </a:spcBef>
              <a:spcAft>
                <a:spcPts val="0"/>
              </a:spcAft>
              <a:buNone/>
            </a:pPr>
            <a:r>
              <a:t/>
            </a:r>
            <a:endParaRPr sz="1500"/>
          </a:p>
        </p:txBody>
      </p:sp>
      <p:pic>
        <p:nvPicPr>
          <p:cNvPr id="211" name="Google Shape;211;p27"/>
          <p:cNvPicPr preferRelativeResize="0"/>
          <p:nvPr/>
        </p:nvPicPr>
        <p:blipFill rotWithShape="1">
          <a:blip r:embed="rId3">
            <a:alphaModFix/>
          </a:blip>
          <a:srcRect b="21814" l="64571" r="11423" t="11678"/>
          <a:stretch/>
        </p:blipFill>
        <p:spPr>
          <a:xfrm>
            <a:off x="6801975" y="728375"/>
            <a:ext cx="2129126" cy="3686749"/>
          </a:xfrm>
          <a:prstGeom prst="rect">
            <a:avLst/>
          </a:prstGeom>
          <a:noFill/>
          <a:ln>
            <a:noFill/>
          </a:ln>
        </p:spPr>
      </p:pic>
      <p:sp>
        <p:nvSpPr>
          <p:cNvPr id="212" name="Google Shape;212;p27"/>
          <p:cNvSpPr txBox="1"/>
          <p:nvPr/>
        </p:nvSpPr>
        <p:spPr>
          <a:xfrm>
            <a:off x="6695500" y="2475475"/>
            <a:ext cx="223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Hansen, J. T. (2021). </a:t>
            </a:r>
            <a:r>
              <a:rPr i="1" lang="sk" sz="800">
                <a:solidFill>
                  <a:srgbClr val="CCCCCC"/>
                </a:solidFill>
                <a:highlight>
                  <a:srgbClr val="FFFFFF"/>
                </a:highlight>
              </a:rPr>
              <a:t>Netter's Clinical Anatomy-E-Book</a:t>
            </a:r>
            <a:r>
              <a:rPr lang="sk" sz="800">
                <a:solidFill>
                  <a:srgbClr val="CCCCCC"/>
                </a:solidFill>
                <a:highlight>
                  <a:srgbClr val="FFFFFF"/>
                </a:highlight>
              </a:rPr>
              <a:t>. Elsevier Health Sciences.</a:t>
            </a:r>
            <a:endParaRPr sz="800">
              <a:solidFill>
                <a:srgbClr val="CCCCCC"/>
              </a:solidFill>
            </a:endParaRPr>
          </a:p>
        </p:txBody>
      </p:sp>
      <p:sp>
        <p:nvSpPr>
          <p:cNvPr id="213" name="Google Shape;213;p27"/>
          <p:cNvSpPr txBox="1"/>
          <p:nvPr/>
        </p:nvSpPr>
        <p:spPr>
          <a:xfrm>
            <a:off x="6600400" y="4218250"/>
            <a:ext cx="2330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9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Poškození menisků</a:t>
            </a:r>
            <a:endParaRPr/>
          </a:p>
        </p:txBody>
      </p:sp>
      <p:sp>
        <p:nvSpPr>
          <p:cNvPr id="724" name="Google Shape;724;p90"/>
          <p:cNvSpPr txBox="1"/>
          <p:nvPr>
            <p:ph idx="1" type="body"/>
          </p:nvPr>
        </p:nvSpPr>
        <p:spPr>
          <a:xfrm>
            <a:off x="540000" y="1113250"/>
            <a:ext cx="5444100" cy="3105000"/>
          </a:xfrm>
          <a:prstGeom prst="rect">
            <a:avLst/>
          </a:prstGeom>
        </p:spPr>
        <p:txBody>
          <a:bodyPr anchorCtr="0" anchor="t" bIns="0" lIns="0" spcFirstLastPara="1" rIns="0" wrap="square" tIns="0">
            <a:noAutofit/>
          </a:bodyPr>
          <a:lstStyle/>
          <a:p>
            <a:pPr indent="-292100" lvl="0" marL="457200" rtl="0" algn="l">
              <a:lnSpc>
                <a:spcPct val="150000"/>
              </a:lnSpc>
              <a:spcBef>
                <a:spcPts val="0"/>
              </a:spcBef>
              <a:spcAft>
                <a:spcPts val="0"/>
              </a:spcAft>
              <a:buSzPts val="1000"/>
              <a:buChar char="●"/>
            </a:pPr>
            <a:r>
              <a:rPr lang="sk" sz="1000"/>
              <a:t>Vaskularizace menisku se s věkem snižuje</a:t>
            </a:r>
            <a:endParaRPr sz="1000"/>
          </a:p>
          <a:p>
            <a:pPr indent="-292100" lvl="0" marL="457200" rtl="0" algn="l">
              <a:lnSpc>
                <a:spcPct val="150000"/>
              </a:lnSpc>
              <a:spcBef>
                <a:spcPts val="0"/>
              </a:spcBef>
              <a:spcAft>
                <a:spcPts val="0"/>
              </a:spcAft>
              <a:buSzPts val="1000"/>
              <a:buChar char="●"/>
            </a:pPr>
            <a:r>
              <a:rPr lang="sk" sz="1000"/>
              <a:t>Léčebný potenciál menisku tedy závisí převážně na místě léze a věku pacienta</a:t>
            </a:r>
            <a:endParaRPr sz="1000"/>
          </a:p>
          <a:p>
            <a:pPr indent="-292100" lvl="0" marL="457200" rtl="0" algn="l">
              <a:lnSpc>
                <a:spcPct val="150000"/>
              </a:lnSpc>
              <a:spcBef>
                <a:spcPts val="0"/>
              </a:spcBef>
              <a:spcAft>
                <a:spcPts val="0"/>
              </a:spcAft>
              <a:buSzPts val="1000"/>
              <a:buChar char="●"/>
            </a:pPr>
            <a:r>
              <a:rPr lang="sk" sz="1000"/>
              <a:t>Trhliny na periferii menisku, tzn. v zónách „red-red“ a „red-white“ mají největší potenciál pro hojení (Chahla et al., 2017).</a:t>
            </a:r>
            <a:endParaRPr sz="900"/>
          </a:p>
          <a:p>
            <a:pPr indent="-292100" lvl="0" marL="457200" rtl="0" algn="l">
              <a:lnSpc>
                <a:spcPct val="150000"/>
              </a:lnSpc>
              <a:spcBef>
                <a:spcPts val="0"/>
              </a:spcBef>
              <a:spcAft>
                <a:spcPts val="0"/>
              </a:spcAft>
              <a:buSzPts val="1000"/>
              <a:buChar char="●"/>
            </a:pPr>
            <a:r>
              <a:rPr b="1" lang="sk" sz="1000"/>
              <a:t>Ruptura v zóně „red-red“ </a:t>
            </a:r>
            <a:r>
              <a:rPr lang="sk" sz="1000"/>
              <a:t>(přívod krve z obou stran trhliny - nejlepší hojení) </a:t>
            </a:r>
            <a:endParaRPr sz="1000"/>
          </a:p>
          <a:p>
            <a:pPr indent="-292100" lvl="0" marL="457200" rtl="0" algn="l">
              <a:lnSpc>
                <a:spcPct val="150000"/>
              </a:lnSpc>
              <a:spcBef>
                <a:spcPts val="0"/>
              </a:spcBef>
              <a:spcAft>
                <a:spcPts val="0"/>
              </a:spcAft>
              <a:buSzPts val="1000"/>
              <a:buChar char="●"/>
            </a:pPr>
            <a:r>
              <a:rPr b="1" lang="sk" sz="1000"/>
              <a:t>Ruptura v zóně „red-white“ </a:t>
            </a:r>
            <a:r>
              <a:rPr lang="sk" sz="1000"/>
              <a:t>(přívod krve zvenčí nebo z periferního aspektu trhliny, vnitřní aspekt je avaskulární)</a:t>
            </a:r>
            <a:endParaRPr sz="1000"/>
          </a:p>
          <a:p>
            <a:pPr indent="-298450" lvl="0" marL="457200" rtl="0" algn="l">
              <a:lnSpc>
                <a:spcPct val="150000"/>
              </a:lnSpc>
              <a:spcBef>
                <a:spcPts val="0"/>
              </a:spcBef>
              <a:spcAft>
                <a:spcPts val="0"/>
              </a:spcAft>
              <a:buSzPts val="1100"/>
              <a:buChar char="●"/>
            </a:pPr>
            <a:r>
              <a:rPr b="1" lang="sk" sz="1000"/>
              <a:t>Ruptura v zóně „white-white“</a:t>
            </a:r>
            <a:r>
              <a:rPr lang="sk" sz="1000"/>
              <a:t> (obě strany avaskulární a nevyvolává spontánní léčebnou odezvu (Manske, 2006)</a:t>
            </a:r>
            <a:endParaRPr sz="900"/>
          </a:p>
          <a:p>
            <a:pPr indent="-304800" lvl="0" marL="457200" rtl="0" algn="l">
              <a:lnSpc>
                <a:spcPct val="150000"/>
              </a:lnSpc>
              <a:spcBef>
                <a:spcPts val="0"/>
              </a:spcBef>
              <a:spcAft>
                <a:spcPts val="0"/>
              </a:spcAft>
              <a:buSzPts val="1200"/>
              <a:buChar char="●"/>
            </a:pPr>
            <a:r>
              <a:rPr lang="sk" sz="1000"/>
              <a:t>Meniskus je inervovaný prostřednictvím r</a:t>
            </a:r>
            <a:r>
              <a:rPr b="1" lang="sk" sz="1000"/>
              <a:t>ekurentní peroneální větve peroneálního nervu. </a:t>
            </a:r>
            <a:r>
              <a:rPr lang="sk" sz="1000"/>
              <a:t>Tyto vlákna vedou podél cévního zásobení a nacházejí se především </a:t>
            </a:r>
            <a:r>
              <a:rPr b="1" lang="sk" sz="1000"/>
              <a:t>v periferní cévní zóně</a:t>
            </a:r>
            <a:r>
              <a:rPr lang="sk" sz="1000"/>
              <a:t> </a:t>
            </a:r>
            <a:r>
              <a:rPr b="1" lang="sk" sz="1000"/>
              <a:t>pokrývající vnější třetinu menisku. </a:t>
            </a:r>
            <a:r>
              <a:rPr lang="sk" sz="1000"/>
              <a:t>V menisku byly identifikovány </a:t>
            </a:r>
            <a:r>
              <a:rPr b="1" lang="sk" sz="1000"/>
              <a:t>3 odlišné mechanoreceptory: </a:t>
            </a:r>
            <a:r>
              <a:rPr lang="sk" sz="1000"/>
              <a:t>Ruffiniho zakončení (typ I), Paciniho tělísko (typ II) a Golgiho šlachové tělísko (typ III). </a:t>
            </a:r>
            <a:r>
              <a:rPr lang="sk" sz="900"/>
              <a:t>				</a:t>
            </a:r>
            <a:endParaRPr sz="900"/>
          </a:p>
          <a:p>
            <a:pPr indent="-292100" lvl="0" marL="457200" rtl="0" algn="l">
              <a:lnSpc>
                <a:spcPct val="150000"/>
              </a:lnSpc>
              <a:spcBef>
                <a:spcPts val="0"/>
              </a:spcBef>
              <a:spcAft>
                <a:spcPts val="0"/>
              </a:spcAft>
              <a:buSzPts val="1000"/>
              <a:buChar char="●"/>
            </a:pPr>
            <a:r>
              <a:rPr lang="sk" sz="1000"/>
              <a:t>U trhlin menisků mohou vznikat bolesti v samotném menisku, zejména v případě </a:t>
            </a:r>
            <a:r>
              <a:rPr b="1" lang="sk" sz="1000"/>
              <a:t>periferních trhlin,</a:t>
            </a:r>
            <a:r>
              <a:rPr lang="sk" sz="1000"/>
              <a:t> které mohou být doprovázeny krvácením (Manske, 2006). </a:t>
            </a:r>
            <a:endParaRPr sz="1000"/>
          </a:p>
          <a:p>
            <a:pPr indent="0" lvl="0" marL="0" rtl="0" algn="l">
              <a:lnSpc>
                <a:spcPct val="150000"/>
              </a:lnSpc>
              <a:spcBef>
                <a:spcPts val="1200"/>
              </a:spcBef>
              <a:spcAft>
                <a:spcPts val="0"/>
              </a:spcAft>
              <a:buNone/>
            </a:pPr>
            <a:r>
              <a:t/>
            </a:r>
            <a:endParaRPr sz="1000"/>
          </a:p>
          <a:p>
            <a:pPr indent="0" lvl="0" marL="0" rtl="0" algn="l">
              <a:lnSpc>
                <a:spcPct val="150000"/>
              </a:lnSpc>
              <a:spcBef>
                <a:spcPts val="1200"/>
              </a:spcBef>
              <a:spcAft>
                <a:spcPts val="0"/>
              </a:spcAft>
              <a:buClr>
                <a:schemeClr val="dk1"/>
              </a:buClr>
              <a:buSzPts val="1100"/>
              <a:buFont typeface="Arial"/>
              <a:buNone/>
            </a:pPr>
            <a:r>
              <a:rPr lang="sk" sz="900"/>
              <a:t>				</a:t>
            </a:r>
            <a:endParaRPr sz="900"/>
          </a:p>
          <a:p>
            <a:pPr indent="0" lvl="0" marL="0" rtl="0" algn="l">
              <a:lnSpc>
                <a:spcPct val="150000"/>
              </a:lnSpc>
              <a:spcBef>
                <a:spcPts val="0"/>
              </a:spcBef>
              <a:spcAft>
                <a:spcPts val="0"/>
              </a:spcAft>
              <a:buClr>
                <a:schemeClr val="dk1"/>
              </a:buClr>
              <a:buSzPts val="1100"/>
              <a:buFont typeface="Arial"/>
              <a:buNone/>
            </a:pPr>
            <a:r>
              <a:rPr lang="sk" sz="900"/>
              <a:t>			</a:t>
            </a:r>
            <a:endParaRPr sz="900"/>
          </a:p>
          <a:p>
            <a:pPr indent="0" lvl="0" marL="0" rtl="0" algn="l">
              <a:lnSpc>
                <a:spcPct val="150000"/>
              </a:lnSpc>
              <a:spcBef>
                <a:spcPts val="0"/>
              </a:spcBef>
              <a:spcAft>
                <a:spcPts val="0"/>
              </a:spcAft>
              <a:buClr>
                <a:schemeClr val="dk1"/>
              </a:buClr>
              <a:buSzPts val="1100"/>
              <a:buFont typeface="Arial"/>
              <a:buNone/>
            </a:pPr>
            <a:r>
              <a:rPr lang="sk" sz="900"/>
              <a:t>		</a:t>
            </a:r>
            <a:endParaRPr sz="900"/>
          </a:p>
          <a:p>
            <a:pPr indent="0" lvl="0" marL="0" rtl="0" algn="l">
              <a:lnSpc>
                <a:spcPct val="150000"/>
              </a:lnSpc>
              <a:spcBef>
                <a:spcPts val="0"/>
              </a:spcBef>
              <a:spcAft>
                <a:spcPts val="0"/>
              </a:spcAft>
              <a:buNone/>
            </a:pPr>
            <a:r>
              <a:t/>
            </a:r>
            <a:endParaRPr sz="1900"/>
          </a:p>
        </p:txBody>
      </p:sp>
      <p:pic>
        <p:nvPicPr>
          <p:cNvPr id="725" name="Google Shape;725;p90"/>
          <p:cNvPicPr preferRelativeResize="0"/>
          <p:nvPr/>
        </p:nvPicPr>
        <p:blipFill>
          <a:blip r:embed="rId3">
            <a:alphaModFix/>
          </a:blip>
          <a:stretch>
            <a:fillRect/>
          </a:stretch>
        </p:blipFill>
        <p:spPr>
          <a:xfrm>
            <a:off x="5984100" y="1061100"/>
            <a:ext cx="2855100" cy="2855100"/>
          </a:xfrm>
          <a:prstGeom prst="rect">
            <a:avLst/>
          </a:prstGeom>
          <a:noFill/>
          <a:ln>
            <a:noFill/>
          </a:ln>
        </p:spPr>
      </p:pic>
      <p:sp>
        <p:nvSpPr>
          <p:cNvPr id="726" name="Google Shape;726;p90"/>
          <p:cNvSpPr txBox="1"/>
          <p:nvPr/>
        </p:nvSpPr>
        <p:spPr>
          <a:xfrm>
            <a:off x="6147300" y="3916200"/>
            <a:ext cx="2691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https://satgohil.com.au/services/knee/meniscal-tears</a:t>
            </a:r>
            <a:endParaRPr sz="800">
              <a:solidFill>
                <a:srgbClr val="CCCCCC"/>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9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Poškození menisků</a:t>
            </a:r>
            <a:endParaRPr/>
          </a:p>
        </p:txBody>
      </p:sp>
      <p:sp>
        <p:nvSpPr>
          <p:cNvPr id="732" name="Google Shape;732;p91"/>
          <p:cNvSpPr txBox="1"/>
          <p:nvPr>
            <p:ph idx="1" type="body"/>
          </p:nvPr>
        </p:nvSpPr>
        <p:spPr>
          <a:xfrm>
            <a:off x="540000" y="1019250"/>
            <a:ext cx="5525400" cy="3105000"/>
          </a:xfrm>
          <a:prstGeom prst="rect">
            <a:avLst/>
          </a:prstGeom>
        </p:spPr>
        <p:txBody>
          <a:bodyPr anchorCtr="0" anchor="t" bIns="0" lIns="0" spcFirstLastPara="1" rIns="0" wrap="square" tIns="0">
            <a:noAutofit/>
          </a:bodyPr>
          <a:lstStyle/>
          <a:p>
            <a:pPr indent="-304800" lvl="0" marL="457200" rtl="0" algn="l">
              <a:lnSpc>
                <a:spcPct val="150000"/>
              </a:lnSpc>
              <a:spcBef>
                <a:spcPts val="0"/>
              </a:spcBef>
              <a:spcAft>
                <a:spcPts val="0"/>
              </a:spcAft>
              <a:buSzPts val="1200"/>
              <a:buChar char="●"/>
            </a:pPr>
            <a:r>
              <a:rPr lang="sk" sz="1000"/>
              <a:t>(Mladí jedinci) trhliny</a:t>
            </a:r>
            <a:r>
              <a:rPr b="1" lang="sk" sz="1000"/>
              <a:t> nep</a:t>
            </a:r>
            <a:r>
              <a:rPr b="1" lang="sk" sz="1000"/>
              <a:t>římý úraz </a:t>
            </a:r>
            <a:r>
              <a:rPr b="1" lang="sk" sz="1000"/>
              <a:t>do valgozity se ZR tibie</a:t>
            </a:r>
            <a:r>
              <a:rPr lang="sk" sz="1000"/>
              <a:t> s 20° FLX v KOK nebo s hyperflexí následovanou náhlou EXT KOK</a:t>
            </a:r>
            <a:r>
              <a:rPr lang="sk" sz="900"/>
              <a:t>					</a:t>
            </a:r>
            <a:endParaRPr sz="900"/>
          </a:p>
          <a:p>
            <a:pPr indent="-304800" lvl="0" marL="457200" rtl="0" algn="l">
              <a:lnSpc>
                <a:spcPct val="150000"/>
              </a:lnSpc>
              <a:spcBef>
                <a:spcPts val="0"/>
              </a:spcBef>
              <a:spcAft>
                <a:spcPts val="0"/>
              </a:spcAft>
              <a:buSzPts val="1200"/>
              <a:buChar char="●"/>
            </a:pPr>
            <a:r>
              <a:rPr lang="sk" sz="1000"/>
              <a:t>Při pohybech kolene mohou být menisky poraněny, pokud selžou v následování pohybů femorálních kondylů na tibiální kondyly. Jsou tak „nevědomky chyceny“ v abnormální pozici a jsou stlačeny mezi „kovadlinou a kladívkem“. K tomu dochází například </a:t>
            </a:r>
            <a:r>
              <a:rPr b="1" lang="sk" sz="1000"/>
              <a:t>při násilné EXT KOK </a:t>
            </a:r>
            <a:r>
              <a:rPr lang="sk" sz="1000"/>
              <a:t>(při kopání ve fotbale): tibie je silně tlačena na femur, jeden z menisků se nepohne dopředu a je chycen mezi femorální a tibiální kondyly. Tento mechanismus běžný mezi fotbalisty, vede k transverzálním trhlinám nebo k oddělení A rohu, který se pak na sebe přeloží (Kapandji, 1987). </a:t>
            </a:r>
            <a:r>
              <a:rPr lang="sk" sz="900"/>
              <a:t>					</a:t>
            </a:r>
            <a:endParaRPr sz="900"/>
          </a:p>
          <a:p>
            <a:pPr indent="-292100" lvl="0" marL="457200" rtl="0" algn="l">
              <a:lnSpc>
                <a:spcPct val="150000"/>
              </a:lnSpc>
              <a:spcBef>
                <a:spcPts val="0"/>
              </a:spcBef>
              <a:spcAft>
                <a:spcPts val="0"/>
              </a:spcAft>
              <a:buSzPts val="1000"/>
              <a:buChar char="●"/>
            </a:pPr>
            <a:r>
              <a:rPr b="1" lang="sk" sz="1000"/>
              <a:t>Torzní pohyby KOK (laterální posun a ZR): </a:t>
            </a:r>
            <a:r>
              <a:rPr lang="sk" sz="1000"/>
              <a:t>Mediální meniskus je přitahován směrem do středu kloubu pod konvexitu mediálního femorálního kondylu. Když je kloub EXT, meniskus je zachycený a rozdrcený mezi dvěma kondyly s následnými možnými důsledky: </a:t>
            </a:r>
            <a:r>
              <a:rPr b="1" lang="sk" sz="1000"/>
              <a:t>longitudinální štěpení menisku </a:t>
            </a:r>
            <a:r>
              <a:rPr lang="sk" sz="1000"/>
              <a:t>nebo </a:t>
            </a:r>
            <a:r>
              <a:rPr b="1" lang="sk" sz="1000"/>
              <a:t>kompletní oddělení menisku od kloubního pouzdra</a:t>
            </a:r>
            <a:r>
              <a:rPr lang="sk" sz="1000"/>
              <a:t> nebo </a:t>
            </a:r>
            <a:r>
              <a:rPr b="1" lang="sk" sz="1000"/>
              <a:t>komplexní trhlinu menisku. </a:t>
            </a:r>
            <a:r>
              <a:rPr lang="sk" sz="1000"/>
              <a:t>U všech longitudinálních lézí se může centrální volná část menisku vrátit zpět do interkondylárního zářezu (bucket-handle). Tento typ léze je velmi běžný mezi fotbalisty (při pádu na flekované koleno) a mezi horníky, kteří musí pracovat ve FLX (Kapandji, 1987). </a:t>
            </a:r>
            <a:endParaRPr sz="1000"/>
          </a:p>
          <a:p>
            <a:pPr indent="0" lvl="0" marL="0" rtl="0" algn="l">
              <a:lnSpc>
                <a:spcPct val="150000"/>
              </a:lnSpc>
              <a:spcBef>
                <a:spcPts val="1200"/>
              </a:spcBef>
              <a:spcAft>
                <a:spcPts val="0"/>
              </a:spcAft>
              <a:buNone/>
            </a:pPr>
            <a:r>
              <a:t/>
            </a:r>
            <a:endParaRPr sz="1000"/>
          </a:p>
          <a:p>
            <a:pPr indent="0" lvl="0" marL="0" rtl="0" algn="l">
              <a:lnSpc>
                <a:spcPct val="150000"/>
              </a:lnSpc>
              <a:spcBef>
                <a:spcPts val="1200"/>
              </a:spcBef>
              <a:spcAft>
                <a:spcPts val="0"/>
              </a:spcAft>
              <a:buNone/>
            </a:pPr>
            <a:r>
              <a:t/>
            </a:r>
            <a:endParaRPr sz="1000"/>
          </a:p>
          <a:p>
            <a:pPr indent="0" lvl="0" marL="0" rtl="0" algn="l">
              <a:lnSpc>
                <a:spcPct val="150000"/>
              </a:lnSpc>
              <a:spcBef>
                <a:spcPts val="1200"/>
              </a:spcBef>
              <a:spcAft>
                <a:spcPts val="0"/>
              </a:spcAft>
              <a:buClr>
                <a:schemeClr val="dk1"/>
              </a:buClr>
              <a:buSzPts val="1100"/>
              <a:buFont typeface="Arial"/>
              <a:buNone/>
            </a:pPr>
            <a:r>
              <a:rPr lang="sk" sz="900"/>
              <a:t>			</a:t>
            </a:r>
            <a:endParaRPr sz="900"/>
          </a:p>
          <a:p>
            <a:pPr indent="0" lvl="0" marL="0" rtl="0" algn="l">
              <a:lnSpc>
                <a:spcPct val="150000"/>
              </a:lnSpc>
              <a:spcBef>
                <a:spcPts val="0"/>
              </a:spcBef>
              <a:spcAft>
                <a:spcPts val="0"/>
              </a:spcAft>
              <a:buClr>
                <a:schemeClr val="dk1"/>
              </a:buClr>
              <a:buSzPts val="1100"/>
              <a:buFont typeface="Arial"/>
              <a:buNone/>
            </a:pPr>
            <a:r>
              <a:rPr lang="sk" sz="900"/>
              <a:t>		</a:t>
            </a:r>
            <a:endParaRPr sz="900"/>
          </a:p>
          <a:p>
            <a:pPr indent="0" lvl="0" marL="0" rtl="0" algn="l">
              <a:lnSpc>
                <a:spcPct val="150000"/>
              </a:lnSpc>
              <a:spcBef>
                <a:spcPts val="0"/>
              </a:spcBef>
              <a:spcAft>
                <a:spcPts val="0"/>
              </a:spcAft>
              <a:buNone/>
            </a:pPr>
            <a:r>
              <a:t/>
            </a:r>
            <a:endParaRPr sz="1900"/>
          </a:p>
        </p:txBody>
      </p:sp>
      <p:pic>
        <p:nvPicPr>
          <p:cNvPr id="733" name="Google Shape;733;p91"/>
          <p:cNvPicPr preferRelativeResize="0"/>
          <p:nvPr/>
        </p:nvPicPr>
        <p:blipFill>
          <a:blip r:embed="rId3">
            <a:alphaModFix/>
          </a:blip>
          <a:stretch>
            <a:fillRect/>
          </a:stretch>
        </p:blipFill>
        <p:spPr>
          <a:xfrm>
            <a:off x="6217800" y="1031100"/>
            <a:ext cx="2773800" cy="2350256"/>
          </a:xfrm>
          <a:prstGeom prst="rect">
            <a:avLst/>
          </a:prstGeom>
          <a:noFill/>
          <a:ln>
            <a:noFill/>
          </a:ln>
        </p:spPr>
      </p:pic>
      <p:sp>
        <p:nvSpPr>
          <p:cNvPr id="734" name="Google Shape;734;p91"/>
          <p:cNvSpPr txBox="1"/>
          <p:nvPr/>
        </p:nvSpPr>
        <p:spPr>
          <a:xfrm>
            <a:off x="6217800" y="3381350"/>
            <a:ext cx="266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https://drzamborsky.sk/diagnozy-a-liecba/koleno/poranenie-menisku/</a:t>
            </a:r>
            <a:endParaRPr sz="800">
              <a:solidFill>
                <a:srgbClr val="CCCCCC"/>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a:t>Poškození menisků</a:t>
            </a:r>
            <a:endParaRPr/>
          </a:p>
          <a:p>
            <a:pPr indent="0" lvl="0" marL="0" rtl="0" algn="l">
              <a:spcBef>
                <a:spcPts val="0"/>
              </a:spcBef>
              <a:spcAft>
                <a:spcPts val="0"/>
              </a:spcAft>
              <a:buNone/>
            </a:pPr>
            <a:r>
              <a:t/>
            </a:r>
            <a:endParaRPr/>
          </a:p>
        </p:txBody>
      </p:sp>
      <p:pic>
        <p:nvPicPr>
          <p:cNvPr descr="An animated description of meniscus anatomy and pathology.&#10;&#10;Visit www.orthofilms.com for more videos and info." id="740" name="Google Shape;740;p92" title="Meniscus Tears">
            <a:hlinkClick r:id="rId3"/>
          </p:cNvPr>
          <p:cNvPicPr preferRelativeResize="0"/>
          <p:nvPr/>
        </p:nvPicPr>
        <p:blipFill>
          <a:blip r:embed="rId4">
            <a:alphaModFix/>
          </a:blip>
          <a:stretch>
            <a:fillRect/>
          </a:stretch>
        </p:blipFill>
        <p:spPr>
          <a:xfrm>
            <a:off x="540000" y="1113250"/>
            <a:ext cx="4572000" cy="3429000"/>
          </a:xfrm>
          <a:prstGeom prst="rect">
            <a:avLst/>
          </a:prstGeom>
          <a:noFill/>
          <a:ln>
            <a:noFill/>
          </a:ln>
        </p:spPr>
      </p:pic>
      <p:pic>
        <p:nvPicPr>
          <p:cNvPr descr="Joel Embiid of the Philadelphia 76ers is out for game 5 after an MRI revealed a torn meniscus in his knee. In this video we'll review what that means and everything you need to know from a medical perspective of how this could impact his playoffs going forward. &#10;&#10;NBA and Basketball Videos:&#10;https://youtube.com/playlist?list=PLrdpldKEF234R2whitL1475Fo6AlftDrI&#10;&#10;MY MUSIC:&#10;Epidemic Sound - Sign up with this link for a FREE 30 day trial!&#10;https://www.epidemicsound.com/referral/2m1bb5/&#10;&#10;Follow Me on Twitter!&#10;https://twitter.com/b_sutterer&#10;&#10;I'm a doctor and a sports fan and this channel is dedicated to exploring the unique medical side of the world of sports, including NBA, MLB, NFL, UFC, and many more! Breaking down the biggest what ifs, historical injuries and stories, and making learning about medicine fun and relevant for all sports fans!&#10;&#10;Anatomy images: https://www.biodigital.com&#10;&#10;DISCLAIMER: Content not intended to be taken as medical advice. Opinions are my own and do not represent those of my employer. I have not personally treated or evaluated the individual(s) discussed in this video. Content used with educational and transformative intent within Fair Use Guidelines&#10;Content owned and produced by Brian Sutterer LLC 2021" id="741" name="Google Shape;741;p92" title="Joel Embiid has a TORN MENISCUS - A Medical Breakdown of What You Need to Know">
            <a:hlinkClick r:id="rId5"/>
          </p:cNvPr>
          <p:cNvPicPr preferRelativeResize="0"/>
          <p:nvPr/>
        </p:nvPicPr>
        <p:blipFill>
          <a:blip r:embed="rId6">
            <a:alphaModFix/>
          </a:blip>
          <a:stretch>
            <a:fillRect/>
          </a:stretch>
        </p:blipFill>
        <p:spPr>
          <a:xfrm>
            <a:off x="5170875" y="1113250"/>
            <a:ext cx="3727200" cy="279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9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Poškození menisků</a:t>
            </a:r>
            <a:endParaRPr/>
          </a:p>
        </p:txBody>
      </p:sp>
      <p:sp>
        <p:nvSpPr>
          <p:cNvPr id="747" name="Google Shape;747;p9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t>Zranění menisku jsou častá v koleni s nedostatečným LCA</a:t>
            </a:r>
            <a:endParaRPr sz="1400"/>
          </a:p>
          <a:p>
            <a:pPr indent="-317500" lvl="0" marL="457200" rtl="0" algn="l">
              <a:lnSpc>
                <a:spcPct val="150000"/>
              </a:lnSpc>
              <a:spcBef>
                <a:spcPts val="0"/>
              </a:spcBef>
              <a:spcAft>
                <a:spcPts val="0"/>
              </a:spcAft>
              <a:buSzPts val="1400"/>
              <a:buChar char="●"/>
            </a:pPr>
            <a:r>
              <a:rPr lang="sk" sz="1400"/>
              <a:t>Poškození </a:t>
            </a:r>
            <a:r>
              <a:rPr b="1" lang="sk" sz="1400"/>
              <a:t>laterálního menisku je obvykle spojeno s akutním roztržení LCA,</a:t>
            </a:r>
            <a:r>
              <a:rPr lang="sk" sz="1400"/>
              <a:t> zatímco trhliny </a:t>
            </a:r>
            <a:r>
              <a:rPr b="1" lang="sk" sz="1400"/>
              <a:t>mediálního menisku se vyskytují u osob s chronickou nedostatečností LCA</a:t>
            </a:r>
            <a:r>
              <a:rPr lang="sk" sz="1400"/>
              <a:t> (Manske, 2006).			</a:t>
            </a:r>
            <a:endParaRPr sz="1400"/>
          </a:p>
          <a:p>
            <a:pPr indent="-317500" lvl="0" marL="457200" rtl="0" algn="l">
              <a:lnSpc>
                <a:spcPct val="150000"/>
              </a:lnSpc>
              <a:spcBef>
                <a:spcPts val="0"/>
              </a:spcBef>
              <a:spcAft>
                <a:spcPts val="0"/>
              </a:spcAft>
              <a:buSzPts val="1400"/>
              <a:buChar char="●"/>
            </a:pPr>
            <a:r>
              <a:rPr lang="sk" sz="1400"/>
              <a:t>Poraněná část roztrženého menisku nedokáže následovat normální pohyby a stáhne se mezi femorální a tibiální kondyly. V důsledku toho se koleno „zablokuje“ ve FLX, která je výraznější, s posteriornější orientací ruptury. Plná EXT je pak nemožná (Kapandji, 1987).</a:t>
            </a:r>
            <a:endParaRPr sz="1400"/>
          </a:p>
          <a:p>
            <a:pPr indent="-317500" lvl="0" marL="457200" rtl="0" algn="l">
              <a:lnSpc>
                <a:spcPct val="150000"/>
              </a:lnSpc>
              <a:spcBef>
                <a:spcPts val="0"/>
              </a:spcBef>
              <a:spcAft>
                <a:spcPts val="0"/>
              </a:spcAft>
              <a:buSzPts val="1400"/>
              <a:buChar char="●"/>
            </a:pPr>
            <a:r>
              <a:rPr lang="sk" sz="1400"/>
              <a:t>Degenerace menisků byla nalezena v asymptomatickém kontralaterálním KOK u pacientů s roztrženým meniskem. Někteří pacienti, kteří mají degeneraci menisků jsou pravděpodobně náchylní na roztržení menisků (Manske, 2006). </a:t>
            </a:r>
            <a:endParaRPr sz="1400"/>
          </a:p>
          <a:p>
            <a:pPr indent="0" lvl="0" marL="0" rtl="0" algn="l">
              <a:lnSpc>
                <a:spcPct val="115000"/>
              </a:lnSpc>
              <a:spcBef>
                <a:spcPts val="120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Klinické testování</a:t>
            </a:r>
            <a:endParaRPr/>
          </a:p>
        </p:txBody>
      </p:sp>
      <p:sp>
        <p:nvSpPr>
          <p:cNvPr id="753" name="Google Shape;753;p94"/>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sk" sz="1200"/>
              <a:t>Akutní, traumatické ruptury (mladší pacienti)</a:t>
            </a:r>
            <a:endParaRPr sz="1200"/>
          </a:p>
          <a:p>
            <a:pPr indent="-304800" lvl="0" marL="457200" rtl="0" algn="l">
              <a:spcBef>
                <a:spcPts val="0"/>
              </a:spcBef>
              <a:spcAft>
                <a:spcPts val="0"/>
              </a:spcAft>
              <a:buSzPts val="1200"/>
              <a:buChar char="●"/>
            </a:pPr>
            <a:r>
              <a:rPr lang="sk" sz="1200"/>
              <a:t>Atraumatické, degenerativní ruptury (starší pacienti)					</a:t>
            </a:r>
            <a:endParaRPr sz="1200"/>
          </a:p>
          <a:p>
            <a:pPr indent="0" lvl="0" marL="0" rtl="0" algn="l">
              <a:lnSpc>
                <a:spcPct val="115000"/>
              </a:lnSpc>
              <a:spcBef>
                <a:spcPts val="1200"/>
              </a:spcBef>
              <a:spcAft>
                <a:spcPts val="0"/>
              </a:spcAft>
              <a:buNone/>
            </a:pPr>
            <a:r>
              <a:rPr b="1" lang="sk" sz="1200"/>
              <a:t>Rizikové faktory </a:t>
            </a:r>
            <a:r>
              <a:rPr lang="sk" sz="1200"/>
              <a:t>spojené s vývojem symptomatické trhliny menisku byly identifikovány jako: </a:t>
            </a:r>
            <a:endParaRPr sz="1200"/>
          </a:p>
          <a:p>
            <a:pPr indent="-304800" lvl="0" marL="457200" rtl="0" algn="l">
              <a:lnSpc>
                <a:spcPct val="115000"/>
              </a:lnSpc>
              <a:spcBef>
                <a:spcPts val="1200"/>
              </a:spcBef>
              <a:spcAft>
                <a:spcPts val="0"/>
              </a:spcAft>
              <a:buSzPts val="1200"/>
              <a:buChar char="●"/>
            </a:pPr>
            <a:r>
              <a:rPr lang="sk" sz="1200"/>
              <a:t>BMI&gt; 25 kg/m2</a:t>
            </a:r>
            <a:endParaRPr sz="1200"/>
          </a:p>
          <a:p>
            <a:pPr indent="-304800" lvl="0" marL="457200" rtl="0" algn="l">
              <a:lnSpc>
                <a:spcPct val="115000"/>
              </a:lnSpc>
              <a:spcBef>
                <a:spcPts val="0"/>
              </a:spcBef>
              <a:spcAft>
                <a:spcPts val="0"/>
              </a:spcAft>
              <a:buSzPts val="1200"/>
              <a:buChar char="●"/>
            </a:pPr>
            <a:r>
              <a:rPr lang="sk" sz="1200"/>
              <a:t>mužské pohlaví a povolání vyžadující klečení</a:t>
            </a:r>
            <a:endParaRPr sz="1200"/>
          </a:p>
          <a:p>
            <a:pPr indent="-304800" lvl="0" marL="457200" rtl="0" algn="l">
              <a:lnSpc>
                <a:spcPct val="115000"/>
              </a:lnSpc>
              <a:spcBef>
                <a:spcPts val="0"/>
              </a:spcBef>
              <a:spcAft>
                <a:spcPts val="0"/>
              </a:spcAft>
              <a:buSzPts val="1200"/>
              <a:buChar char="●"/>
            </a:pPr>
            <a:r>
              <a:rPr lang="sk" sz="1200"/>
              <a:t>dřepění nebo chůzi po schodech				</a:t>
            </a:r>
            <a:endParaRPr sz="1200"/>
          </a:p>
          <a:p>
            <a:pPr indent="0" lvl="0" marL="0" rtl="0" algn="l">
              <a:lnSpc>
                <a:spcPct val="115000"/>
              </a:lnSpc>
              <a:spcBef>
                <a:spcPts val="1200"/>
              </a:spcBef>
              <a:spcAft>
                <a:spcPts val="0"/>
              </a:spcAft>
              <a:buNone/>
            </a:pPr>
            <a:r>
              <a:rPr lang="sk" sz="1200"/>
              <a:t>(Babu, Shalvoy, &amp; Behrens, 2016)				</a:t>
            </a:r>
            <a:endParaRPr sz="1200"/>
          </a:p>
          <a:p>
            <a:pPr indent="-304800" lvl="0" marL="457200" rtl="0" algn="l">
              <a:lnSpc>
                <a:spcPct val="115000"/>
              </a:lnSpc>
              <a:spcBef>
                <a:spcPts val="1200"/>
              </a:spcBef>
              <a:spcAft>
                <a:spcPts val="0"/>
              </a:spcAft>
              <a:buSzPts val="1200"/>
              <a:buChar char="●"/>
            </a:pPr>
            <a:r>
              <a:rPr lang="sk" sz="1200"/>
              <a:t>Nástup příznaků a mechanismus poranění jsou často klíčem k dg.</a:t>
            </a:r>
            <a:endParaRPr sz="1200"/>
          </a:p>
          <a:p>
            <a:pPr indent="0" lvl="0" marL="0" rtl="0" algn="l">
              <a:lnSpc>
                <a:spcPct val="115000"/>
              </a:lnSpc>
              <a:spcBef>
                <a:spcPts val="1200"/>
              </a:spcBef>
              <a:spcAft>
                <a:spcPts val="0"/>
              </a:spcAft>
              <a:buNone/>
            </a:pPr>
            <a:r>
              <a:rPr b="1" lang="sk" sz="1200"/>
              <a:t>Syndromy způsobené rupturami menisků lze rozdělit do 2 skupin:</a:t>
            </a:r>
            <a:r>
              <a:rPr lang="sk" sz="1200"/>
              <a:t> </a:t>
            </a:r>
            <a:endParaRPr sz="1200"/>
          </a:p>
          <a:p>
            <a:pPr indent="-304800" lvl="0" marL="457200" rtl="0" algn="l">
              <a:lnSpc>
                <a:spcPct val="115000"/>
              </a:lnSpc>
              <a:spcBef>
                <a:spcPts val="1200"/>
              </a:spcBef>
              <a:spcAft>
                <a:spcPts val="0"/>
              </a:spcAft>
              <a:buSzPts val="1200"/>
              <a:buAutoNum type="arabicPeriod"/>
            </a:pPr>
            <a:r>
              <a:rPr b="1" lang="sk" sz="1200"/>
              <a:t>Skupina s uzamčením</a:t>
            </a:r>
            <a:r>
              <a:rPr lang="sk" sz="1200"/>
              <a:t> (diagnóza je zde jasná)</a:t>
            </a:r>
            <a:endParaRPr sz="1200"/>
          </a:p>
          <a:p>
            <a:pPr indent="-304800" lvl="0" marL="457200" rtl="0" algn="l">
              <a:lnSpc>
                <a:spcPct val="115000"/>
              </a:lnSpc>
              <a:spcBef>
                <a:spcPts val="0"/>
              </a:spcBef>
              <a:spcAft>
                <a:spcPts val="0"/>
              </a:spcAft>
              <a:buSzPts val="1200"/>
              <a:buAutoNum type="arabicPeriod"/>
            </a:pPr>
            <a:r>
              <a:rPr b="1" lang="sk" sz="1200"/>
              <a:t>Skupina bez uzamčení </a:t>
            </a:r>
            <a:r>
              <a:rPr lang="sk" sz="1200"/>
              <a:t>(diagnóza je zde obtížnější-atrofie m.quadriceps s výpotkem, citlivost kloubní štěrbiny (nebo menisku) a reprodukce cvaknutí nebo bolesti během fyzického vyšetření (Gupta, Mahara, &amp; Lamichhane, 2016). </a:t>
            </a:r>
            <a:endParaRPr sz="1200"/>
          </a:p>
          <a:p>
            <a:pPr indent="0" lvl="0" marL="0" rtl="0" algn="l">
              <a:lnSpc>
                <a:spcPct val="115000"/>
              </a:lnSpc>
              <a:spcBef>
                <a:spcPts val="1200"/>
              </a:spcBef>
              <a:spcAft>
                <a:spcPts val="0"/>
              </a:spcAft>
              <a:buClr>
                <a:schemeClr val="dk1"/>
              </a:buClr>
              <a:buSzPts val="1100"/>
              <a:buFont typeface="Arial"/>
              <a:buNone/>
            </a:pPr>
            <a:r>
              <a:rPr lang="sk" sz="1200"/>
              <a:t>				</a:t>
            </a:r>
            <a:endParaRPr sz="1200"/>
          </a:p>
          <a:p>
            <a:pPr indent="0" lvl="0" marL="0" rtl="0" algn="l">
              <a:lnSpc>
                <a:spcPct val="115000"/>
              </a:lnSpc>
              <a:spcBef>
                <a:spcPts val="1200"/>
              </a:spcBef>
              <a:spcAft>
                <a:spcPts val="0"/>
              </a:spcAft>
              <a:buClr>
                <a:schemeClr val="dk1"/>
              </a:buClr>
              <a:buSzPts val="1100"/>
              <a:buFont typeface="Arial"/>
              <a:buNone/>
            </a:pPr>
            <a:r>
              <a:rPr lang="sk" sz="1200"/>
              <a:t>			</a:t>
            </a:r>
            <a:endParaRPr sz="1200"/>
          </a:p>
          <a:p>
            <a:pPr indent="0" lvl="0" marL="0" rtl="0" algn="l">
              <a:lnSpc>
                <a:spcPct val="115000"/>
              </a:lnSpc>
              <a:spcBef>
                <a:spcPts val="1200"/>
              </a:spcBef>
              <a:spcAft>
                <a:spcPts val="0"/>
              </a:spcAft>
              <a:buClr>
                <a:schemeClr val="dk1"/>
              </a:buClr>
              <a:buSzPts val="1100"/>
              <a:buFont typeface="Arial"/>
              <a:buNone/>
            </a:pPr>
            <a:r>
              <a:rPr lang="sk" sz="1200"/>
              <a:t>		</a:t>
            </a:r>
            <a:endParaRPr sz="1200"/>
          </a:p>
          <a:p>
            <a:pPr indent="0" lvl="0" marL="0" rtl="0" algn="l">
              <a:lnSpc>
                <a:spcPct val="115000"/>
              </a:lnSpc>
              <a:spcBef>
                <a:spcPts val="1200"/>
              </a:spcBef>
              <a:spcAft>
                <a:spcPts val="0"/>
              </a:spcAft>
              <a:buNone/>
            </a:pPr>
            <a:r>
              <a:rPr lang="sk" sz="1200"/>
              <a:t>				</a:t>
            </a:r>
            <a:endParaRPr sz="1200"/>
          </a:p>
          <a:p>
            <a:pPr indent="0" lvl="0" marL="0" rtl="0" algn="l">
              <a:spcBef>
                <a:spcPts val="1200"/>
              </a:spcBef>
              <a:spcAft>
                <a:spcPts val="0"/>
              </a:spcAft>
              <a:buNone/>
            </a:pPr>
            <a:r>
              <a:rPr lang="sk" sz="1200"/>
              <a:t>			</a:t>
            </a:r>
            <a:endParaRPr sz="1200"/>
          </a:p>
          <a:p>
            <a:pPr indent="0" lvl="0" marL="0" rtl="0" algn="l">
              <a:spcBef>
                <a:spcPts val="0"/>
              </a:spcBef>
              <a:spcAft>
                <a:spcPts val="0"/>
              </a:spcAft>
              <a:buNone/>
            </a:pPr>
            <a:r>
              <a:rPr lang="sk" sz="1200"/>
              <a:t>		</a:t>
            </a:r>
            <a:endParaRPr sz="1200"/>
          </a:p>
          <a:p>
            <a:pPr indent="0" lvl="0" marL="0" rtl="0" algn="l">
              <a:spcBef>
                <a:spcPts val="0"/>
              </a:spcBef>
              <a:spcAft>
                <a:spcPts val="0"/>
              </a:spcAft>
              <a:buClr>
                <a:schemeClr val="dk1"/>
              </a:buClr>
              <a:buSzPts val="1100"/>
              <a:buFont typeface="Arial"/>
              <a:buNone/>
            </a:pPr>
            <a:r>
              <a:t/>
            </a:r>
            <a:endParaRPr sz="1200"/>
          </a:p>
          <a:p>
            <a:pPr indent="0" lvl="0" marL="0" rtl="0" algn="l">
              <a:lnSpc>
                <a:spcPct val="115000"/>
              </a:lnSpc>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Klinické testování</a:t>
            </a:r>
            <a:endParaRPr/>
          </a:p>
        </p:txBody>
      </p:sp>
      <p:sp>
        <p:nvSpPr>
          <p:cNvPr id="759" name="Google Shape;759;p95"/>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b="1" lang="sk" sz="1200"/>
              <a:t>Otok kloubu u akutních trhlin menisku </a:t>
            </a:r>
            <a:r>
              <a:rPr lang="sk" sz="1200"/>
              <a:t>se objevuje později (&gt; 24 hodin)</a:t>
            </a:r>
            <a:endParaRPr sz="1200"/>
          </a:p>
          <a:p>
            <a:pPr indent="-304800" lvl="0" marL="457200" rtl="0" algn="l">
              <a:spcBef>
                <a:spcPts val="0"/>
              </a:spcBef>
              <a:spcAft>
                <a:spcPts val="0"/>
              </a:spcAft>
              <a:buSzPts val="1200"/>
              <a:buChar char="●"/>
            </a:pPr>
            <a:r>
              <a:rPr b="1" lang="sk" sz="1200"/>
              <a:t>Atraumatické, degenerativní patologie menisku</a:t>
            </a:r>
            <a:r>
              <a:rPr lang="sk" sz="1200"/>
              <a:t> se obvykle projevují zákeřným nástupem bolesti. U starších pacientů-diagnóza obtížně odlišitelná od OA. Pacienti dále často popisují pocit „zamknutí“, „cvaknutí“, „prasknutí“ a někdy i pocit „podlomení“ kolena. Symptomy mají tendenci narůstat a ustupovat s měnícím se množstvím aktivit (Babu et al., 2016). 		</a:t>
            </a:r>
            <a:endParaRPr sz="1200"/>
          </a:p>
          <a:p>
            <a:pPr indent="0" lvl="0" marL="0" rtl="0" algn="l">
              <a:lnSpc>
                <a:spcPct val="115000"/>
              </a:lnSpc>
              <a:spcBef>
                <a:spcPts val="1200"/>
              </a:spcBef>
              <a:spcAft>
                <a:spcPts val="0"/>
              </a:spcAft>
              <a:buNone/>
            </a:pPr>
            <a:r>
              <a:rPr b="1" lang="sk" sz="1200"/>
              <a:t>Provokativní vyšetřovací manévry pro bolesti v menisku zahrnují: </a:t>
            </a:r>
            <a:endParaRPr b="1" sz="1200"/>
          </a:p>
          <a:p>
            <a:pPr indent="-304800" lvl="0" marL="457200" rtl="0" algn="l">
              <a:lnSpc>
                <a:spcPct val="115000"/>
              </a:lnSpc>
              <a:spcBef>
                <a:spcPts val="1200"/>
              </a:spcBef>
              <a:spcAft>
                <a:spcPts val="0"/>
              </a:spcAft>
              <a:buSzPts val="1200"/>
              <a:buChar char="●"/>
            </a:pPr>
            <a:r>
              <a:rPr b="1" lang="sk" sz="1200"/>
              <a:t>Apleyův kompresní test, McMurrayův test, Steinmannův test a Thessalyův test </a:t>
            </a:r>
            <a:r>
              <a:rPr lang="sk" sz="1200"/>
              <a:t>(aplikace axiální síly na KOK pro nasimulování zatížení, při zajištění rotačního momentu okolo nohy-vyvolání cvaknutí, prasknutí nebo bolesti).</a:t>
            </a:r>
            <a:endParaRPr sz="1200"/>
          </a:p>
          <a:p>
            <a:pPr indent="-304800" lvl="0" marL="457200" rtl="0" algn="l">
              <a:lnSpc>
                <a:spcPct val="115000"/>
              </a:lnSpc>
              <a:spcBef>
                <a:spcPts val="0"/>
              </a:spcBef>
              <a:spcAft>
                <a:spcPts val="0"/>
              </a:spcAft>
              <a:buSzPts val="1200"/>
              <a:buChar char="●"/>
            </a:pPr>
            <a:r>
              <a:rPr lang="sk" sz="1200"/>
              <a:t>Kocabey a kol. v roce 2004 zjistili, že kombinace citlivosti kloubní štěrbiny, pozitivních testů McMurray, Steinmann a Apley má 80% citlivost na patologii M menisku a 92% citlivost na patologii L menisku (Babu et al., 2016).					</a:t>
            </a:r>
            <a:endParaRPr sz="1200"/>
          </a:p>
          <a:p>
            <a:pPr indent="-304800" lvl="0" marL="457200" rtl="0" algn="l">
              <a:lnSpc>
                <a:spcPct val="115000"/>
              </a:lnSpc>
              <a:spcBef>
                <a:spcPts val="0"/>
              </a:spcBef>
              <a:spcAft>
                <a:spcPts val="0"/>
              </a:spcAft>
              <a:buSzPts val="1200"/>
              <a:buChar char="●"/>
            </a:pPr>
            <a:r>
              <a:rPr b="1" lang="sk" sz="1200"/>
              <a:t>Childress (chůze v dřepu) </a:t>
            </a:r>
            <a:r>
              <a:rPr lang="sk" sz="1200"/>
              <a:t>- zadní rohy menisků</a:t>
            </a:r>
            <a:endParaRPr sz="1200"/>
          </a:p>
          <a:p>
            <a:pPr indent="-304800" lvl="0" marL="457200" rtl="0" algn="l">
              <a:lnSpc>
                <a:spcPct val="115000"/>
              </a:lnSpc>
              <a:spcBef>
                <a:spcPts val="0"/>
              </a:spcBef>
              <a:spcAft>
                <a:spcPts val="0"/>
              </a:spcAft>
              <a:buSzPts val="1200"/>
              <a:buChar char="●"/>
            </a:pPr>
            <a:r>
              <a:rPr b="1" lang="sk" sz="1200"/>
              <a:t>Payerův test</a:t>
            </a:r>
            <a:r>
              <a:rPr lang="sk" sz="1200"/>
              <a:t> (Bolest v zadní části mediálního menisku-kloubní štěrbiny svědčí pro poškození zadního rohu mediálního menisku (Gallo, 2011)). </a:t>
            </a:r>
            <a:endParaRPr sz="1200"/>
          </a:p>
          <a:p>
            <a:pPr indent="0" lvl="0" marL="0" rtl="0" algn="l">
              <a:spcBef>
                <a:spcPts val="120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Klinické testování</a:t>
            </a:r>
            <a:endParaRPr/>
          </a:p>
        </p:txBody>
      </p:sp>
      <p:pic>
        <p:nvPicPr>
          <p:cNvPr descr="Enroll in our online course: http://bit.ly/PTMSK DOWNLOAD OUR APP:&#10;📱 iPhone/iPad: https://goo.gl/eUuF7w&#10;🤖 Android: https://goo.gl/3NKzJX GET OUR ASSESSMENT BOOK ▶︎▶︎ http://bit.ly/GETPT ◀︎◀︎ &#10;&#10;This is not medical advice. The content is intended as educational content for healthcare professionals and students. If you are a patient, seek care of a healthcare professional. Kai demonstrates the McMurray Test for meniscus damage! Check out the Apley's and Thessaly Test at the end of this video or by clicking the &quot;i&quot; in the top right corner!&#10;&#10;Smith et al. (2015): https://www.ncbi.nlm.nih.gov/pubmed/25724195&#10;Hegedus et al. (2007):&#10;https://www.ncbi.nlm.nih.gov/pubmed/17939613&#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id="765" name="Google Shape;765;p96" title="McMurray Test | Meniscus Damage">
            <a:hlinkClick r:id="rId3"/>
          </p:cNvPr>
          <p:cNvPicPr preferRelativeResize="0"/>
          <p:nvPr/>
        </p:nvPicPr>
        <p:blipFill>
          <a:blip r:embed="rId4">
            <a:alphaModFix/>
          </a:blip>
          <a:stretch>
            <a:fillRect/>
          </a:stretch>
        </p:blipFill>
        <p:spPr>
          <a:xfrm>
            <a:off x="434250" y="1020088"/>
            <a:ext cx="2709700" cy="2032275"/>
          </a:xfrm>
          <a:prstGeom prst="rect">
            <a:avLst/>
          </a:prstGeom>
          <a:noFill/>
          <a:ln>
            <a:noFill/>
          </a:ln>
        </p:spPr>
      </p:pic>
      <p:pic>
        <p:nvPicPr>
          <p:cNvPr descr="For more knee examination video tutorials, visit the AMBOSS Library: https://go.amboss.com/KneeJoint&#10;&#10;The Steinman test is used to evaluate for a meniscal injury. The patient is asked to lie supine with the hip and knee flexed. The flexed knee is stabilized with one hand, while the other hand rotates the leg internally and externally at the tibial condyles. Pain in the knee on external rotation indicates medial meniscal injury while pain on internal rotation indicates lateral meniscal injury. The Steinman test is similar to the Apley grind test, but the latter is performed with the patient in the prone position.&#10;&#10;Subscribe to AMBOSS YouTube for the latest clinical examination videos, medical student interviews, study tips and tricks, and live webinars! Video details below.&#10;&#10;Free 5 Day Trial: https://go.amboss.com/amboss-YT&#10;Instagram: https://www.instagram.com/amboss_med/&#10;Facebook: https://www.facebook.com/AMBOSS.Med/&#10;Twitter: https://twitter.com/ambossmed&#10;Blog: https://blog.amboss.com/us&#10;&#10;#AMBOSSMed #USMLE #Steinman Test" id="766" name="Google Shape;766;p96" title="Steinman Test - Clinical Examination">
            <a:hlinkClick r:id="rId5"/>
          </p:cNvPr>
          <p:cNvPicPr preferRelativeResize="0"/>
          <p:nvPr/>
        </p:nvPicPr>
        <p:blipFill>
          <a:blip r:embed="rId6">
            <a:alphaModFix/>
          </a:blip>
          <a:stretch>
            <a:fillRect/>
          </a:stretch>
        </p:blipFill>
        <p:spPr>
          <a:xfrm>
            <a:off x="3833925" y="433750"/>
            <a:ext cx="2913325" cy="2185000"/>
          </a:xfrm>
          <a:prstGeom prst="rect">
            <a:avLst/>
          </a:prstGeom>
          <a:noFill/>
          <a:ln>
            <a:noFill/>
          </a:ln>
        </p:spPr>
      </p:pic>
      <p:pic>
        <p:nvPicPr>
          <p:cNvPr descr="This video tutorial takes you through this important test for assessing the knee joint, and in particular how to use this test to diagnose a Meniscal Tear! It teaches you the methodology, and how to interpret your findings!&#10;&#10;- Visit our website for all our best bits: www.clinicalphysio.com&#10;- Follow on Instagram and Twitter: @clinicalphysio&#10;- Follow us on Facebook: www.facebook.com/clinicalphysio&#10;&#10;&#10;Subscribe to the channel for more videos and updates: https://www.youtube.com/channel/UC9ntcNPNxVo-32uE2Fv_u7A?sub_confirmation=1 &#10;&#10;&#10;If you want to see more of these images head over to our Openstax  partners website at https://openstax.org/." id="767" name="Google Shape;767;p96" title="Apley's Test for Meniscal (Meniscus) Injury Knee | Clinical Physio Premium">
            <a:hlinkClick r:id="rId7"/>
          </p:cNvPr>
          <p:cNvPicPr preferRelativeResize="0"/>
          <p:nvPr/>
        </p:nvPicPr>
        <p:blipFill>
          <a:blip r:embed="rId8">
            <a:alphaModFix/>
          </a:blip>
          <a:stretch>
            <a:fillRect/>
          </a:stretch>
        </p:blipFill>
        <p:spPr>
          <a:xfrm>
            <a:off x="3314912" y="2784025"/>
            <a:ext cx="3022600" cy="2266950"/>
          </a:xfrm>
          <a:prstGeom prst="rect">
            <a:avLst/>
          </a:prstGeom>
          <a:noFill/>
          <a:ln>
            <a:noFill/>
          </a:ln>
        </p:spPr>
      </p:pic>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performs the Thessaly Test for Meniscus Lesions and talks about the controversy around its diagnostic value!&#10;Useful Links Below:&#10;&#10;Smith et al. (2015): https://www.ncbi.nlm.nih.gov/pubmed/25724195&#10;Goosens et al (2015): http://www.ncbi.nlm.nih.gov/pubmed/25420009&#10;Karachalios et al (2005): http://www.ncbi.nlm.nih.gov/pubmed/15866956&#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id="768" name="Google Shape;768;p96" title="Thessaly Test⎟Meniscus Lesion">
            <a:hlinkClick r:id="rId9"/>
          </p:cNvPr>
          <p:cNvPicPr preferRelativeResize="0"/>
          <p:nvPr/>
        </p:nvPicPr>
        <p:blipFill>
          <a:blip r:embed="rId10">
            <a:alphaModFix/>
          </a:blip>
          <a:stretch>
            <a:fillRect/>
          </a:stretch>
        </p:blipFill>
        <p:spPr>
          <a:xfrm>
            <a:off x="434250" y="3193742"/>
            <a:ext cx="2476325" cy="1857233"/>
          </a:xfrm>
          <a:prstGeom prst="rect">
            <a:avLst/>
          </a:prstGeom>
          <a:noFill/>
          <a:ln>
            <a:noFill/>
          </a:ln>
        </p:spPr>
      </p:pic>
      <p:pic>
        <p:nvPicPr>
          <p:cNvPr descr="For more knee examination video tutorials, visit the AMBOSS Library: https://go.amboss.com/KneeJoint&#10;&#10;The Payr Test is used to evaluate for a medial meniscal injury. The patient is asked to sit cross-legged. The examiner exerts downward pressure on the flexed knees. Elicitation of knee pain over the medial joint line indicates medial meniscal injury. Subscribe to AMBOSS YouTube for the latest clinical examination videos, medical student interviews, study tips and tricks, and live webinars!&#10;&#10;Free 5 Day Trial: https://go.amboss.com/amboss-YT&#10;Instagram: https://www.instagram.com/amboss_med/&#10;Facebook: https://www.facebook.com/AMBOSS.Med/&#10;Twitter: https://twitter.com/ambossmed&#10;Blog: https://blog.amboss.com/us&#10;&#10;#AMBOSSMed #ClinicalExamination" id="769" name="Google Shape;769;p96" title="Payr Test - Clinical Examination">
            <a:hlinkClick r:id="rId11"/>
          </p:cNvPr>
          <p:cNvPicPr preferRelativeResize="0"/>
          <p:nvPr/>
        </p:nvPicPr>
        <p:blipFill>
          <a:blip r:embed="rId12">
            <a:alphaModFix/>
          </a:blip>
          <a:stretch>
            <a:fillRect/>
          </a:stretch>
        </p:blipFill>
        <p:spPr>
          <a:xfrm>
            <a:off x="6096000" y="20955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10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7"/>
          <p:cNvSpPr txBox="1"/>
          <p:nvPr>
            <p:ph type="title"/>
          </p:nvPr>
        </p:nvSpPr>
        <p:spPr>
          <a:xfrm>
            <a:off x="192625" y="562425"/>
            <a:ext cx="55335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Mechanismus hojení menisků</a:t>
            </a:r>
            <a:endParaRPr/>
          </a:p>
        </p:txBody>
      </p:sp>
      <p:sp>
        <p:nvSpPr>
          <p:cNvPr id="775" name="Google Shape;775;p97"/>
          <p:cNvSpPr txBox="1"/>
          <p:nvPr>
            <p:ph idx="1" type="body"/>
          </p:nvPr>
        </p:nvSpPr>
        <p:spPr>
          <a:xfrm>
            <a:off x="540000" y="1269000"/>
            <a:ext cx="41778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sk" sz="1200"/>
              <a:t>fibrinová sraženina (lešení pro následnou opravu)</a:t>
            </a:r>
            <a:endParaRPr sz="1200"/>
          </a:p>
          <a:p>
            <a:pPr indent="-304800" lvl="0" marL="457200" rtl="0" algn="l">
              <a:spcBef>
                <a:spcPts val="0"/>
              </a:spcBef>
              <a:spcAft>
                <a:spcPts val="0"/>
              </a:spcAft>
              <a:buSzPts val="1200"/>
              <a:buChar char="●"/>
            </a:pPr>
            <a:r>
              <a:rPr lang="sk" sz="1200"/>
              <a:t>Meniskální a synoviální buňky migrují do fibrinové sraženiny a cévy z kapilárního plexu a vaskulárních synoviálních okrajů rostou do fibrinové sraženiny. </a:t>
            </a:r>
            <a:r>
              <a:rPr b="1" lang="sk" sz="1200"/>
              <a:t>Tvorba fibrovaskulární jizvy</a:t>
            </a:r>
            <a:r>
              <a:rPr lang="sk" sz="1200"/>
              <a:t> (Manske, 2006)	</a:t>
            </a:r>
            <a:endParaRPr sz="1200"/>
          </a:p>
          <a:p>
            <a:pPr indent="0" lvl="0" marL="0" rtl="0" algn="l">
              <a:lnSpc>
                <a:spcPct val="115000"/>
              </a:lnSpc>
              <a:spcBef>
                <a:spcPts val="1200"/>
              </a:spcBef>
              <a:spcAft>
                <a:spcPts val="0"/>
              </a:spcAft>
              <a:buNone/>
            </a:pPr>
            <a:r>
              <a:rPr b="1" lang="sk" sz="1200"/>
              <a:t>Mechanismus opravy menisku postupuje podle dvou vzorů: </a:t>
            </a:r>
            <a:endParaRPr b="1" sz="1200"/>
          </a:p>
          <a:p>
            <a:pPr indent="-304800" lvl="0" marL="457200" rtl="0" algn="l">
              <a:lnSpc>
                <a:spcPct val="115000"/>
              </a:lnSpc>
              <a:spcBef>
                <a:spcPts val="1200"/>
              </a:spcBef>
              <a:spcAft>
                <a:spcPts val="0"/>
              </a:spcAft>
              <a:buSzPts val="1200"/>
              <a:buChar char="●"/>
            </a:pPr>
            <a:r>
              <a:rPr b="1" lang="sk" sz="1200"/>
              <a:t>Vnější cesta</a:t>
            </a:r>
            <a:r>
              <a:rPr lang="sk" sz="1200"/>
              <a:t> (léze cévní oblasti, kde je síť kapilár, která dodává nediferencované mesenchymální buňky s živinami pro vyvolání hojení)</a:t>
            </a:r>
            <a:endParaRPr sz="1200"/>
          </a:p>
          <a:p>
            <a:pPr indent="-304800" lvl="0" marL="457200" rtl="0" algn="l">
              <a:lnSpc>
                <a:spcPct val="115000"/>
              </a:lnSpc>
              <a:spcBef>
                <a:spcPts val="0"/>
              </a:spcBef>
              <a:spcAft>
                <a:spcPts val="0"/>
              </a:spcAft>
              <a:buSzPts val="1200"/>
              <a:buChar char="●"/>
            </a:pPr>
            <a:r>
              <a:rPr b="1" lang="sk" sz="1200"/>
              <a:t>Vnitřní cesta </a:t>
            </a:r>
            <a:r>
              <a:rPr lang="sk" sz="1200"/>
              <a:t>(schopnost autoopravy vazivové chrupavky menisku a synoviální tekutiny)				</a:t>
            </a:r>
            <a:endParaRPr sz="1200"/>
          </a:p>
          <a:p>
            <a:pPr indent="0" lvl="0" marL="0" rtl="0" algn="l">
              <a:lnSpc>
                <a:spcPct val="115000"/>
              </a:lnSpc>
              <a:spcBef>
                <a:spcPts val="1200"/>
              </a:spcBef>
              <a:spcAft>
                <a:spcPts val="0"/>
              </a:spcAft>
              <a:buNone/>
            </a:pPr>
            <a:r>
              <a:rPr lang="sk" sz="1200"/>
              <a:t>			</a:t>
            </a:r>
            <a:endParaRPr sz="1200"/>
          </a:p>
          <a:p>
            <a:pPr indent="0" lvl="0" marL="0" rtl="0" algn="l">
              <a:lnSpc>
                <a:spcPct val="115000"/>
              </a:lnSpc>
              <a:spcBef>
                <a:spcPts val="1200"/>
              </a:spcBef>
              <a:spcAft>
                <a:spcPts val="0"/>
              </a:spcAft>
              <a:buNone/>
            </a:pPr>
            <a:r>
              <a:rPr lang="sk" sz="1200"/>
              <a:t>		</a:t>
            </a:r>
            <a:endParaRPr sz="1200"/>
          </a:p>
          <a:p>
            <a:pPr indent="0" lvl="0" marL="0" rtl="0" algn="l">
              <a:lnSpc>
                <a:spcPct val="115000"/>
              </a:lnSpc>
              <a:spcBef>
                <a:spcPts val="1200"/>
              </a:spcBef>
              <a:spcAft>
                <a:spcPts val="0"/>
              </a:spcAft>
              <a:buClr>
                <a:schemeClr val="dk1"/>
              </a:buClr>
              <a:buSzPts val="1100"/>
              <a:buFont typeface="Arial"/>
              <a:buNone/>
            </a:pPr>
            <a:r>
              <a:t/>
            </a:r>
            <a:endParaRPr sz="1200"/>
          </a:p>
          <a:p>
            <a:pPr indent="0" lvl="0" marL="0" rtl="0" algn="l">
              <a:lnSpc>
                <a:spcPct val="115000"/>
              </a:lnSpc>
              <a:spcBef>
                <a:spcPts val="120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pic>
        <p:nvPicPr>
          <p:cNvPr id="776" name="Google Shape;776;p97"/>
          <p:cNvPicPr preferRelativeResize="0"/>
          <p:nvPr/>
        </p:nvPicPr>
        <p:blipFill>
          <a:blip r:embed="rId3">
            <a:alphaModFix/>
          </a:blip>
          <a:stretch>
            <a:fillRect/>
          </a:stretch>
        </p:blipFill>
        <p:spPr>
          <a:xfrm>
            <a:off x="5905525" y="183173"/>
            <a:ext cx="3328149" cy="1631450"/>
          </a:xfrm>
          <a:prstGeom prst="rect">
            <a:avLst/>
          </a:prstGeom>
          <a:noFill/>
          <a:ln>
            <a:noFill/>
          </a:ln>
        </p:spPr>
      </p:pic>
      <p:sp>
        <p:nvSpPr>
          <p:cNvPr id="777" name="Google Shape;777;p97"/>
          <p:cNvSpPr txBox="1"/>
          <p:nvPr/>
        </p:nvSpPr>
        <p:spPr>
          <a:xfrm>
            <a:off x="6069600" y="177135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000">
                <a:solidFill>
                  <a:srgbClr val="CCCCCC"/>
                </a:solidFill>
              </a:rPr>
              <a:t>Howarth, W. R., Brochard, K., Campbell, S. E., &amp; Grogan, B. F. (2016). Effect of microfracture on meniscal tear healing in a goat (Capra hircus) model. </a:t>
            </a:r>
            <a:r>
              <a:rPr i="1" lang="sk" sz="1000">
                <a:solidFill>
                  <a:srgbClr val="CCCCCC"/>
                </a:solidFill>
              </a:rPr>
              <a:t>Orthopedics</a:t>
            </a:r>
            <a:r>
              <a:rPr lang="sk" sz="1000">
                <a:solidFill>
                  <a:srgbClr val="CCCCCC"/>
                </a:solidFill>
              </a:rPr>
              <a:t>, </a:t>
            </a:r>
            <a:r>
              <a:rPr i="1" lang="sk" sz="1000">
                <a:solidFill>
                  <a:srgbClr val="CCCCCC"/>
                </a:solidFill>
              </a:rPr>
              <a:t>39</a:t>
            </a:r>
            <a:r>
              <a:rPr lang="sk" sz="1000">
                <a:solidFill>
                  <a:srgbClr val="CCCCCC"/>
                </a:solidFill>
              </a:rPr>
              <a:t>(2), 105-110.</a:t>
            </a:r>
            <a:endParaRPr>
              <a:solidFill>
                <a:srgbClr val="CCCCCC"/>
              </a:solidFill>
            </a:endParaRPr>
          </a:p>
        </p:txBody>
      </p:sp>
      <p:pic>
        <p:nvPicPr>
          <p:cNvPr descr="Arthroscopy Techniques November 2021 (Vol 10 No 11)" id="778" name="Google Shape;778;p97" title="Meniscal Repair Using Fibrin Clots Made From Bone Marrow Blood Wrapped in a Polyglycolic Acid Sheet">
            <a:hlinkClick r:id="rId4"/>
          </p:cNvPr>
          <p:cNvPicPr preferRelativeResize="0"/>
          <p:nvPr/>
        </p:nvPicPr>
        <p:blipFill>
          <a:blip r:embed="rId5">
            <a:alphaModFix/>
          </a:blip>
          <a:stretch>
            <a:fillRect/>
          </a:stretch>
        </p:blipFill>
        <p:spPr>
          <a:xfrm>
            <a:off x="4870200" y="27241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000"/>
                                        <p:tgtEl>
                                          <p:spTgt spid="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Chirurgická léčba </a:t>
            </a:r>
            <a:endParaRPr/>
          </a:p>
        </p:txBody>
      </p:sp>
      <p:sp>
        <p:nvSpPr>
          <p:cNvPr id="784" name="Google Shape;784;p98"/>
          <p:cNvSpPr txBox="1"/>
          <p:nvPr>
            <p:ph idx="1" type="body"/>
          </p:nvPr>
        </p:nvSpPr>
        <p:spPr>
          <a:xfrm>
            <a:off x="540000" y="1113250"/>
            <a:ext cx="51807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b="1" lang="sk" sz="1200"/>
              <a:t>Menisektomie </a:t>
            </a:r>
            <a:r>
              <a:rPr lang="sk" sz="1200"/>
              <a:t>může způsobovat přetížení kloubní chrupavky (zvýšením kontaktního tlaku) - ztráta a rozpad proteoglykanu. Vliv menisektomie na dysfunkci kloubní chrupavky byl potvrzen pouhým okem nebo mikroskopicky u zvířecích modelů (Jeong, Lee, &amp; Ko, 2012).</a:t>
            </a:r>
            <a:endParaRPr sz="1200"/>
          </a:p>
          <a:p>
            <a:pPr indent="0" lvl="0" marL="0" rtl="0" algn="l">
              <a:spcBef>
                <a:spcPts val="0"/>
              </a:spcBef>
              <a:spcAft>
                <a:spcPts val="0"/>
              </a:spcAft>
              <a:buNone/>
            </a:pPr>
            <a:r>
              <a:rPr b="1" lang="sk" sz="1200"/>
              <a:t>Parciální a subtotální menisektomie </a:t>
            </a:r>
            <a:r>
              <a:rPr lang="sk" sz="1200"/>
              <a:t>				</a:t>
            </a:r>
            <a:endParaRPr sz="1200"/>
          </a:p>
          <a:p>
            <a:pPr indent="-304800" lvl="0" marL="457200" rtl="0" algn="l">
              <a:lnSpc>
                <a:spcPct val="115000"/>
              </a:lnSpc>
              <a:spcBef>
                <a:spcPts val="1200"/>
              </a:spcBef>
              <a:spcAft>
                <a:spcPts val="0"/>
              </a:spcAft>
              <a:buSzPts val="1200"/>
              <a:buChar char="●"/>
            </a:pPr>
            <a:r>
              <a:rPr b="1" lang="sk" sz="1200"/>
              <a:t>Parciální menisektomie </a:t>
            </a:r>
            <a:r>
              <a:rPr lang="sk" sz="1200"/>
              <a:t>(odstránění pouze volných nestabilních fragmentů)</a:t>
            </a:r>
            <a:endParaRPr sz="1200"/>
          </a:p>
          <a:p>
            <a:pPr indent="-304800" lvl="0" marL="457200" rtl="0" algn="l">
              <a:lnSpc>
                <a:spcPct val="115000"/>
              </a:lnSpc>
              <a:spcBef>
                <a:spcPts val="0"/>
              </a:spcBef>
              <a:spcAft>
                <a:spcPts val="0"/>
              </a:spcAft>
              <a:buSzPts val="1200"/>
              <a:buChar char="●"/>
            </a:pPr>
            <a:r>
              <a:rPr b="1" lang="sk" sz="1200"/>
              <a:t>Subtotální menisektomie</a:t>
            </a:r>
            <a:r>
              <a:rPr lang="sk" sz="1200"/>
              <a:t> (odstranění i periferních částí menisku či kompletní odstranění zadního rohu zahrnující periferní okraj menisku (Dungl, 2014)). </a:t>
            </a:r>
            <a:endParaRPr sz="1200"/>
          </a:p>
          <a:p>
            <a:pPr indent="-304800" lvl="0" marL="457200" rtl="0" algn="l">
              <a:lnSpc>
                <a:spcPct val="115000"/>
              </a:lnSpc>
              <a:spcBef>
                <a:spcPts val="0"/>
              </a:spcBef>
              <a:spcAft>
                <a:spcPts val="0"/>
              </a:spcAft>
              <a:buSzPts val="1200"/>
              <a:buChar char="●"/>
            </a:pPr>
            <a:r>
              <a:rPr b="1" lang="sk" sz="1200"/>
              <a:t>ASK parciální menisektomie </a:t>
            </a:r>
            <a:r>
              <a:rPr lang="sk" sz="1200"/>
              <a:t>- miniinvazivní diagnostický a terapeutický proces (částečné odstranění menisku) Ve většině případů je tato operace tzv. </a:t>
            </a:r>
            <a:r>
              <a:rPr b="1" lang="sk" sz="1200"/>
              <a:t>one-day surgery. </a:t>
            </a:r>
            <a:r>
              <a:rPr lang="sk" sz="1200"/>
              <a:t>Zákrok umožňuje zachování normální funkce menisku a snižuje riziko vzniku OA, která se může vyvinout po totální menisektomii. (Dašić, Bulatović, Kezunović, Beničić, &amp; Bokan, 2015).  </a:t>
            </a:r>
            <a:endParaRPr sz="1200"/>
          </a:p>
          <a:p>
            <a:pPr indent="0" lvl="0" marL="0" rtl="0" algn="l">
              <a:spcBef>
                <a:spcPts val="1200"/>
              </a:spcBef>
              <a:spcAft>
                <a:spcPts val="0"/>
              </a:spcAft>
              <a:buNone/>
            </a:pPr>
            <a:r>
              <a:rPr lang="sk" sz="1200"/>
              <a:t>			</a:t>
            </a:r>
            <a:endParaRPr sz="1200"/>
          </a:p>
          <a:p>
            <a:pPr indent="0" lvl="0" marL="0" rtl="0" algn="l">
              <a:spcBef>
                <a:spcPts val="0"/>
              </a:spcBef>
              <a:spcAft>
                <a:spcPts val="0"/>
              </a:spcAft>
              <a:buNone/>
            </a:pPr>
            <a:r>
              <a:rPr lang="sk" sz="1200"/>
              <a:t>		</a:t>
            </a:r>
            <a:endParaRPr sz="1200"/>
          </a:p>
          <a:p>
            <a:pPr indent="0" lvl="0" marL="0" rtl="0" algn="l">
              <a:spcBef>
                <a:spcPts val="0"/>
              </a:spcBef>
              <a:spcAft>
                <a:spcPts val="0"/>
              </a:spcAft>
              <a:buClr>
                <a:schemeClr val="dk1"/>
              </a:buClr>
              <a:buSzPts val="1100"/>
              <a:buFont typeface="Arial"/>
              <a:buNone/>
            </a:pPr>
            <a:r>
              <a:t/>
            </a:r>
            <a:endParaRPr sz="1200"/>
          </a:p>
          <a:p>
            <a:pPr indent="0" lvl="0" marL="0" rtl="0" algn="l">
              <a:lnSpc>
                <a:spcPct val="115000"/>
              </a:lnSpc>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pic>
        <p:nvPicPr>
          <p:cNvPr id="785" name="Google Shape;785;p98"/>
          <p:cNvPicPr preferRelativeResize="0"/>
          <p:nvPr/>
        </p:nvPicPr>
        <p:blipFill>
          <a:blip r:embed="rId3">
            <a:alphaModFix/>
          </a:blip>
          <a:stretch>
            <a:fillRect/>
          </a:stretch>
        </p:blipFill>
        <p:spPr>
          <a:xfrm>
            <a:off x="5781250" y="1044225"/>
            <a:ext cx="3118499" cy="2861682"/>
          </a:xfrm>
          <a:prstGeom prst="rect">
            <a:avLst/>
          </a:prstGeom>
          <a:noFill/>
          <a:ln>
            <a:noFill/>
          </a:ln>
        </p:spPr>
      </p:pic>
      <p:sp>
        <p:nvSpPr>
          <p:cNvPr id="786" name="Google Shape;786;p98"/>
          <p:cNvSpPr txBox="1"/>
          <p:nvPr/>
        </p:nvSpPr>
        <p:spPr>
          <a:xfrm>
            <a:off x="5840500" y="3958550"/>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Shemesh, M., Shefy-Peleg, A., Levy, A., Shabshin, N., Condello, V., Arbel, R., &amp; Gefen, A. (2020). Effects of a novel medial meniscus implant on the knee compartments: imaging and biomechanical aspects. </a:t>
            </a:r>
            <a:r>
              <a:rPr i="1" lang="sk" sz="800">
                <a:solidFill>
                  <a:srgbClr val="CCCCCC"/>
                </a:solidFill>
              </a:rPr>
              <a:t>Biomechanics and Modeling in Mechanobiology</a:t>
            </a:r>
            <a:r>
              <a:rPr lang="sk" sz="800">
                <a:solidFill>
                  <a:srgbClr val="CCCCCC"/>
                </a:solidFill>
              </a:rPr>
              <a:t>, </a:t>
            </a:r>
            <a:r>
              <a:rPr i="1" lang="sk" sz="800">
                <a:solidFill>
                  <a:srgbClr val="CCCCCC"/>
                </a:solidFill>
              </a:rPr>
              <a:t>19</a:t>
            </a:r>
            <a:r>
              <a:rPr lang="sk" sz="800">
                <a:solidFill>
                  <a:srgbClr val="CCCCCC"/>
                </a:solidFill>
              </a:rPr>
              <a:t>, 2049-2059.</a:t>
            </a:r>
            <a:endParaRPr sz="800">
              <a:solidFill>
                <a:srgbClr val="CCCCCC"/>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Chirurgická léčba </a:t>
            </a:r>
            <a:endParaRPr/>
          </a:p>
          <a:p>
            <a:pPr indent="0" lvl="0" marL="0" rtl="0" algn="l">
              <a:spcBef>
                <a:spcPts val="0"/>
              </a:spcBef>
              <a:spcAft>
                <a:spcPts val="0"/>
              </a:spcAft>
              <a:buNone/>
            </a:pPr>
            <a:r>
              <a:t/>
            </a:r>
            <a:endParaRPr/>
          </a:p>
        </p:txBody>
      </p:sp>
      <p:sp>
        <p:nvSpPr>
          <p:cNvPr id="792" name="Google Shape;792;p99"/>
          <p:cNvSpPr txBox="1"/>
          <p:nvPr>
            <p:ph idx="1" type="body"/>
          </p:nvPr>
        </p:nvSpPr>
        <p:spPr>
          <a:xfrm>
            <a:off x="540000" y="1269000"/>
            <a:ext cx="5023500" cy="31050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sk" sz="1400"/>
              <a:t>Sutura menisku</a:t>
            </a:r>
            <a:endParaRPr b="1" sz="1400"/>
          </a:p>
          <a:p>
            <a:pPr indent="-317500" lvl="0" marL="457200" rtl="0" algn="l">
              <a:lnSpc>
                <a:spcPct val="115000"/>
              </a:lnSpc>
              <a:spcBef>
                <a:spcPts val="1200"/>
              </a:spcBef>
              <a:spcAft>
                <a:spcPts val="0"/>
              </a:spcAft>
              <a:buSzPts val="1400"/>
              <a:buChar char="●"/>
            </a:pPr>
            <a:r>
              <a:rPr lang="sk" sz="1400"/>
              <a:t>longitudinální ruptury nacházející se v části menisku, kde je cévní zásobení (periferní a střední oblast)</a:t>
            </a:r>
            <a:endParaRPr sz="1400"/>
          </a:p>
          <a:p>
            <a:pPr indent="-317500" lvl="0" marL="457200" rtl="0" algn="l">
              <a:lnSpc>
                <a:spcPct val="115000"/>
              </a:lnSpc>
              <a:spcBef>
                <a:spcPts val="0"/>
              </a:spcBef>
              <a:spcAft>
                <a:spcPts val="0"/>
              </a:spcAft>
              <a:buSzPts val="1400"/>
              <a:buChar char="●"/>
            </a:pPr>
            <a:r>
              <a:rPr lang="sk" sz="1400"/>
              <a:t>nestabilní ruptury delší než 10 mm a u pacientů mladších 40 let (u starších je už horší cévní zásobení a přibývají degenerativní změny)</a:t>
            </a:r>
            <a:endParaRPr sz="1400"/>
          </a:p>
          <a:p>
            <a:pPr indent="-317500" lvl="0" marL="457200" rtl="0" algn="l">
              <a:lnSpc>
                <a:spcPct val="115000"/>
              </a:lnSpc>
              <a:spcBef>
                <a:spcPts val="0"/>
              </a:spcBef>
              <a:spcAft>
                <a:spcPts val="0"/>
              </a:spcAft>
              <a:buSzPts val="1400"/>
              <a:buChar char="●"/>
            </a:pPr>
            <a:r>
              <a:rPr lang="sk" sz="1400"/>
              <a:t>nejlépe do 12 týdnů od jejího vzniku</a:t>
            </a:r>
            <a:endParaRPr sz="1400"/>
          </a:p>
          <a:p>
            <a:pPr indent="-317500" lvl="0" marL="457200" rtl="0" algn="l">
              <a:lnSpc>
                <a:spcPct val="115000"/>
              </a:lnSpc>
              <a:spcBef>
                <a:spcPts val="0"/>
              </a:spcBef>
              <a:spcAft>
                <a:spcPts val="0"/>
              </a:spcAft>
              <a:buSzPts val="1400"/>
              <a:buChar char="●"/>
            </a:pPr>
            <a:r>
              <a:rPr lang="sk" sz="1400"/>
              <a:t>ke zhojení lepší tendence léze L menisku</a:t>
            </a:r>
            <a:endParaRPr sz="1400"/>
          </a:p>
          <a:p>
            <a:pPr indent="-317500" lvl="0" marL="457200" rtl="0" algn="l">
              <a:lnSpc>
                <a:spcPct val="115000"/>
              </a:lnSpc>
              <a:spcBef>
                <a:spcPts val="0"/>
              </a:spcBef>
              <a:spcAft>
                <a:spcPts val="0"/>
              </a:spcAft>
              <a:buSzPts val="1400"/>
              <a:buChar char="●"/>
            </a:pPr>
            <a:r>
              <a:rPr lang="sk" sz="1400"/>
              <a:t>podpora oživením přilehlé synoviální výstelky (abraze), odstraněním nestabilních částí z kontaktních ploch ruptury (debridement) či vytvořením kanálků v periferní prokrvené úponové části menisku nápichy jehlou pro lepší prostup cév („needeling“) (Dungl, 2014). </a:t>
            </a:r>
            <a:endParaRPr sz="1400"/>
          </a:p>
          <a:p>
            <a:pPr indent="0" lvl="0" marL="0" rtl="0" algn="l">
              <a:lnSpc>
                <a:spcPct val="115000"/>
              </a:lnSpc>
              <a:spcBef>
                <a:spcPts val="1200"/>
              </a:spcBef>
              <a:spcAft>
                <a:spcPts val="0"/>
              </a:spcAft>
              <a:buClr>
                <a:schemeClr val="dk1"/>
              </a:buClr>
              <a:buSzPts val="1100"/>
              <a:buFont typeface="Arial"/>
              <a:buNone/>
            </a:pPr>
            <a:r>
              <a:rPr lang="sk" sz="1400"/>
              <a:t>				</a:t>
            </a:r>
            <a:endParaRPr sz="1400"/>
          </a:p>
          <a:p>
            <a:pPr indent="0" lvl="0" marL="0" rtl="0" algn="l">
              <a:lnSpc>
                <a:spcPct val="115000"/>
              </a:lnSpc>
              <a:spcBef>
                <a:spcPts val="0"/>
              </a:spcBef>
              <a:spcAft>
                <a:spcPts val="0"/>
              </a:spcAft>
              <a:buClr>
                <a:schemeClr val="dk1"/>
              </a:buClr>
              <a:buSzPts val="1100"/>
              <a:buFont typeface="Arial"/>
              <a:buNone/>
            </a:pPr>
            <a:r>
              <a:rPr lang="sk" sz="1400"/>
              <a:t>			</a:t>
            </a:r>
            <a:endParaRPr sz="1400"/>
          </a:p>
          <a:p>
            <a:pPr indent="0" lvl="0" marL="0" rtl="0" algn="l">
              <a:lnSpc>
                <a:spcPct val="115000"/>
              </a:lnSpc>
              <a:spcBef>
                <a:spcPts val="0"/>
              </a:spcBef>
              <a:spcAft>
                <a:spcPts val="0"/>
              </a:spcAft>
              <a:buClr>
                <a:schemeClr val="dk1"/>
              </a:buClr>
              <a:buSzPts val="1100"/>
              <a:buFont typeface="Arial"/>
              <a:buNone/>
            </a:pPr>
            <a:r>
              <a:rPr lang="sk" sz="1400"/>
              <a:t>		</a:t>
            </a:r>
            <a:endParaRPr sz="1400"/>
          </a:p>
          <a:p>
            <a:pPr indent="0" lvl="0" marL="0" rtl="0" algn="l">
              <a:lnSpc>
                <a:spcPct val="115000"/>
              </a:lnSpc>
              <a:spcBef>
                <a:spcPts val="0"/>
              </a:spcBef>
              <a:spcAft>
                <a:spcPts val="0"/>
              </a:spcAft>
              <a:buNone/>
            </a:pPr>
            <a:r>
              <a:t/>
            </a:r>
            <a:endParaRPr sz="1400"/>
          </a:p>
        </p:txBody>
      </p:sp>
      <p:pic>
        <p:nvPicPr>
          <p:cNvPr id="793" name="Google Shape;793;p99"/>
          <p:cNvPicPr preferRelativeResize="0"/>
          <p:nvPr/>
        </p:nvPicPr>
        <p:blipFill>
          <a:blip r:embed="rId3">
            <a:alphaModFix/>
          </a:blip>
          <a:stretch>
            <a:fillRect/>
          </a:stretch>
        </p:blipFill>
        <p:spPr>
          <a:xfrm>
            <a:off x="5715900" y="1031100"/>
            <a:ext cx="2809875" cy="2857500"/>
          </a:xfrm>
          <a:prstGeom prst="rect">
            <a:avLst/>
          </a:prstGeom>
          <a:noFill/>
          <a:ln>
            <a:noFill/>
          </a:ln>
        </p:spPr>
      </p:pic>
      <p:sp>
        <p:nvSpPr>
          <p:cNvPr id="794" name="Google Shape;794;p99"/>
          <p:cNvSpPr txBox="1"/>
          <p:nvPr/>
        </p:nvSpPr>
        <p:spPr>
          <a:xfrm>
            <a:off x="5715888" y="38886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https://ortopedie.estranky.cz/clanky/publikace/sesiti-sutura-menisku-meniskopexe.html</a:t>
            </a:r>
            <a:endParaRPr sz="800">
              <a:solidFill>
                <a:srgbClr val="CCCCC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anatomie - art. genus</a:t>
            </a:r>
            <a:endParaRPr/>
          </a:p>
        </p:txBody>
      </p:sp>
      <p:sp>
        <p:nvSpPr>
          <p:cNvPr id="219" name="Google Shape;219;p28"/>
          <p:cNvSpPr txBox="1"/>
          <p:nvPr>
            <p:ph idx="1" type="body"/>
          </p:nvPr>
        </p:nvSpPr>
        <p:spPr>
          <a:xfrm>
            <a:off x="540000" y="1123313"/>
            <a:ext cx="4726800" cy="3105000"/>
          </a:xfrm>
          <a:prstGeom prst="rect">
            <a:avLst/>
          </a:prstGeom>
        </p:spPr>
        <p:txBody>
          <a:bodyPr anchorCtr="0" anchor="t" bIns="0" lIns="0" spcFirstLastPara="1" rIns="0" wrap="square" tIns="0">
            <a:noAutofit/>
          </a:bodyPr>
          <a:lstStyle/>
          <a:p>
            <a:pPr indent="0" lvl="0" marL="0" rtl="0" algn="l">
              <a:lnSpc>
                <a:spcPct val="150000"/>
              </a:lnSpc>
              <a:spcBef>
                <a:spcPts val="1200"/>
              </a:spcBef>
              <a:spcAft>
                <a:spcPts val="0"/>
              </a:spcAft>
              <a:buNone/>
            </a:pPr>
            <a:r>
              <a:rPr b="1" lang="sk" sz="1500"/>
              <a:t>art. femoropatellaris a art. femorotibialis		</a:t>
            </a:r>
            <a:endParaRPr b="1" sz="1500"/>
          </a:p>
          <a:p>
            <a:pPr indent="-323850" lvl="0" marL="457200" rtl="0" algn="l">
              <a:lnSpc>
                <a:spcPct val="150000"/>
              </a:lnSpc>
              <a:spcBef>
                <a:spcPts val="1200"/>
              </a:spcBef>
              <a:spcAft>
                <a:spcPts val="0"/>
              </a:spcAft>
              <a:buSzPts val="1500"/>
              <a:buChar char="●"/>
            </a:pPr>
            <a:r>
              <a:rPr lang="sk" sz="1500"/>
              <a:t>lateralis, medialis</a:t>
            </a:r>
            <a:endParaRPr sz="1500"/>
          </a:p>
          <a:p>
            <a:pPr indent="-323850" lvl="0" marL="457200" rtl="0" algn="l">
              <a:lnSpc>
                <a:spcPct val="150000"/>
              </a:lnSpc>
              <a:spcBef>
                <a:spcPts val="0"/>
              </a:spcBef>
              <a:spcAft>
                <a:spcPts val="0"/>
              </a:spcAft>
              <a:buSzPts val="1500"/>
              <a:buChar char="●"/>
            </a:pPr>
            <a:r>
              <a:rPr lang="sk" sz="1500"/>
              <a:t>kloub složený - stýká se femur, tibie, patela a kloubní menisky</a:t>
            </a:r>
            <a:endParaRPr sz="1500"/>
          </a:p>
          <a:p>
            <a:pPr indent="-323850" lvl="0" marL="457200" rtl="0" algn="l">
              <a:lnSpc>
                <a:spcPct val="150000"/>
              </a:lnSpc>
              <a:spcBef>
                <a:spcPts val="0"/>
              </a:spcBef>
              <a:spcAft>
                <a:spcPts val="0"/>
              </a:spcAft>
              <a:buSzPts val="1500"/>
              <a:buChar char="●"/>
            </a:pPr>
            <a:r>
              <a:rPr lang="sk" sz="1500"/>
              <a:t>ginglymus (kladkový kl. – modifikovaný) (Hoppenfeld, 1976)</a:t>
            </a:r>
            <a:endParaRPr sz="1500"/>
          </a:p>
          <a:p>
            <a:pPr indent="-323850" lvl="0" marL="457200" rtl="0" algn="l">
              <a:lnSpc>
                <a:spcPct val="150000"/>
              </a:lnSpc>
              <a:spcBef>
                <a:spcPts val="0"/>
              </a:spcBef>
              <a:spcAft>
                <a:spcPts val="0"/>
              </a:spcAft>
              <a:buSzPts val="1500"/>
              <a:buChar char="●"/>
            </a:pPr>
            <a:r>
              <a:rPr lang="sk" sz="1500"/>
              <a:t>nosný kloub</a:t>
            </a:r>
            <a:endParaRPr sz="1500"/>
          </a:p>
          <a:p>
            <a:pPr indent="-323850" lvl="0" marL="457200" rtl="0" algn="l">
              <a:lnSpc>
                <a:spcPct val="150000"/>
              </a:lnSpc>
              <a:spcBef>
                <a:spcPts val="0"/>
              </a:spcBef>
              <a:spcAft>
                <a:spcPts val="0"/>
              </a:spcAft>
              <a:buSzPts val="1500"/>
              <a:buChar char="●"/>
            </a:pPr>
            <a:r>
              <a:rPr lang="sk" sz="1500"/>
              <a:t>nejsložitější a největší synoviální kloub v těle</a:t>
            </a:r>
            <a:endParaRPr sz="1500"/>
          </a:p>
          <a:p>
            <a:pPr indent="-323850" lvl="0" marL="457200" rtl="0" algn="l">
              <a:lnSpc>
                <a:spcPct val="150000"/>
              </a:lnSpc>
              <a:spcBef>
                <a:spcPts val="0"/>
              </a:spcBef>
              <a:spcAft>
                <a:spcPts val="0"/>
              </a:spcAft>
              <a:buSzPts val="1500"/>
              <a:buChar char="●"/>
            </a:pPr>
            <a:r>
              <a:rPr lang="sk" sz="1500"/>
              <a:t>největší kloubní dutina, sezamská kost (patella) a kloubní pouzdro v celém těle (Matthijs et al., 2006)</a:t>
            </a:r>
            <a:endParaRPr sz="1500"/>
          </a:p>
          <a:p>
            <a:pPr indent="-323850" lvl="0" marL="457200" rtl="0" algn="l">
              <a:lnSpc>
                <a:spcPct val="150000"/>
              </a:lnSpc>
              <a:spcBef>
                <a:spcPts val="0"/>
              </a:spcBef>
              <a:spcAft>
                <a:spcPts val="0"/>
              </a:spcAft>
              <a:buSzPts val="1500"/>
              <a:buChar char="●"/>
            </a:pPr>
            <a:r>
              <a:rPr lang="sk" sz="1500"/>
              <a:t>inkongruenci kloubních ploch vyrovnávají menisky</a:t>
            </a:r>
            <a:endParaRPr sz="1500"/>
          </a:p>
          <a:p>
            <a:pPr indent="0" lvl="0" marL="0" rtl="0" algn="l">
              <a:lnSpc>
                <a:spcPct val="150000"/>
              </a:lnSpc>
              <a:spcBef>
                <a:spcPts val="0"/>
              </a:spcBef>
              <a:spcAft>
                <a:spcPts val="0"/>
              </a:spcAft>
              <a:buNone/>
            </a:pPr>
            <a:r>
              <a:t/>
            </a:r>
            <a:endParaRPr sz="1500"/>
          </a:p>
        </p:txBody>
      </p:sp>
      <p:pic>
        <p:nvPicPr>
          <p:cNvPr id="220" name="Google Shape;220;p28"/>
          <p:cNvPicPr preferRelativeResize="0"/>
          <p:nvPr/>
        </p:nvPicPr>
        <p:blipFill>
          <a:blip r:embed="rId3">
            <a:alphaModFix/>
          </a:blip>
          <a:stretch>
            <a:fillRect/>
          </a:stretch>
        </p:blipFill>
        <p:spPr>
          <a:xfrm>
            <a:off x="6165221" y="485377"/>
            <a:ext cx="2404474" cy="1579600"/>
          </a:xfrm>
          <a:prstGeom prst="rect">
            <a:avLst/>
          </a:prstGeom>
          <a:noFill/>
          <a:ln>
            <a:noFill/>
          </a:ln>
        </p:spPr>
      </p:pic>
      <p:sp>
        <p:nvSpPr>
          <p:cNvPr id="221" name="Google Shape;221;p28"/>
          <p:cNvSpPr txBox="1"/>
          <p:nvPr/>
        </p:nvSpPr>
        <p:spPr>
          <a:xfrm>
            <a:off x="6033950" y="2005750"/>
            <a:ext cx="266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https://comportho.com/anatomy/anatomy-of-the-knee/</a:t>
            </a:r>
            <a:endParaRPr sz="800">
              <a:solidFill>
                <a:srgbClr val="CCCCCC"/>
              </a:solidFill>
            </a:endParaRPr>
          </a:p>
        </p:txBody>
      </p:sp>
      <p:pic>
        <p:nvPicPr>
          <p:cNvPr id="222" name="Google Shape;222;p28"/>
          <p:cNvPicPr preferRelativeResize="0"/>
          <p:nvPr/>
        </p:nvPicPr>
        <p:blipFill rotWithShape="1">
          <a:blip r:embed="rId4">
            <a:alphaModFix/>
          </a:blip>
          <a:srcRect b="18343" l="28749" r="29336" t="31263"/>
          <a:stretch/>
        </p:blipFill>
        <p:spPr>
          <a:xfrm>
            <a:off x="5558050" y="2360250"/>
            <a:ext cx="3493850" cy="2625399"/>
          </a:xfrm>
          <a:prstGeom prst="rect">
            <a:avLst/>
          </a:prstGeom>
          <a:noFill/>
          <a:ln>
            <a:noFill/>
          </a:ln>
        </p:spPr>
      </p:pic>
      <p:sp>
        <p:nvSpPr>
          <p:cNvPr id="223" name="Google Shape;223;p28"/>
          <p:cNvSpPr txBox="1"/>
          <p:nvPr/>
        </p:nvSpPr>
        <p:spPr>
          <a:xfrm>
            <a:off x="6945300" y="4677850"/>
            <a:ext cx="2106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https://www.nzip.cz/rejstrikovy-pojem/2067</a:t>
            </a:r>
            <a:endParaRPr sz="800">
              <a:solidFill>
                <a:srgbClr val="CCCCC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0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RHB po parc. menisektomii</a:t>
            </a:r>
            <a:endParaRPr/>
          </a:p>
          <a:p>
            <a:pPr indent="0" lvl="0" marL="0" rtl="0" algn="l">
              <a:spcBef>
                <a:spcPts val="0"/>
              </a:spcBef>
              <a:spcAft>
                <a:spcPts val="0"/>
              </a:spcAft>
              <a:buNone/>
            </a:pPr>
            <a:r>
              <a:t/>
            </a:r>
            <a:endParaRPr/>
          </a:p>
        </p:txBody>
      </p:sp>
      <p:sp>
        <p:nvSpPr>
          <p:cNvPr id="800" name="Google Shape;800;p10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100"/>
              <a:t>Časné cíle po chirurgickém zákroku jsou: </a:t>
            </a:r>
            <a:endParaRPr b="1" sz="1100"/>
          </a:p>
          <a:p>
            <a:pPr indent="-298450" lvl="0" marL="457200" rtl="0" algn="l">
              <a:lnSpc>
                <a:spcPct val="150000"/>
              </a:lnSpc>
              <a:spcBef>
                <a:spcPts val="0"/>
              </a:spcBef>
              <a:spcAft>
                <a:spcPts val="0"/>
              </a:spcAft>
              <a:buSzPts val="1100"/>
              <a:buChar char="●"/>
            </a:pPr>
            <a:r>
              <a:rPr lang="sk" sz="1100"/>
              <a:t>kontrola bolesti a otoku</a:t>
            </a:r>
            <a:endParaRPr sz="1100"/>
          </a:p>
          <a:p>
            <a:pPr indent="-298450" lvl="0" marL="457200" rtl="0" algn="l">
              <a:lnSpc>
                <a:spcPct val="150000"/>
              </a:lnSpc>
              <a:spcBef>
                <a:spcPts val="0"/>
              </a:spcBef>
              <a:spcAft>
                <a:spcPts val="0"/>
              </a:spcAft>
              <a:buSzPts val="1100"/>
              <a:buChar char="●"/>
            </a:pPr>
            <a:r>
              <a:rPr lang="sk" sz="1100"/>
              <a:t>maximální rozsah pohybu kolena a chůze s úplným zatížením</a:t>
            </a:r>
            <a:endParaRPr sz="1100"/>
          </a:p>
          <a:p>
            <a:pPr indent="-298450" lvl="0" marL="457200" rtl="0" algn="l">
              <a:lnSpc>
                <a:spcPct val="150000"/>
              </a:lnSpc>
              <a:spcBef>
                <a:spcPts val="0"/>
              </a:spcBef>
              <a:spcAft>
                <a:spcPts val="0"/>
              </a:spcAft>
              <a:buSzPts val="1100"/>
              <a:buChar char="●"/>
            </a:pPr>
            <a:r>
              <a:rPr lang="sk" sz="1100"/>
              <a:t>neexistuje žádné omezení zátěže (dle tolerance pacienta-Frizziero et al., 2012)).</a:t>
            </a:r>
            <a:endParaRPr sz="1100"/>
          </a:p>
          <a:p>
            <a:pPr indent="-298450" lvl="0" marL="457200" rtl="0" algn="l">
              <a:lnSpc>
                <a:spcPct val="150000"/>
              </a:lnSpc>
              <a:spcBef>
                <a:spcPts val="0"/>
              </a:spcBef>
              <a:spcAft>
                <a:spcPts val="0"/>
              </a:spcAft>
              <a:buSzPts val="1100"/>
              <a:buChar char="●"/>
            </a:pPr>
            <a:r>
              <a:rPr lang="sk" sz="1100"/>
              <a:t>kryoterapie  a UZ, MT, kloubní mobilizace, výpony, výstupy, extenční cvičení, bicykloveá ergometrie. Extenzory KOK jsou důležité pro zpevnění, po op. je jejich síla nedostatečná - vracií se na předoperační stav až 4-6 týdnů po operaci a je stále nižší ve srovnání se zdravou končetinou až do 12 týdnů. U sportovce má rehabilitace klíčovou roli v co nejrychlejší obnově normální SS m. QF billat. před návratem do soutěží (Frizziero et al., 201</a:t>
            </a:r>
            <a:r>
              <a:rPr lang="sk" sz="1100"/>
              <a:t>2)</a:t>
            </a:r>
            <a:endParaRPr sz="1100"/>
          </a:p>
          <a:p>
            <a:pPr indent="-298450" lvl="0" marL="457200" rtl="0" algn="l">
              <a:lnSpc>
                <a:spcPct val="150000"/>
              </a:lnSpc>
              <a:spcBef>
                <a:spcPts val="0"/>
              </a:spcBef>
              <a:spcAft>
                <a:spcPts val="0"/>
              </a:spcAft>
              <a:buSzPts val="1100"/>
              <a:buChar char="●"/>
            </a:pPr>
            <a:r>
              <a:rPr b="1" lang="sk" sz="1100"/>
              <a:t>RHB 1.tt</a:t>
            </a:r>
            <a:r>
              <a:rPr b="1" lang="sk" sz="1100"/>
              <a:t> -</a:t>
            </a:r>
            <a:r>
              <a:rPr lang="sk" sz="1100"/>
              <a:t> progresivní zatěžování s berlemi. V dalších 3 týdnech - dosažení normálního tempa chůze a zvyšujícího se rozsahu pohybu v KOK, dle tolerance pacienta (Frizziero et al., 2012). </a:t>
            </a:r>
            <a:endParaRPr sz="1100"/>
          </a:p>
          <a:p>
            <a:pPr indent="-298450" lvl="0" marL="457200" rtl="0" algn="l">
              <a:lnSpc>
                <a:spcPct val="150000"/>
              </a:lnSpc>
              <a:spcBef>
                <a:spcPts val="0"/>
              </a:spcBef>
              <a:spcAft>
                <a:spcPts val="0"/>
              </a:spcAft>
              <a:buSzPts val="1100"/>
              <a:buChar char="●"/>
            </a:pPr>
            <a:r>
              <a:rPr b="1" lang="sk" sz="1100"/>
              <a:t>RHB 3. tt - </a:t>
            </a:r>
            <a:r>
              <a:rPr lang="sk" sz="1100"/>
              <a:t>intenzivní posilování svalů, propriocepce a balanční cvičení. Obnovení sportovního tréninku je povoleno, jakmile je SS m. QF operované končetiny alespoň na 80 % ve srovnání s kontralaterální končetinou, kdežto do soutěží se pacienti mohou vrátit až je síla m. QF operované končetiny na 90 % zdravé DK. Do práce se pacienti zpravidla vrací po 1 až 2 týdnech, ke sportovním aktivitám po 3 až 6 týdnech a k soutěžení po 5 až 8 týdnech (Frizziero et al., 2012). </a:t>
            </a:r>
            <a:endParaRPr sz="1100"/>
          </a:p>
          <a:p>
            <a:pPr indent="0" lvl="0" marL="0" rtl="0" algn="l">
              <a:lnSpc>
                <a:spcPct val="150000"/>
              </a:lnSpc>
              <a:spcBef>
                <a:spcPts val="120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None/>
            </a:pPr>
            <a:r>
              <a:t/>
            </a:r>
            <a:endParaRPr sz="11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0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RHB po sutuře menisků</a:t>
            </a:r>
            <a:endParaRPr/>
          </a:p>
        </p:txBody>
      </p:sp>
      <p:sp>
        <p:nvSpPr>
          <p:cNvPr id="806" name="Google Shape;806;p10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sk" sz="1200"/>
              <a:t>Podpora hojení pomocí </a:t>
            </a:r>
            <a:r>
              <a:rPr b="1" lang="sk" sz="1200"/>
              <a:t>kontinuálního UZ </a:t>
            </a:r>
            <a:r>
              <a:rPr lang="sk" sz="1200"/>
              <a:t>(teplo a zvýšení zásobení krve léčeným meniskům během bezprostřední pooperační fáze) </a:t>
            </a:r>
            <a:endParaRPr sz="1200"/>
          </a:p>
          <a:p>
            <a:pPr indent="-304800" lvl="0" marL="457200" rtl="0" algn="l">
              <a:spcBef>
                <a:spcPts val="0"/>
              </a:spcBef>
              <a:spcAft>
                <a:spcPts val="0"/>
              </a:spcAft>
              <a:buSzPts val="1200"/>
              <a:buChar char="●"/>
            </a:pPr>
            <a:r>
              <a:rPr lang="sk" sz="1200"/>
              <a:t>Bylo zjištěno, že použití UZ zvyšuje ROM a snižuje bolest u pacienta s akutní trhlinou menisku</a:t>
            </a:r>
            <a:endParaRPr sz="1200"/>
          </a:p>
          <a:p>
            <a:pPr indent="-304800" lvl="0" marL="457200" rtl="0" algn="l">
              <a:spcBef>
                <a:spcPts val="0"/>
              </a:spcBef>
              <a:spcAft>
                <a:spcPts val="0"/>
              </a:spcAft>
              <a:buSzPts val="1200"/>
              <a:buChar char="●"/>
            </a:pPr>
            <a:r>
              <a:rPr lang="sk" sz="1200"/>
              <a:t>Parametry k použití jsou: 1,5 W/cm2 po dobu 5 minut po kryoterapii, aby se snížila tkáňová rezistence</a:t>
            </a:r>
            <a:endParaRPr sz="1200"/>
          </a:p>
          <a:p>
            <a:pPr indent="-304800" lvl="0" marL="457200" rtl="0" algn="l">
              <a:spcBef>
                <a:spcPts val="0"/>
              </a:spcBef>
              <a:spcAft>
                <a:spcPts val="0"/>
              </a:spcAft>
              <a:buSzPts val="1200"/>
              <a:buChar char="●"/>
            </a:pPr>
            <a:r>
              <a:rPr lang="sk" sz="1200"/>
              <a:t>Pro UZ terapii se liší optimální poloha kolena pro mediální a laterální meniskus. Poloha kolena pro mediální meniskus je pozice čtyřky (ZR v KYK s bércem položeným na stehnu kontralaterální DK) s tibií v ZR. Poloha pro laterální menisku je s 45° FLX v KOK a tibií ve VR</a:t>
            </a:r>
            <a:endParaRPr sz="1200"/>
          </a:p>
          <a:p>
            <a:pPr indent="-304800" lvl="0" marL="457200" rtl="0" algn="l">
              <a:spcBef>
                <a:spcPts val="0"/>
              </a:spcBef>
              <a:spcAft>
                <a:spcPts val="0"/>
              </a:spcAft>
              <a:buSzPts val="1200"/>
              <a:buChar char="●"/>
            </a:pPr>
            <a:r>
              <a:rPr b="1" lang="sk" sz="1200"/>
              <a:t>Během prvních 2 týdnů po operaci je FLX povolena do 90°, ve 3. a 4. týdnu do 120°, 4. až 8. pooperační týden dosahuje maximální FLX</a:t>
            </a:r>
            <a:r>
              <a:rPr lang="sk" sz="1200"/>
              <a:t> (</a:t>
            </a:r>
            <a:r>
              <a:rPr lang="sk" sz="1200"/>
              <a:t>Heckmann, 2006). </a:t>
            </a:r>
            <a:r>
              <a:rPr lang="sk" sz="1200"/>
              <a:t> </a:t>
            </a:r>
            <a:endParaRPr sz="1200"/>
          </a:p>
          <a:p>
            <a:pPr indent="-304800" lvl="0" marL="457200" rtl="0" algn="l">
              <a:spcBef>
                <a:spcPts val="0"/>
              </a:spcBef>
              <a:spcAft>
                <a:spcPts val="0"/>
              </a:spcAft>
              <a:buSzPts val="1200"/>
              <a:buChar char="●"/>
            </a:pPr>
            <a:r>
              <a:rPr lang="sk" sz="1200"/>
              <a:t>Hned po operaci by měly být zahájeny cvičení izometrické kontrakce na m. QF, po 3-5. tt (dle typu poškození menisku) - komplexnější cvičení na posílení svalů, jako je chůze, sed o stěnu, mini dřepy atd. </a:t>
            </a:r>
            <a:endParaRPr sz="1200"/>
          </a:p>
          <a:p>
            <a:pPr indent="-304800" lvl="0" marL="457200" rtl="0" algn="l">
              <a:spcBef>
                <a:spcPts val="0"/>
              </a:spcBef>
              <a:spcAft>
                <a:spcPts val="0"/>
              </a:spcAft>
              <a:buSzPts val="1200"/>
              <a:buChar char="●"/>
            </a:pPr>
            <a:r>
              <a:rPr b="1" lang="sk" sz="1200"/>
              <a:t>Proprioceptivní a balanční cvičení</a:t>
            </a:r>
            <a:r>
              <a:rPr lang="sk" sz="1200"/>
              <a:t> pacient provádí mezi 3. a 5. tt, zatížení je částečné (tandemová rovnováha, přesouvání s berlemi ze strany na stranu a zepředu dozadu)</a:t>
            </a:r>
            <a:endParaRPr sz="1200"/>
          </a:p>
          <a:p>
            <a:pPr indent="-304800" lvl="0" marL="457200" rtl="0" algn="l">
              <a:spcBef>
                <a:spcPts val="0"/>
              </a:spcBef>
              <a:spcAft>
                <a:spcPts val="0"/>
              </a:spcAft>
              <a:buSzPts val="1200"/>
              <a:buChar char="●"/>
            </a:pPr>
            <a:r>
              <a:rPr lang="sk" sz="1200"/>
              <a:t>Od 5.-7. týdne je možné dané cviky provádět v plném zatížení</a:t>
            </a:r>
            <a:r>
              <a:rPr lang="sk" sz="1200"/>
              <a:t> s pomůckami </a:t>
            </a:r>
            <a:r>
              <a:rPr lang="sk" sz="1200"/>
              <a:t>(Frizziero et al., 2012)). </a:t>
            </a:r>
            <a:endParaRPr sz="1200"/>
          </a:p>
          <a:p>
            <a:pPr indent="0" lvl="0" marL="45720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t/>
            </a:r>
            <a:endParaRPr sz="1200"/>
          </a:p>
          <a:p>
            <a:pPr indent="0" lvl="0" marL="0" rtl="0" algn="l">
              <a:lnSpc>
                <a:spcPct val="115000"/>
              </a:lnSpc>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0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patelly při rotacích</a:t>
            </a:r>
            <a:endParaRPr/>
          </a:p>
        </p:txBody>
      </p:sp>
      <p:sp>
        <p:nvSpPr>
          <p:cNvPr id="812" name="Google Shape;812;p10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77800" lvl="0" marL="228600" rtl="0" algn="l">
              <a:lnSpc>
                <a:spcPct val="115000"/>
              </a:lnSpc>
              <a:spcBef>
                <a:spcPts val="0"/>
              </a:spcBef>
              <a:spcAft>
                <a:spcPts val="0"/>
              </a:spcAft>
              <a:buSzPts val="2000"/>
              <a:buChar char="•"/>
            </a:pPr>
            <a:r>
              <a:rPr lang="sk" sz="2000">
                <a:solidFill>
                  <a:srgbClr val="000000"/>
                </a:solidFill>
              </a:rPr>
              <a:t>Při ZR  femur táhne patellu laterálně, lig. patellae má šikmý inferiorní a laterální průběh (větší než v neutrální pozici) (123)</a:t>
            </a:r>
            <a:endParaRPr sz="2000">
              <a:solidFill>
                <a:srgbClr val="000000"/>
              </a:solidFill>
            </a:endParaRPr>
          </a:p>
          <a:p>
            <a:pPr indent="-177800" lvl="0" marL="228600" rtl="0" algn="l">
              <a:lnSpc>
                <a:spcPct val="115000"/>
              </a:lnSpc>
              <a:spcBef>
                <a:spcPts val="1000"/>
              </a:spcBef>
              <a:spcAft>
                <a:spcPts val="0"/>
              </a:spcAft>
              <a:buSzPts val="2000"/>
              <a:buChar char="•"/>
            </a:pPr>
            <a:r>
              <a:rPr lang="sk" sz="2000">
                <a:solidFill>
                  <a:srgbClr val="000000"/>
                </a:solidFill>
              </a:rPr>
              <a:t>Při VR se pohybuje šikmo dolů, ale mediálně (122)</a:t>
            </a:r>
            <a:endParaRPr sz="2000">
              <a:solidFill>
                <a:srgbClr val="000000"/>
              </a:solidFill>
            </a:endParaRPr>
          </a:p>
          <a:p>
            <a:pPr indent="0" lvl="0" marL="0" rtl="0" algn="l">
              <a:spcBef>
                <a:spcPts val="0"/>
              </a:spcBef>
              <a:spcAft>
                <a:spcPts val="0"/>
              </a:spcAft>
              <a:buNone/>
            </a:pPr>
            <a:r>
              <a:t/>
            </a:r>
            <a:endParaRPr sz="2000"/>
          </a:p>
        </p:txBody>
      </p:sp>
      <p:pic>
        <p:nvPicPr>
          <p:cNvPr descr="D:\KINT1 OBR\Obr. 121 - 123.png" id="813" name="Google Shape;813;p102"/>
          <p:cNvPicPr preferRelativeResize="0"/>
          <p:nvPr/>
        </p:nvPicPr>
        <p:blipFill rotWithShape="1">
          <a:blip r:embed="rId3">
            <a:alphaModFix/>
          </a:blip>
          <a:srcRect b="0" l="0" r="0" t="0"/>
          <a:stretch/>
        </p:blipFill>
        <p:spPr>
          <a:xfrm>
            <a:off x="2247151" y="2428311"/>
            <a:ext cx="4649700" cy="2617314"/>
          </a:xfrm>
          <a:prstGeom prst="rect">
            <a:avLst/>
          </a:prstGeom>
          <a:noFill/>
          <a:ln>
            <a:noFill/>
          </a:ln>
        </p:spPr>
      </p:pic>
      <p:sp>
        <p:nvSpPr>
          <p:cNvPr id="814" name="Google Shape;814;p102"/>
          <p:cNvSpPr txBox="1"/>
          <p:nvPr/>
        </p:nvSpPr>
        <p:spPr>
          <a:xfrm>
            <a:off x="3204875" y="4466400"/>
            <a:ext cx="262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LCA - Ligamentum cruciatum anterius</a:t>
            </a:r>
            <a:endParaRPr/>
          </a:p>
        </p:txBody>
      </p:sp>
      <p:sp>
        <p:nvSpPr>
          <p:cNvPr id="820" name="Google Shape;820;p103"/>
          <p:cNvSpPr txBox="1"/>
          <p:nvPr>
            <p:ph idx="1" type="body"/>
          </p:nvPr>
        </p:nvSpPr>
        <p:spPr>
          <a:xfrm>
            <a:off x="540000" y="1113250"/>
            <a:ext cx="3807900" cy="3105000"/>
          </a:xfrm>
          <a:prstGeom prst="rect">
            <a:avLst/>
          </a:prstGeom>
        </p:spPr>
        <p:txBody>
          <a:bodyPr anchorCtr="0" anchor="t" bIns="0" lIns="0" spcFirstLastPara="1" rIns="0" wrap="square" tIns="0">
            <a:noAutofit/>
          </a:bodyPr>
          <a:lstStyle/>
          <a:p>
            <a:pPr indent="-153670" lvl="0" marL="228600" rtl="0" algn="l">
              <a:lnSpc>
                <a:spcPct val="115000"/>
              </a:lnSpc>
              <a:spcBef>
                <a:spcPts val="0"/>
              </a:spcBef>
              <a:spcAft>
                <a:spcPts val="0"/>
              </a:spcAft>
              <a:buSzPts val="1200"/>
              <a:buChar char="•"/>
            </a:pPr>
            <a:r>
              <a:rPr lang="sk" sz="1200">
                <a:solidFill>
                  <a:srgbClr val="000000"/>
                </a:solidFill>
              </a:rPr>
              <a:t>Průběh: od vnitřní plochy laterálního kondylu femuru do area intercondylaris anterior tibiae</a:t>
            </a:r>
            <a:endParaRPr sz="1200">
              <a:solidFill>
                <a:srgbClr val="000000"/>
              </a:solidFill>
            </a:endParaRPr>
          </a:p>
          <a:p>
            <a:pPr indent="-153670" lvl="0" marL="228600" rtl="0" algn="l">
              <a:lnSpc>
                <a:spcPct val="115000"/>
              </a:lnSpc>
              <a:spcBef>
                <a:spcPts val="1000"/>
              </a:spcBef>
              <a:spcAft>
                <a:spcPts val="0"/>
              </a:spcAft>
              <a:buSzPts val="1200"/>
              <a:buChar char="•"/>
            </a:pPr>
            <a:r>
              <a:rPr lang="sk" sz="1200">
                <a:solidFill>
                  <a:srgbClr val="000000"/>
                </a:solidFill>
              </a:rPr>
              <a:t>Synergista hamstringů</a:t>
            </a:r>
            <a:endParaRPr sz="1200">
              <a:solidFill>
                <a:srgbClr val="000000"/>
              </a:solidFill>
            </a:endParaRPr>
          </a:p>
          <a:p>
            <a:pPr indent="-153670" lvl="0" marL="228600" rtl="0" algn="l">
              <a:lnSpc>
                <a:spcPct val="115000"/>
              </a:lnSpc>
              <a:spcBef>
                <a:spcPts val="1000"/>
              </a:spcBef>
              <a:spcAft>
                <a:spcPts val="0"/>
              </a:spcAft>
              <a:buSzPts val="1200"/>
              <a:buChar char="•"/>
            </a:pPr>
            <a:r>
              <a:rPr lang="sk" sz="1200">
                <a:solidFill>
                  <a:srgbClr val="000000"/>
                </a:solidFill>
              </a:rPr>
              <a:t>Brání posunu bérce vpřed a zabezpečuje vnitřní rotaci bérce</a:t>
            </a:r>
            <a:endParaRPr sz="1200">
              <a:solidFill>
                <a:srgbClr val="000000"/>
              </a:solidFill>
            </a:endParaRPr>
          </a:p>
          <a:p>
            <a:pPr indent="-153670" lvl="0" marL="228600" rtl="0" algn="l">
              <a:lnSpc>
                <a:spcPct val="115000"/>
              </a:lnSpc>
              <a:spcBef>
                <a:spcPts val="1000"/>
              </a:spcBef>
              <a:spcAft>
                <a:spcPts val="0"/>
              </a:spcAft>
              <a:buSzPts val="1200"/>
              <a:buChar char="•"/>
            </a:pPr>
            <a:r>
              <a:rPr lang="sk" sz="1200">
                <a:solidFill>
                  <a:srgbClr val="000000"/>
                </a:solidFill>
              </a:rPr>
              <a:t>Složeno ze 3 částí (Kapandji, 1987):</a:t>
            </a:r>
            <a:endParaRPr sz="1200">
              <a:solidFill>
                <a:srgbClr val="000000"/>
              </a:solidFill>
            </a:endParaRPr>
          </a:p>
          <a:p>
            <a:pPr indent="0" lvl="0" marL="0" rtl="0" algn="l">
              <a:lnSpc>
                <a:spcPct val="115000"/>
              </a:lnSpc>
              <a:spcBef>
                <a:spcPts val="1000"/>
              </a:spcBef>
              <a:spcAft>
                <a:spcPts val="0"/>
              </a:spcAft>
              <a:buNone/>
            </a:pPr>
            <a:r>
              <a:rPr b="1" lang="sk" sz="1200">
                <a:solidFill>
                  <a:schemeClr val="dk2"/>
                </a:solidFill>
              </a:rPr>
              <a:t>	- anteromediální – </a:t>
            </a:r>
            <a:r>
              <a:rPr lang="sk" sz="1200">
                <a:solidFill>
                  <a:srgbClr val="000000"/>
                </a:solidFill>
              </a:rPr>
              <a:t>nejdelší, leží nejpovrchněji, nejnáchylnější ke zraněním</a:t>
            </a:r>
            <a:endParaRPr sz="1200">
              <a:solidFill>
                <a:srgbClr val="000000"/>
              </a:solidFill>
            </a:endParaRPr>
          </a:p>
          <a:p>
            <a:pPr indent="0" lvl="0" marL="0" rtl="0" algn="l">
              <a:lnSpc>
                <a:spcPct val="115000"/>
              </a:lnSpc>
              <a:spcBef>
                <a:spcPts val="1000"/>
              </a:spcBef>
              <a:spcAft>
                <a:spcPts val="0"/>
              </a:spcAft>
              <a:buNone/>
            </a:pPr>
            <a:r>
              <a:rPr b="1" lang="sk" sz="1200">
                <a:solidFill>
                  <a:schemeClr val="dk2"/>
                </a:solidFill>
              </a:rPr>
              <a:t>	- posterolaterální –</a:t>
            </a:r>
            <a:r>
              <a:rPr lang="sk" sz="1200">
                <a:solidFill>
                  <a:srgbClr val="000000"/>
                </a:solidFill>
              </a:rPr>
              <a:t> hlouběji</a:t>
            </a:r>
            <a:endParaRPr sz="1200">
              <a:solidFill>
                <a:srgbClr val="000000"/>
              </a:solidFill>
            </a:endParaRPr>
          </a:p>
          <a:p>
            <a:pPr indent="0" lvl="0" marL="0" rtl="0" algn="l">
              <a:lnSpc>
                <a:spcPct val="115000"/>
              </a:lnSpc>
              <a:spcBef>
                <a:spcPts val="1000"/>
              </a:spcBef>
              <a:spcAft>
                <a:spcPts val="0"/>
              </a:spcAft>
              <a:buNone/>
            </a:pPr>
            <a:r>
              <a:rPr b="1" lang="sk" sz="1200">
                <a:solidFill>
                  <a:srgbClr val="000000"/>
                </a:solidFill>
              </a:rPr>
              <a:t>	</a:t>
            </a:r>
            <a:r>
              <a:rPr b="1" lang="sk" sz="1200">
                <a:solidFill>
                  <a:schemeClr val="dk2"/>
                </a:solidFill>
              </a:rPr>
              <a:t>- intermediální  </a:t>
            </a:r>
            <a:endParaRPr b="1" sz="1200">
              <a:solidFill>
                <a:schemeClr val="dk2"/>
              </a:solidFill>
            </a:endParaRPr>
          </a:p>
          <a:p>
            <a:pPr indent="-153670" lvl="0" marL="228600" rtl="0" algn="l">
              <a:lnSpc>
                <a:spcPct val="115000"/>
              </a:lnSpc>
              <a:spcBef>
                <a:spcPts val="1000"/>
              </a:spcBef>
              <a:spcAft>
                <a:spcPts val="0"/>
              </a:spcAft>
              <a:buSzPts val="1200"/>
              <a:buChar char="•"/>
            </a:pPr>
            <a:r>
              <a:rPr lang="sk" sz="1200">
                <a:solidFill>
                  <a:srgbClr val="000000"/>
                </a:solidFill>
              </a:rPr>
              <a:t>0-20°napnutý </a:t>
            </a:r>
            <a:endParaRPr sz="1200">
              <a:solidFill>
                <a:srgbClr val="000000"/>
              </a:solidFill>
            </a:endParaRPr>
          </a:p>
          <a:p>
            <a:pPr indent="-153670" lvl="0" marL="228600" rtl="0" algn="l">
              <a:lnSpc>
                <a:spcPct val="115000"/>
              </a:lnSpc>
              <a:spcBef>
                <a:spcPts val="1000"/>
              </a:spcBef>
              <a:spcAft>
                <a:spcPts val="0"/>
              </a:spcAft>
              <a:buSzPts val="1200"/>
              <a:buChar char="•"/>
            </a:pPr>
            <a:r>
              <a:rPr lang="sk" sz="1200">
                <a:solidFill>
                  <a:srgbClr val="000000"/>
                </a:solidFill>
              </a:rPr>
              <a:t>40-50°- u některých vláken klesá napětí  </a:t>
            </a:r>
            <a:endParaRPr sz="1200">
              <a:solidFill>
                <a:srgbClr val="000000"/>
              </a:solidFill>
            </a:endParaRPr>
          </a:p>
          <a:p>
            <a:pPr indent="-153670" lvl="0" marL="228600" rtl="0" algn="l">
              <a:lnSpc>
                <a:spcPct val="115000"/>
              </a:lnSpc>
              <a:spcBef>
                <a:spcPts val="1000"/>
              </a:spcBef>
              <a:spcAft>
                <a:spcPts val="0"/>
              </a:spcAft>
              <a:buSzPts val="1200"/>
              <a:buChar char="•"/>
            </a:pPr>
            <a:r>
              <a:rPr lang="sk" sz="1200">
                <a:solidFill>
                  <a:srgbClr val="000000"/>
                </a:solidFill>
              </a:rPr>
              <a:t>70-90°opět napnutý </a:t>
            </a:r>
            <a:endParaRPr sz="1200">
              <a:solidFill>
                <a:srgbClr val="000000"/>
              </a:solidFill>
            </a:endParaRPr>
          </a:p>
          <a:p>
            <a:pPr indent="0" lvl="0" marL="0" rtl="0" algn="l">
              <a:lnSpc>
                <a:spcPct val="115000"/>
              </a:lnSpc>
              <a:spcBef>
                <a:spcPts val="100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t/>
            </a:r>
            <a:endParaRPr sz="1200"/>
          </a:p>
        </p:txBody>
      </p:sp>
      <p:pic>
        <p:nvPicPr>
          <p:cNvPr id="821" name="Google Shape;821;p103"/>
          <p:cNvPicPr preferRelativeResize="0"/>
          <p:nvPr/>
        </p:nvPicPr>
        <p:blipFill>
          <a:blip r:embed="rId3">
            <a:alphaModFix/>
          </a:blip>
          <a:stretch>
            <a:fillRect/>
          </a:stretch>
        </p:blipFill>
        <p:spPr>
          <a:xfrm>
            <a:off x="4393075" y="1012375"/>
            <a:ext cx="4313950" cy="3413950"/>
          </a:xfrm>
          <a:prstGeom prst="rect">
            <a:avLst/>
          </a:prstGeom>
          <a:noFill/>
          <a:ln>
            <a:noFill/>
          </a:ln>
        </p:spPr>
      </p:pic>
      <p:sp>
        <p:nvSpPr>
          <p:cNvPr id="822" name="Google Shape;822;p103"/>
          <p:cNvSpPr txBox="1"/>
          <p:nvPr/>
        </p:nvSpPr>
        <p:spPr>
          <a:xfrm>
            <a:off x="4986625" y="442632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B7B7B7"/>
                </a:solidFill>
              </a:rPr>
              <a:t>https://www.chirurgiedusport.com/en/our-specialties/anatomy-and-biomechanics-of-the-anterior-cruciate-ligament-acl-dual-beam-ligament/</a:t>
            </a:r>
            <a:endParaRPr sz="800">
              <a:solidFill>
                <a:srgbClr val="B7B7B7"/>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0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LCA - Ligamentum cruciatum anterius</a:t>
            </a:r>
            <a:endParaRPr/>
          </a:p>
          <a:p>
            <a:pPr indent="0" lvl="0" marL="0" rtl="0" algn="l">
              <a:spcBef>
                <a:spcPts val="0"/>
              </a:spcBef>
              <a:spcAft>
                <a:spcPts val="0"/>
              </a:spcAft>
              <a:buNone/>
            </a:pPr>
            <a:r>
              <a:t/>
            </a:r>
            <a:endParaRPr/>
          </a:p>
        </p:txBody>
      </p:sp>
      <p:pic>
        <p:nvPicPr>
          <p:cNvPr id="828" name="Google Shape;828;p104"/>
          <p:cNvPicPr preferRelativeResize="0"/>
          <p:nvPr/>
        </p:nvPicPr>
        <p:blipFill rotWithShape="1">
          <a:blip r:embed="rId3">
            <a:alphaModFix/>
          </a:blip>
          <a:srcRect b="26072" l="44272" r="27780" t="36738"/>
          <a:stretch/>
        </p:blipFill>
        <p:spPr>
          <a:xfrm>
            <a:off x="624200" y="1026313"/>
            <a:ext cx="3716429" cy="3090874"/>
          </a:xfrm>
          <a:prstGeom prst="rect">
            <a:avLst/>
          </a:prstGeom>
          <a:noFill/>
          <a:ln>
            <a:noFill/>
          </a:ln>
        </p:spPr>
      </p:pic>
      <p:sp>
        <p:nvSpPr>
          <p:cNvPr id="829" name="Google Shape;829;p104"/>
          <p:cNvSpPr txBox="1"/>
          <p:nvPr/>
        </p:nvSpPr>
        <p:spPr>
          <a:xfrm>
            <a:off x="624200" y="4117175"/>
            <a:ext cx="371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solidFill>
                  <a:schemeClr val="dk1"/>
                </a:solidFill>
              </a:rPr>
              <a:t>Pojivová tkáň z laterálního menisku rozdělující přední část ACL na dva svazky – AM a IM svazek (Kato et al., 2012, 250) </a:t>
            </a:r>
            <a:r>
              <a:rPr lang="sk" sz="1100">
                <a:solidFill>
                  <a:schemeClr val="dk1"/>
                </a:solidFill>
              </a:rPr>
              <a:t>		</a:t>
            </a:r>
            <a:endParaRPr sz="1100">
              <a:solidFill>
                <a:schemeClr val="dk1"/>
              </a:solidFill>
            </a:endParaRPr>
          </a:p>
        </p:txBody>
      </p:sp>
      <p:pic>
        <p:nvPicPr>
          <p:cNvPr id="830" name="Google Shape;830;p104"/>
          <p:cNvPicPr preferRelativeResize="0"/>
          <p:nvPr/>
        </p:nvPicPr>
        <p:blipFill rotWithShape="1">
          <a:blip r:embed="rId4">
            <a:alphaModFix/>
          </a:blip>
          <a:srcRect b="23622" l="47820" r="31345" t="27142"/>
          <a:stretch/>
        </p:blipFill>
        <p:spPr>
          <a:xfrm>
            <a:off x="5132300" y="1026325"/>
            <a:ext cx="2308398" cy="3409750"/>
          </a:xfrm>
          <a:prstGeom prst="rect">
            <a:avLst/>
          </a:prstGeom>
          <a:noFill/>
          <a:ln>
            <a:noFill/>
          </a:ln>
        </p:spPr>
      </p:pic>
      <p:sp>
        <p:nvSpPr>
          <p:cNvPr id="831" name="Google Shape;831;p104"/>
          <p:cNvSpPr txBox="1"/>
          <p:nvPr/>
        </p:nvSpPr>
        <p:spPr>
          <a:xfrm>
            <a:off x="5132300" y="4436075"/>
            <a:ext cx="23085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solidFill>
                  <a:schemeClr val="dk1"/>
                </a:solidFill>
              </a:rPr>
              <a:t>Cévní zásobení zkřížených vazů (Hart &amp; Štipčák, 2010,12) </a:t>
            </a:r>
            <a:r>
              <a:rPr lang="sk" sz="1100">
                <a:solidFill>
                  <a:schemeClr val="dk1"/>
                </a:solidFill>
              </a:rPr>
              <a:t>	</a:t>
            </a:r>
            <a:endParaRPr sz="11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105"/>
          <p:cNvPicPr preferRelativeResize="0"/>
          <p:nvPr/>
        </p:nvPicPr>
        <p:blipFill>
          <a:blip r:embed="rId3">
            <a:alphaModFix/>
          </a:blip>
          <a:stretch>
            <a:fillRect/>
          </a:stretch>
        </p:blipFill>
        <p:spPr>
          <a:xfrm>
            <a:off x="5098800" y="1051513"/>
            <a:ext cx="3842024" cy="3040475"/>
          </a:xfrm>
          <a:prstGeom prst="rect">
            <a:avLst/>
          </a:prstGeom>
          <a:noFill/>
          <a:ln>
            <a:noFill/>
          </a:ln>
        </p:spPr>
      </p:pic>
      <p:sp>
        <p:nvSpPr>
          <p:cNvPr id="837" name="Google Shape;837;p10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Biomechanika LCA</a:t>
            </a:r>
            <a:endParaRPr/>
          </a:p>
        </p:txBody>
      </p:sp>
      <p:sp>
        <p:nvSpPr>
          <p:cNvPr id="838" name="Google Shape;838;p105"/>
          <p:cNvSpPr txBox="1"/>
          <p:nvPr>
            <p:ph idx="1" type="body"/>
          </p:nvPr>
        </p:nvSpPr>
        <p:spPr>
          <a:xfrm>
            <a:off x="540000" y="1113250"/>
            <a:ext cx="45588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t>patrný vliv jednotlivých svazků</a:t>
            </a:r>
            <a:endParaRPr sz="1400"/>
          </a:p>
          <a:p>
            <a:pPr indent="-317500" lvl="0" marL="457200" rtl="0" algn="l">
              <a:lnSpc>
                <a:spcPct val="150000"/>
              </a:lnSpc>
              <a:spcBef>
                <a:spcPts val="0"/>
              </a:spcBef>
              <a:spcAft>
                <a:spcPts val="0"/>
              </a:spcAft>
              <a:buSzPts val="1400"/>
              <a:buChar char="●"/>
            </a:pPr>
            <a:r>
              <a:rPr lang="sk" sz="1400"/>
              <a:t>Pomocí robotického testovacího systému UFS (robotic/UFS testing system) byla zjišťována biomechanická funkce všech svazků (AM, IM, PL). </a:t>
            </a:r>
            <a:r>
              <a:rPr b="1" lang="sk" sz="1400"/>
              <a:t>AM svazek zajišťuje stabilizaci KOK proti přednímu a rotačnímu zatížení ve FLX KOK. PL svazek zaručuje A-P i rotační stabilitu KOK především v blízkosti plné EXT.</a:t>
            </a:r>
            <a:r>
              <a:rPr lang="sk" sz="1400"/>
              <a:t> IM svazek, </a:t>
            </a:r>
            <a:r>
              <a:rPr b="1" lang="sk" sz="1400"/>
              <a:t>podporuje oba předchozí svazky ve stabilizaci KOK proti rotačnímu zatížení při FLX v jakémkoliv úhlu, </a:t>
            </a:r>
            <a:r>
              <a:rPr lang="sk" sz="1400"/>
              <a:t>zejména však v úhlu od 30° do 45° (Kato et al., 2012).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0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Biomechanika LCA</a:t>
            </a:r>
            <a:endParaRPr/>
          </a:p>
        </p:txBody>
      </p:sp>
      <p:pic>
        <p:nvPicPr>
          <p:cNvPr id="844" name="Google Shape;844;p106"/>
          <p:cNvPicPr preferRelativeResize="0"/>
          <p:nvPr/>
        </p:nvPicPr>
        <p:blipFill rotWithShape="1">
          <a:blip r:embed="rId3">
            <a:alphaModFix/>
          </a:blip>
          <a:srcRect b="0" l="0" r="0" t="0"/>
          <a:stretch/>
        </p:blipFill>
        <p:spPr>
          <a:xfrm>
            <a:off x="540000" y="1066525"/>
            <a:ext cx="3125699" cy="3931300"/>
          </a:xfrm>
          <a:prstGeom prst="rect">
            <a:avLst/>
          </a:prstGeom>
          <a:noFill/>
          <a:ln>
            <a:noFill/>
          </a:ln>
        </p:spPr>
      </p:pic>
      <p:pic>
        <p:nvPicPr>
          <p:cNvPr id="845" name="Google Shape;845;p106"/>
          <p:cNvPicPr preferRelativeResize="0"/>
          <p:nvPr/>
        </p:nvPicPr>
        <p:blipFill rotWithShape="1">
          <a:blip r:embed="rId4">
            <a:alphaModFix/>
          </a:blip>
          <a:srcRect b="0" l="0" r="0" t="0"/>
          <a:stretch/>
        </p:blipFill>
        <p:spPr>
          <a:xfrm>
            <a:off x="4403900" y="336176"/>
            <a:ext cx="3774700" cy="4116226"/>
          </a:xfrm>
          <a:prstGeom prst="rect">
            <a:avLst/>
          </a:prstGeom>
          <a:noFill/>
          <a:ln>
            <a:noFill/>
          </a:ln>
        </p:spPr>
      </p:pic>
      <p:sp>
        <p:nvSpPr>
          <p:cNvPr id="846" name="Google Shape;846;p106"/>
          <p:cNvSpPr txBox="1"/>
          <p:nvPr/>
        </p:nvSpPr>
        <p:spPr>
          <a:xfrm>
            <a:off x="3306125" y="4420400"/>
            <a:ext cx="262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Jones, S. F. (1990). The Physiology of the Joints| The Physiology of the Joints, IA Kapandji (Ed.),(vol 2, Lower Limb), Churchill Livingstone, Edinburgh, 5th edn (1987), p. 242, Illus.£ 10.95, ISBN: 0443036187.</a:t>
            </a:r>
            <a:endParaRPr sz="800">
              <a:solidFill>
                <a:srgbClr val="CCCCCC"/>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0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LCA</a:t>
            </a:r>
            <a:endParaRPr/>
          </a:p>
        </p:txBody>
      </p:sp>
      <p:sp>
        <p:nvSpPr>
          <p:cNvPr id="852" name="Google Shape;852;p107"/>
          <p:cNvSpPr txBox="1"/>
          <p:nvPr>
            <p:ph idx="1" type="body"/>
          </p:nvPr>
        </p:nvSpPr>
        <p:spPr>
          <a:xfrm>
            <a:off x="540000" y="1221600"/>
            <a:ext cx="51525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lang="sk" sz="1600"/>
              <a:t>Poranění ACL vzniká nejčastěji </a:t>
            </a:r>
            <a:r>
              <a:rPr b="1" lang="sk" sz="1600"/>
              <a:t>násilnou abdukcí a zevní rotací bérce</a:t>
            </a:r>
            <a:r>
              <a:rPr lang="sk" sz="1600"/>
              <a:t> (obvykle nepřímé násilí)</a:t>
            </a:r>
            <a:endParaRPr sz="1600"/>
          </a:p>
          <a:p>
            <a:pPr indent="-330200" lvl="0" marL="457200" rtl="0" algn="l">
              <a:lnSpc>
                <a:spcPct val="150000"/>
              </a:lnSpc>
              <a:spcBef>
                <a:spcPts val="0"/>
              </a:spcBef>
              <a:spcAft>
                <a:spcPts val="0"/>
              </a:spcAft>
              <a:buSzPts val="1600"/>
              <a:buChar char="●"/>
            </a:pPr>
            <a:r>
              <a:rPr lang="sk" sz="1600"/>
              <a:t>Asi v 75 % případů, je spojeno s časným krevním výpotkem (hemartros) a ve 30 % případů pacienti udávají slyšitelné prasknutí, tzn.</a:t>
            </a:r>
            <a:r>
              <a:rPr b="1" lang="sk" sz="1600"/>
              <a:t> „pop“ fenomén</a:t>
            </a:r>
            <a:endParaRPr b="1" sz="1600"/>
          </a:p>
          <a:p>
            <a:pPr indent="-330200" lvl="0" marL="457200" rtl="0" algn="l">
              <a:lnSpc>
                <a:spcPct val="150000"/>
              </a:lnSpc>
              <a:spcBef>
                <a:spcPts val="0"/>
              </a:spcBef>
              <a:spcAft>
                <a:spcPts val="0"/>
              </a:spcAft>
              <a:buSzPts val="1600"/>
              <a:buChar char="●"/>
            </a:pPr>
            <a:r>
              <a:rPr lang="sk" sz="1600"/>
              <a:t>Příčinou vzniku hematomu je poranění větévek a. genicularis media vytvářející periligamentózní plexus </a:t>
            </a:r>
            <a:endParaRPr sz="1600"/>
          </a:p>
          <a:p>
            <a:pPr indent="-330200" lvl="0" marL="457200" rtl="0" algn="l">
              <a:lnSpc>
                <a:spcPct val="150000"/>
              </a:lnSpc>
              <a:spcBef>
                <a:spcPts val="0"/>
              </a:spcBef>
              <a:spcAft>
                <a:spcPts val="0"/>
              </a:spcAft>
              <a:buSzPts val="1600"/>
              <a:buChar char="●"/>
            </a:pPr>
            <a:r>
              <a:rPr lang="sk" sz="1600"/>
              <a:t>Tento vaz je poškozen </a:t>
            </a:r>
            <a:r>
              <a:rPr b="1" lang="sk" sz="1600"/>
              <a:t>až 10× častěji než PCL </a:t>
            </a:r>
            <a:r>
              <a:rPr lang="sk" sz="1600"/>
              <a:t>(Dungl et al., 2005). </a:t>
            </a:r>
            <a:endParaRPr sz="1600"/>
          </a:p>
          <a:p>
            <a:pPr indent="0" lvl="0" marL="0" rtl="0" algn="l">
              <a:lnSpc>
                <a:spcPct val="115000"/>
              </a:lnSpc>
              <a:spcBef>
                <a:spcPts val="0"/>
              </a:spcBef>
              <a:spcAft>
                <a:spcPts val="0"/>
              </a:spcAft>
              <a:buClr>
                <a:schemeClr val="dk1"/>
              </a:buClr>
              <a:buSzPts val="1100"/>
              <a:buFont typeface="Arial"/>
              <a:buNone/>
            </a:pPr>
            <a:r>
              <a:rPr lang="sk" sz="1600"/>
              <a:t>				</a:t>
            </a:r>
            <a:endParaRPr sz="1600"/>
          </a:p>
          <a:p>
            <a:pPr indent="0" lvl="0" marL="0" rtl="0" algn="l">
              <a:spcBef>
                <a:spcPts val="0"/>
              </a:spcBef>
              <a:spcAft>
                <a:spcPts val="0"/>
              </a:spcAft>
              <a:buClr>
                <a:schemeClr val="dk1"/>
              </a:buClr>
              <a:buSzPts val="1100"/>
              <a:buFont typeface="Arial"/>
              <a:buNone/>
            </a:pPr>
            <a:r>
              <a:rPr lang="sk" sz="1600"/>
              <a:t>			</a:t>
            </a:r>
            <a:endParaRPr sz="1600"/>
          </a:p>
          <a:p>
            <a:pPr indent="0" lvl="0" marL="0" rtl="0" algn="l">
              <a:spcBef>
                <a:spcPts val="0"/>
              </a:spcBef>
              <a:spcAft>
                <a:spcPts val="0"/>
              </a:spcAft>
              <a:buClr>
                <a:schemeClr val="dk1"/>
              </a:buClr>
              <a:buSzPts val="1100"/>
              <a:buFont typeface="Arial"/>
              <a:buNone/>
            </a:pPr>
            <a:r>
              <a:rPr lang="sk" sz="1600"/>
              <a:t>		</a:t>
            </a:r>
            <a:endParaRPr sz="1600"/>
          </a:p>
          <a:p>
            <a:pPr indent="0" lvl="0" marL="0" rtl="0" algn="l">
              <a:spcBef>
                <a:spcPts val="0"/>
              </a:spcBef>
              <a:spcAft>
                <a:spcPts val="0"/>
              </a:spcAft>
              <a:buNone/>
            </a:pPr>
            <a:r>
              <a:t/>
            </a:r>
            <a:endParaRPr sz="1600"/>
          </a:p>
        </p:txBody>
      </p:sp>
      <p:pic>
        <p:nvPicPr>
          <p:cNvPr descr="🦵📽️ Mechanisms of ACL injuries in men’s football: A systematic video analysis.&#10; &#10;🔗#OpenAccess 👉 bit.ly/3Gwjmag" id="853" name="Google Shape;853;p107" title="Mechanisms of ACL injuries in men’s football: A systematic video analysis.">
            <a:hlinkClick r:id="rId3"/>
          </p:cNvPr>
          <p:cNvPicPr preferRelativeResize="0"/>
          <p:nvPr/>
        </p:nvPicPr>
        <p:blipFill>
          <a:blip r:embed="rId4">
            <a:alphaModFix/>
          </a:blip>
          <a:stretch>
            <a:fillRect/>
          </a:stretch>
        </p:blipFill>
        <p:spPr>
          <a:xfrm>
            <a:off x="5692500" y="1221600"/>
            <a:ext cx="3146700" cy="2360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0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LCA</a:t>
            </a:r>
            <a:endParaRPr/>
          </a:p>
        </p:txBody>
      </p:sp>
      <p:sp>
        <p:nvSpPr>
          <p:cNvPr id="859" name="Google Shape;859;p108"/>
          <p:cNvSpPr txBox="1"/>
          <p:nvPr>
            <p:ph idx="1" type="body"/>
          </p:nvPr>
        </p:nvSpPr>
        <p:spPr>
          <a:xfrm>
            <a:off x="540000" y="1269000"/>
            <a:ext cx="5029200" cy="31125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b="1" lang="sk" sz="1600"/>
              <a:t>Distenze –</a:t>
            </a:r>
            <a:r>
              <a:rPr b="1" lang="sk" sz="1600"/>
              <a:t> </a:t>
            </a:r>
            <a:r>
              <a:rPr lang="sk" sz="1600"/>
              <a:t>kontinuita ligamenta není porušena, tahem dochází k jeho protažení a k ojedinělým trhlinám jednotlivých vláken.</a:t>
            </a:r>
            <a:br>
              <a:rPr lang="sk" sz="1600"/>
            </a:br>
            <a:endParaRPr sz="1600"/>
          </a:p>
          <a:p>
            <a:pPr indent="-330200" lvl="0" marL="457200" rtl="0" algn="l">
              <a:spcBef>
                <a:spcPts val="0"/>
              </a:spcBef>
              <a:spcAft>
                <a:spcPts val="0"/>
              </a:spcAft>
              <a:buSzPts val="1600"/>
              <a:buChar char="●"/>
            </a:pPr>
            <a:r>
              <a:rPr b="1" lang="sk" sz="1600"/>
              <a:t>Parciální ruptura –</a:t>
            </a:r>
            <a:r>
              <a:rPr lang="sk" sz="1600"/>
              <a:t> kontinuita ligamenta je porušena, ne však u všech vláken; v tomto případě již může nastat lehká nestabilita kloubu.</a:t>
            </a:r>
            <a:br>
              <a:rPr lang="sk" sz="1600"/>
            </a:br>
            <a:endParaRPr sz="1600"/>
          </a:p>
          <a:p>
            <a:pPr indent="-361950" lvl="0" marL="457200" rtl="0" algn="l">
              <a:spcBef>
                <a:spcPts val="0"/>
              </a:spcBef>
              <a:spcAft>
                <a:spcPts val="0"/>
              </a:spcAft>
              <a:buSzPts val="2100"/>
              <a:buChar char="●"/>
            </a:pPr>
            <a:r>
              <a:rPr b="1" lang="sk" sz="1600"/>
              <a:t>Totální ruptura – </a:t>
            </a:r>
            <a:r>
              <a:rPr lang="sk" sz="1600"/>
              <a:t>kontinuita ligamenta je porušena, a to u většiny vláken vazu; kloub se stává nestabilní. </a:t>
            </a:r>
            <a:br>
              <a:rPr lang="sk" sz="1000"/>
            </a:br>
            <a:r>
              <a:rPr lang="sk" sz="900"/>
              <a:t> 						</a:t>
            </a:r>
            <a:endParaRPr sz="900"/>
          </a:p>
          <a:p>
            <a:pPr indent="0" lvl="0" marL="0" rtl="0" algn="l">
              <a:lnSpc>
                <a:spcPct val="115000"/>
              </a:lnSpc>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None/>
            </a:pPr>
            <a:r>
              <a:t/>
            </a:r>
            <a:endParaRPr sz="1900"/>
          </a:p>
        </p:txBody>
      </p:sp>
      <p:pic>
        <p:nvPicPr>
          <p:cNvPr id="860" name="Google Shape;860;p108"/>
          <p:cNvPicPr preferRelativeResize="0"/>
          <p:nvPr/>
        </p:nvPicPr>
        <p:blipFill>
          <a:blip r:embed="rId3">
            <a:alphaModFix/>
          </a:blip>
          <a:stretch>
            <a:fillRect/>
          </a:stretch>
        </p:blipFill>
        <p:spPr>
          <a:xfrm>
            <a:off x="5463850" y="403575"/>
            <a:ext cx="3270000" cy="3050629"/>
          </a:xfrm>
          <a:prstGeom prst="rect">
            <a:avLst/>
          </a:prstGeom>
          <a:noFill/>
          <a:ln>
            <a:noFill/>
          </a:ln>
        </p:spPr>
      </p:pic>
      <p:sp>
        <p:nvSpPr>
          <p:cNvPr id="861" name="Google Shape;861;p108"/>
          <p:cNvSpPr txBox="1"/>
          <p:nvPr/>
        </p:nvSpPr>
        <p:spPr>
          <a:xfrm>
            <a:off x="5598850" y="29001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https://www.researchgate.net/figure/Bruised-and-distended-ACL-in-a-25-year-old-woman-a-Sagittal-T2-weighted-slice-with-fat_fig3_230698543</a:t>
            </a:r>
            <a:endParaRPr sz="800">
              <a:solidFill>
                <a:srgbClr val="CCCCCC"/>
              </a:solidFill>
            </a:endParaRPr>
          </a:p>
        </p:txBody>
      </p:sp>
      <p:pic>
        <p:nvPicPr>
          <p:cNvPr id="862" name="Google Shape;862;p108"/>
          <p:cNvPicPr preferRelativeResize="0"/>
          <p:nvPr/>
        </p:nvPicPr>
        <p:blipFill>
          <a:blip r:embed="rId4">
            <a:alphaModFix/>
          </a:blip>
          <a:stretch>
            <a:fillRect/>
          </a:stretch>
        </p:blipFill>
        <p:spPr>
          <a:xfrm>
            <a:off x="5463850" y="3569075"/>
            <a:ext cx="2136399" cy="1424276"/>
          </a:xfrm>
          <a:prstGeom prst="rect">
            <a:avLst/>
          </a:prstGeom>
          <a:noFill/>
          <a:ln>
            <a:noFill/>
          </a:ln>
        </p:spPr>
      </p:pic>
      <p:sp>
        <p:nvSpPr>
          <p:cNvPr id="863" name="Google Shape;863;p108"/>
          <p:cNvSpPr txBox="1"/>
          <p:nvPr/>
        </p:nvSpPr>
        <p:spPr>
          <a:xfrm>
            <a:off x="5032050"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https://www.physiobook.com/disease/orthopedic-and-sports-injuries/rupture-of-the-anterior-cruciate-ligament-acl-rupture.html</a:t>
            </a:r>
            <a:endParaRPr sz="800">
              <a:solidFill>
                <a:srgbClr val="CCCCCC"/>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0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Poranění LCA</a:t>
            </a:r>
            <a:endParaRPr/>
          </a:p>
        </p:txBody>
      </p:sp>
      <p:sp>
        <p:nvSpPr>
          <p:cNvPr id="869" name="Google Shape;869;p109"/>
          <p:cNvSpPr txBox="1"/>
          <p:nvPr>
            <p:ph idx="1" type="body"/>
          </p:nvPr>
        </p:nvSpPr>
        <p:spPr>
          <a:xfrm>
            <a:off x="540000" y="1268999"/>
            <a:ext cx="7965300" cy="2810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Částečná obnova funkce kloubu - </a:t>
            </a:r>
            <a:r>
              <a:rPr b="1" lang="sk"/>
              <a:t>kompenzační mechanismy: </a:t>
            </a:r>
            <a:endParaRPr b="1"/>
          </a:p>
          <a:p>
            <a:pPr indent="-361950" lvl="0" marL="457200" rtl="0" algn="l">
              <a:lnSpc>
                <a:spcPct val="150000"/>
              </a:lnSpc>
              <a:spcBef>
                <a:spcPts val="0"/>
              </a:spcBef>
              <a:spcAft>
                <a:spcPts val="0"/>
              </a:spcAft>
              <a:buSzPts val="2100"/>
              <a:buChar char="●"/>
            </a:pPr>
            <a:r>
              <a:rPr lang="sk"/>
              <a:t>zvýšení svalové činnosti „hamstringů“ (LCA synergista)</a:t>
            </a:r>
            <a:endParaRPr/>
          </a:p>
          <a:p>
            <a:pPr indent="-361950" lvl="0" marL="457200" rtl="0" algn="l">
              <a:lnSpc>
                <a:spcPct val="150000"/>
              </a:lnSpc>
              <a:spcBef>
                <a:spcPts val="0"/>
              </a:spcBef>
              <a:spcAft>
                <a:spcPts val="0"/>
              </a:spcAft>
              <a:buSzPts val="2100"/>
              <a:buChar char="●"/>
            </a:pPr>
            <a:r>
              <a:rPr lang="sk"/>
              <a:t>snížení svalové činnosti m. QF</a:t>
            </a:r>
            <a:endParaRPr/>
          </a:p>
          <a:p>
            <a:pPr indent="-361950" lvl="0" marL="457200" rtl="0" algn="l">
              <a:lnSpc>
                <a:spcPct val="150000"/>
              </a:lnSpc>
              <a:spcBef>
                <a:spcPts val="0"/>
              </a:spcBef>
              <a:spcAft>
                <a:spcPts val="0"/>
              </a:spcAft>
              <a:buSzPts val="2100"/>
              <a:buChar char="●"/>
            </a:pPr>
            <a:r>
              <a:rPr lang="sk"/>
              <a:t>hamstringy jsou u pacientů s poškozením vazu funkčně daleko aktivnější než u zdravých osob - lepší „připravenost“ reagovat v kratším intervalu větší silou, jelikož jsou</a:t>
            </a:r>
            <a:r>
              <a:rPr b="1" lang="sk"/>
              <a:t> synergisté ACL </a:t>
            </a:r>
            <a:r>
              <a:rPr lang="sk"/>
              <a:t>(Bartoníček &amp; Heřt, 2004; Hart &amp; Štipčák, 2010).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Patellofemorální kloub</a:t>
            </a:r>
            <a:endParaRPr/>
          </a:p>
        </p:txBody>
      </p:sp>
      <p:sp>
        <p:nvSpPr>
          <p:cNvPr id="229" name="Google Shape;229;p29"/>
          <p:cNvSpPr txBox="1"/>
          <p:nvPr>
            <p:ph idx="1" type="body"/>
          </p:nvPr>
        </p:nvSpPr>
        <p:spPr>
          <a:xfrm>
            <a:off x="540000" y="1269000"/>
            <a:ext cx="5231100" cy="3105000"/>
          </a:xfrm>
          <a:prstGeom prst="rect">
            <a:avLst/>
          </a:prstGeom>
        </p:spPr>
        <p:txBody>
          <a:bodyPr anchorCtr="0" anchor="t" bIns="0" lIns="0" spcFirstLastPara="1" rIns="0" wrap="square" tIns="0">
            <a:noAutofit/>
          </a:bodyPr>
          <a:lstStyle/>
          <a:p>
            <a:pPr indent="-159385" lvl="0" marL="228600" rtl="0" algn="l">
              <a:lnSpc>
                <a:spcPct val="80000"/>
              </a:lnSpc>
              <a:spcBef>
                <a:spcPts val="0"/>
              </a:spcBef>
              <a:spcAft>
                <a:spcPts val="0"/>
              </a:spcAft>
              <a:buSzPts val="1500"/>
              <a:buChar char="•"/>
            </a:pPr>
            <a:r>
              <a:rPr lang="sk" sz="1500">
                <a:solidFill>
                  <a:srgbClr val="000000"/>
                </a:solidFill>
              </a:rPr>
              <a:t>Nejedná se přímo o kloub, nýbrž jakési skloubení patelly a femuru, protože patella je sezamská kost zavěšená v patelárním vazu</a:t>
            </a:r>
            <a:endParaRPr sz="1500">
              <a:solidFill>
                <a:srgbClr val="000000"/>
              </a:solidFill>
            </a:endParaRPr>
          </a:p>
          <a:p>
            <a:pPr indent="-159385" lvl="0" marL="228600" rtl="0" algn="l">
              <a:lnSpc>
                <a:spcPct val="80000"/>
              </a:lnSpc>
              <a:spcBef>
                <a:spcPts val="1000"/>
              </a:spcBef>
              <a:spcAft>
                <a:spcPts val="0"/>
              </a:spcAft>
              <a:buSzPts val="1500"/>
              <a:buChar char="•"/>
            </a:pPr>
            <a:r>
              <a:rPr lang="sk" sz="1500">
                <a:solidFill>
                  <a:srgbClr val="000000"/>
                </a:solidFill>
              </a:rPr>
              <a:t>Patela je velmi dynamizujícím prvkem extenzorového aparátu kolenního kloubu. Čéška je kladkou, na které dochází ke změně směru tahu QF. Úpon svalu bez čéšky, tedy probíhající přímo ze stehna na bérec, by vyvinul v místě úponu podstatně menší sílu než sval „podepřený a zahnutý“ kladkou patelly (Dylevský, 2009)</a:t>
            </a:r>
            <a:endParaRPr sz="1500">
              <a:solidFill>
                <a:srgbClr val="000000"/>
              </a:solidFill>
            </a:endParaRPr>
          </a:p>
          <a:p>
            <a:pPr indent="-159385" lvl="0" marL="228600" rtl="0" algn="l">
              <a:lnSpc>
                <a:spcPct val="80000"/>
              </a:lnSpc>
              <a:spcBef>
                <a:spcPts val="1000"/>
              </a:spcBef>
              <a:spcAft>
                <a:spcPts val="0"/>
              </a:spcAft>
              <a:buSzPts val="1500"/>
              <a:buChar char="•"/>
            </a:pPr>
            <a:r>
              <a:rPr lang="sk" sz="1500">
                <a:solidFill>
                  <a:srgbClr val="000000"/>
                </a:solidFill>
              </a:rPr>
              <a:t>Přímá úměra mezi stupněm FL a velikostí síly tlačící patellu k femuru, proto je při neúměrném zatěžování v kleku a ve dřepu často poškozována</a:t>
            </a:r>
            <a:endParaRPr sz="1500">
              <a:solidFill>
                <a:srgbClr val="000000"/>
              </a:solidFill>
            </a:endParaRPr>
          </a:p>
          <a:p>
            <a:pPr indent="-159385" lvl="0" marL="228600" rtl="0" algn="l">
              <a:lnSpc>
                <a:spcPct val="80000"/>
              </a:lnSpc>
              <a:spcBef>
                <a:spcPts val="1000"/>
              </a:spcBef>
              <a:spcAft>
                <a:spcPts val="0"/>
              </a:spcAft>
              <a:buSzPts val="1500"/>
              <a:buChar char="•"/>
            </a:pPr>
            <a:r>
              <a:rPr lang="sk" sz="1500">
                <a:solidFill>
                  <a:srgbClr val="000000"/>
                </a:solidFill>
              </a:rPr>
              <a:t>Toto skloubení současně přispívá ke </a:t>
            </a:r>
            <a:r>
              <a:rPr b="1" lang="sk" sz="1500">
                <a:solidFill>
                  <a:srgbClr val="000000"/>
                </a:solidFill>
              </a:rPr>
              <a:t>stabilitě kloubu – konvexní kloub. </a:t>
            </a:r>
            <a:endParaRPr b="1" sz="1500">
              <a:solidFill>
                <a:srgbClr val="000000"/>
              </a:solidFill>
            </a:endParaRPr>
          </a:p>
          <a:p>
            <a:pPr indent="-159385" lvl="0" marL="228600" rtl="0" algn="l">
              <a:lnSpc>
                <a:spcPct val="80000"/>
              </a:lnSpc>
              <a:spcBef>
                <a:spcPts val="1000"/>
              </a:spcBef>
              <a:spcAft>
                <a:spcPts val="0"/>
              </a:spcAft>
              <a:buSzPts val="1500"/>
              <a:buChar char="•"/>
            </a:pPr>
            <a:r>
              <a:rPr lang="sk" sz="1500">
                <a:solidFill>
                  <a:srgbClr val="000000"/>
                </a:solidFill>
              </a:rPr>
              <a:t>Plocha patelly je rozdělena podélnou rýhou na 2 fasety a zapadá tak do konkávního prohnutí mezi kondyly femuru</a:t>
            </a:r>
            <a:endParaRPr sz="1500">
              <a:solidFill>
                <a:srgbClr val="000000"/>
              </a:solidFill>
            </a:endParaRPr>
          </a:p>
          <a:p>
            <a:pPr indent="-64135" lvl="0" marL="228600" rtl="0" algn="l">
              <a:lnSpc>
                <a:spcPct val="80000"/>
              </a:lnSpc>
              <a:spcBef>
                <a:spcPts val="1000"/>
              </a:spcBef>
              <a:spcAft>
                <a:spcPts val="0"/>
              </a:spcAft>
              <a:buNone/>
            </a:pPr>
            <a:r>
              <a:t/>
            </a:r>
            <a:endParaRPr sz="1500">
              <a:solidFill>
                <a:srgbClr val="000000"/>
              </a:solidFill>
            </a:endParaRPr>
          </a:p>
          <a:p>
            <a:pPr indent="0" lvl="0" marL="0" rtl="0" algn="l">
              <a:spcBef>
                <a:spcPts val="0"/>
              </a:spcBef>
              <a:spcAft>
                <a:spcPts val="0"/>
              </a:spcAft>
              <a:buNone/>
            </a:pPr>
            <a:r>
              <a:t/>
            </a:r>
            <a:endParaRPr sz="1500"/>
          </a:p>
        </p:txBody>
      </p:sp>
      <p:pic>
        <p:nvPicPr>
          <p:cNvPr id="230" name="Google Shape;230;p29"/>
          <p:cNvPicPr preferRelativeResize="0"/>
          <p:nvPr/>
        </p:nvPicPr>
        <p:blipFill>
          <a:blip r:embed="rId3">
            <a:alphaModFix/>
          </a:blip>
          <a:stretch>
            <a:fillRect/>
          </a:stretch>
        </p:blipFill>
        <p:spPr>
          <a:xfrm>
            <a:off x="5771100" y="1187975"/>
            <a:ext cx="3068101" cy="2303480"/>
          </a:xfrm>
          <a:prstGeom prst="rect">
            <a:avLst/>
          </a:prstGeom>
          <a:noFill/>
          <a:ln>
            <a:noFill/>
          </a:ln>
        </p:spPr>
      </p:pic>
      <p:sp>
        <p:nvSpPr>
          <p:cNvPr id="231" name="Google Shape;231;p29"/>
          <p:cNvSpPr txBox="1"/>
          <p:nvPr/>
        </p:nvSpPr>
        <p:spPr>
          <a:xfrm>
            <a:off x="6061350" y="3339350"/>
            <a:ext cx="248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https://www.physio-pedia.com/Patellofemoral_Joint</a:t>
            </a:r>
            <a:endParaRPr sz="800">
              <a:solidFill>
                <a:srgbClr val="CCCCCC"/>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1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Vyšetřovací metody, anamnéza</a:t>
            </a:r>
            <a:endParaRPr/>
          </a:p>
        </p:txBody>
      </p:sp>
      <p:sp>
        <p:nvSpPr>
          <p:cNvPr id="875" name="Google Shape;875;p11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Anamnéza</a:t>
            </a:r>
            <a:r>
              <a:rPr lang="sk" sz="1400"/>
              <a:t> (pochopení mechanismu úrazu, počáteční symptomy, doba uplynulá od zranění, pozdní následky, atd.)</a:t>
            </a:r>
            <a:endParaRPr sz="1400"/>
          </a:p>
          <a:p>
            <a:pPr indent="-317500" lvl="0" marL="457200" rtl="0" algn="l">
              <a:spcBef>
                <a:spcPts val="0"/>
              </a:spcBef>
              <a:spcAft>
                <a:spcPts val="0"/>
              </a:spcAft>
              <a:buSzPts val="1400"/>
              <a:buChar char="●"/>
            </a:pPr>
            <a:r>
              <a:rPr lang="sk" sz="1400"/>
              <a:t>Pokud si pacient mechanismus úrazu nepamatuje, info od doprovodu, spoluhráčů, rodičů, trenérů, atd.</a:t>
            </a:r>
            <a:endParaRPr sz="1400"/>
          </a:p>
          <a:p>
            <a:pPr indent="-317500" lvl="0" marL="457200" rtl="0" algn="l">
              <a:spcBef>
                <a:spcPts val="0"/>
              </a:spcBef>
              <a:spcAft>
                <a:spcPts val="0"/>
              </a:spcAft>
              <a:buSzPts val="1400"/>
              <a:buChar char="●"/>
            </a:pPr>
            <a:r>
              <a:rPr b="1" lang="sk" sz="1400"/>
              <a:t>Čím dříve od úrazu vyšetřujeme, tím má vyšetření větší validitu</a:t>
            </a:r>
            <a:endParaRPr b="1" sz="1400"/>
          </a:p>
          <a:p>
            <a:pPr indent="-317500" lvl="0" marL="457200" rtl="0" algn="l">
              <a:spcBef>
                <a:spcPts val="0"/>
              </a:spcBef>
              <a:spcAft>
                <a:spcPts val="0"/>
              </a:spcAft>
              <a:buSzPts val="1400"/>
              <a:buChar char="●"/>
            </a:pPr>
            <a:r>
              <a:rPr lang="sk" sz="1400"/>
              <a:t>Bolest, otok a změna napětí měkkých tkání okolo kolenního kloubu dg. znesnadňují</a:t>
            </a:r>
            <a:endParaRPr sz="1400"/>
          </a:p>
          <a:p>
            <a:pPr indent="-317500" lvl="0" marL="457200" rtl="0" algn="l">
              <a:spcBef>
                <a:spcPts val="0"/>
              </a:spcBef>
              <a:spcAft>
                <a:spcPts val="0"/>
              </a:spcAft>
              <a:buSzPts val="1400"/>
              <a:buChar char="●"/>
            </a:pPr>
            <a:r>
              <a:rPr lang="sk" sz="1400"/>
              <a:t>Míra bolesti a otok vrcholí nejčastěji 2. den po úrazu, poté se začíná většinou snižovat</a:t>
            </a:r>
            <a:endParaRPr sz="1400"/>
          </a:p>
          <a:p>
            <a:pPr indent="-317500" lvl="0" marL="457200" rtl="0" algn="l">
              <a:spcBef>
                <a:spcPts val="0"/>
              </a:spcBef>
              <a:spcAft>
                <a:spcPts val="0"/>
              </a:spcAft>
              <a:buSzPts val="1400"/>
              <a:buChar char="●"/>
            </a:pPr>
            <a:r>
              <a:rPr lang="sk" sz="1400"/>
              <a:t>Je-li daná doba od vzniku úrazu po první příznaky promeškána, je potřeba důkladné vyšetření odložit i o několik dní</a:t>
            </a:r>
            <a:endParaRPr sz="1400"/>
          </a:p>
          <a:p>
            <a:pPr indent="-317500" lvl="0" marL="457200" rtl="0" algn="l">
              <a:spcBef>
                <a:spcPts val="0"/>
              </a:spcBef>
              <a:spcAft>
                <a:spcPts val="0"/>
              </a:spcAft>
              <a:buSzPts val="1400"/>
              <a:buChar char="●"/>
            </a:pPr>
            <a:r>
              <a:rPr lang="sk" sz="1400"/>
              <a:t>Výskyt hemartros je známkou závažného poranění a jeho příčinou je pravděpodobně právě poranění LCA</a:t>
            </a:r>
            <a:endParaRPr sz="1400"/>
          </a:p>
          <a:p>
            <a:pPr indent="-317500" lvl="0" marL="457200" rtl="0" algn="l">
              <a:spcBef>
                <a:spcPts val="0"/>
              </a:spcBef>
              <a:spcAft>
                <a:spcPts val="0"/>
              </a:spcAft>
              <a:buSzPts val="1400"/>
              <a:buChar char="●"/>
            </a:pPr>
            <a:r>
              <a:rPr lang="sk" sz="1400"/>
              <a:t>Hemartros u poranění této měkkotkáňové struktury kolene se vyskytuje řádově v hodinách</a:t>
            </a:r>
            <a:endParaRPr sz="1400"/>
          </a:p>
          <a:p>
            <a:pPr indent="0" lvl="0" marL="0" rtl="0" algn="l">
              <a:spcBef>
                <a:spcPts val="0"/>
              </a:spcBef>
              <a:spcAft>
                <a:spcPts val="0"/>
              </a:spcAft>
              <a:buNone/>
            </a:pPr>
            <a:r>
              <a:t/>
            </a:r>
            <a:endParaRPr sz="14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Vyšetřovací metody, anamnéza</a:t>
            </a:r>
            <a:endParaRPr/>
          </a:p>
          <a:p>
            <a:pPr indent="0" lvl="0" marL="0" rtl="0" algn="l">
              <a:spcBef>
                <a:spcPts val="0"/>
              </a:spcBef>
              <a:spcAft>
                <a:spcPts val="0"/>
              </a:spcAft>
              <a:buNone/>
            </a:pPr>
            <a:r>
              <a:t/>
            </a:r>
            <a:endParaRPr/>
          </a:p>
        </p:txBody>
      </p:sp>
      <p:sp>
        <p:nvSpPr>
          <p:cNvPr id="881" name="Google Shape;881;p11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700"/>
              <a:t>Po lékařském vyšetření následuje </a:t>
            </a:r>
            <a:r>
              <a:rPr b="1" lang="sk" sz="1700"/>
              <a:t>vyšetření fyzioterapeutem: </a:t>
            </a:r>
            <a:endParaRPr b="1" sz="1700"/>
          </a:p>
          <a:p>
            <a:pPr indent="-336550" lvl="0" marL="457200" rtl="0" algn="l">
              <a:spcBef>
                <a:spcPts val="0"/>
              </a:spcBef>
              <a:spcAft>
                <a:spcPts val="0"/>
              </a:spcAft>
              <a:buSzPts val="1700"/>
              <a:buChar char="●"/>
            </a:pPr>
            <a:r>
              <a:rPr b="1" lang="sk" sz="1700"/>
              <a:t>vyšetření pohybu</a:t>
            </a:r>
            <a:r>
              <a:rPr lang="sk" sz="1700"/>
              <a:t> (aktivního, pasivního, případně pohybu proti odporu)</a:t>
            </a:r>
            <a:endParaRPr sz="1700"/>
          </a:p>
          <a:p>
            <a:pPr indent="-336550" lvl="0" marL="457200" rtl="0" algn="l">
              <a:spcBef>
                <a:spcPts val="0"/>
              </a:spcBef>
              <a:spcAft>
                <a:spcPts val="0"/>
              </a:spcAft>
              <a:buSzPts val="1700"/>
              <a:buChar char="●"/>
            </a:pPr>
            <a:r>
              <a:rPr b="1" lang="sk" sz="1700"/>
              <a:t>aspekce </a:t>
            </a:r>
            <a:r>
              <a:rPr lang="sk" sz="1700"/>
              <a:t>- konfigurace kloubu a jeho okolí (postavení dolní končetiny, otok, event. deviace pately)</a:t>
            </a:r>
            <a:endParaRPr sz="1700"/>
          </a:p>
          <a:p>
            <a:pPr indent="-336550" lvl="0" marL="457200" rtl="0" algn="l">
              <a:spcBef>
                <a:spcPts val="0"/>
              </a:spcBef>
              <a:spcAft>
                <a:spcPts val="0"/>
              </a:spcAft>
              <a:buSzPts val="1700"/>
              <a:buChar char="●"/>
            </a:pPr>
            <a:r>
              <a:rPr b="1" lang="sk" sz="1700"/>
              <a:t>palpace</a:t>
            </a:r>
            <a:r>
              <a:rPr lang="sk" sz="1700"/>
              <a:t> - anatomické poměry, měkké tkáně a přítomnost otoku či výpotku</a:t>
            </a:r>
            <a:endParaRPr sz="1700"/>
          </a:p>
          <a:p>
            <a:pPr indent="-336550" lvl="0" marL="457200" rtl="0" algn="l">
              <a:spcBef>
                <a:spcPts val="0"/>
              </a:spcBef>
              <a:spcAft>
                <a:spcPts val="0"/>
              </a:spcAft>
              <a:buSzPts val="1700"/>
              <a:buChar char="●"/>
            </a:pPr>
            <a:r>
              <a:rPr b="1" lang="sk" sz="1700"/>
              <a:t>aktivní pohyb</a:t>
            </a:r>
            <a:r>
              <a:rPr lang="sk" sz="1700"/>
              <a:t> - rozsahy pohybů v koleni</a:t>
            </a:r>
            <a:endParaRPr sz="1700"/>
          </a:p>
          <a:p>
            <a:pPr indent="-336550" lvl="0" marL="457200" rtl="0" algn="l">
              <a:spcBef>
                <a:spcPts val="0"/>
              </a:spcBef>
              <a:spcAft>
                <a:spcPts val="0"/>
              </a:spcAft>
              <a:buSzPts val="1700"/>
              <a:buChar char="●"/>
            </a:pPr>
            <a:r>
              <a:rPr b="1" lang="sk" sz="1700"/>
              <a:t>pasivní pohyb </a:t>
            </a:r>
            <a:r>
              <a:rPr lang="sk" sz="1700"/>
              <a:t>- rozsahy funkčních pohybů, kloubní vůle</a:t>
            </a:r>
            <a:endParaRPr sz="1700"/>
          </a:p>
          <a:p>
            <a:pPr indent="-336550" lvl="0" marL="457200" rtl="0" algn="l">
              <a:spcBef>
                <a:spcPts val="0"/>
              </a:spcBef>
              <a:spcAft>
                <a:spcPts val="0"/>
              </a:spcAft>
              <a:buSzPts val="1700"/>
              <a:buChar char="●"/>
            </a:pPr>
            <a:r>
              <a:rPr b="1" lang="sk" sz="1700"/>
              <a:t>testování proti odporu</a:t>
            </a:r>
            <a:r>
              <a:rPr lang="sk" sz="1700"/>
              <a:t> - pouze v případě podezření na svalové poranění</a:t>
            </a:r>
            <a:endParaRPr sz="1700"/>
          </a:p>
          <a:p>
            <a:pPr indent="-336550" lvl="0" marL="457200" rtl="0" algn="l">
              <a:spcBef>
                <a:spcPts val="0"/>
              </a:spcBef>
              <a:spcAft>
                <a:spcPts val="0"/>
              </a:spcAft>
              <a:buSzPts val="1700"/>
              <a:buChar char="●"/>
            </a:pPr>
            <a:r>
              <a:rPr lang="sk" sz="1700"/>
              <a:t>vyšetření provádíme </a:t>
            </a:r>
            <a:r>
              <a:rPr b="1" lang="sk" sz="1700"/>
              <a:t>vždy oboustranně a výsledky porovnáme</a:t>
            </a:r>
            <a:r>
              <a:rPr lang="sk" sz="1700"/>
              <a:t> (Pauček, Smékal, Holibka, &amp; Zapletalová, 2015; Rozkydal &amp; Chaloupka, 2012). </a:t>
            </a:r>
            <a:endParaRPr sz="1700"/>
          </a:p>
          <a:p>
            <a:pPr indent="0" lvl="0" marL="0" rtl="0" algn="l">
              <a:lnSpc>
                <a:spcPct val="115000"/>
              </a:lnSpc>
              <a:spcBef>
                <a:spcPts val="0"/>
              </a:spcBef>
              <a:spcAft>
                <a:spcPts val="0"/>
              </a:spcAft>
              <a:buClr>
                <a:schemeClr val="dk1"/>
              </a:buClr>
              <a:buSzPts val="1100"/>
              <a:buFont typeface="Arial"/>
              <a:buNone/>
            </a:pPr>
            <a:r>
              <a:rPr lang="sk" sz="1700"/>
              <a:t>				</a:t>
            </a:r>
            <a:endParaRPr sz="17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22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1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Klinické testy</a:t>
            </a:r>
            <a:endParaRPr/>
          </a:p>
        </p:txBody>
      </p:sp>
      <p:sp>
        <p:nvSpPr>
          <p:cNvPr id="887" name="Google Shape;887;p112"/>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200"/>
              </a:spcBef>
              <a:spcAft>
                <a:spcPts val="0"/>
              </a:spcAft>
              <a:buSzPts val="1400"/>
              <a:buChar char="●"/>
            </a:pPr>
            <a:r>
              <a:rPr lang="sk" sz="1400"/>
              <a:t>Pomocí speciálních vyšetřovacích manévrů vyšetřujeme rotační a A-P stabilitu KOK, tedy cíleně ACL. </a:t>
            </a:r>
            <a:endParaRPr sz="1400"/>
          </a:p>
          <a:p>
            <a:pPr indent="-317500" lvl="0" marL="457200" rtl="0" algn="l">
              <a:lnSpc>
                <a:spcPct val="150000"/>
              </a:lnSpc>
              <a:spcBef>
                <a:spcPts val="0"/>
              </a:spcBef>
              <a:spcAft>
                <a:spcPts val="0"/>
              </a:spcAft>
              <a:buSzPts val="1400"/>
              <a:buChar char="●"/>
            </a:pPr>
            <a:r>
              <a:rPr lang="sk" sz="1400"/>
              <a:t>Nezapomínat na srovnání obou kolenních kloubů, jak postiženého, tak zdravého (stupeň laxicity u jednotlivých osob)</a:t>
            </a:r>
            <a:endParaRPr sz="1400"/>
          </a:p>
          <a:p>
            <a:pPr indent="0" lvl="0" marL="0" rtl="0" algn="l">
              <a:lnSpc>
                <a:spcPct val="150000"/>
              </a:lnSpc>
              <a:spcBef>
                <a:spcPts val="1200"/>
              </a:spcBef>
              <a:spcAft>
                <a:spcPts val="0"/>
              </a:spcAft>
              <a:buNone/>
            </a:pPr>
            <a:r>
              <a:rPr lang="sk" sz="1400"/>
              <a:t>Pro konkrétní vyšetření LCA využíváme především tyto </a:t>
            </a:r>
            <a:r>
              <a:rPr b="1" lang="sk" sz="1400"/>
              <a:t>3 základní testy: </a:t>
            </a:r>
            <a:endParaRPr b="1" sz="1400"/>
          </a:p>
          <a:p>
            <a:pPr indent="-317500" lvl="0" marL="457200" rtl="0" algn="l">
              <a:lnSpc>
                <a:spcPct val="150000"/>
              </a:lnSpc>
              <a:spcBef>
                <a:spcPts val="1200"/>
              </a:spcBef>
              <a:spcAft>
                <a:spcPts val="0"/>
              </a:spcAft>
              <a:buSzPts val="1400"/>
              <a:buChar char="●"/>
            </a:pPr>
            <a:r>
              <a:rPr lang="sk" sz="1400"/>
              <a:t>Lachmanův test</a:t>
            </a:r>
            <a:endParaRPr sz="1400"/>
          </a:p>
          <a:p>
            <a:pPr indent="-317500" lvl="0" marL="457200" rtl="0" algn="l">
              <a:lnSpc>
                <a:spcPct val="150000"/>
              </a:lnSpc>
              <a:spcBef>
                <a:spcPts val="0"/>
              </a:spcBef>
              <a:spcAft>
                <a:spcPts val="0"/>
              </a:spcAft>
              <a:buSzPts val="1400"/>
              <a:buChar char="●"/>
            </a:pPr>
            <a:r>
              <a:rPr lang="sk" sz="1400"/>
              <a:t>test přední zásuvky</a:t>
            </a:r>
            <a:endParaRPr sz="1400"/>
          </a:p>
          <a:p>
            <a:pPr indent="-317500" lvl="0" marL="457200" rtl="0" algn="l">
              <a:lnSpc>
                <a:spcPct val="150000"/>
              </a:lnSpc>
              <a:spcBef>
                <a:spcPts val="0"/>
              </a:spcBef>
              <a:spcAft>
                <a:spcPts val="0"/>
              </a:spcAft>
              <a:buSzPts val="1400"/>
              <a:buChar char="●"/>
            </a:pPr>
            <a:r>
              <a:rPr lang="sk" sz="1400"/>
              <a:t>pivot shift test</a:t>
            </a:r>
            <a:endParaRPr sz="1400"/>
          </a:p>
          <a:p>
            <a:pPr indent="0" lvl="0" marL="0" rtl="0" algn="l">
              <a:lnSpc>
                <a:spcPct val="150000"/>
              </a:lnSpc>
              <a:spcBef>
                <a:spcPts val="1200"/>
              </a:spcBef>
              <a:spcAft>
                <a:spcPts val="0"/>
              </a:spcAft>
              <a:buNone/>
            </a:pPr>
            <a:r>
              <a:rPr lang="sk" sz="1400"/>
              <a:t>Praktický problém těchto testů však spočívá v tom, že ne všichni autoři uvádějící tyto testy se v provedení zcela shodují. </a:t>
            </a:r>
            <a:endParaRPr sz="1400"/>
          </a:p>
          <a:p>
            <a:pPr indent="0" lvl="0" marL="0" rtl="0" algn="l">
              <a:lnSpc>
                <a:spcPct val="150000"/>
              </a:lnSpc>
              <a:spcBef>
                <a:spcPts val="120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1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Klinické testy</a:t>
            </a:r>
            <a:endParaRPr/>
          </a:p>
          <a:p>
            <a:pPr indent="0" lvl="0" marL="0" rtl="0" algn="l">
              <a:spcBef>
                <a:spcPts val="0"/>
              </a:spcBef>
              <a:spcAft>
                <a:spcPts val="0"/>
              </a:spcAft>
              <a:buNone/>
            </a:pPr>
            <a:r>
              <a:t/>
            </a:r>
            <a:endParaRPr/>
          </a:p>
        </p:txBody>
      </p:sp>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performs the most valid test for anterior cruciate ligament assessment: The Lachman Test.&#10;Useful Links Below:&#10;&#10;Article: http://www.ncbi.nlm.nih.gov/pubmed/16715828&#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id="893" name="Google Shape;893;p113" title="Lachman Test | Cruciate Ligament">
            <a:hlinkClick r:id="rId3"/>
          </p:cNvPr>
          <p:cNvPicPr preferRelativeResize="0"/>
          <p:nvPr/>
        </p:nvPicPr>
        <p:blipFill>
          <a:blip r:embed="rId4">
            <a:alphaModFix/>
          </a:blip>
          <a:stretch>
            <a:fillRect/>
          </a:stretch>
        </p:blipFill>
        <p:spPr>
          <a:xfrm>
            <a:off x="450350" y="1055362"/>
            <a:ext cx="2819833" cy="2114875"/>
          </a:xfrm>
          <a:prstGeom prst="rect">
            <a:avLst/>
          </a:prstGeom>
          <a:noFill/>
          <a:ln>
            <a:noFill/>
          </a:ln>
        </p:spPr>
      </p:pic>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anterior drawer test used in the assessment of anterior cruciate ligament injury&#10;Useful Links Below:&#10;&#10;Article: http://www.ncbi.nlm.nih.gov/pubmed/16715828&#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id="894" name="Google Shape;894;p113" title="Anterior Drawer Test | Anterior Cruciate Ligament Rupture">
            <a:hlinkClick r:id="rId5"/>
          </p:cNvPr>
          <p:cNvPicPr preferRelativeResize="0"/>
          <p:nvPr/>
        </p:nvPicPr>
        <p:blipFill>
          <a:blip r:embed="rId6">
            <a:alphaModFix/>
          </a:blip>
          <a:stretch>
            <a:fillRect/>
          </a:stretch>
        </p:blipFill>
        <p:spPr>
          <a:xfrm>
            <a:off x="3471450" y="540006"/>
            <a:ext cx="2819825" cy="2114869"/>
          </a:xfrm>
          <a:prstGeom prst="rect">
            <a:avLst/>
          </a:prstGeom>
          <a:noFill/>
          <a:ln>
            <a:noFill/>
          </a:ln>
        </p:spPr>
      </p:pic>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posterior drawer test to assess for posterior cruciate ligament tears. Be sure to check out the other cruciate ligament test videos on our channel!&#10;Useful Links Below:&#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id="895" name="Google Shape;895;p113" title="Posterior Drawer Test⎟Posterior Cruciate Ligament">
            <a:hlinkClick r:id="rId7"/>
          </p:cNvPr>
          <p:cNvPicPr preferRelativeResize="0"/>
          <p:nvPr/>
        </p:nvPicPr>
        <p:blipFill>
          <a:blip r:embed="rId8">
            <a:alphaModFix/>
          </a:blip>
          <a:stretch>
            <a:fillRect/>
          </a:stretch>
        </p:blipFill>
        <p:spPr>
          <a:xfrm>
            <a:off x="6048825" y="2827875"/>
            <a:ext cx="2350633" cy="1762975"/>
          </a:xfrm>
          <a:prstGeom prst="rect">
            <a:avLst/>
          </a:prstGeom>
          <a:noFill/>
          <a:ln>
            <a:noFill/>
          </a:ln>
        </p:spPr>
      </p:pic>
      <p:pic>
        <p:nvPicPr>
          <p:cNvPr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With a torn Anterior cruciate ligament, the tibia will subluxate anteriorly on the femur during extension. During the pivot-shift test, you induce the subluxation and subsequently test for spontaneous reduction indicating a positive test.&#10;&#10;Articles:&#10;https://www.ncbi.nlm.nih.gov/pubmed/16715828&#10;&#10;Support us on Patreon: https://www.patreon.com/physiotutors&#10;&#10;Visit our Website: http://bit.ly/web_PT&#10;Like us on Facebook: http://bit.ly/like_PT&#10;Follow on Instagram: http://bit.ly/IG_PT&#10;Follow on Twitter: http://bit.ly/Tweet_PT&#10;Snapchat: http://bit.ly/Snap_PT" id="896" name="Google Shape;896;p113" title="The Lateral Pivot-Shift Test for Anterior Cruciate Ligament Rupture">
            <a:hlinkClick r:id="rId9"/>
          </p:cNvPr>
          <p:cNvPicPr preferRelativeResize="0"/>
          <p:nvPr/>
        </p:nvPicPr>
        <p:blipFill>
          <a:blip r:embed="rId10">
            <a:alphaModFix/>
          </a:blip>
          <a:stretch>
            <a:fillRect/>
          </a:stretch>
        </p:blipFill>
        <p:spPr>
          <a:xfrm>
            <a:off x="3396688" y="2827875"/>
            <a:ext cx="2350625" cy="176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1000"/>
                                        <p:tgtEl>
                                          <p:spTgt spid="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1000"/>
                                        <p:tgtEl>
                                          <p:spTgt spid="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1000"/>
                                        <p:tgtEl>
                                          <p:spTgt spid="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1000"/>
                                        <p:tgtEl>
                                          <p:spTgt spid="8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Zobrazovací metody</a:t>
            </a:r>
            <a:endParaRPr/>
          </a:p>
        </p:txBody>
      </p:sp>
      <p:sp>
        <p:nvSpPr>
          <p:cNvPr id="902" name="Google Shape;902;p11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1200"/>
              </a:spcBef>
              <a:spcAft>
                <a:spcPts val="0"/>
              </a:spcAft>
              <a:buSzPts val="1400"/>
              <a:buChar char="●"/>
            </a:pPr>
            <a:r>
              <a:rPr lang="sk" sz="1400"/>
              <a:t>pro vyloučení přidružených poranění, které by mohly ovlivnit terapeutický postup</a:t>
            </a:r>
            <a:endParaRPr sz="1400"/>
          </a:p>
          <a:p>
            <a:pPr indent="-317500" lvl="0" marL="457200" rtl="0" algn="l">
              <a:lnSpc>
                <a:spcPct val="115000"/>
              </a:lnSpc>
              <a:spcBef>
                <a:spcPts val="0"/>
              </a:spcBef>
              <a:spcAft>
                <a:spcPts val="0"/>
              </a:spcAft>
              <a:buSzPts val="1400"/>
              <a:buChar char="●"/>
            </a:pPr>
            <a:r>
              <a:rPr lang="sk" sz="1400"/>
              <a:t>RTG je při poranění KOK základní zobrazovací vyšetřovací metodou (vyloučení poranění kostní tkáně) a nesmí být nikdy opomenut. Snímek se provádí pomocí svislého paprsku ve dvou na sebe kolmých rovinách vleže na zádech a na boku s lehkou flexí v kolenním kloubu (Hart &amp; Štipčák, 2010; Trnavský &amp; Rybka, 2006).				</a:t>
            </a:r>
            <a:endParaRPr sz="1400"/>
          </a:p>
          <a:p>
            <a:pPr indent="-317500" lvl="0" marL="457200" rtl="0" algn="l">
              <a:lnSpc>
                <a:spcPct val="115000"/>
              </a:lnSpc>
              <a:spcBef>
                <a:spcPts val="0"/>
              </a:spcBef>
              <a:spcAft>
                <a:spcPts val="0"/>
              </a:spcAft>
              <a:buSzPts val="1400"/>
              <a:buChar char="●"/>
            </a:pPr>
            <a:r>
              <a:rPr lang="sk" sz="1400"/>
              <a:t>dg. poranění LCA a dalších měkkotkáňových struktur (MRI) 	</a:t>
            </a:r>
            <a:endParaRPr sz="1400"/>
          </a:p>
          <a:p>
            <a:pPr indent="-317500" lvl="0" marL="457200" rtl="0" algn="l">
              <a:lnSpc>
                <a:spcPct val="115000"/>
              </a:lnSpc>
              <a:spcBef>
                <a:spcPts val="0"/>
              </a:spcBef>
              <a:spcAft>
                <a:spcPts val="0"/>
              </a:spcAft>
              <a:buSzPts val="1400"/>
              <a:buChar char="●"/>
            </a:pPr>
            <a:r>
              <a:rPr lang="sk" sz="1400"/>
              <a:t>v S rovině - zhodnocení celkového edému a také částečnou či kompletní diskontinuitu vazu </a:t>
            </a:r>
            <a:endParaRPr sz="1400"/>
          </a:p>
          <a:p>
            <a:pPr indent="-317500" lvl="0" marL="457200" rtl="0" algn="l">
              <a:lnSpc>
                <a:spcPct val="115000"/>
              </a:lnSpc>
              <a:spcBef>
                <a:spcPts val="0"/>
              </a:spcBef>
              <a:spcAft>
                <a:spcPts val="0"/>
              </a:spcAft>
              <a:buSzPts val="1400"/>
              <a:buChar char="●"/>
            </a:pPr>
            <a:r>
              <a:rPr lang="sk" sz="1400"/>
              <a:t>vyšetření kontinuity ACL v koronální rovině (frontální rovině) je velmi důležité pro diferenciaci mezi parciální a totální rupturou vazu</a:t>
            </a:r>
            <a:endParaRPr sz="1400"/>
          </a:p>
          <a:p>
            <a:pPr indent="-317500" lvl="0" marL="457200" rtl="0" algn="l">
              <a:lnSpc>
                <a:spcPct val="115000"/>
              </a:lnSpc>
              <a:spcBef>
                <a:spcPts val="0"/>
              </a:spcBef>
              <a:spcAft>
                <a:spcPts val="0"/>
              </a:spcAft>
              <a:buSzPts val="1400"/>
              <a:buChar char="●"/>
            </a:pPr>
            <a:r>
              <a:rPr lang="sk" sz="1400"/>
              <a:t>transverzální rovina je nezbytná pro hodnocení struktury vazu, posouzení přítomnosti kloubního výpotku či pro zjištění velikosti Bakerovy pseudocysty včetně zhodnocení femoropatelární artikulace</a:t>
            </a:r>
            <a:endParaRPr sz="1400"/>
          </a:p>
          <a:p>
            <a:pPr indent="-317500" lvl="0" marL="457200" rtl="0" algn="l">
              <a:lnSpc>
                <a:spcPct val="115000"/>
              </a:lnSpc>
              <a:spcBef>
                <a:spcPts val="0"/>
              </a:spcBef>
              <a:spcAft>
                <a:spcPts val="0"/>
              </a:spcAft>
              <a:buSzPts val="1400"/>
              <a:buChar char="●"/>
            </a:pPr>
            <a:r>
              <a:rPr lang="sk" sz="1400"/>
              <a:t>léze ACL - velikost a orientace Blumensaatova úhlu (tvořen ventrální linií samotného vazu a rovinou interkondylární fossy) - pokud otevřený kraniokaudálne-bez poškození LCA</a:t>
            </a:r>
            <a:endParaRPr sz="1400"/>
          </a:p>
          <a:p>
            <a:pPr indent="0" lvl="0" marL="0" rtl="0" algn="l">
              <a:lnSpc>
                <a:spcPct val="115000"/>
              </a:lnSpc>
              <a:spcBef>
                <a:spcPts val="1200"/>
              </a:spcBef>
              <a:spcAft>
                <a:spcPts val="0"/>
              </a:spcAft>
              <a:buNone/>
            </a:pPr>
            <a:r>
              <a:rPr lang="sk" sz="1400"/>
              <a:t>				</a:t>
            </a:r>
            <a:endParaRPr sz="1400"/>
          </a:p>
          <a:p>
            <a:pPr indent="0" lvl="0" marL="0" rtl="0" algn="l">
              <a:lnSpc>
                <a:spcPct val="115000"/>
              </a:lnSpc>
              <a:spcBef>
                <a:spcPts val="1200"/>
              </a:spcBef>
              <a:spcAft>
                <a:spcPts val="0"/>
              </a:spcAft>
              <a:buNone/>
            </a:pPr>
            <a:r>
              <a:rPr lang="sk" sz="1400"/>
              <a:t>			</a:t>
            </a:r>
            <a:endParaRPr sz="1400"/>
          </a:p>
          <a:p>
            <a:pPr indent="0" lvl="0" marL="0" rtl="0" algn="l">
              <a:lnSpc>
                <a:spcPct val="115000"/>
              </a:lnSpc>
              <a:spcBef>
                <a:spcPts val="1200"/>
              </a:spcBef>
              <a:spcAft>
                <a:spcPts val="0"/>
              </a:spcAft>
              <a:buNone/>
            </a:pPr>
            <a:r>
              <a:rPr lang="sk" sz="1400"/>
              <a:t>		</a:t>
            </a:r>
            <a:endParaRPr sz="1400"/>
          </a:p>
          <a:p>
            <a:pPr indent="0" lvl="0" marL="0" rtl="0" algn="l">
              <a:lnSpc>
                <a:spcPct val="115000"/>
              </a:lnSpc>
              <a:spcBef>
                <a:spcPts val="1200"/>
              </a:spcBef>
              <a:spcAft>
                <a:spcPts val="0"/>
              </a:spcAft>
              <a:buClr>
                <a:schemeClr val="dk1"/>
              </a:buClr>
              <a:buSzPts val="1100"/>
              <a:buFont typeface="Arial"/>
              <a:buNone/>
            </a:pPr>
            <a:r>
              <a:t/>
            </a:r>
            <a:endParaRPr sz="1400"/>
          </a:p>
          <a:p>
            <a:pPr indent="0" lvl="0" marL="0" rtl="0" algn="l">
              <a:lnSpc>
                <a:spcPct val="115000"/>
              </a:lnSpc>
              <a:spcBef>
                <a:spcPts val="1200"/>
              </a:spcBef>
              <a:spcAft>
                <a:spcPts val="0"/>
              </a:spcAft>
              <a:buClr>
                <a:schemeClr val="dk1"/>
              </a:buClr>
              <a:buSzPts val="1100"/>
              <a:buFont typeface="Arial"/>
              <a:buNone/>
            </a:pPr>
            <a:r>
              <a:rPr lang="sk" sz="1400"/>
              <a:t>				</a:t>
            </a:r>
            <a:endParaRPr sz="1400"/>
          </a:p>
          <a:p>
            <a:pPr indent="0" lvl="0" marL="0" rtl="0" algn="l">
              <a:lnSpc>
                <a:spcPct val="115000"/>
              </a:lnSpc>
              <a:spcBef>
                <a:spcPts val="0"/>
              </a:spcBef>
              <a:spcAft>
                <a:spcPts val="0"/>
              </a:spcAft>
              <a:buClr>
                <a:schemeClr val="dk1"/>
              </a:buClr>
              <a:buSzPts val="1100"/>
              <a:buFont typeface="Arial"/>
              <a:buNone/>
            </a:pPr>
            <a:r>
              <a:rPr lang="sk" sz="1400"/>
              <a:t>			</a:t>
            </a:r>
            <a:endParaRPr sz="1400"/>
          </a:p>
          <a:p>
            <a:pPr indent="0" lvl="0" marL="0" rtl="0" algn="l">
              <a:lnSpc>
                <a:spcPct val="115000"/>
              </a:lnSpc>
              <a:spcBef>
                <a:spcPts val="0"/>
              </a:spcBef>
              <a:spcAft>
                <a:spcPts val="0"/>
              </a:spcAft>
              <a:buClr>
                <a:schemeClr val="dk1"/>
              </a:buClr>
              <a:buSzPts val="1100"/>
              <a:buFont typeface="Arial"/>
              <a:buNone/>
            </a:pPr>
            <a:r>
              <a:rPr lang="sk" sz="1400"/>
              <a:t>		</a:t>
            </a:r>
            <a:endParaRPr sz="1400"/>
          </a:p>
          <a:p>
            <a:pPr indent="0" lvl="0" marL="0" rtl="0" algn="l">
              <a:lnSpc>
                <a:spcPct val="115000"/>
              </a:lnSpc>
              <a:spcBef>
                <a:spcPts val="0"/>
              </a:spcBef>
              <a:spcAft>
                <a:spcPts val="0"/>
              </a:spcAft>
              <a:buNone/>
            </a:pPr>
            <a:r>
              <a:t/>
            </a:r>
            <a:endParaRPr sz="14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1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Zobrazovací metody</a:t>
            </a:r>
            <a:endParaRPr/>
          </a:p>
          <a:p>
            <a:pPr indent="0" lvl="0" marL="0" rtl="0" algn="l">
              <a:spcBef>
                <a:spcPts val="0"/>
              </a:spcBef>
              <a:spcAft>
                <a:spcPts val="0"/>
              </a:spcAft>
              <a:buNone/>
            </a:pPr>
            <a:r>
              <a:t/>
            </a:r>
            <a:endParaRPr/>
          </a:p>
        </p:txBody>
      </p:sp>
      <p:pic>
        <p:nvPicPr>
          <p:cNvPr id="908" name="Google Shape;908;p115"/>
          <p:cNvPicPr preferRelativeResize="0"/>
          <p:nvPr/>
        </p:nvPicPr>
        <p:blipFill>
          <a:blip r:embed="rId3">
            <a:alphaModFix/>
          </a:blip>
          <a:stretch>
            <a:fillRect/>
          </a:stretch>
        </p:blipFill>
        <p:spPr>
          <a:xfrm>
            <a:off x="540000" y="1366838"/>
            <a:ext cx="4191000" cy="2409825"/>
          </a:xfrm>
          <a:prstGeom prst="rect">
            <a:avLst/>
          </a:prstGeom>
          <a:noFill/>
          <a:ln>
            <a:noFill/>
          </a:ln>
        </p:spPr>
      </p:pic>
      <p:pic>
        <p:nvPicPr>
          <p:cNvPr id="909" name="Google Shape;909;p115"/>
          <p:cNvPicPr preferRelativeResize="0"/>
          <p:nvPr/>
        </p:nvPicPr>
        <p:blipFill>
          <a:blip r:embed="rId4">
            <a:alphaModFix/>
          </a:blip>
          <a:stretch>
            <a:fillRect/>
          </a:stretch>
        </p:blipFill>
        <p:spPr>
          <a:xfrm>
            <a:off x="4883400" y="1366850"/>
            <a:ext cx="4108201" cy="2112456"/>
          </a:xfrm>
          <a:prstGeom prst="rect">
            <a:avLst/>
          </a:prstGeom>
          <a:noFill/>
          <a:ln>
            <a:noFill/>
          </a:ln>
        </p:spPr>
      </p:pic>
      <p:sp>
        <p:nvSpPr>
          <p:cNvPr id="910" name="Google Shape;910;p115"/>
          <p:cNvSpPr txBox="1"/>
          <p:nvPr/>
        </p:nvSpPr>
        <p:spPr>
          <a:xfrm>
            <a:off x="4883400" y="3479300"/>
            <a:ext cx="410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https://www.researchgate.net/figure/The-ACL-Blumensaat-line-angle-is-measured-between-the-posterior-surface-of-the-femur-and_fig2_15226074</a:t>
            </a:r>
            <a:endParaRPr sz="800">
              <a:solidFill>
                <a:srgbClr val="CCCCCC"/>
              </a:solidFill>
            </a:endParaRPr>
          </a:p>
        </p:txBody>
      </p:sp>
      <p:sp>
        <p:nvSpPr>
          <p:cNvPr id="911" name="Google Shape;911;p115"/>
          <p:cNvSpPr txBox="1"/>
          <p:nvPr/>
        </p:nvSpPr>
        <p:spPr>
          <a:xfrm>
            <a:off x="1554150" y="3776675"/>
            <a:ext cx="2162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https://bjsm.bmj.com/content/43/11/856/F5</a:t>
            </a:r>
            <a:endParaRPr sz="800">
              <a:solidFill>
                <a:srgbClr val="CCCCCC"/>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1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ASK asistovaná plastika LCA</a:t>
            </a:r>
            <a:endParaRPr/>
          </a:p>
        </p:txBody>
      </p:sp>
      <p:sp>
        <p:nvSpPr>
          <p:cNvPr id="917" name="Google Shape;917;p11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t>rekonstrukční operace vazivového aparátu kolene</a:t>
            </a:r>
            <a:endParaRPr sz="1400"/>
          </a:p>
          <a:p>
            <a:pPr indent="-317500" lvl="0" marL="457200" rtl="0" algn="l">
              <a:lnSpc>
                <a:spcPct val="150000"/>
              </a:lnSpc>
              <a:spcBef>
                <a:spcPts val="0"/>
              </a:spcBef>
              <a:spcAft>
                <a:spcPts val="0"/>
              </a:spcAft>
              <a:buSzPts val="1400"/>
              <a:buChar char="●"/>
            </a:pPr>
            <a:r>
              <a:rPr lang="sk" sz="1400"/>
              <a:t>poškození LCA (instabilita kolenního kloubu - deficit stojné fáze a samotné chůze, nejistota při došlapu, podklesnutí kolena při chůzi-giwing way, oslabení síly svalového aparátu, zhoršení propriocepce, snížení svalové koordinace) (Dobeš &amp; Pátková, 2015).</a:t>
            </a:r>
            <a:endParaRPr sz="1400"/>
          </a:p>
          <a:p>
            <a:pPr indent="-317500" lvl="0" marL="457200" rtl="0" algn="l">
              <a:lnSpc>
                <a:spcPct val="150000"/>
              </a:lnSpc>
              <a:spcBef>
                <a:spcPts val="0"/>
              </a:spcBef>
              <a:spcAft>
                <a:spcPts val="0"/>
              </a:spcAft>
              <a:buSzPts val="1400"/>
              <a:buChar char="●"/>
            </a:pPr>
            <a:r>
              <a:rPr lang="sk" sz="1400"/>
              <a:t>V závislosti na mechanismu poranění existuje široká škála poškození tohoto vazu (asymptomatické podvrtnutí či natažení vazu, symptomatické prodloužení vazu, ruptura jednoho či obou svazků)</a:t>
            </a:r>
            <a:endParaRPr sz="1400"/>
          </a:p>
          <a:p>
            <a:pPr indent="-317500" lvl="0" marL="457200" rtl="0" algn="l">
              <a:lnSpc>
                <a:spcPct val="150000"/>
              </a:lnSpc>
              <a:spcBef>
                <a:spcPts val="0"/>
              </a:spcBef>
              <a:spcAft>
                <a:spcPts val="0"/>
              </a:spcAft>
              <a:buSzPts val="1400"/>
              <a:buChar char="●"/>
            </a:pPr>
            <a:r>
              <a:rPr lang="sk" sz="1400"/>
              <a:t>Existuje mnoho operačních technik, které si operatér vybírá podle dané situace (Torabi, Fu, Luo, &amp; Costello, 2013)</a:t>
            </a:r>
            <a:endParaRPr sz="1400"/>
          </a:p>
          <a:p>
            <a:pPr indent="-317500" lvl="0" marL="457200" rtl="0" algn="l">
              <a:lnSpc>
                <a:spcPct val="150000"/>
              </a:lnSpc>
              <a:spcBef>
                <a:spcPts val="0"/>
              </a:spcBef>
              <a:spcAft>
                <a:spcPts val="0"/>
              </a:spcAft>
              <a:buSzPts val="1400"/>
              <a:buChar char="●"/>
            </a:pPr>
            <a:r>
              <a:rPr lang="sk" sz="1400"/>
              <a:t>Jiné techniky např. sutura, reinzerce či pouhá tonizace vazu </a:t>
            </a:r>
            <a:endParaRPr sz="1400"/>
          </a:p>
          <a:p>
            <a:pPr indent="0" lvl="0" marL="0" rtl="0" algn="l">
              <a:lnSpc>
                <a:spcPct val="115000"/>
              </a:lnSpc>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ASK asistovaná plastika LCA</a:t>
            </a:r>
            <a:endParaRPr/>
          </a:p>
          <a:p>
            <a:pPr indent="0" lvl="0" marL="0" rtl="0" algn="l">
              <a:spcBef>
                <a:spcPts val="0"/>
              </a:spcBef>
              <a:spcAft>
                <a:spcPts val="0"/>
              </a:spcAft>
              <a:buNone/>
            </a:pPr>
            <a:r>
              <a:t/>
            </a:r>
            <a:endParaRPr/>
          </a:p>
        </p:txBody>
      </p:sp>
      <p:sp>
        <p:nvSpPr>
          <p:cNvPr id="923" name="Google Shape;923;p117"/>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100"/>
              <a:t>Metoda “single bundle”(SB)</a:t>
            </a:r>
            <a:endParaRPr sz="1100"/>
          </a:p>
          <a:p>
            <a:pPr indent="-298450" lvl="0" marL="457200" rtl="0" algn="l">
              <a:lnSpc>
                <a:spcPct val="115000"/>
              </a:lnSpc>
              <a:spcBef>
                <a:spcPts val="0"/>
              </a:spcBef>
              <a:spcAft>
                <a:spcPts val="0"/>
              </a:spcAft>
              <a:buSzPts val="1100"/>
              <a:buChar char="●"/>
            </a:pPr>
            <a:r>
              <a:rPr lang="sk" sz="1100"/>
              <a:t>nejčastěji používaná operační technika - náhrada původního vazu jedním štěpem, tzn. </a:t>
            </a:r>
            <a:r>
              <a:rPr b="1" lang="sk" sz="1100"/>
              <a:t>jednosvazková náhrada ACL</a:t>
            </a:r>
            <a:endParaRPr b="1" sz="1100"/>
          </a:p>
          <a:p>
            <a:pPr indent="-298450" lvl="0" marL="457200" rtl="0" algn="l">
              <a:lnSpc>
                <a:spcPct val="115000"/>
              </a:lnSpc>
              <a:spcBef>
                <a:spcPts val="0"/>
              </a:spcBef>
              <a:spcAft>
                <a:spcPts val="0"/>
              </a:spcAft>
              <a:buSzPts val="1100"/>
              <a:buChar char="●"/>
            </a:pPr>
            <a:r>
              <a:rPr lang="sk" sz="1100"/>
              <a:t>rekonstrukce pomocí této metody se provádí tak, že se vytvoří jeden femorální a jeden tibiální kanál (tunel)	</a:t>
            </a:r>
            <a:endParaRPr sz="1100"/>
          </a:p>
          <a:p>
            <a:pPr indent="-298450" lvl="0" marL="457200" rtl="0" algn="l">
              <a:lnSpc>
                <a:spcPct val="115000"/>
              </a:lnSpc>
              <a:spcBef>
                <a:spcPts val="0"/>
              </a:spcBef>
              <a:spcAft>
                <a:spcPts val="0"/>
              </a:spcAft>
              <a:buSzPts val="1100"/>
              <a:buChar char="●"/>
            </a:pPr>
            <a:r>
              <a:rPr lang="sk" sz="1100"/>
              <a:t>zaměření především na reprodukci AM svazku</a:t>
            </a:r>
            <a:endParaRPr sz="1100"/>
          </a:p>
          <a:p>
            <a:pPr indent="-298450" lvl="0" marL="457200" rtl="0" algn="l">
              <a:lnSpc>
                <a:spcPct val="115000"/>
              </a:lnSpc>
              <a:spcBef>
                <a:spcPts val="0"/>
              </a:spcBef>
              <a:spcAft>
                <a:spcPts val="0"/>
              </a:spcAft>
              <a:buSzPts val="1100"/>
              <a:buChar char="●"/>
            </a:pPr>
            <a:r>
              <a:rPr lang="sk" sz="1100"/>
              <a:t>AM svazek nedokáže plně obnovit rotační stabilitu KOK, PL svazek je velmi důležitý při stabilitě KOK v blízkosti plné EXT, a to především při rotačním zatížení - rozvinutí techniky dvousvazkové náhrady ACL (Li, Xu, Song, Jiang, &amp; Yu, 2013)</a:t>
            </a:r>
            <a:endParaRPr sz="1100"/>
          </a:p>
          <a:p>
            <a:pPr indent="0" lvl="0" marL="0" rtl="0" algn="l">
              <a:lnSpc>
                <a:spcPct val="115000"/>
              </a:lnSpc>
              <a:spcBef>
                <a:spcPts val="1200"/>
              </a:spcBef>
              <a:spcAft>
                <a:spcPts val="0"/>
              </a:spcAft>
              <a:buNone/>
            </a:pPr>
            <a:r>
              <a:rPr b="1" lang="sk" sz="1100"/>
              <a:t>Metoda “double bundle”</a:t>
            </a:r>
            <a:r>
              <a:rPr lang="sk" sz="1100"/>
              <a:t>					</a:t>
            </a:r>
            <a:endParaRPr sz="1100"/>
          </a:p>
          <a:p>
            <a:pPr indent="-298450" lvl="0" marL="457200" rtl="0" algn="l">
              <a:lnSpc>
                <a:spcPct val="115000"/>
              </a:lnSpc>
              <a:spcBef>
                <a:spcPts val="1200"/>
              </a:spcBef>
              <a:spcAft>
                <a:spcPts val="0"/>
              </a:spcAft>
              <a:buSzPts val="1100"/>
              <a:buChar char="●"/>
            </a:pPr>
            <a:r>
              <a:rPr lang="sk" sz="1100"/>
              <a:t>žádný ze zvazků není schopen sám plně nahradit funkci intaktního ACL </a:t>
            </a:r>
            <a:endParaRPr sz="1100"/>
          </a:p>
          <a:p>
            <a:pPr indent="-298450" lvl="0" marL="457200" rtl="0" algn="l">
              <a:lnSpc>
                <a:spcPct val="115000"/>
              </a:lnSpc>
              <a:spcBef>
                <a:spcPts val="0"/>
              </a:spcBef>
              <a:spcAft>
                <a:spcPts val="0"/>
              </a:spcAft>
              <a:buSzPts val="1100"/>
              <a:buChar char="●"/>
            </a:pPr>
            <a:r>
              <a:rPr lang="sk" sz="1100"/>
              <a:t>AM svazek totiž sám nekontroluje translaci ani rotaci v EXT kolene, ve FLX je jeho funkce velmi blízká funkci intaktního vazu</a:t>
            </a:r>
            <a:endParaRPr sz="1100"/>
          </a:p>
          <a:p>
            <a:pPr indent="-298450" lvl="0" marL="457200" rtl="0" algn="l">
              <a:lnSpc>
                <a:spcPct val="115000"/>
              </a:lnSpc>
              <a:spcBef>
                <a:spcPts val="0"/>
              </a:spcBef>
              <a:spcAft>
                <a:spcPts val="0"/>
              </a:spcAft>
              <a:buSzPts val="1100"/>
              <a:buChar char="●"/>
            </a:pPr>
            <a:r>
              <a:rPr lang="sk" sz="1100"/>
              <a:t>PL svazek se uplatňuje především v rotaci a translaci při EXT KOK </a:t>
            </a:r>
            <a:endParaRPr sz="1100"/>
          </a:p>
          <a:p>
            <a:pPr indent="-298450" lvl="0" marL="457200" rtl="0" algn="l">
              <a:lnSpc>
                <a:spcPct val="115000"/>
              </a:lnSpc>
              <a:spcBef>
                <a:spcPts val="0"/>
              </a:spcBef>
              <a:spcAft>
                <a:spcPts val="0"/>
              </a:spcAft>
              <a:buSzPts val="1100"/>
              <a:buChar char="●"/>
            </a:pPr>
            <a:r>
              <a:rPr lang="sk" sz="1100"/>
              <a:t>Od SB metody se metoda „double bundle“ liší nahrazením obou svazků. Používají se 2  štěpy - každý je fixován a tonizován zvlášť				</a:t>
            </a:r>
            <a:endParaRPr sz="1100"/>
          </a:p>
          <a:p>
            <a:pPr indent="-298450" lvl="0" marL="457200" rtl="0" algn="l">
              <a:lnSpc>
                <a:spcPct val="115000"/>
              </a:lnSpc>
              <a:spcBef>
                <a:spcPts val="0"/>
              </a:spcBef>
              <a:spcAft>
                <a:spcPts val="0"/>
              </a:spcAft>
              <a:buSzPts val="1100"/>
              <a:buChar char="●"/>
            </a:pPr>
            <a:r>
              <a:rPr b="1" lang="sk" sz="1100"/>
              <a:t>KI u této metody: </a:t>
            </a:r>
            <a:r>
              <a:rPr lang="sk" sz="1100"/>
              <a:t>degenerativní změny postiženého KOK (III. a vyšší stupeň), kostní modřiny, multiligamentózní poranění, malý rozměr tibiálního úponu LCA (&lt;14mm) nebo úzká či mělká interkondylická fossa (Ha, Lee, &amp; Kim, 2016; Hart &amp; Štipčák, 2010; Kato, Hoshino, Ingham, &amp; Fu, 2010)				</a:t>
            </a:r>
            <a:endParaRPr sz="1100"/>
          </a:p>
          <a:p>
            <a:pPr indent="-298450" lvl="0" marL="457200" rtl="0" algn="l">
              <a:lnSpc>
                <a:spcPct val="115000"/>
              </a:lnSpc>
              <a:spcBef>
                <a:spcPts val="0"/>
              </a:spcBef>
              <a:spcAft>
                <a:spcPts val="0"/>
              </a:spcAft>
              <a:buSzPts val="1100"/>
              <a:buChar char="●"/>
            </a:pPr>
            <a:r>
              <a:rPr lang="sk" sz="1100"/>
              <a:t>Dle studií se s technikou DB daří obnovit rotační stabilitu mnohem fyziologičtěji (Hart &amp; Štipčák, 2010)		</a:t>
            </a:r>
            <a:endParaRPr sz="1100"/>
          </a:p>
          <a:p>
            <a:pPr indent="-298450" lvl="0" marL="457200" rtl="0" algn="l">
              <a:lnSpc>
                <a:spcPct val="115000"/>
              </a:lnSpc>
              <a:spcBef>
                <a:spcPts val="0"/>
              </a:spcBef>
              <a:spcAft>
                <a:spcPts val="0"/>
              </a:spcAft>
              <a:buSzPts val="1100"/>
              <a:buChar char="●"/>
            </a:pPr>
            <a:r>
              <a:rPr lang="sk" sz="1100"/>
              <a:t>DB metoda se pojí s nižším rizikem selhání štěpu a menším stupněm pozitivity pivot-shift testu</a:t>
            </a:r>
            <a:endParaRPr sz="1100"/>
          </a:p>
          <a:p>
            <a:pPr indent="0" lvl="0" marL="457200" rtl="0" algn="l">
              <a:lnSpc>
                <a:spcPct val="115000"/>
              </a:lnSpc>
              <a:spcBef>
                <a:spcPts val="1200"/>
              </a:spcBef>
              <a:spcAft>
                <a:spcPts val="0"/>
              </a:spcAft>
              <a:buNone/>
            </a:pPr>
            <a:r>
              <a:t/>
            </a:r>
            <a:endParaRPr sz="1100"/>
          </a:p>
          <a:p>
            <a:pPr indent="0" lvl="0" marL="0" rtl="0" algn="l">
              <a:lnSpc>
                <a:spcPct val="115000"/>
              </a:lnSpc>
              <a:spcBef>
                <a:spcPts val="1200"/>
              </a:spcBef>
              <a:spcAft>
                <a:spcPts val="0"/>
              </a:spcAft>
              <a:buNone/>
            </a:pPr>
            <a:r>
              <a:t/>
            </a:r>
            <a:endParaRPr b="1" sz="1100"/>
          </a:p>
          <a:p>
            <a:pPr indent="0" lvl="0" marL="0" rtl="0" algn="l">
              <a:lnSpc>
                <a:spcPct val="115000"/>
              </a:lnSpc>
              <a:spcBef>
                <a:spcPts val="1200"/>
              </a:spcBef>
              <a:spcAft>
                <a:spcPts val="0"/>
              </a:spcAft>
              <a:buNone/>
            </a:pPr>
            <a:r>
              <a:t/>
            </a:r>
            <a:endParaRPr sz="1100"/>
          </a:p>
          <a:p>
            <a:pPr indent="0" lvl="0" marL="0" rtl="0" algn="l">
              <a:lnSpc>
                <a:spcPct val="115000"/>
              </a:lnSpc>
              <a:spcBef>
                <a:spcPts val="1200"/>
              </a:spcBef>
              <a:spcAft>
                <a:spcPts val="0"/>
              </a:spcAft>
              <a:buNone/>
            </a:pPr>
            <a:r>
              <a:t/>
            </a:r>
            <a:endParaRPr sz="1100"/>
          </a:p>
          <a:p>
            <a:pPr indent="0" lvl="0" marL="0" rtl="0" algn="l">
              <a:lnSpc>
                <a:spcPct val="115000"/>
              </a:lnSpc>
              <a:spcBef>
                <a:spcPts val="1200"/>
              </a:spcBef>
              <a:spcAft>
                <a:spcPts val="0"/>
              </a:spcAft>
              <a:buNone/>
            </a:pPr>
            <a:r>
              <a:rPr lang="sk" sz="1100"/>
              <a:t> </a:t>
            </a:r>
            <a:endParaRPr sz="1100"/>
          </a:p>
          <a:p>
            <a:pPr indent="0" lvl="0" marL="0" rtl="0" algn="l">
              <a:lnSpc>
                <a:spcPct val="115000"/>
              </a:lnSpc>
              <a:spcBef>
                <a:spcPts val="0"/>
              </a:spcBef>
              <a:spcAft>
                <a:spcPts val="0"/>
              </a:spcAft>
              <a:buNone/>
            </a:pPr>
            <a:r>
              <a:t/>
            </a:r>
            <a:endParaRPr sz="11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ASK asistovaná plastika LCA</a:t>
            </a:r>
            <a:endParaRPr/>
          </a:p>
          <a:p>
            <a:pPr indent="0" lvl="0" marL="0" rtl="0" algn="l">
              <a:spcBef>
                <a:spcPts val="0"/>
              </a:spcBef>
              <a:spcAft>
                <a:spcPts val="0"/>
              </a:spcAft>
              <a:buNone/>
            </a:pPr>
            <a:r>
              <a:t/>
            </a:r>
            <a:endParaRPr/>
          </a:p>
        </p:txBody>
      </p:sp>
      <p:sp>
        <p:nvSpPr>
          <p:cNvPr id="929" name="Google Shape;929;p11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t>Pacienti se symptomatickou rupturou pouze jednoho svazku- operační postup - </a:t>
            </a:r>
            <a:r>
              <a:rPr b="1" lang="sk" sz="1400"/>
              <a:t>augmentace </a:t>
            </a:r>
            <a:endParaRPr b="1" sz="1400"/>
          </a:p>
          <a:p>
            <a:pPr indent="-317500" lvl="0" marL="457200" rtl="0" algn="l">
              <a:lnSpc>
                <a:spcPct val="150000"/>
              </a:lnSpc>
              <a:spcBef>
                <a:spcPts val="0"/>
              </a:spcBef>
              <a:spcAft>
                <a:spcPts val="0"/>
              </a:spcAft>
              <a:buSzPts val="1400"/>
              <a:buChar char="●"/>
            </a:pPr>
            <a:r>
              <a:rPr lang="sk" sz="1400"/>
              <a:t>Intaktní a plně funkční svazek zůstává na svém místě a porušený svazek je rekonstruován (lepší propriocepce KOK - zachovány mechanoreceptory v nepostiženém svazku, zvýšená revaskularizace štěpu, přesnější zacílení femorálního a tibiálního kanálu vzhledem k přítomnosti zdravého svazku, dřívější zahájení rehabilitace a dřívější návrat ke sportovní činnosti (Torabi et al., 2013)			</a:t>
            </a:r>
            <a:endParaRPr sz="1400"/>
          </a:p>
          <a:p>
            <a:pPr indent="-317500" lvl="0" marL="457200" rtl="0" algn="l">
              <a:lnSpc>
                <a:spcPct val="150000"/>
              </a:lnSpc>
              <a:spcBef>
                <a:spcPts val="0"/>
              </a:spcBef>
              <a:spcAft>
                <a:spcPts val="0"/>
              </a:spcAft>
              <a:buSzPts val="1400"/>
              <a:buChar char="●"/>
            </a:pPr>
            <a:r>
              <a:rPr lang="sk" sz="1400"/>
              <a:t>LCA - 3 svazky </a:t>
            </a:r>
            <a:endParaRPr sz="1400"/>
          </a:p>
          <a:p>
            <a:pPr indent="-317500" lvl="0" marL="457200" rtl="0" algn="l">
              <a:lnSpc>
                <a:spcPct val="150000"/>
              </a:lnSpc>
              <a:spcBef>
                <a:spcPts val="0"/>
              </a:spcBef>
              <a:spcAft>
                <a:spcPts val="0"/>
              </a:spcAft>
              <a:buSzPts val="1400"/>
              <a:buChar char="●"/>
            </a:pPr>
            <a:r>
              <a:rPr lang="sk" sz="1400"/>
              <a:t>U neporušeného LCA tvoří úpony všech těchto svazků na femuru tvar půlměsíce a na tibii tvar trojúhelníku</a:t>
            </a:r>
            <a:endParaRPr sz="1400"/>
          </a:p>
          <a:p>
            <a:pPr indent="-317500" lvl="0" marL="457200" rtl="0" algn="l">
              <a:lnSpc>
                <a:spcPct val="150000"/>
              </a:lnSpc>
              <a:spcBef>
                <a:spcPts val="0"/>
              </a:spcBef>
              <a:spcAft>
                <a:spcPts val="0"/>
              </a:spcAft>
              <a:buSzPts val="1400"/>
              <a:buChar char="●"/>
            </a:pPr>
            <a:r>
              <a:rPr lang="sk" sz="1400"/>
              <a:t>„triple bundle“ metoda, tzn. </a:t>
            </a:r>
            <a:r>
              <a:rPr b="1" lang="sk" sz="1400"/>
              <a:t>trojsvazková náhrada LCA</a:t>
            </a:r>
            <a:r>
              <a:rPr lang="sk" sz="1400"/>
              <a:t> (trojúhelníkový tvar na tibii)</a:t>
            </a:r>
            <a:endParaRPr sz="1400"/>
          </a:p>
          <a:p>
            <a:pPr indent="0" lvl="0" marL="0" rtl="0" algn="l">
              <a:lnSpc>
                <a:spcPct val="150000"/>
              </a:lnSpc>
              <a:spcBef>
                <a:spcPts val="1200"/>
              </a:spcBef>
              <a:spcAft>
                <a:spcPts val="0"/>
              </a:spcAft>
              <a:buNone/>
            </a:pPr>
            <a:r>
              <a:t/>
            </a:r>
            <a:endParaRPr sz="1400"/>
          </a:p>
          <a:p>
            <a:pPr indent="0" lvl="0" marL="0" rtl="0" algn="l">
              <a:lnSpc>
                <a:spcPct val="150000"/>
              </a:lnSpc>
              <a:spcBef>
                <a:spcPts val="0"/>
              </a:spcBef>
              <a:spcAft>
                <a:spcPts val="0"/>
              </a:spcAft>
              <a:buNone/>
            </a:pPr>
            <a:r>
              <a:rPr lang="sk" sz="1400"/>
              <a:t>				</a:t>
            </a:r>
            <a:endParaRPr sz="1400"/>
          </a:p>
          <a:p>
            <a:pPr indent="0" lvl="0" marL="0" rtl="0" algn="l">
              <a:lnSpc>
                <a:spcPct val="150000"/>
              </a:lnSpc>
              <a:spcBef>
                <a:spcPts val="0"/>
              </a:spcBef>
              <a:spcAft>
                <a:spcPts val="0"/>
              </a:spcAft>
              <a:buNone/>
            </a:pPr>
            <a:r>
              <a:rPr lang="sk" sz="1400"/>
              <a:t>			</a:t>
            </a:r>
            <a:endParaRPr sz="1400"/>
          </a:p>
          <a:p>
            <a:pPr indent="0" lvl="0" marL="0" rtl="0" algn="l">
              <a:lnSpc>
                <a:spcPct val="150000"/>
              </a:lnSpc>
              <a:spcBef>
                <a:spcPts val="0"/>
              </a:spcBef>
              <a:spcAft>
                <a:spcPts val="0"/>
              </a:spcAft>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ASK asistovaná plastika LCA</a:t>
            </a:r>
            <a:endParaRPr/>
          </a:p>
          <a:p>
            <a:pPr indent="0" lvl="0" marL="0" rtl="0" algn="l">
              <a:spcBef>
                <a:spcPts val="0"/>
              </a:spcBef>
              <a:spcAft>
                <a:spcPts val="0"/>
              </a:spcAft>
              <a:buNone/>
            </a:pPr>
            <a:r>
              <a:t/>
            </a:r>
            <a:endParaRPr/>
          </a:p>
        </p:txBody>
      </p:sp>
      <p:pic>
        <p:nvPicPr>
          <p:cNvPr id="935" name="Google Shape;935;p119"/>
          <p:cNvPicPr preferRelativeResize="0"/>
          <p:nvPr/>
        </p:nvPicPr>
        <p:blipFill>
          <a:blip r:embed="rId3">
            <a:alphaModFix/>
          </a:blip>
          <a:stretch>
            <a:fillRect/>
          </a:stretch>
        </p:blipFill>
        <p:spPr>
          <a:xfrm>
            <a:off x="521500" y="1113250"/>
            <a:ext cx="3871700" cy="1685325"/>
          </a:xfrm>
          <a:prstGeom prst="rect">
            <a:avLst/>
          </a:prstGeom>
          <a:noFill/>
          <a:ln>
            <a:noFill/>
          </a:ln>
        </p:spPr>
      </p:pic>
      <p:sp>
        <p:nvSpPr>
          <p:cNvPr id="936" name="Google Shape;936;p119"/>
          <p:cNvSpPr txBox="1"/>
          <p:nvPr/>
        </p:nvSpPr>
        <p:spPr>
          <a:xfrm>
            <a:off x="521450" y="2747775"/>
            <a:ext cx="3871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k" sz="800">
                <a:solidFill>
                  <a:srgbClr val="CCCCCC"/>
                </a:solidFill>
              </a:rPr>
              <a:t>https://openriver.winona.edu/cgi/viewcontent.cgi?article=1100&amp;context=urc2019</a:t>
            </a:r>
            <a:endParaRPr sz="800">
              <a:solidFill>
                <a:srgbClr val="CCCCCC"/>
              </a:solidFill>
            </a:endParaRPr>
          </a:p>
        </p:txBody>
      </p:sp>
      <p:pic>
        <p:nvPicPr>
          <p:cNvPr id="937" name="Google Shape;937;p119"/>
          <p:cNvPicPr preferRelativeResize="0"/>
          <p:nvPr/>
        </p:nvPicPr>
        <p:blipFill>
          <a:blip r:embed="rId4">
            <a:alphaModFix/>
          </a:blip>
          <a:stretch>
            <a:fillRect/>
          </a:stretch>
        </p:blipFill>
        <p:spPr>
          <a:xfrm>
            <a:off x="4514550" y="1113250"/>
            <a:ext cx="4427400" cy="2810085"/>
          </a:xfrm>
          <a:prstGeom prst="rect">
            <a:avLst/>
          </a:prstGeom>
          <a:noFill/>
          <a:ln>
            <a:noFill/>
          </a:ln>
        </p:spPr>
      </p:pic>
      <p:sp>
        <p:nvSpPr>
          <p:cNvPr id="938" name="Google Shape;938;p119"/>
          <p:cNvSpPr txBox="1"/>
          <p:nvPr/>
        </p:nvSpPr>
        <p:spPr>
          <a:xfrm>
            <a:off x="4514550" y="3780125"/>
            <a:ext cx="4342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k" sz="800">
                <a:solidFill>
                  <a:srgbClr val="CCCCCC"/>
                </a:solidFill>
              </a:rPr>
              <a:t>https://openriver.winona.edu/cgi/viewcontent.cgi?article=1100&amp;context=urc2019</a:t>
            </a:r>
            <a:endParaRPr sz="800">
              <a:solidFill>
                <a:srgbClr val="CCCCCC"/>
              </a:solidFill>
            </a:endParaRPr>
          </a:p>
        </p:txBody>
      </p:sp>
      <p:pic>
        <p:nvPicPr>
          <p:cNvPr id="939" name="Google Shape;939;p119"/>
          <p:cNvPicPr preferRelativeResize="0"/>
          <p:nvPr/>
        </p:nvPicPr>
        <p:blipFill>
          <a:blip r:embed="rId5">
            <a:alphaModFix/>
          </a:blip>
          <a:stretch>
            <a:fillRect/>
          </a:stretch>
        </p:blipFill>
        <p:spPr>
          <a:xfrm>
            <a:off x="1373725" y="3042463"/>
            <a:ext cx="2547321" cy="1783125"/>
          </a:xfrm>
          <a:prstGeom prst="rect">
            <a:avLst/>
          </a:prstGeom>
          <a:noFill/>
          <a:ln>
            <a:noFill/>
          </a:ln>
        </p:spPr>
      </p:pic>
      <p:sp>
        <p:nvSpPr>
          <p:cNvPr id="940" name="Google Shape;940;p119"/>
          <p:cNvSpPr txBox="1"/>
          <p:nvPr/>
        </p:nvSpPr>
        <p:spPr>
          <a:xfrm>
            <a:off x="1103288" y="4825575"/>
            <a:ext cx="3088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CCCCCC"/>
                </a:solidFill>
              </a:rPr>
              <a:t>https://link.springer.com/chapter/10.1007/978-4-431-55858-3_26</a:t>
            </a:r>
            <a:endParaRPr sz="800">
              <a:solidFill>
                <a:srgbClr val="CCCCCC"/>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