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6858000" cx="9144000"/>
  <p:notesSz cx="6858000" cy="9144000"/>
  <p:embeddedFontLst>
    <p:embeddedFont>
      <p:font typeface="Roboto"/>
      <p:regular r:id="rId79"/>
      <p:bold r:id="rId80"/>
      <p:italic r:id="rId81"/>
      <p:boldItalic r:id="rId82"/>
    </p:embeddedFont>
    <p:embeddedFont>
      <p:font typeface="Montserrat"/>
      <p:regular r:id="rId83"/>
      <p:bold r:id="rId84"/>
      <p:italic r:id="rId85"/>
      <p:boldItalic r:id="rId86"/>
    </p:embeddedFont>
    <p:embeddedFont>
      <p:font typeface="Tahoma"/>
      <p:regular r:id="rId87"/>
      <p:bold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89" roundtripDataSignature="AMtx7mgBA5YNAwRO2AwpphCtuwZKnNbm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Montserrat-bold.fntdata"/><Relationship Id="rId83" Type="http://schemas.openxmlformats.org/officeDocument/2006/relationships/font" Target="fonts/Montserrat-regular.fntdata"/><Relationship Id="rId42" Type="http://schemas.openxmlformats.org/officeDocument/2006/relationships/slide" Target="slides/slide37.xml"/><Relationship Id="rId86" Type="http://schemas.openxmlformats.org/officeDocument/2006/relationships/font" Target="fonts/Montserrat-boldItalic.fntdata"/><Relationship Id="rId41" Type="http://schemas.openxmlformats.org/officeDocument/2006/relationships/slide" Target="slides/slide36.xml"/><Relationship Id="rId85" Type="http://schemas.openxmlformats.org/officeDocument/2006/relationships/font" Target="fonts/Montserrat-italic.fntdata"/><Relationship Id="rId44" Type="http://schemas.openxmlformats.org/officeDocument/2006/relationships/slide" Target="slides/slide39.xml"/><Relationship Id="rId88" Type="http://schemas.openxmlformats.org/officeDocument/2006/relationships/font" Target="fonts/Tahoma-bold.fntdata"/><Relationship Id="rId43" Type="http://schemas.openxmlformats.org/officeDocument/2006/relationships/slide" Target="slides/slide38.xml"/><Relationship Id="rId87" Type="http://schemas.openxmlformats.org/officeDocument/2006/relationships/font" Target="fonts/Tahoma-regular.fntdata"/><Relationship Id="rId46" Type="http://schemas.openxmlformats.org/officeDocument/2006/relationships/slide" Target="slides/slide41.xml"/><Relationship Id="rId45" Type="http://schemas.openxmlformats.org/officeDocument/2006/relationships/slide" Target="slides/slide40.xml"/><Relationship Id="rId89" Type="http://customschemas.google.com/relationships/presentationmetadata" Target="metadata"/><Relationship Id="rId80" Type="http://schemas.openxmlformats.org/officeDocument/2006/relationships/font" Target="fonts/Roboto-bold.fntdata"/><Relationship Id="rId82" Type="http://schemas.openxmlformats.org/officeDocument/2006/relationships/font" Target="fonts/Roboto-boldItalic.fntdata"/><Relationship Id="rId81"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Roboto-regular.fntdata"/><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cs-CZ"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index.php?title=%C3%9A%C5%BEinov%C3%BD_syndrom&amp;action=edit&amp;redlink=1" TargetMode="External"/><Relationship Id="rId3" Type="http://schemas.openxmlformats.org/officeDocument/2006/relationships/hyperlink" Target="https://www.wikiskripta.eu/w/Plexus_lumbalis" TargetMode="External"/><Relationship Id="rId4" Type="http://schemas.openxmlformats.org/officeDocument/2006/relationships/hyperlink" Target="https://www.wikiskripta.eu/w/P%C3%A1nev" TargetMode="External"/><Relationship Id="rId9" Type="http://schemas.openxmlformats.org/officeDocument/2006/relationships/hyperlink" Target="https://www.wikiskripta.eu/w/Parest%C3%A9zie" TargetMode="External"/><Relationship Id="rId5" Type="http://schemas.openxmlformats.org/officeDocument/2006/relationships/hyperlink" Target="https://www.wikiskripta.eu/w/Ligamentum_inguinale" TargetMode="External"/><Relationship Id="rId6" Type="http://schemas.openxmlformats.org/officeDocument/2006/relationships/hyperlink" Target="https://www.wikiskripta.eu/index.php?title=Meralgia_paraesthetica&amp;veaction=edit&amp;section=1" TargetMode="External"/><Relationship Id="rId7" Type="http://schemas.openxmlformats.org/officeDocument/2006/relationships/hyperlink" Target="https://www.wikiskripta.eu/index.php?title=Meralgia_paraesthetica&amp;action=edit&amp;section=1" TargetMode="External"/><Relationship Id="rId8" Type="http://schemas.openxmlformats.org/officeDocument/2006/relationships/hyperlink" Target="https://www.wikiskripta.eu/w/Bolest"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w/Nervus_ischiadicus" TargetMode="External"/><Relationship Id="rId3" Type="http://schemas.openxmlformats.org/officeDocument/2006/relationships/hyperlink" Target="https://www.wikiskripta.eu/w/Nervus_obturatorius"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1a4c4d34ba_0_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1a4c4d34ba_0_1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1a4c4d34ba_0_1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solidFill>
                  <a:srgbClr val="3B3B3B"/>
                </a:solidFill>
                <a:latin typeface="Montserrat"/>
                <a:ea typeface="Montserrat"/>
                <a:cs typeface="Montserrat"/>
                <a:sym typeface="Montserrat"/>
              </a:rPr>
              <a:t>(zmnožená kloubní výstelka s tvorbou výpotku) bývá často způsobena celkovým onemocněním např. revmatoidní artritidou nebo lokální příčinou - např. poškození chrupavek)</a:t>
            </a:r>
            <a:endParaRPr/>
          </a:p>
        </p:txBody>
      </p:sp>
      <p:sp>
        <p:nvSpPr>
          <p:cNvPr id="213" name="Google Shape;21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Zepředu si všímáme především šikmého držení pánve (může být připsáno jednostranným addukčním nebo abdukčním držením, zkratem dolní končetiny nebo primární skoliózou) a sledujeme postavení dolních končetin – zda je v zevně rotačním držení nebo ve flexi. Z boku posoudíme míru zvětšení bederní lordózy (může svědčit o fixované flekční kontraktuře jedné nebo obou kyčlí). Zezadu zhodnotíme pánev (šikmé držení, asymetrii gluteálních rýh, symetrii nebo atrofii svalové hmoty v oblasti hýždí) a zda není přítomna kompenzační skolióza.</a:t>
            </a:r>
            <a:endParaRPr/>
          </a:p>
          <a:p>
            <a:pPr indent="0" lvl="0" marL="0" rtl="0" algn="l">
              <a:spcBef>
                <a:spcPts val="0"/>
              </a:spcBef>
              <a:spcAft>
                <a:spcPts val="0"/>
              </a:spcAft>
              <a:buNone/>
            </a:pPr>
            <a:r>
              <a:rPr lang="cs-CZ"/>
              <a:t>Stoj na jedné dolní končetině, také tzv. Trendelenburgova zkouška, ukazuje přibližný rozsah oslabení abduktorů kyčle. Test je negativní, pokud se pánev jen lehce elevuje na nezatížené končetině (při pozitivitě testu pánev na nezatížené straně podklesává). Při výraznějším oslabení může docházet ke kompenzačnímu úklonu trupu na stranu stojné končetiny – tzv. Duchennův příznak.</a:t>
            </a:r>
            <a:endParaRPr/>
          </a:p>
        </p:txBody>
      </p:sp>
      <p:sp>
        <p:nvSpPr>
          <p:cNvPr id="230" name="Google Shape;23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Pro koxartrózu je typická bolest v třísle, ale může vyzařovat po přední a zevní straně stehna, do hýždí, na přední stranu kolena, vzácněji po přední straně holeně nad kotník. Může se projevit i izolovanou bolestí kolene a imitací gonartrózy (kyčel i koleno vede senzitivní vlákna do n. obturatorius a n. femoralis) (Doherty, 2000; Pavelka et al., 2003). Koxartróza také často bolí v kříži, vyšetření kyčelního kloubu by mělo patřit k rutinní diagnostice bolestí v kříži (Lewit, 2003)</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Palpujeme úpony souvisejících šlach a vazů v okolí kloubu. Bolestivé body se nacházejí na hlavici femuru v třísle, při úponu adduktorů, typicky nacházíme hypertonus adduktorů a flexorů kyčle a naopak hypotonii nebo hypotrofii gluteálních svalů. Mezi další pomocná vyšetření lze zařadit například stoj na dvou vahách (míra rozložení váhy mezi postiženou a nepostiženou končetinu), nebo záznam hmotnosti jako významného rizikového faktoru vzniku koxartrózy (Doherty, 2000; Lewit, 2003; Véle, 1997).</a:t>
            </a:r>
            <a:endParaRPr/>
          </a:p>
        </p:txBody>
      </p:sp>
      <p:sp>
        <p:nvSpPr>
          <p:cNvPr id="236" name="Google Shape;23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latin typeface="Arial"/>
                <a:ea typeface="Arial"/>
                <a:cs typeface="Arial"/>
                <a:sym typeface="Arial"/>
              </a:rPr>
              <a:t>Pro artrózu kyčle je typický vzorec dle Cyriaxe: vnitřní rotace – extenze – flexe – zevní rotace.</a:t>
            </a:r>
            <a:endParaRPr/>
          </a:p>
        </p:txBody>
      </p:sp>
      <p:sp>
        <p:nvSpPr>
          <p:cNvPr id="250" name="Google Shape;25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CZ"/>
              <a:t>Důležitý je charakter bolesti. Pokud je vázaná na zatížení, únavu, chůzi nebo stání, jedná se o tzv. mechanický typ bolesti (může svědčit o progresi onemocnění, aseptické nekróze), nebo nacházíme klidový typ bolesti tzv. zánětlivý typ bolesti, obtěžující v noci nebo nad ránem, provázený ztuhlostí kloubu po probuzení, trvající déle než třicet minut (svědčí o zánětlivých pochodech v kloubu) (Doherty, 2000; Trnavský et al., 19997).</a:t>
            </a:r>
            <a:endParaRPr/>
          </a:p>
        </p:txBody>
      </p:sp>
      <p:sp>
        <p:nvSpPr>
          <p:cNvPr id="262" name="Google Shape;26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sz="1100">
                <a:latin typeface="Arial"/>
                <a:ea typeface="Arial"/>
                <a:cs typeface="Arial"/>
                <a:sym typeface="Arial"/>
              </a:rPr>
              <a:t>(postavení DK v kyčelním kloubu: flexe 30°-40°, abdukce 20°- 30°, ZR 10°- 20°)</a:t>
            </a:r>
            <a:endParaRPr sz="1100">
              <a:latin typeface="Arial"/>
              <a:ea typeface="Arial"/>
              <a:cs typeface="Arial"/>
              <a:sym typeface="Arial"/>
            </a:endParaRPr>
          </a:p>
          <a:p>
            <a:pPr indent="0" lvl="0" marL="0" rtl="0" algn="l">
              <a:spcBef>
                <a:spcPts val="0"/>
              </a:spcBef>
              <a:spcAft>
                <a:spcPts val="0"/>
              </a:spcAft>
              <a:buNone/>
            </a:pPr>
            <a:r>
              <a:rPr b="1" lang="cs-CZ" sz="1100">
                <a:latin typeface="Arial"/>
                <a:ea typeface="Arial"/>
                <a:cs typeface="Arial"/>
                <a:sym typeface="Arial"/>
              </a:rPr>
              <a:t>Chyby:</a:t>
            </a:r>
            <a:r>
              <a:rPr lang="cs-CZ" sz="1100">
                <a:latin typeface="Arial"/>
                <a:ea typeface="Arial"/>
                <a:cs typeface="Arial"/>
                <a:sym typeface="Arial"/>
              </a:rPr>
              <a:t> Izometrická aktivita je ve směru flexe kyčelního kloubu. Většinou způsobeno špatnou polohou rukou, které jsou na přední ploše stehna.</a:t>
            </a:r>
            <a:endParaRPr sz="1100">
              <a:latin typeface="Arial"/>
              <a:ea typeface="Arial"/>
              <a:cs typeface="Arial"/>
              <a:sym typeface="Arial"/>
            </a:endParaRPr>
          </a:p>
        </p:txBody>
      </p:sp>
      <p:sp>
        <p:nvSpPr>
          <p:cNvPr id="280" name="Google Shape;280;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1a8cac0e61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1a8cac0e61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g21a8cac0e61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Více směrem ozřejmění u iliopsoatu pro lehce šikmý průběh - směr FLX k protilehlému rameni</a:t>
            </a:r>
            <a:endParaRPr/>
          </a:p>
          <a:p>
            <a:pPr indent="0" lvl="0" marL="0" rtl="0" algn="l">
              <a:spcBef>
                <a:spcPts val="0"/>
              </a:spcBef>
              <a:spcAft>
                <a:spcPts val="0"/>
              </a:spcAft>
              <a:buNone/>
            </a:pPr>
            <a:r>
              <a:rPr lang="cs-CZ"/>
              <a:t>u iliacu spíše jen flexe v KYK (palpující ruka kolmo)</a:t>
            </a:r>
            <a:endParaRPr/>
          </a:p>
        </p:txBody>
      </p:sp>
      <p:sp>
        <p:nvSpPr>
          <p:cNvPr id="315" name="Google Shape;315;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Zaberte, jakoby jste chtěli udělat krok vpřed</a:t>
            </a:r>
            <a:endParaRPr/>
          </a:p>
        </p:txBody>
      </p:sp>
      <p:sp>
        <p:nvSpPr>
          <p:cNvPr id="321" name="Google Shape;321;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1a8cac0e61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1a8cac0e61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21a8cac0e61_0_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1a4c4d34ba_0_2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1a4c4d34ba_0_2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1a4c4d34ba_0_20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2100" lvl="0" marL="457200" rtl="0" algn="l">
              <a:lnSpc>
                <a:spcPct val="115000"/>
              </a:lnSpc>
              <a:spcBef>
                <a:spcPts val="3100"/>
              </a:spcBef>
              <a:spcAft>
                <a:spcPts val="0"/>
              </a:spcAft>
              <a:buClr>
                <a:srgbClr val="272626"/>
              </a:buClr>
              <a:buSzPts val="1000"/>
              <a:buChar char="●"/>
            </a:pPr>
            <a:r>
              <a:rPr lang="cs-CZ" sz="1000">
                <a:solidFill>
                  <a:srgbClr val="272626"/>
                </a:solidFill>
                <a:latin typeface="Arial"/>
                <a:ea typeface="Arial"/>
                <a:cs typeface="Arial"/>
                <a:sym typeface="Arial"/>
              </a:rPr>
              <a:t>tupá </a:t>
            </a:r>
            <a:r>
              <a:rPr b="1" lang="cs-CZ" sz="1000">
                <a:solidFill>
                  <a:srgbClr val="272626"/>
                </a:solidFill>
                <a:latin typeface="Arial"/>
                <a:ea typeface="Arial"/>
                <a:cs typeface="Arial"/>
                <a:sym typeface="Arial"/>
              </a:rPr>
              <a:t>bolest </a:t>
            </a:r>
            <a:r>
              <a:rPr lang="cs-CZ" sz="1000">
                <a:solidFill>
                  <a:srgbClr val="272626"/>
                </a:solidFill>
                <a:latin typeface="Arial"/>
                <a:ea typeface="Arial"/>
                <a:cs typeface="Arial"/>
                <a:sym typeface="Arial"/>
              </a:rPr>
              <a:t>nebo pocit </a:t>
            </a:r>
            <a:r>
              <a:rPr b="1" lang="cs-CZ" sz="1000">
                <a:solidFill>
                  <a:srgbClr val="272626"/>
                </a:solidFill>
                <a:latin typeface="Arial"/>
                <a:ea typeface="Arial"/>
                <a:cs typeface="Arial"/>
                <a:sym typeface="Arial"/>
              </a:rPr>
              <a:t>ztuhlosti </a:t>
            </a:r>
            <a:r>
              <a:rPr lang="cs-CZ" sz="1000">
                <a:solidFill>
                  <a:srgbClr val="272626"/>
                </a:solidFill>
                <a:latin typeface="Arial"/>
                <a:ea typeface="Arial"/>
                <a:cs typeface="Arial"/>
                <a:sym typeface="Arial"/>
              </a:rPr>
              <a:t>v oblasti lokte, kolene, ramene, palce u nohy nebo jiného kloubu</a:t>
            </a:r>
            <a:endParaRPr sz="1000">
              <a:solidFill>
                <a:srgbClr val="272626"/>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Char char="●"/>
            </a:pPr>
            <a:r>
              <a:rPr lang="cs-CZ" sz="1000">
                <a:solidFill>
                  <a:srgbClr val="272626"/>
                </a:solidFill>
                <a:latin typeface="Arial"/>
                <a:ea typeface="Arial"/>
                <a:cs typeface="Arial"/>
                <a:sym typeface="Arial"/>
              </a:rPr>
              <a:t>zhoršování </a:t>
            </a:r>
            <a:r>
              <a:rPr b="1" lang="cs-CZ" sz="1000">
                <a:solidFill>
                  <a:srgbClr val="272626"/>
                </a:solidFill>
                <a:latin typeface="Arial"/>
                <a:ea typeface="Arial"/>
                <a:cs typeface="Arial"/>
                <a:sym typeface="Arial"/>
              </a:rPr>
              <a:t>bolesti při pohybu nebo tlaku</a:t>
            </a:r>
            <a:endParaRPr b="1" sz="1000">
              <a:solidFill>
                <a:srgbClr val="272626"/>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Char char="●"/>
            </a:pPr>
            <a:r>
              <a:rPr lang="cs-CZ" sz="1000">
                <a:solidFill>
                  <a:srgbClr val="272626"/>
                </a:solidFill>
                <a:latin typeface="Arial"/>
                <a:ea typeface="Arial"/>
                <a:cs typeface="Arial"/>
                <a:sym typeface="Arial"/>
              </a:rPr>
              <a:t>otok nebo teplo na dotek</a:t>
            </a:r>
            <a:endParaRPr sz="1000">
              <a:solidFill>
                <a:srgbClr val="272626"/>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Char char="●"/>
            </a:pPr>
            <a:r>
              <a:rPr lang="cs-CZ" sz="1000">
                <a:solidFill>
                  <a:srgbClr val="272626"/>
                </a:solidFill>
                <a:latin typeface="Arial"/>
                <a:ea typeface="Arial"/>
                <a:cs typeface="Arial"/>
                <a:sym typeface="Arial"/>
              </a:rPr>
              <a:t>příležitostné zarudnutí kůže v oblasti zanícené bursy</a:t>
            </a:r>
            <a:endParaRPr sz="1000">
              <a:solidFill>
                <a:srgbClr val="272626"/>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Char char="●"/>
            </a:pPr>
            <a:r>
              <a:rPr lang="cs-CZ" sz="1000">
                <a:solidFill>
                  <a:srgbClr val="272626"/>
                </a:solidFill>
                <a:latin typeface="Arial"/>
                <a:ea typeface="Arial"/>
                <a:cs typeface="Arial"/>
                <a:sym typeface="Arial"/>
              </a:rPr>
              <a:t>bursitida v oblasti kyčle nezpůsobuje viditelný otok nebo </a:t>
            </a:r>
            <a:r>
              <a:rPr b="1" lang="cs-CZ" sz="1000">
                <a:solidFill>
                  <a:srgbClr val="272626"/>
                </a:solidFill>
                <a:latin typeface="Arial"/>
                <a:ea typeface="Arial"/>
                <a:cs typeface="Arial"/>
                <a:sym typeface="Arial"/>
              </a:rPr>
              <a:t>zarudnutí kůže</a:t>
            </a:r>
            <a:r>
              <a:rPr lang="cs-CZ" sz="1000">
                <a:solidFill>
                  <a:srgbClr val="272626"/>
                </a:solidFill>
                <a:latin typeface="Arial"/>
                <a:ea typeface="Arial"/>
                <a:cs typeface="Arial"/>
                <a:sym typeface="Arial"/>
              </a:rPr>
              <a:t>, jelikož bursy zde leží pod silnými svaly. V tomto případě se bolest objevuje nad velkým trochanterem </a:t>
            </a:r>
            <a:endParaRPr sz="1000">
              <a:solidFill>
                <a:srgbClr val="272626"/>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Font typeface="Arial"/>
              <a:buChar char="●"/>
            </a:pPr>
            <a:r>
              <a:rPr lang="cs-CZ" sz="1000">
                <a:solidFill>
                  <a:srgbClr val="272626"/>
                </a:solidFill>
                <a:latin typeface="Arial"/>
                <a:ea typeface="Arial"/>
                <a:cs typeface="Arial"/>
                <a:sym typeface="Arial"/>
              </a:rPr>
              <a:t>Nejčastějšími příčinami bursitidy je nadměrné </a:t>
            </a:r>
            <a:r>
              <a:rPr b="1" lang="cs-CZ" sz="1000">
                <a:solidFill>
                  <a:srgbClr val="272626"/>
                </a:solidFill>
                <a:latin typeface="Arial"/>
                <a:ea typeface="Arial"/>
                <a:cs typeface="Arial"/>
                <a:sym typeface="Arial"/>
              </a:rPr>
              <a:t>namáhání</a:t>
            </a:r>
            <a:r>
              <a:rPr lang="cs-CZ" sz="1000">
                <a:solidFill>
                  <a:srgbClr val="272626"/>
                </a:solidFill>
                <a:latin typeface="Arial"/>
                <a:ea typeface="Arial"/>
                <a:cs typeface="Arial"/>
                <a:sym typeface="Arial"/>
              </a:rPr>
              <a:t>, přetížení nebo akutní </a:t>
            </a:r>
            <a:r>
              <a:rPr b="1" lang="cs-CZ" sz="1000">
                <a:solidFill>
                  <a:srgbClr val="272626"/>
                </a:solidFill>
                <a:latin typeface="Arial"/>
                <a:ea typeface="Arial"/>
                <a:cs typeface="Arial"/>
                <a:sym typeface="Arial"/>
              </a:rPr>
              <a:t>trauma </a:t>
            </a:r>
            <a:r>
              <a:rPr lang="cs-CZ" sz="1000">
                <a:solidFill>
                  <a:srgbClr val="272626"/>
                </a:solidFill>
                <a:latin typeface="Arial"/>
                <a:ea typeface="Arial"/>
                <a:cs typeface="Arial"/>
                <a:sym typeface="Arial"/>
              </a:rPr>
              <a:t>kloubu, jako jsou např. opakované </a:t>
            </a:r>
            <a:r>
              <a:rPr b="1" lang="cs-CZ" sz="1000">
                <a:solidFill>
                  <a:srgbClr val="272626"/>
                </a:solidFill>
                <a:latin typeface="Arial"/>
                <a:ea typeface="Arial"/>
                <a:cs typeface="Arial"/>
                <a:sym typeface="Arial"/>
              </a:rPr>
              <a:t>údery</a:t>
            </a:r>
            <a:r>
              <a:rPr lang="cs-CZ" sz="1000">
                <a:solidFill>
                  <a:srgbClr val="272626"/>
                </a:solidFill>
                <a:latin typeface="Arial"/>
                <a:ea typeface="Arial"/>
                <a:cs typeface="Arial"/>
                <a:sym typeface="Arial"/>
              </a:rPr>
              <a:t>, nebo dlouhodobé zatížení při </a:t>
            </a:r>
            <a:r>
              <a:rPr b="1" lang="cs-CZ" sz="1000">
                <a:solidFill>
                  <a:srgbClr val="272626"/>
                </a:solidFill>
                <a:latin typeface="Arial"/>
                <a:ea typeface="Arial"/>
                <a:cs typeface="Arial"/>
                <a:sym typeface="Arial"/>
              </a:rPr>
              <a:t>klečení</a:t>
            </a:r>
            <a:r>
              <a:rPr lang="cs-CZ" sz="1000">
                <a:solidFill>
                  <a:srgbClr val="272626"/>
                </a:solidFill>
                <a:latin typeface="Arial"/>
                <a:ea typeface="Arial"/>
                <a:cs typeface="Arial"/>
                <a:sym typeface="Arial"/>
              </a:rPr>
              <a:t>. Bursitidu může způsobit infekce, artritida, či dna. Často se příčina nezjistí. Bursitidu nejčastěji způsobují repetitivní pohyby spojené s určitými činnostmi.</a:t>
            </a:r>
            <a:endParaRPr sz="1000">
              <a:solidFill>
                <a:srgbClr val="272626"/>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Char char="●"/>
            </a:pPr>
            <a:r>
              <a:rPr lang="cs-CZ" sz="1000">
                <a:solidFill>
                  <a:srgbClr val="272626"/>
                </a:solidFill>
                <a:latin typeface="Arial"/>
                <a:ea typeface="Arial"/>
                <a:cs typeface="Arial"/>
                <a:sym typeface="Arial"/>
              </a:rPr>
              <a:t>Bursitida kyčle bývá obvykle spojena s artritidou nebo úrazem v obl. kyčelního kloubu. Další obvyklou příčinou je dlouhodobé zatěžování kyčle, např. dlouhotrvajícím stáním.</a:t>
            </a:r>
            <a:endParaRPr sz="1000">
              <a:solidFill>
                <a:srgbClr val="272626"/>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Char char="●"/>
            </a:pPr>
            <a:r>
              <a:rPr i="1" lang="cs-CZ" sz="1000">
                <a:solidFill>
                  <a:srgbClr val="212529"/>
                </a:solidFill>
                <a:latin typeface="Arial"/>
                <a:ea typeface="Arial"/>
                <a:cs typeface="Arial"/>
                <a:sym typeface="Arial"/>
              </a:rPr>
              <a:t>Meralgia paraesthetica</a:t>
            </a:r>
            <a:r>
              <a:rPr lang="cs-CZ" sz="1000">
                <a:solidFill>
                  <a:srgbClr val="212529"/>
                </a:solidFill>
                <a:latin typeface="Arial"/>
                <a:ea typeface="Arial"/>
                <a:cs typeface="Arial"/>
                <a:sym typeface="Arial"/>
              </a:rPr>
              <a:t> je </a:t>
            </a:r>
            <a:r>
              <a:rPr lang="cs-CZ" sz="1000">
                <a:solidFill>
                  <a:srgbClr val="BA0000"/>
                </a:solidFill>
                <a:uFill>
                  <a:noFill/>
                </a:uFill>
                <a:latin typeface="Arial"/>
                <a:ea typeface="Arial"/>
                <a:cs typeface="Arial"/>
                <a:sym typeface="Arial"/>
                <a:hlinkClick r:id="rId2">
                  <a:extLst>
                    <a:ext uri="{A12FA001-AC4F-418D-AE19-62706E023703}">
                      <ahyp:hlinkClr val="tx"/>
                    </a:ext>
                  </a:extLst>
                </a:hlinkClick>
              </a:rPr>
              <a:t>úžinový syndrom</a:t>
            </a:r>
            <a:r>
              <a:rPr lang="cs-CZ" sz="1000">
                <a:solidFill>
                  <a:srgbClr val="212529"/>
                </a:solidFill>
                <a:latin typeface="Arial"/>
                <a:ea typeface="Arial"/>
                <a:cs typeface="Arial"/>
                <a:sym typeface="Arial"/>
              </a:rPr>
              <a:t>, při kterém dochází ke kompresi </a:t>
            </a:r>
            <a:r>
              <a:rPr i="1" lang="cs-CZ" sz="1000">
                <a:solidFill>
                  <a:srgbClr val="212529"/>
                </a:solidFill>
                <a:latin typeface="Arial"/>
                <a:ea typeface="Arial"/>
                <a:cs typeface="Arial"/>
                <a:sym typeface="Arial"/>
              </a:rPr>
              <a:t>n. cutaneus femoris lateralis</a:t>
            </a:r>
            <a:r>
              <a:rPr lang="cs-CZ" sz="1000">
                <a:solidFill>
                  <a:srgbClr val="212529"/>
                </a:solidFill>
                <a:latin typeface="Arial"/>
                <a:ea typeface="Arial"/>
                <a:cs typeface="Arial"/>
                <a:sym typeface="Arial"/>
              </a:rPr>
              <a:t> (z </a:t>
            </a:r>
            <a:r>
              <a:rPr i="1" lang="cs-CZ" sz="1000">
                <a:solidFill>
                  <a:srgbClr val="007BFF"/>
                </a:solidFill>
                <a:uFill>
                  <a:noFill/>
                </a:uFill>
                <a:latin typeface="Arial"/>
                <a:ea typeface="Arial"/>
                <a:cs typeface="Arial"/>
                <a:sym typeface="Arial"/>
                <a:hlinkClick r:id="rId3">
                  <a:extLst>
                    <a:ext uri="{A12FA001-AC4F-418D-AE19-62706E023703}">
                      <ahyp:hlinkClr val="tx"/>
                    </a:ext>
                  </a:extLst>
                </a:hlinkClick>
              </a:rPr>
              <a:t>plexus lumbalis</a:t>
            </a:r>
            <a:r>
              <a:rPr lang="cs-CZ" sz="1000">
                <a:solidFill>
                  <a:srgbClr val="212529"/>
                </a:solidFill>
                <a:latin typeface="Arial"/>
                <a:ea typeface="Arial"/>
                <a:cs typeface="Arial"/>
                <a:sym typeface="Arial"/>
              </a:rPr>
              <a:t>) při jeho průběhu z </a:t>
            </a:r>
            <a:r>
              <a:rPr lang="cs-CZ" sz="1000">
                <a:solidFill>
                  <a:srgbClr val="007BFF"/>
                </a:solidFill>
                <a:uFill>
                  <a:noFill/>
                </a:uFill>
                <a:latin typeface="Arial"/>
                <a:ea typeface="Arial"/>
                <a:cs typeface="Arial"/>
                <a:sym typeface="Arial"/>
                <a:hlinkClick r:id="rId4">
                  <a:extLst>
                    <a:ext uri="{A12FA001-AC4F-418D-AE19-62706E023703}">
                      <ahyp:hlinkClr val="tx"/>
                    </a:ext>
                  </a:extLst>
                </a:hlinkClick>
              </a:rPr>
              <a:t>pánve</a:t>
            </a:r>
            <a:r>
              <a:rPr lang="cs-CZ" sz="1000">
                <a:solidFill>
                  <a:srgbClr val="212529"/>
                </a:solidFill>
                <a:latin typeface="Arial"/>
                <a:ea typeface="Arial"/>
                <a:cs typeface="Arial"/>
                <a:sym typeface="Arial"/>
              </a:rPr>
              <a:t> pod </a:t>
            </a:r>
            <a:r>
              <a:rPr i="1" lang="cs-CZ" sz="1000">
                <a:solidFill>
                  <a:srgbClr val="007BFF"/>
                </a:solidFill>
                <a:uFill>
                  <a:noFill/>
                </a:uFill>
                <a:latin typeface="Arial"/>
                <a:ea typeface="Arial"/>
                <a:cs typeface="Arial"/>
                <a:sym typeface="Arial"/>
                <a:hlinkClick r:id="rId5">
                  <a:extLst>
                    <a:ext uri="{A12FA001-AC4F-418D-AE19-62706E023703}">
                      <ahyp:hlinkClr val="tx"/>
                    </a:ext>
                  </a:extLst>
                </a:hlinkClick>
              </a:rPr>
              <a:t>ligamentum inguinale</a:t>
            </a:r>
            <a:r>
              <a:rPr lang="cs-CZ" sz="1000">
                <a:solidFill>
                  <a:srgbClr val="212529"/>
                </a:solidFill>
                <a:latin typeface="Arial"/>
                <a:ea typeface="Arial"/>
                <a:cs typeface="Arial"/>
                <a:sym typeface="Arial"/>
              </a:rPr>
              <a:t>. Vyskytuje se častěji u obézních lidí, těhotných žen a diabetiků.</a:t>
            </a:r>
            <a:endParaRPr sz="1000">
              <a:solidFill>
                <a:srgbClr val="212529"/>
              </a:solidFill>
              <a:latin typeface="Arial"/>
              <a:ea typeface="Arial"/>
              <a:cs typeface="Arial"/>
              <a:sym typeface="Arial"/>
            </a:endParaRPr>
          </a:p>
          <a:p>
            <a:pPr indent="-292100" lvl="0" marL="457200" rtl="0" algn="l">
              <a:lnSpc>
                <a:spcPct val="120000"/>
              </a:lnSpc>
              <a:spcBef>
                <a:spcPts val="0"/>
              </a:spcBef>
              <a:spcAft>
                <a:spcPts val="0"/>
              </a:spcAft>
              <a:buClr>
                <a:srgbClr val="272626"/>
              </a:buClr>
              <a:buSzPts val="1000"/>
              <a:buChar char="●"/>
            </a:pPr>
            <a:r>
              <a:rPr lang="cs-CZ" sz="1000">
                <a:latin typeface="Arial"/>
                <a:ea typeface="Arial"/>
                <a:cs typeface="Arial"/>
                <a:sym typeface="Arial"/>
              </a:rPr>
              <a:t>Projevy</a:t>
            </a:r>
            <a:r>
              <a:rPr lang="cs-CZ" sz="1000">
                <a:solidFill>
                  <a:srgbClr val="54595D"/>
                </a:solidFill>
                <a:latin typeface="Arial"/>
                <a:ea typeface="Arial"/>
                <a:cs typeface="Arial"/>
                <a:sym typeface="Arial"/>
              </a:rPr>
              <a:t>[</a:t>
            </a:r>
            <a:r>
              <a:rPr lang="cs-CZ" sz="1000">
                <a:solidFill>
                  <a:srgbClr val="007BFF"/>
                </a:solidFill>
                <a:uFill>
                  <a:noFill/>
                </a:uFill>
                <a:latin typeface="Arial"/>
                <a:ea typeface="Arial"/>
                <a:cs typeface="Arial"/>
                <a:sym typeface="Arial"/>
                <a:hlinkClick r:id="rId6">
                  <a:extLst>
                    <a:ext uri="{A12FA001-AC4F-418D-AE19-62706E023703}">
                      <ahyp:hlinkClr val="tx"/>
                    </a:ext>
                  </a:extLst>
                </a:hlinkClick>
              </a:rPr>
              <a:t>upravit</a:t>
            </a:r>
            <a:r>
              <a:rPr lang="cs-CZ" sz="1000">
                <a:solidFill>
                  <a:srgbClr val="54595D"/>
                </a:solidFill>
                <a:latin typeface="Arial"/>
                <a:ea typeface="Arial"/>
                <a:cs typeface="Arial"/>
                <a:sym typeface="Arial"/>
              </a:rPr>
              <a:t> | </a:t>
            </a:r>
            <a:r>
              <a:rPr lang="cs-CZ" sz="1000">
                <a:solidFill>
                  <a:srgbClr val="007BFF"/>
                </a:solidFill>
                <a:uFill>
                  <a:noFill/>
                </a:uFill>
                <a:latin typeface="Arial"/>
                <a:ea typeface="Arial"/>
                <a:cs typeface="Arial"/>
                <a:sym typeface="Arial"/>
                <a:hlinkClick r:id="rId7">
                  <a:extLst>
                    <a:ext uri="{A12FA001-AC4F-418D-AE19-62706E023703}">
                      <ahyp:hlinkClr val="tx"/>
                    </a:ext>
                  </a:extLst>
                </a:hlinkClick>
              </a:rPr>
              <a:t>editovat zdroj</a:t>
            </a:r>
            <a:r>
              <a:rPr lang="cs-CZ" sz="1000">
                <a:solidFill>
                  <a:srgbClr val="54595D"/>
                </a:solidFill>
                <a:latin typeface="Arial"/>
                <a:ea typeface="Arial"/>
                <a:cs typeface="Arial"/>
                <a:sym typeface="Arial"/>
              </a:rPr>
              <a:t>]</a:t>
            </a:r>
            <a:endParaRPr sz="1000">
              <a:solidFill>
                <a:srgbClr val="54595D"/>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Char char="●"/>
            </a:pPr>
            <a:r>
              <a:rPr lang="cs-CZ" sz="1000">
                <a:solidFill>
                  <a:srgbClr val="212529"/>
                </a:solidFill>
                <a:latin typeface="Arial"/>
                <a:ea typeface="Arial"/>
                <a:cs typeface="Arial"/>
                <a:sym typeface="Arial"/>
              </a:rPr>
              <a:t>Projevuje se intenzivními pálivými </a:t>
            </a:r>
            <a:r>
              <a:rPr lang="cs-CZ" sz="1000">
                <a:solidFill>
                  <a:srgbClr val="007BFF"/>
                </a:solidFill>
                <a:uFill>
                  <a:noFill/>
                </a:uFill>
                <a:latin typeface="Arial"/>
                <a:ea typeface="Arial"/>
                <a:cs typeface="Arial"/>
                <a:sym typeface="Arial"/>
                <a:hlinkClick r:id="rId8">
                  <a:extLst>
                    <a:ext uri="{A12FA001-AC4F-418D-AE19-62706E023703}">
                      <ahyp:hlinkClr val="tx"/>
                    </a:ext>
                  </a:extLst>
                </a:hlinkClick>
              </a:rPr>
              <a:t>bolestmi</a:t>
            </a:r>
            <a:r>
              <a:rPr lang="cs-CZ" sz="1000">
                <a:solidFill>
                  <a:srgbClr val="212529"/>
                </a:solidFill>
                <a:latin typeface="Arial"/>
                <a:ea typeface="Arial"/>
                <a:cs typeface="Arial"/>
                <a:sym typeface="Arial"/>
              </a:rPr>
              <a:t> a </a:t>
            </a:r>
            <a:r>
              <a:rPr lang="cs-CZ" sz="1000">
                <a:solidFill>
                  <a:srgbClr val="007BFF"/>
                </a:solidFill>
                <a:uFill>
                  <a:noFill/>
                </a:uFill>
                <a:latin typeface="Arial"/>
                <a:ea typeface="Arial"/>
                <a:cs typeface="Arial"/>
                <a:sym typeface="Arial"/>
                <a:hlinkClick r:id="rId9">
                  <a:extLst>
                    <a:ext uri="{A12FA001-AC4F-418D-AE19-62706E023703}">
                      <ahyp:hlinkClr val="tx"/>
                    </a:ext>
                  </a:extLst>
                </a:hlinkClick>
              </a:rPr>
              <a:t>parestéziemi</a:t>
            </a:r>
            <a:r>
              <a:rPr lang="cs-CZ" sz="1000">
                <a:solidFill>
                  <a:srgbClr val="212529"/>
                </a:solidFill>
                <a:latin typeface="Arial"/>
                <a:ea typeface="Arial"/>
                <a:cs typeface="Arial"/>
                <a:sym typeface="Arial"/>
              </a:rPr>
              <a:t> na zevní straně stehna. V této oblasti může být i porucha čití.</a:t>
            </a:r>
            <a:endParaRPr sz="1000">
              <a:solidFill>
                <a:srgbClr val="212529"/>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Char char="●"/>
            </a:pPr>
            <a:r>
              <a:rPr lang="cs-CZ" sz="1000">
                <a:solidFill>
                  <a:srgbClr val="212529"/>
                </a:solidFill>
                <a:latin typeface="Arial"/>
                <a:ea typeface="Arial"/>
                <a:cs typeface="Arial"/>
                <a:sym typeface="Arial"/>
              </a:rPr>
              <a:t>Bolesti se typicky zmírňují při flexi v kyčli.</a:t>
            </a:r>
            <a:endParaRPr sz="1000">
              <a:solidFill>
                <a:srgbClr val="212529"/>
              </a:solidFill>
              <a:latin typeface="Arial"/>
              <a:ea typeface="Arial"/>
              <a:cs typeface="Arial"/>
              <a:sym typeface="Arial"/>
            </a:endParaRPr>
          </a:p>
          <a:p>
            <a:pPr indent="-292100" lvl="0" marL="457200" rtl="0" algn="l">
              <a:lnSpc>
                <a:spcPct val="115000"/>
              </a:lnSpc>
              <a:spcBef>
                <a:spcPts val="0"/>
              </a:spcBef>
              <a:spcAft>
                <a:spcPts val="0"/>
              </a:spcAft>
              <a:buClr>
                <a:srgbClr val="272626"/>
              </a:buClr>
              <a:buSzPts val="1000"/>
              <a:buChar char="●"/>
            </a:pPr>
            <a:r>
              <a:rPr lang="cs-CZ" sz="1000">
                <a:solidFill>
                  <a:srgbClr val="272626"/>
                </a:solidFill>
                <a:latin typeface="Arial"/>
                <a:ea typeface="Arial"/>
                <a:cs typeface="Arial"/>
                <a:sym typeface="Arial"/>
              </a:rPr>
              <a:t>základní léčba je snížení hmotnosti, fyzioterapie, v krajních případech - operační uvolnění nervu, ale často neuspokojivé výsledky</a:t>
            </a:r>
            <a:endParaRPr sz="1000">
              <a:solidFill>
                <a:srgbClr val="272626"/>
              </a:solidFill>
              <a:latin typeface="Arial"/>
              <a:ea typeface="Arial"/>
              <a:cs typeface="Arial"/>
              <a:sym typeface="Arial"/>
            </a:endParaRPr>
          </a:p>
          <a:p>
            <a:pPr indent="0" lvl="0" marL="0" rtl="0" algn="l">
              <a:lnSpc>
                <a:spcPct val="115000"/>
              </a:lnSpc>
              <a:spcBef>
                <a:spcPts val="3100"/>
              </a:spcBef>
              <a:spcAft>
                <a:spcPts val="2300"/>
              </a:spcAft>
              <a:buNone/>
            </a:pPr>
            <a:r>
              <a:t/>
            </a:r>
            <a:endParaRPr sz="1000">
              <a:solidFill>
                <a:srgbClr val="272626"/>
              </a:solidFill>
              <a:latin typeface="Arial"/>
              <a:ea typeface="Arial"/>
              <a:cs typeface="Arial"/>
              <a:sym typeface="Arial"/>
            </a:endParaRPr>
          </a:p>
        </p:txBody>
      </p:sp>
      <p:sp>
        <p:nvSpPr>
          <p:cNvPr id="364" name="Google Shape;364;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376" name="Google Shape;376;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Vždy palpovat hlavovou rukou</a:t>
            </a:r>
            <a:endParaRPr/>
          </a:p>
          <a:p>
            <a:pPr indent="0" lvl="0" marL="0" rtl="0" algn="l">
              <a:spcBef>
                <a:spcPts val="0"/>
              </a:spcBef>
              <a:spcAft>
                <a:spcPts val="0"/>
              </a:spcAft>
              <a:buNone/>
            </a:pPr>
            <a:r>
              <a:rPr lang="cs-CZ"/>
              <a:t>Pozor na arterii femoralis - cítím tep</a:t>
            </a:r>
            <a:endParaRPr/>
          </a:p>
        </p:txBody>
      </p:sp>
      <p:sp>
        <p:nvSpPr>
          <p:cNvPr id="401" name="Google Shape;40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1a8cac0e61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1a8cac0e61_0_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1a8cac0e61_0_6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Flektuji koleno po dosažení 1. bariéry. Pokud se bariéra posune, byla to bariéra m. gracilis (dvoukloubový), pokud ne, byla to bariéra krátkých adduktorů (jednokloubové).</a:t>
            </a:r>
            <a:endParaRPr/>
          </a:p>
        </p:txBody>
      </p:sp>
      <p:sp>
        <p:nvSpPr>
          <p:cNvPr id="469" name="Google Shape;469;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1a8cac0e61_0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1a8cac0e61_0_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21a8cac0e61_0_6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1a8cac0e61_0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1a8cac0e61_0_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21a8cac0e61_0_8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cs-CZ" sz="1100">
                <a:latin typeface="Roboto"/>
                <a:ea typeface="Roboto"/>
                <a:cs typeface="Roboto"/>
                <a:sym typeface="Roboto"/>
              </a:rPr>
              <a:t>první část: </a:t>
            </a:r>
            <a:r>
              <a:rPr lang="cs-CZ" sz="1100">
                <a:uFill>
                  <a:noFill/>
                </a:uFill>
                <a:latin typeface="Roboto"/>
                <a:ea typeface="Roboto"/>
                <a:cs typeface="Roboto"/>
                <a:sym typeface="Roboto"/>
                <a:hlinkClick r:id="rId2"/>
              </a:rPr>
              <a:t>nervus ischiadicus</a:t>
            </a:r>
            <a:endParaRPr sz="1100">
              <a:latin typeface="Roboto"/>
              <a:ea typeface="Roboto"/>
              <a:cs typeface="Roboto"/>
              <a:sym typeface="Roboto"/>
            </a:endParaRPr>
          </a:p>
          <a:p>
            <a:pPr indent="0" lvl="0" marL="0" rtl="0" algn="l">
              <a:lnSpc>
                <a:spcPct val="115000"/>
              </a:lnSpc>
              <a:spcBef>
                <a:spcPts val="1200"/>
              </a:spcBef>
              <a:spcAft>
                <a:spcPts val="0"/>
              </a:spcAft>
              <a:buNone/>
            </a:pPr>
            <a:r>
              <a:rPr lang="cs-CZ" sz="1100">
                <a:latin typeface="Roboto"/>
                <a:ea typeface="Roboto"/>
                <a:cs typeface="Roboto"/>
                <a:sym typeface="Roboto"/>
              </a:rPr>
              <a:t>druhá část: </a:t>
            </a:r>
            <a:r>
              <a:rPr lang="cs-CZ" sz="1100">
                <a:uFill>
                  <a:noFill/>
                </a:uFill>
                <a:latin typeface="Roboto"/>
                <a:ea typeface="Roboto"/>
                <a:cs typeface="Roboto"/>
                <a:sym typeface="Roboto"/>
                <a:hlinkClick r:id="rId3"/>
              </a:rPr>
              <a:t>nervus obturatorius</a:t>
            </a:r>
            <a:endParaRPr sz="1100">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cs-CZ" sz="1100">
                <a:latin typeface="Roboto"/>
                <a:ea typeface="Roboto"/>
                <a:cs typeface="Roboto"/>
                <a:sym typeface="Roboto"/>
              </a:rPr>
              <a:t>Do PIR - sval do ABD a zlehka “namotám” sval do VR, palpace zhora nadol mezi m.gracilis a semisvaly</a:t>
            </a:r>
            <a:endParaRPr sz="1100">
              <a:latin typeface="Roboto"/>
              <a:ea typeface="Roboto"/>
              <a:cs typeface="Roboto"/>
              <a:sym typeface="Roboto"/>
            </a:endParaRPr>
          </a:p>
          <a:p>
            <a:pPr indent="0" lvl="0" marL="0" rtl="0" algn="l">
              <a:spcBef>
                <a:spcPts val="1200"/>
              </a:spcBef>
              <a:spcAft>
                <a:spcPts val="0"/>
              </a:spcAft>
              <a:buNone/>
            </a:pPr>
            <a:r>
              <a:t/>
            </a:r>
            <a:endParaRPr/>
          </a:p>
        </p:txBody>
      </p:sp>
      <p:sp>
        <p:nvSpPr>
          <p:cNvPr id="496" name="Google Shape;496;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zkrácení m. GMax - ZR v KYK s FLX v KOK, protažení m. GMax - VR v KYK s FLX v KOK</a:t>
            </a:r>
            <a:endParaRPr/>
          </a:p>
        </p:txBody>
      </p:sp>
      <p:sp>
        <p:nvSpPr>
          <p:cNvPr id="519" name="Google Shape;519;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1a8cac0e61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1a8cac0e61_0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1a8cac0e61_0_7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1a8cac0e61_0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1a8cac0e61_0_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g21a8cac0e61_0_9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1a8cac0e61_0_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1a8cac0e61_0_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21a8cac0e61_0_1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Přední vlákna m. GMed - ABD, FLX, VR, zadní vlákna m.GMed - ABD, EXT, ZR</a:t>
            </a:r>
            <a:endParaRPr/>
          </a:p>
          <a:p>
            <a:pPr indent="0" lvl="0" marL="0" rtl="0" algn="l">
              <a:spcBef>
                <a:spcPts val="0"/>
              </a:spcBef>
              <a:spcAft>
                <a:spcPts val="0"/>
              </a:spcAft>
              <a:buNone/>
            </a:pPr>
            <a:r>
              <a:rPr lang="cs-CZ"/>
              <a:t>“klasická” PIR dle Dobeše - VLZ noha přes nohu a do ABD </a:t>
            </a:r>
            <a:endParaRPr/>
          </a:p>
          <a:p>
            <a:pPr indent="0" lvl="0" marL="0" rtl="0" algn="l">
              <a:spcBef>
                <a:spcPts val="0"/>
              </a:spcBef>
              <a:spcAft>
                <a:spcPts val="0"/>
              </a:spcAft>
              <a:buNone/>
            </a:pPr>
            <a:r>
              <a:rPr lang="cs-CZ"/>
              <a:t>“Elvis” dance</a:t>
            </a:r>
            <a:endParaRPr/>
          </a:p>
        </p:txBody>
      </p:sp>
      <p:sp>
        <p:nvSpPr>
          <p:cNvPr id="562" name="Google Shape;562;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1a8cac0e61_0_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1a8cac0e61_0_1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21a8cac0e61_0_1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1a8cac0e61_0_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1a8cac0e61_0_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21a8cac0e61_0_10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1a8cac0e61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1a8cac0e61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Ošetření presurou</a:t>
            </a:r>
            <a:endParaRPr/>
          </a:p>
        </p:txBody>
      </p:sp>
      <p:sp>
        <p:nvSpPr>
          <p:cNvPr id="598" name="Google Shape;598;g21a8cac0e61_0_1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Palpujeme přes adipósní strukturu m. GMax</a:t>
            </a:r>
            <a:endParaRPr/>
          </a:p>
        </p:txBody>
      </p:sp>
      <p:sp>
        <p:nvSpPr>
          <p:cNvPr id="604" name="Google Shape;604;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1a8cac0e61_0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1a8cac0e61_0_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g21a8cac0e61_0_1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1a8cac0e61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1a8cac0e61_0_1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21a8cac0e61_0_13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Vyšetření - fascie, nechat spadnout bérce “V” test</a:t>
            </a:r>
            <a:endParaRPr/>
          </a:p>
        </p:txBody>
      </p:sp>
      <p:sp>
        <p:nvSpPr>
          <p:cNvPr id="626" name="Google Shape;626;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1a4c4d34ba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1a4c4d34ba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21a4c4d34ba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4" name="Shape 14"/>
        <p:cNvGrpSpPr/>
        <p:nvPr/>
      </p:nvGrpSpPr>
      <p:grpSpPr>
        <a:xfrm>
          <a:off x="0" y="0"/>
          <a:ext cx="0" cy="0"/>
          <a:chOff x="0" y="0"/>
          <a:chExt cx="0" cy="0"/>
        </a:xfrm>
      </p:grpSpPr>
      <p:sp>
        <p:nvSpPr>
          <p:cNvPr id="15" name="Google Shape;15;g21a4c4d34ba_0_5"/>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g21a4c4d34ba_0_5"/>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cs-CZ"/>
              <a:t>‹#›</a:t>
            </a:fld>
            <a:endParaRPr/>
          </a:p>
        </p:txBody>
      </p:sp>
      <p:sp>
        <p:nvSpPr>
          <p:cNvPr id="17" name="Google Shape;17;g21a4c4d34ba_0_5"/>
          <p:cNvSpPr txBox="1"/>
          <p:nvPr>
            <p:ph type="title"/>
          </p:nvPr>
        </p:nvSpPr>
        <p:spPr>
          <a:xfrm>
            <a:off x="298876" y="2900365"/>
            <a:ext cx="8521200" cy="117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g21a4c4d34ba_0_5"/>
          <p:cNvSpPr txBox="1"/>
          <p:nvPr>
            <p:ph idx="1" type="subTitle"/>
          </p:nvPr>
        </p:nvSpPr>
        <p:spPr>
          <a:xfrm>
            <a:off x="298876" y="4116402"/>
            <a:ext cx="8521200" cy="698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chemeClr val="dk1"/>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pic>
        <p:nvPicPr>
          <p:cNvPr id="19" name="Google Shape;19;g21a4c4d34ba_0_5"/>
          <p:cNvPicPr preferRelativeResize="0"/>
          <p:nvPr/>
        </p:nvPicPr>
        <p:blipFill rotWithShape="1">
          <a:blip r:embed="rId2">
            <a:alphaModFix/>
          </a:blip>
          <a:srcRect b="0" l="0" r="0" t="0"/>
          <a:stretch/>
        </p:blipFill>
        <p:spPr>
          <a:xfrm>
            <a:off x="310499" y="414000"/>
            <a:ext cx="1514518" cy="799201"/>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85" name="Shape 85"/>
        <p:cNvGrpSpPr/>
        <p:nvPr/>
      </p:nvGrpSpPr>
      <p:grpSpPr>
        <a:xfrm>
          <a:off x="0" y="0"/>
          <a:ext cx="0" cy="0"/>
          <a:chOff x="0" y="0"/>
          <a:chExt cx="0" cy="0"/>
        </a:xfrm>
      </p:grpSpPr>
      <p:sp>
        <p:nvSpPr>
          <p:cNvPr id="86" name="Google Shape;86;g21a4c4d34ba_0_76"/>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g21a4c4d34ba_0_76"/>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88" name="Google Shape;88;g21a4c4d34ba_0_76"/>
          <p:cNvSpPr txBox="1"/>
          <p:nvPr>
            <p:ph idx="1" type="body"/>
          </p:nvPr>
        </p:nvSpPr>
        <p:spPr>
          <a:xfrm>
            <a:off x="540000" y="692150"/>
            <a:ext cx="8064900" cy="51399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800"/>
              <a:buFont typeface="Arial"/>
              <a:buNone/>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89" name="Google Shape;89;g21a4c4d34ba_0_76"/>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extLst>
    <p:ext uri="{DCECCB84-F9BA-43D5-87BE-67443E8EF086}">
      <p15:sldGuideLst>
        <p15:guide id="1" orient="horz" pos="436">
          <p15:clr>
            <a:srgbClr val="FBAE40"/>
          </p15:clr>
        </p15:guide>
        <p15:guide id="2" pos="3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90" name="Shape 90"/>
        <p:cNvGrpSpPr/>
        <p:nvPr/>
      </p:nvGrpSpPr>
      <p:grpSpPr>
        <a:xfrm>
          <a:off x="0" y="0"/>
          <a:ext cx="0" cy="0"/>
          <a:chOff x="0" y="0"/>
          <a:chExt cx="0" cy="0"/>
        </a:xfrm>
      </p:grpSpPr>
      <p:sp>
        <p:nvSpPr>
          <p:cNvPr id="91" name="Google Shape;91;g21a4c4d34ba_0_81"/>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g21a4c4d34ba_0_81"/>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93" name="Google Shape;93;g21a4c4d34ba_0_81"/>
          <p:cNvSpPr txBox="1"/>
          <p:nvPr>
            <p:ph type="title"/>
          </p:nvPr>
        </p:nvSpPr>
        <p:spPr>
          <a:xfrm>
            <a:off x="540000" y="720000"/>
            <a:ext cx="8064900" cy="4515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4" name="Google Shape;94;g21a4c4d34ba_0_81"/>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95" name="Shape 95"/>
        <p:cNvGrpSpPr/>
        <p:nvPr/>
      </p:nvGrpSpPr>
      <p:grpSpPr>
        <a:xfrm>
          <a:off x="0" y="0"/>
          <a:ext cx="0" cy="0"/>
          <a:chOff x="0" y="0"/>
          <a:chExt cx="0" cy="0"/>
        </a:xfrm>
      </p:grpSpPr>
      <p:sp>
        <p:nvSpPr>
          <p:cNvPr id="96" name="Google Shape;96;g21a4c4d34ba_0_86"/>
          <p:cNvSpPr txBox="1"/>
          <p:nvPr>
            <p:ph idx="1" type="body"/>
          </p:nvPr>
        </p:nvSpPr>
        <p:spPr>
          <a:xfrm>
            <a:off x="539998" y="718712"/>
            <a:ext cx="3915000" cy="3204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97" name="Google Shape;97;g21a4c4d34ba_0_86"/>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g21a4c4d34ba_0_86"/>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99" name="Google Shape;99;g21a4c4d34ba_0_86"/>
          <p:cNvSpPr txBox="1"/>
          <p:nvPr>
            <p:ph idx="2" type="body"/>
          </p:nvPr>
        </p:nvSpPr>
        <p:spPr>
          <a:xfrm>
            <a:off x="539999" y="4500000"/>
            <a:ext cx="3915000" cy="1332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100" name="Google Shape;100;g21a4c4d34ba_0_86"/>
          <p:cNvSpPr txBox="1"/>
          <p:nvPr>
            <p:ph idx="3" type="body"/>
          </p:nvPr>
        </p:nvSpPr>
        <p:spPr>
          <a:xfrm>
            <a:off x="540543" y="4068000"/>
            <a:ext cx="39150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Font typeface="Arial"/>
              <a:buNone/>
              <a:defRPr b="1" sz="11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101" name="Google Shape;101;g21a4c4d34ba_0_86"/>
          <p:cNvSpPr txBox="1"/>
          <p:nvPr>
            <p:ph idx="4" type="body"/>
          </p:nvPr>
        </p:nvSpPr>
        <p:spPr>
          <a:xfrm>
            <a:off x="4688458" y="4500000"/>
            <a:ext cx="3915000" cy="1332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102" name="Google Shape;102;g21a4c4d34ba_0_86"/>
          <p:cNvSpPr txBox="1"/>
          <p:nvPr>
            <p:ph idx="5" type="body"/>
          </p:nvPr>
        </p:nvSpPr>
        <p:spPr>
          <a:xfrm>
            <a:off x="4689002" y="4068000"/>
            <a:ext cx="39150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Font typeface="Arial"/>
              <a:buNone/>
              <a:defRPr b="1" sz="11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103" name="Google Shape;103;g21a4c4d34ba_0_86"/>
          <p:cNvSpPr txBox="1"/>
          <p:nvPr>
            <p:ph idx="6" type="body"/>
          </p:nvPr>
        </p:nvSpPr>
        <p:spPr>
          <a:xfrm>
            <a:off x="4688458" y="718712"/>
            <a:ext cx="3915000" cy="3204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104" name="Google Shape;104;g21a4c4d34ba_0_86"/>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105" name="Shape 105"/>
        <p:cNvGrpSpPr/>
        <p:nvPr/>
      </p:nvGrpSpPr>
      <p:grpSpPr>
        <a:xfrm>
          <a:off x="0" y="0"/>
          <a:ext cx="0" cy="0"/>
          <a:chOff x="0" y="0"/>
          <a:chExt cx="0" cy="0"/>
        </a:xfrm>
      </p:grpSpPr>
      <p:sp>
        <p:nvSpPr>
          <p:cNvPr id="106" name="Google Shape;106;g21a4c4d34ba_0_96"/>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g21a4c4d34ba_0_96"/>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pic>
        <p:nvPicPr>
          <p:cNvPr id="108" name="Google Shape;108;g21a4c4d34ba_0_96"/>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109" name="Shape 109"/>
        <p:cNvGrpSpPr/>
        <p:nvPr/>
      </p:nvGrpSpPr>
      <p:grpSpPr>
        <a:xfrm>
          <a:off x="0" y="0"/>
          <a:ext cx="0" cy="0"/>
          <a:chOff x="0" y="0"/>
          <a:chExt cx="0" cy="0"/>
        </a:xfrm>
      </p:grpSpPr>
      <p:sp>
        <p:nvSpPr>
          <p:cNvPr id="110" name="Google Shape;110;g21a4c4d34ba_0_100"/>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cs-CZ"/>
              <a:t>‹#›</a:t>
            </a:fld>
            <a:endParaRPr/>
          </a:p>
        </p:txBody>
      </p:sp>
      <p:sp>
        <p:nvSpPr>
          <p:cNvPr id="111" name="Google Shape;111;g21a4c4d34ba_0_100"/>
          <p:cNvSpPr txBox="1"/>
          <p:nvPr>
            <p:ph type="title"/>
          </p:nvPr>
        </p:nvSpPr>
        <p:spPr>
          <a:xfrm>
            <a:off x="298876" y="2900365"/>
            <a:ext cx="3934800" cy="117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solidFill>
                  <a:srgbClr val="0000D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g21a4c4d34ba_0_100"/>
          <p:cNvSpPr txBox="1"/>
          <p:nvPr>
            <p:ph idx="1" type="subTitle"/>
          </p:nvPr>
        </p:nvSpPr>
        <p:spPr>
          <a:xfrm>
            <a:off x="298876" y="4116402"/>
            <a:ext cx="3934800" cy="698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rgbClr val="0000DC"/>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sp>
        <p:nvSpPr>
          <p:cNvPr id="113" name="Google Shape;113;g21a4c4d34ba_0_100"/>
          <p:cNvSpPr/>
          <p:nvPr>
            <p:ph idx="2" type="pic"/>
          </p:nvPr>
        </p:nvSpPr>
        <p:spPr>
          <a:xfrm>
            <a:off x="4572000" y="0"/>
            <a:ext cx="4572000" cy="6858000"/>
          </a:xfrm>
          <a:prstGeom prst="rect">
            <a:avLst/>
          </a:prstGeom>
          <a:noFill/>
          <a:ln>
            <a:noFill/>
          </a:ln>
        </p:spPr>
      </p:sp>
      <p:sp>
        <p:nvSpPr>
          <p:cNvPr id="114" name="Google Shape;114;g21a4c4d34ba_0_100"/>
          <p:cNvSpPr txBox="1"/>
          <p:nvPr>
            <p:ph idx="11" type="ftr"/>
          </p:nvPr>
        </p:nvSpPr>
        <p:spPr>
          <a:xfrm>
            <a:off x="540000" y="6228000"/>
            <a:ext cx="36939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15" name="Google Shape;115;g21a4c4d34ba_0_100"/>
          <p:cNvPicPr preferRelativeResize="0"/>
          <p:nvPr/>
        </p:nvPicPr>
        <p:blipFill rotWithShape="1">
          <a:blip r:embed="rId2">
            <a:alphaModFix/>
          </a:blip>
          <a:srcRect b="0" l="0" r="0" t="0"/>
          <a:stretch/>
        </p:blipFill>
        <p:spPr>
          <a:xfrm>
            <a:off x="310499" y="414000"/>
            <a:ext cx="1514518" cy="799201"/>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116" name="Shape 116"/>
        <p:cNvGrpSpPr/>
        <p:nvPr/>
      </p:nvGrpSpPr>
      <p:grpSpPr>
        <a:xfrm>
          <a:off x="0" y="0"/>
          <a:ext cx="0" cy="0"/>
          <a:chOff x="0" y="0"/>
          <a:chExt cx="0" cy="0"/>
        </a:xfrm>
      </p:grpSpPr>
      <p:sp>
        <p:nvSpPr>
          <p:cNvPr id="117" name="Google Shape;117;g21a4c4d34ba_0_107"/>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g21a4c4d34ba_0_107"/>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119" name="Google Shape;119;g21a4c4d34ba_0_107"/>
          <p:cNvSpPr txBox="1"/>
          <p:nvPr>
            <p:ph type="title"/>
          </p:nvPr>
        </p:nvSpPr>
        <p:spPr>
          <a:xfrm>
            <a:off x="298876" y="2900365"/>
            <a:ext cx="8521200" cy="117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g21a4c4d34ba_0_107"/>
          <p:cNvSpPr txBox="1"/>
          <p:nvPr>
            <p:ph idx="1" type="subTitle"/>
          </p:nvPr>
        </p:nvSpPr>
        <p:spPr>
          <a:xfrm>
            <a:off x="298876" y="4116402"/>
            <a:ext cx="8521200" cy="698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chemeClr val="lt1"/>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pic>
        <p:nvPicPr>
          <p:cNvPr id="121" name="Google Shape;121;g21a4c4d34ba_0_107"/>
          <p:cNvPicPr preferRelativeResize="0"/>
          <p:nvPr/>
        </p:nvPicPr>
        <p:blipFill rotWithShape="1">
          <a:blip r:embed="rId2">
            <a:alphaModFix/>
          </a:blip>
          <a:srcRect b="0" l="0" r="0" t="0"/>
          <a:stretch/>
        </p:blipFill>
        <p:spPr>
          <a:xfrm>
            <a:off x="310499" y="415848"/>
            <a:ext cx="1514518" cy="796427"/>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1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22" name="Shape 122"/>
        <p:cNvGrpSpPr/>
        <p:nvPr/>
      </p:nvGrpSpPr>
      <p:grpSpPr>
        <a:xfrm>
          <a:off x="0" y="0"/>
          <a:ext cx="0" cy="0"/>
          <a:chOff x="0" y="0"/>
          <a:chExt cx="0" cy="0"/>
        </a:xfrm>
      </p:grpSpPr>
      <p:sp>
        <p:nvSpPr>
          <p:cNvPr id="123" name="Google Shape;123;g21a4c4d34ba_0_113"/>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124" name="Google Shape;124;g21a4c4d34ba_0_113"/>
          <p:cNvSpPr txBox="1"/>
          <p:nvPr>
            <p:ph type="title"/>
          </p:nvPr>
        </p:nvSpPr>
        <p:spPr>
          <a:xfrm>
            <a:off x="298876" y="2900365"/>
            <a:ext cx="3934800" cy="117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g21a4c4d34ba_0_113"/>
          <p:cNvSpPr txBox="1"/>
          <p:nvPr>
            <p:ph idx="1" type="subTitle"/>
          </p:nvPr>
        </p:nvSpPr>
        <p:spPr>
          <a:xfrm>
            <a:off x="298876" y="4116402"/>
            <a:ext cx="3934800" cy="698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chemeClr val="lt1"/>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sp>
        <p:nvSpPr>
          <p:cNvPr id="126" name="Google Shape;126;g21a4c4d34ba_0_113"/>
          <p:cNvSpPr/>
          <p:nvPr>
            <p:ph idx="2" type="pic"/>
          </p:nvPr>
        </p:nvSpPr>
        <p:spPr>
          <a:xfrm>
            <a:off x="4572000" y="0"/>
            <a:ext cx="4572000" cy="6858000"/>
          </a:xfrm>
          <a:prstGeom prst="rect">
            <a:avLst/>
          </a:prstGeom>
          <a:noFill/>
          <a:ln>
            <a:noFill/>
          </a:ln>
        </p:spPr>
      </p:sp>
      <p:sp>
        <p:nvSpPr>
          <p:cNvPr id="127" name="Google Shape;127;g21a4c4d34ba_0_113"/>
          <p:cNvSpPr txBox="1"/>
          <p:nvPr>
            <p:ph idx="11" type="ftr"/>
          </p:nvPr>
        </p:nvSpPr>
        <p:spPr>
          <a:xfrm>
            <a:off x="540000" y="6228000"/>
            <a:ext cx="36939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28" name="Google Shape;128;g21a4c4d34ba_0_113"/>
          <p:cNvPicPr preferRelativeResize="0"/>
          <p:nvPr/>
        </p:nvPicPr>
        <p:blipFill rotWithShape="1">
          <a:blip r:embed="rId2">
            <a:alphaModFix/>
          </a:blip>
          <a:srcRect b="0" l="0" r="0" t="0"/>
          <a:stretch/>
        </p:blipFill>
        <p:spPr>
          <a:xfrm>
            <a:off x="310499" y="415848"/>
            <a:ext cx="1514518" cy="796427"/>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17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29" name="Shape 129"/>
        <p:cNvGrpSpPr/>
        <p:nvPr/>
      </p:nvGrpSpPr>
      <p:grpSpPr>
        <a:xfrm>
          <a:off x="0" y="0"/>
          <a:ext cx="0" cy="0"/>
          <a:chOff x="0" y="0"/>
          <a:chExt cx="0" cy="0"/>
        </a:xfrm>
      </p:grpSpPr>
      <p:sp>
        <p:nvSpPr>
          <p:cNvPr id="130" name="Google Shape;130;g21a4c4d34ba_0_120"/>
          <p:cNvSpPr/>
          <p:nvPr>
            <p:ph idx="2" type="pic"/>
          </p:nvPr>
        </p:nvSpPr>
        <p:spPr>
          <a:xfrm>
            <a:off x="0" y="1"/>
            <a:ext cx="9144000" cy="5841900"/>
          </a:xfrm>
          <a:prstGeom prst="rect">
            <a:avLst/>
          </a:prstGeom>
          <a:noFill/>
          <a:ln>
            <a:noFill/>
          </a:ln>
        </p:spPr>
      </p:sp>
      <p:sp>
        <p:nvSpPr>
          <p:cNvPr id="131" name="Google Shape;131;g21a4c4d34ba_0_120"/>
          <p:cNvSpPr txBox="1"/>
          <p:nvPr>
            <p:ph idx="1" type="body"/>
          </p:nvPr>
        </p:nvSpPr>
        <p:spPr>
          <a:xfrm>
            <a:off x="540000" y="6040795"/>
            <a:ext cx="6417000" cy="5109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500"/>
              <a:buFont typeface="Arial"/>
              <a:buNone/>
              <a:defRPr b="0" sz="1500">
                <a:solidFill>
                  <a:schemeClr val="lt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132" name="Google Shape;132;g21a4c4d34ba_0_120"/>
          <p:cNvPicPr preferRelativeResize="0"/>
          <p:nvPr/>
        </p:nvPicPr>
        <p:blipFill rotWithShape="1">
          <a:blip r:embed="rId2">
            <a:alphaModFix/>
          </a:blip>
          <a:srcRect b="0" l="0" r="0" t="0"/>
          <a:stretch/>
        </p:blipFill>
        <p:spPr>
          <a:xfrm>
            <a:off x="8160958" y="6048247"/>
            <a:ext cx="849358" cy="44782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33" name="Shape 133"/>
        <p:cNvGrpSpPr/>
        <p:nvPr/>
      </p:nvGrpSpPr>
      <p:grpSpPr>
        <a:xfrm>
          <a:off x="0" y="0"/>
          <a:ext cx="0" cy="0"/>
          <a:chOff x="0" y="0"/>
          <a:chExt cx="0" cy="0"/>
        </a:xfrm>
      </p:grpSpPr>
      <p:pic>
        <p:nvPicPr>
          <p:cNvPr id="134" name="Google Shape;134;g21a4c4d34ba_0_124"/>
          <p:cNvPicPr preferRelativeResize="0"/>
          <p:nvPr/>
        </p:nvPicPr>
        <p:blipFill rotWithShape="1">
          <a:blip r:embed="rId2">
            <a:alphaModFix/>
          </a:blip>
          <a:srcRect b="0" l="0" r="0" t="0"/>
          <a:stretch/>
        </p:blipFill>
        <p:spPr>
          <a:xfrm>
            <a:off x="2559508" y="2014200"/>
            <a:ext cx="4024985" cy="21222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35" name="Shape 135"/>
        <p:cNvGrpSpPr/>
        <p:nvPr/>
      </p:nvGrpSpPr>
      <p:grpSpPr>
        <a:xfrm>
          <a:off x="0" y="0"/>
          <a:ext cx="0" cy="0"/>
          <a:chOff x="0" y="0"/>
          <a:chExt cx="0" cy="0"/>
        </a:xfrm>
      </p:grpSpPr>
      <p:pic>
        <p:nvPicPr>
          <p:cNvPr id="136" name="Google Shape;136;g21a4c4d34ba_0_126"/>
          <p:cNvPicPr preferRelativeResize="0"/>
          <p:nvPr/>
        </p:nvPicPr>
        <p:blipFill rotWithShape="1">
          <a:blip r:embed="rId2">
            <a:alphaModFix/>
          </a:blip>
          <a:srcRect b="0" l="0" r="0" t="0"/>
          <a:stretch/>
        </p:blipFill>
        <p:spPr>
          <a:xfrm>
            <a:off x="1238217" y="2298933"/>
            <a:ext cx="6543763" cy="1695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oddílu" type="secHead">
  <p:cSld name="SECTION_HEADER">
    <p:spTree>
      <p:nvGrpSpPr>
        <p:cNvPr id="20" name="Shape 20"/>
        <p:cNvGrpSpPr/>
        <p:nvPr/>
      </p:nvGrpSpPr>
      <p:grpSpPr>
        <a:xfrm>
          <a:off x="0" y="0"/>
          <a:ext cx="0" cy="0"/>
          <a:chOff x="0" y="0"/>
          <a:chExt cx="0" cy="0"/>
        </a:xfrm>
      </p:grpSpPr>
      <p:sp>
        <p:nvSpPr>
          <p:cNvPr id="21" name="Google Shape;21;g21a4c4d34ba_0_11"/>
          <p:cNvSpPr txBox="1"/>
          <p:nvPr>
            <p:ph type="title"/>
          </p:nvPr>
        </p:nvSpPr>
        <p:spPr>
          <a:xfrm>
            <a:off x="623888" y="1709738"/>
            <a:ext cx="7886700" cy="2852700"/>
          </a:xfrm>
          <a:prstGeom prst="rect">
            <a:avLst/>
          </a:prstGeom>
          <a:noFill/>
          <a:ln>
            <a:noFill/>
          </a:ln>
        </p:spPr>
        <p:txBody>
          <a:bodyPr anchorCtr="0" anchor="b" bIns="0" lIns="0" spcFirstLastPara="1" rIns="0" wrap="square" tIns="0">
            <a:noAutofit/>
          </a:bodyPr>
          <a:lstStyle>
            <a:lvl1pPr lvl="0" algn="l">
              <a:lnSpc>
                <a:spcPct val="66666"/>
              </a:lnSpc>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g21a4c4d34ba_0_11"/>
          <p:cNvSpPr txBox="1"/>
          <p:nvPr>
            <p:ph idx="1" type="body"/>
          </p:nvPr>
        </p:nvSpPr>
        <p:spPr>
          <a:xfrm>
            <a:off x="623888" y="4589463"/>
            <a:ext cx="7886700" cy="15003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400"/>
              <a:buFont typeface="Arial"/>
              <a:buNone/>
              <a:defRPr sz="2400">
                <a:solidFill>
                  <a:srgbClr val="888888"/>
                </a:solidFill>
              </a:defRPr>
            </a:lvl1pPr>
            <a:lvl2pPr indent="-228600" lvl="1" marL="914400" algn="l">
              <a:lnSpc>
                <a:spcPct val="90000"/>
              </a:lnSpc>
              <a:spcBef>
                <a:spcPts val="0"/>
              </a:spcBef>
              <a:spcAft>
                <a:spcPts val="0"/>
              </a:spcAft>
              <a:buSzPts val="2000"/>
              <a:buFont typeface="Arial"/>
              <a:buNone/>
              <a:defRPr sz="2000">
                <a:solidFill>
                  <a:srgbClr val="888888"/>
                </a:solidFill>
              </a:defRPr>
            </a:lvl2pPr>
            <a:lvl3pPr indent="-228600" lvl="2" marL="1371600" algn="l">
              <a:lnSpc>
                <a:spcPct val="100000"/>
              </a:lnSpc>
              <a:spcBef>
                <a:spcPts val="0"/>
              </a:spcBef>
              <a:spcAft>
                <a:spcPts val="0"/>
              </a:spcAft>
              <a:buSzPts val="1440"/>
              <a:buFont typeface="Arial"/>
              <a:buNone/>
              <a:defRPr sz="1800">
                <a:solidFill>
                  <a:srgbClr val="888888"/>
                </a:solidFill>
              </a:defRPr>
            </a:lvl3pPr>
            <a:lvl4pPr indent="-228600" lvl="3" marL="1828800" algn="l">
              <a:lnSpc>
                <a:spcPct val="112500"/>
              </a:lnSpc>
              <a:spcBef>
                <a:spcPts val="0"/>
              </a:spcBef>
              <a:spcAft>
                <a:spcPts val="0"/>
              </a:spcAft>
              <a:buSzPts val="1440"/>
              <a:buFont typeface="Arial"/>
              <a:buNone/>
              <a:defRPr sz="1600">
                <a:solidFill>
                  <a:srgbClr val="888888"/>
                </a:solidFill>
              </a:defRPr>
            </a:lvl4pPr>
            <a:lvl5pPr indent="-228600" lvl="4" marL="2286000" algn="l">
              <a:lnSpc>
                <a:spcPct val="112500"/>
              </a:lnSpc>
              <a:spcBef>
                <a:spcPts val="0"/>
              </a:spcBef>
              <a:spcAft>
                <a:spcPts val="0"/>
              </a:spcAft>
              <a:buSzPts val="1600"/>
              <a:buFont typeface="Arial"/>
              <a:buNone/>
              <a:defRPr sz="1600">
                <a:solidFill>
                  <a:srgbClr val="888888"/>
                </a:solidFill>
              </a:defRPr>
            </a:lvl5pPr>
            <a:lvl6pPr indent="-228600" lvl="5" marL="2743200" algn="l">
              <a:spcBef>
                <a:spcPts val="320"/>
              </a:spcBef>
              <a:spcAft>
                <a:spcPts val="0"/>
              </a:spcAft>
              <a:buSzPts val="1600"/>
              <a:buNone/>
              <a:defRPr sz="1600">
                <a:solidFill>
                  <a:srgbClr val="888888"/>
                </a:solidFill>
              </a:defRPr>
            </a:lvl6pPr>
            <a:lvl7pPr indent="-228600" lvl="6" marL="3200400" algn="l">
              <a:lnSpc>
                <a:spcPct val="112500"/>
              </a:lnSpc>
              <a:spcBef>
                <a:spcPts val="0"/>
              </a:spcBef>
              <a:spcAft>
                <a:spcPts val="0"/>
              </a:spcAft>
              <a:buSzPts val="1600"/>
              <a:buNone/>
              <a:defRPr sz="1600">
                <a:solidFill>
                  <a:srgbClr val="888888"/>
                </a:solidFill>
              </a:defRPr>
            </a:lvl7pPr>
            <a:lvl8pPr indent="-228600" lvl="7" marL="3657600" algn="l">
              <a:lnSpc>
                <a:spcPct val="112500"/>
              </a:lnSpc>
              <a:spcBef>
                <a:spcPts val="0"/>
              </a:spcBef>
              <a:spcAft>
                <a:spcPts val="0"/>
              </a:spcAft>
              <a:buSzPts val="1600"/>
              <a:buNone/>
              <a:defRPr sz="1600">
                <a:solidFill>
                  <a:srgbClr val="888888"/>
                </a:solidFill>
              </a:defRPr>
            </a:lvl8pPr>
            <a:lvl9pPr indent="-228600" lvl="8" marL="4114800" algn="l">
              <a:lnSpc>
                <a:spcPct val="112500"/>
              </a:lnSpc>
              <a:spcBef>
                <a:spcPts val="0"/>
              </a:spcBef>
              <a:spcAft>
                <a:spcPts val="0"/>
              </a:spcAft>
              <a:buSzPts val="1600"/>
              <a:buNone/>
              <a:defRPr sz="1600">
                <a:solidFill>
                  <a:srgbClr val="888888"/>
                </a:solidFill>
              </a:defRPr>
            </a:lvl9pPr>
          </a:lstStyle>
          <a:p/>
        </p:txBody>
      </p:sp>
      <p:sp>
        <p:nvSpPr>
          <p:cNvPr id="23" name="Google Shape;23;g21a4c4d34ba_0_11"/>
          <p:cNvSpPr txBox="1"/>
          <p:nvPr>
            <p:ph idx="10" type="dt"/>
          </p:nvPr>
        </p:nvSpPr>
        <p:spPr>
          <a:xfrm>
            <a:off x="0" y="0"/>
            <a:ext cx="225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24" name="Google Shape;24;g21a4c4d34ba_0_11"/>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g21a4c4d34ba_0_11"/>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1" type="title">
  <p:cSld name="TITLE">
    <p:spTree>
      <p:nvGrpSpPr>
        <p:cNvPr id="137" name="Shape 137"/>
        <p:cNvGrpSpPr/>
        <p:nvPr/>
      </p:nvGrpSpPr>
      <p:grpSpPr>
        <a:xfrm>
          <a:off x="0" y="0"/>
          <a:ext cx="0" cy="0"/>
          <a:chOff x="0" y="0"/>
          <a:chExt cx="0" cy="0"/>
        </a:xfrm>
      </p:grpSpPr>
      <p:sp>
        <p:nvSpPr>
          <p:cNvPr id="138" name="Google Shape;138;g21a4c4d34ba_0_12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9" name="Google Shape;139;g21a4c4d34ba_0_1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140" name="Google Shape;140;g21a4c4d34ba_0_12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21a4c4d34ba_0_12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21a4c4d34ba_0_1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1" type="obj">
  <p:cSld name="OBJECT">
    <p:spTree>
      <p:nvGrpSpPr>
        <p:cNvPr id="143" name="Shape 143"/>
        <p:cNvGrpSpPr/>
        <p:nvPr/>
      </p:nvGrpSpPr>
      <p:grpSpPr>
        <a:xfrm>
          <a:off x="0" y="0"/>
          <a:ext cx="0" cy="0"/>
          <a:chOff x="0" y="0"/>
          <a:chExt cx="0" cy="0"/>
        </a:xfrm>
      </p:grpSpPr>
      <p:sp>
        <p:nvSpPr>
          <p:cNvPr id="144" name="Google Shape;144;g21a4c4d34ba_0_1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21a4c4d34ba_0_13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228600" lvl="0" marL="457200" rtl="0" algn="l">
              <a:spcBef>
                <a:spcPts val="360"/>
              </a:spcBef>
              <a:spcAft>
                <a:spcPts val="0"/>
              </a:spcAft>
              <a:buClr>
                <a:schemeClr val="dk1"/>
              </a:buClr>
              <a:buSzPts val="1800"/>
              <a:buNone/>
              <a:defRPr/>
            </a:lvl1pPr>
            <a:lvl2pPr indent="-228600" lvl="1" marL="914400" rtl="0" algn="l">
              <a:spcBef>
                <a:spcPts val="360"/>
              </a:spcBef>
              <a:spcAft>
                <a:spcPts val="0"/>
              </a:spcAft>
              <a:buClr>
                <a:schemeClr val="dk1"/>
              </a:buClr>
              <a:buSzPts val="1800"/>
              <a:buNone/>
              <a:defRPr/>
            </a:lvl2pPr>
            <a:lvl3pPr indent="-228600" lvl="2" marL="1371600" rtl="0" algn="l">
              <a:spcBef>
                <a:spcPts val="360"/>
              </a:spcBef>
              <a:spcAft>
                <a:spcPts val="0"/>
              </a:spcAft>
              <a:buClr>
                <a:schemeClr val="dk1"/>
              </a:buClr>
              <a:buSzPts val="1800"/>
              <a:buNone/>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228600" lvl="6" marL="3200400" rtl="0" algn="l">
              <a:spcBef>
                <a:spcPts val="360"/>
              </a:spcBef>
              <a:spcAft>
                <a:spcPts val="0"/>
              </a:spcAft>
              <a:buClr>
                <a:schemeClr val="dk1"/>
              </a:buClr>
              <a:buSzPts val="1800"/>
              <a:buNone/>
              <a:defRPr/>
            </a:lvl7pPr>
            <a:lvl8pPr indent="-228600" lvl="7" marL="3657600" rtl="0" algn="l">
              <a:spcBef>
                <a:spcPts val="360"/>
              </a:spcBef>
              <a:spcAft>
                <a:spcPts val="0"/>
              </a:spcAft>
              <a:buClr>
                <a:schemeClr val="dk1"/>
              </a:buClr>
              <a:buSzPts val="1800"/>
              <a:buNone/>
              <a:defRPr/>
            </a:lvl8pPr>
            <a:lvl9pPr indent="-228600" lvl="8" marL="4114800" rtl="0" algn="l">
              <a:spcBef>
                <a:spcPts val="360"/>
              </a:spcBef>
              <a:spcAft>
                <a:spcPts val="0"/>
              </a:spcAft>
              <a:buClr>
                <a:schemeClr val="dk1"/>
              </a:buClr>
              <a:buSzPts val="1800"/>
              <a:buNone/>
              <a:defRPr/>
            </a:lvl9pPr>
          </a:lstStyle>
          <a:p/>
        </p:txBody>
      </p:sp>
      <p:sp>
        <p:nvSpPr>
          <p:cNvPr id="146" name="Google Shape;146;g21a4c4d34ba_0_13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21a4c4d34ba_0_13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21a4c4d34ba_0_1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26" name="Shape 26"/>
        <p:cNvGrpSpPr/>
        <p:nvPr/>
      </p:nvGrpSpPr>
      <p:grpSpPr>
        <a:xfrm>
          <a:off x="0" y="0"/>
          <a:ext cx="0" cy="0"/>
          <a:chOff x="0" y="0"/>
          <a:chExt cx="0" cy="0"/>
        </a:xfrm>
      </p:grpSpPr>
      <p:sp>
        <p:nvSpPr>
          <p:cNvPr id="27" name="Google Shape;27;g21a4c4d34ba_0_17"/>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g21a4c4d34ba_0_17"/>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29" name="Google Shape;29;g21a4c4d34ba_0_17"/>
          <p:cNvSpPr txBox="1"/>
          <p:nvPr>
            <p:ph type="title"/>
          </p:nvPr>
        </p:nvSpPr>
        <p:spPr>
          <a:xfrm>
            <a:off x="540000" y="720000"/>
            <a:ext cx="8064900" cy="4515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g21a4c4d34ba_0_17"/>
          <p:cNvSpPr txBox="1"/>
          <p:nvPr>
            <p:ph idx="1" type="body"/>
          </p:nvPr>
        </p:nvSpPr>
        <p:spPr>
          <a:xfrm>
            <a:off x="540000" y="1692002"/>
            <a:ext cx="8064900" cy="4140000"/>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31" name="Google Shape;31;g21a4c4d34ba_0_17"/>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extLst>
    <p:ext uri="{DCECCB84-F9BA-43D5-87BE-67443E8EF086}">
      <p15:sldGuideLst>
        <p15:guide id="1" orient="horz" pos="3997">
          <p15:clr>
            <a:srgbClr val="FBAE40"/>
          </p15:clr>
        </p15:guide>
        <p15:guide id="2" pos="3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32" name="Shape 32"/>
        <p:cNvGrpSpPr/>
        <p:nvPr/>
      </p:nvGrpSpPr>
      <p:grpSpPr>
        <a:xfrm>
          <a:off x="0" y="0"/>
          <a:ext cx="0" cy="0"/>
          <a:chOff x="0" y="0"/>
          <a:chExt cx="0" cy="0"/>
        </a:xfrm>
      </p:grpSpPr>
      <p:sp>
        <p:nvSpPr>
          <p:cNvPr id="33" name="Google Shape;33;g21a4c4d34ba_0_23"/>
          <p:cNvSpPr txBox="1"/>
          <p:nvPr>
            <p:ph type="title"/>
          </p:nvPr>
        </p:nvSpPr>
        <p:spPr>
          <a:xfrm>
            <a:off x="540000" y="720000"/>
            <a:ext cx="8064900" cy="4515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g21a4c4d34ba_0_23"/>
          <p:cNvSpPr txBox="1"/>
          <p:nvPr>
            <p:ph idx="1" type="body"/>
          </p:nvPr>
        </p:nvSpPr>
        <p:spPr>
          <a:xfrm>
            <a:off x="628650" y="1825625"/>
            <a:ext cx="3886200" cy="43512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1800"/>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35" name="Google Shape;35;g21a4c4d34ba_0_23"/>
          <p:cNvSpPr txBox="1"/>
          <p:nvPr>
            <p:ph idx="2" type="body"/>
          </p:nvPr>
        </p:nvSpPr>
        <p:spPr>
          <a:xfrm>
            <a:off x="4629150" y="1825625"/>
            <a:ext cx="3886200" cy="43512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1800"/>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36" name="Google Shape;36;g21a4c4d34ba_0_23"/>
          <p:cNvSpPr txBox="1"/>
          <p:nvPr>
            <p:ph idx="10" type="dt"/>
          </p:nvPr>
        </p:nvSpPr>
        <p:spPr>
          <a:xfrm>
            <a:off x="0" y="0"/>
            <a:ext cx="225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37" name="Google Shape;37;g21a4c4d34ba_0_23"/>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g21a4c4d34ba_0_23"/>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39" name="Shape 39"/>
        <p:cNvGrpSpPr/>
        <p:nvPr/>
      </p:nvGrpSpPr>
      <p:grpSpPr>
        <a:xfrm>
          <a:off x="0" y="0"/>
          <a:ext cx="0" cy="0"/>
          <a:chOff x="0" y="0"/>
          <a:chExt cx="0" cy="0"/>
        </a:xfrm>
      </p:grpSpPr>
      <p:sp>
        <p:nvSpPr>
          <p:cNvPr id="40" name="Google Shape;40;g21a4c4d34ba_0_30"/>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g21a4c4d34ba_0_30"/>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42" name="Google Shape;42;g21a4c4d34ba_0_30"/>
          <p:cNvSpPr txBox="1"/>
          <p:nvPr>
            <p:ph idx="1" type="body"/>
          </p:nvPr>
        </p:nvSpPr>
        <p:spPr>
          <a:xfrm>
            <a:off x="540544" y="1296001"/>
            <a:ext cx="8064000" cy="2715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43" name="Google Shape;43;g21a4c4d34ba_0_30"/>
          <p:cNvSpPr txBox="1"/>
          <p:nvPr>
            <p:ph type="title"/>
          </p:nvPr>
        </p:nvSpPr>
        <p:spPr>
          <a:xfrm>
            <a:off x="540000" y="720000"/>
            <a:ext cx="8064900" cy="4515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g21a4c4d34ba_0_30"/>
          <p:cNvSpPr txBox="1"/>
          <p:nvPr>
            <p:ph idx="2" type="body"/>
          </p:nvPr>
        </p:nvSpPr>
        <p:spPr>
          <a:xfrm>
            <a:off x="540000" y="1692002"/>
            <a:ext cx="8064900" cy="4140000"/>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45" name="Google Shape;45;g21a4c4d34ba_0_30"/>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46" name="Shape 46"/>
        <p:cNvGrpSpPr/>
        <p:nvPr/>
      </p:nvGrpSpPr>
      <p:grpSpPr>
        <a:xfrm>
          <a:off x="0" y="0"/>
          <a:ext cx="0" cy="0"/>
          <a:chOff x="0" y="0"/>
          <a:chExt cx="0" cy="0"/>
        </a:xfrm>
      </p:grpSpPr>
      <p:sp>
        <p:nvSpPr>
          <p:cNvPr id="47" name="Google Shape;47;g21a4c4d34ba_0_37"/>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g21a4c4d34ba_0_37"/>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49" name="Google Shape;49;g21a4c4d34ba_0_37"/>
          <p:cNvSpPr txBox="1"/>
          <p:nvPr>
            <p:ph type="title"/>
          </p:nvPr>
        </p:nvSpPr>
        <p:spPr>
          <a:xfrm>
            <a:off x="540000" y="720000"/>
            <a:ext cx="8064900" cy="4515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g21a4c4d34ba_0_37"/>
          <p:cNvSpPr txBox="1"/>
          <p:nvPr>
            <p:ph idx="1" type="body"/>
          </p:nvPr>
        </p:nvSpPr>
        <p:spPr>
          <a:xfrm>
            <a:off x="540000" y="1701505"/>
            <a:ext cx="3915000" cy="4140000"/>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51" name="Google Shape;51;g21a4c4d34ba_0_37"/>
          <p:cNvSpPr txBox="1"/>
          <p:nvPr>
            <p:ph idx="2" type="body"/>
          </p:nvPr>
        </p:nvSpPr>
        <p:spPr>
          <a:xfrm>
            <a:off x="4688460" y="1701505"/>
            <a:ext cx="3915000" cy="4140000"/>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52" name="Google Shape;52;g21a4c4d34ba_0_37"/>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extLst>
    <p:ext uri="{DCECCB84-F9BA-43D5-87BE-67443E8EF086}">
      <p15:sldGuideLst>
        <p15:guide id="1" orient="horz" pos="3657">
          <p15:clr>
            <a:srgbClr val="FBAE40"/>
          </p15:clr>
        </p15:guide>
        <p15:guide id="2" pos="543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53" name="Shape 53"/>
        <p:cNvGrpSpPr/>
        <p:nvPr/>
      </p:nvGrpSpPr>
      <p:grpSpPr>
        <a:xfrm>
          <a:off x="0" y="0"/>
          <a:ext cx="0" cy="0"/>
          <a:chOff x="0" y="0"/>
          <a:chExt cx="0" cy="0"/>
        </a:xfrm>
      </p:grpSpPr>
      <p:sp>
        <p:nvSpPr>
          <p:cNvPr id="54" name="Google Shape;54;g21a4c4d34ba_0_44"/>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g21a4c4d34ba_0_44"/>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56" name="Google Shape;56;g21a4c4d34ba_0_44"/>
          <p:cNvSpPr txBox="1"/>
          <p:nvPr>
            <p:ph idx="1" type="body"/>
          </p:nvPr>
        </p:nvSpPr>
        <p:spPr>
          <a:xfrm>
            <a:off x="540544" y="1296001"/>
            <a:ext cx="3915000" cy="2715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57" name="Google Shape;57;g21a4c4d34ba_0_44"/>
          <p:cNvSpPr txBox="1"/>
          <p:nvPr>
            <p:ph type="title"/>
          </p:nvPr>
        </p:nvSpPr>
        <p:spPr>
          <a:xfrm>
            <a:off x="540000" y="720000"/>
            <a:ext cx="8064900" cy="4515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g21a4c4d34ba_0_44"/>
          <p:cNvSpPr txBox="1"/>
          <p:nvPr>
            <p:ph idx="2" type="body"/>
          </p:nvPr>
        </p:nvSpPr>
        <p:spPr>
          <a:xfrm>
            <a:off x="4688458" y="1290515"/>
            <a:ext cx="3915000" cy="2715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59" name="Google Shape;59;g21a4c4d34ba_0_44"/>
          <p:cNvSpPr txBox="1"/>
          <p:nvPr>
            <p:ph idx="3" type="body"/>
          </p:nvPr>
        </p:nvSpPr>
        <p:spPr>
          <a:xfrm>
            <a:off x="540000" y="1701505"/>
            <a:ext cx="3915000" cy="4140000"/>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0" name="Google Shape;60;g21a4c4d34ba_0_44"/>
          <p:cNvSpPr txBox="1"/>
          <p:nvPr>
            <p:ph idx="4" type="body"/>
          </p:nvPr>
        </p:nvSpPr>
        <p:spPr>
          <a:xfrm>
            <a:off x="4688460" y="1701505"/>
            <a:ext cx="3915000" cy="4140000"/>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61" name="Google Shape;61;g21a4c4d34ba_0_44"/>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extLst>
    <p:ext uri="{DCECCB84-F9BA-43D5-87BE-67443E8EF086}">
      <p15:sldGuideLst>
        <p15:guide id="1" orient="horz" pos="2886">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62" name="Shape 62"/>
        <p:cNvGrpSpPr/>
        <p:nvPr/>
      </p:nvGrpSpPr>
      <p:grpSpPr>
        <a:xfrm>
          <a:off x="0" y="0"/>
          <a:ext cx="0" cy="0"/>
          <a:chOff x="0" y="0"/>
          <a:chExt cx="0" cy="0"/>
        </a:xfrm>
      </p:grpSpPr>
      <p:sp>
        <p:nvSpPr>
          <p:cNvPr id="63" name="Google Shape;63;g21a4c4d34ba_0_53"/>
          <p:cNvSpPr txBox="1"/>
          <p:nvPr>
            <p:ph type="title"/>
          </p:nvPr>
        </p:nvSpPr>
        <p:spPr>
          <a:xfrm>
            <a:off x="540000" y="720000"/>
            <a:ext cx="8064900" cy="45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g21a4c4d34ba_0_53"/>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g21a4c4d34ba_0_53"/>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cs-CZ"/>
              <a:t>‹#›</a:t>
            </a:fld>
            <a:endParaRPr/>
          </a:p>
        </p:txBody>
      </p:sp>
      <p:sp>
        <p:nvSpPr>
          <p:cNvPr id="66" name="Google Shape;66;g21a4c4d34ba_0_53"/>
          <p:cNvSpPr txBox="1"/>
          <p:nvPr>
            <p:ph idx="1" type="body"/>
          </p:nvPr>
        </p:nvSpPr>
        <p:spPr>
          <a:xfrm>
            <a:off x="5510801" y="2596845"/>
            <a:ext cx="3094200" cy="3208500"/>
          </a:xfrm>
          <a:prstGeom prst="rect">
            <a:avLst/>
          </a:prstGeom>
          <a:noFill/>
          <a:ln>
            <a:noFill/>
          </a:ln>
        </p:spPr>
        <p:txBody>
          <a:bodyPr anchorCtr="0" anchor="t" bIns="0" lIns="0" spcFirstLastPara="1" rIns="0" wrap="square" tIns="0">
            <a:noAutofit/>
          </a:bodyPr>
          <a:lstStyle>
            <a:lvl1pPr indent="-355600" lvl="0" marL="457200" algn="l">
              <a:lnSpc>
                <a:spcPct val="180000"/>
              </a:lnSpc>
              <a:spcBef>
                <a:spcPts val="0"/>
              </a:spcBef>
              <a:spcAft>
                <a:spcPts val="0"/>
              </a:spcAft>
              <a:buClr>
                <a:schemeClr val="dk2"/>
              </a:buClr>
              <a:buSzPts val="2000"/>
              <a:buFont typeface="Arial"/>
              <a:buChar char="̶"/>
              <a:defRPr b="0" sz="200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7" name="Google Shape;67;g21a4c4d34ba_0_53"/>
          <p:cNvSpPr/>
          <p:nvPr>
            <p:ph idx="2" type="pic"/>
          </p:nvPr>
        </p:nvSpPr>
        <p:spPr>
          <a:xfrm>
            <a:off x="547132" y="1665288"/>
            <a:ext cx="4655700" cy="4140000"/>
          </a:xfrm>
          <a:prstGeom prst="rect">
            <a:avLst/>
          </a:prstGeom>
          <a:noFill/>
          <a:ln>
            <a:noFill/>
          </a:ln>
        </p:spPr>
      </p:sp>
      <p:sp>
        <p:nvSpPr>
          <p:cNvPr id="68" name="Google Shape;68;g21a4c4d34ba_0_53"/>
          <p:cNvSpPr txBox="1"/>
          <p:nvPr>
            <p:ph idx="3" type="body"/>
          </p:nvPr>
        </p:nvSpPr>
        <p:spPr>
          <a:xfrm>
            <a:off x="540544" y="1296001"/>
            <a:ext cx="8064000" cy="2715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69" name="Google Shape;69;g21a4c4d34ba_0_53"/>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70" name="Shape 70"/>
        <p:cNvGrpSpPr/>
        <p:nvPr/>
      </p:nvGrpSpPr>
      <p:grpSpPr>
        <a:xfrm>
          <a:off x="0" y="0"/>
          <a:ext cx="0" cy="0"/>
          <a:chOff x="0" y="0"/>
          <a:chExt cx="0" cy="0"/>
        </a:xfrm>
      </p:grpSpPr>
      <p:sp>
        <p:nvSpPr>
          <p:cNvPr id="71" name="Google Shape;71;g21a4c4d34ba_0_61"/>
          <p:cNvSpPr txBox="1"/>
          <p:nvPr>
            <p:ph idx="1" type="body"/>
          </p:nvPr>
        </p:nvSpPr>
        <p:spPr>
          <a:xfrm>
            <a:off x="3330000" y="1692002"/>
            <a:ext cx="2483700" cy="2230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2" name="Google Shape;72;g21a4c4d34ba_0_61"/>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g21a4c4d34ba_0_61"/>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74" name="Google Shape;74;g21a4c4d34ba_0_61"/>
          <p:cNvSpPr txBox="1"/>
          <p:nvPr>
            <p:ph idx="2" type="body"/>
          </p:nvPr>
        </p:nvSpPr>
        <p:spPr>
          <a:xfrm>
            <a:off x="539999" y="4414271"/>
            <a:ext cx="2484000" cy="1427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5" name="Google Shape;75;g21a4c4d34ba_0_61"/>
          <p:cNvSpPr txBox="1"/>
          <p:nvPr>
            <p:ph idx="3" type="body"/>
          </p:nvPr>
        </p:nvSpPr>
        <p:spPr>
          <a:xfrm>
            <a:off x="3330000" y="4414271"/>
            <a:ext cx="2484000" cy="1427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6" name="Google Shape;76;g21a4c4d34ba_0_61"/>
          <p:cNvSpPr txBox="1"/>
          <p:nvPr>
            <p:ph idx="4" type="body"/>
          </p:nvPr>
        </p:nvSpPr>
        <p:spPr>
          <a:xfrm>
            <a:off x="6120900" y="4414270"/>
            <a:ext cx="2484000" cy="1427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7" name="Google Shape;77;g21a4c4d34ba_0_61"/>
          <p:cNvSpPr txBox="1"/>
          <p:nvPr>
            <p:ph idx="5" type="body"/>
          </p:nvPr>
        </p:nvSpPr>
        <p:spPr>
          <a:xfrm>
            <a:off x="540544" y="4025136"/>
            <a:ext cx="2483700" cy="216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1000"/>
              <a:buFont typeface="Arial"/>
              <a:buNone/>
              <a:defRPr b="0" sz="10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8" name="Google Shape;78;g21a4c4d34ba_0_61"/>
          <p:cNvSpPr txBox="1"/>
          <p:nvPr>
            <p:ph idx="6" type="body"/>
          </p:nvPr>
        </p:nvSpPr>
        <p:spPr>
          <a:xfrm>
            <a:off x="3330356" y="4025136"/>
            <a:ext cx="2483700" cy="216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1000"/>
              <a:buFont typeface="Arial"/>
              <a:buNone/>
              <a:defRPr b="0" sz="10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9" name="Google Shape;79;g21a4c4d34ba_0_61"/>
          <p:cNvSpPr txBox="1"/>
          <p:nvPr>
            <p:ph idx="7" type="body"/>
          </p:nvPr>
        </p:nvSpPr>
        <p:spPr>
          <a:xfrm>
            <a:off x="6121077" y="4025136"/>
            <a:ext cx="2483700" cy="216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1000"/>
              <a:buFont typeface="Arial"/>
              <a:buNone/>
              <a:defRPr b="0" sz="10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80" name="Google Shape;80;g21a4c4d34ba_0_61"/>
          <p:cNvSpPr txBox="1"/>
          <p:nvPr>
            <p:ph idx="8" type="body"/>
          </p:nvPr>
        </p:nvSpPr>
        <p:spPr>
          <a:xfrm>
            <a:off x="539999" y="1692002"/>
            <a:ext cx="2483700" cy="2230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81" name="Google Shape;81;g21a4c4d34ba_0_61"/>
          <p:cNvSpPr txBox="1"/>
          <p:nvPr>
            <p:ph idx="9" type="body"/>
          </p:nvPr>
        </p:nvSpPr>
        <p:spPr>
          <a:xfrm>
            <a:off x="6120001" y="1692002"/>
            <a:ext cx="2483700" cy="2230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82" name="Google Shape;82;g21a4c4d34ba_0_61"/>
          <p:cNvSpPr txBox="1"/>
          <p:nvPr>
            <p:ph idx="13" type="body"/>
          </p:nvPr>
        </p:nvSpPr>
        <p:spPr>
          <a:xfrm>
            <a:off x="540544" y="1296001"/>
            <a:ext cx="8064000" cy="2715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83" name="Google Shape;83;g21a4c4d34ba_0_61"/>
          <p:cNvSpPr txBox="1"/>
          <p:nvPr>
            <p:ph type="title"/>
          </p:nvPr>
        </p:nvSpPr>
        <p:spPr>
          <a:xfrm>
            <a:off x="540000" y="720000"/>
            <a:ext cx="8064900" cy="4515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84" name="Google Shape;84;g21a4c4d34ba_0_61"/>
          <p:cNvPicPr preferRelativeResize="0"/>
          <p:nvPr/>
        </p:nvPicPr>
        <p:blipFill rotWithShape="1">
          <a:blip r:embed="rId2">
            <a:alphaModFix/>
          </a:blip>
          <a:srcRect b="0" l="0" r="0" t="0"/>
          <a:stretch/>
        </p:blipFill>
        <p:spPr>
          <a:xfrm>
            <a:off x="8160958" y="6048000"/>
            <a:ext cx="849357" cy="448200"/>
          </a:xfrm>
          <a:prstGeom prst="rect">
            <a:avLst/>
          </a:prstGeom>
          <a:noFill/>
          <a:ln>
            <a:noFill/>
          </a:ln>
        </p:spPr>
      </p:pic>
    </p:spTree>
  </p:cSld>
  <p:clrMapOvr>
    <a:masterClrMapping/>
  </p:clrMapOvr>
  <p:extLst>
    <p:ext uri="{DCECCB84-F9BA-43D5-87BE-67443E8EF086}">
      <p15:sldGuideLst>
        <p15:guide id="1" orient="horz" pos="1049">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21a4c4d34ba_0_0"/>
          <p:cNvSpPr txBox="1"/>
          <p:nvPr>
            <p:ph idx="11" type="ftr"/>
          </p:nvPr>
        </p:nvSpPr>
        <p:spPr>
          <a:xfrm>
            <a:off x="540000" y="6228000"/>
            <a:ext cx="5940000" cy="252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11" name="Google Shape;11;g21a4c4d34ba_0_0"/>
          <p:cNvSpPr txBox="1"/>
          <p:nvPr>
            <p:ph idx="12" type="sldNum"/>
          </p:nvPr>
        </p:nvSpPr>
        <p:spPr>
          <a:xfrm>
            <a:off x="310500" y="6228000"/>
            <a:ext cx="189000" cy="252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12" name="Google Shape;12;g21a4c4d34ba_0_0"/>
          <p:cNvSpPr txBox="1"/>
          <p:nvPr>
            <p:ph type="title"/>
          </p:nvPr>
        </p:nvSpPr>
        <p:spPr>
          <a:xfrm>
            <a:off x="540000" y="720000"/>
            <a:ext cx="8064900" cy="451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1" i="0" sz="40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2pPr>
            <a:lvl3pPr lvl="2"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3pPr>
            <a:lvl4pPr lvl="3"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4pPr>
            <a:lvl5pPr lvl="4"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5pPr>
            <a:lvl6pPr lvl="5"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6pPr>
            <a:lvl7pPr lvl="6"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7pPr>
            <a:lvl8pPr lvl="7"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8pPr>
            <a:lvl9pPr lvl="8"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9pPr>
          </a:lstStyle>
          <a:p/>
        </p:txBody>
      </p:sp>
      <p:sp>
        <p:nvSpPr>
          <p:cNvPr id="13" name="Google Shape;13;g21a4c4d34ba_0_0"/>
          <p:cNvSpPr txBox="1"/>
          <p:nvPr>
            <p:ph idx="1" type="body"/>
          </p:nvPr>
        </p:nvSpPr>
        <p:spPr>
          <a:xfrm>
            <a:off x="539100" y="1872000"/>
            <a:ext cx="8064900" cy="396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800"/>
              <a:buFont typeface="Arial"/>
              <a:buNone/>
              <a:defRPr b="0" i="0" sz="28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500"/>
              <a:buFont typeface="Arial"/>
              <a:buNone/>
              <a:defRPr b="0" i="0" sz="15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1200"/>
              <a:buFont typeface="Arial"/>
              <a:buNone/>
              <a:defRPr b="0" i="0" sz="15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350"/>
              <a:buFont typeface="Arial"/>
              <a:buNone/>
              <a:defRPr b="0" i="0" sz="15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500"/>
              <a:buFont typeface="Arial"/>
              <a:buNone/>
              <a:defRPr b="0" i="0" sz="15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935">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1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34.png"/><Relationship Id="rId5"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youtube.com/watch?v=opDgbpz28ZI" TargetMode="Externa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www.youtube.com/watch?v=UgkH0m0HRIs" TargetMode="External"/><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image" Target="../media/image1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26.jpg"/><Relationship Id="rId4" Type="http://schemas.openxmlformats.org/officeDocument/2006/relationships/image" Target="../media/image25.jpg"/><Relationship Id="rId5" Type="http://schemas.openxmlformats.org/officeDocument/2006/relationships/image" Target="../media/image2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image" Target="../media/image23.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35.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 Id="rId3" Type="http://schemas.openxmlformats.org/officeDocument/2006/relationships/image" Target="../media/image2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 Id="rId3" Type="http://schemas.openxmlformats.org/officeDocument/2006/relationships/image" Target="../media/image39.jpg"/><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4.xml"/><Relationship Id="rId3" Type="http://schemas.openxmlformats.org/officeDocument/2006/relationships/image" Target="../media/image33.jpg"/><Relationship Id="rId4" Type="http://schemas.openxmlformats.org/officeDocument/2006/relationships/hyperlink" Target="http://www.youtube.com/watch?v=KbNo3SQM_9c" TargetMode="External"/><Relationship Id="rId5" Type="http://schemas.openxmlformats.org/officeDocument/2006/relationships/image" Target="../media/image3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xml"/><Relationship Id="rId3" Type="http://schemas.openxmlformats.org/officeDocument/2006/relationships/image" Target="../media/image3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1.xml"/><Relationship Id="rId3" Type="http://schemas.openxmlformats.org/officeDocument/2006/relationships/image" Target="../media/image52.png"/><Relationship Id="rId4" Type="http://schemas.openxmlformats.org/officeDocument/2006/relationships/hyperlink" Target="https://www.physio-pedia.com/Adductor_Magnu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2.xml"/><Relationship Id="rId3" Type="http://schemas.openxmlformats.org/officeDocument/2006/relationships/image" Target="../media/image37.jp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image" Target="../media/image46.png"/><Relationship Id="rId4" Type="http://schemas.openxmlformats.org/officeDocument/2006/relationships/hyperlink" Target="http://www.youtube.com/watch?v=4zn-ydPiG0g" TargetMode="External"/><Relationship Id="rId5"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 Id="rId3" Type="http://schemas.openxmlformats.org/officeDocument/2006/relationships/image" Target="../media/image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www.youtube.com/watch?v=3h4-mvnc3uQ" TargetMode="External"/><Relationship Id="rId4"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3.xml"/><Relationship Id="rId3"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4.xml"/><Relationship Id="rId3"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6.xml"/><Relationship Id="rId3" Type="http://schemas.openxmlformats.org/officeDocument/2006/relationships/image" Target="../media/image51.jpg"/><Relationship Id="rId4" Type="http://schemas.openxmlformats.org/officeDocument/2006/relationships/hyperlink" Target="http://www.youtube.com/watch?v=83eeewu6auk" TargetMode="External"/><Relationship Id="rId5" Type="http://schemas.openxmlformats.org/officeDocument/2006/relationships/image" Target="../media/image5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0.xml"/><Relationship Id="rId3" Type="http://schemas.openxmlformats.org/officeDocument/2006/relationships/image" Target="../media/image59.jpg"/><Relationship Id="rId4" Type="http://schemas.openxmlformats.org/officeDocument/2006/relationships/image" Target="../media/image5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2.xml"/><Relationship Id="rId3" Type="http://schemas.openxmlformats.org/officeDocument/2006/relationships/hyperlink" Target="http://www.triggerpoints.net/" TargetMode="External"/><Relationship Id="rId4" Type="http://schemas.openxmlformats.org/officeDocument/2006/relationships/hyperlink" Target="http://www.greatbigcanvas.com/"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62.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21a4c4d34ba_0_140"/>
          <p:cNvSpPr txBox="1"/>
          <p:nvPr>
            <p:ph type="title"/>
          </p:nvPr>
        </p:nvSpPr>
        <p:spPr>
          <a:xfrm>
            <a:off x="298876" y="2900365"/>
            <a:ext cx="3934800" cy="11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sz="3200"/>
              <a:t>Kyčel - diagnostika a terapie</a:t>
            </a:r>
            <a:endParaRPr sz="3200"/>
          </a:p>
        </p:txBody>
      </p:sp>
      <p:sp>
        <p:nvSpPr>
          <p:cNvPr id="155" name="Google Shape;155;g21a4c4d34ba_0_140"/>
          <p:cNvSpPr txBox="1"/>
          <p:nvPr>
            <p:ph idx="1" type="subTitle"/>
          </p:nvPr>
        </p:nvSpPr>
        <p:spPr>
          <a:xfrm>
            <a:off x="298876" y="4116402"/>
            <a:ext cx="3934800" cy="6984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b="1" lang="cs-CZ" sz="1400">
                <a:solidFill>
                  <a:schemeClr val="dk2"/>
                </a:solidFill>
              </a:rPr>
              <a:t>bp4839 Kineziologie, Algeziologie a odvozené techniky diagnostiky a terapie 4</a:t>
            </a:r>
            <a:endParaRPr sz="1400">
              <a:solidFill>
                <a:schemeClr val="dk2"/>
              </a:solidFill>
            </a:endParaRPr>
          </a:p>
          <a:p>
            <a:pPr indent="0" lvl="0" marL="0" rtl="0" algn="l">
              <a:spcBef>
                <a:spcPts val="0"/>
              </a:spcBef>
              <a:spcAft>
                <a:spcPts val="0"/>
              </a:spcAft>
              <a:buClr>
                <a:schemeClr val="dk1"/>
              </a:buClr>
              <a:buSzPts val="1800"/>
              <a:buFont typeface="Arial"/>
              <a:buNone/>
            </a:pPr>
            <a:r>
              <a:rPr lang="cs-CZ" sz="1400">
                <a:solidFill>
                  <a:schemeClr val="dk2"/>
                </a:solidFill>
              </a:rPr>
              <a:t>Mgr. Zuzana Kršáková</a:t>
            </a:r>
            <a:endParaRPr sz="1400">
              <a:solidFill>
                <a:schemeClr val="dk2"/>
              </a:solidFill>
            </a:endParaRPr>
          </a:p>
          <a:p>
            <a:pPr indent="0" lvl="0" marL="0" rtl="0" algn="l">
              <a:spcBef>
                <a:spcPts val="0"/>
              </a:spcBef>
              <a:spcAft>
                <a:spcPts val="0"/>
              </a:spcAft>
              <a:buClr>
                <a:schemeClr val="dk1"/>
              </a:buClr>
              <a:buSzPts val="1800"/>
              <a:buFont typeface="Arial"/>
              <a:buNone/>
            </a:pPr>
            <a:r>
              <a:rPr lang="cs-CZ" sz="1400">
                <a:solidFill>
                  <a:schemeClr val="dk2"/>
                </a:solidFill>
              </a:rPr>
              <a:t>Mgr. Kateřina Honová</a:t>
            </a:r>
            <a:endParaRPr/>
          </a:p>
        </p:txBody>
      </p:sp>
      <p:pic>
        <p:nvPicPr>
          <p:cNvPr id="156" name="Google Shape;156;g21a4c4d34ba_0_140"/>
          <p:cNvPicPr preferRelativeResize="0"/>
          <p:nvPr/>
        </p:nvPicPr>
        <p:blipFill>
          <a:blip r:embed="rId3">
            <a:alphaModFix/>
          </a:blip>
          <a:stretch>
            <a:fillRect/>
          </a:stretch>
        </p:blipFill>
        <p:spPr>
          <a:xfrm>
            <a:off x="4475327" y="1223500"/>
            <a:ext cx="4000500" cy="428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Obsah obrázku text, mapa&#10;&#10;Popis byl vytvořen automaticky" id="209" name="Google Shape;209;p10"/>
          <p:cNvPicPr preferRelativeResize="0"/>
          <p:nvPr>
            <p:ph idx="1" type="body"/>
          </p:nvPr>
        </p:nvPicPr>
        <p:blipFill rotWithShape="1">
          <a:blip r:embed="rId3">
            <a:alphaModFix/>
          </a:blip>
          <a:srcRect b="0" l="0" r="0" t="0"/>
          <a:stretch/>
        </p:blipFill>
        <p:spPr>
          <a:xfrm>
            <a:off x="179512" y="620688"/>
            <a:ext cx="3232751" cy="5996754"/>
          </a:xfrm>
          <a:prstGeom prst="rect">
            <a:avLst/>
          </a:prstGeom>
          <a:noFill/>
          <a:ln>
            <a:noFill/>
          </a:ln>
        </p:spPr>
      </p:pic>
      <p:pic>
        <p:nvPicPr>
          <p:cNvPr descr="Obsah obrázku text, mapa&#10;&#10;Popis byl vytvořen automaticky" id="210" name="Google Shape;210;p10"/>
          <p:cNvPicPr preferRelativeResize="0"/>
          <p:nvPr/>
        </p:nvPicPr>
        <p:blipFill rotWithShape="1">
          <a:blip r:embed="rId4">
            <a:alphaModFix/>
          </a:blip>
          <a:srcRect b="0" l="0" r="11434" t="35299"/>
          <a:stretch/>
        </p:blipFill>
        <p:spPr>
          <a:xfrm>
            <a:off x="3486163" y="1412776"/>
            <a:ext cx="5478325" cy="43303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Anamnéza</a:t>
            </a:r>
            <a:endParaRPr/>
          </a:p>
        </p:txBody>
      </p:sp>
      <p:sp>
        <p:nvSpPr>
          <p:cNvPr id="216" name="Google Shape;216;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fontScale="92500" lnSpcReduction="20000"/>
          </a:bodyPr>
          <a:lstStyle/>
          <a:p>
            <a:pPr indent="-327660" lvl="0" marL="342900" rtl="0" algn="l">
              <a:spcBef>
                <a:spcPts val="0"/>
              </a:spcBef>
              <a:spcAft>
                <a:spcPts val="0"/>
              </a:spcAft>
              <a:buClr>
                <a:schemeClr val="dk2"/>
              </a:buClr>
              <a:buSzPct val="114285"/>
              <a:buChar char="●"/>
            </a:pPr>
            <a:r>
              <a:rPr lang="cs-CZ"/>
              <a:t>Charakter bolesti ???</a:t>
            </a:r>
            <a:endParaRPr/>
          </a:p>
          <a:p>
            <a:pPr indent="-327660" lvl="0" marL="342900" rtl="0" algn="l">
              <a:spcBef>
                <a:spcPts val="640"/>
              </a:spcBef>
              <a:spcAft>
                <a:spcPts val="0"/>
              </a:spcAft>
              <a:buClr>
                <a:schemeClr val="dk2"/>
              </a:buClr>
              <a:buSzPct val="114285"/>
              <a:buChar char="●"/>
            </a:pPr>
            <a:r>
              <a:rPr lang="cs-CZ"/>
              <a:t>Většinou zcela specifická propagace bolesti- </a:t>
            </a:r>
            <a:r>
              <a:rPr b="1" lang="cs-CZ"/>
              <a:t>nejč. do třísla </a:t>
            </a:r>
            <a:r>
              <a:rPr lang="cs-CZ"/>
              <a:t>s vystřelováním po mediální straně stehna až do KOK</a:t>
            </a:r>
            <a:endParaRPr/>
          </a:p>
          <a:p>
            <a:pPr indent="-327660" lvl="0" marL="342900" rtl="0" algn="l">
              <a:spcBef>
                <a:spcPts val="640"/>
              </a:spcBef>
              <a:spcAft>
                <a:spcPts val="0"/>
              </a:spcAft>
              <a:buClr>
                <a:schemeClr val="dk2"/>
              </a:buClr>
              <a:buSzPct val="114285"/>
              <a:buChar char="●"/>
            </a:pPr>
            <a:r>
              <a:rPr lang="cs-CZ"/>
              <a:t>Méně často se </a:t>
            </a:r>
            <a:r>
              <a:rPr b="1" lang="cs-CZ"/>
              <a:t>bolest promítá do hýžďové krajiny</a:t>
            </a:r>
            <a:r>
              <a:rPr lang="cs-CZ"/>
              <a:t> (zejména gluteus medius)</a:t>
            </a:r>
            <a:endParaRPr/>
          </a:p>
          <a:p>
            <a:pPr indent="-327660" lvl="0" marL="342900" rtl="0" algn="l">
              <a:spcBef>
                <a:spcPts val="640"/>
              </a:spcBef>
              <a:spcAft>
                <a:spcPts val="0"/>
              </a:spcAft>
              <a:buClr>
                <a:schemeClr val="dk2"/>
              </a:buClr>
              <a:buSzPct val="114285"/>
              <a:buChar char="●"/>
            </a:pPr>
            <a:r>
              <a:rPr b="1" lang="cs-CZ"/>
              <a:t>Klidová bolest </a:t>
            </a:r>
            <a:r>
              <a:rPr lang="cs-CZ"/>
              <a:t>je charakteristická pro synovialitidu, burzitidu, nádory</a:t>
            </a:r>
            <a:endParaRPr/>
          </a:p>
          <a:p>
            <a:pPr indent="-327660" lvl="0" marL="342900" rtl="0" algn="l">
              <a:spcBef>
                <a:spcPts val="640"/>
              </a:spcBef>
              <a:spcAft>
                <a:spcPts val="0"/>
              </a:spcAft>
              <a:buClr>
                <a:schemeClr val="dk2"/>
              </a:buClr>
              <a:buSzPct val="114285"/>
              <a:buChar char="●"/>
            </a:pPr>
            <a:r>
              <a:rPr b="1" lang="cs-CZ"/>
              <a:t>Bolest při aktivitě- </a:t>
            </a:r>
            <a:r>
              <a:rPr lang="cs-CZ"/>
              <a:t>koxartróza nebo dysplázie</a:t>
            </a:r>
            <a:endParaRPr/>
          </a:p>
          <a:p>
            <a:pPr indent="0" lvl="0" marL="0" rtl="0" algn="l">
              <a:spcBef>
                <a:spcPts val="64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Obsah obrázku text, mapa&#10;&#10;Popis byl vytvořen automaticky" id="221" name="Google Shape;221;p12"/>
          <p:cNvPicPr preferRelativeResize="0"/>
          <p:nvPr>
            <p:ph idx="1" type="body"/>
          </p:nvPr>
        </p:nvPicPr>
        <p:blipFill rotWithShape="1">
          <a:blip r:embed="rId3">
            <a:alphaModFix/>
          </a:blip>
          <a:srcRect b="0" l="0" r="0" t="0"/>
          <a:stretch/>
        </p:blipFill>
        <p:spPr>
          <a:xfrm>
            <a:off x="641896" y="417557"/>
            <a:ext cx="7860208" cy="60228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Další možnosti postižení KYK</a:t>
            </a:r>
            <a:endParaRPr/>
          </a:p>
        </p:txBody>
      </p:sp>
      <p:sp>
        <p:nvSpPr>
          <p:cNvPr id="227" name="Google Shape;227;p1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t>Metabolické choroby</a:t>
            </a:r>
            <a:endParaRPr/>
          </a:p>
          <a:p>
            <a:pPr indent="-342900" lvl="0" marL="342900" rtl="0" algn="l">
              <a:spcBef>
                <a:spcPts val="640"/>
              </a:spcBef>
              <a:spcAft>
                <a:spcPts val="0"/>
              </a:spcAft>
              <a:buClr>
                <a:schemeClr val="dk2"/>
              </a:buClr>
              <a:buSzPts val="3200"/>
              <a:buChar char="●"/>
            </a:pPr>
            <a:r>
              <a:rPr lang="cs-CZ"/>
              <a:t>Krevní a revmatická on.</a:t>
            </a:r>
            <a:endParaRPr/>
          </a:p>
          <a:p>
            <a:pPr indent="-342900" lvl="0" marL="342900" rtl="0" algn="l">
              <a:spcBef>
                <a:spcPts val="640"/>
              </a:spcBef>
              <a:spcAft>
                <a:spcPts val="0"/>
              </a:spcAft>
              <a:buClr>
                <a:schemeClr val="dk2"/>
              </a:buClr>
              <a:buSzPts val="3200"/>
              <a:buChar char="●"/>
            </a:pPr>
            <a:r>
              <a:rPr lang="cs-CZ"/>
              <a:t>Abúzus alkoholu (často při nekrózách hlavice KYK)</a:t>
            </a:r>
            <a:endParaRPr/>
          </a:p>
          <a:p>
            <a:pPr indent="-342900" lvl="0" marL="342900" rtl="0" algn="l">
              <a:spcBef>
                <a:spcPts val="640"/>
              </a:spcBef>
              <a:spcAft>
                <a:spcPts val="0"/>
              </a:spcAft>
              <a:buClr>
                <a:schemeClr val="dk2"/>
              </a:buClr>
              <a:buSzPts val="3200"/>
              <a:buChar char="●"/>
            </a:pPr>
            <a:r>
              <a:rPr lang="cs-CZ"/>
              <a:t>Hypo/hyper sportovní aktivita</a:t>
            </a:r>
            <a:endParaRPr/>
          </a:p>
          <a:p>
            <a:pPr indent="-342900" lvl="0" marL="342900" rtl="0" algn="l">
              <a:spcBef>
                <a:spcPts val="640"/>
              </a:spcBef>
              <a:spcAft>
                <a:spcPts val="0"/>
              </a:spcAft>
              <a:buClr>
                <a:schemeClr val="dk2"/>
              </a:buClr>
              <a:buSzPts val="3200"/>
              <a:buChar char="●"/>
            </a:pPr>
            <a:r>
              <a:rPr lang="cs-CZ"/>
              <a:t>Úrazy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Aspekce</a:t>
            </a:r>
            <a:endParaRPr/>
          </a:p>
        </p:txBody>
      </p:sp>
      <p:sp>
        <p:nvSpPr>
          <p:cNvPr id="233" name="Google Shape;233;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fontScale="85000" lnSpcReduction="20000"/>
          </a:bodyPr>
          <a:lstStyle/>
          <a:p>
            <a:pPr indent="-327660" lvl="0" marL="342900" rtl="0" algn="l">
              <a:spcBef>
                <a:spcPts val="0"/>
              </a:spcBef>
              <a:spcAft>
                <a:spcPts val="0"/>
              </a:spcAft>
              <a:buClr>
                <a:schemeClr val="dk2"/>
              </a:buClr>
              <a:buSzPct val="114285"/>
              <a:buChar char="●"/>
            </a:pPr>
            <a:r>
              <a:rPr lang="cs-CZ"/>
              <a:t>Hlavně </a:t>
            </a:r>
            <a:r>
              <a:rPr b="1" lang="cs-CZ"/>
              <a:t>stoj a chůze (+ modifikace)</a:t>
            </a:r>
            <a:endParaRPr/>
          </a:p>
          <a:p>
            <a:pPr indent="-327660" lvl="0" marL="342900" rtl="0" algn="l">
              <a:spcBef>
                <a:spcPts val="592"/>
              </a:spcBef>
              <a:spcAft>
                <a:spcPts val="0"/>
              </a:spcAft>
              <a:buClr>
                <a:schemeClr val="dk2"/>
              </a:buClr>
              <a:buSzPct val="114285"/>
              <a:buChar char="●"/>
            </a:pPr>
            <a:r>
              <a:rPr lang="cs-CZ"/>
              <a:t>Hlavní stabilizační svaly ve frontální rovině jsou </a:t>
            </a:r>
            <a:r>
              <a:rPr b="1" lang="cs-CZ"/>
              <a:t>m. glu. medius et minimus</a:t>
            </a:r>
            <a:endParaRPr b="1"/>
          </a:p>
          <a:p>
            <a:pPr indent="-327660" lvl="0" marL="342900" rtl="0" algn="l">
              <a:spcBef>
                <a:spcPts val="592"/>
              </a:spcBef>
              <a:spcAft>
                <a:spcPts val="0"/>
              </a:spcAft>
              <a:buClr>
                <a:schemeClr val="dk2"/>
              </a:buClr>
              <a:buSzPct val="114285"/>
              <a:buChar char="●"/>
            </a:pPr>
            <a:r>
              <a:rPr b="1" lang="cs-CZ"/>
              <a:t>trofika a aktivace glu max.</a:t>
            </a:r>
            <a:endParaRPr/>
          </a:p>
          <a:p>
            <a:pPr indent="-327660" lvl="0" marL="342900" rtl="0" algn="l">
              <a:spcBef>
                <a:spcPts val="592"/>
              </a:spcBef>
              <a:spcAft>
                <a:spcPts val="0"/>
              </a:spcAft>
              <a:buClr>
                <a:schemeClr val="dk2"/>
              </a:buClr>
              <a:buSzPct val="114285"/>
              <a:buChar char="●"/>
            </a:pPr>
            <a:r>
              <a:rPr b="1" lang="cs-CZ"/>
              <a:t>rozdíl délky dolních končetin</a:t>
            </a:r>
            <a:endParaRPr/>
          </a:p>
          <a:p>
            <a:pPr indent="-327660" lvl="0" marL="342900" rtl="0" algn="l">
              <a:spcBef>
                <a:spcPts val="592"/>
              </a:spcBef>
              <a:spcAft>
                <a:spcPts val="0"/>
              </a:spcAft>
              <a:buClr>
                <a:schemeClr val="dk2"/>
              </a:buClr>
              <a:buSzPct val="114285"/>
              <a:buChar char="●"/>
            </a:pPr>
            <a:r>
              <a:rPr b="1" lang="cs-CZ"/>
              <a:t>Trendelenburgova zkouška</a:t>
            </a:r>
            <a:endParaRPr/>
          </a:p>
          <a:p>
            <a:pPr indent="-327660" lvl="0" marL="342900" rtl="0" algn="l">
              <a:spcBef>
                <a:spcPts val="592"/>
              </a:spcBef>
              <a:spcAft>
                <a:spcPts val="0"/>
              </a:spcAft>
              <a:buClr>
                <a:schemeClr val="dk2"/>
              </a:buClr>
              <a:buSzPct val="114285"/>
              <a:buChar char="●"/>
            </a:pPr>
            <a:r>
              <a:rPr b="1" lang="cs-CZ"/>
              <a:t>Duchennův příznak</a:t>
            </a:r>
            <a:endParaRPr/>
          </a:p>
          <a:p>
            <a:pPr indent="-327660" lvl="0" marL="342900" rtl="0" algn="l">
              <a:spcBef>
                <a:spcPts val="592"/>
              </a:spcBef>
              <a:spcAft>
                <a:spcPts val="0"/>
              </a:spcAft>
              <a:buClr>
                <a:schemeClr val="dk2"/>
              </a:buClr>
              <a:buSzPct val="114285"/>
              <a:buChar char="●"/>
            </a:pPr>
            <a:r>
              <a:rPr b="1" lang="cs-CZ"/>
              <a:t>Véleho test</a:t>
            </a:r>
            <a:endParaRPr/>
          </a:p>
          <a:p>
            <a:pPr indent="-327660" lvl="0" marL="342900" rtl="0" algn="l">
              <a:spcBef>
                <a:spcPts val="592"/>
              </a:spcBef>
              <a:spcAft>
                <a:spcPts val="0"/>
              </a:spcAft>
              <a:buClr>
                <a:schemeClr val="dk2"/>
              </a:buClr>
              <a:buSzPct val="114285"/>
              <a:buChar char="●"/>
            </a:pPr>
            <a:r>
              <a:rPr b="1" lang="cs-CZ"/>
              <a:t>Squat</a:t>
            </a:r>
            <a:endParaRPr/>
          </a:p>
          <a:p>
            <a:pPr indent="0" lvl="0" marL="0" rtl="0" algn="l">
              <a:spcBef>
                <a:spcPts val="592"/>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Palpace</a:t>
            </a:r>
            <a:endParaRPr/>
          </a:p>
        </p:txBody>
      </p:sp>
      <p:sp>
        <p:nvSpPr>
          <p:cNvPr id="239" name="Google Shape;239;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t>Bolestivost v oblasti velkého trochanteru, měkkých tkání v oblasti třísla, začátky adduktorů, m. glu max.</a:t>
            </a:r>
            <a:endParaRPr/>
          </a:p>
          <a:p>
            <a:pPr indent="-342900" lvl="0" marL="342900" rtl="0" algn="l">
              <a:spcBef>
                <a:spcPts val="640"/>
              </a:spcBef>
              <a:spcAft>
                <a:spcPts val="0"/>
              </a:spcAft>
              <a:buClr>
                <a:schemeClr val="dk2"/>
              </a:buClr>
              <a:buSzPts val="3200"/>
              <a:buChar char="●"/>
            </a:pPr>
            <a:r>
              <a:rPr lang="cs-CZ"/>
              <a:t>Palpace pelvitrochanterických svalů</a:t>
            </a:r>
            <a:endParaRPr/>
          </a:p>
          <a:p>
            <a:pPr indent="-342900" lvl="0" marL="342900" rtl="0" algn="l">
              <a:spcBef>
                <a:spcPts val="640"/>
              </a:spcBef>
              <a:spcAft>
                <a:spcPts val="0"/>
              </a:spcAft>
              <a:buClr>
                <a:schemeClr val="dk2"/>
              </a:buClr>
              <a:buSzPts val="3200"/>
              <a:buChar char="●"/>
            </a:pPr>
            <a:r>
              <a:rPr lang="cs-CZ"/>
              <a:t>Typické při postižení KYK je HYPERtonus adduktorů a HYPOtonie, HYPOtrofie mm.glutaeii</a:t>
            </a:r>
            <a:endParaRPr/>
          </a:p>
          <a:p>
            <a:pPr indent="0" lvl="0" marL="0" rtl="0" algn="l">
              <a:spcBef>
                <a:spcPts val="64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Centrace vs. Decentrace KYK</a:t>
            </a:r>
            <a:endParaRPr/>
          </a:p>
        </p:txBody>
      </p:sp>
      <p:sp>
        <p:nvSpPr>
          <p:cNvPr id="245" name="Google Shape;245;p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id="246" name="Google Shape;246;p16"/>
          <p:cNvPicPr preferRelativeResize="0"/>
          <p:nvPr/>
        </p:nvPicPr>
        <p:blipFill rotWithShape="1">
          <a:blip r:embed="rId3">
            <a:alphaModFix/>
          </a:blip>
          <a:srcRect b="0" l="0" r="0" t="0"/>
          <a:stretch/>
        </p:blipFill>
        <p:spPr>
          <a:xfrm>
            <a:off x="323528" y="1417638"/>
            <a:ext cx="8631638" cy="5407389"/>
          </a:xfrm>
          <a:prstGeom prst="rect">
            <a:avLst/>
          </a:prstGeom>
          <a:noFill/>
          <a:ln>
            <a:noFill/>
          </a:ln>
        </p:spPr>
      </p:pic>
      <p:sp>
        <p:nvSpPr>
          <p:cNvPr id="247" name="Google Shape;247;p16"/>
          <p:cNvSpPr txBox="1"/>
          <p:nvPr/>
        </p:nvSpPr>
        <p:spPr>
          <a:xfrm>
            <a:off x="3466200" y="5623250"/>
            <a:ext cx="300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rPr>
              <a:t>Jones, S. F. (1990). The Physiology of the Joints| The Physiology of the Joints, IA Kapandji (Ed.),(vol 2, Lower Limb), Churchill Livingstone, Edinburgh, 5th edn (1987), p. 242, Illus.£ 10.95, ISBN: 0443036187.</a:t>
            </a:r>
            <a:endParaRPr>
              <a:solidFill>
                <a:srgbClr val="B7B7B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Pasivní pohyby</a:t>
            </a:r>
            <a:endParaRPr/>
          </a:p>
        </p:txBody>
      </p:sp>
      <p:sp>
        <p:nvSpPr>
          <p:cNvPr id="253" name="Google Shape;253;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fontScale="77500" lnSpcReduction="10000"/>
          </a:bodyPr>
          <a:lstStyle/>
          <a:p>
            <a:pPr indent="-327660" lvl="0" marL="342900" rtl="0" algn="l">
              <a:spcBef>
                <a:spcPts val="0"/>
              </a:spcBef>
              <a:spcAft>
                <a:spcPts val="0"/>
              </a:spcAft>
              <a:buClr>
                <a:schemeClr val="dk2"/>
              </a:buClr>
              <a:buSzPct val="114285"/>
              <a:buChar char="●"/>
            </a:pPr>
            <a:r>
              <a:rPr lang="cs-CZ"/>
              <a:t>Nejprve provádíme </a:t>
            </a:r>
            <a:r>
              <a:rPr b="1" lang="cs-CZ"/>
              <a:t>FLX s VR a mírnou ADD- </a:t>
            </a:r>
            <a:r>
              <a:rPr lang="cs-CZ"/>
              <a:t>pacienti s koxartrózou udávají v první fázi postižení bolesti právě při tomto manévru</a:t>
            </a:r>
            <a:endParaRPr/>
          </a:p>
          <a:p>
            <a:pPr indent="-327660" lvl="0" marL="342900" rtl="0" algn="l">
              <a:spcBef>
                <a:spcPts val="544"/>
              </a:spcBef>
              <a:spcAft>
                <a:spcPts val="0"/>
              </a:spcAft>
              <a:buClr>
                <a:schemeClr val="dk2"/>
              </a:buClr>
              <a:buSzPct val="114285"/>
              <a:buChar char="●"/>
            </a:pPr>
            <a:r>
              <a:rPr lang="cs-CZ"/>
              <a:t>Vyšetření </a:t>
            </a:r>
            <a:r>
              <a:rPr b="1" lang="cs-CZ"/>
              <a:t>vnitřní rotace- </a:t>
            </a:r>
            <a:r>
              <a:rPr lang="cs-CZ"/>
              <a:t>pacient leží na zádech, KOK i KYK v 90° FLX, terapeut stojí na straně vyšetřované DK a jednou rukou fixuje ze strany dolní konec stehna, druhou rukou uchopí chodidlo a KYK uvede pasivně do VR- na konci krátce zapruží</a:t>
            </a:r>
            <a:endParaRPr/>
          </a:p>
          <a:p>
            <a:pPr indent="-327660" lvl="0" marL="342900" rtl="0" algn="l">
              <a:spcBef>
                <a:spcPts val="544"/>
              </a:spcBef>
              <a:spcAft>
                <a:spcPts val="0"/>
              </a:spcAft>
              <a:buClr>
                <a:schemeClr val="dk2"/>
              </a:buClr>
              <a:buSzPct val="114285"/>
              <a:buChar char="●"/>
            </a:pPr>
            <a:r>
              <a:rPr lang="cs-CZ"/>
              <a:t>Dále vyšetříme </a:t>
            </a:r>
            <a:r>
              <a:rPr b="1" lang="cs-CZ"/>
              <a:t>ostatní pasivní pohyby v KYK</a:t>
            </a:r>
            <a:endParaRPr/>
          </a:p>
          <a:p>
            <a:pPr indent="-327660" lvl="0" marL="342900" rtl="0" algn="l">
              <a:spcBef>
                <a:spcPts val="544"/>
              </a:spcBef>
              <a:spcAft>
                <a:spcPts val="0"/>
              </a:spcAft>
              <a:buClr>
                <a:schemeClr val="dk2"/>
              </a:buClr>
              <a:buSzPct val="114285"/>
              <a:buChar char="●"/>
            </a:pPr>
            <a:r>
              <a:rPr b="1" lang="cs-CZ"/>
              <a:t>Obrácená Lasségueova zkouška </a:t>
            </a:r>
            <a:r>
              <a:rPr lang="cs-CZ"/>
              <a:t>– odlišení afekce KYK od kořenového dráždění L4</a:t>
            </a:r>
            <a:endParaRPr/>
          </a:p>
          <a:p>
            <a:pPr indent="0" lvl="0" marL="0" rtl="0" algn="l">
              <a:spcBef>
                <a:spcPts val="544"/>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Aktivní pohyby</a:t>
            </a:r>
            <a:endParaRPr/>
          </a:p>
        </p:txBody>
      </p:sp>
      <p:sp>
        <p:nvSpPr>
          <p:cNvPr id="259" name="Google Shape;259;p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t>charakteristický příznak pro postižení KYK je elevace natažené končetiny proti gravitaci, kterou pacient není schopen provést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Diferenciální diagnostika</a:t>
            </a:r>
            <a:endParaRPr/>
          </a:p>
        </p:txBody>
      </p:sp>
      <p:sp>
        <p:nvSpPr>
          <p:cNvPr id="265" name="Google Shape;265;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t>Z hlediska diferenciální diagnostiky je třeba vyloučit záněty a nádory kostí a měkkých tkání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Palpace</a:t>
            </a:r>
            <a:endParaRPr/>
          </a:p>
        </p:txBody>
      </p:sp>
      <p:sp>
        <p:nvSpPr>
          <p:cNvPr id="162" name="Google Shape;162;p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t>Spina iliaca anterior superior, inferior</a:t>
            </a:r>
            <a:endParaRPr/>
          </a:p>
          <a:p>
            <a:pPr indent="-342900" lvl="0" marL="342900" rtl="0" algn="l">
              <a:spcBef>
                <a:spcPts val="640"/>
              </a:spcBef>
              <a:spcAft>
                <a:spcPts val="0"/>
              </a:spcAft>
              <a:buClr>
                <a:schemeClr val="dk2"/>
              </a:buClr>
              <a:buSzPts val="3200"/>
              <a:buChar char="●"/>
            </a:pPr>
            <a:r>
              <a:rPr lang="cs-CZ"/>
              <a:t>Spina iliaca posterior superior</a:t>
            </a:r>
            <a:endParaRPr/>
          </a:p>
          <a:p>
            <a:pPr indent="-342900" lvl="0" marL="342900" rtl="0" algn="l">
              <a:spcBef>
                <a:spcPts val="640"/>
              </a:spcBef>
              <a:spcAft>
                <a:spcPts val="0"/>
              </a:spcAft>
              <a:buClr>
                <a:schemeClr val="dk2"/>
              </a:buClr>
              <a:buSzPts val="3200"/>
              <a:buChar char="●"/>
            </a:pPr>
            <a:r>
              <a:rPr lang="cs-CZ"/>
              <a:t>Trochanter major, symfýza</a:t>
            </a:r>
            <a:endParaRPr/>
          </a:p>
          <a:p>
            <a:pPr indent="-342900" lvl="0" marL="342900" rtl="0" algn="l">
              <a:spcBef>
                <a:spcPts val="640"/>
              </a:spcBef>
              <a:spcAft>
                <a:spcPts val="0"/>
              </a:spcAft>
              <a:buClr>
                <a:schemeClr val="dk2"/>
              </a:buClr>
              <a:buSzPts val="3200"/>
              <a:buChar char="●"/>
            </a:pPr>
            <a:r>
              <a:rPr lang="cs-CZ"/>
              <a:t>Crista iliaca, tuber ichiadicum</a:t>
            </a:r>
            <a:endParaRPr/>
          </a:p>
          <a:p>
            <a:pPr indent="0" lvl="0" marL="0" rtl="0" algn="l">
              <a:spcBef>
                <a:spcPts val="64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Mobilizace KYK</a:t>
            </a:r>
            <a:endParaRPr/>
          </a:p>
        </p:txBody>
      </p:sp>
      <p:sp>
        <p:nvSpPr>
          <p:cNvPr id="271" name="Google Shape;271;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457200" rtl="0" algn="l">
              <a:spcBef>
                <a:spcPts val="640"/>
              </a:spcBef>
              <a:spcAft>
                <a:spcPts val="0"/>
              </a:spcAft>
              <a:buSzPts val="1800"/>
              <a:buChar char="●"/>
            </a:pPr>
            <a:r>
              <a:rPr b="1" lang="cs-CZ"/>
              <a:t>Trakce v ose femuru</a:t>
            </a:r>
            <a:endParaRPr/>
          </a:p>
          <a:p>
            <a:pPr indent="-342900" lvl="0" marL="457200" rtl="0" algn="l">
              <a:spcBef>
                <a:spcPts val="0"/>
              </a:spcBef>
              <a:spcAft>
                <a:spcPts val="0"/>
              </a:spcAft>
              <a:buSzPts val="1800"/>
              <a:buChar char="●"/>
            </a:pPr>
            <a:r>
              <a:rPr b="1" lang="cs-CZ"/>
              <a:t>Trakce v ose krčku</a:t>
            </a:r>
            <a:endParaRPr/>
          </a:p>
          <a:p>
            <a:pPr indent="0" lvl="0" marL="0" rtl="0" algn="l">
              <a:spcBef>
                <a:spcPts val="640"/>
              </a:spcBef>
              <a:spcAft>
                <a:spcPts val="0"/>
              </a:spcAft>
              <a:buNone/>
            </a:pPr>
            <a:r>
              <a:rPr lang="cs-CZ"/>
              <a:t>Protože KYK má kulovitý tvar a jamka je hluboká, nelze provádět žádné posuny kloubních ploch proti sobě, ale………….</a:t>
            </a:r>
            <a:endParaRPr/>
          </a:p>
          <a:p>
            <a:pPr indent="-139700" lvl="0" marL="342900" rtl="0" algn="l">
              <a:spcBef>
                <a:spcPts val="640"/>
              </a:spcBef>
              <a:spcAft>
                <a:spcPts val="0"/>
              </a:spcAft>
              <a:buClr>
                <a:schemeClr val="dk1"/>
              </a:buClr>
              <a:buSzPts val="3200"/>
              <a:buNone/>
            </a:pPr>
            <a:r>
              <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10000"/>
              <a:buFont typeface="Calibri"/>
              <a:buNone/>
            </a:pPr>
            <a:r>
              <a:rPr lang="cs-CZ"/>
              <a:t>Trakce v ose femuru (v podélné ose končetiny)</a:t>
            </a:r>
            <a:endParaRPr/>
          </a:p>
        </p:txBody>
      </p:sp>
      <p:sp>
        <p:nvSpPr>
          <p:cNvPr id="277" name="Google Shape;277;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Clr>
                <a:schemeClr val="dk2"/>
              </a:buClr>
              <a:buSzPct val="114285"/>
              <a:buChar char="●"/>
            </a:pPr>
            <a:r>
              <a:rPr lang="cs-CZ"/>
              <a:t>Pacient leží na zádech</a:t>
            </a:r>
            <a:endParaRPr/>
          </a:p>
          <a:p>
            <a:pPr indent="-342900" lvl="0" marL="342900" rtl="0" algn="l">
              <a:spcBef>
                <a:spcPts val="592"/>
              </a:spcBef>
              <a:spcAft>
                <a:spcPts val="0"/>
              </a:spcAft>
              <a:buClr>
                <a:schemeClr val="dk2"/>
              </a:buClr>
              <a:buSzPct val="114285"/>
              <a:buChar char="●"/>
            </a:pPr>
            <a:r>
              <a:rPr lang="cs-CZ"/>
              <a:t>Terapeut stojí u nohou pacienta, uchopí postiženou DK nad kotníky tak měkce, aby to nebolelo a uvede ji do 10° FLX, 10° ABD a 10° ZR KYK (neutrální postavení v tomto kloubu)</a:t>
            </a:r>
            <a:endParaRPr/>
          </a:p>
          <a:p>
            <a:pPr indent="-342900" lvl="0" marL="342900" rtl="0" algn="l">
              <a:spcBef>
                <a:spcPts val="592"/>
              </a:spcBef>
              <a:spcAft>
                <a:spcPts val="0"/>
              </a:spcAft>
              <a:buClr>
                <a:schemeClr val="dk2"/>
              </a:buClr>
              <a:buSzPct val="114285"/>
              <a:buChar char="●"/>
            </a:pPr>
            <a:r>
              <a:rPr lang="cs-CZ"/>
              <a:t>Terapeut provede v této poloze tah v ose DK do předpětí a vyzve pacienta, aby vtáhnul hlavici do jamky a na konci izom. Fáze se pomalu zhluboka nadechoval- s výdechem pacient tah pomalu povolí a terapeut cítí, že se DK sama –prodlužuje-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Tah v ose krčku femuru</a:t>
            </a:r>
            <a:endParaRPr/>
          </a:p>
        </p:txBody>
      </p:sp>
      <p:sp>
        <p:nvSpPr>
          <p:cNvPr id="283" name="Google Shape;283;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fontScale="85000" lnSpcReduction="20000"/>
          </a:bodyPr>
          <a:lstStyle/>
          <a:p>
            <a:pPr indent="-342900" lvl="0" marL="342900" rtl="0" algn="l">
              <a:spcBef>
                <a:spcPts val="0"/>
              </a:spcBef>
              <a:spcAft>
                <a:spcPts val="0"/>
              </a:spcAft>
              <a:buClr>
                <a:schemeClr val="dk2"/>
              </a:buClr>
              <a:buSzPct val="114285"/>
              <a:buChar char="●"/>
            </a:pPr>
            <a:r>
              <a:rPr lang="cs-CZ"/>
              <a:t>Pacient leží na zádech</a:t>
            </a:r>
            <a:endParaRPr/>
          </a:p>
          <a:p>
            <a:pPr indent="-342900" lvl="0" marL="342900" rtl="0" algn="l">
              <a:spcBef>
                <a:spcPts val="544"/>
              </a:spcBef>
              <a:spcAft>
                <a:spcPts val="0"/>
              </a:spcAft>
              <a:buClr>
                <a:schemeClr val="dk2"/>
              </a:buClr>
              <a:buSzPct val="114285"/>
              <a:buChar char="●"/>
            </a:pPr>
            <a:r>
              <a:rPr lang="cs-CZ"/>
              <a:t>Terapeut sedí na židli vedle lehátka čelem k pacientovi, jeho ošetř.DK si položí na svoje rameno tak, že podkolenní jamka je na rameni a bérec volně visí za zády, ruce s propletenými prsty vloží do třísla pacienta</a:t>
            </a:r>
            <a:endParaRPr/>
          </a:p>
          <a:p>
            <a:pPr indent="-342900" lvl="0" marL="342900" rtl="0" algn="l">
              <a:spcBef>
                <a:spcPts val="544"/>
              </a:spcBef>
              <a:spcAft>
                <a:spcPts val="0"/>
              </a:spcAft>
              <a:buClr>
                <a:schemeClr val="dk2"/>
              </a:buClr>
              <a:buSzPct val="114285"/>
              <a:buChar char="●"/>
            </a:pPr>
            <a:r>
              <a:rPr lang="cs-CZ"/>
              <a:t>Terapeut provede mírný tah v ose krčku tak, aby získal předpětí- pak vyzve pacienta, aby kládl mírný odpor, jakoby chtěl celé stehno přiblížit k opačnému rameni- potom se pomalu a zhluboka nadechuje, při výdechu povoluje a terapeut cítí, jak se krček femuru jakoby</a:t>
            </a:r>
            <a:endParaRPr/>
          </a:p>
          <a:p>
            <a:pPr indent="0" lvl="0" marL="342900" rtl="0" algn="l">
              <a:spcBef>
                <a:spcPts val="544"/>
              </a:spcBef>
              <a:spcAft>
                <a:spcPts val="0"/>
              </a:spcAft>
              <a:buNone/>
            </a:pPr>
            <a:r>
              <a:rPr lang="cs-CZ"/>
              <a:t>–prodlužuje-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g21a8cac0e61_0_9"/>
          <p:cNvPicPr preferRelativeResize="0"/>
          <p:nvPr/>
        </p:nvPicPr>
        <p:blipFill>
          <a:blip r:embed="rId3">
            <a:alphaModFix/>
          </a:blip>
          <a:stretch>
            <a:fillRect/>
          </a:stretch>
        </p:blipFill>
        <p:spPr>
          <a:xfrm>
            <a:off x="152400" y="354700"/>
            <a:ext cx="8839204" cy="4454130"/>
          </a:xfrm>
          <a:prstGeom prst="rect">
            <a:avLst/>
          </a:prstGeom>
          <a:noFill/>
          <a:ln>
            <a:noFill/>
          </a:ln>
        </p:spPr>
      </p:pic>
      <p:sp>
        <p:nvSpPr>
          <p:cNvPr id="290" name="Google Shape;290;g21a8cac0e61_0_9"/>
          <p:cNvSpPr txBox="1"/>
          <p:nvPr/>
        </p:nvSpPr>
        <p:spPr>
          <a:xfrm>
            <a:off x="2205075" y="4808825"/>
            <a:ext cx="4976700" cy="633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400"/>
              </a:spcBef>
              <a:spcAft>
                <a:spcPts val="0"/>
              </a:spcAft>
              <a:buClr>
                <a:schemeClr val="dk1"/>
              </a:buClr>
              <a:buSzPts val="1100"/>
              <a:buFont typeface="Arial"/>
              <a:buNone/>
            </a:pPr>
            <a:r>
              <a:rPr b="1" lang="cs-CZ" sz="1200">
                <a:solidFill>
                  <a:schemeClr val="dk1"/>
                </a:solidFill>
                <a:highlight>
                  <a:srgbClr val="FFFFFF"/>
                </a:highlight>
              </a:rPr>
              <a:t>Autoři:  PaedDr. Jiří Vlček a PhDr. Miroslav Dobeš</a:t>
            </a:r>
            <a:endParaRPr b="1" sz="1200">
              <a:solidFill>
                <a:schemeClr val="dk1"/>
              </a:solidFill>
              <a:highlight>
                <a:srgbClr val="FFFFFF"/>
              </a:highlight>
            </a:endParaRPr>
          </a:p>
          <a:p>
            <a:pPr indent="0" lvl="0" marL="0" rtl="0" algn="l">
              <a:spcBef>
                <a:spcPts val="400"/>
              </a:spcBef>
              <a:spcAft>
                <a:spcPts val="0"/>
              </a:spcAft>
              <a:buNone/>
            </a:pPr>
            <a:r>
              <a:rPr lang="cs-CZ" sz="1200"/>
              <a:t>https://www.fyzioweb.cz/video/kycelni-kloub-trakce-v-ose-krcku-femuru</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Centrace kyčelního kloubu</a:t>
            </a:r>
            <a:endParaRPr/>
          </a:p>
        </p:txBody>
      </p:sp>
      <p:sp>
        <p:nvSpPr>
          <p:cNvPr id="296" name="Google Shape;296;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t>Na základě využití poznatků z vývojové kineziologie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Vyšetření a terapie svalů KYK</a:t>
            </a:r>
            <a:endParaRPr/>
          </a:p>
        </p:txBody>
      </p:sp>
      <p:sp>
        <p:nvSpPr>
          <p:cNvPr id="302" name="Google Shape;302;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lnSpcReduction="20000"/>
          </a:bodyPr>
          <a:lstStyle/>
          <a:p>
            <a:pPr indent="-342900" lvl="0" marL="342900" rtl="0" algn="l">
              <a:spcBef>
                <a:spcPts val="0"/>
              </a:spcBef>
              <a:spcAft>
                <a:spcPts val="0"/>
              </a:spcAft>
              <a:buClr>
                <a:schemeClr val="dk2"/>
              </a:buClr>
              <a:buSzPts val="3200"/>
              <a:buChar char="●"/>
            </a:pPr>
            <a:r>
              <a:rPr lang="cs-CZ"/>
              <a:t>M. iliopsoas</a:t>
            </a:r>
            <a:endParaRPr/>
          </a:p>
          <a:p>
            <a:pPr indent="-342900" lvl="0" marL="342900" rtl="0" algn="l">
              <a:spcBef>
                <a:spcPts val="640"/>
              </a:spcBef>
              <a:spcAft>
                <a:spcPts val="0"/>
              </a:spcAft>
              <a:buClr>
                <a:schemeClr val="dk2"/>
              </a:buClr>
              <a:buSzPts val="3200"/>
              <a:buChar char="●"/>
            </a:pPr>
            <a:r>
              <a:rPr lang="cs-CZ"/>
              <a:t>M. tensor fasciae latae</a:t>
            </a:r>
            <a:endParaRPr/>
          </a:p>
          <a:p>
            <a:pPr indent="-342900" lvl="0" marL="342900" rtl="0" algn="l">
              <a:spcBef>
                <a:spcPts val="640"/>
              </a:spcBef>
              <a:spcAft>
                <a:spcPts val="0"/>
              </a:spcAft>
              <a:buClr>
                <a:schemeClr val="dk2"/>
              </a:buClr>
              <a:buSzPts val="3200"/>
              <a:buChar char="●"/>
            </a:pPr>
            <a:r>
              <a:rPr lang="cs-CZ"/>
              <a:t>M. pectineus</a:t>
            </a:r>
            <a:endParaRPr/>
          </a:p>
          <a:p>
            <a:pPr indent="-342900" lvl="0" marL="342900" rtl="0" algn="l">
              <a:spcBef>
                <a:spcPts val="640"/>
              </a:spcBef>
              <a:spcAft>
                <a:spcPts val="0"/>
              </a:spcAft>
              <a:buClr>
                <a:schemeClr val="dk2"/>
              </a:buClr>
              <a:buSzPts val="3200"/>
              <a:buChar char="●"/>
            </a:pPr>
            <a:r>
              <a:rPr lang="cs-CZ"/>
              <a:t>M. adductor magnus, longus et brevis</a:t>
            </a:r>
            <a:endParaRPr/>
          </a:p>
          <a:p>
            <a:pPr indent="-342900" lvl="0" marL="342900" rtl="0" algn="l">
              <a:spcBef>
                <a:spcPts val="640"/>
              </a:spcBef>
              <a:spcAft>
                <a:spcPts val="0"/>
              </a:spcAft>
              <a:buClr>
                <a:schemeClr val="dk2"/>
              </a:buClr>
              <a:buSzPts val="3200"/>
              <a:buChar char="●"/>
            </a:pPr>
            <a:r>
              <a:rPr lang="cs-CZ"/>
              <a:t>M. gracilis</a:t>
            </a:r>
            <a:endParaRPr/>
          </a:p>
          <a:p>
            <a:pPr indent="-342900" lvl="0" marL="342900" rtl="0" algn="l">
              <a:spcBef>
                <a:spcPts val="640"/>
              </a:spcBef>
              <a:spcAft>
                <a:spcPts val="0"/>
              </a:spcAft>
              <a:buClr>
                <a:schemeClr val="dk2"/>
              </a:buClr>
              <a:buSzPts val="3200"/>
              <a:buChar char="●"/>
            </a:pPr>
            <a:r>
              <a:rPr lang="cs-CZ"/>
              <a:t>M. gluteus maximus, medius et minimus</a:t>
            </a:r>
            <a:endParaRPr/>
          </a:p>
          <a:p>
            <a:pPr indent="-342900" lvl="0" marL="342900" rtl="0" algn="l">
              <a:spcBef>
                <a:spcPts val="640"/>
              </a:spcBef>
              <a:spcAft>
                <a:spcPts val="0"/>
              </a:spcAft>
              <a:buClr>
                <a:schemeClr val="dk2"/>
              </a:buClr>
              <a:buSzPts val="3200"/>
              <a:buChar char="●"/>
            </a:pPr>
            <a:r>
              <a:rPr lang="cs-CZ"/>
              <a:t>M. piriformis</a:t>
            </a:r>
            <a:endParaRPr/>
          </a:p>
          <a:p>
            <a:pPr indent="0" lvl="0" marL="0" rtl="0" algn="l">
              <a:spcBef>
                <a:spcPts val="64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iliopsoas</a:t>
            </a:r>
            <a:endParaRPr/>
          </a:p>
        </p:txBody>
      </p:sp>
      <p:pic>
        <p:nvPicPr>
          <p:cNvPr id="308" name="Google Shape;308;p25"/>
          <p:cNvPicPr preferRelativeResize="0"/>
          <p:nvPr>
            <p:ph idx="1" type="body"/>
          </p:nvPr>
        </p:nvPicPr>
        <p:blipFill rotWithShape="1">
          <a:blip r:embed="rId3">
            <a:alphaModFix/>
          </a:blip>
          <a:srcRect b="0" l="0" r="0" t="0"/>
          <a:stretch/>
        </p:blipFill>
        <p:spPr>
          <a:xfrm>
            <a:off x="624277" y="1487224"/>
            <a:ext cx="4479600" cy="3145500"/>
          </a:xfrm>
          <a:prstGeom prst="rect">
            <a:avLst/>
          </a:prstGeom>
          <a:noFill/>
          <a:ln>
            <a:noFill/>
          </a:ln>
        </p:spPr>
      </p:pic>
      <p:sp>
        <p:nvSpPr>
          <p:cNvPr id="309" name="Google Shape;309;p25"/>
          <p:cNvSpPr txBox="1"/>
          <p:nvPr/>
        </p:nvSpPr>
        <p:spPr>
          <a:xfrm>
            <a:off x="1471025" y="4702300"/>
            <a:ext cx="2786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rPr>
              <a:t>Travell, J. G., &amp; Simons, D. G. (1992). </a:t>
            </a:r>
            <a:r>
              <a:rPr i="1" lang="cs-CZ" sz="1000">
                <a:solidFill>
                  <a:srgbClr val="B7B7B7"/>
                </a:solidFill>
              </a:rPr>
              <a:t>Myofascial pain and dysfunction: the trigger point manual</a:t>
            </a:r>
            <a:r>
              <a:rPr lang="cs-CZ" sz="1000">
                <a:solidFill>
                  <a:srgbClr val="B7B7B7"/>
                </a:solidFill>
              </a:rPr>
              <a:t> (Vol. 2). Lippincott Williams &amp; Wilkins.</a:t>
            </a:r>
            <a:endParaRPr>
              <a:solidFill>
                <a:srgbClr val="B7B7B7"/>
              </a:solidFill>
            </a:endParaRPr>
          </a:p>
        </p:txBody>
      </p:sp>
      <p:pic>
        <p:nvPicPr>
          <p:cNvPr id="310" name="Google Shape;310;p25"/>
          <p:cNvPicPr preferRelativeResize="0"/>
          <p:nvPr/>
        </p:nvPicPr>
        <p:blipFill>
          <a:blip r:embed="rId4">
            <a:alphaModFix/>
          </a:blip>
          <a:stretch>
            <a:fillRect/>
          </a:stretch>
        </p:blipFill>
        <p:spPr>
          <a:xfrm>
            <a:off x="4507050" y="4667577"/>
            <a:ext cx="4479601" cy="2058247"/>
          </a:xfrm>
          <a:prstGeom prst="rect">
            <a:avLst/>
          </a:prstGeom>
          <a:noFill/>
          <a:ln>
            <a:noFill/>
          </a:ln>
        </p:spPr>
      </p:pic>
      <p:pic>
        <p:nvPicPr>
          <p:cNvPr id="311" name="Google Shape;311;p25"/>
          <p:cNvPicPr preferRelativeResize="0"/>
          <p:nvPr/>
        </p:nvPicPr>
        <p:blipFill>
          <a:blip r:embed="rId5">
            <a:alphaModFix/>
          </a:blip>
          <a:stretch>
            <a:fillRect/>
          </a:stretch>
        </p:blipFill>
        <p:spPr>
          <a:xfrm>
            <a:off x="6285177" y="821513"/>
            <a:ext cx="2259986" cy="2945140"/>
          </a:xfrm>
          <a:prstGeom prst="rect">
            <a:avLst/>
          </a:prstGeom>
          <a:noFill/>
          <a:ln>
            <a:noFill/>
          </a:ln>
        </p:spPr>
      </p:pic>
      <p:sp>
        <p:nvSpPr>
          <p:cNvPr id="312" name="Google Shape;312;p25"/>
          <p:cNvSpPr txBox="1"/>
          <p:nvPr/>
        </p:nvSpPr>
        <p:spPr>
          <a:xfrm>
            <a:off x="5915175" y="37666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solidFill>
                  <a:srgbClr val="B7B7B7"/>
                </a:solidFill>
              </a:rPr>
              <a:t>https://www.sciencedirect.com/topics/veterinary-science-and-veterinary-medicine/psoas-major-muscle</a:t>
            </a:r>
            <a:endParaRPr sz="800">
              <a:solidFill>
                <a:srgbClr val="B7B7B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iliopsoas</a:t>
            </a:r>
            <a:endParaRPr/>
          </a:p>
        </p:txBody>
      </p:sp>
      <p:sp>
        <p:nvSpPr>
          <p:cNvPr id="318" name="Google Shape;318;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spcBef>
                <a:spcPts val="0"/>
              </a:spcBef>
              <a:spcAft>
                <a:spcPts val="0"/>
              </a:spcAft>
              <a:buNone/>
            </a:pPr>
            <a:r>
              <a:rPr b="1" lang="cs-CZ" u="sng"/>
              <a:t>Ozřejmění</a:t>
            </a:r>
            <a:r>
              <a:rPr lang="cs-CZ"/>
              <a:t>: leh na zádech (varianta v leže na neoš. boku), flexe v KYK a KOK, chodidla na podložce (od 90° více), sval palpuji přes břicho (m. psoas major) a přes fossa iliaca (m.iliacus)</a:t>
            </a:r>
            <a:endParaRPr/>
          </a:p>
          <a:p>
            <a:pPr indent="0" lvl="0" marL="0" rtl="0" algn="l">
              <a:spcBef>
                <a:spcPts val="544"/>
              </a:spcBef>
              <a:spcAft>
                <a:spcPts val="0"/>
              </a:spcAft>
              <a:buNone/>
            </a:pPr>
            <a:r>
              <a:rPr b="1" lang="cs-CZ" u="sng"/>
              <a:t>Palpace reflexních změn</a:t>
            </a:r>
            <a:r>
              <a:rPr lang="cs-CZ"/>
              <a:t>: ve zkrácení a v relaxovaném stavu vleže na zádech (FLX KYK a KOK); </a:t>
            </a:r>
            <a:endParaRPr/>
          </a:p>
          <a:p>
            <a:pPr indent="0" lvl="0" marL="0" rtl="0" algn="l">
              <a:spcBef>
                <a:spcPts val="544"/>
              </a:spcBef>
              <a:spcAft>
                <a:spcPts val="0"/>
              </a:spcAft>
              <a:buNone/>
            </a:pPr>
            <a:r>
              <a:rPr lang="cs-CZ"/>
              <a:t>1) </a:t>
            </a:r>
            <a:r>
              <a:rPr lang="cs-CZ" u="sng"/>
              <a:t>TrP m. iliacus</a:t>
            </a:r>
            <a:r>
              <a:rPr lang="cs-CZ"/>
              <a:t>: v prostoru za SIAS a zanořujeme prsty do hloubky směrem k hřebenu kyčelní kosti </a:t>
            </a:r>
            <a:endParaRPr/>
          </a:p>
          <a:p>
            <a:pPr indent="0" lvl="0" marL="0" rtl="0" algn="l">
              <a:spcBef>
                <a:spcPts val="544"/>
              </a:spcBef>
              <a:spcAft>
                <a:spcPts val="0"/>
              </a:spcAft>
              <a:buClr>
                <a:schemeClr val="dk1"/>
              </a:buClr>
              <a:buSzPct val="114285"/>
              <a:buNone/>
            </a:pPr>
            <a:r>
              <a:rPr lang="cs-CZ"/>
              <a:t> 2) </a:t>
            </a:r>
            <a:r>
              <a:rPr lang="cs-CZ" u="sng"/>
              <a:t>TrP m.psoas major</a:t>
            </a:r>
            <a:r>
              <a:rPr lang="cs-CZ"/>
              <a:t>: nepřímo přes břišní stěnu- palpujeme po celé délce Lp, nejč. TrP v úrovni pupku, bříška prstů položíme v úrovni lat.hranice m. rectus abd. směrem k páteři (lat.od aorty)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iliopsoas</a:t>
            </a:r>
            <a:endParaRPr/>
          </a:p>
        </p:txBody>
      </p:sp>
      <p:sp>
        <p:nvSpPr>
          <p:cNvPr id="324" name="Google Shape;324;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lnSpcReduction="20000"/>
          </a:bodyPr>
          <a:lstStyle/>
          <a:p>
            <a:pPr indent="-154940" lvl="0" marL="342900" rtl="0" algn="l">
              <a:spcBef>
                <a:spcPts val="0"/>
              </a:spcBef>
              <a:spcAft>
                <a:spcPts val="0"/>
              </a:spcAft>
              <a:buClr>
                <a:schemeClr val="dk1"/>
              </a:buClr>
              <a:buSzPts val="3200"/>
              <a:buNone/>
            </a:pPr>
            <a:r>
              <a:rPr b="1" lang="cs-CZ" u="sng"/>
              <a:t>Terapie</a:t>
            </a:r>
            <a:r>
              <a:rPr lang="cs-CZ"/>
              <a:t>: PIR- leh na neoš.boku, kyčel do EXT (nesmí se prohnout bedra!), KOK zůstává v EXT (vyloučení m.rectus fem.), pacient odpor do FLX KYK </a:t>
            </a:r>
            <a:endParaRPr/>
          </a:p>
          <a:p>
            <a:pPr indent="-154940" lvl="0" marL="342900" rtl="0" algn="l">
              <a:spcBef>
                <a:spcPts val="592"/>
              </a:spcBef>
              <a:spcAft>
                <a:spcPts val="0"/>
              </a:spcAft>
              <a:buClr>
                <a:schemeClr val="dk1"/>
              </a:buClr>
              <a:buSzPts val="3200"/>
              <a:buNone/>
            </a:pPr>
            <a:r>
              <a:rPr lang="cs-CZ"/>
              <a:t>2. varianta (AGR) - leh na zádech, pánev těsně u okraje lehátka, pacient si chytne neoš.DK za koleno a přitáhne k hrudníku, ošetř. DK volně svěšená přes okraj stolu do EXT KYK- tlak proti terapeutově ruce (nebo gravitaci) nahoru- izom.kontr.-relaxace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21a8cac0e61_0_18"/>
          <p:cNvSpPr txBox="1"/>
          <p:nvPr>
            <p:ph type="title"/>
          </p:nvPr>
        </p:nvSpPr>
        <p:spPr>
          <a:xfrm>
            <a:off x="540000" y="720000"/>
            <a:ext cx="8064900" cy="451500"/>
          </a:xfrm>
          <a:prstGeom prst="rect">
            <a:avLst/>
          </a:prstGeom>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4400"/>
              <a:buFont typeface="Calibri"/>
              <a:buNone/>
            </a:pPr>
            <a:r>
              <a:rPr lang="cs-CZ"/>
              <a:t>m. iliopsoas</a:t>
            </a:r>
            <a:endParaRPr/>
          </a:p>
          <a:p>
            <a:pPr indent="0" lvl="0" marL="0" rtl="0" algn="l">
              <a:spcBef>
                <a:spcPts val="0"/>
              </a:spcBef>
              <a:spcAft>
                <a:spcPts val="0"/>
              </a:spcAft>
              <a:buNone/>
            </a:pPr>
            <a:r>
              <a:t/>
            </a:r>
            <a:endParaRPr/>
          </a:p>
        </p:txBody>
      </p:sp>
      <p:pic>
        <p:nvPicPr>
          <p:cNvPr id="331" name="Google Shape;331;g21a8cac0e61_0_18" title="Iliopsoas Palpation">
            <a:hlinkClick r:id="rId3"/>
          </p:cNvPr>
          <p:cNvPicPr preferRelativeResize="0"/>
          <p:nvPr/>
        </p:nvPicPr>
        <p:blipFill>
          <a:blip r:embed="rId4">
            <a:alphaModFix/>
          </a:blip>
          <a:stretch>
            <a:fillRect/>
          </a:stretch>
        </p:blipFill>
        <p:spPr>
          <a:xfrm>
            <a:off x="876050" y="1484325"/>
            <a:ext cx="7392775" cy="4158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SIAS</a:t>
            </a:r>
            <a:endParaRPr/>
          </a:p>
        </p:txBody>
      </p:sp>
      <p:pic>
        <p:nvPicPr>
          <p:cNvPr descr="Obsah obrázku text, mapa, kreslení&#10;&#10;Popis byl vytvořen automaticky" id="168" name="Google Shape;168;p3"/>
          <p:cNvPicPr preferRelativeResize="0"/>
          <p:nvPr>
            <p:ph idx="1" type="body"/>
          </p:nvPr>
        </p:nvPicPr>
        <p:blipFill rotWithShape="1">
          <a:blip r:embed="rId3">
            <a:alphaModFix/>
          </a:blip>
          <a:srcRect b="0" l="0" r="0" t="0"/>
          <a:stretch/>
        </p:blipFill>
        <p:spPr>
          <a:xfrm>
            <a:off x="899592" y="1628800"/>
            <a:ext cx="6702440" cy="41380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m.Tensor fasciae latae</a:t>
            </a:r>
            <a:endParaRPr/>
          </a:p>
        </p:txBody>
      </p:sp>
      <p:sp>
        <p:nvSpPr>
          <p:cNvPr id="337" name="Google Shape;337;p28"/>
          <p:cNvSpPr txBox="1"/>
          <p:nvPr/>
        </p:nvSpPr>
        <p:spPr>
          <a:xfrm>
            <a:off x="1143000" y="1214438"/>
            <a:ext cx="3143400" cy="129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cs-CZ" sz="3000" u="none" cap="none" strike="noStrike">
                <a:solidFill>
                  <a:srgbClr val="FF0000"/>
                </a:solidFill>
                <a:latin typeface="Arial"/>
                <a:ea typeface="Arial"/>
                <a:cs typeface="Arial"/>
                <a:sym typeface="Arial"/>
              </a:rPr>
              <a:t> </a:t>
            </a:r>
            <a:r>
              <a:rPr b="0" i="0" lang="cs-CZ" sz="2300" u="none" cap="none" strike="noStrike">
                <a:solidFill>
                  <a:srgbClr val="FF0000"/>
                </a:solidFill>
                <a:latin typeface="Arial"/>
                <a:ea typeface="Arial"/>
                <a:cs typeface="Arial"/>
                <a:sym typeface="Arial"/>
              </a:rPr>
              <a:t>,,pseudotrochanterická bursitida“  </a:t>
            </a:r>
            <a:endParaRPr/>
          </a:p>
        </p:txBody>
      </p:sp>
      <p:sp>
        <p:nvSpPr>
          <p:cNvPr id="338" name="Google Shape;338;p28"/>
          <p:cNvSpPr txBox="1"/>
          <p:nvPr/>
        </p:nvSpPr>
        <p:spPr>
          <a:xfrm>
            <a:off x="1214438" y="2500313"/>
            <a:ext cx="3071700" cy="369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b="0" i="0" lang="cs-CZ" sz="1800" u="none" cap="none" strike="noStrike">
                <a:solidFill>
                  <a:schemeClr val="dk1"/>
                </a:solidFill>
                <a:latin typeface="Arial"/>
                <a:ea typeface="Arial"/>
                <a:cs typeface="Arial"/>
                <a:sym typeface="Arial"/>
              </a:rPr>
              <a:t>Nejventrálnější z gluteál.sv.</a:t>
            </a:r>
            <a:endParaRPr/>
          </a:p>
          <a:p>
            <a:pPr indent="0" lvl="0" marL="0" marR="0" rtl="0" algn="l">
              <a:spcBef>
                <a:spcPts val="0"/>
              </a:spcBef>
              <a:spcAft>
                <a:spcPts val="0"/>
              </a:spcAft>
              <a:buNone/>
            </a:pPr>
            <a:r>
              <a:rPr b="1" i="0" lang="cs-CZ" sz="1800" u="none" cap="none" strike="noStrike">
                <a:solidFill>
                  <a:schemeClr val="dk1"/>
                </a:solidFill>
              </a:rPr>
              <a:t>O:</a:t>
            </a:r>
            <a:r>
              <a:rPr b="0" i="0" lang="cs-CZ" sz="1800" u="none" cap="none" strike="noStrike">
                <a:solidFill>
                  <a:schemeClr val="dk1"/>
                </a:solidFill>
                <a:latin typeface="Arial"/>
                <a:ea typeface="Arial"/>
                <a:cs typeface="Arial"/>
                <a:sym typeface="Arial"/>
              </a:rPr>
              <a:t> SIAS </a:t>
            </a:r>
            <a:endParaRPr/>
          </a:p>
          <a:p>
            <a:pPr indent="0" lvl="0" marL="0" marR="0" rtl="0" algn="l">
              <a:spcBef>
                <a:spcPts val="0"/>
              </a:spcBef>
              <a:spcAft>
                <a:spcPts val="0"/>
              </a:spcAft>
              <a:buNone/>
            </a:pPr>
            <a:r>
              <a:rPr b="1" i="0" lang="cs-CZ" sz="1800" u="none" cap="none" strike="noStrike">
                <a:solidFill>
                  <a:schemeClr val="dk1"/>
                </a:solidFill>
              </a:rPr>
              <a:t>I:</a:t>
            </a:r>
            <a:endParaRPr b="1"/>
          </a:p>
          <a:p>
            <a:pPr indent="-285750" lvl="1" marL="742950" marR="0" rtl="0" algn="l">
              <a:spcBef>
                <a:spcPts val="0"/>
              </a:spcBef>
              <a:spcAft>
                <a:spcPts val="0"/>
              </a:spcAft>
              <a:buClr>
                <a:schemeClr val="dk2"/>
              </a:buClr>
              <a:buSzPts val="1800"/>
              <a:buFont typeface="Arial"/>
              <a:buChar char="•"/>
            </a:pPr>
            <a:r>
              <a:rPr b="0" i="0" lang="cs-CZ" sz="1800" u="none" cap="none" strike="noStrike">
                <a:solidFill>
                  <a:schemeClr val="dk1"/>
                </a:solidFill>
                <a:latin typeface="Arial"/>
                <a:ea typeface="Arial"/>
                <a:cs typeface="Arial"/>
                <a:sym typeface="Arial"/>
              </a:rPr>
              <a:t>tractus iliotibialis, zevní plocha lat.kondylu tibie</a:t>
            </a:r>
            <a:endParaRPr b="0" i="0" sz="1800" u="none" cap="none" strike="noStrike">
              <a:solidFill>
                <a:schemeClr val="dk1"/>
              </a:solidFill>
              <a:latin typeface="Arial"/>
              <a:ea typeface="Arial"/>
              <a:cs typeface="Arial"/>
              <a:sym typeface="Arial"/>
            </a:endParaRPr>
          </a:p>
          <a:p>
            <a:pPr indent="-285750" lvl="1" marL="742950" marR="0" rtl="0" algn="l">
              <a:spcBef>
                <a:spcPts val="0"/>
              </a:spcBef>
              <a:spcAft>
                <a:spcPts val="0"/>
              </a:spcAft>
              <a:buClr>
                <a:schemeClr val="dk2"/>
              </a:buClr>
              <a:buSzPts val="1800"/>
              <a:buFont typeface="Arial"/>
              <a:buChar char="•"/>
            </a:pPr>
            <a:r>
              <a:rPr b="0" i="0" lang="cs-CZ" sz="1800" u="none" cap="none" strike="noStrike">
                <a:solidFill>
                  <a:schemeClr val="dk1"/>
                </a:solidFill>
                <a:latin typeface="Arial"/>
                <a:ea typeface="Arial"/>
                <a:cs typeface="Arial"/>
                <a:sym typeface="Arial"/>
              </a:rPr>
              <a:t>Anteromediální a posterolat. část (Travellová)</a:t>
            </a:r>
            <a:endParaRPr/>
          </a:p>
          <a:p>
            <a:pPr indent="0" lvl="0" marL="0" marR="0" rtl="0" algn="l">
              <a:spcBef>
                <a:spcPts val="0"/>
              </a:spcBef>
              <a:spcAft>
                <a:spcPts val="0"/>
              </a:spcAft>
              <a:buNone/>
            </a:pPr>
            <a:r>
              <a:rPr b="0" i="0" lang="cs-CZ" sz="1800" u="none" cap="none" strike="noStrike">
                <a:solidFill>
                  <a:schemeClr val="dk1"/>
                </a:solidFill>
                <a:latin typeface="Arial"/>
                <a:ea typeface="Arial"/>
                <a:cs typeface="Arial"/>
                <a:sym typeface="Arial"/>
              </a:rPr>
              <a:t>In.: N.gluteus sup.</a:t>
            </a:r>
            <a:endParaRPr/>
          </a:p>
          <a:p>
            <a:pPr indent="0" lvl="0" marL="0" marR="0" rtl="0" algn="l">
              <a:spcBef>
                <a:spcPts val="0"/>
              </a:spcBef>
              <a:spcAft>
                <a:spcPts val="0"/>
              </a:spcAft>
              <a:buNone/>
            </a:pPr>
            <a:r>
              <a:rPr b="0" i="0" lang="cs-CZ" sz="1800" u="none" cap="none" strike="noStrike">
                <a:solidFill>
                  <a:schemeClr val="dk1"/>
                </a:solidFill>
                <a:latin typeface="Arial"/>
                <a:ea typeface="Arial"/>
                <a:cs typeface="Arial"/>
                <a:sym typeface="Arial"/>
              </a:rPr>
              <a:t>F: </a:t>
            </a:r>
            <a:r>
              <a:rPr b="0" i="0" lang="cs-CZ" sz="1800" u="none" cap="none" strike="noStrike">
                <a:solidFill>
                  <a:schemeClr val="dk1"/>
                </a:solidFill>
                <a:highlight>
                  <a:srgbClr val="FFFF00"/>
                </a:highlight>
                <a:latin typeface="Arial"/>
                <a:ea typeface="Arial"/>
                <a:cs typeface="Arial"/>
                <a:sym typeface="Arial"/>
              </a:rPr>
              <a:t>ZR při EXT </a:t>
            </a:r>
            <a:r>
              <a:rPr b="0" i="0" lang="cs-CZ" sz="1800" u="none" cap="none" strike="noStrike">
                <a:solidFill>
                  <a:schemeClr val="dk1"/>
                </a:solidFill>
                <a:latin typeface="Arial"/>
                <a:ea typeface="Arial"/>
                <a:cs typeface="Arial"/>
                <a:sym typeface="Arial"/>
              </a:rPr>
              <a:t>kolene, </a:t>
            </a:r>
            <a:r>
              <a:rPr b="0" i="0" lang="cs-CZ" sz="1800" u="none" cap="none" strike="noStrike">
                <a:solidFill>
                  <a:schemeClr val="dk1"/>
                </a:solidFill>
                <a:highlight>
                  <a:srgbClr val="00FF00"/>
                </a:highlight>
                <a:latin typeface="Arial"/>
                <a:ea typeface="Arial"/>
                <a:cs typeface="Arial"/>
                <a:sym typeface="Arial"/>
              </a:rPr>
              <a:t>VR při FLEX </a:t>
            </a:r>
            <a:r>
              <a:rPr b="0" i="0" lang="cs-CZ" sz="1800" u="none" cap="none" strike="noStrike">
                <a:solidFill>
                  <a:schemeClr val="dk1"/>
                </a:solidFill>
                <a:latin typeface="Arial"/>
                <a:ea typeface="Arial"/>
                <a:cs typeface="Arial"/>
                <a:sym typeface="Arial"/>
              </a:rPr>
              <a:t>kolene</a:t>
            </a:r>
            <a:endParaRPr b="0" i="0" sz="1800" u="none" cap="none" strike="noStrike">
              <a:solidFill>
                <a:schemeClr val="dk1"/>
              </a:solidFill>
              <a:latin typeface="Arial"/>
              <a:ea typeface="Arial"/>
              <a:cs typeface="Arial"/>
              <a:sym typeface="Arial"/>
            </a:endParaRPr>
          </a:p>
        </p:txBody>
      </p:sp>
      <p:pic>
        <p:nvPicPr>
          <p:cNvPr id="339" name="Google Shape;339;p28"/>
          <p:cNvPicPr preferRelativeResize="0"/>
          <p:nvPr>
            <p:ph idx="1" type="body"/>
          </p:nvPr>
        </p:nvPicPr>
        <p:blipFill rotWithShape="1">
          <a:blip r:embed="rId3">
            <a:alphaModFix/>
          </a:blip>
          <a:srcRect b="0" l="0" r="0" t="0"/>
          <a:stretch/>
        </p:blipFill>
        <p:spPr>
          <a:xfrm>
            <a:off x="4572000" y="1772816"/>
            <a:ext cx="4359575" cy="39498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21a4c4d34ba_0_203"/>
          <p:cNvSpPr txBox="1"/>
          <p:nvPr>
            <p:ph type="title"/>
          </p:nvPr>
        </p:nvSpPr>
        <p:spPr>
          <a:xfrm>
            <a:off x="540000" y="720000"/>
            <a:ext cx="80649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Tensor fasciae latae</a:t>
            </a:r>
            <a:endParaRPr/>
          </a:p>
        </p:txBody>
      </p:sp>
      <p:pic>
        <p:nvPicPr>
          <p:cNvPr id="346" name="Google Shape;346;g21a4c4d34ba_0_203" title="tensor fasciae latae Palpation">
            <a:hlinkClick r:id="rId3"/>
          </p:cNvPr>
          <p:cNvPicPr preferRelativeResize="0"/>
          <p:nvPr/>
        </p:nvPicPr>
        <p:blipFill>
          <a:blip r:embed="rId4">
            <a:alphaModFix/>
          </a:blip>
          <a:stretch>
            <a:fillRect/>
          </a:stretch>
        </p:blipFill>
        <p:spPr>
          <a:xfrm>
            <a:off x="703575" y="1484325"/>
            <a:ext cx="7314725" cy="4114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Kineziologie</a:t>
            </a:r>
            <a:endParaRPr/>
          </a:p>
        </p:txBody>
      </p:sp>
      <p:sp>
        <p:nvSpPr>
          <p:cNvPr id="352" name="Google Shape;352;p29"/>
          <p:cNvSpPr txBox="1"/>
          <p:nvPr>
            <p:ph idx="1" type="body"/>
          </p:nvPr>
        </p:nvSpPr>
        <p:spPr>
          <a:xfrm>
            <a:off x="851693" y="1727118"/>
            <a:ext cx="7065963" cy="4929187"/>
          </a:xfrm>
          <a:prstGeom prst="rect">
            <a:avLst/>
          </a:prstGeom>
          <a:noFill/>
          <a:ln>
            <a:noFill/>
          </a:ln>
        </p:spPr>
        <p:txBody>
          <a:bodyPr anchorCtr="0" anchor="t" bIns="45700" lIns="91425" spcFirstLastPara="1" rIns="91425" wrap="square" tIns="45700">
            <a:normAutofit fontScale="92500" lnSpcReduction="20000"/>
          </a:bodyPr>
          <a:lstStyle/>
          <a:p>
            <a:pPr indent="-331470" lvl="0" marL="342900" rtl="0" algn="l">
              <a:spcBef>
                <a:spcPts val="0"/>
              </a:spcBef>
              <a:spcAft>
                <a:spcPts val="0"/>
              </a:spcAft>
              <a:buClr>
                <a:schemeClr val="dk2"/>
              </a:buClr>
              <a:buSzPct val="100000"/>
              <a:buChar char="●"/>
            </a:pPr>
            <a:r>
              <a:rPr b="1" lang="cs-CZ" sz="2400"/>
              <a:t>„Superposturální“ sval</a:t>
            </a:r>
            <a:r>
              <a:rPr lang="cs-CZ" sz="2400"/>
              <a:t> – souč. generalizace FPPS</a:t>
            </a:r>
            <a:endParaRPr/>
          </a:p>
          <a:p>
            <a:pPr indent="-331470" lvl="0" marL="342900" rtl="0" algn="l">
              <a:spcBef>
                <a:spcPts val="480"/>
              </a:spcBef>
              <a:spcAft>
                <a:spcPts val="0"/>
              </a:spcAft>
              <a:buClr>
                <a:schemeClr val="dk2"/>
              </a:buClr>
              <a:buSzPct val="100000"/>
              <a:buChar char="●"/>
            </a:pPr>
            <a:r>
              <a:rPr lang="cs-CZ" sz="2400"/>
              <a:t>Tvoří tzv. deltový sval KYK (spolu se zadními vlákny m.gl.max. a med.) </a:t>
            </a:r>
            <a:endParaRPr sz="4000"/>
          </a:p>
          <a:p>
            <a:pPr indent="-331470" lvl="0" marL="342900" rtl="0" algn="l">
              <a:spcBef>
                <a:spcPts val="480"/>
              </a:spcBef>
              <a:spcAft>
                <a:spcPts val="0"/>
              </a:spcAft>
              <a:buClr>
                <a:schemeClr val="dk2"/>
              </a:buClr>
              <a:buSzPct val="100000"/>
              <a:buChar char="●"/>
            </a:pPr>
            <a:r>
              <a:rPr lang="cs-CZ" sz="2400"/>
              <a:t>Napíná zevní plochu stehenní fascie- přispívá k extenzi KOK ve vzpřímeném stoji (Dylevský)</a:t>
            </a:r>
            <a:endParaRPr i="1" sz="2400"/>
          </a:p>
          <a:p>
            <a:pPr indent="-331470" lvl="0" marL="342900" rtl="0" algn="l">
              <a:spcBef>
                <a:spcPts val="480"/>
              </a:spcBef>
              <a:spcAft>
                <a:spcPts val="0"/>
              </a:spcAft>
              <a:buClr>
                <a:schemeClr val="dk2"/>
              </a:buClr>
              <a:buSzPct val="100000"/>
              <a:buChar char="●"/>
            </a:pPr>
            <a:r>
              <a:rPr b="1" lang="cs-CZ" sz="2400"/>
              <a:t>Inverze funkce</a:t>
            </a:r>
            <a:r>
              <a:rPr lang="cs-CZ" sz="2400"/>
              <a:t>: </a:t>
            </a:r>
            <a:r>
              <a:rPr lang="cs-CZ" sz="2400">
                <a:highlight>
                  <a:srgbClr val="FFFF00"/>
                </a:highlight>
              </a:rPr>
              <a:t>ZR při EXT </a:t>
            </a:r>
            <a:r>
              <a:rPr lang="cs-CZ" sz="2400"/>
              <a:t>kolene, </a:t>
            </a:r>
            <a:r>
              <a:rPr lang="cs-CZ" sz="2400">
                <a:highlight>
                  <a:srgbClr val="00FF00"/>
                </a:highlight>
              </a:rPr>
              <a:t>VR při FLEX </a:t>
            </a:r>
            <a:r>
              <a:rPr lang="cs-CZ" sz="2400"/>
              <a:t>kolene</a:t>
            </a:r>
            <a:endParaRPr/>
          </a:p>
          <a:p>
            <a:pPr indent="-331470" lvl="0" marL="342900" rtl="0" algn="l">
              <a:spcBef>
                <a:spcPts val="480"/>
              </a:spcBef>
              <a:spcAft>
                <a:spcPts val="0"/>
              </a:spcAft>
              <a:buClr>
                <a:schemeClr val="dk2"/>
              </a:buClr>
              <a:buSzPct val="100000"/>
              <a:buChar char="●"/>
            </a:pPr>
            <a:r>
              <a:rPr lang="cs-CZ" sz="2400"/>
              <a:t>Stabilizace kolenního kloubu – při oslabení TFL dojde po určité době k abnormálnímu rozšíření kl. štěrbiny na laterální straně kolenního kloubu</a:t>
            </a:r>
            <a:endParaRPr/>
          </a:p>
          <a:p>
            <a:pPr indent="-228600" lvl="0" marL="342900" rtl="0" algn="l">
              <a:spcBef>
                <a:spcPts val="360"/>
              </a:spcBef>
              <a:spcAft>
                <a:spcPts val="0"/>
              </a:spcAft>
              <a:buClr>
                <a:schemeClr val="dk1"/>
              </a:buClr>
              <a:buSzPct val="100000"/>
              <a:buNone/>
            </a:pPr>
            <a:r>
              <a:t/>
            </a:r>
            <a:endParaRPr sz="1800"/>
          </a:p>
          <a:p>
            <a:pPr indent="-228600" lvl="0" marL="342900" rtl="0" algn="l">
              <a:spcBef>
                <a:spcPts val="360"/>
              </a:spcBef>
              <a:spcAft>
                <a:spcPts val="0"/>
              </a:spcAft>
              <a:buClr>
                <a:schemeClr val="dk1"/>
              </a:buClr>
              <a:buSzPct val="100000"/>
              <a:buNone/>
            </a:pPr>
            <a:r>
              <a:t/>
            </a:r>
            <a:endParaRPr sz="1800"/>
          </a:p>
          <a:p>
            <a:pPr indent="-139700" lvl="0" marL="342900" rtl="0" algn="l">
              <a:spcBef>
                <a:spcPts val="640"/>
              </a:spcBef>
              <a:spcAft>
                <a:spcPts val="0"/>
              </a:spcAft>
              <a:buClr>
                <a:schemeClr val="dk1"/>
              </a:buClr>
              <a:buSzPct val="114285"/>
              <a:buNone/>
            </a:pPr>
            <a:r>
              <a:t/>
            </a:r>
            <a:endParaRPr/>
          </a:p>
        </p:txBody>
      </p:sp>
      <p:pic>
        <p:nvPicPr>
          <p:cNvPr descr="karate.jpg" id="353" name="Google Shape;353;p29"/>
          <p:cNvPicPr preferRelativeResize="0"/>
          <p:nvPr/>
        </p:nvPicPr>
        <p:blipFill rotWithShape="1">
          <a:blip r:embed="rId3">
            <a:alphaModFix/>
          </a:blip>
          <a:srcRect b="0" l="0" r="0" t="0"/>
          <a:stretch/>
        </p:blipFill>
        <p:spPr>
          <a:xfrm>
            <a:off x="7215188" y="214313"/>
            <a:ext cx="1404937" cy="150018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Symptomy</a:t>
            </a:r>
            <a:endParaRPr/>
          </a:p>
        </p:txBody>
      </p:sp>
      <p:sp>
        <p:nvSpPr>
          <p:cNvPr id="359" name="Google Shape;359;p30"/>
          <p:cNvSpPr txBox="1"/>
          <p:nvPr>
            <p:ph idx="1" type="body"/>
          </p:nvPr>
        </p:nvSpPr>
        <p:spPr>
          <a:xfrm>
            <a:off x="611549" y="1428750"/>
            <a:ext cx="4960500" cy="5286300"/>
          </a:xfrm>
          <a:prstGeom prst="rect">
            <a:avLst/>
          </a:prstGeom>
          <a:noFill/>
          <a:ln>
            <a:noFill/>
          </a:ln>
        </p:spPr>
        <p:txBody>
          <a:bodyPr anchorCtr="0" anchor="t" bIns="45700" lIns="91425" spcFirstLastPara="1" rIns="91425" wrap="square" tIns="45700">
            <a:normAutofit fontScale="85000" lnSpcReduction="20000"/>
          </a:bodyPr>
          <a:lstStyle/>
          <a:p>
            <a:pPr indent="-325755" lvl="0" marL="457200" rtl="0" algn="l">
              <a:lnSpc>
                <a:spcPct val="150000"/>
              </a:lnSpc>
              <a:spcBef>
                <a:spcPts val="0"/>
              </a:spcBef>
              <a:spcAft>
                <a:spcPts val="0"/>
              </a:spcAft>
              <a:buClr>
                <a:schemeClr val="dk2"/>
              </a:buClr>
              <a:buSzPct val="100000"/>
              <a:buChar char="●"/>
            </a:pPr>
            <a:r>
              <a:rPr lang="cs-CZ" sz="1800"/>
              <a:t>Bolest na later. straně KYK, anterolaterální straně stehna, někdy až ke koleni. Bolest se zvyšuje při FLX, ve zkrácených polohách, bolest při chůzi vymizí při opoře HKK (např. chůze o berlích)</a:t>
            </a:r>
            <a:endParaRPr/>
          </a:p>
          <a:p>
            <a:pPr indent="-325755" lvl="0" marL="457200" rtl="0" algn="l">
              <a:lnSpc>
                <a:spcPct val="150000"/>
              </a:lnSpc>
              <a:spcBef>
                <a:spcPts val="0"/>
              </a:spcBef>
              <a:spcAft>
                <a:spcPts val="0"/>
              </a:spcAft>
              <a:buClr>
                <a:schemeClr val="dk2"/>
              </a:buClr>
              <a:buSzPct val="100000"/>
              <a:buChar char="●"/>
            </a:pPr>
            <a:r>
              <a:rPr lang="cs-CZ" sz="1800"/>
              <a:t>„pseudotrochanterická bursitida“ = bolest vyzařující z Trp v m. TFL</a:t>
            </a:r>
            <a:endParaRPr/>
          </a:p>
          <a:p>
            <a:pPr indent="-325755" lvl="0" marL="457200" rtl="0" algn="l">
              <a:lnSpc>
                <a:spcPct val="150000"/>
              </a:lnSpc>
              <a:spcBef>
                <a:spcPts val="0"/>
              </a:spcBef>
              <a:spcAft>
                <a:spcPts val="0"/>
              </a:spcAft>
              <a:buClr>
                <a:schemeClr val="dk2"/>
              </a:buClr>
              <a:buSzPct val="100000"/>
              <a:buChar char="●"/>
            </a:pPr>
            <a:r>
              <a:rPr lang="cs-CZ" sz="1800"/>
              <a:t>Nízká tolerance delšího sedu v 90° flexi KYK</a:t>
            </a:r>
            <a:endParaRPr/>
          </a:p>
          <a:p>
            <a:pPr indent="-325755" lvl="0" marL="457200" rtl="0" algn="l">
              <a:lnSpc>
                <a:spcPct val="150000"/>
              </a:lnSpc>
              <a:spcBef>
                <a:spcPts val="0"/>
              </a:spcBef>
              <a:spcAft>
                <a:spcPts val="0"/>
              </a:spcAft>
              <a:buClr>
                <a:schemeClr val="dk2"/>
              </a:buClr>
              <a:buSzPct val="100000"/>
              <a:buChar char="●"/>
            </a:pPr>
            <a:r>
              <a:rPr lang="cs-CZ" sz="1800"/>
              <a:t>Bolest při spaní na boku (polštář mezi kolena) (Travell)</a:t>
            </a:r>
            <a:endParaRPr/>
          </a:p>
          <a:p>
            <a:pPr indent="-325755" lvl="0" marL="457200" rtl="0" algn="l">
              <a:lnSpc>
                <a:spcPct val="150000"/>
              </a:lnSpc>
              <a:spcBef>
                <a:spcPts val="0"/>
              </a:spcBef>
              <a:spcAft>
                <a:spcPts val="0"/>
              </a:spcAft>
              <a:buClr>
                <a:schemeClr val="dk2"/>
              </a:buClr>
              <a:buSzPct val="100000"/>
              <a:buChar char="●"/>
            </a:pPr>
            <a:r>
              <a:rPr lang="cs-CZ" sz="1800"/>
              <a:t>Sdružené TrPs v m. GMi, m. rectus femoris, m. iliopsoas, m. sartorius. Pokud se neodstraní Trp v m. GMi, přetrvává také Trp v m. TFL.</a:t>
            </a:r>
            <a:endParaRPr/>
          </a:p>
          <a:p>
            <a:pPr indent="-325755" lvl="0" marL="457200" rtl="0" algn="l">
              <a:lnSpc>
                <a:spcPct val="150000"/>
              </a:lnSpc>
              <a:spcBef>
                <a:spcPts val="0"/>
              </a:spcBef>
              <a:spcAft>
                <a:spcPts val="0"/>
              </a:spcAft>
              <a:buClr>
                <a:schemeClr val="dk2"/>
              </a:buClr>
              <a:buSzPct val="100000"/>
              <a:buChar char="●"/>
            </a:pPr>
            <a:r>
              <a:rPr lang="cs-CZ" sz="1800"/>
              <a:t>Způsobuje šilhání patell proximolaterálně</a:t>
            </a:r>
            <a:endParaRPr sz="1800"/>
          </a:p>
          <a:p>
            <a:pPr indent="-325755" lvl="0" marL="457200" rtl="0" algn="l">
              <a:lnSpc>
                <a:spcPct val="150000"/>
              </a:lnSpc>
              <a:spcBef>
                <a:spcPts val="0"/>
              </a:spcBef>
              <a:spcAft>
                <a:spcPts val="0"/>
              </a:spcAft>
              <a:buClr>
                <a:schemeClr val="dk2"/>
              </a:buClr>
              <a:buSzPct val="100000"/>
              <a:buChar char="●"/>
            </a:pPr>
            <a:r>
              <a:rPr lang="cs-CZ" sz="1800"/>
              <a:t>Patol. viditelnost tr. ITB</a:t>
            </a:r>
            <a:endParaRPr/>
          </a:p>
        </p:txBody>
      </p:sp>
      <p:pic>
        <p:nvPicPr>
          <p:cNvPr descr="Tensor_Fasciae_Latae.jpg" id="360" name="Google Shape;360;p30"/>
          <p:cNvPicPr preferRelativeResize="0"/>
          <p:nvPr/>
        </p:nvPicPr>
        <p:blipFill rotWithShape="1">
          <a:blip r:embed="rId3">
            <a:alphaModFix/>
          </a:blip>
          <a:srcRect b="0" l="0" r="0" t="0"/>
          <a:stretch/>
        </p:blipFill>
        <p:spPr>
          <a:xfrm>
            <a:off x="5572050" y="1484313"/>
            <a:ext cx="3086100" cy="4292600"/>
          </a:xfrm>
          <a:prstGeom prst="rect">
            <a:avLst/>
          </a:prstGeom>
          <a:noFill/>
          <a:ln>
            <a:noFill/>
          </a:ln>
        </p:spPr>
      </p:pic>
      <p:sp>
        <p:nvSpPr>
          <p:cNvPr id="361" name="Google Shape;361;p30"/>
          <p:cNvSpPr txBox="1"/>
          <p:nvPr/>
        </p:nvSpPr>
        <p:spPr>
          <a:xfrm>
            <a:off x="5572050" y="5776925"/>
            <a:ext cx="3086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rPr>
              <a:t>Travell, J. G., &amp; Simons, D. G. (1992). </a:t>
            </a:r>
            <a:r>
              <a:rPr i="1" lang="cs-CZ" sz="1000">
                <a:solidFill>
                  <a:srgbClr val="B7B7B7"/>
                </a:solidFill>
              </a:rPr>
              <a:t>Myofascial pain and dysfunction: the trigger point manual</a:t>
            </a:r>
            <a:r>
              <a:rPr lang="cs-CZ" sz="1000">
                <a:solidFill>
                  <a:srgbClr val="B7B7B7"/>
                </a:solidFill>
              </a:rPr>
              <a:t> (Vol. 2). Lippincott Williams &amp; Wilkins.</a:t>
            </a:r>
            <a:endParaRPr>
              <a:solidFill>
                <a:srgbClr val="B7B7B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Diferenciální diagnostika</a:t>
            </a:r>
            <a:endParaRPr/>
          </a:p>
        </p:txBody>
      </p:sp>
      <p:sp>
        <p:nvSpPr>
          <p:cNvPr id="367" name="Google Shape;367;p31"/>
          <p:cNvSpPr txBox="1"/>
          <p:nvPr>
            <p:ph idx="1" type="body"/>
          </p:nvPr>
        </p:nvSpPr>
        <p:spPr>
          <a:xfrm>
            <a:off x="1435100" y="1447800"/>
            <a:ext cx="4565650" cy="3409950"/>
          </a:xfrm>
          <a:prstGeom prst="rect">
            <a:avLst/>
          </a:prstGeom>
          <a:noFill/>
          <a:ln>
            <a:noFill/>
          </a:ln>
        </p:spPr>
        <p:txBody>
          <a:bodyPr anchorCtr="0" anchor="t" bIns="45700" lIns="91425" spcFirstLastPara="1" rIns="91425" wrap="square" tIns="45700">
            <a:normAutofit fontScale="47500" lnSpcReduction="10000"/>
          </a:bodyPr>
          <a:lstStyle/>
          <a:p>
            <a:pPr indent="-327660" lvl="0" marL="342900" rtl="0" algn="l">
              <a:spcBef>
                <a:spcPts val="0"/>
              </a:spcBef>
              <a:spcAft>
                <a:spcPts val="0"/>
              </a:spcAft>
              <a:buClr>
                <a:schemeClr val="dk1"/>
              </a:buClr>
              <a:buSzPct val="114285"/>
              <a:buAutoNum type="arabicPeriod"/>
            </a:pPr>
            <a:r>
              <a:rPr b="1" lang="cs-CZ"/>
              <a:t>Bursitis trochanterica</a:t>
            </a:r>
            <a:endParaRPr b="1"/>
          </a:p>
          <a:p>
            <a:pPr indent="-327660" lvl="0" marL="342900" rtl="0" algn="l">
              <a:spcBef>
                <a:spcPts val="352"/>
              </a:spcBef>
              <a:spcAft>
                <a:spcPts val="0"/>
              </a:spcAft>
              <a:buClr>
                <a:schemeClr val="dk1"/>
              </a:buClr>
              <a:buSzPct val="114285"/>
              <a:buAutoNum type="arabicPeriod"/>
            </a:pPr>
            <a:r>
              <a:rPr lang="cs-CZ"/>
              <a:t>Trp v m. GMe, m. Gmi, vastus lateralis, m. quadratus lumborum</a:t>
            </a:r>
            <a:endParaRPr/>
          </a:p>
          <a:p>
            <a:pPr indent="-327660" lvl="0" marL="342900" rtl="0" algn="l">
              <a:spcBef>
                <a:spcPts val="352"/>
              </a:spcBef>
              <a:spcAft>
                <a:spcPts val="0"/>
              </a:spcAft>
              <a:buClr>
                <a:schemeClr val="dk1"/>
              </a:buClr>
              <a:buSzPct val="114285"/>
              <a:buAutoNum type="arabicPeriod"/>
            </a:pPr>
            <a:r>
              <a:rPr lang="cs-CZ"/>
              <a:t>Radikulopatie L4-L5</a:t>
            </a:r>
            <a:endParaRPr/>
          </a:p>
          <a:p>
            <a:pPr indent="-327660" lvl="0" marL="342900" rtl="0" algn="l">
              <a:spcBef>
                <a:spcPts val="352"/>
              </a:spcBef>
              <a:spcAft>
                <a:spcPts val="0"/>
              </a:spcAft>
              <a:buClr>
                <a:schemeClr val="dk1"/>
              </a:buClr>
              <a:buSzPct val="114285"/>
              <a:buAutoNum type="arabicPeriod"/>
            </a:pPr>
            <a:r>
              <a:rPr lang="cs-CZ"/>
              <a:t>Meralgia parestetica – útlak n. cutaneus femoris lateralis</a:t>
            </a:r>
            <a:endParaRPr/>
          </a:p>
          <a:p>
            <a:pPr indent="-327660" lvl="0" marL="342900" rtl="0" algn="l">
              <a:spcBef>
                <a:spcPts val="352"/>
              </a:spcBef>
              <a:spcAft>
                <a:spcPts val="0"/>
              </a:spcAft>
              <a:buClr>
                <a:schemeClr val="dk1"/>
              </a:buClr>
              <a:buSzPct val="114285"/>
              <a:buAutoNum type="arabicPeriod"/>
            </a:pPr>
            <a:r>
              <a:rPr b="1" lang="cs-CZ"/>
              <a:t>Artritis sacroiliaca – </a:t>
            </a:r>
            <a:r>
              <a:rPr lang="cs-CZ"/>
              <a:t>bolest dolní Lp, hýždí, laterální strana stehna</a:t>
            </a:r>
            <a:endParaRPr/>
          </a:p>
          <a:p>
            <a:pPr indent="-327660" lvl="0" marL="342900" rtl="0" algn="l">
              <a:spcBef>
                <a:spcPts val="352"/>
              </a:spcBef>
              <a:spcAft>
                <a:spcPts val="0"/>
              </a:spcAft>
              <a:buClr>
                <a:schemeClr val="dk1"/>
              </a:buClr>
              <a:buSzPct val="114285"/>
              <a:buAutoNum type="arabicPeriod"/>
            </a:pPr>
            <a:r>
              <a:rPr b="1" lang="cs-CZ"/>
              <a:t>Frikční syndrom – </a:t>
            </a:r>
            <a:r>
              <a:rPr lang="cs-CZ"/>
              <a:t>difúzní bolest a zvýšená citlivost laterálního kondylu femuru, kde se iliotibiální trakt tře dopředu a dozadu. Frikce je častější než bolest v KYK</a:t>
            </a:r>
            <a:endParaRPr/>
          </a:p>
          <a:p>
            <a:pPr indent="-231140" lvl="0" marL="342900" rtl="0" algn="l">
              <a:spcBef>
                <a:spcPts val="352"/>
              </a:spcBef>
              <a:spcAft>
                <a:spcPts val="0"/>
              </a:spcAft>
              <a:buClr>
                <a:schemeClr val="dk1"/>
              </a:buClr>
              <a:buSzPct val="114285"/>
              <a:buNone/>
            </a:pPr>
            <a:r>
              <a:t/>
            </a:r>
            <a:endParaRPr/>
          </a:p>
        </p:txBody>
      </p:sp>
      <p:pic>
        <p:nvPicPr>
          <p:cNvPr descr="iliotibial-band-over-bony-protusion.jpg" id="368" name="Google Shape;368;p31"/>
          <p:cNvPicPr preferRelativeResize="0"/>
          <p:nvPr/>
        </p:nvPicPr>
        <p:blipFill rotWithShape="1">
          <a:blip r:embed="rId3">
            <a:alphaModFix/>
          </a:blip>
          <a:srcRect b="0" l="0" r="0" t="0"/>
          <a:stretch/>
        </p:blipFill>
        <p:spPr>
          <a:xfrm>
            <a:off x="1928813" y="4857750"/>
            <a:ext cx="2000250" cy="1752600"/>
          </a:xfrm>
          <a:prstGeom prst="rect">
            <a:avLst/>
          </a:prstGeom>
          <a:noFill/>
          <a:ln>
            <a:noFill/>
          </a:ln>
        </p:spPr>
      </p:pic>
      <p:pic>
        <p:nvPicPr>
          <p:cNvPr descr="bursitis.jpg" id="369" name="Google Shape;369;p31"/>
          <p:cNvPicPr preferRelativeResize="0"/>
          <p:nvPr/>
        </p:nvPicPr>
        <p:blipFill rotWithShape="1">
          <a:blip r:embed="rId4">
            <a:alphaModFix/>
          </a:blip>
          <a:srcRect b="0" l="0" r="0" t="0"/>
          <a:stretch/>
        </p:blipFill>
        <p:spPr>
          <a:xfrm>
            <a:off x="6000750" y="1285875"/>
            <a:ext cx="2857500" cy="3352800"/>
          </a:xfrm>
          <a:prstGeom prst="rect">
            <a:avLst/>
          </a:prstGeom>
          <a:noFill/>
          <a:ln>
            <a:noFill/>
          </a:ln>
        </p:spPr>
      </p:pic>
      <p:pic>
        <p:nvPicPr>
          <p:cNvPr descr="sacroiliac-joint.jpg" id="370" name="Google Shape;370;p31"/>
          <p:cNvPicPr preferRelativeResize="0"/>
          <p:nvPr/>
        </p:nvPicPr>
        <p:blipFill rotWithShape="1">
          <a:blip r:embed="rId5">
            <a:alphaModFix/>
          </a:blip>
          <a:srcRect b="0" l="0" r="0" t="0"/>
          <a:stretch/>
        </p:blipFill>
        <p:spPr>
          <a:xfrm>
            <a:off x="4857750" y="4572000"/>
            <a:ext cx="1905000" cy="2105025"/>
          </a:xfrm>
          <a:prstGeom prst="rect">
            <a:avLst/>
          </a:prstGeom>
          <a:noFill/>
          <a:ln>
            <a:noFill/>
          </a:ln>
        </p:spPr>
      </p:pic>
      <p:cxnSp>
        <p:nvCxnSpPr>
          <p:cNvPr id="371" name="Google Shape;371;p31"/>
          <p:cNvCxnSpPr/>
          <p:nvPr/>
        </p:nvCxnSpPr>
        <p:spPr>
          <a:xfrm>
            <a:off x="3495950" y="1651275"/>
            <a:ext cx="4148100" cy="1349100"/>
          </a:xfrm>
          <a:prstGeom prst="bentConnector3">
            <a:avLst>
              <a:gd fmla="val 50000" name="adj1"/>
            </a:avLst>
          </a:prstGeom>
          <a:noFill/>
          <a:ln cap="flat" cmpd="sng" w="19050">
            <a:solidFill>
              <a:srgbClr val="FF0000"/>
            </a:solidFill>
            <a:prstDash val="solid"/>
            <a:round/>
            <a:headEnd len="sm" w="sm" type="none"/>
            <a:tailEnd len="med" w="med" type="stealth"/>
          </a:ln>
        </p:spPr>
      </p:cxnSp>
      <p:cxnSp>
        <p:nvCxnSpPr>
          <p:cNvPr id="372" name="Google Shape;372;p31"/>
          <p:cNvCxnSpPr/>
          <p:nvPr/>
        </p:nvCxnSpPr>
        <p:spPr>
          <a:xfrm flipH="1" rot="-5400000">
            <a:off x="3774225" y="3559825"/>
            <a:ext cx="1986600" cy="1323300"/>
          </a:xfrm>
          <a:prstGeom prst="bentConnector3">
            <a:avLst>
              <a:gd fmla="val 50000" name="adj1"/>
            </a:avLst>
          </a:prstGeom>
          <a:noFill/>
          <a:ln cap="flat" cmpd="sng" w="19050">
            <a:solidFill>
              <a:srgbClr val="FF0000"/>
            </a:solidFill>
            <a:prstDash val="solid"/>
            <a:round/>
            <a:headEnd len="sm" w="sm" type="none"/>
            <a:tailEnd len="med" w="med" type="stealth"/>
          </a:ln>
        </p:spPr>
      </p:cxnSp>
      <p:cxnSp>
        <p:nvCxnSpPr>
          <p:cNvPr id="373" name="Google Shape;373;p31"/>
          <p:cNvCxnSpPr/>
          <p:nvPr/>
        </p:nvCxnSpPr>
        <p:spPr>
          <a:xfrm>
            <a:off x="2915775" y="4180250"/>
            <a:ext cx="84600" cy="1677600"/>
          </a:xfrm>
          <a:prstGeom prst="straightConnector1">
            <a:avLst/>
          </a:prstGeom>
          <a:noFill/>
          <a:ln cap="flat" cmpd="sng" w="22225">
            <a:solidFill>
              <a:srgbClr val="FF0000"/>
            </a:solidFill>
            <a:prstDash val="solid"/>
            <a:round/>
            <a:headEnd len="sm" w="sm" type="none"/>
            <a:tailEnd len="med" w="med" type="stealth"/>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Orientační vyšetření </a:t>
            </a:r>
            <a:endParaRPr/>
          </a:p>
        </p:txBody>
      </p:sp>
      <p:sp>
        <p:nvSpPr>
          <p:cNvPr id="379" name="Google Shape;379;p32"/>
          <p:cNvSpPr txBox="1"/>
          <p:nvPr>
            <p:ph idx="1" type="body"/>
          </p:nvPr>
        </p:nvSpPr>
        <p:spPr>
          <a:xfrm>
            <a:off x="457200" y="1447800"/>
            <a:ext cx="5616000" cy="5196000"/>
          </a:xfrm>
          <a:prstGeom prst="rect">
            <a:avLst/>
          </a:prstGeom>
          <a:noFill/>
          <a:ln>
            <a:noFill/>
          </a:ln>
        </p:spPr>
        <p:txBody>
          <a:bodyPr anchorCtr="0" anchor="t" bIns="45700" lIns="91425" spcFirstLastPara="1" rIns="91425" wrap="square" tIns="45700">
            <a:normAutofit/>
          </a:bodyPr>
          <a:lstStyle/>
          <a:p>
            <a:pPr indent="-215900" lvl="0" marL="342900" rtl="0" algn="l">
              <a:spcBef>
                <a:spcPts val="0"/>
              </a:spcBef>
              <a:spcAft>
                <a:spcPts val="0"/>
              </a:spcAft>
              <a:buClr>
                <a:schemeClr val="dk1"/>
              </a:buClr>
              <a:buSzPts val="2000"/>
              <a:buNone/>
            </a:pPr>
            <a:r>
              <a:rPr lang="cs-CZ" sz="2000"/>
              <a:t>A) Na zádech, nevyšetřovaná dk držena pacientem ve flexi v KYK i KOK, 2.dk  přes okraj stolu</a:t>
            </a:r>
            <a:endParaRPr/>
          </a:p>
          <a:p>
            <a:pPr indent="-215900" lvl="0" marL="342900" rtl="0" algn="l">
              <a:spcBef>
                <a:spcPts val="400"/>
              </a:spcBef>
              <a:spcAft>
                <a:spcPts val="0"/>
              </a:spcAft>
              <a:buClr>
                <a:schemeClr val="dk1"/>
              </a:buClr>
              <a:buSzPts val="2000"/>
              <a:buNone/>
            </a:pPr>
            <a:r>
              <a:rPr lang="cs-CZ" sz="2000"/>
              <a:t>Vyšetření </a:t>
            </a:r>
            <a:r>
              <a:rPr lang="cs-CZ" sz="2000" u="sng"/>
              <a:t>ADDUKCE</a:t>
            </a:r>
            <a:r>
              <a:rPr lang="cs-CZ" sz="2000"/>
              <a:t> extendované DK při zkrácení TFL je rozsah pod 15°)</a:t>
            </a:r>
            <a:endParaRPr/>
          </a:p>
          <a:p>
            <a:pPr indent="-215900" lvl="0" marL="342900" rtl="0" algn="l">
              <a:spcBef>
                <a:spcPts val="400"/>
              </a:spcBef>
              <a:spcAft>
                <a:spcPts val="0"/>
              </a:spcAft>
              <a:buClr>
                <a:schemeClr val="dk1"/>
              </a:buClr>
              <a:buSzPts val="2000"/>
              <a:buNone/>
            </a:pPr>
            <a:r>
              <a:t/>
            </a:r>
            <a:endParaRPr sz="2000"/>
          </a:p>
          <a:p>
            <a:pPr indent="-215900" lvl="0" marL="342900" rtl="0" algn="l">
              <a:spcBef>
                <a:spcPts val="400"/>
              </a:spcBef>
              <a:spcAft>
                <a:spcPts val="0"/>
              </a:spcAft>
              <a:buClr>
                <a:schemeClr val="dk1"/>
              </a:buClr>
              <a:buSzPts val="2000"/>
              <a:buNone/>
            </a:pPr>
            <a:r>
              <a:rPr lang="cs-CZ" sz="2000"/>
              <a:t>B) Vyšetření </a:t>
            </a:r>
            <a:r>
              <a:rPr lang="cs-CZ" sz="2000" u="sng"/>
              <a:t>ABDUKCE</a:t>
            </a:r>
            <a:r>
              <a:rPr lang="cs-CZ" sz="2000"/>
              <a:t>- POZOR na současnou FLX a ZR KYK- tj. ,,</a:t>
            </a:r>
            <a:r>
              <a:rPr lang="cs-CZ" sz="1900"/>
              <a:t>TENSOROVÝ MECHANISMUS</a:t>
            </a:r>
            <a:r>
              <a:rPr lang="cs-CZ" sz="2000"/>
              <a:t>“</a:t>
            </a:r>
            <a:endParaRPr/>
          </a:p>
        </p:txBody>
      </p:sp>
      <p:pic>
        <p:nvPicPr>
          <p:cNvPr descr="DSCF3034.JPG" id="380" name="Google Shape;380;p32"/>
          <p:cNvPicPr preferRelativeResize="0"/>
          <p:nvPr/>
        </p:nvPicPr>
        <p:blipFill rotWithShape="1">
          <a:blip r:embed="rId3">
            <a:alphaModFix/>
          </a:blip>
          <a:srcRect b="0" l="0" r="0" t="0"/>
          <a:stretch/>
        </p:blipFill>
        <p:spPr>
          <a:xfrm>
            <a:off x="6144063" y="1372609"/>
            <a:ext cx="2786062" cy="1831306"/>
          </a:xfrm>
          <a:prstGeom prst="rect">
            <a:avLst/>
          </a:prstGeom>
          <a:noFill/>
          <a:ln>
            <a:noFill/>
          </a:ln>
        </p:spPr>
      </p:pic>
      <p:pic>
        <p:nvPicPr>
          <p:cNvPr descr="DSCF3037.JPG" id="381" name="Google Shape;381;p32"/>
          <p:cNvPicPr preferRelativeResize="0"/>
          <p:nvPr/>
        </p:nvPicPr>
        <p:blipFill rotWithShape="1">
          <a:blip r:embed="rId4">
            <a:alphaModFix/>
          </a:blip>
          <a:srcRect b="0" l="0" r="0" t="0"/>
          <a:stretch/>
        </p:blipFill>
        <p:spPr>
          <a:xfrm>
            <a:off x="6144075" y="3933050"/>
            <a:ext cx="2715074" cy="2089150"/>
          </a:xfrm>
          <a:prstGeom prst="rect">
            <a:avLst/>
          </a:prstGeom>
          <a:noFill/>
          <a:ln>
            <a:noFill/>
          </a:ln>
        </p:spPr>
      </p:pic>
      <p:sp>
        <p:nvSpPr>
          <p:cNvPr id="382" name="Google Shape;382;p32"/>
          <p:cNvSpPr txBox="1"/>
          <p:nvPr/>
        </p:nvSpPr>
        <p:spPr>
          <a:xfrm>
            <a:off x="6144075" y="3203925"/>
            <a:ext cx="2786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highlight>
                  <a:srgbClr val="FFFFFF"/>
                </a:highlight>
              </a:rPr>
              <a:t>Travell, J. G., &amp; Simons, D. G. (1992). </a:t>
            </a:r>
            <a:r>
              <a:rPr i="1" lang="cs-CZ" sz="1000">
                <a:solidFill>
                  <a:srgbClr val="B7B7B7"/>
                </a:solidFill>
                <a:highlight>
                  <a:srgbClr val="FFFFFF"/>
                </a:highlight>
              </a:rPr>
              <a:t>Myofascial pain and dysfunction: the trigger point manual</a:t>
            </a:r>
            <a:r>
              <a:rPr lang="cs-CZ" sz="1000">
                <a:solidFill>
                  <a:srgbClr val="B7B7B7"/>
                </a:solidFill>
                <a:highlight>
                  <a:srgbClr val="FFFFFF"/>
                </a:highlight>
              </a:rPr>
              <a:t> (Vol. 2). Lippincott Williams &amp; Wilkins.</a:t>
            </a:r>
            <a:endParaRPr>
              <a:solidFill>
                <a:srgbClr val="B7B7B7"/>
              </a:solidFill>
            </a:endParaRPr>
          </a:p>
        </p:txBody>
      </p:sp>
      <p:sp>
        <p:nvSpPr>
          <p:cNvPr id="383" name="Google Shape;383;p32"/>
          <p:cNvSpPr txBox="1"/>
          <p:nvPr/>
        </p:nvSpPr>
        <p:spPr>
          <a:xfrm>
            <a:off x="6037100" y="602220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highlight>
                  <a:srgbClr val="FFFFFF"/>
                </a:highlight>
              </a:rPr>
              <a:t>Gross, J. M., Fetto, J., Supnick, E. R., Zemanová, M., &amp; Vacek, J. (2005). Vyšetření pohybového aparátu: překlad druhého anglického vydání.</a:t>
            </a:r>
            <a:endParaRPr>
              <a:solidFill>
                <a:srgbClr val="B7B7B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33"/>
          <p:cNvPicPr preferRelativeResize="0"/>
          <p:nvPr/>
        </p:nvPicPr>
        <p:blipFill rotWithShape="1">
          <a:blip r:embed="rId3">
            <a:alphaModFix/>
          </a:blip>
          <a:srcRect b="0" l="0" r="0" t="0"/>
          <a:stretch/>
        </p:blipFill>
        <p:spPr>
          <a:xfrm>
            <a:off x="1603203" y="3908026"/>
            <a:ext cx="3312630" cy="2304257"/>
          </a:xfrm>
          <a:prstGeom prst="rect">
            <a:avLst/>
          </a:prstGeom>
          <a:noFill/>
          <a:ln>
            <a:noFill/>
          </a:ln>
        </p:spPr>
      </p:pic>
      <p:sp>
        <p:nvSpPr>
          <p:cNvPr id="389" name="Google Shape;389;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Vyšetření a terapie </a:t>
            </a:r>
            <a:endParaRPr/>
          </a:p>
        </p:txBody>
      </p:sp>
      <p:sp>
        <p:nvSpPr>
          <p:cNvPr id="390" name="Google Shape;390;p33"/>
          <p:cNvSpPr txBox="1"/>
          <p:nvPr>
            <p:ph idx="1" type="body"/>
          </p:nvPr>
        </p:nvSpPr>
        <p:spPr>
          <a:xfrm>
            <a:off x="679500" y="1249225"/>
            <a:ext cx="6714000" cy="2544300"/>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2220"/>
              <a:buNone/>
            </a:pPr>
            <a:r>
              <a:rPr b="1" lang="cs-CZ" sz="2029" u="sng"/>
              <a:t>Výběr strany: </a:t>
            </a:r>
            <a:r>
              <a:rPr lang="cs-CZ" sz="2029"/>
              <a:t>vyš. fascií</a:t>
            </a:r>
            <a:endParaRPr b="1" sz="2029" u="sng"/>
          </a:p>
          <a:p>
            <a:pPr indent="-139700" lvl="0" marL="342900" rtl="0" algn="l">
              <a:spcBef>
                <a:spcPts val="640"/>
              </a:spcBef>
              <a:spcAft>
                <a:spcPts val="0"/>
              </a:spcAft>
              <a:buClr>
                <a:schemeClr val="dk1"/>
              </a:buClr>
              <a:buSzPts val="2220"/>
              <a:buNone/>
            </a:pPr>
            <a:r>
              <a:rPr b="1" lang="cs-CZ" sz="2029" u="sng"/>
              <a:t>Ozřejmění</a:t>
            </a:r>
            <a:r>
              <a:rPr lang="cs-CZ" sz="2029"/>
              <a:t>: leh na boku, EXT a VR v KYK,  EXT v KOK, povel: „nákrok“ (do FL a ZR v kyčli)</a:t>
            </a:r>
            <a:endParaRPr sz="2029"/>
          </a:p>
          <a:p>
            <a:pPr indent="-139700" lvl="0" marL="342900" rtl="0" algn="l">
              <a:spcBef>
                <a:spcPts val="640"/>
              </a:spcBef>
              <a:spcAft>
                <a:spcPts val="0"/>
              </a:spcAft>
              <a:buClr>
                <a:schemeClr val="dk1"/>
              </a:buClr>
              <a:buSzPts val="2220"/>
              <a:buNone/>
            </a:pPr>
            <a:r>
              <a:rPr b="1" lang="cs-CZ" sz="2029" u="sng"/>
              <a:t>Palpace reflexních změn</a:t>
            </a:r>
            <a:r>
              <a:rPr lang="cs-CZ" sz="2029"/>
              <a:t> ve zkrácení – FL+ABD+ZR kyčle</a:t>
            </a:r>
            <a:endParaRPr sz="2029"/>
          </a:p>
          <a:p>
            <a:pPr indent="0" lvl="0" marL="0" rtl="0" algn="l">
              <a:spcBef>
                <a:spcPts val="640"/>
              </a:spcBef>
              <a:spcAft>
                <a:spcPts val="0"/>
              </a:spcAft>
              <a:buClr>
                <a:schemeClr val="dk1"/>
              </a:buClr>
              <a:buSzPts val="1520"/>
              <a:buNone/>
            </a:pPr>
            <a:r>
              <a:t/>
            </a:r>
            <a:endParaRPr sz="2029"/>
          </a:p>
          <a:p>
            <a:pPr indent="-139700" lvl="0" marL="342900" rtl="0" algn="l">
              <a:spcBef>
                <a:spcPts val="640"/>
              </a:spcBef>
              <a:spcAft>
                <a:spcPts val="0"/>
              </a:spcAft>
              <a:buClr>
                <a:schemeClr val="dk1"/>
              </a:buClr>
              <a:buSzPts val="1520"/>
              <a:buNone/>
            </a:pPr>
            <a:r>
              <a:t/>
            </a:r>
            <a:endParaRPr sz="2029"/>
          </a:p>
          <a:p>
            <a:pPr indent="-139700" lvl="0" marL="342900" rtl="0" algn="l">
              <a:spcBef>
                <a:spcPts val="640"/>
              </a:spcBef>
              <a:spcAft>
                <a:spcPts val="0"/>
              </a:spcAft>
              <a:buClr>
                <a:schemeClr val="dk1"/>
              </a:buClr>
              <a:buSzPts val="1520"/>
              <a:buNone/>
            </a:pPr>
            <a:r>
              <a:t/>
            </a:r>
            <a:endParaRPr sz="2029"/>
          </a:p>
          <a:p>
            <a:pPr indent="-342900" lvl="0" marL="342900" rtl="0" algn="l">
              <a:spcBef>
                <a:spcPts val="640"/>
              </a:spcBef>
              <a:spcAft>
                <a:spcPts val="0"/>
              </a:spcAft>
              <a:buClr>
                <a:schemeClr val="dk1"/>
              </a:buClr>
              <a:buSzPts val="1520"/>
              <a:buFont typeface="Noto Sans Symbols"/>
              <a:buNone/>
            </a:pPr>
            <a:r>
              <a:t/>
            </a:r>
            <a:endParaRPr sz="2029"/>
          </a:p>
        </p:txBody>
      </p:sp>
      <p:pic>
        <p:nvPicPr>
          <p:cNvPr id="391" name="Google Shape;391;p33"/>
          <p:cNvPicPr preferRelativeResize="0"/>
          <p:nvPr/>
        </p:nvPicPr>
        <p:blipFill rotWithShape="1">
          <a:blip r:embed="rId4">
            <a:alphaModFix/>
          </a:blip>
          <a:srcRect b="0" l="0" r="0" t="0"/>
          <a:stretch/>
        </p:blipFill>
        <p:spPr>
          <a:xfrm>
            <a:off x="5280163" y="3151084"/>
            <a:ext cx="2213670" cy="3080880"/>
          </a:xfrm>
          <a:prstGeom prst="rect">
            <a:avLst/>
          </a:prstGeom>
          <a:noFill/>
          <a:ln>
            <a:noFill/>
          </a:ln>
        </p:spPr>
      </p:pic>
      <p:sp>
        <p:nvSpPr>
          <p:cNvPr id="392" name="Google Shape;392;p33"/>
          <p:cNvSpPr txBox="1"/>
          <p:nvPr/>
        </p:nvSpPr>
        <p:spPr>
          <a:xfrm>
            <a:off x="2281101" y="6326782"/>
            <a:ext cx="52128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cs-CZ" sz="1400" u="none" cap="none" strike="noStrike">
                <a:solidFill>
                  <a:schemeClr val="dk1"/>
                </a:solidFill>
                <a:latin typeface="Calibri"/>
                <a:ea typeface="Calibri"/>
                <a:cs typeface="Calibri"/>
                <a:sym typeface="Calibri"/>
              </a:rPr>
              <a:t>©Radana Poděbradská: Atlas ošetření svalů v manuální terapii</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Tensor fascie latae</a:t>
            </a:r>
            <a:endParaRPr/>
          </a:p>
        </p:txBody>
      </p:sp>
      <p:sp>
        <p:nvSpPr>
          <p:cNvPr id="398" name="Google Shape;398;p34"/>
          <p:cNvSpPr txBox="1"/>
          <p:nvPr>
            <p:ph idx="1" type="body"/>
          </p:nvPr>
        </p:nvSpPr>
        <p:spPr>
          <a:xfrm>
            <a:off x="457200" y="1628800"/>
            <a:ext cx="7977600" cy="4497300"/>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rPr b="1" lang="cs-CZ" u="sng"/>
              <a:t>Terapie</a:t>
            </a:r>
            <a:r>
              <a:rPr lang="cs-CZ"/>
              <a:t>: ze zkrácení (FL+ABD+ZR kyčle) do bariéry – směr do EXT+VR v kyčli s EXT kolenem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0478B"/>
              </a:buClr>
              <a:buSzPts val="4400"/>
              <a:buFont typeface="Calibri"/>
              <a:buNone/>
            </a:pPr>
            <a:r>
              <a:rPr lang="cs-CZ"/>
              <a:t>m.pectineus</a:t>
            </a:r>
            <a:endParaRPr/>
          </a:p>
        </p:txBody>
      </p:sp>
      <p:sp>
        <p:nvSpPr>
          <p:cNvPr id="404" name="Google Shape;404;p35"/>
          <p:cNvSpPr txBox="1"/>
          <p:nvPr>
            <p:ph idx="1" type="body"/>
          </p:nvPr>
        </p:nvSpPr>
        <p:spPr>
          <a:xfrm>
            <a:off x="457200" y="1600200"/>
            <a:ext cx="5308500" cy="4526100"/>
          </a:xfrm>
          <a:prstGeom prst="rect">
            <a:avLst/>
          </a:prstGeom>
          <a:noFill/>
          <a:ln>
            <a:noFill/>
          </a:ln>
        </p:spPr>
        <p:txBody>
          <a:bodyPr anchorCtr="0" anchor="t" bIns="45700" lIns="91425" spcFirstLastPara="1" rIns="91425" wrap="square" tIns="45700">
            <a:normAutofit/>
          </a:bodyPr>
          <a:lstStyle/>
          <a:p>
            <a:pPr indent="0" lvl="0" marL="0" rtl="0" algn="l">
              <a:lnSpc>
                <a:spcPct val="104000"/>
              </a:lnSpc>
              <a:spcBef>
                <a:spcPts val="0"/>
              </a:spcBef>
              <a:spcAft>
                <a:spcPts val="0"/>
              </a:spcAft>
              <a:buSzPts val="1018"/>
              <a:buNone/>
            </a:pPr>
            <a:r>
              <a:rPr lang="cs-CZ" sz="2400">
                <a:solidFill>
                  <a:srgbClr val="FF0000"/>
                </a:solidFill>
              </a:rPr>
              <a:t>,, ČTVRTÝ ADDUKTOR“</a:t>
            </a:r>
            <a:endParaRPr sz="2400"/>
          </a:p>
          <a:p>
            <a:pPr indent="-381000" lvl="0" marL="342900" rtl="0" algn="l">
              <a:lnSpc>
                <a:spcPct val="104000"/>
              </a:lnSpc>
              <a:spcBef>
                <a:spcPts val="640"/>
              </a:spcBef>
              <a:spcAft>
                <a:spcPts val="0"/>
              </a:spcAft>
              <a:buClr>
                <a:schemeClr val="dk2"/>
              </a:buClr>
              <a:buSzPts val="2400"/>
              <a:buChar char="●"/>
            </a:pPr>
            <a:r>
              <a:rPr lang="cs-CZ" sz="2400"/>
              <a:t>pecten ossis.pubis.-linea pectinea.fem.</a:t>
            </a:r>
            <a:endParaRPr sz="2400"/>
          </a:p>
          <a:p>
            <a:pPr indent="-381000" lvl="0" marL="342900" rtl="0" algn="l">
              <a:lnSpc>
                <a:spcPct val="104000"/>
              </a:lnSpc>
              <a:spcBef>
                <a:spcPts val="0"/>
              </a:spcBef>
              <a:spcAft>
                <a:spcPts val="0"/>
              </a:spcAft>
              <a:buClr>
                <a:schemeClr val="dk2"/>
              </a:buClr>
              <a:buSzPts val="2400"/>
              <a:buChar char="●"/>
            </a:pPr>
            <a:r>
              <a:rPr lang="cs-CZ" sz="2400"/>
              <a:t>krátké rameno páky a malý úhel tahu svalu; cílem kontrakce spíše síla než rychlost (Kapandji)</a:t>
            </a:r>
            <a:endParaRPr sz="2400"/>
          </a:p>
          <a:p>
            <a:pPr indent="-381000" lvl="0" marL="342900" rtl="0" algn="l">
              <a:lnSpc>
                <a:spcPct val="104000"/>
              </a:lnSpc>
              <a:spcBef>
                <a:spcPts val="0"/>
              </a:spcBef>
              <a:spcAft>
                <a:spcPts val="0"/>
              </a:spcAft>
              <a:buClr>
                <a:schemeClr val="dk2"/>
              </a:buClr>
              <a:buSzPts val="2400"/>
              <a:buChar char="●"/>
            </a:pPr>
            <a:r>
              <a:rPr lang="cs-CZ" sz="2400"/>
              <a:t>mediální část trigonum femorale</a:t>
            </a:r>
            <a:endParaRPr sz="2400"/>
          </a:p>
          <a:p>
            <a:pPr indent="-381000" lvl="0" marL="342900" rtl="0" algn="l">
              <a:lnSpc>
                <a:spcPct val="104000"/>
              </a:lnSpc>
              <a:spcBef>
                <a:spcPts val="0"/>
              </a:spcBef>
              <a:spcAft>
                <a:spcPts val="0"/>
              </a:spcAft>
              <a:buClr>
                <a:schemeClr val="dk2"/>
              </a:buClr>
              <a:buSzPts val="2400"/>
              <a:buChar char="●"/>
            </a:pPr>
            <a:r>
              <a:rPr lang="cs-CZ" sz="2400"/>
              <a:t>In.: n.femoralis et n.obturatorius</a:t>
            </a:r>
            <a:endParaRPr sz="2400"/>
          </a:p>
          <a:p>
            <a:pPr indent="0" lvl="0" marL="0" rtl="0" algn="l">
              <a:lnSpc>
                <a:spcPct val="104000"/>
              </a:lnSpc>
              <a:spcBef>
                <a:spcPts val="640"/>
              </a:spcBef>
              <a:spcAft>
                <a:spcPts val="0"/>
              </a:spcAft>
              <a:buSzPts val="1018"/>
              <a:buNone/>
            </a:pPr>
            <a:r>
              <a:t/>
            </a:r>
            <a:endParaRPr sz="2400"/>
          </a:p>
        </p:txBody>
      </p:sp>
      <p:pic>
        <p:nvPicPr>
          <p:cNvPr id="405" name="Google Shape;405;p35"/>
          <p:cNvPicPr preferRelativeResize="0"/>
          <p:nvPr/>
        </p:nvPicPr>
        <p:blipFill rotWithShape="1">
          <a:blip r:embed="rId3">
            <a:alphaModFix/>
          </a:blip>
          <a:srcRect b="2727" l="23935" r="17026" t="23150"/>
          <a:stretch/>
        </p:blipFill>
        <p:spPr>
          <a:xfrm>
            <a:off x="6005350" y="0"/>
            <a:ext cx="3138650" cy="2216576"/>
          </a:xfrm>
          <a:prstGeom prst="rect">
            <a:avLst/>
          </a:prstGeom>
          <a:noFill/>
          <a:ln>
            <a:noFill/>
          </a:ln>
        </p:spPr>
      </p:pic>
      <p:pic>
        <p:nvPicPr>
          <p:cNvPr id="406" name="Google Shape;406;p35"/>
          <p:cNvPicPr preferRelativeResize="0"/>
          <p:nvPr/>
        </p:nvPicPr>
        <p:blipFill>
          <a:blip r:embed="rId4">
            <a:alphaModFix/>
          </a:blip>
          <a:stretch>
            <a:fillRect/>
          </a:stretch>
        </p:blipFill>
        <p:spPr>
          <a:xfrm>
            <a:off x="5331450" y="2536275"/>
            <a:ext cx="3590025" cy="3590025"/>
          </a:xfrm>
          <a:prstGeom prst="rect">
            <a:avLst/>
          </a:prstGeom>
          <a:noFill/>
          <a:ln>
            <a:noFill/>
          </a:ln>
        </p:spPr>
      </p:pic>
      <p:sp>
        <p:nvSpPr>
          <p:cNvPr id="407" name="Google Shape;407;p35"/>
          <p:cNvSpPr txBox="1"/>
          <p:nvPr/>
        </p:nvSpPr>
        <p:spPr>
          <a:xfrm>
            <a:off x="6003713" y="6126300"/>
            <a:ext cx="2245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solidFill>
                  <a:srgbClr val="B7B7B7"/>
                </a:solidFill>
              </a:rPr>
              <a:t>https://en.wikipedia.org/wiki/Femoral_triangle</a:t>
            </a:r>
            <a:endParaRPr sz="800">
              <a:solidFill>
                <a:srgbClr val="B7B7B7"/>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10478B"/>
              </a:buClr>
              <a:buSzPts val="4400"/>
              <a:buFont typeface="Calibri"/>
              <a:buNone/>
            </a:pPr>
            <a:r>
              <a:rPr lang="cs-CZ"/>
              <a:t>Kineziologie</a:t>
            </a:r>
            <a:endParaRPr/>
          </a:p>
        </p:txBody>
      </p:sp>
      <p:sp>
        <p:nvSpPr>
          <p:cNvPr id="413" name="Google Shape;413;p36"/>
          <p:cNvSpPr txBox="1"/>
          <p:nvPr>
            <p:ph idx="1" type="body"/>
          </p:nvPr>
        </p:nvSpPr>
        <p:spPr>
          <a:xfrm>
            <a:off x="473749" y="1628800"/>
            <a:ext cx="8229600" cy="2314500"/>
          </a:xfrm>
          <a:prstGeom prst="rect">
            <a:avLst/>
          </a:prstGeom>
          <a:noFill/>
          <a:ln>
            <a:noFill/>
          </a:ln>
        </p:spPr>
        <p:txBody>
          <a:bodyPr anchorCtr="0" anchor="t" bIns="45700" lIns="91425" spcFirstLastPara="1" rIns="91425" wrap="square" tIns="45700">
            <a:normAutofit/>
          </a:bodyPr>
          <a:lstStyle/>
          <a:p>
            <a:pPr indent="-342900" lvl="0" marL="457200" rtl="0" algn="l">
              <a:spcBef>
                <a:spcPts val="0"/>
              </a:spcBef>
              <a:spcAft>
                <a:spcPts val="0"/>
              </a:spcAft>
              <a:buClr>
                <a:schemeClr val="dk2"/>
              </a:buClr>
              <a:buSzPts val="1800"/>
              <a:buChar char="●"/>
            </a:pPr>
            <a:r>
              <a:rPr lang="cs-CZ"/>
              <a:t>Flx., add. et ZR KYK </a:t>
            </a:r>
            <a:endParaRPr/>
          </a:p>
          <a:p>
            <a:pPr indent="-342900" lvl="0" marL="457200" rtl="0" algn="l">
              <a:spcBef>
                <a:spcPts val="0"/>
              </a:spcBef>
              <a:spcAft>
                <a:spcPts val="0"/>
              </a:spcAft>
              <a:buClr>
                <a:schemeClr val="dk2"/>
              </a:buClr>
              <a:buSzPts val="1800"/>
              <a:buChar char="●"/>
            </a:pPr>
            <a:r>
              <a:rPr lang="cs-CZ"/>
              <a:t>45°- 60° flx.KYK – INVERZE FCE (VR) </a:t>
            </a:r>
            <a:endParaRPr/>
          </a:p>
          <a:p>
            <a:pPr indent="-342900" lvl="0" marL="457200" rtl="0" algn="l">
              <a:spcBef>
                <a:spcPts val="0"/>
              </a:spcBef>
              <a:spcAft>
                <a:spcPts val="0"/>
              </a:spcAft>
              <a:buClr>
                <a:schemeClr val="dk2"/>
              </a:buClr>
              <a:buSzPts val="1800"/>
              <a:buChar char="●"/>
            </a:pPr>
            <a:r>
              <a:rPr lang="cs-CZ"/>
              <a:t>současná kontrakce s ostatními zevními rotátory- stabilizace hlavice v KYK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SIPS</a:t>
            </a:r>
            <a:endParaRPr/>
          </a:p>
        </p:txBody>
      </p:sp>
      <p:pic>
        <p:nvPicPr>
          <p:cNvPr descr="Obsah obrázku kreslení&#10;&#10;Popis byl vytvořen automaticky" id="174" name="Google Shape;174;p4"/>
          <p:cNvPicPr preferRelativeResize="0"/>
          <p:nvPr>
            <p:ph idx="1" type="body"/>
          </p:nvPr>
        </p:nvPicPr>
        <p:blipFill rotWithShape="1">
          <a:blip r:embed="rId3">
            <a:alphaModFix/>
          </a:blip>
          <a:srcRect b="0" l="0" r="0" t="0"/>
          <a:stretch/>
        </p:blipFill>
        <p:spPr>
          <a:xfrm>
            <a:off x="2436843" y="1772816"/>
            <a:ext cx="4270314" cy="399607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10478B"/>
              </a:buClr>
              <a:buSzPts val="4400"/>
              <a:buFont typeface="Calibri"/>
              <a:buNone/>
            </a:pPr>
            <a:r>
              <a:rPr lang="cs-CZ"/>
              <a:t>Symptomy</a:t>
            </a:r>
            <a:endParaRPr/>
          </a:p>
        </p:txBody>
      </p:sp>
      <p:sp>
        <p:nvSpPr>
          <p:cNvPr id="419" name="Google Shape;419;p37"/>
          <p:cNvSpPr txBox="1"/>
          <p:nvPr>
            <p:ph idx="1" type="body"/>
          </p:nvPr>
        </p:nvSpPr>
        <p:spPr>
          <a:xfrm>
            <a:off x="457200" y="1447800"/>
            <a:ext cx="3972000" cy="46959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90000"/>
              </a:lnSpc>
              <a:spcBef>
                <a:spcPts val="0"/>
              </a:spcBef>
              <a:spcAft>
                <a:spcPts val="0"/>
              </a:spcAft>
              <a:buClr>
                <a:schemeClr val="dk2"/>
              </a:buClr>
              <a:buSzPts val="2700"/>
              <a:buChar char="●"/>
            </a:pPr>
            <a:r>
              <a:rPr lang="cs-CZ" sz="2700"/>
              <a:t>Hluboká bolest v třísle, šíří se po anter.-med. části stehna</a:t>
            </a:r>
            <a:endParaRPr/>
          </a:p>
          <a:p>
            <a:pPr indent="-342900" lvl="0" marL="342900" rtl="0" algn="l">
              <a:lnSpc>
                <a:spcPct val="90000"/>
              </a:lnSpc>
              <a:spcBef>
                <a:spcPts val="540"/>
              </a:spcBef>
              <a:spcAft>
                <a:spcPts val="0"/>
              </a:spcAft>
              <a:buClr>
                <a:schemeClr val="dk2"/>
              </a:buClr>
              <a:buSzPts val="2700"/>
              <a:buChar char="●"/>
            </a:pPr>
            <a:r>
              <a:rPr lang="cs-CZ" sz="2700"/>
              <a:t>Omezená ABD</a:t>
            </a:r>
            <a:endParaRPr/>
          </a:p>
          <a:p>
            <a:pPr indent="-342900" lvl="0" marL="342900" rtl="0" algn="l">
              <a:lnSpc>
                <a:spcPct val="90000"/>
              </a:lnSpc>
              <a:spcBef>
                <a:spcPts val="540"/>
              </a:spcBef>
              <a:spcAft>
                <a:spcPts val="0"/>
              </a:spcAft>
              <a:buClr>
                <a:schemeClr val="dk2"/>
              </a:buClr>
              <a:buSzPts val="2700"/>
              <a:buChar char="●"/>
            </a:pPr>
            <a:r>
              <a:rPr lang="cs-CZ" sz="2700"/>
              <a:t>Bolestivá iniciální švih.fáze (pacienti ji zkracují)</a:t>
            </a:r>
            <a:endParaRPr/>
          </a:p>
          <a:p>
            <a:pPr indent="-342900" lvl="0" marL="342900" rtl="0" algn="l">
              <a:lnSpc>
                <a:spcPct val="90000"/>
              </a:lnSpc>
              <a:spcBef>
                <a:spcPts val="540"/>
              </a:spcBef>
              <a:spcAft>
                <a:spcPts val="0"/>
              </a:spcAft>
              <a:buClr>
                <a:schemeClr val="dk2"/>
              </a:buClr>
              <a:buSzPts val="2700"/>
              <a:buChar char="●"/>
            </a:pPr>
            <a:r>
              <a:rPr lang="cs-CZ" sz="2700"/>
              <a:t>Sdružené TrPs v m.illiopsoas a adduktorech</a:t>
            </a:r>
            <a:endParaRPr/>
          </a:p>
          <a:p>
            <a:pPr indent="0" lvl="0" marL="0" rtl="0" algn="l">
              <a:lnSpc>
                <a:spcPct val="90000"/>
              </a:lnSpc>
              <a:spcBef>
                <a:spcPts val="540"/>
              </a:spcBef>
              <a:spcAft>
                <a:spcPts val="0"/>
              </a:spcAft>
              <a:buNone/>
            </a:pPr>
            <a:r>
              <a:t/>
            </a:r>
            <a:endParaRPr sz="2700"/>
          </a:p>
        </p:txBody>
      </p:sp>
      <p:pic>
        <p:nvPicPr>
          <p:cNvPr descr="Pectineus TrP.jpg" id="420" name="Google Shape;420;p37"/>
          <p:cNvPicPr preferRelativeResize="0"/>
          <p:nvPr/>
        </p:nvPicPr>
        <p:blipFill rotWithShape="1">
          <a:blip r:embed="rId3">
            <a:alphaModFix/>
          </a:blip>
          <a:srcRect b="0" l="0" r="0" t="0"/>
          <a:stretch/>
        </p:blipFill>
        <p:spPr>
          <a:xfrm>
            <a:off x="4429188" y="1447788"/>
            <a:ext cx="4078287" cy="3746500"/>
          </a:xfrm>
          <a:prstGeom prst="rect">
            <a:avLst/>
          </a:prstGeom>
          <a:noFill/>
          <a:ln>
            <a:noFill/>
          </a:ln>
        </p:spPr>
      </p:pic>
      <p:sp>
        <p:nvSpPr>
          <p:cNvPr id="421" name="Google Shape;421;p37"/>
          <p:cNvSpPr txBox="1"/>
          <p:nvPr/>
        </p:nvSpPr>
        <p:spPr>
          <a:xfrm>
            <a:off x="5043075" y="519430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highlight>
                  <a:srgbClr val="FFFFFF"/>
                </a:highlight>
              </a:rPr>
              <a:t>Travell, J. G., &amp; Simons, D. G. (1992). </a:t>
            </a:r>
            <a:r>
              <a:rPr i="1" lang="cs-CZ" sz="1000">
                <a:solidFill>
                  <a:srgbClr val="B7B7B7"/>
                </a:solidFill>
                <a:highlight>
                  <a:srgbClr val="FFFFFF"/>
                </a:highlight>
              </a:rPr>
              <a:t>Myofascial pain and dysfunction: the trigger point manual</a:t>
            </a:r>
            <a:r>
              <a:rPr lang="cs-CZ" sz="1000">
                <a:solidFill>
                  <a:srgbClr val="B7B7B7"/>
                </a:solidFill>
                <a:highlight>
                  <a:srgbClr val="FFFFFF"/>
                </a:highlight>
              </a:rPr>
              <a:t> (Vol. 2). Lippincott Williams &amp; Wilkins.</a:t>
            </a:r>
            <a:endParaRPr>
              <a:solidFill>
                <a:srgbClr val="B7B7B7"/>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Diferenciální diagnostika</a:t>
            </a:r>
            <a:endParaRPr/>
          </a:p>
        </p:txBody>
      </p:sp>
      <p:sp>
        <p:nvSpPr>
          <p:cNvPr id="427" name="Google Shape;427;p3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t>Útlak n. obturatorius </a:t>
            </a:r>
            <a:endParaRPr/>
          </a:p>
          <a:p>
            <a:pPr indent="-342900" lvl="0" marL="342900" rtl="0" algn="l">
              <a:spcBef>
                <a:spcPts val="640"/>
              </a:spcBef>
              <a:spcAft>
                <a:spcPts val="0"/>
              </a:spcAft>
              <a:buClr>
                <a:schemeClr val="dk2"/>
              </a:buClr>
              <a:buSzPts val="3200"/>
              <a:buChar char="●"/>
            </a:pPr>
            <a:r>
              <a:rPr lang="cs-CZ"/>
              <a:t>Symphysitis (hokej, fotbal)</a:t>
            </a:r>
            <a:endParaRPr/>
          </a:p>
          <a:p>
            <a:pPr indent="-342900" lvl="0" marL="342900" rtl="0" algn="l">
              <a:spcBef>
                <a:spcPts val="640"/>
              </a:spcBef>
              <a:spcAft>
                <a:spcPts val="0"/>
              </a:spcAft>
              <a:buClr>
                <a:schemeClr val="dk2"/>
              </a:buClr>
              <a:buSzPts val="3200"/>
              <a:buChar char="●"/>
            </a:pPr>
            <a:r>
              <a:rPr lang="cs-CZ"/>
              <a:t>coxartrosis</a:t>
            </a:r>
            <a:endParaRPr/>
          </a:p>
          <a:p>
            <a:pPr indent="0" lvl="0" marL="0" rtl="0" algn="l">
              <a:spcBef>
                <a:spcPts val="640"/>
              </a:spcBef>
              <a:spcAft>
                <a:spcPts val="0"/>
              </a:spcAft>
              <a:buNone/>
            </a:pPr>
            <a:r>
              <a:t/>
            </a:r>
            <a:endParaRPr/>
          </a:p>
        </p:txBody>
      </p:sp>
      <p:pic>
        <p:nvPicPr>
          <p:cNvPr id="428" name="Google Shape;428;p38"/>
          <p:cNvPicPr preferRelativeResize="0"/>
          <p:nvPr/>
        </p:nvPicPr>
        <p:blipFill>
          <a:blip r:embed="rId3">
            <a:alphaModFix/>
          </a:blip>
          <a:stretch>
            <a:fillRect/>
          </a:stretch>
        </p:blipFill>
        <p:spPr>
          <a:xfrm>
            <a:off x="1596100" y="3548800"/>
            <a:ext cx="6232976" cy="2947825"/>
          </a:xfrm>
          <a:prstGeom prst="rect">
            <a:avLst/>
          </a:prstGeom>
          <a:noFill/>
          <a:ln>
            <a:noFill/>
          </a:ln>
        </p:spPr>
      </p:pic>
      <p:sp>
        <p:nvSpPr>
          <p:cNvPr id="429" name="Google Shape;429;p38"/>
          <p:cNvSpPr txBox="1"/>
          <p:nvPr/>
        </p:nvSpPr>
        <p:spPr>
          <a:xfrm>
            <a:off x="2193925" y="6426900"/>
            <a:ext cx="5037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solidFill>
                  <a:srgbClr val="B7B7B7"/>
                </a:solidFill>
              </a:rPr>
              <a:t>https://www.researchgate.net/figure/Radiological-signs-of-pubis-symphysitis-and-symphyseal-irregularity-arrow-Figura_fig1_292886390</a:t>
            </a:r>
            <a:endParaRPr sz="800">
              <a:solidFill>
                <a:srgbClr val="B7B7B7"/>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Vyšetření a terapie</a:t>
            </a:r>
            <a:endParaRPr/>
          </a:p>
        </p:txBody>
      </p:sp>
      <p:sp>
        <p:nvSpPr>
          <p:cNvPr id="435" name="Google Shape;435;p39"/>
          <p:cNvSpPr txBox="1"/>
          <p:nvPr>
            <p:ph idx="1" type="body"/>
          </p:nvPr>
        </p:nvSpPr>
        <p:spPr>
          <a:xfrm>
            <a:off x="3857625" y="1214438"/>
            <a:ext cx="5000625" cy="5643562"/>
          </a:xfrm>
          <a:prstGeom prst="rect">
            <a:avLst/>
          </a:prstGeom>
          <a:noFill/>
          <a:ln>
            <a:noFill/>
          </a:ln>
        </p:spPr>
        <p:txBody>
          <a:bodyPr anchorCtr="0" anchor="t" bIns="45700" lIns="91425" spcFirstLastPara="1" rIns="91425" wrap="square" tIns="45700">
            <a:normAutofit fontScale="47500" lnSpcReduction="20000"/>
          </a:bodyPr>
          <a:lstStyle/>
          <a:p>
            <a:pPr indent="-180975" lvl="0" marL="342900" rtl="0" algn="l">
              <a:lnSpc>
                <a:spcPct val="150000"/>
              </a:lnSpc>
              <a:spcBef>
                <a:spcPts val="0"/>
              </a:spcBef>
              <a:spcAft>
                <a:spcPts val="0"/>
              </a:spcAft>
              <a:buClr>
                <a:schemeClr val="dk1"/>
              </a:buClr>
              <a:buSzPct val="100000"/>
              <a:buNone/>
            </a:pPr>
            <a:r>
              <a:rPr b="1" lang="cs-CZ" sz="3631" u="sng"/>
              <a:t>Ozř.: </a:t>
            </a:r>
            <a:r>
              <a:rPr lang="cs-CZ" sz="3631"/>
              <a:t>podobně jako Patrickův test, pacient provádí odporovanou FLX KYK, odpor kladu přes KOK</a:t>
            </a:r>
            <a:endParaRPr sz="3431"/>
          </a:p>
          <a:p>
            <a:pPr indent="-180975" lvl="0" marL="342900" rtl="0" algn="l">
              <a:lnSpc>
                <a:spcPct val="150000"/>
              </a:lnSpc>
              <a:spcBef>
                <a:spcPts val="510"/>
              </a:spcBef>
              <a:spcAft>
                <a:spcPts val="0"/>
              </a:spcAft>
              <a:buClr>
                <a:schemeClr val="dk1"/>
              </a:buClr>
              <a:buSzPct val="100000"/>
              <a:buNone/>
            </a:pPr>
            <a:r>
              <a:rPr b="1" lang="cs-CZ" sz="3631" u="sng"/>
              <a:t>Palpace</a:t>
            </a:r>
            <a:r>
              <a:rPr lang="cs-CZ" sz="3631"/>
              <a:t>: ve zkrácení, adduktor longus et brevis leží hlouběji a mediálněji, laterální část m.pectineus leží pod a.femoralis (najdu její tep)</a:t>
            </a:r>
            <a:endParaRPr sz="3431"/>
          </a:p>
          <a:p>
            <a:pPr indent="-180975" lvl="0" marL="342900" rtl="0" algn="l">
              <a:lnSpc>
                <a:spcPct val="150000"/>
              </a:lnSpc>
              <a:spcBef>
                <a:spcPts val="510"/>
              </a:spcBef>
              <a:spcAft>
                <a:spcPts val="0"/>
              </a:spcAft>
              <a:buClr>
                <a:schemeClr val="dk1"/>
              </a:buClr>
              <a:buSzPct val="100000"/>
              <a:buNone/>
            </a:pPr>
            <a:r>
              <a:rPr b="1" lang="cs-CZ" sz="3631" u="sng"/>
              <a:t>Ter.</a:t>
            </a:r>
            <a:r>
              <a:rPr lang="cs-CZ" sz="3631"/>
              <a:t>: PIR, MET, AGR,Stretch: DK přes okraj stolu; pohyb do ABD., EXT., VR KYK + KOK ve FLX.; pacient tlačí do FLX, ADD a ZR KYK, </a:t>
            </a:r>
            <a:r>
              <a:rPr lang="cs-CZ" sz="3631">
                <a:solidFill>
                  <a:srgbClr val="FF0000"/>
                </a:solidFill>
              </a:rPr>
              <a:t>pánev fixována terapeutem nebo pacient přitáhne k břichu druhé stehno, příp. dle Dobeše neoš.DK zachycena patou o okraj lehátka </a:t>
            </a:r>
            <a:endParaRPr sz="3431"/>
          </a:p>
          <a:p>
            <a:pPr indent="-180975" lvl="0" marL="342900" rtl="0" algn="l">
              <a:lnSpc>
                <a:spcPct val="150000"/>
              </a:lnSpc>
              <a:spcBef>
                <a:spcPts val="510"/>
              </a:spcBef>
              <a:spcAft>
                <a:spcPts val="0"/>
              </a:spcAft>
              <a:buClr>
                <a:schemeClr val="dk1"/>
              </a:buClr>
              <a:buSzPct val="100000"/>
              <a:buNone/>
            </a:pPr>
            <a:r>
              <a:rPr lang="cs-CZ" sz="3631"/>
              <a:t>presura</a:t>
            </a:r>
            <a:endParaRPr sz="3631"/>
          </a:p>
          <a:p>
            <a:pPr indent="-342900" lvl="0" marL="342900" rtl="0" algn="l">
              <a:lnSpc>
                <a:spcPct val="80000"/>
              </a:lnSpc>
              <a:spcBef>
                <a:spcPts val="510"/>
              </a:spcBef>
              <a:spcAft>
                <a:spcPts val="0"/>
              </a:spcAft>
              <a:buClr>
                <a:schemeClr val="dk1"/>
              </a:buClr>
              <a:buSzPct val="100000"/>
              <a:buFont typeface="Noto Sans Symbols"/>
              <a:buNone/>
            </a:pPr>
            <a:r>
              <a:t/>
            </a:r>
            <a:endParaRPr sz="3000"/>
          </a:p>
        </p:txBody>
      </p:sp>
      <p:pic>
        <p:nvPicPr>
          <p:cNvPr descr="DSCF3008.JPG" id="436" name="Google Shape;436;p39"/>
          <p:cNvPicPr preferRelativeResize="0"/>
          <p:nvPr/>
        </p:nvPicPr>
        <p:blipFill rotWithShape="1">
          <a:blip r:embed="rId3">
            <a:alphaModFix/>
          </a:blip>
          <a:srcRect b="0" l="0" r="0" t="0"/>
          <a:stretch/>
        </p:blipFill>
        <p:spPr>
          <a:xfrm>
            <a:off x="521500" y="1214438"/>
            <a:ext cx="3286124" cy="2465387"/>
          </a:xfrm>
          <a:prstGeom prst="rect">
            <a:avLst/>
          </a:prstGeom>
          <a:noFill/>
          <a:ln>
            <a:noFill/>
          </a:ln>
        </p:spPr>
      </p:pic>
      <p:pic>
        <p:nvPicPr>
          <p:cNvPr descr="DSCF3009.JPG" id="437" name="Google Shape;437;p39"/>
          <p:cNvPicPr preferRelativeResize="0"/>
          <p:nvPr/>
        </p:nvPicPr>
        <p:blipFill rotWithShape="1">
          <a:blip r:embed="rId4">
            <a:alphaModFix/>
          </a:blip>
          <a:srcRect b="0" l="0" r="0" t="0"/>
          <a:stretch/>
        </p:blipFill>
        <p:spPr>
          <a:xfrm>
            <a:off x="142875" y="3929063"/>
            <a:ext cx="3667125" cy="2749550"/>
          </a:xfrm>
          <a:prstGeom prst="rect">
            <a:avLst/>
          </a:prstGeom>
          <a:noFill/>
          <a:ln>
            <a:noFill/>
          </a:ln>
        </p:spPr>
      </p:pic>
      <p:sp>
        <p:nvSpPr>
          <p:cNvPr id="438" name="Google Shape;438;p39"/>
          <p:cNvSpPr txBox="1"/>
          <p:nvPr/>
        </p:nvSpPr>
        <p:spPr>
          <a:xfrm>
            <a:off x="3810000" y="603212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highlight>
                  <a:srgbClr val="FFFFFF"/>
                </a:highlight>
              </a:rPr>
              <a:t>Travell, J. G., &amp; Simons, D. G. (1992). </a:t>
            </a:r>
            <a:r>
              <a:rPr i="1" lang="cs-CZ" sz="1000">
                <a:solidFill>
                  <a:srgbClr val="B7B7B7"/>
                </a:solidFill>
                <a:highlight>
                  <a:srgbClr val="FFFFFF"/>
                </a:highlight>
              </a:rPr>
              <a:t>Myofascial pain and dysfunction: the trigger point manual</a:t>
            </a:r>
            <a:r>
              <a:rPr lang="cs-CZ" sz="1000">
                <a:solidFill>
                  <a:srgbClr val="B7B7B7"/>
                </a:solidFill>
                <a:highlight>
                  <a:srgbClr val="FFFFFF"/>
                </a:highlight>
              </a:rPr>
              <a:t> (Vol. 2). Lippincott Williams &amp; Wilkins.</a:t>
            </a:r>
            <a:endParaRPr>
              <a:solidFill>
                <a:srgbClr val="B7B7B7"/>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Adduktory</a:t>
            </a:r>
            <a:endParaRPr/>
          </a:p>
        </p:txBody>
      </p:sp>
      <p:sp>
        <p:nvSpPr>
          <p:cNvPr id="444" name="Google Shape;444;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t>M.adductor brevis</a:t>
            </a:r>
            <a:endParaRPr/>
          </a:p>
          <a:p>
            <a:pPr indent="-342900" lvl="0" marL="342900" rtl="0" algn="l">
              <a:spcBef>
                <a:spcPts val="640"/>
              </a:spcBef>
              <a:spcAft>
                <a:spcPts val="0"/>
              </a:spcAft>
              <a:buClr>
                <a:schemeClr val="dk2"/>
              </a:buClr>
              <a:buSzPts val="3200"/>
              <a:buChar char="●"/>
            </a:pPr>
            <a:r>
              <a:rPr lang="cs-CZ"/>
              <a:t>M.adductor longus</a:t>
            </a:r>
            <a:endParaRPr/>
          </a:p>
          <a:p>
            <a:pPr indent="-342900" lvl="0" marL="342900" rtl="0" algn="l">
              <a:spcBef>
                <a:spcPts val="640"/>
              </a:spcBef>
              <a:spcAft>
                <a:spcPts val="0"/>
              </a:spcAft>
              <a:buClr>
                <a:schemeClr val="dk2"/>
              </a:buClr>
              <a:buSzPts val="3200"/>
              <a:buChar char="●"/>
            </a:pPr>
            <a:r>
              <a:rPr lang="cs-CZ"/>
              <a:t>M.adductor magnus</a:t>
            </a:r>
            <a:endParaRPr/>
          </a:p>
          <a:p>
            <a:pPr indent="-342900" lvl="0" marL="342900" rtl="0" algn="l">
              <a:spcBef>
                <a:spcPts val="640"/>
              </a:spcBef>
              <a:spcAft>
                <a:spcPts val="0"/>
              </a:spcAft>
              <a:buClr>
                <a:schemeClr val="dk2"/>
              </a:buClr>
              <a:buSzPts val="3200"/>
              <a:buChar char="●"/>
            </a:pPr>
            <a:r>
              <a:rPr lang="cs-CZ"/>
              <a:t>M. gracilis</a:t>
            </a:r>
            <a:endParaRPr/>
          </a:p>
          <a:p>
            <a:pPr indent="0" lvl="0" marL="0" rtl="0" algn="l">
              <a:spcBef>
                <a:spcPts val="640"/>
              </a:spcBef>
              <a:spcAft>
                <a:spcPts val="0"/>
              </a:spcAft>
              <a:buNone/>
            </a:pPr>
            <a:r>
              <a:t/>
            </a:r>
            <a:endParaRPr/>
          </a:p>
        </p:txBody>
      </p:sp>
      <p:pic>
        <p:nvPicPr>
          <p:cNvPr id="445" name="Google Shape;445;p40"/>
          <p:cNvPicPr preferRelativeResize="0"/>
          <p:nvPr/>
        </p:nvPicPr>
        <p:blipFill rotWithShape="1">
          <a:blip r:embed="rId3">
            <a:alphaModFix/>
          </a:blip>
          <a:srcRect b="0" l="0" r="0" t="0"/>
          <a:stretch/>
        </p:blipFill>
        <p:spPr>
          <a:xfrm>
            <a:off x="4678782" y="1334225"/>
            <a:ext cx="4042792" cy="481857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Adduktory kyčle</a:t>
            </a:r>
            <a:endParaRPr/>
          </a:p>
        </p:txBody>
      </p:sp>
      <p:pic>
        <p:nvPicPr>
          <p:cNvPr descr="Obsah obrázku text&#10;&#10;Popis byl vytvořen automaticky" id="451" name="Google Shape;451;p41"/>
          <p:cNvPicPr preferRelativeResize="0"/>
          <p:nvPr>
            <p:ph idx="1" type="body"/>
          </p:nvPr>
        </p:nvPicPr>
        <p:blipFill rotWithShape="1">
          <a:blip r:embed="rId3">
            <a:alphaModFix/>
          </a:blip>
          <a:srcRect b="0" l="0" r="0" t="0"/>
          <a:stretch/>
        </p:blipFill>
        <p:spPr>
          <a:xfrm>
            <a:off x="278703" y="1257638"/>
            <a:ext cx="3326400" cy="5176800"/>
          </a:xfrm>
          <a:prstGeom prst="rect">
            <a:avLst/>
          </a:prstGeom>
          <a:noFill/>
          <a:ln>
            <a:noFill/>
          </a:ln>
        </p:spPr>
      </p:pic>
      <p:pic>
        <p:nvPicPr>
          <p:cNvPr id="452" name="Google Shape;452;p41" title="Hip Adductors Palpation">
            <a:hlinkClick r:id="rId4"/>
          </p:cNvPr>
          <p:cNvPicPr preferRelativeResize="0"/>
          <p:nvPr/>
        </p:nvPicPr>
        <p:blipFill>
          <a:blip r:embed="rId5">
            <a:alphaModFix/>
          </a:blip>
          <a:stretch>
            <a:fillRect/>
          </a:stretch>
        </p:blipFill>
        <p:spPr>
          <a:xfrm>
            <a:off x="3709223" y="1257659"/>
            <a:ext cx="5248650" cy="2952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21a8cac0e61_0_60"/>
          <p:cNvSpPr txBox="1"/>
          <p:nvPr>
            <p:ph type="title"/>
          </p:nvPr>
        </p:nvSpPr>
        <p:spPr>
          <a:xfrm>
            <a:off x="540000" y="720000"/>
            <a:ext cx="80649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Adduktory kyčle</a:t>
            </a:r>
            <a:endParaRPr/>
          </a:p>
        </p:txBody>
      </p:sp>
      <p:pic>
        <p:nvPicPr>
          <p:cNvPr id="459" name="Google Shape;459;g21a8cac0e61_0_60"/>
          <p:cNvPicPr preferRelativeResize="0"/>
          <p:nvPr/>
        </p:nvPicPr>
        <p:blipFill>
          <a:blip r:embed="rId3">
            <a:alphaModFix/>
          </a:blip>
          <a:stretch>
            <a:fillRect/>
          </a:stretch>
        </p:blipFill>
        <p:spPr>
          <a:xfrm>
            <a:off x="152850" y="1484325"/>
            <a:ext cx="8839204" cy="3543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Adductor longus et brevis</a:t>
            </a:r>
            <a:endParaRPr/>
          </a:p>
        </p:txBody>
      </p:sp>
      <p:pic>
        <p:nvPicPr>
          <p:cNvPr id="465" name="Google Shape;465;p42"/>
          <p:cNvPicPr preferRelativeResize="0"/>
          <p:nvPr>
            <p:ph idx="1" type="body"/>
          </p:nvPr>
        </p:nvPicPr>
        <p:blipFill rotWithShape="1">
          <a:blip r:embed="rId3">
            <a:alphaModFix/>
          </a:blip>
          <a:srcRect b="0" l="0" r="0" t="0"/>
          <a:stretch/>
        </p:blipFill>
        <p:spPr>
          <a:xfrm>
            <a:off x="3061768" y="1600200"/>
            <a:ext cx="3020464" cy="4525963"/>
          </a:xfrm>
          <a:prstGeom prst="rect">
            <a:avLst/>
          </a:prstGeom>
          <a:noFill/>
          <a:ln>
            <a:noFill/>
          </a:ln>
        </p:spPr>
      </p:pic>
      <p:sp>
        <p:nvSpPr>
          <p:cNvPr id="466" name="Google Shape;466;p42"/>
          <p:cNvSpPr txBox="1"/>
          <p:nvPr/>
        </p:nvSpPr>
        <p:spPr>
          <a:xfrm>
            <a:off x="3082225" y="612617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highlight>
                  <a:srgbClr val="FFFFFF"/>
                </a:highlight>
              </a:rPr>
              <a:t>Travell, J. G., &amp; Simons, D. G. (1992). </a:t>
            </a:r>
            <a:r>
              <a:rPr i="1" lang="cs-CZ" sz="1000">
                <a:solidFill>
                  <a:srgbClr val="B7B7B7"/>
                </a:solidFill>
                <a:highlight>
                  <a:srgbClr val="FFFFFF"/>
                </a:highlight>
              </a:rPr>
              <a:t>Myofascial pain and dysfunction: the trigger point manual</a:t>
            </a:r>
            <a:r>
              <a:rPr lang="cs-CZ" sz="1000">
                <a:solidFill>
                  <a:srgbClr val="B7B7B7"/>
                </a:solidFill>
                <a:highlight>
                  <a:srgbClr val="FFFFFF"/>
                </a:highlight>
              </a:rPr>
              <a:t> (Vol. 2). Lippincott Williams &amp; Wilkins.</a:t>
            </a:r>
            <a:endParaRPr>
              <a:solidFill>
                <a:srgbClr val="B7B7B7"/>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Adductor longus et brevis</a:t>
            </a:r>
            <a:endParaRPr/>
          </a:p>
        </p:txBody>
      </p:sp>
      <p:sp>
        <p:nvSpPr>
          <p:cNvPr id="472" name="Google Shape;472;p4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54940" lvl="0" marL="342900" rtl="0" algn="l">
              <a:spcBef>
                <a:spcPts val="0"/>
              </a:spcBef>
              <a:spcAft>
                <a:spcPts val="0"/>
              </a:spcAft>
              <a:buClr>
                <a:schemeClr val="dk1"/>
              </a:buClr>
              <a:buSzPts val="3200"/>
              <a:buNone/>
            </a:pPr>
            <a:r>
              <a:rPr b="1" lang="cs-CZ" u="sng"/>
              <a:t>Ozřejmění</a:t>
            </a:r>
            <a:r>
              <a:rPr lang="cs-CZ"/>
              <a:t>: leh na zádech, poloha podobně jako při Patrickově testu, pacient izom.tlačí do ADD</a:t>
            </a:r>
            <a:endParaRPr/>
          </a:p>
          <a:p>
            <a:pPr indent="-154940" lvl="0" marL="342900" rtl="0" algn="l">
              <a:spcBef>
                <a:spcPts val="592"/>
              </a:spcBef>
              <a:spcAft>
                <a:spcPts val="0"/>
              </a:spcAft>
              <a:buClr>
                <a:schemeClr val="dk1"/>
              </a:buClr>
              <a:buSzPts val="3200"/>
              <a:buNone/>
            </a:pPr>
            <a:r>
              <a:rPr b="1" lang="cs-CZ" u="sng"/>
              <a:t>Palpace</a:t>
            </a:r>
            <a:r>
              <a:rPr lang="cs-CZ"/>
              <a:t>: ve zkrácení- pinzetovým hmatem nebo plošně v horní 1/3 stehna anteromediálně</a:t>
            </a:r>
            <a:endParaRPr/>
          </a:p>
          <a:p>
            <a:pPr indent="-154940" lvl="0" marL="342900" rtl="0" algn="l">
              <a:spcBef>
                <a:spcPts val="592"/>
              </a:spcBef>
              <a:spcAft>
                <a:spcPts val="0"/>
              </a:spcAft>
              <a:buClr>
                <a:schemeClr val="dk1"/>
              </a:buClr>
              <a:buSzPts val="3200"/>
              <a:buNone/>
            </a:pPr>
            <a:r>
              <a:rPr b="1" lang="cs-CZ" u="sng"/>
              <a:t>Terapie</a:t>
            </a:r>
            <a:r>
              <a:rPr lang="cs-CZ"/>
              <a:t>: PIR- leh na zádech, kyčel do ABD a EXT, KOK ve FLX (x m.gracilis!)- izom.kontr.-relax., pánev fixována terapeutem nebo pacient přitáhne k břichu druhé stehno</a:t>
            </a:r>
            <a:endParaRPr/>
          </a:p>
          <a:p>
            <a:pPr indent="0" lvl="1" marL="457200" rtl="0" algn="l">
              <a:spcBef>
                <a:spcPts val="518"/>
              </a:spcBef>
              <a:spcAft>
                <a:spcPts val="0"/>
              </a:spcAft>
              <a:buClr>
                <a:schemeClr val="dk1"/>
              </a:buClr>
              <a:buSzPts val="2800"/>
              <a:buNone/>
            </a:pPr>
            <a:r>
              <a:rPr lang="cs-CZ"/>
              <a:t>+Excentrická dekontrakce, RI</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Adductor magnus</a:t>
            </a:r>
            <a:endParaRPr/>
          </a:p>
        </p:txBody>
      </p:sp>
      <p:pic>
        <p:nvPicPr>
          <p:cNvPr id="478" name="Google Shape;478;p44"/>
          <p:cNvPicPr preferRelativeResize="0"/>
          <p:nvPr>
            <p:ph idx="1" type="body"/>
          </p:nvPr>
        </p:nvPicPr>
        <p:blipFill rotWithShape="1">
          <a:blip r:embed="rId3">
            <a:alphaModFix/>
          </a:blip>
          <a:srcRect b="0" l="0" r="0" t="0"/>
          <a:stretch/>
        </p:blipFill>
        <p:spPr>
          <a:xfrm>
            <a:off x="2530025" y="1579919"/>
            <a:ext cx="4286400" cy="3190800"/>
          </a:xfrm>
          <a:prstGeom prst="rect">
            <a:avLst/>
          </a:prstGeom>
          <a:noFill/>
          <a:ln>
            <a:noFill/>
          </a:ln>
        </p:spPr>
      </p:pic>
      <p:sp>
        <p:nvSpPr>
          <p:cNvPr id="479" name="Google Shape;479;p44"/>
          <p:cNvSpPr txBox="1"/>
          <p:nvPr/>
        </p:nvSpPr>
        <p:spPr>
          <a:xfrm>
            <a:off x="3173225" y="477072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highlight>
                  <a:srgbClr val="FFFFFF"/>
                </a:highlight>
              </a:rPr>
              <a:t>Travell, J. G., &amp; Simons, D. G. (1992). </a:t>
            </a:r>
            <a:r>
              <a:rPr i="1" lang="cs-CZ" sz="1000">
                <a:solidFill>
                  <a:srgbClr val="B7B7B7"/>
                </a:solidFill>
                <a:highlight>
                  <a:srgbClr val="FFFFFF"/>
                </a:highlight>
              </a:rPr>
              <a:t>Myofascial pain and dysfunction: the trigger point manual</a:t>
            </a:r>
            <a:r>
              <a:rPr lang="cs-CZ" sz="1000">
                <a:solidFill>
                  <a:srgbClr val="B7B7B7"/>
                </a:solidFill>
                <a:highlight>
                  <a:srgbClr val="FFFFFF"/>
                </a:highlight>
              </a:rPr>
              <a:t> (Vol. 2). Lippincott Williams &amp; Wilkins.</a:t>
            </a:r>
            <a:endParaRPr>
              <a:solidFill>
                <a:srgbClr val="B7B7B7"/>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g21a8cac0e61_0_67"/>
          <p:cNvPicPr preferRelativeResize="0"/>
          <p:nvPr/>
        </p:nvPicPr>
        <p:blipFill>
          <a:blip r:embed="rId3">
            <a:alphaModFix/>
          </a:blip>
          <a:stretch>
            <a:fillRect/>
          </a:stretch>
        </p:blipFill>
        <p:spPr>
          <a:xfrm>
            <a:off x="152400" y="1323900"/>
            <a:ext cx="8839204" cy="4212433"/>
          </a:xfrm>
          <a:prstGeom prst="rect">
            <a:avLst/>
          </a:prstGeom>
          <a:noFill/>
          <a:ln>
            <a:noFill/>
          </a:ln>
        </p:spPr>
      </p:pic>
      <p:sp>
        <p:nvSpPr>
          <p:cNvPr id="486" name="Google Shape;486;g21a8cac0e61_0_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Adductor magnus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Trochanter major, symfýza</a:t>
            </a:r>
            <a:endParaRPr/>
          </a:p>
        </p:txBody>
      </p:sp>
      <p:pic>
        <p:nvPicPr>
          <p:cNvPr id="180" name="Google Shape;180;p5"/>
          <p:cNvPicPr preferRelativeResize="0"/>
          <p:nvPr>
            <p:ph idx="1" type="body"/>
          </p:nvPr>
        </p:nvPicPr>
        <p:blipFill rotWithShape="1">
          <a:blip r:embed="rId3">
            <a:alphaModFix/>
          </a:blip>
          <a:srcRect b="0" l="0" r="0" t="0"/>
          <a:stretch/>
        </p:blipFill>
        <p:spPr>
          <a:xfrm>
            <a:off x="789639" y="1600200"/>
            <a:ext cx="7564722" cy="45259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21a8cac0e61_0_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Adductor magnus</a:t>
            </a:r>
            <a:endParaRPr/>
          </a:p>
        </p:txBody>
      </p:sp>
      <p:pic>
        <p:nvPicPr>
          <p:cNvPr id="493" name="Google Shape;493;g21a8cac0e61_0_85"/>
          <p:cNvPicPr preferRelativeResize="0"/>
          <p:nvPr/>
        </p:nvPicPr>
        <p:blipFill>
          <a:blip r:embed="rId3">
            <a:alphaModFix/>
          </a:blip>
          <a:stretch>
            <a:fillRect/>
          </a:stretch>
        </p:blipFill>
        <p:spPr>
          <a:xfrm>
            <a:off x="152400" y="1570038"/>
            <a:ext cx="8839204" cy="424696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Adductor magnus</a:t>
            </a:r>
            <a:endParaRPr/>
          </a:p>
        </p:txBody>
      </p:sp>
      <p:sp>
        <p:nvSpPr>
          <p:cNvPr id="499" name="Google Shape;499;p45"/>
          <p:cNvSpPr txBox="1"/>
          <p:nvPr>
            <p:ph idx="1" type="body"/>
          </p:nvPr>
        </p:nvSpPr>
        <p:spPr>
          <a:xfrm>
            <a:off x="457200" y="1600200"/>
            <a:ext cx="4675200" cy="4526100"/>
          </a:xfrm>
          <a:prstGeom prst="rect">
            <a:avLst/>
          </a:prstGeom>
          <a:noFill/>
          <a:ln>
            <a:noFill/>
          </a:ln>
        </p:spPr>
        <p:txBody>
          <a:bodyPr anchorCtr="0" anchor="t" bIns="45700" lIns="91425" spcFirstLastPara="1" rIns="91425" wrap="square" tIns="45700">
            <a:normAutofit lnSpcReduction="20000"/>
          </a:bodyPr>
          <a:lstStyle/>
          <a:p>
            <a:pPr indent="-342900" lvl="0" marL="342900" rtl="0" algn="l">
              <a:spcBef>
                <a:spcPts val="0"/>
              </a:spcBef>
              <a:spcAft>
                <a:spcPts val="0"/>
              </a:spcAft>
              <a:buClr>
                <a:schemeClr val="dk2"/>
              </a:buClr>
              <a:buSzPts val="3200"/>
              <a:buChar char="●"/>
            </a:pPr>
            <a:r>
              <a:rPr lang="cs-CZ"/>
              <a:t>Dvoukloubový sval + diploneurální</a:t>
            </a:r>
            <a:endParaRPr/>
          </a:p>
          <a:p>
            <a:pPr indent="-342900" lvl="0" marL="342900" rtl="0" algn="l">
              <a:spcBef>
                <a:spcPts val="640"/>
              </a:spcBef>
              <a:spcAft>
                <a:spcPts val="0"/>
              </a:spcAft>
              <a:buClr>
                <a:schemeClr val="dk2"/>
              </a:buClr>
              <a:buSzPts val="3200"/>
              <a:buChar char="●"/>
            </a:pPr>
            <a:r>
              <a:rPr lang="cs-CZ"/>
              <a:t>Ozřejmění, palpace a terapie viz add.longus et brevis, ale palpujeme v posteromed. části stehna, laterálně/posteriorně od m.gracilis (cca 2cm pruh svalu)</a:t>
            </a:r>
            <a:endParaRPr/>
          </a:p>
          <a:p>
            <a:pPr indent="0" lvl="0" marL="0" rtl="0" algn="l">
              <a:spcBef>
                <a:spcPts val="640"/>
              </a:spcBef>
              <a:spcAft>
                <a:spcPts val="0"/>
              </a:spcAft>
              <a:buNone/>
            </a:pPr>
            <a:r>
              <a:t/>
            </a:r>
            <a:endParaRPr/>
          </a:p>
        </p:txBody>
      </p:sp>
      <p:pic>
        <p:nvPicPr>
          <p:cNvPr id="500" name="Google Shape;500;p45"/>
          <p:cNvPicPr preferRelativeResize="0"/>
          <p:nvPr/>
        </p:nvPicPr>
        <p:blipFill>
          <a:blip r:embed="rId3">
            <a:alphaModFix/>
          </a:blip>
          <a:stretch>
            <a:fillRect/>
          </a:stretch>
        </p:blipFill>
        <p:spPr>
          <a:xfrm>
            <a:off x="5057400" y="1570053"/>
            <a:ext cx="3934200" cy="3934200"/>
          </a:xfrm>
          <a:prstGeom prst="rect">
            <a:avLst/>
          </a:prstGeom>
          <a:noFill/>
          <a:ln>
            <a:noFill/>
          </a:ln>
        </p:spPr>
      </p:pic>
      <p:sp>
        <p:nvSpPr>
          <p:cNvPr id="501" name="Google Shape;501;p45"/>
          <p:cNvSpPr txBox="1"/>
          <p:nvPr/>
        </p:nvSpPr>
        <p:spPr>
          <a:xfrm>
            <a:off x="5964125" y="5504250"/>
            <a:ext cx="2444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solidFill>
                  <a:srgbClr val="B7B7B7"/>
                </a:solidFill>
                <a:uFill>
                  <a:noFill/>
                </a:uFill>
                <a:hlinkClick r:id="rId4">
                  <a:extLst>
                    <a:ext uri="{A12FA001-AC4F-418D-AE19-62706E023703}">
                      <ahyp:hlinkClr val="tx"/>
                    </a:ext>
                  </a:extLst>
                </a:hlinkClick>
              </a:rPr>
              <a:t>https://www.physio-pedia.com/Adductor_Magnus</a:t>
            </a:r>
            <a:r>
              <a:rPr lang="cs-CZ" sz="800">
                <a:solidFill>
                  <a:srgbClr val="B7B7B7"/>
                </a:solidFill>
              </a:rPr>
              <a:t> </a:t>
            </a:r>
            <a:endParaRPr sz="800">
              <a:solidFill>
                <a:srgbClr val="B7B7B7"/>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gracilis</a:t>
            </a:r>
            <a:endParaRPr/>
          </a:p>
        </p:txBody>
      </p:sp>
      <p:pic>
        <p:nvPicPr>
          <p:cNvPr id="507" name="Google Shape;507;p46"/>
          <p:cNvPicPr preferRelativeResize="0"/>
          <p:nvPr>
            <p:ph idx="1" type="body"/>
          </p:nvPr>
        </p:nvPicPr>
        <p:blipFill rotWithShape="1">
          <a:blip r:embed="rId3">
            <a:alphaModFix/>
          </a:blip>
          <a:srcRect b="0" l="0" r="0" t="0"/>
          <a:stretch/>
        </p:blipFill>
        <p:spPr>
          <a:xfrm>
            <a:off x="629512" y="1343275"/>
            <a:ext cx="4017000" cy="4526100"/>
          </a:xfrm>
          <a:prstGeom prst="rect">
            <a:avLst/>
          </a:prstGeom>
          <a:noFill/>
          <a:ln>
            <a:noFill/>
          </a:ln>
        </p:spPr>
      </p:pic>
      <p:sp>
        <p:nvSpPr>
          <p:cNvPr id="508" name="Google Shape;508;p46"/>
          <p:cNvSpPr txBox="1"/>
          <p:nvPr/>
        </p:nvSpPr>
        <p:spPr>
          <a:xfrm>
            <a:off x="1138000" y="586937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highlight>
                  <a:srgbClr val="FFFFFF"/>
                </a:highlight>
              </a:rPr>
              <a:t>Travell, J. G., &amp; Simons, D. G. (1992). </a:t>
            </a:r>
            <a:r>
              <a:rPr i="1" lang="cs-CZ" sz="1000">
                <a:solidFill>
                  <a:srgbClr val="B7B7B7"/>
                </a:solidFill>
                <a:highlight>
                  <a:srgbClr val="FFFFFF"/>
                </a:highlight>
              </a:rPr>
              <a:t>Myofascial pain and dysfunction: the trigger point manual</a:t>
            </a:r>
            <a:r>
              <a:rPr lang="cs-CZ" sz="1000">
                <a:solidFill>
                  <a:srgbClr val="B7B7B7"/>
                </a:solidFill>
                <a:highlight>
                  <a:srgbClr val="FFFFFF"/>
                </a:highlight>
              </a:rPr>
              <a:t> (Vol. 2). Lippincott Williams &amp; Wilkins.</a:t>
            </a:r>
            <a:endParaRPr>
              <a:solidFill>
                <a:srgbClr val="B7B7B7"/>
              </a:solidFill>
            </a:endParaRPr>
          </a:p>
        </p:txBody>
      </p:sp>
      <p:pic>
        <p:nvPicPr>
          <p:cNvPr id="509" name="Google Shape;509;p46"/>
          <p:cNvPicPr preferRelativeResize="0"/>
          <p:nvPr/>
        </p:nvPicPr>
        <p:blipFill>
          <a:blip r:embed="rId4">
            <a:alphaModFix/>
          </a:blip>
          <a:stretch>
            <a:fillRect/>
          </a:stretch>
        </p:blipFill>
        <p:spPr>
          <a:xfrm>
            <a:off x="4798912" y="1332651"/>
            <a:ext cx="4192688" cy="4192688"/>
          </a:xfrm>
          <a:prstGeom prst="rect">
            <a:avLst/>
          </a:prstGeom>
          <a:noFill/>
          <a:ln>
            <a:noFill/>
          </a:ln>
        </p:spPr>
      </p:pic>
      <p:sp>
        <p:nvSpPr>
          <p:cNvPr id="510" name="Google Shape;510;p46"/>
          <p:cNvSpPr txBox="1"/>
          <p:nvPr/>
        </p:nvSpPr>
        <p:spPr>
          <a:xfrm>
            <a:off x="5395250" y="46563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solidFill>
                  <a:srgbClr val="B7B7B7"/>
                </a:solidFill>
              </a:rPr>
              <a:t>https://thewellnessdigest.com/gracilis-muscle-anatomy-origin-insertion-actions-innervation/</a:t>
            </a:r>
            <a:endParaRPr sz="800">
              <a:solidFill>
                <a:srgbClr val="B7B7B7"/>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gracilis</a:t>
            </a:r>
            <a:endParaRPr/>
          </a:p>
        </p:txBody>
      </p:sp>
      <p:sp>
        <p:nvSpPr>
          <p:cNvPr id="516" name="Google Shape;516;p4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t>Dvoukloubový sval</a:t>
            </a:r>
            <a:endParaRPr/>
          </a:p>
          <a:p>
            <a:pPr indent="-342900" lvl="0" marL="342900" rtl="0" algn="l">
              <a:spcBef>
                <a:spcPts val="640"/>
              </a:spcBef>
              <a:spcAft>
                <a:spcPts val="0"/>
              </a:spcAft>
              <a:buClr>
                <a:schemeClr val="dk2"/>
              </a:buClr>
              <a:buSzPts val="3200"/>
              <a:buChar char="●"/>
            </a:pPr>
            <a:r>
              <a:rPr lang="cs-CZ"/>
              <a:t>Ozřejmění, palpace a terapie viz předchozí adduktory, jen je nejvíce mediálně + </a:t>
            </a:r>
            <a:r>
              <a:rPr lang="cs-CZ">
                <a:solidFill>
                  <a:srgbClr val="FF0000"/>
                </a:solidFill>
              </a:rPr>
              <a:t>KOK při terapii je v EXT</a:t>
            </a:r>
            <a:r>
              <a:rPr lang="cs-CZ"/>
              <a:t> (je pomocný flexor KOK) a pánev fixována terapeutem nebo pacient přitáhne k břichu druhé stehno</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Gluteus maximus</a:t>
            </a:r>
            <a:endParaRPr/>
          </a:p>
        </p:txBody>
      </p:sp>
      <p:pic>
        <p:nvPicPr>
          <p:cNvPr id="522" name="Google Shape;522;p48"/>
          <p:cNvPicPr preferRelativeResize="0"/>
          <p:nvPr>
            <p:ph idx="1" type="body"/>
          </p:nvPr>
        </p:nvPicPr>
        <p:blipFill rotWithShape="1">
          <a:blip r:embed="rId3">
            <a:alphaModFix/>
          </a:blip>
          <a:srcRect b="0" l="0" r="0" t="0"/>
          <a:stretch/>
        </p:blipFill>
        <p:spPr>
          <a:xfrm>
            <a:off x="382800" y="1417650"/>
            <a:ext cx="4977300" cy="2046000"/>
          </a:xfrm>
          <a:prstGeom prst="rect">
            <a:avLst/>
          </a:prstGeom>
          <a:noFill/>
          <a:ln>
            <a:noFill/>
          </a:ln>
        </p:spPr>
      </p:pic>
      <p:sp>
        <p:nvSpPr>
          <p:cNvPr id="523" name="Google Shape;523;p48"/>
          <p:cNvSpPr txBox="1"/>
          <p:nvPr/>
        </p:nvSpPr>
        <p:spPr>
          <a:xfrm>
            <a:off x="1371450" y="346365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highlight>
                  <a:srgbClr val="FFFFFF"/>
                </a:highlight>
              </a:rPr>
              <a:t>Travell, J. G., &amp; Simons, D. G. (1992). </a:t>
            </a:r>
            <a:r>
              <a:rPr i="1" lang="cs-CZ" sz="1000">
                <a:solidFill>
                  <a:srgbClr val="B7B7B7"/>
                </a:solidFill>
                <a:highlight>
                  <a:srgbClr val="FFFFFF"/>
                </a:highlight>
              </a:rPr>
              <a:t>Myofascial pain and dysfunction: the trigger point manual</a:t>
            </a:r>
            <a:r>
              <a:rPr lang="cs-CZ" sz="1000">
                <a:solidFill>
                  <a:srgbClr val="B7B7B7"/>
                </a:solidFill>
                <a:highlight>
                  <a:srgbClr val="FFFFFF"/>
                </a:highlight>
              </a:rPr>
              <a:t> (Vol. 2). Lippincott Williams &amp; Wilkins.</a:t>
            </a:r>
            <a:endParaRPr>
              <a:solidFill>
                <a:srgbClr val="B7B7B7"/>
              </a:solidFill>
            </a:endParaRPr>
          </a:p>
        </p:txBody>
      </p:sp>
      <p:pic>
        <p:nvPicPr>
          <p:cNvPr id="524" name="Google Shape;524;p48" title="Gluteals Palpation">
            <a:hlinkClick r:id="rId4"/>
          </p:cNvPr>
          <p:cNvPicPr preferRelativeResize="0"/>
          <p:nvPr/>
        </p:nvPicPr>
        <p:blipFill>
          <a:blip r:embed="rId5">
            <a:alphaModFix/>
          </a:blip>
          <a:stretch>
            <a:fillRect/>
          </a:stretch>
        </p:blipFill>
        <p:spPr>
          <a:xfrm>
            <a:off x="3882725" y="3898525"/>
            <a:ext cx="5261275" cy="2959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21a8cac0e61_0_7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Gluteus maximus</a:t>
            </a:r>
            <a:endParaRPr/>
          </a:p>
        </p:txBody>
      </p:sp>
      <p:pic>
        <p:nvPicPr>
          <p:cNvPr id="531" name="Google Shape;531;g21a8cac0e61_0_75"/>
          <p:cNvPicPr preferRelativeResize="0"/>
          <p:nvPr/>
        </p:nvPicPr>
        <p:blipFill>
          <a:blip r:embed="rId3">
            <a:alphaModFix/>
          </a:blip>
          <a:stretch>
            <a:fillRect/>
          </a:stretch>
        </p:blipFill>
        <p:spPr>
          <a:xfrm>
            <a:off x="152400" y="1570038"/>
            <a:ext cx="8839204" cy="4328966"/>
          </a:xfrm>
          <a:prstGeom prst="rect">
            <a:avLst/>
          </a:prstGeom>
          <a:noFill/>
          <a:ln>
            <a:noFill/>
          </a:ln>
        </p:spPr>
      </p:pic>
      <p:sp>
        <p:nvSpPr>
          <p:cNvPr id="532" name="Google Shape;532;g21a8cac0e61_0_75"/>
          <p:cNvSpPr txBox="1"/>
          <p:nvPr/>
        </p:nvSpPr>
        <p:spPr>
          <a:xfrm>
            <a:off x="6048800" y="1132875"/>
            <a:ext cx="313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g21a8cac0e61_0_93"/>
          <p:cNvPicPr preferRelativeResize="0"/>
          <p:nvPr/>
        </p:nvPicPr>
        <p:blipFill>
          <a:blip r:embed="rId3">
            <a:alphaModFix/>
          </a:blip>
          <a:stretch>
            <a:fillRect/>
          </a:stretch>
        </p:blipFill>
        <p:spPr>
          <a:xfrm>
            <a:off x="152400" y="1323900"/>
            <a:ext cx="8839204" cy="4415286"/>
          </a:xfrm>
          <a:prstGeom prst="rect">
            <a:avLst/>
          </a:prstGeom>
          <a:noFill/>
          <a:ln>
            <a:noFill/>
          </a:ln>
        </p:spPr>
      </p:pic>
      <p:sp>
        <p:nvSpPr>
          <p:cNvPr id="539" name="Google Shape;539;g21a8cac0e61_0_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Gluteus maximus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Gluteus maximus</a:t>
            </a:r>
            <a:endParaRPr/>
          </a:p>
        </p:txBody>
      </p:sp>
      <p:sp>
        <p:nvSpPr>
          <p:cNvPr id="545" name="Google Shape;545;p4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rPr b="1" lang="cs-CZ" u="sng"/>
              <a:t>Výběr: </a:t>
            </a:r>
            <a:r>
              <a:rPr lang="cs-CZ"/>
              <a:t>sledujeme poruchu relaxace</a:t>
            </a:r>
            <a:endParaRPr b="1" u="sng"/>
          </a:p>
          <a:p>
            <a:pPr indent="-139700" lvl="0" marL="342900" rtl="0" algn="l">
              <a:spcBef>
                <a:spcPts val="640"/>
              </a:spcBef>
              <a:spcAft>
                <a:spcPts val="0"/>
              </a:spcAft>
              <a:buClr>
                <a:schemeClr val="dk1"/>
              </a:buClr>
              <a:buSzPts val="3200"/>
              <a:buNone/>
            </a:pPr>
            <a:r>
              <a:rPr b="1" lang="cs-CZ" u="sng"/>
              <a:t>Ozřejmění</a:t>
            </a:r>
            <a:r>
              <a:rPr lang="cs-CZ"/>
              <a:t>: izometrický stah hýždí</a:t>
            </a:r>
            <a:endParaRPr/>
          </a:p>
          <a:p>
            <a:pPr indent="-139700" lvl="0" marL="342900" rtl="0" algn="l">
              <a:spcBef>
                <a:spcPts val="640"/>
              </a:spcBef>
              <a:spcAft>
                <a:spcPts val="0"/>
              </a:spcAft>
              <a:buClr>
                <a:schemeClr val="dk1"/>
              </a:buClr>
              <a:buSzPts val="3200"/>
              <a:buNone/>
            </a:pPr>
            <a:r>
              <a:rPr b="1" lang="cs-CZ" u="sng"/>
              <a:t>Palpace</a:t>
            </a:r>
            <a:r>
              <a:rPr lang="cs-CZ"/>
              <a:t>: vleže na břiše</a:t>
            </a:r>
            <a:endParaRPr/>
          </a:p>
          <a:p>
            <a:pPr indent="-139700" lvl="0" marL="342900" rtl="0" algn="l">
              <a:spcBef>
                <a:spcPts val="640"/>
              </a:spcBef>
              <a:spcAft>
                <a:spcPts val="0"/>
              </a:spcAft>
              <a:buClr>
                <a:schemeClr val="dk1"/>
              </a:buClr>
              <a:buSzPts val="3200"/>
              <a:buNone/>
            </a:pPr>
            <a:r>
              <a:rPr b="1" lang="cs-CZ" u="sng"/>
              <a:t>Terapie</a:t>
            </a:r>
            <a:r>
              <a:rPr lang="cs-CZ"/>
              <a:t>: pac.leží na břiše, ruce dáme křížovým hmatem na půlky, mírně roztáhneme- pac. kontrahuje- postupně povolí- jemné protaž.</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Gluteus medius</a:t>
            </a:r>
            <a:endParaRPr/>
          </a:p>
        </p:txBody>
      </p:sp>
      <p:pic>
        <p:nvPicPr>
          <p:cNvPr id="551" name="Google Shape;551;p50"/>
          <p:cNvPicPr preferRelativeResize="0"/>
          <p:nvPr>
            <p:ph idx="1" type="body"/>
          </p:nvPr>
        </p:nvPicPr>
        <p:blipFill rotWithShape="1">
          <a:blip r:embed="rId3">
            <a:alphaModFix/>
          </a:blip>
          <a:srcRect b="0" l="0" r="0" t="0"/>
          <a:stretch/>
        </p:blipFill>
        <p:spPr>
          <a:xfrm>
            <a:off x="1727100" y="1978552"/>
            <a:ext cx="5689800" cy="3047400"/>
          </a:xfrm>
          <a:prstGeom prst="rect">
            <a:avLst/>
          </a:prstGeom>
          <a:noFill/>
          <a:ln>
            <a:noFill/>
          </a:ln>
        </p:spPr>
      </p:pic>
      <p:sp>
        <p:nvSpPr>
          <p:cNvPr id="552" name="Google Shape;552;p50"/>
          <p:cNvSpPr txBox="1"/>
          <p:nvPr/>
        </p:nvSpPr>
        <p:spPr>
          <a:xfrm>
            <a:off x="3072000" y="502595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B7B7B7"/>
                </a:solidFill>
                <a:highlight>
                  <a:srgbClr val="FFFFFF"/>
                </a:highlight>
              </a:rPr>
              <a:t>Travell, J. G., &amp; Simons, D. G. (1992). </a:t>
            </a:r>
            <a:r>
              <a:rPr i="1" lang="cs-CZ" sz="1000">
                <a:solidFill>
                  <a:srgbClr val="B7B7B7"/>
                </a:solidFill>
                <a:highlight>
                  <a:srgbClr val="FFFFFF"/>
                </a:highlight>
              </a:rPr>
              <a:t>Myofascial pain and dysfunction: the trigger point manual</a:t>
            </a:r>
            <a:r>
              <a:rPr lang="cs-CZ" sz="1000">
                <a:solidFill>
                  <a:srgbClr val="B7B7B7"/>
                </a:solidFill>
                <a:highlight>
                  <a:srgbClr val="FFFFFF"/>
                </a:highlight>
              </a:rPr>
              <a:t> (Vol. 2). Lippincott Williams &amp; Wilkins.</a:t>
            </a:r>
            <a:endParaRPr>
              <a:solidFill>
                <a:srgbClr val="B7B7B7"/>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21a8cac0e61_0_1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Gluteus medius</a:t>
            </a:r>
            <a:endParaRPr/>
          </a:p>
        </p:txBody>
      </p:sp>
      <p:pic>
        <p:nvPicPr>
          <p:cNvPr id="559" name="Google Shape;559;g21a8cac0e61_0_118"/>
          <p:cNvPicPr preferRelativeResize="0"/>
          <p:nvPr/>
        </p:nvPicPr>
        <p:blipFill>
          <a:blip r:embed="rId3">
            <a:alphaModFix/>
          </a:blip>
          <a:stretch>
            <a:fillRect/>
          </a:stretch>
        </p:blipFill>
        <p:spPr>
          <a:xfrm>
            <a:off x="152400" y="1570038"/>
            <a:ext cx="8839204" cy="41002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Trochanter major</a:t>
            </a:r>
            <a:endParaRPr/>
          </a:p>
        </p:txBody>
      </p:sp>
      <p:pic>
        <p:nvPicPr>
          <p:cNvPr descr="Obsah obrázku text, kreslení&#10;&#10;Popis byl vytvořen automaticky" id="186" name="Google Shape;186;p6"/>
          <p:cNvPicPr preferRelativeResize="0"/>
          <p:nvPr>
            <p:ph idx="1" type="body"/>
          </p:nvPr>
        </p:nvPicPr>
        <p:blipFill rotWithShape="1">
          <a:blip r:embed="rId3">
            <a:alphaModFix/>
          </a:blip>
          <a:srcRect b="0" l="0" r="0" t="0"/>
          <a:stretch/>
        </p:blipFill>
        <p:spPr>
          <a:xfrm>
            <a:off x="1259682" y="1600200"/>
            <a:ext cx="6624636" cy="45259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m.Gluteus medius</a:t>
            </a:r>
            <a:endParaRPr/>
          </a:p>
        </p:txBody>
      </p:sp>
      <p:sp>
        <p:nvSpPr>
          <p:cNvPr id="565" name="Google Shape;565;p5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70180" lvl="0" marL="342900" rtl="0" algn="l">
              <a:spcBef>
                <a:spcPts val="0"/>
              </a:spcBef>
              <a:spcAft>
                <a:spcPts val="0"/>
              </a:spcAft>
              <a:buClr>
                <a:schemeClr val="dk1"/>
              </a:buClr>
              <a:buSzPts val="1800"/>
              <a:buNone/>
            </a:pPr>
            <a:r>
              <a:rPr b="1" lang="cs-CZ" sz="1800" u="sng"/>
              <a:t>Ozřejmění</a:t>
            </a:r>
            <a:r>
              <a:rPr lang="cs-CZ" sz="1800"/>
              <a:t>: leh na břiše, mírná ADD v KYK, pacient provádí ABD KYK (můžeme klást mírný odpor)</a:t>
            </a:r>
            <a:endParaRPr sz="1800"/>
          </a:p>
          <a:p>
            <a:pPr indent="-170180" lvl="0" marL="342900" rtl="0" algn="l">
              <a:spcBef>
                <a:spcPts val="544"/>
              </a:spcBef>
              <a:spcAft>
                <a:spcPts val="0"/>
              </a:spcAft>
              <a:buClr>
                <a:schemeClr val="dk1"/>
              </a:buClr>
              <a:buSzPts val="1800"/>
              <a:buNone/>
            </a:pPr>
            <a:r>
              <a:rPr b="1" lang="cs-CZ" sz="1800" u="sng"/>
              <a:t>Palpace</a:t>
            </a:r>
            <a:r>
              <a:rPr lang="cs-CZ" sz="1800"/>
              <a:t>:</a:t>
            </a:r>
            <a:endParaRPr sz="1800"/>
          </a:p>
          <a:p>
            <a:pPr indent="-342900" lvl="0" marL="457200" rtl="0" algn="l">
              <a:spcBef>
                <a:spcPts val="0"/>
              </a:spcBef>
              <a:spcAft>
                <a:spcPts val="0"/>
              </a:spcAft>
              <a:buSzPts val="1800"/>
              <a:buAutoNum type="arabicPeriod"/>
            </a:pPr>
            <a:r>
              <a:rPr lang="cs-CZ" sz="1800"/>
              <a:t>Pac. Na břiše, ve zkrácení v mírné ABD KYK</a:t>
            </a:r>
            <a:endParaRPr sz="1800"/>
          </a:p>
          <a:p>
            <a:pPr indent="-342900" lvl="0" marL="457200" rtl="0" algn="l">
              <a:spcBef>
                <a:spcPts val="0"/>
              </a:spcBef>
              <a:spcAft>
                <a:spcPts val="0"/>
              </a:spcAft>
              <a:buSzPts val="1800"/>
              <a:buAutoNum type="arabicPeriod"/>
            </a:pPr>
            <a:r>
              <a:rPr lang="cs-CZ" sz="1800"/>
              <a:t>Pac. Na neošetř. boku</a:t>
            </a:r>
            <a:endParaRPr sz="1800"/>
          </a:p>
          <a:p>
            <a:pPr indent="0" lvl="0" marL="0" rtl="0" algn="l">
              <a:spcBef>
                <a:spcPts val="408"/>
              </a:spcBef>
              <a:spcAft>
                <a:spcPts val="0"/>
              </a:spcAft>
              <a:buNone/>
            </a:pPr>
            <a:r>
              <a:rPr b="1" lang="cs-CZ" sz="1800"/>
              <a:t>Přední vlákna: </a:t>
            </a:r>
            <a:r>
              <a:rPr lang="cs-CZ" sz="1800"/>
              <a:t>ozřejmění v ADD+EXT+ZR KYK</a:t>
            </a:r>
            <a:endParaRPr sz="1800"/>
          </a:p>
          <a:p>
            <a:pPr indent="0" lvl="0" marL="0" rtl="0" algn="l">
              <a:spcBef>
                <a:spcPts val="408"/>
              </a:spcBef>
              <a:spcAft>
                <a:spcPts val="0"/>
              </a:spcAft>
              <a:buNone/>
            </a:pPr>
            <a:r>
              <a:rPr b="1" lang="cs-CZ" sz="1800"/>
              <a:t>Zadní vlákna:</a:t>
            </a:r>
            <a:r>
              <a:rPr lang="cs-CZ" sz="1800"/>
              <a:t> ozřejmění v ADD+FL+VR KYK</a:t>
            </a:r>
            <a:endParaRPr sz="1800"/>
          </a:p>
          <a:p>
            <a:pPr indent="-477519" lvl="1" marL="971550" rtl="0" algn="l">
              <a:spcBef>
                <a:spcPts val="476"/>
              </a:spcBef>
              <a:spcAft>
                <a:spcPts val="0"/>
              </a:spcAft>
              <a:buClr>
                <a:schemeClr val="dk1"/>
              </a:buClr>
              <a:buSzPts val="1800"/>
              <a:buFont typeface="Calibri"/>
              <a:buAutoNum type="arabicPeriod"/>
            </a:pPr>
            <a:r>
              <a:rPr b="1" lang="cs-CZ" sz="1800" u="sng"/>
              <a:t>Terapie 1</a:t>
            </a:r>
            <a:r>
              <a:rPr lang="cs-CZ" sz="1800"/>
              <a:t>: </a:t>
            </a:r>
            <a:br>
              <a:rPr lang="cs-CZ" sz="1800"/>
            </a:br>
            <a:r>
              <a:rPr b="1" lang="cs-CZ" sz="1800"/>
              <a:t>A) </a:t>
            </a:r>
            <a:r>
              <a:rPr b="1" lang="cs-CZ" sz="1800" u="sng"/>
              <a:t>přední vlákna </a:t>
            </a:r>
            <a:r>
              <a:rPr b="1" lang="cs-CZ" sz="1800"/>
              <a:t>- </a:t>
            </a:r>
            <a:r>
              <a:rPr lang="cs-CZ" sz="1800"/>
              <a:t>leh na neoš.boku, ze zkrácení do ADD+EXT+ZR KYK, stojím za pacientem, pac.tlak do ABD</a:t>
            </a:r>
            <a:endParaRPr sz="1800"/>
          </a:p>
          <a:p>
            <a:pPr indent="0" lvl="1" marL="457200" rtl="0" algn="l">
              <a:spcBef>
                <a:spcPts val="476"/>
              </a:spcBef>
              <a:spcAft>
                <a:spcPts val="0"/>
              </a:spcAft>
              <a:buClr>
                <a:schemeClr val="dk1"/>
              </a:buClr>
              <a:buSzPts val="2800"/>
              <a:buNone/>
            </a:pPr>
            <a:r>
              <a:rPr b="1" lang="cs-CZ" sz="1800"/>
              <a:t>	B) </a:t>
            </a:r>
            <a:r>
              <a:rPr b="1" lang="cs-CZ" sz="1800" u="sng"/>
              <a:t>zadní vlákna -</a:t>
            </a:r>
            <a:r>
              <a:rPr lang="cs-CZ" sz="1800"/>
              <a:t> ze zkrácení do FLX+ ADD+VR KYK, pokrčené KOK, pac.tlačí do ABD</a:t>
            </a:r>
            <a:endParaRPr sz="1800" u="sng"/>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21a8cac0e61_0_140"/>
          <p:cNvSpPr txBox="1"/>
          <p:nvPr>
            <p:ph type="title"/>
          </p:nvPr>
        </p:nvSpPr>
        <p:spPr>
          <a:xfrm>
            <a:off x="540000" y="720000"/>
            <a:ext cx="80649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GMED - “Elvis” moves</a:t>
            </a:r>
            <a:endParaRPr/>
          </a:p>
        </p:txBody>
      </p:sp>
      <p:pic>
        <p:nvPicPr>
          <p:cNvPr id="572" name="Google Shape;572;g21a8cac0e61_0_140" title="Elvis Presley’s Dance Moves">
            <a:hlinkClick r:id="rId3"/>
          </p:cNvPr>
          <p:cNvPicPr preferRelativeResize="0"/>
          <p:nvPr/>
        </p:nvPicPr>
        <p:blipFill>
          <a:blip r:embed="rId4">
            <a:alphaModFix/>
          </a:blip>
          <a:stretch>
            <a:fillRect/>
          </a:stretch>
        </p:blipFill>
        <p:spPr>
          <a:xfrm>
            <a:off x="1320350" y="1599950"/>
            <a:ext cx="6503300" cy="3658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21a8cac0e61_0_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m.Gluteus medius</a:t>
            </a:r>
            <a:endParaRPr/>
          </a:p>
        </p:txBody>
      </p:sp>
      <p:pic>
        <p:nvPicPr>
          <p:cNvPr id="579" name="Google Shape;579;g21a8cac0e61_0_102"/>
          <p:cNvPicPr preferRelativeResize="0"/>
          <p:nvPr/>
        </p:nvPicPr>
        <p:blipFill>
          <a:blip r:embed="rId3">
            <a:alphaModFix/>
          </a:blip>
          <a:stretch>
            <a:fillRect/>
          </a:stretch>
        </p:blipFill>
        <p:spPr>
          <a:xfrm>
            <a:off x="152400" y="1570038"/>
            <a:ext cx="8839204" cy="355639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Gluteus minimus</a:t>
            </a:r>
            <a:endParaRPr/>
          </a:p>
        </p:txBody>
      </p:sp>
      <p:pic>
        <p:nvPicPr>
          <p:cNvPr id="585" name="Google Shape;585;p52"/>
          <p:cNvPicPr preferRelativeResize="0"/>
          <p:nvPr>
            <p:ph idx="1" type="body"/>
          </p:nvPr>
        </p:nvPicPr>
        <p:blipFill rotWithShape="1">
          <a:blip r:embed="rId3">
            <a:alphaModFix/>
          </a:blip>
          <a:srcRect b="0" l="0" r="0" t="0"/>
          <a:stretch/>
        </p:blipFill>
        <p:spPr>
          <a:xfrm>
            <a:off x="2965783" y="1417650"/>
            <a:ext cx="3212400" cy="4526100"/>
          </a:xfrm>
          <a:prstGeom prst="rect">
            <a:avLst/>
          </a:prstGeom>
          <a:noFill/>
          <a:ln>
            <a:noFill/>
          </a:ln>
        </p:spPr>
      </p:pic>
      <p:sp>
        <p:nvSpPr>
          <p:cNvPr id="586" name="Google Shape;586;p52"/>
          <p:cNvSpPr txBox="1"/>
          <p:nvPr/>
        </p:nvSpPr>
        <p:spPr>
          <a:xfrm>
            <a:off x="3071975" y="587617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CCCCCC"/>
                </a:solidFill>
                <a:highlight>
                  <a:srgbClr val="FFFFFF"/>
                </a:highlight>
              </a:rPr>
              <a:t>Travell, J. G., &amp; Simons, D. G. (1992). </a:t>
            </a:r>
            <a:r>
              <a:rPr i="1" lang="cs-CZ" sz="1000">
                <a:solidFill>
                  <a:srgbClr val="CCCCCC"/>
                </a:solidFill>
                <a:highlight>
                  <a:srgbClr val="FFFFFF"/>
                </a:highlight>
              </a:rPr>
              <a:t>Myofascial pain and dysfunction: the trigger point manual</a:t>
            </a:r>
            <a:r>
              <a:rPr lang="cs-CZ" sz="1000">
                <a:solidFill>
                  <a:srgbClr val="CCCCCC"/>
                </a:solidFill>
                <a:highlight>
                  <a:srgbClr val="FFFFFF"/>
                </a:highlight>
              </a:rPr>
              <a:t> (Vol. 2). Lippincott Williams &amp; Wilkins.</a:t>
            </a:r>
            <a:endParaRPr>
              <a:solidFill>
                <a:srgbClr val="CCCCCC"/>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Gluteus minimus</a:t>
            </a:r>
            <a:endParaRPr/>
          </a:p>
        </p:txBody>
      </p:sp>
      <p:sp>
        <p:nvSpPr>
          <p:cNvPr id="592" name="Google Shape;592;p53"/>
          <p:cNvSpPr txBox="1"/>
          <p:nvPr>
            <p:ph idx="1" type="body"/>
          </p:nvPr>
        </p:nvSpPr>
        <p:spPr>
          <a:xfrm>
            <a:off x="457200" y="1600200"/>
            <a:ext cx="4114800" cy="4526100"/>
          </a:xfrm>
          <a:prstGeom prst="rect">
            <a:avLst/>
          </a:prstGeom>
          <a:noFill/>
          <a:ln>
            <a:noFill/>
          </a:ln>
        </p:spPr>
        <p:txBody>
          <a:bodyPr anchorCtr="0" anchor="t" bIns="45700" lIns="91425" spcFirstLastPara="1" rIns="91425" wrap="square" tIns="45700">
            <a:normAutofit/>
          </a:bodyPr>
          <a:lstStyle/>
          <a:p>
            <a:pPr indent="-279400" lvl="0" marL="342900" rtl="0" algn="l">
              <a:spcBef>
                <a:spcPts val="0"/>
              </a:spcBef>
              <a:spcAft>
                <a:spcPts val="0"/>
              </a:spcAft>
              <a:buClr>
                <a:schemeClr val="dk2"/>
              </a:buClr>
              <a:buSzPts val="2200"/>
              <a:buChar char="●"/>
            </a:pPr>
            <a:r>
              <a:rPr lang="cs-CZ" sz="1800"/>
              <a:t>Zcela kryt m.gluteus medius</a:t>
            </a:r>
            <a:endParaRPr sz="1800"/>
          </a:p>
          <a:p>
            <a:pPr indent="-279400" lvl="0" marL="342900" rtl="0" algn="l">
              <a:spcBef>
                <a:spcPts val="640"/>
              </a:spcBef>
              <a:spcAft>
                <a:spcPts val="0"/>
              </a:spcAft>
              <a:buClr>
                <a:schemeClr val="dk2"/>
              </a:buClr>
              <a:buSzPts val="2200"/>
              <a:buChar char="●"/>
            </a:pPr>
            <a:r>
              <a:rPr lang="cs-CZ" sz="1800"/>
              <a:t>Ozřejmění, palpace i terapie viz m.g.medius, pouze palpace ve větší hloubce</a:t>
            </a:r>
            <a:endParaRPr sz="1800"/>
          </a:p>
        </p:txBody>
      </p:sp>
      <p:pic>
        <p:nvPicPr>
          <p:cNvPr id="593" name="Google Shape;593;p53"/>
          <p:cNvPicPr preferRelativeResize="0"/>
          <p:nvPr/>
        </p:nvPicPr>
        <p:blipFill>
          <a:blip r:embed="rId3">
            <a:alphaModFix/>
          </a:blip>
          <a:stretch>
            <a:fillRect/>
          </a:stretch>
        </p:blipFill>
        <p:spPr>
          <a:xfrm>
            <a:off x="3073851" y="2861532"/>
            <a:ext cx="5858251" cy="3264775"/>
          </a:xfrm>
          <a:prstGeom prst="rect">
            <a:avLst/>
          </a:prstGeom>
          <a:noFill/>
          <a:ln>
            <a:noFill/>
          </a:ln>
        </p:spPr>
      </p:pic>
      <p:sp>
        <p:nvSpPr>
          <p:cNvPr id="594" name="Google Shape;594;p53"/>
          <p:cNvSpPr txBox="1"/>
          <p:nvPr/>
        </p:nvSpPr>
        <p:spPr>
          <a:xfrm>
            <a:off x="4730700" y="60398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solidFill>
                  <a:srgbClr val="B7B7B7"/>
                </a:solidFill>
              </a:rPr>
              <a:t>https://www.custompilatesandyoga.com/gluteus-minimus/</a:t>
            </a:r>
            <a:endParaRPr sz="800">
              <a:solidFill>
                <a:srgbClr val="B7B7B7"/>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21a8cac0e61_0_1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m. Gluteus minimus</a:t>
            </a:r>
            <a:endParaRPr/>
          </a:p>
        </p:txBody>
      </p:sp>
      <p:pic>
        <p:nvPicPr>
          <p:cNvPr id="601" name="Google Shape;601;g21a8cac0e61_0_110"/>
          <p:cNvPicPr preferRelativeResize="0"/>
          <p:nvPr/>
        </p:nvPicPr>
        <p:blipFill>
          <a:blip r:embed="rId3">
            <a:alphaModFix/>
          </a:blip>
          <a:stretch>
            <a:fillRect/>
          </a:stretch>
        </p:blipFill>
        <p:spPr>
          <a:xfrm>
            <a:off x="152400" y="1570038"/>
            <a:ext cx="8839204" cy="378083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5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10000"/>
              <a:buFont typeface="Calibri"/>
              <a:buNone/>
            </a:pPr>
            <a:r>
              <a:rPr lang="cs-CZ"/>
              <a:t>M. Piriformis + další ZR svaly KYK</a:t>
            </a:r>
            <a:endParaRPr/>
          </a:p>
        </p:txBody>
      </p:sp>
      <p:pic>
        <p:nvPicPr>
          <p:cNvPr id="607" name="Google Shape;607;p54"/>
          <p:cNvPicPr preferRelativeResize="0"/>
          <p:nvPr>
            <p:ph idx="1" type="body"/>
          </p:nvPr>
        </p:nvPicPr>
        <p:blipFill rotWithShape="1">
          <a:blip r:embed="rId3">
            <a:alphaModFix/>
          </a:blip>
          <a:srcRect b="0" l="0" r="0" t="0"/>
          <a:stretch/>
        </p:blipFill>
        <p:spPr>
          <a:xfrm>
            <a:off x="521500" y="1614744"/>
            <a:ext cx="4286400" cy="3686100"/>
          </a:xfrm>
          <a:prstGeom prst="rect">
            <a:avLst/>
          </a:prstGeom>
          <a:noFill/>
          <a:ln>
            <a:noFill/>
          </a:ln>
        </p:spPr>
      </p:pic>
      <p:sp>
        <p:nvSpPr>
          <p:cNvPr id="608" name="Google Shape;608;p54"/>
          <p:cNvSpPr txBox="1"/>
          <p:nvPr/>
        </p:nvSpPr>
        <p:spPr>
          <a:xfrm>
            <a:off x="1164700" y="530085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000">
                <a:solidFill>
                  <a:srgbClr val="CCCCCC"/>
                </a:solidFill>
                <a:highlight>
                  <a:srgbClr val="FFFFFF"/>
                </a:highlight>
              </a:rPr>
              <a:t>Travell, J. G., &amp; Simons, D. G. (1992). </a:t>
            </a:r>
            <a:r>
              <a:rPr i="1" lang="cs-CZ" sz="1000">
                <a:solidFill>
                  <a:srgbClr val="CCCCCC"/>
                </a:solidFill>
                <a:highlight>
                  <a:srgbClr val="FFFFFF"/>
                </a:highlight>
              </a:rPr>
              <a:t>Myofascial pain and dysfunction: the trigger point manual</a:t>
            </a:r>
            <a:r>
              <a:rPr lang="cs-CZ" sz="1000">
                <a:solidFill>
                  <a:srgbClr val="CCCCCC"/>
                </a:solidFill>
                <a:highlight>
                  <a:srgbClr val="FFFFFF"/>
                </a:highlight>
              </a:rPr>
              <a:t> (Vol. 2). Lippincott Williams &amp; Wilkins.</a:t>
            </a:r>
            <a:endParaRPr>
              <a:solidFill>
                <a:srgbClr val="CCCCCC"/>
              </a:solidFill>
            </a:endParaRPr>
          </a:p>
        </p:txBody>
      </p:sp>
      <p:pic>
        <p:nvPicPr>
          <p:cNvPr id="609" name="Google Shape;609;p54" title="hip lateral rotators Palpation">
            <a:hlinkClick r:id="rId4"/>
          </p:cNvPr>
          <p:cNvPicPr preferRelativeResize="0"/>
          <p:nvPr/>
        </p:nvPicPr>
        <p:blipFill>
          <a:blip r:embed="rId5">
            <a:alphaModFix/>
          </a:blip>
          <a:stretch>
            <a:fillRect/>
          </a:stretch>
        </p:blipFill>
        <p:spPr>
          <a:xfrm>
            <a:off x="4900800" y="1614754"/>
            <a:ext cx="4005675" cy="2253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1a8cac0e61_0_126"/>
          <p:cNvSpPr txBox="1"/>
          <p:nvPr>
            <p:ph type="title"/>
          </p:nvPr>
        </p:nvSpPr>
        <p:spPr>
          <a:xfrm>
            <a:off x="540000" y="720000"/>
            <a:ext cx="8064900" cy="451500"/>
          </a:xfrm>
          <a:prstGeom prst="rect">
            <a:avLst/>
          </a:prstGeom>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4400"/>
              <a:buFont typeface="Calibri"/>
              <a:buNone/>
            </a:pPr>
            <a:r>
              <a:rPr lang="cs-CZ"/>
              <a:t>M. Piriformis</a:t>
            </a:r>
            <a:endParaRPr/>
          </a:p>
        </p:txBody>
      </p:sp>
      <p:pic>
        <p:nvPicPr>
          <p:cNvPr id="616" name="Google Shape;616;g21a8cac0e61_0_126"/>
          <p:cNvPicPr preferRelativeResize="0"/>
          <p:nvPr/>
        </p:nvPicPr>
        <p:blipFill>
          <a:blip r:embed="rId3">
            <a:alphaModFix/>
          </a:blip>
          <a:stretch>
            <a:fillRect/>
          </a:stretch>
        </p:blipFill>
        <p:spPr>
          <a:xfrm>
            <a:off x="152400" y="1748725"/>
            <a:ext cx="8839204" cy="291762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21a8cac0e61_0_133"/>
          <p:cNvSpPr txBox="1"/>
          <p:nvPr>
            <p:ph type="title"/>
          </p:nvPr>
        </p:nvSpPr>
        <p:spPr>
          <a:xfrm>
            <a:off x="539550" y="618825"/>
            <a:ext cx="8064900" cy="451500"/>
          </a:xfrm>
          <a:prstGeom prst="rect">
            <a:avLst/>
          </a:prstGeom>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4400"/>
              <a:buFont typeface="Calibri"/>
              <a:buNone/>
            </a:pPr>
            <a:r>
              <a:rPr lang="cs-CZ"/>
              <a:t>M. Piriformis</a:t>
            </a:r>
            <a:endParaRPr/>
          </a:p>
        </p:txBody>
      </p:sp>
      <p:pic>
        <p:nvPicPr>
          <p:cNvPr id="623" name="Google Shape;623;g21a8cac0e61_0_133"/>
          <p:cNvPicPr preferRelativeResize="0"/>
          <p:nvPr/>
        </p:nvPicPr>
        <p:blipFill>
          <a:blip r:embed="rId3">
            <a:alphaModFix/>
          </a:blip>
          <a:stretch>
            <a:fillRect/>
          </a:stretch>
        </p:blipFill>
        <p:spPr>
          <a:xfrm>
            <a:off x="152400" y="1323900"/>
            <a:ext cx="8839204" cy="383694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10000"/>
              <a:buFont typeface="Calibri"/>
              <a:buNone/>
            </a:pPr>
            <a:r>
              <a:rPr lang="cs-CZ"/>
              <a:t>M. Piriformis + další ZR svaly KYK</a:t>
            </a:r>
            <a:endParaRPr/>
          </a:p>
        </p:txBody>
      </p:sp>
      <p:sp>
        <p:nvSpPr>
          <p:cNvPr id="629" name="Google Shape;629;p5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lnSpcReduction="20000"/>
          </a:bodyPr>
          <a:lstStyle/>
          <a:p>
            <a:pPr indent="-154940" lvl="0" marL="342900" rtl="0" algn="l">
              <a:spcBef>
                <a:spcPts val="0"/>
              </a:spcBef>
              <a:spcAft>
                <a:spcPts val="0"/>
              </a:spcAft>
              <a:buClr>
                <a:schemeClr val="dk1"/>
              </a:buClr>
              <a:buSzPts val="3200"/>
              <a:buNone/>
            </a:pPr>
            <a:r>
              <a:rPr b="1" lang="cs-CZ" u="sng"/>
              <a:t>Ozřejmění</a:t>
            </a:r>
            <a:r>
              <a:rPr lang="cs-CZ"/>
              <a:t>: leh na břiše, odporovaná ZR KYK</a:t>
            </a:r>
            <a:endParaRPr/>
          </a:p>
          <a:p>
            <a:pPr indent="-154940" lvl="0" marL="342900" rtl="0" algn="l">
              <a:spcBef>
                <a:spcPts val="592"/>
              </a:spcBef>
              <a:spcAft>
                <a:spcPts val="0"/>
              </a:spcAft>
              <a:buClr>
                <a:schemeClr val="dk1"/>
              </a:buClr>
              <a:buSzPts val="3200"/>
              <a:buNone/>
            </a:pPr>
            <a:r>
              <a:rPr b="1" lang="cs-CZ" u="sng"/>
              <a:t>Palpace</a:t>
            </a:r>
            <a:r>
              <a:rPr lang="cs-CZ"/>
              <a:t>: leh na břiše, sval ve zkrácení</a:t>
            </a:r>
            <a:endParaRPr/>
          </a:p>
          <a:p>
            <a:pPr indent="-154940" lvl="0" marL="342900" rtl="0" algn="l">
              <a:spcBef>
                <a:spcPts val="592"/>
              </a:spcBef>
              <a:spcAft>
                <a:spcPts val="0"/>
              </a:spcAft>
              <a:buClr>
                <a:schemeClr val="dk1"/>
              </a:buClr>
              <a:buSzPts val="3200"/>
              <a:buNone/>
            </a:pPr>
            <a:r>
              <a:rPr b="1" lang="cs-CZ" u="sng"/>
              <a:t>Terapie</a:t>
            </a:r>
            <a:r>
              <a:rPr lang="cs-CZ"/>
              <a:t>: leh na břiše, terapeut stojí zboku ošetřované DK a jednou rukou fixuje pánev na neošetř.straně, 2. ruku má pod kotníkem, pacient má KOK v 90° FLX, hledám bariéru do VR KYK- izom.kontrakce do ZR KYK- pomalu povolím- pacient relaxuje- hledám novou bariéru do VR KYK; velmi často- terapie ischemickou kompresí</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Crista iliaca</a:t>
            </a:r>
            <a:endParaRPr/>
          </a:p>
        </p:txBody>
      </p:sp>
      <p:pic>
        <p:nvPicPr>
          <p:cNvPr descr="Obsah obrázku kreslení&#10;&#10;Popis byl vytvořen automaticky" id="192" name="Google Shape;192;p7"/>
          <p:cNvPicPr preferRelativeResize="0"/>
          <p:nvPr>
            <p:ph idx="1" type="body"/>
          </p:nvPr>
        </p:nvPicPr>
        <p:blipFill rotWithShape="1">
          <a:blip r:embed="rId3">
            <a:alphaModFix/>
          </a:blip>
          <a:srcRect b="0" l="0" r="0" t="0"/>
          <a:stretch/>
        </p:blipFill>
        <p:spPr>
          <a:xfrm>
            <a:off x="1410617" y="1916832"/>
            <a:ext cx="6322765" cy="356916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descr="Obsah obrázku text, tkanina&#10;&#10;Popis byl vytvořen automaticky" id="634" name="Google Shape;634;p56"/>
          <p:cNvPicPr preferRelativeResize="0"/>
          <p:nvPr/>
        </p:nvPicPr>
        <p:blipFill rotWithShape="1">
          <a:blip r:embed="rId3">
            <a:alphaModFix/>
          </a:blip>
          <a:srcRect b="0" l="0" r="0" t="0"/>
          <a:stretch/>
        </p:blipFill>
        <p:spPr>
          <a:xfrm>
            <a:off x="5508105" y="1561328"/>
            <a:ext cx="3178696" cy="5137962"/>
          </a:xfrm>
          <a:prstGeom prst="rect">
            <a:avLst/>
          </a:prstGeom>
          <a:noFill/>
          <a:ln>
            <a:noFill/>
          </a:ln>
        </p:spPr>
      </p:pic>
      <p:sp>
        <p:nvSpPr>
          <p:cNvPr id="635" name="Google Shape;635;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Adduktory vs. postavení pánve</a:t>
            </a:r>
            <a:endParaRPr/>
          </a:p>
        </p:txBody>
      </p:sp>
      <p:sp>
        <p:nvSpPr>
          <p:cNvPr id="636" name="Google Shape;636;p5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54000" lvl="0" marL="342900" rtl="0" algn="l">
              <a:spcBef>
                <a:spcPts val="0"/>
              </a:spcBef>
              <a:spcAft>
                <a:spcPts val="0"/>
              </a:spcAft>
              <a:buClr>
                <a:schemeClr val="dk2"/>
              </a:buClr>
              <a:buSzPts val="1800"/>
              <a:buChar char="●"/>
            </a:pPr>
            <a:r>
              <a:rPr lang="cs-CZ" sz="1800"/>
              <a:t>ADD vs. ABD – sešikmení pánve</a:t>
            </a:r>
            <a:endParaRPr sz="1800"/>
          </a:p>
          <a:p>
            <a:pPr indent="-254000" lvl="0" marL="342900" rtl="0" algn="l">
              <a:spcBef>
                <a:spcPts val="640"/>
              </a:spcBef>
              <a:spcAft>
                <a:spcPts val="0"/>
              </a:spcAft>
              <a:buClr>
                <a:schemeClr val="dk2"/>
              </a:buClr>
              <a:buSzPts val="1800"/>
              <a:buChar char="●"/>
            </a:pPr>
            <a:r>
              <a:rPr lang="cs-CZ" sz="1800"/>
              <a:t>ADD+ABD – ante/retroverze</a:t>
            </a:r>
            <a:endParaRPr sz="1800"/>
          </a:p>
        </p:txBody>
      </p:sp>
      <p:pic>
        <p:nvPicPr>
          <p:cNvPr id="637" name="Google Shape;637;p56"/>
          <p:cNvPicPr preferRelativeResize="0"/>
          <p:nvPr/>
        </p:nvPicPr>
        <p:blipFill rotWithShape="1">
          <a:blip r:embed="rId4">
            <a:alphaModFix/>
          </a:blip>
          <a:srcRect b="0" l="0" r="0" t="0"/>
          <a:stretch/>
        </p:blipFill>
        <p:spPr>
          <a:xfrm>
            <a:off x="655562" y="2567843"/>
            <a:ext cx="3560936" cy="355832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Odborné zdroje </a:t>
            </a:r>
            <a:endParaRPr/>
          </a:p>
        </p:txBody>
      </p:sp>
      <p:sp>
        <p:nvSpPr>
          <p:cNvPr id="643" name="Google Shape;643;p57"/>
          <p:cNvSpPr txBox="1"/>
          <p:nvPr>
            <p:ph idx="1" type="body"/>
          </p:nvPr>
        </p:nvSpPr>
        <p:spPr>
          <a:xfrm>
            <a:off x="457200" y="1417650"/>
            <a:ext cx="8229600" cy="4526100"/>
          </a:xfrm>
          <a:prstGeom prst="rect">
            <a:avLst/>
          </a:prstGeom>
          <a:noFill/>
          <a:ln>
            <a:noFill/>
          </a:ln>
        </p:spPr>
        <p:txBody>
          <a:bodyPr anchorCtr="0" anchor="t" bIns="45700" lIns="91425" spcFirstLastPara="1" rIns="91425" wrap="square" tIns="45700">
            <a:noAutofit/>
          </a:bodyPr>
          <a:lstStyle/>
          <a:p>
            <a:pPr indent="-347980" lvl="0" marL="342900" rtl="0" algn="l">
              <a:lnSpc>
                <a:spcPct val="150000"/>
              </a:lnSpc>
              <a:spcBef>
                <a:spcPts val="0"/>
              </a:spcBef>
              <a:spcAft>
                <a:spcPts val="0"/>
              </a:spcAft>
              <a:buClr>
                <a:schemeClr val="dk2"/>
              </a:buClr>
              <a:buSzPts val="1600"/>
              <a:buChar char="●"/>
            </a:pPr>
            <a:r>
              <a:rPr lang="cs-CZ" sz="1600"/>
              <a:t>Atlas ošetření svalů – PhDr. Radana Poděbradská, PhD., dostupné z https://is.muni.cz/do/rect/el/estud/fsps/js18/atlas-svaly/web/index.html </a:t>
            </a:r>
            <a:endParaRPr sz="1600"/>
          </a:p>
          <a:p>
            <a:pPr indent="-347980" lvl="0" marL="342900" rtl="0" algn="l">
              <a:lnSpc>
                <a:spcPct val="150000"/>
              </a:lnSpc>
              <a:spcBef>
                <a:spcPts val="0"/>
              </a:spcBef>
              <a:spcAft>
                <a:spcPts val="0"/>
              </a:spcAft>
              <a:buClr>
                <a:schemeClr val="dk2"/>
              </a:buClr>
              <a:buSzPts val="1600"/>
              <a:buChar char="●"/>
            </a:pPr>
            <a:r>
              <a:rPr lang="cs-CZ" sz="1600"/>
              <a:t>MYERS, Thomas W. Anatomy Trains: Myofascial Meridians for Manual and Movement Therapists. Edinburgh: Churchill Livingstone, 2001. Print.</a:t>
            </a:r>
            <a:endParaRPr sz="1600"/>
          </a:p>
          <a:p>
            <a:pPr indent="-347980" lvl="0" marL="342900" rtl="0" algn="l">
              <a:lnSpc>
                <a:spcPct val="150000"/>
              </a:lnSpc>
              <a:spcBef>
                <a:spcPts val="304"/>
              </a:spcBef>
              <a:spcAft>
                <a:spcPts val="0"/>
              </a:spcAft>
              <a:buClr>
                <a:schemeClr val="dk2"/>
              </a:buClr>
              <a:buSzPts val="1600"/>
              <a:buChar char="●"/>
            </a:pPr>
            <a:r>
              <a:rPr lang="cs-CZ" sz="1600"/>
              <a:t>Travell &amp; Simons‘ Myofascial Pain and Dysfunction: The trigger Point Manual.</a:t>
            </a:r>
            <a:endParaRPr sz="1600"/>
          </a:p>
          <a:p>
            <a:pPr indent="-347980" lvl="0" marL="342900" rtl="0" algn="l">
              <a:lnSpc>
                <a:spcPct val="150000"/>
              </a:lnSpc>
              <a:spcBef>
                <a:spcPts val="304"/>
              </a:spcBef>
              <a:spcAft>
                <a:spcPts val="0"/>
              </a:spcAft>
              <a:buClr>
                <a:schemeClr val="dk2"/>
              </a:buClr>
              <a:buSzPts val="1600"/>
              <a:buChar char="●"/>
            </a:pPr>
            <a:r>
              <a:rPr lang="cs-CZ" sz="1600"/>
              <a:t>GROSS, Jeffrey M., Joseph FETTO a Elaine Rosen SUPNICK. Vyšetření pohybového aparátu: překlad druhého anglického vydání. Praha: Triton, 2005. ISBN 80-7254-720-8.</a:t>
            </a:r>
            <a:endParaRPr sz="1600"/>
          </a:p>
          <a:p>
            <a:pPr indent="-347980" lvl="0" marL="342900" rtl="0" algn="l">
              <a:lnSpc>
                <a:spcPct val="150000"/>
              </a:lnSpc>
              <a:spcBef>
                <a:spcPts val="304"/>
              </a:spcBef>
              <a:spcAft>
                <a:spcPts val="0"/>
              </a:spcAft>
              <a:buClr>
                <a:schemeClr val="dk2"/>
              </a:buClr>
              <a:buSzPts val="1600"/>
              <a:buChar char="●"/>
            </a:pPr>
            <a:r>
              <a:rPr lang="cs-CZ" sz="1600"/>
              <a:t>KOLÁŘ, Pavel. Rehabilitace v klinické praxi. Praha: Galén, c2009. ISBN 978-80-7262-657-1.</a:t>
            </a:r>
            <a:endParaRPr sz="1600"/>
          </a:p>
          <a:p>
            <a:pPr indent="-347980" lvl="0" marL="342900" rtl="0" algn="l">
              <a:lnSpc>
                <a:spcPct val="150000"/>
              </a:lnSpc>
              <a:spcBef>
                <a:spcPts val="304"/>
              </a:spcBef>
              <a:spcAft>
                <a:spcPts val="0"/>
              </a:spcAft>
              <a:buClr>
                <a:schemeClr val="dk2"/>
              </a:buClr>
              <a:buSzPts val="1600"/>
              <a:buChar char="●"/>
            </a:pPr>
            <a:r>
              <a:rPr lang="cs-CZ" sz="1600"/>
              <a:t>DOBEŠ, Miroslav et al. Diagnostika a terapie funkčních poruch pohybového systému (manuální terapie) pro fyzioterapeuty. Valašské Meziříčí: DOMIGA.</a:t>
            </a:r>
            <a:endParaRPr sz="1600"/>
          </a:p>
          <a:p>
            <a:pPr indent="-347980" lvl="0" marL="342900" rtl="0" algn="l">
              <a:lnSpc>
                <a:spcPct val="150000"/>
              </a:lnSpc>
              <a:spcBef>
                <a:spcPts val="304"/>
              </a:spcBef>
              <a:spcAft>
                <a:spcPts val="0"/>
              </a:spcAft>
              <a:buClr>
                <a:schemeClr val="dk2"/>
              </a:buClr>
              <a:buSzPts val="1600"/>
              <a:buChar char="●"/>
            </a:pPr>
            <a:r>
              <a:rPr lang="cs-CZ" sz="1600"/>
              <a:t>Smékal, David. Výukové materiály k měkkým a mobilizačním technikám FTK UP.</a:t>
            </a:r>
            <a:endParaRPr sz="1600"/>
          </a:p>
          <a:p>
            <a:pPr indent="0" lvl="0" marL="0" rtl="0" algn="l">
              <a:lnSpc>
                <a:spcPct val="115000"/>
              </a:lnSpc>
              <a:spcBef>
                <a:spcPts val="304"/>
              </a:spcBef>
              <a:spcAft>
                <a:spcPts val="0"/>
              </a:spcAft>
              <a:buNone/>
            </a:pPr>
            <a:r>
              <a:t/>
            </a:r>
            <a:endParaRPr sz="12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Další zdroje obrázků</a:t>
            </a:r>
            <a:endParaRPr/>
          </a:p>
        </p:txBody>
      </p:sp>
      <p:sp>
        <p:nvSpPr>
          <p:cNvPr id="649" name="Google Shape;649;p5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3200"/>
              <a:buChar char="●"/>
            </a:pPr>
            <a:r>
              <a:rPr lang="cs-CZ">
                <a:uFill>
                  <a:noFill/>
                </a:uFill>
                <a:hlinkClick r:id="rId3"/>
              </a:rPr>
              <a:t>www.triggerpoints.net</a:t>
            </a:r>
            <a:endParaRPr/>
          </a:p>
          <a:p>
            <a:pPr indent="-342900" lvl="0" marL="342900" rtl="0" algn="l">
              <a:spcBef>
                <a:spcPts val="640"/>
              </a:spcBef>
              <a:spcAft>
                <a:spcPts val="0"/>
              </a:spcAft>
              <a:buClr>
                <a:schemeClr val="dk2"/>
              </a:buClr>
              <a:buSzPts val="3200"/>
              <a:buChar char="●"/>
            </a:pPr>
            <a:r>
              <a:rPr lang="cs-CZ">
                <a:uFill>
                  <a:noFill/>
                </a:uFill>
                <a:hlinkClick r:id="rId4"/>
              </a:rPr>
              <a:t>www.greatbigcanvas.com</a:t>
            </a:r>
            <a:endParaRPr/>
          </a:p>
          <a:p>
            <a:pPr indent="0" lvl="0" marL="0" rtl="0" algn="l">
              <a:spcBef>
                <a:spcPts val="64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21a4c4d34ba_2_0"/>
          <p:cNvSpPr txBox="1"/>
          <p:nvPr>
            <p:ph type="title"/>
          </p:nvPr>
        </p:nvSpPr>
        <p:spPr>
          <a:xfrm>
            <a:off x="540000" y="720000"/>
            <a:ext cx="80649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Děkujeme za pozornost!</a:t>
            </a:r>
            <a:endParaRPr/>
          </a:p>
        </p:txBody>
      </p:sp>
      <p:pic>
        <p:nvPicPr>
          <p:cNvPr id="656" name="Google Shape;656;g21a4c4d34ba_2_0"/>
          <p:cNvPicPr preferRelativeResize="0"/>
          <p:nvPr/>
        </p:nvPicPr>
        <p:blipFill>
          <a:blip r:embed="rId3">
            <a:alphaModFix/>
          </a:blip>
          <a:stretch>
            <a:fillRect/>
          </a:stretch>
        </p:blipFill>
        <p:spPr>
          <a:xfrm>
            <a:off x="540000" y="1664563"/>
            <a:ext cx="4762500" cy="3171825"/>
          </a:xfrm>
          <a:prstGeom prst="rect">
            <a:avLst/>
          </a:prstGeom>
          <a:noFill/>
          <a:ln>
            <a:noFill/>
          </a:ln>
        </p:spPr>
      </p:pic>
      <p:sp>
        <p:nvSpPr>
          <p:cNvPr id="657" name="Google Shape;657;g21a4c4d34ba_2_0"/>
          <p:cNvSpPr txBox="1"/>
          <p:nvPr/>
        </p:nvSpPr>
        <p:spPr>
          <a:xfrm>
            <a:off x="1933925" y="4836400"/>
            <a:ext cx="2261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solidFill>
                  <a:srgbClr val="999999"/>
                </a:solidFill>
              </a:rPr>
              <a:t>http://www.quickmeme.com/meme/3p758r</a:t>
            </a:r>
            <a:endParaRPr sz="800">
              <a:solidFill>
                <a:srgbClr val="999999"/>
              </a:solidFill>
            </a:endParaRPr>
          </a:p>
        </p:txBody>
      </p:sp>
      <p:pic>
        <p:nvPicPr>
          <p:cNvPr id="658" name="Google Shape;658;g21a4c4d34ba_2_0"/>
          <p:cNvPicPr preferRelativeResize="0"/>
          <p:nvPr/>
        </p:nvPicPr>
        <p:blipFill>
          <a:blip r:embed="rId4">
            <a:alphaModFix/>
          </a:blip>
          <a:stretch>
            <a:fillRect/>
          </a:stretch>
        </p:blipFill>
        <p:spPr>
          <a:xfrm>
            <a:off x="5410275" y="1664575"/>
            <a:ext cx="3536700" cy="3862779"/>
          </a:xfrm>
          <a:prstGeom prst="rect">
            <a:avLst/>
          </a:prstGeom>
          <a:noFill/>
          <a:ln>
            <a:noFill/>
          </a:ln>
        </p:spPr>
      </p:pic>
      <p:sp>
        <p:nvSpPr>
          <p:cNvPr id="659" name="Google Shape;659;g21a4c4d34ba_2_0"/>
          <p:cNvSpPr txBox="1"/>
          <p:nvPr/>
        </p:nvSpPr>
        <p:spPr>
          <a:xfrm>
            <a:off x="5943825" y="5527350"/>
            <a:ext cx="2469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solidFill>
                  <a:srgbClr val="B7B7B7"/>
                </a:solidFill>
              </a:rPr>
              <a:t>https://sk.pinterest.com/pin/258675572324013474/</a:t>
            </a:r>
            <a:endParaRPr sz="800">
              <a:solidFill>
                <a:srgbClr val="B7B7B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Tuber ischiadicum</a:t>
            </a:r>
            <a:endParaRPr/>
          </a:p>
        </p:txBody>
      </p:sp>
      <p:pic>
        <p:nvPicPr>
          <p:cNvPr descr="Obsah obrázku text, kreslení&#10;&#10;Popis byl vytvořen automaticky" id="198" name="Google Shape;198;p8"/>
          <p:cNvPicPr preferRelativeResize="0"/>
          <p:nvPr>
            <p:ph idx="1" type="body"/>
          </p:nvPr>
        </p:nvPicPr>
        <p:blipFill rotWithShape="1">
          <a:blip r:embed="rId3">
            <a:alphaModFix/>
          </a:blip>
          <a:srcRect b="0" l="0" r="0" t="0"/>
          <a:stretch/>
        </p:blipFill>
        <p:spPr>
          <a:xfrm>
            <a:off x="639739" y="1695103"/>
            <a:ext cx="7864522" cy="43361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9"/>
          <p:cNvSpPr txBox="1"/>
          <p:nvPr>
            <p:ph type="title"/>
          </p:nvPr>
        </p:nvSpPr>
        <p:spPr>
          <a:xfrm>
            <a:off x="-2556792" y="61859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cs-CZ"/>
              <a:t>Inervace</a:t>
            </a:r>
            <a:endParaRPr/>
          </a:p>
        </p:txBody>
      </p:sp>
      <p:pic>
        <p:nvPicPr>
          <p:cNvPr descr="Obsah obrázku text, mapa&#10;&#10;Popis byl vytvořen automaticky" id="204" name="Google Shape;204;p9"/>
          <p:cNvPicPr preferRelativeResize="0"/>
          <p:nvPr>
            <p:ph idx="1" type="body"/>
          </p:nvPr>
        </p:nvPicPr>
        <p:blipFill rotWithShape="1">
          <a:blip r:embed="rId3">
            <a:alphaModFix/>
          </a:blip>
          <a:srcRect b="0" l="0" r="0" t="0"/>
          <a:stretch/>
        </p:blipFill>
        <p:spPr>
          <a:xfrm>
            <a:off x="3419872" y="304343"/>
            <a:ext cx="5256584" cy="62493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iv systému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2017-11-04T17:29:07Z</dcterms:created>
  <dc:creator>Zdeňka</dc:creator>
</cp:coreProperties>
</file>