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5143500" cx="9144000"/>
  <p:notesSz cx="6858000" cy="9144000"/>
  <p:embeddedFontLst>
    <p:embeddedFont>
      <p:font typeface="Tahoma"/>
      <p:regular r:id="rId47"/>
      <p:bold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9" roundtripDataSignature="AMtx7mg42HAK2rrdPhuKGRdja/2Y1txj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Tahoma-bold.fntdata"/><Relationship Id="rId47" Type="http://schemas.openxmlformats.org/officeDocument/2006/relationships/font" Target="fonts/Tahoma-regular.fntdata"/><Relationship Id="rId49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8" name="Google Shape;398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zdělovník (alternativní) 1" showMasterSp="0">
  <p:cSld name="Rozdělovník (alternativní) 1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3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2" name="Google Shape;12;p43"/>
          <p:cNvSpPr txBox="1"/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rgbClr val="0000D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" name="Google Shape;13;p43"/>
          <p:cNvSpPr txBox="1"/>
          <p:nvPr>
            <p:ph idx="1" type="subTitle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4" name="Google Shape;14;p43"/>
          <p:cNvSpPr/>
          <p:nvPr>
            <p:ph idx="2" type="pic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43"/>
          <p:cNvSpPr txBox="1"/>
          <p:nvPr>
            <p:ph idx="11" type="ftr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6" name="Google Shape;16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0500"/>
            <a:ext cx="1514518" cy="79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nadpis">
  <p:cSld name="Pouze nadpis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2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52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3" name="Google Shape;83;p5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84" name="Google Shape;84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ky, text - dva sloupce">
  <p:cSld name="Obrázky, text - dva sloupc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3"/>
          <p:cNvSpPr txBox="1"/>
          <p:nvPr>
            <p:ph idx="1" type="body"/>
          </p:nvPr>
        </p:nvSpPr>
        <p:spPr>
          <a:xfrm>
            <a:off x="539998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53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53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9" name="Google Shape;89;p53"/>
          <p:cNvSpPr txBox="1"/>
          <p:nvPr>
            <p:ph idx="2" type="body"/>
          </p:nvPr>
        </p:nvSpPr>
        <p:spPr>
          <a:xfrm>
            <a:off x="53999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53"/>
          <p:cNvSpPr txBox="1"/>
          <p:nvPr>
            <p:ph idx="3" type="body"/>
          </p:nvPr>
        </p:nvSpPr>
        <p:spPr>
          <a:xfrm>
            <a:off x="540543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1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53"/>
          <p:cNvSpPr txBox="1"/>
          <p:nvPr>
            <p:ph idx="4" type="body"/>
          </p:nvPr>
        </p:nvSpPr>
        <p:spPr>
          <a:xfrm>
            <a:off x="4688458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53"/>
          <p:cNvSpPr txBox="1"/>
          <p:nvPr>
            <p:ph idx="5" type="body"/>
          </p:nvPr>
        </p:nvSpPr>
        <p:spPr>
          <a:xfrm>
            <a:off x="4689002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1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53"/>
          <p:cNvSpPr txBox="1"/>
          <p:nvPr>
            <p:ph idx="6" type="body"/>
          </p:nvPr>
        </p:nvSpPr>
        <p:spPr>
          <a:xfrm>
            <a:off x="4688458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4" name="Google Shape;94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>
  <p:cSld name="Prázdný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4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54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pic>
        <p:nvPicPr>
          <p:cNvPr id="98" name="Google Shape;98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 - inverzní" showMasterSp="0">
  <p:cSld name="Úvodní snímek - inverzní">
    <p:bg>
      <p:bgPr>
        <a:solidFill>
          <a:srgbClr val="5AC8AF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5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55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02" name="Google Shape;102;p55"/>
          <p:cNvSpPr txBox="1"/>
          <p:nvPr>
            <p:ph type="title"/>
          </p:nvPr>
        </p:nvSpPr>
        <p:spPr>
          <a:xfrm>
            <a:off x="298876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55"/>
          <p:cNvSpPr txBox="1"/>
          <p:nvPr>
            <p:ph idx="1" type="subTitle"/>
          </p:nvPr>
        </p:nvSpPr>
        <p:spPr>
          <a:xfrm>
            <a:off x="298876" y="3087302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104" name="Google Shape;104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1886"/>
            <a:ext cx="1514518" cy="79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zdělovník (alternativní) 2" showMasterSp="0">
  <p:cSld name="Rozdělovník (alternativní) 2">
    <p:bg>
      <p:bgPr>
        <a:solidFill>
          <a:srgbClr val="5AC8AF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6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07" name="Google Shape;107;p56"/>
          <p:cNvSpPr txBox="1"/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56"/>
          <p:cNvSpPr txBox="1"/>
          <p:nvPr>
            <p:ph idx="1" type="subTitle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9" name="Google Shape;109;p56"/>
          <p:cNvSpPr/>
          <p:nvPr>
            <p:ph idx="2" type="pic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56"/>
          <p:cNvSpPr txBox="1"/>
          <p:nvPr>
            <p:ph idx="11" type="ftr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11" name="Google Shape;111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1886"/>
            <a:ext cx="1514518" cy="79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verzní s obrázkem">
  <p:cSld name="Inverzní s obrázkem">
    <p:bg>
      <p:bgPr>
        <a:solidFill>
          <a:srgbClr val="5AC8AF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7"/>
          <p:cNvSpPr/>
          <p:nvPr>
            <p:ph idx="2" type="pic"/>
          </p:nvPr>
        </p:nvSpPr>
        <p:spPr>
          <a:xfrm>
            <a:off x="0" y="1"/>
            <a:ext cx="9144000" cy="43815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57"/>
          <p:cNvSpPr txBox="1"/>
          <p:nvPr>
            <p:ph idx="1" type="body"/>
          </p:nvPr>
        </p:nvSpPr>
        <p:spPr>
          <a:xfrm>
            <a:off x="540000" y="4530596"/>
            <a:ext cx="64170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5" name="Google Shape;115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185"/>
            <a:ext cx="849358" cy="44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NI SPORT slide">
  <p:cSld name="MUNI SPORT slide">
    <p:bg>
      <p:bgPr>
        <a:solidFill>
          <a:srgbClr val="5AC8AF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59508" y="1510650"/>
            <a:ext cx="4024985" cy="212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NI slide">
  <p:cSld name="MUNI slide">
    <p:bg>
      <p:bgPr>
        <a:solidFill>
          <a:schemeClr val="dk2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38217" y="1724200"/>
            <a:ext cx="6543763" cy="16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2" name="Google Shape;122;p6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3" name="Google Shape;123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>
  <p:cSld name="Nadpis a obsah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4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" name="Google Shape;19;p44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20" name="Google Shape;20;p4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Google Shape;21;p44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2" name="Google Shape;22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998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showMasterSp="0">
  <p:cSld name="Úvodní sníme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5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" name="Google Shape;25;p45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26" name="Google Shape;26;p45"/>
          <p:cNvSpPr txBox="1"/>
          <p:nvPr>
            <p:ph type="title"/>
          </p:nvPr>
        </p:nvSpPr>
        <p:spPr>
          <a:xfrm>
            <a:off x="298876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" name="Google Shape;27;p45"/>
          <p:cNvSpPr txBox="1"/>
          <p:nvPr>
            <p:ph idx="1" type="subTitle"/>
          </p:nvPr>
        </p:nvSpPr>
        <p:spPr>
          <a:xfrm>
            <a:off x="298876" y="3087302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28" name="Google Shape;28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0500"/>
            <a:ext cx="1514518" cy="79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obsah">
  <p:cSld name="Nadpis, podnadpis a obsah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6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p46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32" name="Google Shape;32;p46"/>
          <p:cNvSpPr txBox="1"/>
          <p:nvPr>
            <p:ph idx="1" type="body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" name="Google Shape;34;p46"/>
          <p:cNvSpPr txBox="1"/>
          <p:nvPr>
            <p:ph idx="2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5" name="Google Shape;35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porovnání">
  <p:cSld name="Nadpis a porovnání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7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" name="Google Shape;38;p47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39" name="Google Shape;39;p4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" name="Google Shape;40;p47"/>
          <p:cNvSpPr txBox="1"/>
          <p:nvPr>
            <p:ph idx="1" type="body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7"/>
          <p:cNvSpPr txBox="1"/>
          <p:nvPr>
            <p:ph idx="2" type="body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2" name="Google Shape;42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43">
          <p15:clr>
            <a:srgbClr val="FBAE40"/>
          </p15:clr>
        </p15:guide>
        <p15:guide id="2" pos="543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porovnání">
  <p:cSld name="Nadpis, podnadpis a porovnání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8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" name="Google Shape;45;p48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46" name="Google Shape;46;p48"/>
          <p:cNvSpPr txBox="1"/>
          <p:nvPr>
            <p:ph idx="1" type="body"/>
          </p:nvPr>
        </p:nvSpPr>
        <p:spPr>
          <a:xfrm>
            <a:off x="540544" y="972001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Google Shape;48;p48"/>
          <p:cNvSpPr txBox="1"/>
          <p:nvPr>
            <p:ph idx="2" type="body"/>
          </p:nvPr>
        </p:nvSpPr>
        <p:spPr>
          <a:xfrm>
            <a:off x="4688458" y="967886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8"/>
          <p:cNvSpPr txBox="1"/>
          <p:nvPr>
            <p:ph idx="3" type="body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48"/>
          <p:cNvSpPr txBox="1"/>
          <p:nvPr>
            <p:ph idx="4" type="body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1" name="Google Shape;51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extem">
  <p:cSld name="Obrázek s textem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" name="Google Shape;54;p49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" name="Google Shape;55;p49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56" name="Google Shape;56;p49"/>
          <p:cNvSpPr txBox="1"/>
          <p:nvPr>
            <p:ph idx="1" type="body"/>
          </p:nvPr>
        </p:nvSpPr>
        <p:spPr>
          <a:xfrm>
            <a:off x="5510801" y="1947634"/>
            <a:ext cx="3094200" cy="24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b="0" sz="150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9"/>
          <p:cNvSpPr/>
          <p:nvPr>
            <p:ph idx="2" type="pic"/>
          </p:nvPr>
        </p:nvSpPr>
        <p:spPr>
          <a:xfrm>
            <a:off x="547132" y="1248966"/>
            <a:ext cx="4655700" cy="31050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49"/>
          <p:cNvSpPr txBox="1"/>
          <p:nvPr>
            <p:ph idx="3" type="body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9" name="Google Shape;59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tři sloupce">
  <p:cSld name="Nadpis, podnadpis a tři sloupc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0"/>
          <p:cNvSpPr txBox="1"/>
          <p:nvPr>
            <p:ph idx="1" type="body"/>
          </p:nvPr>
        </p:nvSpPr>
        <p:spPr>
          <a:xfrm>
            <a:off x="3330000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50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50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64" name="Google Shape;64;p50"/>
          <p:cNvSpPr txBox="1"/>
          <p:nvPr>
            <p:ph idx="2" type="body"/>
          </p:nvPr>
        </p:nvSpPr>
        <p:spPr>
          <a:xfrm>
            <a:off x="539999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50"/>
          <p:cNvSpPr txBox="1"/>
          <p:nvPr>
            <p:ph idx="3" type="body"/>
          </p:nvPr>
        </p:nvSpPr>
        <p:spPr>
          <a:xfrm>
            <a:off x="33300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0"/>
          <p:cNvSpPr txBox="1"/>
          <p:nvPr>
            <p:ph idx="4" type="body"/>
          </p:nvPr>
        </p:nvSpPr>
        <p:spPr>
          <a:xfrm>
            <a:off x="61209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0"/>
          <p:cNvSpPr txBox="1"/>
          <p:nvPr>
            <p:ph idx="5" type="body"/>
          </p:nvPr>
        </p:nvSpPr>
        <p:spPr>
          <a:xfrm>
            <a:off x="540544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0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50"/>
          <p:cNvSpPr txBox="1"/>
          <p:nvPr>
            <p:ph idx="6" type="body"/>
          </p:nvPr>
        </p:nvSpPr>
        <p:spPr>
          <a:xfrm>
            <a:off x="3330356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0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50"/>
          <p:cNvSpPr txBox="1"/>
          <p:nvPr>
            <p:ph idx="7" type="body"/>
          </p:nvPr>
        </p:nvSpPr>
        <p:spPr>
          <a:xfrm>
            <a:off x="6121077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0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0"/>
          <p:cNvSpPr txBox="1"/>
          <p:nvPr>
            <p:ph idx="8" type="body"/>
          </p:nvPr>
        </p:nvSpPr>
        <p:spPr>
          <a:xfrm>
            <a:off x="539999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50"/>
          <p:cNvSpPr txBox="1"/>
          <p:nvPr>
            <p:ph idx="9" type="body"/>
          </p:nvPr>
        </p:nvSpPr>
        <p:spPr>
          <a:xfrm>
            <a:off x="6120001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0"/>
          <p:cNvSpPr txBox="1"/>
          <p:nvPr>
            <p:ph idx="13" type="body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74" name="Google Shape;74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78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obsah">
  <p:cSld name="Pouze obsah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1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51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78" name="Google Shape;78;p51"/>
          <p:cNvSpPr txBox="1"/>
          <p:nvPr>
            <p:ph idx="1" type="body"/>
          </p:nvPr>
        </p:nvSpPr>
        <p:spPr>
          <a:xfrm>
            <a:off x="540000" y="519113"/>
            <a:ext cx="8064900" cy="38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9" name="Google Shape;79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2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7" name="Google Shape;7;p42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" name="Google Shape;8;p4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9" name="Google Shape;9;p42"/>
          <p:cNvSpPr txBox="1"/>
          <p:nvPr>
            <p:ph idx="1" type="body"/>
          </p:nvPr>
        </p:nvSpPr>
        <p:spPr>
          <a:xfrm>
            <a:off x="539100" y="1404000"/>
            <a:ext cx="8064900" cy="29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701">
          <p15:clr>
            <a:srgbClr val="F26B43"/>
          </p15:clr>
        </p15:guide>
        <p15:guide id="2" pos="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"/>
          <p:cNvSpPr txBox="1"/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Hrudní páteř </a:t>
            </a:r>
            <a:endParaRPr/>
          </a:p>
        </p:txBody>
      </p:sp>
      <p:sp>
        <p:nvSpPr>
          <p:cNvPr id="129" name="Google Shape;129;p1"/>
          <p:cNvSpPr txBox="1"/>
          <p:nvPr>
            <p:ph idx="1" type="subTitle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sk" sz="1300"/>
              <a:t>bp1927 Základy diagnostiky a terapie poruch pohybového aparátu III</a:t>
            </a:r>
            <a:endParaRPr sz="13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sk" sz="1300"/>
              <a:t>Mgr. Zuzana Kršáková</a:t>
            </a:r>
            <a:endParaRPr sz="13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sk" sz="1300"/>
              <a:t>Mgr. Aleš Pospíšil</a:t>
            </a:r>
            <a:endParaRPr sz="13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sk" sz="1300"/>
              <a:t>Mgr. Kateřina Honová</a:t>
            </a:r>
            <a:endParaRPr sz="1300"/>
          </a:p>
        </p:txBody>
      </p:sp>
      <p:pic>
        <p:nvPicPr>
          <p:cNvPr id="130" name="Google Shape;130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6666" r="16666" t="0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Skloubení hrudní páteře</a:t>
            </a:r>
            <a:endParaRPr/>
          </a:p>
        </p:txBody>
      </p:sp>
      <p:sp>
        <p:nvSpPr>
          <p:cNvPr id="192" name="Google Shape;192;p10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365"/>
              <a:t>Intervertebrální</a:t>
            </a:r>
            <a:endParaRPr sz="1500"/>
          </a:p>
          <a:p>
            <a:pPr indent="-2095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65"/>
              <a:buChar char="•"/>
            </a:pPr>
            <a:r>
              <a:rPr lang="sk" sz="1365"/>
              <a:t>facies articulares superiores et inferiores</a:t>
            </a:r>
            <a:endParaRPr sz="1365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b="1" lang="sk" sz="1365"/>
              <a:t>Kostovertebrální</a:t>
            </a:r>
            <a:endParaRPr b="1" sz="1365"/>
          </a:p>
          <a:p>
            <a:pPr indent="-2095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65"/>
              <a:buChar char="•"/>
            </a:pPr>
            <a:r>
              <a:rPr lang="sk" sz="1365"/>
              <a:t>jedno žebro artikuluje se dvěma obratli, resp. s facies costales superiores et inferiores sousedních obratlových těl</a:t>
            </a:r>
            <a:endParaRPr sz="1500"/>
          </a:p>
          <a:p>
            <a:pPr indent="-2095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65"/>
              <a:buChar char="•"/>
            </a:pPr>
            <a:r>
              <a:rPr lang="sk" sz="1365"/>
              <a:t>střed hlavičky žebra se ligamentózně připojuje na discus intervertebralis </a:t>
            </a:r>
            <a:endParaRPr sz="15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b="1" lang="sk" sz="1365"/>
              <a:t>Kostotransversální</a:t>
            </a:r>
            <a:endParaRPr b="1" sz="1365"/>
          </a:p>
          <a:p>
            <a:pPr indent="-2095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65"/>
              <a:buChar char="•"/>
            </a:pPr>
            <a:r>
              <a:rPr lang="sk" sz="1365"/>
              <a:t>tuberculum costae + fovea costalis processi transversi</a:t>
            </a:r>
            <a:endParaRPr sz="1365"/>
          </a:p>
          <a:p>
            <a:pPr indent="-2095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65"/>
              <a:buChar char="•"/>
            </a:pPr>
            <a:r>
              <a:rPr lang="sk" sz="1365"/>
              <a:t>navíc je toto skloubení zpevněno capsulou a 3 costotransversálními ligamenty</a:t>
            </a:r>
            <a:endParaRPr sz="1365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800"/>
          </a:p>
        </p:txBody>
      </p:sp>
      <p:pic>
        <p:nvPicPr>
          <p:cNvPr id="193" name="Google Shape;19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3729" y="688199"/>
            <a:ext cx="1991102" cy="14113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ib Pain or Costovertebral Joint Dysfunctions" id="194" name="Google Shape;19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19910" y="3181351"/>
            <a:ext cx="2324100" cy="196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Skloubení hrudní páteře</a:t>
            </a:r>
            <a:endParaRPr/>
          </a:p>
        </p:txBody>
      </p:sp>
      <p:sp>
        <p:nvSpPr>
          <p:cNvPr id="200" name="Google Shape;200;p11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800"/>
              <a:t>Sternokostální</a:t>
            </a:r>
            <a:endParaRPr b="1"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1.-7. žebro (costae vereae), napojení chrupavky žeber do incisurae costales sterni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b="1" lang="sk" sz="1800"/>
              <a:t>Kostochondrální</a:t>
            </a:r>
            <a:endParaRPr b="1"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8.-10. žebro (costae spuriae): napojení chrupavkou na předchozí žebra 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b="1" lang="sk" sz="1800"/>
              <a:t>11.-12. žebro (costae fluctuantes/liberae</a:t>
            </a:r>
            <a:r>
              <a:rPr lang="sk" sz="1800"/>
              <a:t>)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spojení pouze s jedním obratlovým tělem, často není kontakt s proc. transversus</a:t>
            </a:r>
            <a:endParaRPr sz="1800"/>
          </a:p>
          <a:p>
            <a:pPr indent="-1143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pic>
        <p:nvPicPr>
          <p:cNvPr descr="Costochondral Separation - Symptoms, Causes, Treatment &amp; Exercises" id="201" name="Google Shape;20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8845" y="5"/>
            <a:ext cx="3065144" cy="1632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Ligamenta hrudní páteře</a:t>
            </a:r>
            <a:endParaRPr/>
          </a:p>
        </p:txBody>
      </p:sp>
      <p:sp>
        <p:nvSpPr>
          <p:cNvPr id="207" name="Google Shape;207;p12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665"/>
              <a:t>Ligamenta páteře zahrnují:</a:t>
            </a:r>
            <a:endParaRPr sz="1800"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lang="sk" sz="1665" u="sng"/>
              <a:t>Dlouhé vazy</a:t>
            </a:r>
            <a:r>
              <a:rPr lang="sk" sz="1665"/>
              <a:t>: podélně poutají prakticky celou páteř</a:t>
            </a:r>
            <a:endParaRPr sz="1800"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lang="sk" sz="1665" u="sng"/>
              <a:t>Krátké vazy</a:t>
            </a:r>
            <a:r>
              <a:rPr lang="sk" sz="1665"/>
              <a:t>: spojují oblouky a výběžky sousedních obratlů</a:t>
            </a:r>
            <a:endParaRPr sz="1800"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sk" sz="1665"/>
              <a:t>1– lig. longitudinale anterius</a:t>
            </a:r>
            <a:endParaRPr sz="1800"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sk" sz="1665"/>
              <a:t>2 – lig. longitudinale posterius</a:t>
            </a:r>
            <a:endParaRPr sz="1800"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sk" sz="1665"/>
              <a:t>3 – lig. interarticularia (flava)</a:t>
            </a:r>
            <a:endParaRPr sz="1800"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sk" sz="1665"/>
              <a:t>4 – lig. interspinalia</a:t>
            </a:r>
            <a:endParaRPr sz="1665"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sk" sz="1665"/>
              <a:t>5 – lig. intertransversaria</a:t>
            </a:r>
            <a:endParaRPr sz="1665"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sk" sz="1665"/>
              <a:t>6 – lig. supraspinalia</a:t>
            </a:r>
            <a:endParaRPr sz="1665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pic>
        <p:nvPicPr>
          <p:cNvPr id="208" name="Google Shape;20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39701" y="539994"/>
            <a:ext cx="2889411" cy="3290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Ligamenta hrudní páteře</a:t>
            </a:r>
            <a:endParaRPr/>
          </a:p>
        </p:txBody>
      </p:sp>
      <p:sp>
        <p:nvSpPr>
          <p:cNvPr id="214" name="Google Shape;214;p13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sk" sz="1400" u="sng"/>
              <a:t>Lig. long. anterius</a:t>
            </a:r>
            <a:r>
              <a:rPr lang="sk" sz="1400"/>
              <a:t> - spojuje obratlová těla po přední straně páteře od předního oblouku atlasu po kost křížovou</a:t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lang="sk" sz="1400" u="sng"/>
              <a:t>Lig. long. posterius</a:t>
            </a:r>
            <a:r>
              <a:rPr lang="sk" sz="1400"/>
              <a:t> - spojuje obratlová těla po jejich zadní straně (po přední stěně páteřního kanálu) od týlní kosti po kost křížovou</a:t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lang="sk" sz="1400" u="sng"/>
              <a:t>Lig. interspinalia</a:t>
            </a:r>
            <a:r>
              <a:rPr lang="sk" sz="1400"/>
              <a:t> - spojují trnové výběžky. Jsou z nepružného materiálu &gt; omezují rozvírání trnů při předklonu</a:t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lang="sk" sz="1400" u="sng"/>
              <a:t>Lig. flava</a:t>
            </a:r>
            <a:r>
              <a:rPr lang="sk" sz="1400"/>
              <a:t> - spojují oblouky obratlů, doplňují páteřní kanál a napínají se při ohýbání páteře</a:t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lang="sk" sz="1400" u="sng"/>
              <a:t>Lig. intertransversaria</a:t>
            </a:r>
            <a:r>
              <a:rPr lang="sk" sz="1400"/>
              <a:t> - spojují příčné výběžky</a:t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lang="sk" sz="1400" u="sng"/>
              <a:t>Lig. supraspinalia </a:t>
            </a:r>
            <a:r>
              <a:rPr lang="sk" sz="1400"/>
              <a:t>– napomáhají lig. interspinalia při flexi</a:t>
            </a:r>
            <a:endParaRPr sz="14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700"/>
          </a:p>
        </p:txBody>
      </p:sp>
      <p:pic>
        <p:nvPicPr>
          <p:cNvPr id="215" name="Google Shape;21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27800" y="2961050"/>
            <a:ext cx="1916200" cy="218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Funkční anatomie hrudní páteře</a:t>
            </a:r>
            <a:endParaRPr/>
          </a:p>
        </p:txBody>
      </p:sp>
      <p:sp>
        <p:nvSpPr>
          <p:cNvPr id="221" name="Google Shape;221;p14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15"/>
              <a:buChar char="•"/>
            </a:pPr>
            <a:r>
              <a:rPr lang="sk" sz="1615"/>
              <a:t>nejdelší úsek páteře</a:t>
            </a:r>
            <a:endParaRPr sz="1800"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15"/>
              <a:buChar char="•"/>
            </a:pPr>
            <a:r>
              <a:rPr lang="sk" sz="1615"/>
              <a:t>nejméně pohyblivý úsek páteře – spojení s žebry, sternem, anatomický tvar obratlů</a:t>
            </a:r>
            <a:endParaRPr sz="1800"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15"/>
              <a:buChar char="•"/>
            </a:pPr>
            <a:r>
              <a:rPr lang="sk" sz="1615"/>
              <a:t>kyfotické postavení s vrcholem v Th6 – Th7;  od Th10 přechází v lordózu</a:t>
            </a:r>
            <a:endParaRPr b="1" sz="1615"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15"/>
              <a:buChar char="•"/>
            </a:pPr>
            <a:r>
              <a:rPr lang="sk" sz="1615"/>
              <a:t>kloubní plošky v Th páteři probíhají téměř vertikálně –umožňují velký rozsah pohybu</a:t>
            </a:r>
            <a:endParaRPr sz="1800"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15"/>
              <a:buChar char="•"/>
            </a:pPr>
            <a:r>
              <a:rPr lang="sk" sz="1615"/>
              <a:t>změna tvaru obratlů je zcela náhlá bez přechodového obratle (přechodové oblasti jsou z funkčního hlediska oblasti, kde se nejčastěji vyskytují funkční poruchy)</a:t>
            </a:r>
            <a:endParaRPr sz="18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Dělení hrudní páteře</a:t>
            </a:r>
            <a:endParaRPr/>
          </a:p>
        </p:txBody>
      </p:sp>
      <p:sp>
        <p:nvSpPr>
          <p:cNvPr id="227" name="Google Shape;227;p15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800"/>
              <a:t>Dělení hrudní páteře: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Horní – tzv. cervikothorakální, po Th3-4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Střední – po Th12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Dolní – tzv. thorakolumbální, Th12-L1</a:t>
            </a:r>
            <a:br>
              <a:rPr lang="sk" sz="1800"/>
            </a:br>
            <a:br>
              <a:rPr lang="sk" sz="1800"/>
            </a:br>
            <a:endParaRPr sz="18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pic>
        <p:nvPicPr>
          <p:cNvPr descr="Vertebrae thoracicae; Image: Yousun Koh" id="228" name="Google Shape;22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5686" y="1113256"/>
            <a:ext cx="3101984" cy="3101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Pohyby hrudní páteře: extenze</a:t>
            </a:r>
            <a:endParaRPr/>
          </a:p>
        </p:txBody>
      </p:sp>
      <p:sp>
        <p:nvSpPr>
          <p:cNvPr id="234" name="Google Shape;234;p16"/>
          <p:cNvSpPr txBox="1"/>
          <p:nvPr>
            <p:ph idx="1" type="body"/>
          </p:nvPr>
        </p:nvSpPr>
        <p:spPr>
          <a:xfrm>
            <a:off x="540000" y="1269000"/>
            <a:ext cx="51861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kloubní štěrbina se otevírá anteriorně,  obratle stlačují ploténku posteriorně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nucleus pulposus je vytlačován anteriorně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pohyb je limitován nárazem artikulačních ploch a processi spinosi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lig. longitudinale anterior je napínáno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lig. longitudinale posterior, ligg. flava, ligg. interspinalis relaxují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pic>
        <p:nvPicPr>
          <p:cNvPr id="235" name="Google Shape;23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7165" y="929652"/>
            <a:ext cx="2898507" cy="35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Pohyby hrudní páteře: flexe</a:t>
            </a:r>
            <a:endParaRPr/>
          </a:p>
        </p:txBody>
      </p:sp>
      <p:sp>
        <p:nvSpPr>
          <p:cNvPr id="241" name="Google Shape;241;p17"/>
          <p:cNvSpPr txBox="1"/>
          <p:nvPr>
            <p:ph idx="1" type="body"/>
          </p:nvPr>
        </p:nvSpPr>
        <p:spPr>
          <a:xfrm>
            <a:off x="540000" y="1269000"/>
            <a:ext cx="56892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095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kloubní štěrbina se otevírá posteriorně, obratle stlačují ploténku anteriorně</a:t>
            </a:r>
            <a:endParaRPr sz="1500"/>
          </a:p>
          <a:p>
            <a:pPr indent="-2095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nucleus pulposus je vytlačován posteriorně</a:t>
            </a:r>
            <a:endParaRPr sz="1500"/>
          </a:p>
          <a:p>
            <a:pPr indent="-2095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inferiorní kloubní výběžky horního obratle ční nad horní výběžky následujícího obratle</a:t>
            </a:r>
            <a:endParaRPr sz="1500"/>
          </a:p>
          <a:p>
            <a:pPr indent="-2095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limitace pohybu kloubními pouzdry intervertebrálních kloubů</a:t>
            </a:r>
            <a:endParaRPr sz="1500"/>
          </a:p>
          <a:p>
            <a:pPr indent="-2095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ligg. interspinalia, ligg. flava, lig. longitudinale posterior se napínají</a:t>
            </a:r>
            <a:endParaRPr sz="1500"/>
          </a:p>
          <a:p>
            <a:pPr indent="-2095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lig. longitudinale anterior relaxuje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800"/>
          </a:p>
        </p:txBody>
      </p:sp>
      <p:pic>
        <p:nvPicPr>
          <p:cNvPr id="242" name="Google Shape;24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9174" y="2346000"/>
            <a:ext cx="2914825" cy="2797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Pohyby hrudní páteře: lateroflexe</a:t>
            </a:r>
            <a:endParaRPr/>
          </a:p>
        </p:txBody>
      </p:sp>
      <p:sp>
        <p:nvSpPr>
          <p:cNvPr id="248" name="Google Shape;248;p18"/>
          <p:cNvSpPr txBox="1"/>
          <p:nvPr>
            <p:ph idx="1" type="body"/>
          </p:nvPr>
        </p:nvSpPr>
        <p:spPr>
          <a:xfrm>
            <a:off x="540000" y="1269000"/>
            <a:ext cx="49284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841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5"/>
              <a:buChar char="•"/>
            </a:pPr>
            <a:r>
              <a:rPr lang="sk" sz="1165"/>
              <a:t>artikulární plochy processi articulares po sobě navzájem kloužou</a:t>
            </a:r>
            <a:endParaRPr sz="1300"/>
          </a:p>
          <a:p>
            <a:pPr indent="-1841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965"/>
              <a:buChar char="•"/>
            </a:pPr>
            <a:r>
              <a:rPr lang="sk" sz="1165"/>
              <a:t>na kontralaterální straně plochy kloužou jako ve flexi –nahoru, na homolaterální straně jako v extenzi –dolů</a:t>
            </a:r>
            <a:endParaRPr sz="1300"/>
          </a:p>
          <a:p>
            <a:pPr indent="-1841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965"/>
              <a:buChar char="•"/>
            </a:pPr>
            <a:r>
              <a:rPr lang="sk" sz="1165"/>
              <a:t>omezena kontaktem processi transversi na straně pohybu a také kontralaterálními lig. flava a ligg. Intertransversi</a:t>
            </a:r>
            <a:endParaRPr sz="1165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lang="sk" sz="1165"/>
              <a:t>Pohyb však dříve omezuje pohyblivost hrudního koše: </a:t>
            </a:r>
            <a:endParaRPr sz="1300"/>
          </a:p>
          <a:p>
            <a:pPr indent="-1968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65"/>
              <a:buChar char="-"/>
            </a:pPr>
            <a:r>
              <a:rPr lang="sk" sz="1165"/>
              <a:t>kontralaterálně je hrudník elevován (1) homolaterálně se stlačuje (2)</a:t>
            </a:r>
            <a:endParaRPr sz="1300"/>
          </a:p>
          <a:p>
            <a:pPr indent="-1968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65"/>
              <a:buChar char="-"/>
            </a:pPr>
            <a:r>
              <a:rPr lang="sk" sz="1165"/>
              <a:t>kontralaterálně se mezižeberní prostory rozšiřují (3) homolaterálně se zmenšují (4)</a:t>
            </a:r>
            <a:endParaRPr sz="1300"/>
          </a:p>
          <a:p>
            <a:pPr indent="-1968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65"/>
              <a:buChar char="-"/>
            </a:pPr>
            <a:r>
              <a:rPr lang="sk" sz="1165"/>
              <a:t>kontralaterálně hrudní koš zvětšuje svůj objem (5) homolaterálně zmenšuje (6)</a:t>
            </a:r>
            <a:endParaRPr sz="1300"/>
          </a:p>
          <a:p>
            <a:pPr indent="-1968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65"/>
              <a:buChar char="-"/>
            </a:pPr>
            <a:r>
              <a:rPr lang="sk" sz="1165"/>
              <a:t>kontralaterálně se zvětšuje chondrokostální úhel 10. žebra (7) homolaterálně se zmenšuje (8)</a:t>
            </a:r>
            <a:endParaRPr sz="13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600"/>
          </a:p>
        </p:txBody>
      </p:sp>
      <p:pic>
        <p:nvPicPr>
          <p:cNvPr id="249" name="Google Shape;24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7875" y="954575"/>
            <a:ext cx="1989604" cy="418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Pohyby hrudní páteře: rotace</a:t>
            </a:r>
            <a:endParaRPr/>
          </a:p>
        </p:txBody>
      </p:sp>
      <p:sp>
        <p:nvSpPr>
          <p:cNvPr id="255" name="Google Shape;255;p19"/>
          <p:cNvSpPr txBox="1"/>
          <p:nvPr>
            <p:ph idx="1" type="body"/>
          </p:nvPr>
        </p:nvSpPr>
        <p:spPr>
          <a:xfrm>
            <a:off x="540000" y="1269000"/>
            <a:ext cx="5880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778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sk" sz="1300"/>
              <a:t>Pohyb po povrchu koule proložené facies articulares, jejíž střed je těsně před středem obratlového těla</a:t>
            </a:r>
            <a:endParaRPr sz="1300"/>
          </a:p>
          <a:p>
            <a:pPr indent="-1778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Char char="•"/>
            </a:pPr>
            <a:r>
              <a:rPr lang="sk" sz="1300"/>
              <a:t>Pohyb ve čtyřech kloubech je doprovázen rotací a zkrutem intervertebrálního disku (v Lp smykový pohyb disku)</a:t>
            </a:r>
            <a:endParaRPr sz="1300"/>
          </a:p>
          <a:p>
            <a:pPr indent="-1778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Char char="•"/>
            </a:pPr>
            <a:r>
              <a:rPr lang="sk" sz="1300"/>
              <a:t>Tvar a orientace kloubních ploch umožňují 3x větší rozsah pohybu Thp do rotace oproti Lp</a:t>
            </a:r>
            <a:endParaRPr sz="1300"/>
          </a:p>
          <a:p>
            <a:pPr indent="-1778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Char char="•"/>
            </a:pPr>
            <a:r>
              <a:rPr lang="sk" sz="1300"/>
              <a:t>Pohyb omezen přítomností hrudního koše, každý pohyb Th obratlů vůči sobě je doprovázen pohybem odpovídajících žeber</a:t>
            </a:r>
            <a:endParaRPr sz="1300"/>
          </a:p>
          <a:p>
            <a:pPr indent="-1778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Char char="•"/>
            </a:pPr>
            <a:r>
              <a:rPr lang="sk" sz="1300"/>
              <a:t>pohyb žeber omezen chrupavčitým spojením se sternem, kde dochází k torzi příslušného žeberního páru vzhledem k elasticitě žeberní chrupavky</a:t>
            </a:r>
            <a:endParaRPr sz="1300"/>
          </a:p>
          <a:p>
            <a:pPr indent="-1143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3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600"/>
          </a:p>
        </p:txBody>
      </p:sp>
      <p:pic>
        <p:nvPicPr>
          <p:cNvPr id="256" name="Google Shape;25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44249" y="1268999"/>
            <a:ext cx="2442875" cy="284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Hrudní páteř</a:t>
            </a:r>
            <a:endParaRPr/>
          </a:p>
        </p:txBody>
      </p:sp>
      <p:sp>
        <p:nvSpPr>
          <p:cNvPr id="136" name="Google Shape;136;p2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2286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100"/>
              <a:buFont typeface="Noto Sans Symbols"/>
              <a:buChar char="●"/>
            </a:pPr>
            <a:r>
              <a:rPr lang="sk" sz="1765">
                <a:solidFill>
                  <a:srgbClr val="000000"/>
                </a:solidFill>
              </a:rPr>
              <a:t>Tvoří </a:t>
            </a:r>
            <a:r>
              <a:rPr b="1" lang="sk" sz="1765">
                <a:solidFill>
                  <a:srgbClr val="000000"/>
                </a:solidFill>
              </a:rPr>
              <a:t>nejdelší úsek </a:t>
            </a:r>
            <a:r>
              <a:rPr lang="sk" sz="1765">
                <a:solidFill>
                  <a:srgbClr val="000000"/>
                </a:solidFill>
              </a:rPr>
              <a:t>páteře</a:t>
            </a:r>
            <a:endParaRPr sz="1765">
              <a:solidFill>
                <a:srgbClr val="000000"/>
              </a:solidFill>
            </a:endParaRPr>
          </a:p>
          <a:p>
            <a:pPr indent="-228600" lvl="0" marL="2286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SzPts val="2100"/>
              <a:buFont typeface="Noto Sans Symbols"/>
              <a:buChar char="●"/>
            </a:pPr>
            <a:r>
              <a:rPr b="1" lang="sk" sz="1765">
                <a:solidFill>
                  <a:srgbClr val="000000"/>
                </a:solidFill>
              </a:rPr>
              <a:t>Nejméně pohyblivý </a:t>
            </a:r>
            <a:r>
              <a:rPr lang="sk" sz="1765">
                <a:solidFill>
                  <a:srgbClr val="000000"/>
                </a:solidFill>
              </a:rPr>
              <a:t>úsek páteře kvůli spojení s žebry</a:t>
            </a:r>
            <a:endParaRPr sz="1900">
              <a:solidFill>
                <a:srgbClr val="000000"/>
              </a:solidFill>
            </a:endParaRPr>
          </a:p>
          <a:p>
            <a:pPr indent="-228600" lvl="0" marL="2286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SzPts val="2100"/>
              <a:buFont typeface="Noto Sans Symbols"/>
              <a:buChar char="●"/>
            </a:pPr>
            <a:r>
              <a:rPr lang="sk" sz="1765">
                <a:solidFill>
                  <a:srgbClr val="000000"/>
                </a:solidFill>
              </a:rPr>
              <a:t>Kyfotické postavení s </a:t>
            </a:r>
            <a:r>
              <a:rPr b="1" lang="sk" sz="1765">
                <a:solidFill>
                  <a:srgbClr val="000000"/>
                </a:solidFill>
              </a:rPr>
              <a:t>vrcholem v Th6 – Th7,</a:t>
            </a:r>
            <a:r>
              <a:rPr lang="sk" sz="1765">
                <a:solidFill>
                  <a:srgbClr val="000000"/>
                </a:solidFill>
              </a:rPr>
              <a:t> od Th10 přechází v lordózu</a:t>
            </a:r>
            <a:endParaRPr sz="1765">
              <a:solidFill>
                <a:srgbClr val="000000"/>
              </a:solidFill>
            </a:endParaRPr>
          </a:p>
          <a:p>
            <a:pPr indent="-228600" lvl="0" marL="2286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sk" sz="1765">
                <a:solidFill>
                  <a:srgbClr val="000000"/>
                </a:solidFill>
              </a:rPr>
              <a:t>Dělení hrudní páteře:</a:t>
            </a:r>
            <a:endParaRPr sz="1765">
              <a:solidFill>
                <a:srgbClr val="000000"/>
              </a:solidFill>
            </a:endParaRPr>
          </a:p>
          <a:p>
            <a:pPr indent="-214947" lvl="1" marL="6858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5"/>
              <a:buFont typeface="Noto Sans Symbols"/>
              <a:buChar char="○"/>
            </a:pPr>
            <a:r>
              <a:rPr lang="sk" sz="1765">
                <a:solidFill>
                  <a:srgbClr val="000000"/>
                </a:solidFill>
              </a:rPr>
              <a:t>- </a:t>
            </a:r>
            <a:r>
              <a:rPr b="1" lang="sk" sz="1765">
                <a:solidFill>
                  <a:srgbClr val="000000"/>
                </a:solidFill>
              </a:rPr>
              <a:t>Horní</a:t>
            </a:r>
            <a:r>
              <a:rPr lang="sk" sz="1765">
                <a:solidFill>
                  <a:srgbClr val="000000"/>
                </a:solidFill>
              </a:rPr>
              <a:t> – tzv. cervikothorakální, po Th3/4</a:t>
            </a:r>
            <a:endParaRPr sz="1765">
              <a:solidFill>
                <a:srgbClr val="000000"/>
              </a:solidFill>
            </a:endParaRPr>
          </a:p>
          <a:p>
            <a:pPr indent="-214947" lvl="1" marL="6858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5"/>
              <a:buFont typeface="Noto Sans Symbols"/>
              <a:buChar char="○"/>
            </a:pPr>
            <a:r>
              <a:rPr lang="sk" sz="1765">
                <a:solidFill>
                  <a:srgbClr val="000000"/>
                </a:solidFill>
              </a:rPr>
              <a:t>- </a:t>
            </a:r>
            <a:r>
              <a:rPr b="1" lang="sk" sz="1765">
                <a:solidFill>
                  <a:srgbClr val="000000"/>
                </a:solidFill>
              </a:rPr>
              <a:t>Střední</a:t>
            </a:r>
            <a:r>
              <a:rPr lang="sk" sz="1765">
                <a:solidFill>
                  <a:srgbClr val="000000"/>
                </a:solidFill>
              </a:rPr>
              <a:t> – po Th12</a:t>
            </a:r>
            <a:endParaRPr sz="1765">
              <a:solidFill>
                <a:srgbClr val="000000"/>
              </a:solidFill>
            </a:endParaRPr>
          </a:p>
          <a:p>
            <a:pPr indent="-214947" lvl="1" marL="6858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5"/>
              <a:buFont typeface="Noto Sans Symbols"/>
              <a:buChar char="○"/>
            </a:pPr>
            <a:r>
              <a:rPr lang="sk" sz="1765">
                <a:solidFill>
                  <a:srgbClr val="000000"/>
                </a:solidFill>
              </a:rPr>
              <a:t>- </a:t>
            </a:r>
            <a:r>
              <a:rPr b="1" lang="sk" sz="1765">
                <a:solidFill>
                  <a:srgbClr val="000000"/>
                </a:solidFill>
              </a:rPr>
              <a:t>Dolní</a:t>
            </a:r>
            <a:r>
              <a:rPr lang="sk" sz="1765">
                <a:solidFill>
                  <a:srgbClr val="000000"/>
                </a:solidFill>
              </a:rPr>
              <a:t> – tzv. thorakolumbální, Th12-L1</a:t>
            </a:r>
            <a:endParaRPr sz="1765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</a:pPr>
            <a:r>
              <a:rPr lang="sk" sz="1765">
                <a:solidFill>
                  <a:srgbClr val="000000"/>
                </a:solidFill>
              </a:rPr>
              <a:t>Kloubní plošky v Th páteři probíhají téměř vertikálně = umožňují velký rozsah pohybu</a:t>
            </a:r>
            <a:endParaRPr sz="1765">
              <a:solidFill>
                <a:srgbClr val="000000"/>
              </a:solidFill>
            </a:endParaRPr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100"/>
              <a:buFont typeface="Noto Sans Symbols"/>
              <a:buChar char="●"/>
            </a:pPr>
            <a:r>
              <a:rPr b="1" lang="sk" sz="1765">
                <a:solidFill>
                  <a:srgbClr val="000000"/>
                </a:solidFill>
              </a:rPr>
              <a:t>Latero</a:t>
            </a:r>
            <a:r>
              <a:rPr lang="sk" sz="1765">
                <a:solidFill>
                  <a:srgbClr val="000000"/>
                </a:solidFill>
              </a:rPr>
              <a:t> a </a:t>
            </a:r>
            <a:r>
              <a:rPr b="1" lang="sk" sz="1765">
                <a:solidFill>
                  <a:srgbClr val="000000"/>
                </a:solidFill>
              </a:rPr>
              <a:t>anteflexe</a:t>
            </a:r>
            <a:r>
              <a:rPr lang="sk" sz="1765">
                <a:solidFill>
                  <a:srgbClr val="000000"/>
                </a:solidFill>
              </a:rPr>
              <a:t> jsou omezovány </a:t>
            </a:r>
            <a:r>
              <a:rPr b="1" lang="sk" sz="1765">
                <a:solidFill>
                  <a:srgbClr val="000000"/>
                </a:solidFill>
              </a:rPr>
              <a:t>sternem</a:t>
            </a:r>
            <a:r>
              <a:rPr lang="sk" sz="1765">
                <a:solidFill>
                  <a:srgbClr val="000000"/>
                </a:solidFill>
              </a:rPr>
              <a:t>, </a:t>
            </a:r>
            <a:r>
              <a:rPr b="1" lang="sk" sz="1765">
                <a:solidFill>
                  <a:srgbClr val="000000"/>
                </a:solidFill>
              </a:rPr>
              <a:t>žebry</a:t>
            </a:r>
            <a:r>
              <a:rPr lang="sk" sz="1765">
                <a:solidFill>
                  <a:srgbClr val="000000"/>
                </a:solidFill>
              </a:rPr>
              <a:t> a </a:t>
            </a:r>
            <a:r>
              <a:rPr b="1" lang="sk" sz="1765">
                <a:solidFill>
                  <a:srgbClr val="000000"/>
                </a:solidFill>
              </a:rPr>
              <a:t>napětím</a:t>
            </a:r>
            <a:r>
              <a:rPr lang="sk" sz="1765">
                <a:solidFill>
                  <a:srgbClr val="000000"/>
                </a:solidFill>
              </a:rPr>
              <a:t> ligg. Interspinalia</a:t>
            </a:r>
            <a:endParaRPr sz="1765">
              <a:solidFill>
                <a:srgbClr val="000000"/>
              </a:solidFill>
            </a:endParaRPr>
          </a:p>
          <a:p>
            <a:pPr indent="-228600" lvl="0" marL="22860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100"/>
              <a:buFont typeface="Noto Sans Symbols"/>
              <a:buChar char="●"/>
            </a:pPr>
            <a:r>
              <a:rPr b="1" lang="sk" sz="1765">
                <a:solidFill>
                  <a:srgbClr val="000000"/>
                </a:solidFill>
              </a:rPr>
              <a:t>Retroflexe</a:t>
            </a:r>
            <a:r>
              <a:rPr lang="sk" sz="1765">
                <a:solidFill>
                  <a:srgbClr val="000000"/>
                </a:solidFill>
              </a:rPr>
              <a:t> omezována střechovitým </a:t>
            </a:r>
            <a:r>
              <a:rPr b="1" lang="sk" sz="1765">
                <a:solidFill>
                  <a:srgbClr val="000000"/>
                </a:solidFill>
              </a:rPr>
              <a:t>průběhem</a:t>
            </a:r>
            <a:r>
              <a:rPr lang="sk" sz="1765">
                <a:solidFill>
                  <a:srgbClr val="000000"/>
                </a:solidFill>
              </a:rPr>
              <a:t> trnových výběžků</a:t>
            </a:r>
            <a:endParaRPr sz="1765">
              <a:solidFill>
                <a:srgbClr val="000000"/>
              </a:solidFill>
            </a:endParaRPr>
          </a:p>
          <a:p>
            <a:pPr indent="-228600" lvl="0" marL="22860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100"/>
              <a:buFont typeface="Noto Sans Symbols"/>
              <a:buChar char="●"/>
            </a:pPr>
            <a:r>
              <a:rPr b="1" lang="sk" sz="1765">
                <a:solidFill>
                  <a:srgbClr val="000000"/>
                </a:solidFill>
              </a:rPr>
              <a:t>Rotace</a:t>
            </a:r>
            <a:r>
              <a:rPr lang="sk" sz="1765">
                <a:solidFill>
                  <a:srgbClr val="000000"/>
                </a:solidFill>
              </a:rPr>
              <a:t> Th páteře je největší v oblasti </a:t>
            </a:r>
            <a:r>
              <a:rPr b="1" lang="sk" sz="1765">
                <a:solidFill>
                  <a:srgbClr val="000000"/>
                </a:solidFill>
              </a:rPr>
              <a:t>C-Th a Th-L </a:t>
            </a:r>
            <a:r>
              <a:rPr lang="sk" sz="1765">
                <a:solidFill>
                  <a:srgbClr val="000000"/>
                </a:solidFill>
              </a:rPr>
              <a:t>přechodu, ve středním úseku minimální</a:t>
            </a:r>
            <a:endParaRPr sz="1765">
              <a:solidFill>
                <a:srgbClr val="000000"/>
              </a:solidFill>
            </a:endParaRPr>
          </a:p>
          <a:p>
            <a:pPr indent="-101600" lvl="0" marL="2286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765">
              <a:solidFill>
                <a:srgbClr val="000000"/>
              </a:solidFill>
            </a:endParaRPr>
          </a:p>
          <a:p>
            <a:pPr indent="-112298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765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Pohyby hrudní páteře: rotace</a:t>
            </a:r>
            <a:endParaRPr/>
          </a:p>
        </p:txBody>
      </p:sp>
      <p:sp>
        <p:nvSpPr>
          <p:cNvPr id="262" name="Google Shape;262;p20"/>
          <p:cNvSpPr txBox="1"/>
          <p:nvPr>
            <p:ph idx="1" type="body"/>
          </p:nvPr>
        </p:nvSpPr>
        <p:spPr>
          <a:xfrm>
            <a:off x="540000" y="1269000"/>
            <a:ext cx="53094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500"/>
              <a:t>Rotace Thp je spojena s:</a:t>
            </a:r>
            <a:endParaRPr sz="1500"/>
          </a:p>
          <a:p>
            <a:pPr indent="-2095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zvětšením konkavity žeber na straně rotace (1)</a:t>
            </a:r>
            <a:endParaRPr sz="1500"/>
          </a:p>
          <a:p>
            <a:pPr indent="-2095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zmenšením konkavity žeber na straně opačné (2)</a:t>
            </a:r>
            <a:endParaRPr sz="1500"/>
          </a:p>
          <a:p>
            <a:pPr indent="-2095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zvětšením chondrokostální konkavity na straně opačné (3)</a:t>
            </a:r>
            <a:endParaRPr sz="1500"/>
          </a:p>
          <a:p>
            <a:pPr indent="-2095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zmenšením chondrokostální konkavity na straně rotace (4)</a:t>
            </a:r>
            <a:endParaRPr sz="1500"/>
          </a:p>
          <a:p>
            <a:pPr indent="-2095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mechanická rezistence hrudního koše hraje roli v omezení pohybu v hrudní páteři</a:t>
            </a:r>
            <a:endParaRPr sz="1500"/>
          </a:p>
          <a:p>
            <a:pPr indent="-2095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u mladých je hrudní koš flexibilní, proto je rozsah pohybu větší, ale věkem žeberní chrupavky osifikují a to redukuje chondrokostální elasticitu, proto je pak hrudní koš více rigidní a pohyb je menší</a:t>
            </a:r>
            <a:endParaRPr sz="1500"/>
          </a:p>
          <a:p>
            <a:pPr indent="-1143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800"/>
          </a:p>
        </p:txBody>
      </p:sp>
      <p:pic>
        <p:nvPicPr>
          <p:cNvPr id="263" name="Google Shape;26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8709" y="1268994"/>
            <a:ext cx="2713727" cy="2157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Klíčové segmenty hrudní páteře</a:t>
            </a:r>
            <a:endParaRPr/>
          </a:p>
        </p:txBody>
      </p:sp>
      <p:sp>
        <p:nvSpPr>
          <p:cNvPr id="269" name="Google Shape;269;p21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800"/>
              <a:t>Th/L přechod</a:t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dochází zde k rotaci v rozsahu několika stupňů, stejně tak v dolní Thp a horní Lp, pohyb provázen LF Lp (rotace se neodehrává jen v ThL)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b="1" lang="sk" sz="1800"/>
              <a:t>C/Th přechod (až po Th 3-4)</a:t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v tomto úseku končí pohyb hlavy a krku pokud je držení cervikotorakálního úseku vzpřímené</a:t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nejpohyblivější úsek páteře přechází v nejméně pohyblivý</a:t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úpon mohutných svalů a vazů ramenního pletence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b="1" lang="sk" sz="1800"/>
              <a:t>Střední hrudní páteř</a:t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nejslabší místo vzpřimovače trupu, konec cervikálního a začátek thoracolumbálního erektoru, biomechanicky významný obratel Th 5 </a:t>
            </a:r>
            <a:endParaRPr sz="18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Klinický obraz dysfunkce hrudní páteře</a:t>
            </a:r>
            <a:endParaRPr/>
          </a:p>
        </p:txBody>
      </p:sp>
      <p:sp>
        <p:nvSpPr>
          <p:cNvPr id="275" name="Google Shape;275;p22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800"/>
              <a:t>C/Th přechod: C6/7 - Th2/3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bolesti hlavy, dysestezie v horní končetině zejména v rameni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postižení kloubů v oblasti ramenní a horní žebra (nejčastěji 1.)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zvýšené napětí s TrP ve většině svalů ramenního pletence (mm. scaleni, m SCM, m. trapezius, m. supra a infraspinatus, m. subscapularis, bránice a mm. pectorales)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mm. scaleni spolu s m. pectoralis minor a 1. žebrem hl. příčina TOS - často zřetězení se sy karp. tunelu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blokády a hypertonus častěji na pravé straně</a:t>
            </a:r>
            <a:endParaRPr sz="18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Klinický obraz dysfunkce hrudní páteře</a:t>
            </a:r>
            <a:endParaRPr/>
          </a:p>
        </p:txBody>
      </p:sp>
      <p:sp>
        <p:nvSpPr>
          <p:cNvPr id="281" name="Google Shape;281;p23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530"/>
              <a:t>Th 3/4 -  Th 9/10</a:t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30"/>
              <a:buChar char="•"/>
            </a:pPr>
            <a:r>
              <a:rPr lang="sk" sz="1530"/>
              <a:t>nejčastěji viscerální bolesti (vlevo -srdce, plíce, žaludek, slinivka, vpravo -žlučník, plíce, dvanáctník, slepé střevo) </a:t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30"/>
              <a:buChar char="•"/>
            </a:pPr>
            <a:r>
              <a:rPr lang="sk" sz="1530"/>
              <a:t>postižení Thp sekundárně při primární lézi Cp, Lp </a:t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30"/>
              <a:buChar char="•"/>
            </a:pPr>
            <a:r>
              <a:rPr lang="sk" sz="1530"/>
              <a:t>funkční poruchy nejčastěji v Th5, kde je nejslabší úsek vzpřimovače trupu (dysfunkce s úponovými bolesti sternokostálních kloubů)</a:t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30"/>
              <a:buChar char="•"/>
            </a:pPr>
            <a:r>
              <a:rPr lang="sk" sz="1530"/>
              <a:t>blokády žeber spjaty s blokádami Thp a omezenou LF na straně postiženého žebra</a:t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30"/>
              <a:buChar char="•"/>
            </a:pPr>
            <a:r>
              <a:rPr lang="sk" sz="1530"/>
              <a:t>bolest při nádechu i výdechu (častěji při postižení horních žeber)</a:t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30"/>
              <a:buChar char="•"/>
            </a:pPr>
            <a:r>
              <a:rPr lang="sk" sz="1530"/>
              <a:t>TrPs m. erector spinae, mm. pectorales, mm. serrati, bránice, pánevní dno (m. coccygeus), m. latissimus dorsi</a:t>
            </a:r>
            <a:endParaRPr sz="153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30"/>
              <a:buChar char="•"/>
            </a:pPr>
            <a:r>
              <a:rPr lang="sk" sz="1530"/>
              <a:t>při prudké bolesti dolního žeberního oblouku nutno pomýšlet na sklouznuté žebro („slipped rib“)</a:t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30"/>
              <a:buChar char="•"/>
            </a:pPr>
            <a:r>
              <a:rPr lang="sk" sz="1530"/>
              <a:t>Thp je nejméně pohyblivý úsek páteře, proto bývá nejméně často postižen jako první</a:t>
            </a:r>
            <a:endParaRPr sz="18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Klinický obraz dysfunkce hrudní páteře</a:t>
            </a:r>
            <a:endParaRPr/>
          </a:p>
        </p:txBody>
      </p:sp>
      <p:sp>
        <p:nvSpPr>
          <p:cNvPr id="287" name="Google Shape;287;p24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800"/>
              <a:t>Th/L přechod:  Th11/12 - L1/2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sk" sz="1800"/>
              <a:t>bolest v kříži, mezi lopatkami, nejméně často v místě poruchy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sk" sz="1800"/>
              <a:t>při pseudoviscerálních bolestech nutno pomýšlet na postižení ledviny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sk" sz="1800"/>
              <a:t>TrPs: m. erector spinae (od Th4), m. quadratus lumborum, m. psoas (pseudoviscerální B), m. rectus abdominis (přenesená B kříže a pánevního dna)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sk" sz="1800"/>
              <a:t>omezení rotace na opačnou stranu sv. spasmů</a:t>
            </a:r>
            <a:endParaRPr sz="18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Vyšetření hrudní páteře</a:t>
            </a:r>
            <a:endParaRPr/>
          </a:p>
        </p:txBody>
      </p:sp>
      <p:sp>
        <p:nvSpPr>
          <p:cNvPr id="293" name="Google Shape;293;p25"/>
          <p:cNvSpPr txBox="1"/>
          <p:nvPr>
            <p:ph idx="1" type="body"/>
          </p:nvPr>
        </p:nvSpPr>
        <p:spPr>
          <a:xfrm>
            <a:off x="540000" y="1269000"/>
            <a:ext cx="58137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800"/>
              <a:t>Aspekce</a:t>
            </a:r>
            <a:endParaRPr sz="1800"/>
          </a:p>
          <a:p>
            <a:pPr indent="-114300" lvl="1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Charakter křivky ve frontální rovině</a:t>
            </a:r>
            <a:endParaRPr sz="1600"/>
          </a:p>
          <a:p>
            <a:pPr indent="-114300" lvl="1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Charakter křivky v sagitální rovině</a:t>
            </a:r>
            <a:endParaRPr sz="1600"/>
          </a:p>
          <a:p>
            <a:pPr indent="-114300" lvl="1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Změna funkce obratle provázena rotací či posunem trnu</a:t>
            </a:r>
            <a:endParaRPr sz="1600"/>
          </a:p>
          <a:p>
            <a:pPr indent="0" lvl="1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</a:pPr>
            <a:r>
              <a:rPr b="1" lang="sk" sz="1800"/>
              <a:t>Vyšetření</a:t>
            </a:r>
            <a:endParaRPr sz="16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Vyšetření celkového rozvíjení páteře (Thomayer, Stibor, Schober)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Vyšetření HAZ (Küblerova řasa)</a:t>
            </a:r>
            <a:br>
              <a:rPr lang="sk" sz="1800"/>
            </a:br>
            <a:endParaRPr sz="1800"/>
          </a:p>
          <a:p>
            <a:pPr indent="0" lvl="1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800"/>
          </a:p>
          <a:p>
            <a:pPr indent="0" lvl="1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b="1" sz="16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pic>
        <p:nvPicPr>
          <p:cNvPr descr="PROTOKOL: ANATOMICKÉ ZMĚNY POHYBOVÉHO APARÁTU U ČLOVĚKA V DŮSLEDKU ..." id="294" name="Google Shape;29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51455" y="842972"/>
            <a:ext cx="2501503" cy="345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Vyšetření hrudní páteře</a:t>
            </a:r>
            <a:endParaRPr/>
          </a:p>
        </p:txBody>
      </p:sp>
      <p:sp>
        <p:nvSpPr>
          <p:cNvPr id="300" name="Google Shape;300;p26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b="1" lang="sk" sz="1600"/>
              <a:t>Aktivní pohyb</a:t>
            </a:r>
            <a:endParaRPr sz="1400"/>
          </a:p>
          <a:p>
            <a:pPr indent="-215900" lvl="1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sk" sz="1600"/>
              <a:t>P: sed rozkročmo na kraji lehátka</a:t>
            </a:r>
            <a:endParaRPr sz="1400"/>
          </a:p>
          <a:p>
            <a:pPr indent="-215900" lvl="1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sk" sz="1600"/>
              <a:t>Sledujeme plynulost, rozsah, omezení, bolestivost pohybu</a:t>
            </a:r>
            <a:endParaRPr sz="1400"/>
          </a:p>
          <a:p>
            <a:pPr indent="-215900" lvl="1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sk" sz="1600"/>
              <a:t>Pacient provádí aktivní pohyb do: </a:t>
            </a:r>
            <a:endParaRPr sz="1400"/>
          </a:p>
          <a:p>
            <a:pPr indent="-215900" lvl="2" marL="685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</a:pPr>
            <a:r>
              <a:rPr b="1" lang="sk" sz="1600"/>
              <a:t>AF</a:t>
            </a:r>
            <a:r>
              <a:rPr lang="sk" sz="1600"/>
              <a:t> - pohyb začíná flexí Cp s pokračováním do Thp (sledujeme oddalování trnů, PV valy, spinózní výběžky)</a:t>
            </a:r>
            <a:endParaRPr b="1" sz="1600"/>
          </a:p>
          <a:p>
            <a:pPr indent="-215900" lvl="2" marL="685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</a:pPr>
            <a:r>
              <a:rPr b="1" lang="sk" sz="1600"/>
              <a:t>RF</a:t>
            </a:r>
            <a:r>
              <a:rPr lang="sk" sz="1600"/>
              <a:t> - pohyb začíná od Cp (záklon v Th páteři je minimální, u fixované kyfózy nelze provést)</a:t>
            </a:r>
            <a:endParaRPr b="1" sz="1600"/>
          </a:p>
          <a:p>
            <a:pPr indent="-215900" lvl="2" marL="685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</a:pPr>
            <a:r>
              <a:rPr b="1" lang="sk" sz="1600"/>
              <a:t>LF</a:t>
            </a:r>
            <a:r>
              <a:rPr lang="sk" sz="1600"/>
              <a:t> - pohyb začíná od Cp (někteří p. místo úklonu zdvíhají jen kontralaterální RAK)</a:t>
            </a:r>
            <a:endParaRPr b="1" sz="1600"/>
          </a:p>
          <a:p>
            <a:pPr indent="-215900" lvl="2" marL="685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</a:pPr>
            <a:r>
              <a:rPr b="1" lang="sk" sz="1600"/>
              <a:t>Rotace</a:t>
            </a:r>
            <a:r>
              <a:rPr lang="sk" sz="1600"/>
              <a:t> - rotace celého trupu (porovnáváme na obou stranách)</a:t>
            </a:r>
            <a:endParaRPr b="1" sz="16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Vyšetření hrudní páteře</a:t>
            </a:r>
            <a:endParaRPr/>
          </a:p>
        </p:txBody>
      </p:sp>
      <p:sp>
        <p:nvSpPr>
          <p:cNvPr id="306" name="Google Shape;306;p27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800"/>
              <a:t>Hodnocení dechové vlny (podle Tesařové)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pacient leží na břiše ruce podél těla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nejprve pacienta necháme dýchat ve vlastním rytmu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poté ho vyzveme k hlubšímu nádechu vycházejícího z břicha, přes Th/L k C/Th přechodu 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sledujeme postup dechové vlny, rozvíjení hrudní páteře a pohyby žeber 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v místě omezeného pohybu nebo blokády dojde k „přeskočení“ segmentu</a:t>
            </a:r>
            <a:br>
              <a:rPr lang="sk" sz="1800"/>
            </a:br>
            <a:endParaRPr b="1" sz="18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Vyšetření hrudní páteře</a:t>
            </a:r>
            <a:endParaRPr/>
          </a:p>
        </p:txBody>
      </p:sp>
      <p:sp>
        <p:nvSpPr>
          <p:cNvPr id="312" name="Google Shape;312;p28"/>
          <p:cNvSpPr txBox="1"/>
          <p:nvPr>
            <p:ph idx="1" type="body"/>
          </p:nvPr>
        </p:nvSpPr>
        <p:spPr>
          <a:xfrm>
            <a:off x="540000" y="1269000"/>
            <a:ext cx="4401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800"/>
              <a:t>Vyšetření bolestivosti trnových výběžků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pacient sedí obkročmo na okraji lehátka, ruce zkřížené na prsou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terapeut uchopí pacienta obhmatem tak, že ruku přiložíme na vzdálenější rameno 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pacienta navedeme do kyfotického sedu 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palpujeme horní okraj trnu pod úhlem 45-50°, lehce zapružíme kaudálně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br>
              <a:rPr lang="sk" sz="1800"/>
            </a:br>
            <a:br>
              <a:rPr lang="sk" sz="1800"/>
            </a:br>
            <a:endParaRPr b="1" sz="18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pic>
        <p:nvPicPr>
          <p:cNvPr id="313" name="Google Shape;31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1894" y="1269004"/>
            <a:ext cx="4010026" cy="2055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Vyšetření hrudní páteře </a:t>
            </a:r>
            <a:endParaRPr/>
          </a:p>
        </p:txBody>
      </p:sp>
      <p:sp>
        <p:nvSpPr>
          <p:cNvPr id="319" name="Google Shape;319;p29"/>
          <p:cNvSpPr txBox="1"/>
          <p:nvPr>
            <p:ph idx="1" type="body"/>
          </p:nvPr>
        </p:nvSpPr>
        <p:spPr>
          <a:xfrm>
            <a:off x="540000" y="1269000"/>
            <a:ext cx="4827600" cy="31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400"/>
              <a:t>Vyšetření Th páteře vidličkou</a:t>
            </a:r>
            <a:endParaRPr sz="1400"/>
          </a:p>
          <a:p>
            <a:pPr indent="-2032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sk" sz="1400"/>
              <a:t>Pacient leží na břiše</a:t>
            </a:r>
            <a:endParaRPr sz="1400"/>
          </a:p>
          <a:p>
            <a:pPr indent="-2032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sk" sz="1400"/>
              <a:t>Terapeut položí 2. a 3. prst kaudálně od spinózního výběžku na processi transversi vyšetřovaného obratle.</a:t>
            </a:r>
            <a:endParaRPr sz="1400"/>
          </a:p>
          <a:p>
            <a:pPr indent="-2032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sk" sz="1400"/>
              <a:t>Přes špičky prstů přitiskneme příčně ulnární hranou druhou ruku.</a:t>
            </a:r>
            <a:endParaRPr sz="1400"/>
          </a:p>
          <a:p>
            <a:pPr indent="-2032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sk" sz="1400"/>
              <a:t>Svrchní horní končetina je natažená v lokti. Lehkým tlakem dosahuje předpětí a následně dopruží.</a:t>
            </a:r>
            <a:endParaRPr sz="1400"/>
          </a:p>
          <a:p>
            <a:pPr indent="-2032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sk" sz="1400"/>
              <a:t>Cítí-li terapeut zvýšený odpor a pacient udává bolest = kloubní blokáda</a:t>
            </a:r>
            <a:endParaRPr sz="1400"/>
          </a:p>
          <a:p>
            <a:pPr indent="-2032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sk" sz="1400"/>
              <a:t>Terapeut necítí zvýšený odpor, ale pacient pociťuje při pružení bolest = může se jednat o lézi meziobratlové destičky</a:t>
            </a:r>
            <a:endParaRPr sz="14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700"/>
          </a:p>
        </p:txBody>
      </p:sp>
      <p:pic>
        <p:nvPicPr>
          <p:cNvPr descr="Obsah obrázku text, noviny&#10;&#10;Popis byl vytvořen automaticky" id="320" name="Google Shape;320;p29"/>
          <p:cNvPicPr preferRelativeResize="0"/>
          <p:nvPr/>
        </p:nvPicPr>
        <p:blipFill rotWithShape="1">
          <a:blip r:embed="rId3">
            <a:alphaModFix/>
          </a:blip>
          <a:srcRect b="3739" l="5012" r="75167" t="10082"/>
          <a:stretch/>
        </p:blipFill>
        <p:spPr>
          <a:xfrm>
            <a:off x="5834675" y="23713"/>
            <a:ext cx="1874974" cy="509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Stavba hrudního obratle</a:t>
            </a:r>
            <a:endParaRPr/>
          </a:p>
        </p:txBody>
      </p:sp>
      <p:sp>
        <p:nvSpPr>
          <p:cNvPr id="142" name="Google Shape;142;p3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k" sz="1800"/>
              <a:t>1 – corpus vertebrae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k" sz="1800"/>
              <a:t>2 – processus transversus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k" sz="1800"/>
              <a:t>3 – processus spinosus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k" sz="1800"/>
              <a:t>4 – arcus vertebrae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k" sz="1800"/>
              <a:t>5 – processus articularis superior (kloubní plocha)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k" sz="1800"/>
              <a:t>6 – foveae costales (a - superior, b - inferior)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k" sz="1800"/>
              <a:t>7 – fovea costalis processus transversi</a:t>
            </a:r>
            <a:endParaRPr sz="1800"/>
          </a:p>
          <a:p>
            <a:pPr indent="-1143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pic>
        <p:nvPicPr>
          <p:cNvPr id="143" name="Google Shape;14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6005" y="271053"/>
            <a:ext cx="3569858" cy="2985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Vyšetření hrudní páteře</a:t>
            </a:r>
            <a:endParaRPr/>
          </a:p>
        </p:txBody>
      </p:sp>
      <p:sp>
        <p:nvSpPr>
          <p:cNvPr id="326" name="Google Shape;326;p30"/>
          <p:cNvSpPr txBox="1"/>
          <p:nvPr>
            <p:ph idx="1" type="body"/>
          </p:nvPr>
        </p:nvSpPr>
        <p:spPr>
          <a:xfrm>
            <a:off x="540000" y="1269000"/>
            <a:ext cx="4950900" cy="30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500"/>
              <a:t>Vyšetření  Th páteře do retroflexe (extenze)</a:t>
            </a:r>
            <a:endParaRPr sz="1500"/>
          </a:p>
          <a:p>
            <a:pPr indent="-20955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Pacient sedí na vyšetřovacím stole, ruce má sepjaté v týle s lokty přitisknutými k sobě.</a:t>
            </a:r>
            <a:endParaRPr sz="1500"/>
          </a:p>
          <a:p>
            <a:pPr indent="-20955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Terapeut stojí z boku pacienta, jeho lokty uchopí podhmatem a vede jimi pasivně pohyb do extenze. </a:t>
            </a:r>
            <a:endParaRPr sz="1500"/>
          </a:p>
          <a:p>
            <a:pPr indent="-20955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Druhou rukou palpuje prstem prostor mezi trnovými výběžky hrudních obratlů </a:t>
            </a:r>
            <a:endParaRPr sz="1500"/>
          </a:p>
          <a:p>
            <a:pPr indent="-20955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Záklon vedeme do okamžiku, až se vrchol lordózy nachází v místě palpujícího prstu, poté dopružíme. </a:t>
            </a:r>
            <a:endParaRPr sz="1500"/>
          </a:p>
          <a:p>
            <a:pPr indent="-20955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Za normální situace lze cítit pod palpujícím prstem dopružení, při blokádě narážíme na tvrdou zarážku.</a:t>
            </a:r>
            <a:endParaRPr sz="1500"/>
          </a:p>
          <a:p>
            <a:pPr indent="-20955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Vyšetření začínáme kraniálně a končíme u Th9 (dále nebezpečí vedení do retroflexe v Lp)</a:t>
            </a:r>
            <a:endParaRPr sz="15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800"/>
          </a:p>
        </p:txBody>
      </p:sp>
      <p:pic>
        <p:nvPicPr>
          <p:cNvPr id="327" name="Google Shape;327;p30"/>
          <p:cNvPicPr preferRelativeResize="0"/>
          <p:nvPr/>
        </p:nvPicPr>
        <p:blipFill rotWithShape="1">
          <a:blip r:embed="rId3">
            <a:alphaModFix/>
          </a:blip>
          <a:srcRect b="0" l="18118" r="17219" t="0"/>
          <a:stretch/>
        </p:blipFill>
        <p:spPr>
          <a:xfrm>
            <a:off x="5770210" y="1037850"/>
            <a:ext cx="2644838" cy="306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Mobilizace hrudní páteře</a:t>
            </a:r>
            <a:endParaRPr/>
          </a:p>
        </p:txBody>
      </p:sp>
      <p:sp>
        <p:nvSpPr>
          <p:cNvPr id="333" name="Google Shape;333;p31"/>
          <p:cNvSpPr txBox="1"/>
          <p:nvPr>
            <p:ph idx="1" type="body"/>
          </p:nvPr>
        </p:nvSpPr>
        <p:spPr>
          <a:xfrm>
            <a:off x="540000" y="1269000"/>
            <a:ext cx="4906200" cy="30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500"/>
              <a:t>Mobilizace Th páteře do extenze – vleže na břiše (křížový hmat)</a:t>
            </a:r>
            <a:endParaRPr sz="1500"/>
          </a:p>
          <a:p>
            <a:pPr indent="-190500" lvl="0" marL="2286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sk" sz="1500"/>
              <a:t>Poloha na břiše přináší výhodu nižšího stupně aktivního svalového napětí a tím dosažení větší relaxace pacienta.</a:t>
            </a:r>
            <a:endParaRPr sz="1500"/>
          </a:p>
          <a:p>
            <a:pPr indent="-190500" lvl="0" marL="2286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sk" sz="1500"/>
              <a:t>Při této mobilizaci posouváme dolní obratel proti hornímu ventrálně. Má lordotizující a rotační účinek.</a:t>
            </a:r>
            <a:endParaRPr sz="1500"/>
          </a:p>
          <a:p>
            <a:pPr indent="-190500" lvl="0" marL="2286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sk" sz="1500"/>
              <a:t>Terapeut položí překřížené dlaně na záda pacienta. Jejich kontakt je zprostředkován kořenem dlaně na proc. transversus horního obratle segmentu a kontralaterálně na dolním obratli.</a:t>
            </a:r>
            <a:endParaRPr sz="1500"/>
          </a:p>
          <a:p>
            <a:pPr indent="-190500" lvl="0" marL="2286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sk" sz="1500"/>
              <a:t>Lehkým tlakem natažených paží dosáhneme předpětí a při výdechu mobilizujeme dopružením.</a:t>
            </a:r>
            <a:endParaRPr sz="1500"/>
          </a:p>
          <a:p>
            <a:pPr indent="-1143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800"/>
          </a:p>
        </p:txBody>
      </p:sp>
      <p:pic>
        <p:nvPicPr>
          <p:cNvPr descr="Obsah obrázku snímek obrazovky, počítač, monitor, klávesnice&#10;&#10;Popis byl vytvořen automaticky" id="334" name="Google Shape;334;p31"/>
          <p:cNvPicPr preferRelativeResize="0"/>
          <p:nvPr/>
        </p:nvPicPr>
        <p:blipFill rotWithShape="1">
          <a:blip r:embed="rId3">
            <a:alphaModFix/>
          </a:blip>
          <a:srcRect b="16302" l="46051" r="21491" t="23156"/>
          <a:stretch/>
        </p:blipFill>
        <p:spPr>
          <a:xfrm>
            <a:off x="5502172" y="446382"/>
            <a:ext cx="3453876" cy="402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Vyšetření hrudní páteře</a:t>
            </a:r>
            <a:endParaRPr/>
          </a:p>
        </p:txBody>
      </p:sp>
      <p:sp>
        <p:nvSpPr>
          <p:cNvPr id="340" name="Google Shape;340;p32"/>
          <p:cNvSpPr txBox="1"/>
          <p:nvPr>
            <p:ph idx="1" type="body"/>
          </p:nvPr>
        </p:nvSpPr>
        <p:spPr>
          <a:xfrm>
            <a:off x="540000" y="1269000"/>
            <a:ext cx="4659600" cy="30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800"/>
              <a:t>Vyšetření Th páteře do anteflexe (flexe)</a:t>
            </a:r>
            <a:endParaRPr sz="1800"/>
          </a:p>
          <a:p>
            <a:pPr indent="-228600" lvl="0" marL="2286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Pacient sedí na vyšetřovacím stole, ruce má sepjaté v týle s lokty přitisknutými k sobě.</a:t>
            </a:r>
            <a:endParaRPr sz="1800"/>
          </a:p>
          <a:p>
            <a:pPr indent="-228600" lvl="0" marL="2286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Terapeut stojí z boku pacienta, jednou rukou uchopí jeho lokty nadhmatem a tlakem ho vede do předklonu.</a:t>
            </a:r>
            <a:endParaRPr sz="1800"/>
          </a:p>
          <a:p>
            <a:pPr indent="-228600" lvl="0" marL="2286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Prst druhé ruky palpuje mezi trnovými výběžky na vrcholu vytvořené kyfózy jejich oddalování.</a:t>
            </a:r>
            <a:endParaRPr sz="1800"/>
          </a:p>
          <a:p>
            <a:pPr indent="-1143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pic>
        <p:nvPicPr>
          <p:cNvPr descr="Obsah obrázku snímek obrazovky, počítač, monitor, vsedě&#10;&#10;Popis byl vytvořen automaticky" id="341" name="Google Shape;341;p32"/>
          <p:cNvPicPr preferRelativeResize="0"/>
          <p:nvPr/>
        </p:nvPicPr>
        <p:blipFill rotWithShape="1">
          <a:blip r:embed="rId3">
            <a:alphaModFix/>
          </a:blip>
          <a:srcRect b="16300" l="30203" r="26463" t="14064"/>
          <a:stretch/>
        </p:blipFill>
        <p:spPr>
          <a:xfrm>
            <a:off x="5345200" y="760128"/>
            <a:ext cx="3607726" cy="3623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Mobilizace hrudní páteře</a:t>
            </a:r>
            <a:endParaRPr/>
          </a:p>
        </p:txBody>
      </p:sp>
      <p:sp>
        <p:nvSpPr>
          <p:cNvPr id="347" name="Google Shape;347;p33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800"/>
              <a:t>Mobilizace Th páteře do anteflexe</a:t>
            </a:r>
            <a:endParaRPr sz="1800"/>
          </a:p>
          <a:p>
            <a:pPr indent="-228600" lvl="0" marL="2286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Poloha pacienta i terapeuta jsou stejné jako při vyšetření.</a:t>
            </a:r>
            <a:endParaRPr sz="1800"/>
          </a:p>
          <a:p>
            <a:pPr indent="-228600" lvl="0" marL="2286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Terapeut uvede pacienta do anteflexe tak, aby mobilizovaný segment byl na vrcholu kyfózy, kde také spočívá jeho prst. </a:t>
            </a:r>
            <a:endParaRPr sz="1800"/>
          </a:p>
          <a:p>
            <a:pPr indent="-228600" lvl="0" marL="2286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Při mobilizaci pacienta vyzveme, aby se s nádechem podíval k čelu a současně tlačil lokty vzhůru proti odporu terapeuta. Po krátkodobém zadržení dechu povolí tlak, podívá se dolů a vydechuje.</a:t>
            </a:r>
            <a:endParaRPr sz="1800"/>
          </a:p>
          <a:p>
            <a:pPr indent="-228600" lvl="0" marL="2286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Kyfóza se zvětšuje a terapeut dosahuje dalšího předpětí.</a:t>
            </a:r>
            <a:endParaRPr sz="1800"/>
          </a:p>
          <a:p>
            <a:pPr indent="-1143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Vyšetření hrudní páteře </a:t>
            </a:r>
            <a:endParaRPr/>
          </a:p>
        </p:txBody>
      </p:sp>
      <p:sp>
        <p:nvSpPr>
          <p:cNvPr id="353" name="Google Shape;353;p34"/>
          <p:cNvSpPr txBox="1"/>
          <p:nvPr>
            <p:ph idx="1" type="body"/>
          </p:nvPr>
        </p:nvSpPr>
        <p:spPr>
          <a:xfrm>
            <a:off x="540000" y="1269000"/>
            <a:ext cx="5074200" cy="31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5900" lvl="0" marL="2286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sk" sz="1600"/>
              <a:t>Pacient sedí na vyšetřovacím stole, ruce má sepjaté v týle s lokty u sebe.</a:t>
            </a:r>
            <a:endParaRPr sz="1600"/>
          </a:p>
          <a:p>
            <a:pPr indent="-215900" lvl="0" marL="2286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sk" sz="1600"/>
              <a:t>Terapeut stojí z boku pacienta, jednou rukou uchopí jeho lokty podhmatem a dlaň položí na rameno v oblasti m. deltoideus.</a:t>
            </a:r>
            <a:endParaRPr sz="1600"/>
          </a:p>
          <a:p>
            <a:pPr indent="-215900" lvl="0" marL="2286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sk" sz="1600"/>
              <a:t>Dva prsty druhé ruky položí na stranu trnových výběžků ve směru úklonu.</a:t>
            </a:r>
            <a:endParaRPr sz="1600"/>
          </a:p>
          <a:p>
            <a:pPr indent="-215900" lvl="0" marL="2286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sk" sz="1600"/>
              <a:t>Úklon je veden mediokaudálním směrem – čím větší úklon, tím kaudálnější segmenty vyšetřujeme. </a:t>
            </a:r>
            <a:endParaRPr sz="1600"/>
          </a:p>
          <a:p>
            <a:pPr indent="-215900" lvl="0" marL="2286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sk" sz="1600"/>
              <a:t>Prsty palpujeme přibližování obratlů během úklonu. V případě blokády tento pohyb chybí.</a:t>
            </a:r>
            <a:endParaRPr sz="1600"/>
          </a:p>
          <a:p>
            <a:pPr indent="-1143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600"/>
          </a:p>
          <a:p>
            <a:pPr indent="-1143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900"/>
          </a:p>
        </p:txBody>
      </p:sp>
      <p:pic>
        <p:nvPicPr>
          <p:cNvPr descr="Obsah obrázku monitor, počítač, snímek obrazovky, interiér&#10;&#10;Popis byl vytvořen automaticky" id="354" name="Google Shape;354;p34"/>
          <p:cNvPicPr preferRelativeResize="0"/>
          <p:nvPr/>
        </p:nvPicPr>
        <p:blipFill rotWithShape="1">
          <a:blip r:embed="rId3">
            <a:alphaModFix/>
          </a:blip>
          <a:srcRect b="11030" l="34596" r="29555" t="19635"/>
          <a:stretch/>
        </p:blipFill>
        <p:spPr>
          <a:xfrm>
            <a:off x="5715000" y="539998"/>
            <a:ext cx="3237286" cy="391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Vyšetření hrudní páteře</a:t>
            </a:r>
            <a:endParaRPr/>
          </a:p>
        </p:txBody>
      </p:sp>
      <p:sp>
        <p:nvSpPr>
          <p:cNvPr id="360" name="Google Shape;360;p35"/>
          <p:cNvSpPr txBox="1"/>
          <p:nvPr>
            <p:ph idx="1" type="body"/>
          </p:nvPr>
        </p:nvSpPr>
        <p:spPr>
          <a:xfrm>
            <a:off x="540000" y="1269000"/>
            <a:ext cx="45924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400"/>
              <a:t>Vyšetření Th páteře do rotace</a:t>
            </a:r>
            <a:endParaRPr sz="1400"/>
          </a:p>
          <a:p>
            <a:pPr indent="-1905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sk" sz="1400"/>
              <a:t>Pacient sedí obkročmo na vyšetřovacím stole, ruce má sepjaté v týle s lokty přitisknutými k sobě.</a:t>
            </a:r>
            <a:endParaRPr sz="1400"/>
          </a:p>
          <a:p>
            <a:pPr indent="-1905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sk" sz="1400"/>
              <a:t>Terapeut stojí za ním, spíše u jeho zad. Jednu ruku provleče pod vzdálenějším předloktím a dlaň položí na rameno.</a:t>
            </a:r>
            <a:endParaRPr sz="1400"/>
          </a:p>
          <a:p>
            <a:pPr indent="-1905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sk" sz="1400"/>
              <a:t>Dva prsty druhé ruky přiloží na obratlové trny a palpuje jimi pohyb obratlů – horní obratel by se měl začít pohybovat o něco dříve. Společný pohyb trnů značí blokádu.</a:t>
            </a:r>
            <a:endParaRPr sz="1400"/>
          </a:p>
          <a:p>
            <a:pPr indent="-1905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sk" sz="1400"/>
              <a:t>Rotace trupu je vedena tahem za rameno až k přiloženým prstům a následně se provede dopružení. </a:t>
            </a:r>
            <a:endParaRPr sz="1400"/>
          </a:p>
          <a:p>
            <a:pPr indent="-1905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sk" sz="1400"/>
              <a:t>Při vyšetření postupujeme kraniokaudálně a nevracíme se do výchozího postavení.</a:t>
            </a:r>
            <a:endParaRPr sz="1400"/>
          </a:p>
          <a:p>
            <a:pPr indent="-1143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400"/>
          </a:p>
          <a:p>
            <a:pPr indent="-1143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700"/>
          </a:p>
        </p:txBody>
      </p:sp>
      <p:pic>
        <p:nvPicPr>
          <p:cNvPr descr="Obsah obrázku snímek obrazovky, monitor, počítač, přenosný počítač&#10;&#10;Popis byl vytvořen automaticky" id="361" name="Google Shape;361;p35"/>
          <p:cNvPicPr preferRelativeResize="0"/>
          <p:nvPr/>
        </p:nvPicPr>
        <p:blipFill rotWithShape="1">
          <a:blip r:embed="rId3">
            <a:alphaModFix/>
          </a:blip>
          <a:srcRect b="33331" l="64293" r="10553" t="22301"/>
          <a:stretch/>
        </p:blipFill>
        <p:spPr>
          <a:xfrm>
            <a:off x="5387941" y="609573"/>
            <a:ext cx="3363883" cy="3708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Mobilizace hrudní páteře</a:t>
            </a:r>
            <a:endParaRPr/>
          </a:p>
        </p:txBody>
      </p:sp>
      <p:sp>
        <p:nvSpPr>
          <p:cNvPr id="367" name="Google Shape;367;p36"/>
          <p:cNvSpPr txBox="1"/>
          <p:nvPr>
            <p:ph idx="1" type="body"/>
          </p:nvPr>
        </p:nvSpPr>
        <p:spPr>
          <a:xfrm>
            <a:off x="540000" y="1269000"/>
            <a:ext cx="5287200" cy="29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700"/>
              <a:t>Mobilizace Th páteře do rotace</a:t>
            </a:r>
            <a:endParaRPr sz="1700"/>
          </a:p>
          <a:p>
            <a:pPr indent="-2222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sk" sz="1700"/>
              <a:t>Pacient sedí obkročmo na kraji vyšetřovacího lehátka, dlaně má sepjaté na temeni a lokty u sebe.</a:t>
            </a:r>
            <a:endParaRPr sz="1700"/>
          </a:p>
          <a:p>
            <a:pPr indent="-2222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sk" sz="1700"/>
              <a:t>Terapeut stojí za zády pacienta. Jednu svou ruku provlékne vzdálenější flektovanou končetinou pacienta a dlaň položí na rameno. Tato ruka bude vést pohyb do rotace.</a:t>
            </a:r>
            <a:endParaRPr sz="1700"/>
          </a:p>
          <a:p>
            <a:pPr indent="-2222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sk" sz="1700"/>
              <a:t>Palec druhé ruky přiloží ze strany na proc. spinosus spodního obratle pohybového segmentu a při rotaci na něj bude klást odpor.</a:t>
            </a:r>
            <a:endParaRPr sz="1700"/>
          </a:p>
          <a:p>
            <a:pPr indent="-2222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sk" sz="1700"/>
              <a:t>Po dosažení předpětí v segmentu lehce dopružíme a klidně několikrát opakujeme.</a:t>
            </a:r>
            <a:endParaRPr sz="17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2000"/>
          </a:p>
        </p:txBody>
      </p:sp>
      <p:pic>
        <p:nvPicPr>
          <p:cNvPr descr="Obsah obrázku snímek obrazovky, monitor, počítač&#10;&#10;Popis byl vytvořen automaticky" id="368" name="Google Shape;368;p36"/>
          <p:cNvPicPr preferRelativeResize="0"/>
          <p:nvPr/>
        </p:nvPicPr>
        <p:blipFill rotWithShape="1">
          <a:blip r:embed="rId3">
            <a:alphaModFix/>
          </a:blip>
          <a:srcRect b="23370" l="32034" r="45907" t="31398"/>
          <a:stretch/>
        </p:blipFill>
        <p:spPr>
          <a:xfrm>
            <a:off x="5894299" y="540005"/>
            <a:ext cx="2839450" cy="3639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Mobilizace hrudní páteře</a:t>
            </a:r>
            <a:endParaRPr/>
          </a:p>
        </p:txBody>
      </p:sp>
      <p:sp>
        <p:nvSpPr>
          <p:cNvPr id="374" name="Google Shape;374;p37"/>
          <p:cNvSpPr txBox="1"/>
          <p:nvPr>
            <p:ph idx="1" type="body"/>
          </p:nvPr>
        </p:nvSpPr>
        <p:spPr>
          <a:xfrm>
            <a:off x="540000" y="1269000"/>
            <a:ext cx="6093900" cy="21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400"/>
              <a:t>Mobilizace Th-L přechodu rytmickou kontrakcí psoatu</a:t>
            </a:r>
            <a:endParaRPr b="1" sz="1400"/>
          </a:p>
          <a:p>
            <a:pPr indent="-211772" lvl="0" marL="228600" rtl="0" algn="just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sk" sz="1400"/>
              <a:t>Pacient leží na boku neošetřované strany. Spodní DK leží v lehké flexi na stole, vrchní DK je ohnutá do 90º v koleni a kyčli a je položena vnitřní hranou chodila na koleně spodní DK.</a:t>
            </a:r>
            <a:endParaRPr sz="1400"/>
          </a:p>
          <a:p>
            <a:pPr indent="-211772" lvl="0" marL="228600" rtl="0" algn="just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sk" sz="1400"/>
              <a:t>Trup je rotován na opačnou stranu tak, že pacient leží na zádech a dívá se na opačnou stranu</a:t>
            </a:r>
            <a:endParaRPr sz="1400"/>
          </a:p>
          <a:p>
            <a:pPr indent="-211772" lvl="0" marL="228600" rtl="0" algn="just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sk" sz="1400"/>
              <a:t>Terapeut stojí vedle lehátka před pacientem tak, aby mohl svým bokem klást odpor proti zvětšování flexe v kyčli horní DK pacienta.</a:t>
            </a:r>
            <a:endParaRPr sz="1400"/>
          </a:p>
          <a:p>
            <a:pPr indent="-211772" lvl="0" marL="228600" rtl="0" algn="just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sk" sz="1400"/>
              <a:t>V izometrické fázi pacient rytmicky tlačí koleny proti našemu stehnu do flexe nebo odolává rytmickému tlaku terapeuta do extenze.</a:t>
            </a:r>
            <a:endParaRPr sz="1400"/>
          </a:p>
          <a:p>
            <a:pPr indent="-203200" lvl="0" marL="2286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sk" sz="1400"/>
              <a:t>Rytmický tah m. psoas major za proc. transversi obratlů v ThL přechodu při rotaci trupu vyvolává jejich mobilizaci. Rytmus kontrakcí by měl být asi 2x za sekundu.</a:t>
            </a:r>
            <a:endParaRPr sz="1400"/>
          </a:p>
          <a:p>
            <a:pPr indent="-203200" lvl="0" marL="22860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</a:pPr>
            <a:r>
              <a:rPr lang="sk" sz="1400"/>
              <a:t>Tato technika je vhodná také pro automobilizaci, kdy pacient klade odpor pomocí své HK.</a:t>
            </a:r>
            <a:endParaRPr sz="1400"/>
          </a:p>
          <a:p>
            <a:pPr indent="0" lvl="0" marL="0" rtl="0" algn="just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400"/>
          </a:p>
        </p:txBody>
      </p:sp>
      <p:pic>
        <p:nvPicPr>
          <p:cNvPr descr="Obsah obrázku snímek obrazovky, počítač&#10;&#10;Popis byl vytvořen automaticky" id="375" name="Google Shape;375;p37"/>
          <p:cNvPicPr preferRelativeResize="0"/>
          <p:nvPr/>
        </p:nvPicPr>
        <p:blipFill rotWithShape="1">
          <a:blip r:embed="rId3">
            <a:alphaModFix/>
          </a:blip>
          <a:srcRect b="34502" l="28507" r="34065" t="38466"/>
          <a:stretch/>
        </p:blipFill>
        <p:spPr>
          <a:xfrm>
            <a:off x="5681375" y="-1"/>
            <a:ext cx="3462624" cy="156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Mobilizace hrudní páteře</a:t>
            </a:r>
            <a:endParaRPr/>
          </a:p>
        </p:txBody>
      </p:sp>
      <p:sp>
        <p:nvSpPr>
          <p:cNvPr id="381" name="Google Shape;381;p38"/>
          <p:cNvSpPr txBox="1"/>
          <p:nvPr>
            <p:ph idx="1" type="body"/>
          </p:nvPr>
        </p:nvSpPr>
        <p:spPr>
          <a:xfrm>
            <a:off x="540000" y="1269000"/>
            <a:ext cx="4984500" cy="31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400"/>
              <a:t>Trakční mobilizace Th páteře do extenze – dolní hrudní páteř</a:t>
            </a:r>
            <a:endParaRPr sz="1400"/>
          </a:p>
          <a:p>
            <a:pPr indent="-2032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sk" sz="1400"/>
              <a:t>Pacient sedí na lehátku, dlaněmi si objímá paže nad lokty.</a:t>
            </a:r>
            <a:endParaRPr sz="1400"/>
          </a:p>
          <a:p>
            <a:pPr indent="-203200" lvl="0" marL="2286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sk" sz="1400"/>
              <a:t>Terapeut stojí za pacientem, s extendovanými pažemi uchopí pohmatem lokty pacienta (dlaně jako mističky) a zády si ho opře o svůj hrudník.</a:t>
            </a:r>
            <a:endParaRPr sz="1400"/>
          </a:p>
          <a:p>
            <a:pPr indent="-203200" lvl="0" marL="2286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sk" sz="1400"/>
              <a:t>Pozvolně zvyšujeme záklon a vyvíjíme tím tah v ose páteře, čímž se zvyšuje předpětí. Pak pacienta vyzveme, aby se podíval nahoru a pozvolna se nadechoval. V relaxační fázi pak směřuje pohled dolů a vydechuje.</a:t>
            </a:r>
            <a:endParaRPr sz="1400"/>
          </a:p>
          <a:p>
            <a:pPr indent="-2032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sk" sz="1400"/>
              <a:t>Trakce se odehrává více v dolní hrudní páteři.</a:t>
            </a:r>
            <a:endParaRPr sz="1400"/>
          </a:p>
          <a:p>
            <a:pPr indent="-2032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sk" sz="1400"/>
              <a:t>Během trakce by nemělo dojít k úplnému nadzvednutí pacienta od podložky!</a:t>
            </a:r>
            <a:endParaRPr sz="1400"/>
          </a:p>
          <a:p>
            <a:pPr indent="-1143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700"/>
          </a:p>
        </p:txBody>
      </p:sp>
      <p:pic>
        <p:nvPicPr>
          <p:cNvPr descr="Obsah obrázku snímek obrazovky, monitor, počítač&#10;&#10;Popis byl vytvořen automaticky" id="382" name="Google Shape;382;p38"/>
          <p:cNvPicPr preferRelativeResize="0"/>
          <p:nvPr/>
        </p:nvPicPr>
        <p:blipFill rotWithShape="1">
          <a:blip r:embed="rId3">
            <a:alphaModFix/>
          </a:blip>
          <a:srcRect b="25580" l="14777" r="74909" t="51461"/>
          <a:stretch/>
        </p:blipFill>
        <p:spPr>
          <a:xfrm>
            <a:off x="5916725" y="661150"/>
            <a:ext cx="246451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Mobilizace hrudní páteře</a:t>
            </a:r>
            <a:endParaRPr/>
          </a:p>
        </p:txBody>
      </p:sp>
      <p:sp>
        <p:nvSpPr>
          <p:cNvPr id="388" name="Google Shape;388;p39"/>
          <p:cNvSpPr txBox="1"/>
          <p:nvPr>
            <p:ph idx="1" type="body"/>
          </p:nvPr>
        </p:nvSpPr>
        <p:spPr>
          <a:xfrm>
            <a:off x="540000" y="1269000"/>
            <a:ext cx="5421600" cy="29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600"/>
              <a:t>Trakční mobilizace Th páteře do extenze – střední hrudní páteř </a:t>
            </a:r>
            <a:endParaRPr sz="1600"/>
          </a:p>
          <a:p>
            <a:pPr indent="-215900" lvl="0" marL="2286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sk" sz="1600"/>
              <a:t>Pacient sedí na lehátku, ruce má zkřížené přes hrudník, dosáhne-li tak je má opřené dlaněmi o svá ramena.</a:t>
            </a:r>
            <a:endParaRPr sz="1600"/>
          </a:p>
          <a:p>
            <a:pPr indent="-215900" lvl="0" marL="2286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sk" sz="1600"/>
              <a:t>Terapeut stojí za pacientem a dlaněmi uchopí jeho lokty tak, aby jeho horní končetiny neoddaloval od trupu. Současně by měl zachovat své paže napnuté.</a:t>
            </a:r>
            <a:endParaRPr sz="1600"/>
          </a:p>
          <a:p>
            <a:pPr indent="-215900" lvl="0" marL="2286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sk" sz="1600"/>
              <a:t>Podobně jako u předchozí trakce si opře terapeut pacienta jeho zády o svůj hrudník a záklonem do extenze dosahuje trakce v ose páteře.</a:t>
            </a:r>
            <a:endParaRPr sz="1600"/>
          </a:p>
          <a:p>
            <a:pPr indent="-215900" lvl="0" marL="2286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sk" sz="1600"/>
              <a:t>Opět lze techniku doplnit o facilitaci pohledem nahoru s nádechem. V relaxační fázi směřuje pohled dolů a pomalu vydechuje.</a:t>
            </a:r>
            <a:endParaRPr sz="16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900"/>
          </a:p>
        </p:txBody>
      </p:sp>
      <p:pic>
        <p:nvPicPr>
          <p:cNvPr descr="Obsah obrázku snímek obrazovky, monitor, počítač&#10;&#10;Popis byl vytvořen automaticky" id="389" name="Google Shape;389;p39"/>
          <p:cNvPicPr preferRelativeResize="0"/>
          <p:nvPr/>
        </p:nvPicPr>
        <p:blipFill rotWithShape="1">
          <a:blip r:embed="rId3">
            <a:alphaModFix/>
          </a:blip>
          <a:srcRect b="25115" l="26170" r="62905" t="51224"/>
          <a:stretch/>
        </p:blipFill>
        <p:spPr>
          <a:xfrm>
            <a:off x="6174425" y="540003"/>
            <a:ext cx="2630902" cy="3561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Stavba hrudního obratle</a:t>
            </a:r>
            <a:endParaRPr/>
          </a:p>
        </p:txBody>
      </p:sp>
      <p:sp>
        <p:nvSpPr>
          <p:cNvPr id="149" name="Google Shape;149;p4"/>
          <p:cNvSpPr txBox="1"/>
          <p:nvPr>
            <p:ph idx="1" type="body"/>
          </p:nvPr>
        </p:nvSpPr>
        <p:spPr>
          <a:xfrm>
            <a:off x="540000" y="1269000"/>
            <a:ext cx="64413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/>
              <a:t>Corpus vertebrae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sk"/>
              <a:t>vyšší než bederní obratle, předozadně hluboká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sk"/>
              <a:t>výška nabývá od Th1 kaudální směrem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sk"/>
              <a:t>Posterolaterálně jsou oválné kloubní plošky fovea costalis superior et inferior 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lang="sk"/>
              <a:t>    (hlavičky žeber se přikládají vždy ke dvěma obratlům) 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br>
              <a:rPr lang="sk"/>
            </a:br>
            <a:endParaRPr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2400"/>
          </a:p>
        </p:txBody>
      </p:sp>
      <p:pic>
        <p:nvPicPr>
          <p:cNvPr id="150" name="Google Shape;15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1744" y="0"/>
            <a:ext cx="1753156" cy="445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Zdroje:</a:t>
            </a:r>
            <a:endParaRPr/>
          </a:p>
        </p:txBody>
      </p:sp>
      <p:sp>
        <p:nvSpPr>
          <p:cNvPr id="395" name="Google Shape;395;p40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4327" lvl="0" marL="45720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65"/>
              <a:buChar char="●"/>
            </a:pPr>
            <a:r>
              <a:rPr lang="sk" sz="1665"/>
              <a:t>Čihák, R. (2016). </a:t>
            </a:r>
            <a:r>
              <a:rPr i="1" lang="sk" sz="1665"/>
              <a:t>Anatomie</a:t>
            </a:r>
            <a:r>
              <a:rPr lang="sk" sz="1665"/>
              <a:t> (Třetí, upravené a doplněné vydání). Praha: Grada.</a:t>
            </a:r>
            <a:endParaRPr sz="1665"/>
          </a:p>
          <a:p>
            <a:pPr indent="-334327" lvl="0" marL="45720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65"/>
              <a:buChar char="●"/>
            </a:pPr>
            <a:r>
              <a:rPr lang="sk" sz="1665"/>
              <a:t>Dobeš, M. (Ed.). (2011). </a:t>
            </a:r>
            <a:r>
              <a:rPr i="1" lang="sk" sz="1665"/>
              <a:t>Diagnostika a terapie funkčních poruch pohybového systému (manuální terapie) pro fyzioterapeuty: Učební text k základnímu kurzu</a:t>
            </a:r>
            <a:r>
              <a:rPr lang="sk" sz="1665"/>
              <a:t>. Domiga.</a:t>
            </a:r>
            <a:endParaRPr sz="1400"/>
          </a:p>
          <a:p>
            <a:pPr indent="-334327" lvl="0" marL="45720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65"/>
              <a:buChar char="●"/>
            </a:pPr>
            <a:r>
              <a:rPr lang="sk" sz="1665"/>
              <a:t>Kolář, P. (c2009). </a:t>
            </a:r>
            <a:r>
              <a:rPr i="1" lang="sk" sz="1665"/>
              <a:t>Rehabilitace v klinické praxi</a:t>
            </a:r>
            <a:r>
              <a:rPr lang="sk" sz="1665"/>
              <a:t>. Praha: Galén.</a:t>
            </a:r>
            <a:endParaRPr sz="1400"/>
          </a:p>
          <a:p>
            <a:pPr indent="-334327" lvl="0" marL="45720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65"/>
              <a:buChar char="●"/>
            </a:pPr>
            <a:r>
              <a:rPr lang="sk" sz="1665"/>
              <a:t>Lewit, K. (c2003). </a:t>
            </a:r>
            <a:r>
              <a:rPr i="1" lang="sk" sz="1665"/>
              <a:t>Manipulační léčba v myoskeletální medicíně</a:t>
            </a:r>
            <a:r>
              <a:rPr lang="sk" sz="1665"/>
              <a:t> (5. přeprac. vyd). Praha: Sdělovací technika.</a:t>
            </a:r>
            <a:endParaRPr sz="1400"/>
          </a:p>
          <a:p>
            <a:pPr indent="-334327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65"/>
              <a:buChar char="●"/>
            </a:pPr>
            <a:r>
              <a:rPr lang="sk" sz="1665"/>
              <a:t>Rychlíková, E. (2016). </a:t>
            </a:r>
            <a:r>
              <a:rPr i="1" lang="sk" sz="1665"/>
              <a:t>Manuální medicína: průvodce diagnostikou a léčbou vertebrogenních poruch</a:t>
            </a:r>
            <a:r>
              <a:rPr lang="sk" sz="1665"/>
              <a:t> (5. rozšířené vydání). Praha: Maxdorf.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Děkuji za pozornost!</a:t>
            </a:r>
            <a:endParaRPr/>
          </a:p>
        </p:txBody>
      </p:sp>
      <p:pic>
        <p:nvPicPr>
          <p:cNvPr id="401" name="Google Shape;40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0025" y="1244025"/>
            <a:ext cx="3324225" cy="300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Stavba hrudního obratle</a:t>
            </a:r>
            <a:endParaRPr/>
          </a:p>
        </p:txBody>
      </p:sp>
      <p:sp>
        <p:nvSpPr>
          <p:cNvPr id="156" name="Google Shape;156;p5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sk" sz="1800"/>
              <a:t>Arcus vertebrae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pediculus arcus vertebrae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lamina arcus vertebrae</a:t>
            </a:r>
            <a:endParaRPr/>
          </a:p>
        </p:txBody>
      </p:sp>
      <p:pic>
        <p:nvPicPr>
          <p:cNvPr id="157" name="Google Shape;15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8119" y="1269005"/>
            <a:ext cx="2663712" cy="3637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0099" y="485305"/>
            <a:ext cx="3063898" cy="3637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Stavba hrudního obratle</a:t>
            </a:r>
            <a:endParaRPr/>
          </a:p>
        </p:txBody>
      </p:sp>
      <p:sp>
        <p:nvSpPr>
          <p:cNvPr id="164" name="Google Shape;164;p6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800"/>
              <a:t>Processi articulares</a:t>
            </a:r>
            <a:endParaRPr b="1" sz="1800"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 u="sng"/>
              <a:t>Processi articulares superiores</a:t>
            </a:r>
            <a:endParaRPr sz="1800"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 u="sng"/>
              <a:t>Processi articulares inferiores</a:t>
            </a:r>
            <a:endParaRPr sz="1800" u="sng"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osy kloubů jsou uloženy ve frontální rovině</a:t>
            </a:r>
            <a:endParaRPr sz="1800"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inferiores se přikládají zezadu k superiores nižšího obratle</a:t>
            </a:r>
            <a:br>
              <a:rPr lang="sk" sz="1800"/>
            </a:br>
            <a:endParaRPr sz="1800"/>
          </a:p>
          <a:p>
            <a:pPr indent="-1143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pic>
        <p:nvPicPr>
          <p:cNvPr id="165" name="Google Shape;16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3565" y="-10"/>
            <a:ext cx="3500438" cy="2481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Stavba hrudního obratle</a:t>
            </a:r>
            <a:endParaRPr/>
          </a:p>
        </p:txBody>
      </p:sp>
      <p:sp>
        <p:nvSpPr>
          <p:cNvPr id="171" name="Google Shape;171;p7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800"/>
              <a:t>Processi transversi</a:t>
            </a:r>
            <a:endParaRPr b="1"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směřují dorsolaterálně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na jejich koncích vpředu plošky pro hrbolky žeber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b="1" lang="sk" sz="1800"/>
              <a:t>Processi spinosi</a:t>
            </a:r>
            <a:endParaRPr b="1"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směřují inferiorně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nejdelší mezi Th4 a Th8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po Th7 se stále více sklánějí kaudálně a pak se po Th 12 postupně napřimují a zvyšují se do destičkového tvaru trnů L obratlů</a:t>
            </a:r>
            <a:endParaRPr sz="18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pic>
        <p:nvPicPr>
          <p:cNvPr descr="Fovea costalis processus transversi; Image: Liene Znotina" id="172" name="Google Shape;17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6030" y="594609"/>
            <a:ext cx="2468879" cy="2468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Stavba hrudního obratle</a:t>
            </a:r>
            <a:endParaRPr/>
          </a:p>
        </p:txBody>
      </p:sp>
      <p:sp>
        <p:nvSpPr>
          <p:cNvPr id="178" name="Google Shape;178;p8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800"/>
              <a:t>Discus intervertebralis</a:t>
            </a:r>
            <a:endParaRPr b="1"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v poměru k obratlovým tělům nízký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spolu s hrudním košem omezuje mobilitu Thp</a:t>
            </a:r>
            <a:endParaRPr sz="1800"/>
          </a:p>
          <a:p>
            <a:pPr indent="-1143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pic>
        <p:nvPicPr>
          <p:cNvPr descr="Discus intervertebralis; Image: Liene Znotina" id="179" name="Google Shape;17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2554" y="1113239"/>
            <a:ext cx="3267076" cy="326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k"/>
              <a:t>Stavba hrudního obratle: výjimky</a:t>
            </a:r>
            <a:endParaRPr/>
          </a:p>
        </p:txBody>
      </p:sp>
      <p:sp>
        <p:nvSpPr>
          <p:cNvPr id="185" name="Google Shape;185;p9"/>
          <p:cNvSpPr txBox="1"/>
          <p:nvPr>
            <p:ph idx="1" type="body"/>
          </p:nvPr>
        </p:nvSpPr>
        <p:spPr>
          <a:xfrm>
            <a:off x="540000" y="1269000"/>
            <a:ext cx="6620700" cy="28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" sz="1700"/>
              <a:t>Th 1</a:t>
            </a:r>
            <a:endParaRPr sz="1700"/>
          </a:p>
          <a:p>
            <a:pPr indent="-2222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sk" sz="1700"/>
              <a:t>plošku pro skloubení se žebrem má pouze na kraniálním okraji</a:t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b="1" lang="sk" sz="1700"/>
              <a:t>Th 11</a:t>
            </a:r>
            <a:endParaRPr sz="1700"/>
          </a:p>
          <a:p>
            <a:pPr indent="-2222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sk" sz="1700"/>
              <a:t>pouze 2 facies articulares costalis  (i Th 10) pro 11. žebra</a:t>
            </a:r>
            <a:endParaRPr sz="1700"/>
          </a:p>
          <a:p>
            <a:pPr indent="-2222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sk" sz="1700"/>
              <a:t>chybí fovea costalis processus transversi </a:t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b="1" lang="sk" sz="1700"/>
              <a:t>Th 12</a:t>
            </a:r>
            <a:endParaRPr sz="1700"/>
          </a:p>
          <a:p>
            <a:pPr indent="-2222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sk" sz="1700"/>
              <a:t>pouze 2 facies articulares costales pro 12. žebra</a:t>
            </a:r>
            <a:endParaRPr sz="1700"/>
          </a:p>
          <a:p>
            <a:pPr indent="-2222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sk" sz="1700"/>
              <a:t>chybí fovea costalis processus transversi </a:t>
            </a:r>
            <a:endParaRPr sz="1700"/>
          </a:p>
          <a:p>
            <a:pPr indent="-2222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sk" sz="1700"/>
              <a:t>Přechodový obratel mezi Th a Lp </a:t>
            </a:r>
            <a:endParaRPr sz="1700"/>
          </a:p>
          <a:p>
            <a:pPr indent="-1143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2000"/>
          </a:p>
        </p:txBody>
      </p:sp>
      <p:pic>
        <p:nvPicPr>
          <p:cNvPr descr="Diagram Of Thoracic Vertebrae Thoracic Vertebrae Diagram With ..." id="186" name="Google Shape;18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57275" y="3093225"/>
            <a:ext cx="3686724" cy="205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