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</p:sldIdLst>
  <p:sldSz cy="6858000" cx="9144000"/>
  <p:notesSz cx="6858000" cy="9144000"/>
  <p:embeddedFontLst>
    <p:embeddedFont>
      <p:font typeface="Tahoma"/>
      <p:regular r:id="rId66"/>
      <p:bold r:id="rId6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68" roundtripDataSignature="AMtx7mjY3/EAdrcczVBZAhfUSTsIg86RX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font" Target="fonts/Tahoma-regular.fntdata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customschemas.google.com/relationships/presentationmetadata" Target="metadata"/><Relationship Id="rId23" Type="http://schemas.openxmlformats.org/officeDocument/2006/relationships/slide" Target="slides/slide18.xml"/><Relationship Id="rId67" Type="http://schemas.openxmlformats.org/officeDocument/2006/relationships/font" Target="fonts/Tahoma-bold.fntdata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cs-CZ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1a4c4d34ba_0_1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1a4c4d34ba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g21a4c4d34ba_0_14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21a4c4d34ba_0_20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21a4c4d34ba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g21a4c4d34ba_0_20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59" name="Google Shape;359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3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4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4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4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4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5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p5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p5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5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5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5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p5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5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7" name="Google Shape;547;p5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21a4c4d34ba_2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21a4c4d34ba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g21a4c4d34ba_2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" showMasterSp="0">
  <p:cSld name="Úvodní snímek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g21a4c4d34ba_0_5"/>
          <p:cNvSpPr txBox="1"/>
          <p:nvPr>
            <p:ph idx="11" type="ftr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g21a4c4d34ba_0_5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7" name="Google Shape;17;g21a4c4d34ba_0_5"/>
          <p:cNvSpPr txBox="1"/>
          <p:nvPr>
            <p:ph type="title"/>
          </p:nvPr>
        </p:nvSpPr>
        <p:spPr>
          <a:xfrm>
            <a:off x="298876" y="2900365"/>
            <a:ext cx="8521200" cy="11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g21a4c4d34ba_0_5"/>
          <p:cNvSpPr txBox="1"/>
          <p:nvPr>
            <p:ph idx="1" type="subTitle"/>
          </p:nvPr>
        </p:nvSpPr>
        <p:spPr>
          <a:xfrm>
            <a:off x="298876" y="4116402"/>
            <a:ext cx="8521200" cy="6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b="0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Font typeface="Arial"/>
              <a:buNone/>
              <a:defRPr sz="18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440"/>
              <a:buFont typeface="Arial"/>
              <a:buNone/>
              <a:defRPr sz="16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5pPr>
            <a:lvl6pPr lvl="5" algn="ctr"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pic>
        <p:nvPicPr>
          <p:cNvPr id="19" name="Google Shape;19;g21a4c4d34ba_0_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0499" y="414000"/>
            <a:ext cx="1514518" cy="799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432">
          <p15:clr>
            <a:srgbClr val="FBAE40"/>
          </p15:clr>
        </p15:guide>
        <p15:guide id="2" pos="175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uze obsah">
  <p:cSld name="Pouze obsah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1a4c4d34ba_0_76"/>
          <p:cNvSpPr txBox="1"/>
          <p:nvPr>
            <p:ph idx="11" type="ftr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g21a4c4d34ba_0_76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88" name="Google Shape;88;g21a4c4d34ba_0_76"/>
          <p:cNvSpPr txBox="1"/>
          <p:nvPr>
            <p:ph idx="1" type="body"/>
          </p:nvPr>
        </p:nvSpPr>
        <p:spPr>
          <a:xfrm>
            <a:off x="540000" y="692150"/>
            <a:ext cx="8064900" cy="51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/>
            </a:lvl1pPr>
            <a:lvl2pPr indent="-355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̶"/>
              <a:defRPr sz="20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  <a:defRPr sz="16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pic>
        <p:nvPicPr>
          <p:cNvPr id="89" name="Google Shape;89;g21a4c4d34ba_0_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6048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436">
          <p15:clr>
            <a:srgbClr val="FBAE40"/>
          </p15:clr>
        </p15:guide>
        <p15:guide id="2" pos="32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uze nadpis">
  <p:cSld name="Pouze nadpis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1a4c4d34ba_0_81"/>
          <p:cNvSpPr txBox="1"/>
          <p:nvPr>
            <p:ph idx="11" type="ftr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g21a4c4d34ba_0_81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93" name="Google Shape;93;g21a4c4d34ba_0_81"/>
          <p:cNvSpPr txBox="1"/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94" name="Google Shape;94;g21a4c4d34ba_0_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6048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ázky, text - dva sloupce">
  <p:cSld name="Obrázky, text - dva sloupce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1a4c4d34ba_0_86"/>
          <p:cNvSpPr txBox="1"/>
          <p:nvPr>
            <p:ph idx="1" type="body"/>
          </p:nvPr>
        </p:nvSpPr>
        <p:spPr>
          <a:xfrm>
            <a:off x="539998" y="718712"/>
            <a:ext cx="3915000" cy="32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97" name="Google Shape;97;g21a4c4d34ba_0_86"/>
          <p:cNvSpPr txBox="1"/>
          <p:nvPr>
            <p:ph idx="11" type="ftr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g21a4c4d34ba_0_86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99" name="Google Shape;99;g21a4c4d34ba_0_86"/>
          <p:cNvSpPr txBox="1"/>
          <p:nvPr>
            <p:ph idx="2" type="body"/>
          </p:nvPr>
        </p:nvSpPr>
        <p:spPr>
          <a:xfrm>
            <a:off x="539999" y="4500000"/>
            <a:ext cx="3915000" cy="13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0" sz="15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350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00" name="Google Shape;100;g21a4c4d34ba_0_86"/>
          <p:cNvSpPr txBox="1"/>
          <p:nvPr>
            <p:ph idx="3" type="body"/>
          </p:nvPr>
        </p:nvSpPr>
        <p:spPr>
          <a:xfrm>
            <a:off x="540543" y="4068000"/>
            <a:ext cx="3915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b="1" sz="11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01" name="Google Shape;101;g21a4c4d34ba_0_86"/>
          <p:cNvSpPr txBox="1"/>
          <p:nvPr>
            <p:ph idx="4" type="body"/>
          </p:nvPr>
        </p:nvSpPr>
        <p:spPr>
          <a:xfrm>
            <a:off x="4688458" y="4500000"/>
            <a:ext cx="3915000" cy="13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0" sz="15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350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02" name="Google Shape;102;g21a4c4d34ba_0_86"/>
          <p:cNvSpPr txBox="1"/>
          <p:nvPr>
            <p:ph idx="5" type="body"/>
          </p:nvPr>
        </p:nvSpPr>
        <p:spPr>
          <a:xfrm>
            <a:off x="4689002" y="4068000"/>
            <a:ext cx="3915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b="1" sz="11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03" name="Google Shape;103;g21a4c4d34ba_0_86"/>
          <p:cNvSpPr txBox="1"/>
          <p:nvPr>
            <p:ph idx="6" type="body"/>
          </p:nvPr>
        </p:nvSpPr>
        <p:spPr>
          <a:xfrm>
            <a:off x="4688458" y="718712"/>
            <a:ext cx="3915000" cy="32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pic>
        <p:nvPicPr>
          <p:cNvPr id="104" name="Google Shape;104;g21a4c4d34ba_0_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6048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ázdný">
  <p:cSld name="Prázdný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1a4c4d34ba_0_96"/>
          <p:cNvSpPr txBox="1"/>
          <p:nvPr>
            <p:ph idx="11" type="ftr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g21a4c4d34ba_0_96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108" name="Google Shape;108;g21a4c4d34ba_0_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6048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zdělovník (alternativní) 1" showMasterSp="0">
  <p:cSld name="Rozdělovník (alternativní) 1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1a4c4d34ba_0_100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11" name="Google Shape;111;g21a4c4d34ba_0_100"/>
          <p:cNvSpPr txBox="1"/>
          <p:nvPr>
            <p:ph type="title"/>
          </p:nvPr>
        </p:nvSpPr>
        <p:spPr>
          <a:xfrm>
            <a:off x="298876" y="2900365"/>
            <a:ext cx="3934800" cy="11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rgbClr val="0000D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g21a4c4d34ba_0_100"/>
          <p:cNvSpPr txBox="1"/>
          <p:nvPr>
            <p:ph idx="1" type="subTitle"/>
          </p:nvPr>
        </p:nvSpPr>
        <p:spPr>
          <a:xfrm>
            <a:off x="298876" y="4116402"/>
            <a:ext cx="3934800" cy="6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b="0" sz="2400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Font typeface="Arial"/>
              <a:buNone/>
              <a:defRPr sz="18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440"/>
              <a:buFont typeface="Arial"/>
              <a:buNone/>
              <a:defRPr sz="16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5pPr>
            <a:lvl6pPr lvl="5" algn="ctr"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13" name="Google Shape;113;g21a4c4d34ba_0_100"/>
          <p:cNvSpPr/>
          <p:nvPr>
            <p:ph idx="2" type="pic"/>
          </p:nvPr>
        </p:nvSpPr>
        <p:spPr>
          <a:xfrm>
            <a:off x="4572000" y="0"/>
            <a:ext cx="457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14" name="Google Shape;114;g21a4c4d34ba_0_100"/>
          <p:cNvSpPr txBox="1"/>
          <p:nvPr>
            <p:ph idx="11" type="ftr"/>
          </p:nvPr>
        </p:nvSpPr>
        <p:spPr>
          <a:xfrm>
            <a:off x="540000" y="6228000"/>
            <a:ext cx="36939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15" name="Google Shape;115;g21a4c4d34ba_0_10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0499" y="414000"/>
            <a:ext cx="1514518" cy="799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432">
          <p15:clr>
            <a:srgbClr val="FBAE40"/>
          </p15:clr>
        </p15:guide>
        <p15:guide id="2" pos="17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 - inverzní" showMasterSp="0">
  <p:cSld name="Úvodní snímek - inverzní">
    <p:bg>
      <p:bgPr>
        <a:solidFill>
          <a:srgbClr val="5AC8AF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1a4c4d34ba_0_107"/>
          <p:cNvSpPr txBox="1"/>
          <p:nvPr>
            <p:ph idx="11" type="ftr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g21a4c4d34ba_0_107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19" name="Google Shape;119;g21a4c4d34ba_0_107"/>
          <p:cNvSpPr txBox="1"/>
          <p:nvPr>
            <p:ph type="title"/>
          </p:nvPr>
        </p:nvSpPr>
        <p:spPr>
          <a:xfrm>
            <a:off x="298876" y="2900365"/>
            <a:ext cx="8521200" cy="11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g21a4c4d34ba_0_107"/>
          <p:cNvSpPr txBox="1"/>
          <p:nvPr>
            <p:ph idx="1" type="subTitle"/>
          </p:nvPr>
        </p:nvSpPr>
        <p:spPr>
          <a:xfrm>
            <a:off x="298876" y="4116402"/>
            <a:ext cx="8521200" cy="6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b="0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Font typeface="Arial"/>
              <a:buNone/>
              <a:defRPr sz="18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440"/>
              <a:buFont typeface="Arial"/>
              <a:buNone/>
              <a:defRPr sz="16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5pPr>
            <a:lvl6pPr lvl="5" algn="ctr"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pic>
        <p:nvPicPr>
          <p:cNvPr id="121" name="Google Shape;121;g21a4c4d34ba_0_10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0499" y="415848"/>
            <a:ext cx="1514518" cy="796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432">
          <p15:clr>
            <a:srgbClr val="FBAE40"/>
          </p15:clr>
        </p15:guide>
        <p15:guide id="2" pos="17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zdělovník (alternativní) 2" showMasterSp="0">
  <p:cSld name="Rozdělovník (alternativní) 2">
    <p:bg>
      <p:bgPr>
        <a:solidFill>
          <a:srgbClr val="5AC8AF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1a4c4d34ba_0_113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24" name="Google Shape;124;g21a4c4d34ba_0_113"/>
          <p:cNvSpPr txBox="1"/>
          <p:nvPr>
            <p:ph type="title"/>
          </p:nvPr>
        </p:nvSpPr>
        <p:spPr>
          <a:xfrm>
            <a:off x="298876" y="2900365"/>
            <a:ext cx="3934800" cy="11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g21a4c4d34ba_0_113"/>
          <p:cNvSpPr txBox="1"/>
          <p:nvPr>
            <p:ph idx="1" type="subTitle"/>
          </p:nvPr>
        </p:nvSpPr>
        <p:spPr>
          <a:xfrm>
            <a:off x="298876" y="4116402"/>
            <a:ext cx="3934800" cy="6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b="0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Font typeface="Arial"/>
              <a:buNone/>
              <a:defRPr sz="18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440"/>
              <a:buFont typeface="Arial"/>
              <a:buNone/>
              <a:defRPr sz="16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5pPr>
            <a:lvl6pPr lvl="5" algn="ctr"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26" name="Google Shape;126;g21a4c4d34ba_0_113"/>
          <p:cNvSpPr/>
          <p:nvPr>
            <p:ph idx="2" type="pic"/>
          </p:nvPr>
        </p:nvSpPr>
        <p:spPr>
          <a:xfrm>
            <a:off x="4572000" y="0"/>
            <a:ext cx="457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27" name="Google Shape;127;g21a4c4d34ba_0_113"/>
          <p:cNvSpPr txBox="1"/>
          <p:nvPr>
            <p:ph idx="11" type="ftr"/>
          </p:nvPr>
        </p:nvSpPr>
        <p:spPr>
          <a:xfrm>
            <a:off x="540000" y="6228000"/>
            <a:ext cx="36939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28" name="Google Shape;128;g21a4c4d34ba_0_1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0499" y="415848"/>
            <a:ext cx="1514518" cy="796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432">
          <p15:clr>
            <a:srgbClr val="FBAE40"/>
          </p15:clr>
        </p15:guide>
        <p15:guide id="2" pos="17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verzní s obrázkem">
  <p:cSld name="Inverzní s obrázkem">
    <p:bg>
      <p:bgPr>
        <a:solidFill>
          <a:srgbClr val="5AC8AF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1a4c4d34ba_0_120"/>
          <p:cNvSpPr/>
          <p:nvPr>
            <p:ph idx="2" type="pic"/>
          </p:nvPr>
        </p:nvSpPr>
        <p:spPr>
          <a:xfrm>
            <a:off x="0" y="1"/>
            <a:ext cx="9144000" cy="5841900"/>
          </a:xfrm>
          <a:prstGeom prst="rect">
            <a:avLst/>
          </a:prstGeom>
          <a:noFill/>
          <a:ln>
            <a:noFill/>
          </a:ln>
        </p:spPr>
      </p:sp>
      <p:sp>
        <p:nvSpPr>
          <p:cNvPr id="131" name="Google Shape;131;g21a4c4d34ba_0_120"/>
          <p:cNvSpPr txBox="1"/>
          <p:nvPr>
            <p:ph idx="1" type="body"/>
          </p:nvPr>
        </p:nvSpPr>
        <p:spPr>
          <a:xfrm>
            <a:off x="540000" y="6040795"/>
            <a:ext cx="6417000" cy="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b="0" sz="15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350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pic>
        <p:nvPicPr>
          <p:cNvPr id="132" name="Google Shape;132;g21a4c4d34ba_0_1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6048247"/>
            <a:ext cx="849358" cy="4478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NI SPORT slide">
  <p:cSld name="MUNI SPORT slide">
    <p:bg>
      <p:bgPr>
        <a:solidFill>
          <a:srgbClr val="5AC8AF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g21a4c4d34ba_0_1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59508" y="2014200"/>
            <a:ext cx="4024985" cy="212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NI slide">
  <p:cSld name="MUNI slide">
    <p:bg>
      <p:bgPr>
        <a:solidFill>
          <a:schemeClr val="dk2"/>
        </a:solid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g21a4c4d34ba_0_1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38217" y="2298933"/>
            <a:ext cx="6543763" cy="169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áhlaví oddílu" type="secHead">
  <p:cSld name="SECTION_HEADER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21a4c4d34ba_0_11"/>
          <p:cNvSpPr txBox="1"/>
          <p:nvPr>
            <p:ph type="title"/>
          </p:nvPr>
        </p:nvSpPr>
        <p:spPr>
          <a:xfrm>
            <a:off x="623888" y="1709738"/>
            <a:ext cx="78867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g21a4c4d34ba_0_11"/>
          <p:cNvSpPr txBox="1"/>
          <p:nvPr>
            <p:ph idx="1" type="body"/>
          </p:nvPr>
        </p:nvSpPr>
        <p:spPr>
          <a:xfrm>
            <a:off x="623888" y="4589463"/>
            <a:ext cx="78867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Font typeface="Arial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440"/>
              <a:buFont typeface="Arial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3" name="Google Shape;23;g21a4c4d34ba_0_11"/>
          <p:cNvSpPr txBox="1"/>
          <p:nvPr>
            <p:ph idx="10" type="dt"/>
          </p:nvPr>
        </p:nvSpPr>
        <p:spPr>
          <a:xfrm>
            <a:off x="0" y="0"/>
            <a:ext cx="225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24" name="Google Shape;24;g21a4c4d34ba_0_11"/>
          <p:cNvSpPr txBox="1"/>
          <p:nvPr>
            <p:ph idx="11" type="ftr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g21a4c4d34ba_0_11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 1" type="title">
  <p:cSld name="TITLE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1a4c4d34ba_0_128"/>
          <p:cNvSpPr txBox="1"/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g21a4c4d34ba_0_128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0" name="Google Shape;140;g21a4c4d34ba_0_128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g21a4c4d34ba_0_128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g21a4c4d34ba_0_128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obsah 1" type="obj">
  <p:cSld name="OBJECT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1a4c4d34ba_0_13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g21a4c4d34ba_0_134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indent="-2286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2286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indent="-2286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indent="-2286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sp>
        <p:nvSpPr>
          <p:cNvPr id="146" name="Google Shape;146;g21a4c4d34ba_0_134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g21a4c4d34ba_0_134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g21a4c4d34ba_0_134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obsah">
  <p:cSld name="Nadpis a obsah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g21a4c4d34ba_0_17"/>
          <p:cNvSpPr txBox="1"/>
          <p:nvPr>
            <p:ph idx="11" type="ftr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g21a4c4d34ba_0_17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9" name="Google Shape;29;g21a4c4d34ba_0_17"/>
          <p:cNvSpPr txBox="1"/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g21a4c4d34ba_0_17"/>
          <p:cNvSpPr txBox="1"/>
          <p:nvPr>
            <p:ph idx="1" type="body"/>
          </p:nvPr>
        </p:nvSpPr>
        <p:spPr>
          <a:xfrm>
            <a:off x="540000" y="1692002"/>
            <a:ext cx="8064900" cy="41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0640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  <a:defRPr b="0"/>
            </a:lvl1pPr>
            <a:lvl2pPr indent="-355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̶"/>
              <a:defRPr sz="20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  <a:defRPr sz="16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pic>
        <p:nvPicPr>
          <p:cNvPr id="31" name="Google Shape;31;g21a4c4d34ba_0_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6048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3997">
          <p15:clr>
            <a:srgbClr val="FBAE40"/>
          </p15:clr>
        </p15:guide>
        <p15:guide id="2" pos="32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va obsahy" type="twoObj">
  <p:cSld name="TWO_OBJECTS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21a4c4d34ba_0_23"/>
          <p:cNvSpPr txBox="1"/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g21a4c4d34ba_0_23"/>
          <p:cNvSpPr txBox="1"/>
          <p:nvPr>
            <p:ph idx="1" type="body"/>
          </p:nvPr>
        </p:nvSpPr>
        <p:spPr>
          <a:xfrm>
            <a:off x="6286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35" name="Google Shape;35;g21a4c4d34ba_0_23"/>
          <p:cNvSpPr txBox="1"/>
          <p:nvPr>
            <p:ph idx="2" type="body"/>
          </p:nvPr>
        </p:nvSpPr>
        <p:spPr>
          <a:xfrm>
            <a:off x="46291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36" name="Google Shape;36;g21a4c4d34ba_0_23"/>
          <p:cNvSpPr txBox="1"/>
          <p:nvPr>
            <p:ph idx="10" type="dt"/>
          </p:nvPr>
        </p:nvSpPr>
        <p:spPr>
          <a:xfrm>
            <a:off x="0" y="0"/>
            <a:ext cx="225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37" name="Google Shape;37;g21a4c4d34ba_0_23"/>
          <p:cNvSpPr txBox="1"/>
          <p:nvPr>
            <p:ph idx="11" type="ftr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g21a4c4d34ba_0_23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, podnadpis a obsah">
  <p:cSld name="Nadpis, podnadpis a obsah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21a4c4d34ba_0_30"/>
          <p:cNvSpPr txBox="1"/>
          <p:nvPr>
            <p:ph idx="11" type="ftr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g21a4c4d34ba_0_30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42" name="Google Shape;42;g21a4c4d34ba_0_30"/>
          <p:cNvSpPr txBox="1"/>
          <p:nvPr>
            <p:ph idx="1" type="body"/>
          </p:nvPr>
        </p:nvSpPr>
        <p:spPr>
          <a:xfrm>
            <a:off x="540544" y="1296001"/>
            <a:ext cx="80640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b="0" sz="20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43" name="Google Shape;43;g21a4c4d34ba_0_30"/>
          <p:cNvSpPr txBox="1"/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g21a4c4d34ba_0_30"/>
          <p:cNvSpPr txBox="1"/>
          <p:nvPr>
            <p:ph idx="2" type="body"/>
          </p:nvPr>
        </p:nvSpPr>
        <p:spPr>
          <a:xfrm>
            <a:off x="540000" y="1692002"/>
            <a:ext cx="8064900" cy="41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0640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  <a:defRPr b="0"/>
            </a:lvl1pPr>
            <a:lvl2pPr indent="-355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̶"/>
              <a:defRPr sz="20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  <a:defRPr sz="16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pic>
        <p:nvPicPr>
          <p:cNvPr id="45" name="Google Shape;45;g21a4c4d34ba_0_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6048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porovnání">
  <p:cSld name="Nadpis a porovnání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21a4c4d34ba_0_37"/>
          <p:cNvSpPr txBox="1"/>
          <p:nvPr>
            <p:ph idx="11" type="ftr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g21a4c4d34ba_0_37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49" name="Google Shape;49;g21a4c4d34ba_0_37"/>
          <p:cNvSpPr txBox="1"/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g21a4c4d34ba_0_37"/>
          <p:cNvSpPr txBox="1"/>
          <p:nvPr>
            <p:ph idx="1" type="body"/>
          </p:nvPr>
        </p:nvSpPr>
        <p:spPr>
          <a:xfrm>
            <a:off x="540000" y="1701505"/>
            <a:ext cx="3915000" cy="41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0640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  <a:defRPr b="0"/>
            </a:lvl1pPr>
            <a:lvl2pPr indent="-355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̶"/>
              <a:defRPr sz="20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  <a:defRPr sz="16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51" name="Google Shape;51;g21a4c4d34ba_0_37"/>
          <p:cNvSpPr txBox="1"/>
          <p:nvPr>
            <p:ph idx="2" type="body"/>
          </p:nvPr>
        </p:nvSpPr>
        <p:spPr>
          <a:xfrm>
            <a:off x="4688460" y="1701505"/>
            <a:ext cx="3915000" cy="41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0640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  <a:defRPr b="0"/>
            </a:lvl1pPr>
            <a:lvl2pPr indent="-355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̶"/>
              <a:defRPr sz="20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  <a:defRPr sz="16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pic>
        <p:nvPicPr>
          <p:cNvPr id="52" name="Google Shape;52;g21a4c4d34ba_0_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6048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3657">
          <p15:clr>
            <a:srgbClr val="FBAE40"/>
          </p15:clr>
        </p15:guide>
        <p15:guide id="2" pos="543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, podnadpis a porovnání">
  <p:cSld name="Nadpis, podnadpis a porovnání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21a4c4d34ba_0_44"/>
          <p:cNvSpPr txBox="1"/>
          <p:nvPr>
            <p:ph idx="11" type="ftr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g21a4c4d34ba_0_44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56" name="Google Shape;56;g21a4c4d34ba_0_44"/>
          <p:cNvSpPr txBox="1"/>
          <p:nvPr>
            <p:ph idx="1" type="body"/>
          </p:nvPr>
        </p:nvSpPr>
        <p:spPr>
          <a:xfrm>
            <a:off x="540544" y="1296001"/>
            <a:ext cx="39150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b="0" sz="20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57" name="Google Shape;57;g21a4c4d34ba_0_44"/>
          <p:cNvSpPr txBox="1"/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g21a4c4d34ba_0_44"/>
          <p:cNvSpPr txBox="1"/>
          <p:nvPr>
            <p:ph idx="2" type="body"/>
          </p:nvPr>
        </p:nvSpPr>
        <p:spPr>
          <a:xfrm>
            <a:off x="4688458" y="1290515"/>
            <a:ext cx="39150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b="0" sz="20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59" name="Google Shape;59;g21a4c4d34ba_0_44"/>
          <p:cNvSpPr txBox="1"/>
          <p:nvPr>
            <p:ph idx="3" type="body"/>
          </p:nvPr>
        </p:nvSpPr>
        <p:spPr>
          <a:xfrm>
            <a:off x="540000" y="1701505"/>
            <a:ext cx="3915000" cy="41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0640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  <a:defRPr b="0"/>
            </a:lvl1pPr>
            <a:lvl2pPr indent="-355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̶"/>
              <a:defRPr sz="20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  <a:defRPr sz="16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0" name="Google Shape;60;g21a4c4d34ba_0_44"/>
          <p:cNvSpPr txBox="1"/>
          <p:nvPr>
            <p:ph idx="4" type="body"/>
          </p:nvPr>
        </p:nvSpPr>
        <p:spPr>
          <a:xfrm>
            <a:off x="4688460" y="1701505"/>
            <a:ext cx="3915000" cy="41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0640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̶"/>
              <a:defRPr b="0"/>
            </a:lvl1pPr>
            <a:lvl2pPr indent="-355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̶"/>
              <a:defRPr sz="20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  <a:defRPr sz="16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pic>
        <p:nvPicPr>
          <p:cNvPr id="61" name="Google Shape;61;g21a4c4d34ba_0_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6048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88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ázek s textem">
  <p:cSld name="Obrázek s textem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1a4c4d34ba_0_53"/>
          <p:cNvSpPr txBox="1"/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g21a4c4d34ba_0_53"/>
          <p:cNvSpPr txBox="1"/>
          <p:nvPr>
            <p:ph idx="11" type="ftr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g21a4c4d34ba_0_53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66" name="Google Shape;66;g21a4c4d34ba_0_53"/>
          <p:cNvSpPr txBox="1"/>
          <p:nvPr>
            <p:ph idx="1" type="body"/>
          </p:nvPr>
        </p:nvSpPr>
        <p:spPr>
          <a:xfrm>
            <a:off x="5510801" y="2596845"/>
            <a:ext cx="3094200" cy="32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̶"/>
              <a:defRPr b="0" sz="2000"/>
            </a:lvl1pPr>
            <a:lvl2pPr indent="-355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̶"/>
              <a:defRPr sz="20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"/>
              <a:buFont typeface="Arial"/>
              <a:buNone/>
              <a:defRPr sz="16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7" name="Google Shape;67;g21a4c4d34ba_0_53"/>
          <p:cNvSpPr/>
          <p:nvPr>
            <p:ph idx="2" type="pic"/>
          </p:nvPr>
        </p:nvSpPr>
        <p:spPr>
          <a:xfrm>
            <a:off x="547132" y="1665288"/>
            <a:ext cx="4655700" cy="41400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g21a4c4d34ba_0_53"/>
          <p:cNvSpPr txBox="1"/>
          <p:nvPr>
            <p:ph idx="3" type="body"/>
          </p:nvPr>
        </p:nvSpPr>
        <p:spPr>
          <a:xfrm>
            <a:off x="540544" y="1296001"/>
            <a:ext cx="80640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b="0" sz="20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pic>
        <p:nvPicPr>
          <p:cNvPr id="69" name="Google Shape;69;g21a4c4d34ba_0_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6048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, podnadpis a tři sloupce">
  <p:cSld name="Nadpis, podnadpis a tři sloupce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1a4c4d34ba_0_61"/>
          <p:cNvSpPr txBox="1"/>
          <p:nvPr>
            <p:ph idx="1" type="body"/>
          </p:nvPr>
        </p:nvSpPr>
        <p:spPr>
          <a:xfrm>
            <a:off x="3330000" y="1692002"/>
            <a:ext cx="2483700" cy="22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72" name="Google Shape;72;g21a4c4d34ba_0_61"/>
          <p:cNvSpPr txBox="1"/>
          <p:nvPr>
            <p:ph idx="11" type="ftr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g21a4c4d34ba_0_61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74" name="Google Shape;74;g21a4c4d34ba_0_61"/>
          <p:cNvSpPr txBox="1"/>
          <p:nvPr>
            <p:ph idx="2" type="body"/>
          </p:nvPr>
        </p:nvSpPr>
        <p:spPr>
          <a:xfrm>
            <a:off x="539999" y="4414271"/>
            <a:ext cx="2484000" cy="14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0" sz="15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350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75" name="Google Shape;75;g21a4c4d34ba_0_61"/>
          <p:cNvSpPr txBox="1"/>
          <p:nvPr>
            <p:ph idx="3" type="body"/>
          </p:nvPr>
        </p:nvSpPr>
        <p:spPr>
          <a:xfrm>
            <a:off x="3330000" y="4414271"/>
            <a:ext cx="2484000" cy="14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0" sz="15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350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76" name="Google Shape;76;g21a4c4d34ba_0_61"/>
          <p:cNvSpPr txBox="1"/>
          <p:nvPr>
            <p:ph idx="4" type="body"/>
          </p:nvPr>
        </p:nvSpPr>
        <p:spPr>
          <a:xfrm>
            <a:off x="6120900" y="4414270"/>
            <a:ext cx="2484000" cy="14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0" sz="15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350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77" name="Google Shape;77;g21a4c4d34ba_0_61"/>
          <p:cNvSpPr txBox="1"/>
          <p:nvPr>
            <p:ph idx="5" type="body"/>
          </p:nvPr>
        </p:nvSpPr>
        <p:spPr>
          <a:xfrm>
            <a:off x="540544" y="4025136"/>
            <a:ext cx="24837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b="0" sz="10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78" name="Google Shape;78;g21a4c4d34ba_0_61"/>
          <p:cNvSpPr txBox="1"/>
          <p:nvPr>
            <p:ph idx="6" type="body"/>
          </p:nvPr>
        </p:nvSpPr>
        <p:spPr>
          <a:xfrm>
            <a:off x="3330356" y="4025136"/>
            <a:ext cx="24837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b="0" sz="10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79" name="Google Shape;79;g21a4c4d34ba_0_61"/>
          <p:cNvSpPr txBox="1"/>
          <p:nvPr>
            <p:ph idx="7" type="body"/>
          </p:nvPr>
        </p:nvSpPr>
        <p:spPr>
          <a:xfrm>
            <a:off x="6121077" y="4025136"/>
            <a:ext cx="24837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b="0" sz="10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80" name="Google Shape;80;g21a4c4d34ba_0_61"/>
          <p:cNvSpPr txBox="1"/>
          <p:nvPr>
            <p:ph idx="8" type="body"/>
          </p:nvPr>
        </p:nvSpPr>
        <p:spPr>
          <a:xfrm>
            <a:off x="539999" y="1692002"/>
            <a:ext cx="2483700" cy="22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81" name="Google Shape;81;g21a4c4d34ba_0_61"/>
          <p:cNvSpPr txBox="1"/>
          <p:nvPr>
            <p:ph idx="9" type="body"/>
          </p:nvPr>
        </p:nvSpPr>
        <p:spPr>
          <a:xfrm>
            <a:off x="6120001" y="1692002"/>
            <a:ext cx="2483700" cy="22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82" name="Google Shape;82;g21a4c4d34ba_0_61"/>
          <p:cNvSpPr txBox="1"/>
          <p:nvPr>
            <p:ph idx="13" type="body"/>
          </p:nvPr>
        </p:nvSpPr>
        <p:spPr>
          <a:xfrm>
            <a:off x="540544" y="1296001"/>
            <a:ext cx="80640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b="0" sz="20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83" name="Google Shape;83;g21a4c4d34ba_0_61"/>
          <p:cNvSpPr txBox="1"/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84" name="Google Shape;84;g21a4c4d34ba_0_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6048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049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21a4c4d34ba_0_0"/>
          <p:cNvSpPr txBox="1"/>
          <p:nvPr>
            <p:ph idx="11" type="ftr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1" name="Google Shape;11;g21a4c4d34ba_0_0"/>
          <p:cNvSpPr txBox="1"/>
          <p:nvPr>
            <p:ph idx="12" type="sldNum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2" name="Google Shape;12;g21a4c4d34ba_0_0"/>
          <p:cNvSpPr txBox="1"/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3" name="Google Shape;13;g21a4c4d34ba_0_0"/>
          <p:cNvSpPr txBox="1"/>
          <p:nvPr>
            <p:ph idx="1" type="body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5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935">
          <p15:clr>
            <a:srgbClr val="F26B43"/>
          </p15:clr>
        </p15:guide>
        <p15:guide id="2" pos="32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://www.youtube.com/watch?v=UgkH0m0HRIs" TargetMode="External"/><Relationship Id="rId4" Type="http://schemas.openxmlformats.org/officeDocument/2006/relationships/image" Target="../media/image3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6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7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2.jpg"/><Relationship Id="rId4" Type="http://schemas.openxmlformats.org/officeDocument/2006/relationships/image" Target="../media/image19.jpg"/><Relationship Id="rId5" Type="http://schemas.openxmlformats.org/officeDocument/2006/relationships/image" Target="../media/image20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0.jpg"/><Relationship Id="rId4" Type="http://schemas.openxmlformats.org/officeDocument/2006/relationships/image" Target="../media/image21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3.png"/><Relationship Id="rId4" Type="http://schemas.openxmlformats.org/officeDocument/2006/relationships/image" Target="../media/image3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4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9.jpg"/><Relationship Id="rId4" Type="http://schemas.openxmlformats.org/officeDocument/2006/relationships/image" Target="../media/image29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6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8.jpg"/><Relationship Id="rId4" Type="http://schemas.openxmlformats.org/officeDocument/2006/relationships/hyperlink" Target="http://www.youtube.com/watch?v=KbNo3SQM_9c" TargetMode="External"/><Relationship Id="rId5" Type="http://schemas.openxmlformats.org/officeDocument/2006/relationships/image" Target="../media/image25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8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5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6.png"/><Relationship Id="rId4" Type="http://schemas.openxmlformats.org/officeDocument/2006/relationships/hyperlink" Target="https://www.physio-pedia.com/Adductor_Magnus" TargetMode="Externa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2.jpg"/><Relationship Id="rId4" Type="http://schemas.openxmlformats.org/officeDocument/2006/relationships/image" Target="../media/image50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2.png"/><Relationship Id="rId4" Type="http://schemas.openxmlformats.org/officeDocument/2006/relationships/hyperlink" Target="http://www.youtube.com/watch?v=4zn-ydPiG0g" TargetMode="External"/><Relationship Id="rId5" Type="http://schemas.openxmlformats.org/officeDocument/2006/relationships/image" Target="../media/image3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7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4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9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0.jpg"/><Relationship Id="rId4" Type="http://schemas.openxmlformats.org/officeDocument/2006/relationships/hyperlink" Target="http://www.youtube.com/watch?v=83eeewu6auk" TargetMode="External"/><Relationship Id="rId5" Type="http://schemas.openxmlformats.org/officeDocument/2006/relationships/image" Target="../media/image41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5.jpg"/><Relationship Id="rId4" Type="http://schemas.openxmlformats.org/officeDocument/2006/relationships/image" Target="../media/image46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9.xml"/><Relationship Id="rId3" Type="http://schemas.openxmlformats.org/officeDocument/2006/relationships/hyperlink" Target="http://www.triggerpoints.net/" TargetMode="External"/><Relationship Id="rId4" Type="http://schemas.openxmlformats.org/officeDocument/2006/relationships/hyperlink" Target="http://www.greatbigcanvas.com/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7.png"/><Relationship Id="rId4" Type="http://schemas.openxmlformats.org/officeDocument/2006/relationships/image" Target="../media/image5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1a4c4d34ba_0_140"/>
          <p:cNvSpPr txBox="1"/>
          <p:nvPr>
            <p:ph type="title"/>
          </p:nvPr>
        </p:nvSpPr>
        <p:spPr>
          <a:xfrm>
            <a:off x="298876" y="2900365"/>
            <a:ext cx="3934800" cy="117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/>
              <a:t>Kyčel - diagnostika a terapie</a:t>
            </a:r>
            <a:endParaRPr sz="3200"/>
          </a:p>
        </p:txBody>
      </p:sp>
      <p:sp>
        <p:nvSpPr>
          <p:cNvPr id="155" name="Google Shape;155;g21a4c4d34ba_0_140"/>
          <p:cNvSpPr txBox="1"/>
          <p:nvPr>
            <p:ph idx="1" type="subTitle"/>
          </p:nvPr>
        </p:nvSpPr>
        <p:spPr>
          <a:xfrm>
            <a:off x="298876" y="4116402"/>
            <a:ext cx="3934800" cy="698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-CZ" sz="1400">
                <a:solidFill>
                  <a:schemeClr val="dk2"/>
                </a:solidFill>
              </a:rPr>
              <a:t>bp4839 Kineziologie, Algeziologie a odvozené techniky diagnostiky a terapie 4</a:t>
            </a:r>
            <a:endParaRPr sz="14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cs-CZ" sz="1400">
                <a:solidFill>
                  <a:schemeClr val="dk2"/>
                </a:solidFill>
              </a:rPr>
              <a:t>Mgr. Zuzana Kršáková</a:t>
            </a:r>
            <a:endParaRPr sz="14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cs-CZ" sz="1400">
                <a:solidFill>
                  <a:schemeClr val="dk2"/>
                </a:solidFill>
              </a:rPr>
              <a:t>Mgr. Kateřina Honová</a:t>
            </a:r>
            <a:endParaRPr/>
          </a:p>
        </p:txBody>
      </p:sp>
      <p:pic>
        <p:nvPicPr>
          <p:cNvPr id="156" name="Google Shape;156;g21a4c4d34ba_0_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5327" y="1223500"/>
            <a:ext cx="400050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text, mapa&#10;&#10;Popis byl vytvořen automaticky" id="209" name="Google Shape;209;p1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512" y="620688"/>
            <a:ext cx="3232751" cy="59967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, mapa&#10;&#10;Popis byl vytvořen automaticky" id="210" name="Google Shape;210;p10"/>
          <p:cNvPicPr preferRelativeResize="0"/>
          <p:nvPr/>
        </p:nvPicPr>
        <p:blipFill rotWithShape="1">
          <a:blip r:embed="rId4">
            <a:alphaModFix/>
          </a:blip>
          <a:srcRect b="0" l="0" r="11434" t="35299"/>
          <a:stretch/>
        </p:blipFill>
        <p:spPr>
          <a:xfrm>
            <a:off x="3486163" y="1412776"/>
            <a:ext cx="5478325" cy="4330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Anamnéza</a:t>
            </a:r>
            <a:endParaRPr/>
          </a:p>
        </p:txBody>
      </p:sp>
      <p:sp>
        <p:nvSpPr>
          <p:cNvPr id="216" name="Google Shape;216;p1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327660" lvl="0" marL="3429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14285"/>
              <a:buChar char="●"/>
            </a:pPr>
            <a:r>
              <a:rPr lang="cs-CZ"/>
              <a:t>Charakter bolesti ???</a:t>
            </a:r>
            <a:endParaRPr/>
          </a:p>
          <a:p>
            <a:pPr indent="-327660" lvl="0" marL="342900" rtl="0" algn="l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ct val="114285"/>
              <a:buChar char="●"/>
            </a:pPr>
            <a:r>
              <a:rPr lang="cs-CZ"/>
              <a:t>Většinou zcela specifická propagace bolesti- </a:t>
            </a:r>
            <a:r>
              <a:rPr b="1" lang="cs-CZ"/>
              <a:t>nejč. do třísla </a:t>
            </a:r>
            <a:r>
              <a:rPr lang="cs-CZ"/>
              <a:t>s vystřelováním po mediální straně stehna až do KOK</a:t>
            </a:r>
            <a:endParaRPr/>
          </a:p>
          <a:p>
            <a:pPr indent="-327660" lvl="0" marL="342900" rtl="0" algn="l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ct val="114285"/>
              <a:buChar char="●"/>
            </a:pPr>
            <a:r>
              <a:rPr lang="cs-CZ"/>
              <a:t>Méně často se </a:t>
            </a:r>
            <a:r>
              <a:rPr b="1" lang="cs-CZ"/>
              <a:t>bolest promítá do hýžďové krajiny</a:t>
            </a:r>
            <a:r>
              <a:rPr lang="cs-CZ"/>
              <a:t> (zejména gluteus medius)</a:t>
            </a:r>
            <a:endParaRPr/>
          </a:p>
          <a:p>
            <a:pPr indent="-327660" lvl="0" marL="342900" rtl="0" algn="l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ct val="114285"/>
              <a:buChar char="●"/>
            </a:pPr>
            <a:r>
              <a:rPr b="1" lang="cs-CZ"/>
              <a:t>Klidová bolest </a:t>
            </a:r>
            <a:r>
              <a:rPr lang="cs-CZ"/>
              <a:t>je charakteristická pro synovialitidu, burzitidu, nádory</a:t>
            </a:r>
            <a:endParaRPr/>
          </a:p>
          <a:p>
            <a:pPr indent="-327660" lvl="0" marL="342900" rtl="0" algn="l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ct val="114285"/>
              <a:buChar char="●"/>
            </a:pPr>
            <a:r>
              <a:rPr b="1" lang="cs-CZ"/>
              <a:t>Bolest při aktivitě- </a:t>
            </a:r>
            <a:r>
              <a:rPr lang="cs-CZ"/>
              <a:t>koxartróza nebo dysplázie</a:t>
            </a:r>
            <a:endParaRPr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text, mapa&#10;&#10;Popis byl vytvořen automaticky" id="221" name="Google Shape;221;p1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1896" y="417557"/>
            <a:ext cx="7860208" cy="60228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Další možnosti postižení KYK</a:t>
            </a:r>
            <a:endParaRPr/>
          </a:p>
        </p:txBody>
      </p:sp>
      <p:sp>
        <p:nvSpPr>
          <p:cNvPr id="227" name="Google Shape;227;p1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Char char="●"/>
            </a:pPr>
            <a:r>
              <a:rPr lang="cs-CZ"/>
              <a:t>Metabolické choroby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Char char="●"/>
            </a:pPr>
            <a:r>
              <a:rPr lang="cs-CZ"/>
              <a:t>Krevní a revmatická on.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Char char="●"/>
            </a:pPr>
            <a:r>
              <a:rPr lang="cs-CZ"/>
              <a:t>Abúzus alkoholu (často při nekrózách hlavice KYK)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Char char="●"/>
            </a:pPr>
            <a:r>
              <a:rPr lang="cs-CZ"/>
              <a:t>Hypo/hyper sportovní aktivita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Char char="●"/>
            </a:pPr>
            <a:r>
              <a:rPr lang="cs-CZ"/>
              <a:t>Úrazy 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Aspekce</a:t>
            </a:r>
            <a:endParaRPr/>
          </a:p>
        </p:txBody>
      </p:sp>
      <p:sp>
        <p:nvSpPr>
          <p:cNvPr id="233" name="Google Shape;233;p1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327660" lvl="0" marL="3429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14285"/>
              <a:buChar char="●"/>
            </a:pPr>
            <a:r>
              <a:rPr lang="cs-CZ"/>
              <a:t>Hlavně </a:t>
            </a:r>
            <a:r>
              <a:rPr b="1" lang="cs-CZ"/>
              <a:t>stoj a chůze (+ modifikace)</a:t>
            </a:r>
            <a:endParaRPr/>
          </a:p>
          <a:p>
            <a:pPr indent="-327660" lvl="0" marL="342900" rtl="0" algn="l">
              <a:spcBef>
                <a:spcPts val="592"/>
              </a:spcBef>
              <a:spcAft>
                <a:spcPts val="0"/>
              </a:spcAft>
              <a:buClr>
                <a:schemeClr val="dk2"/>
              </a:buClr>
              <a:buSzPct val="114285"/>
              <a:buChar char="●"/>
            </a:pPr>
            <a:r>
              <a:rPr lang="cs-CZ"/>
              <a:t>Hlavní stabilizační svaly ve frontální rovině jsou </a:t>
            </a:r>
            <a:r>
              <a:rPr b="1" lang="cs-CZ"/>
              <a:t>m. glu. medius et minimus</a:t>
            </a:r>
            <a:endParaRPr b="1"/>
          </a:p>
          <a:p>
            <a:pPr indent="-327660" lvl="0" marL="342900" rtl="0" algn="l">
              <a:spcBef>
                <a:spcPts val="592"/>
              </a:spcBef>
              <a:spcAft>
                <a:spcPts val="0"/>
              </a:spcAft>
              <a:buClr>
                <a:schemeClr val="dk2"/>
              </a:buClr>
              <a:buSzPct val="114285"/>
              <a:buChar char="●"/>
            </a:pPr>
            <a:r>
              <a:rPr b="1" lang="cs-CZ"/>
              <a:t>trofika a aktivace glu max.</a:t>
            </a:r>
            <a:endParaRPr/>
          </a:p>
          <a:p>
            <a:pPr indent="-327660" lvl="0" marL="342900" rtl="0" algn="l">
              <a:spcBef>
                <a:spcPts val="592"/>
              </a:spcBef>
              <a:spcAft>
                <a:spcPts val="0"/>
              </a:spcAft>
              <a:buClr>
                <a:schemeClr val="dk2"/>
              </a:buClr>
              <a:buSzPct val="114285"/>
              <a:buChar char="●"/>
            </a:pPr>
            <a:r>
              <a:rPr b="1" lang="cs-CZ"/>
              <a:t>rozdíl délky dolních končetin</a:t>
            </a:r>
            <a:endParaRPr/>
          </a:p>
          <a:p>
            <a:pPr indent="-327660" lvl="0" marL="342900" rtl="0" algn="l">
              <a:spcBef>
                <a:spcPts val="592"/>
              </a:spcBef>
              <a:spcAft>
                <a:spcPts val="0"/>
              </a:spcAft>
              <a:buClr>
                <a:schemeClr val="dk2"/>
              </a:buClr>
              <a:buSzPct val="114285"/>
              <a:buChar char="●"/>
            </a:pPr>
            <a:r>
              <a:rPr b="1" lang="cs-CZ"/>
              <a:t>Trendelenburgova zkouška</a:t>
            </a:r>
            <a:endParaRPr/>
          </a:p>
          <a:p>
            <a:pPr indent="-327660" lvl="0" marL="342900" rtl="0" algn="l">
              <a:spcBef>
                <a:spcPts val="592"/>
              </a:spcBef>
              <a:spcAft>
                <a:spcPts val="0"/>
              </a:spcAft>
              <a:buClr>
                <a:schemeClr val="dk2"/>
              </a:buClr>
              <a:buSzPct val="114285"/>
              <a:buChar char="●"/>
            </a:pPr>
            <a:r>
              <a:rPr b="1" lang="cs-CZ"/>
              <a:t>Duchennův příznak</a:t>
            </a:r>
            <a:endParaRPr/>
          </a:p>
          <a:p>
            <a:pPr indent="-327660" lvl="0" marL="342900" rtl="0" algn="l">
              <a:spcBef>
                <a:spcPts val="592"/>
              </a:spcBef>
              <a:spcAft>
                <a:spcPts val="0"/>
              </a:spcAft>
              <a:buClr>
                <a:schemeClr val="dk2"/>
              </a:buClr>
              <a:buSzPct val="114285"/>
              <a:buChar char="●"/>
            </a:pPr>
            <a:r>
              <a:rPr b="1" lang="cs-CZ"/>
              <a:t>Véleho test</a:t>
            </a:r>
            <a:endParaRPr/>
          </a:p>
          <a:p>
            <a:pPr indent="-327660" lvl="0" marL="342900" rtl="0" algn="l">
              <a:spcBef>
                <a:spcPts val="592"/>
              </a:spcBef>
              <a:spcAft>
                <a:spcPts val="0"/>
              </a:spcAft>
              <a:buClr>
                <a:schemeClr val="dk2"/>
              </a:buClr>
              <a:buSzPct val="114285"/>
              <a:buChar char="●"/>
            </a:pPr>
            <a:r>
              <a:rPr b="1" lang="cs-CZ"/>
              <a:t>Squat</a:t>
            </a:r>
            <a:endParaRPr/>
          </a:p>
          <a:p>
            <a:pPr indent="0" lvl="0" marL="0" rtl="0" algn="l">
              <a:spcBef>
                <a:spcPts val="592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Palpace</a:t>
            </a:r>
            <a:endParaRPr/>
          </a:p>
        </p:txBody>
      </p:sp>
      <p:sp>
        <p:nvSpPr>
          <p:cNvPr id="239" name="Google Shape;239;p1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Char char="●"/>
            </a:pPr>
            <a:r>
              <a:rPr lang="cs-CZ"/>
              <a:t>Bolestivost v oblasti velkého trochanteru, měkkých tkání v oblasti třísla, začátky adduktorů, m. glu max.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Char char="●"/>
            </a:pPr>
            <a:r>
              <a:rPr lang="cs-CZ"/>
              <a:t>Palpace pelvitrochanterických svalů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Char char="●"/>
            </a:pPr>
            <a:r>
              <a:rPr lang="cs-CZ"/>
              <a:t>Typické při postižení KYK je HYPERtonus adduktorů a HYPOtonie, HYPOtrofie mm.glutaeii</a:t>
            </a:r>
            <a:endParaRPr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Centrace vs. Decentrace KYK</a:t>
            </a:r>
            <a:endParaRPr/>
          </a:p>
        </p:txBody>
      </p:sp>
      <p:sp>
        <p:nvSpPr>
          <p:cNvPr id="245" name="Google Shape;245;p1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246" name="Google Shape;24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528" y="1417638"/>
            <a:ext cx="8631638" cy="5407389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16"/>
          <p:cNvSpPr txBox="1"/>
          <p:nvPr/>
        </p:nvSpPr>
        <p:spPr>
          <a:xfrm>
            <a:off x="3466200" y="5623250"/>
            <a:ext cx="3000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solidFill>
                  <a:srgbClr val="B7B7B7"/>
                </a:solidFill>
              </a:rPr>
              <a:t>Jones, S. F. (1990). The Physiology of the Joints| The Physiology of the Joints, IA Kapandji (Ed.),(vol 2, Lower Limb), Churchill Livingstone, Edinburgh, 5th edn (1987), p. 242, Illus.£ 10.95, ISBN: 0443036187.</a:t>
            </a:r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Pasivní pohyby</a:t>
            </a:r>
            <a:endParaRPr/>
          </a:p>
        </p:txBody>
      </p:sp>
      <p:sp>
        <p:nvSpPr>
          <p:cNvPr id="253" name="Google Shape;253;p1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10000"/>
          </a:bodyPr>
          <a:lstStyle/>
          <a:p>
            <a:pPr indent="-327660" lvl="0" marL="3429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14285"/>
              <a:buChar char="●"/>
            </a:pPr>
            <a:r>
              <a:rPr lang="cs-CZ"/>
              <a:t>Nejprve provádíme </a:t>
            </a:r>
            <a:r>
              <a:rPr b="1" lang="cs-CZ"/>
              <a:t>FLX s VR a mírnou ADD- </a:t>
            </a:r>
            <a:r>
              <a:rPr lang="cs-CZ"/>
              <a:t>pacienti s koxartrózou udávají v první fázi postižení bolesti právě při tomto manévru</a:t>
            </a:r>
            <a:endParaRPr/>
          </a:p>
          <a:p>
            <a:pPr indent="-327660" lvl="0" marL="342900" rtl="0" algn="l">
              <a:spcBef>
                <a:spcPts val="544"/>
              </a:spcBef>
              <a:spcAft>
                <a:spcPts val="0"/>
              </a:spcAft>
              <a:buClr>
                <a:schemeClr val="dk2"/>
              </a:buClr>
              <a:buSzPct val="114285"/>
              <a:buChar char="●"/>
            </a:pPr>
            <a:r>
              <a:rPr lang="cs-CZ"/>
              <a:t>Vyšetření </a:t>
            </a:r>
            <a:r>
              <a:rPr b="1" lang="cs-CZ"/>
              <a:t>vnitřní rotace- </a:t>
            </a:r>
            <a:r>
              <a:rPr lang="cs-CZ"/>
              <a:t>pacient leží na zádech, KOK i KYK v 90° FLX, terapeut stojí na straně vyšetřované DK a jednou rukou fixuje ze strany dolní konec stehna, druhou rukou uchopí chodidlo a KYK uvede pasivně do VR- na konci krátce zapruží</a:t>
            </a:r>
            <a:endParaRPr/>
          </a:p>
          <a:p>
            <a:pPr indent="-327660" lvl="0" marL="342900" rtl="0" algn="l">
              <a:spcBef>
                <a:spcPts val="544"/>
              </a:spcBef>
              <a:spcAft>
                <a:spcPts val="0"/>
              </a:spcAft>
              <a:buClr>
                <a:schemeClr val="dk2"/>
              </a:buClr>
              <a:buSzPct val="114285"/>
              <a:buChar char="●"/>
            </a:pPr>
            <a:r>
              <a:rPr lang="cs-CZ"/>
              <a:t>Dále vyšetříme </a:t>
            </a:r>
            <a:r>
              <a:rPr b="1" lang="cs-CZ"/>
              <a:t>ostatní pasivní pohyby v KYK</a:t>
            </a:r>
            <a:endParaRPr/>
          </a:p>
          <a:p>
            <a:pPr indent="-327660" lvl="0" marL="342900" rtl="0" algn="l">
              <a:spcBef>
                <a:spcPts val="544"/>
              </a:spcBef>
              <a:spcAft>
                <a:spcPts val="0"/>
              </a:spcAft>
              <a:buClr>
                <a:schemeClr val="dk2"/>
              </a:buClr>
              <a:buSzPct val="114285"/>
              <a:buChar char="●"/>
            </a:pPr>
            <a:r>
              <a:rPr b="1" lang="cs-CZ"/>
              <a:t>Obrácená Lasségueova zkouška </a:t>
            </a:r>
            <a:r>
              <a:rPr lang="cs-CZ"/>
              <a:t>– odlišení afekce KYK od kořenového dráždění L4</a:t>
            </a:r>
            <a:endParaRPr/>
          </a:p>
          <a:p>
            <a:pPr indent="0" lvl="0" marL="0" rtl="0" algn="l">
              <a:spcBef>
                <a:spcPts val="544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Aktivní pohyby</a:t>
            </a:r>
            <a:endParaRPr/>
          </a:p>
        </p:txBody>
      </p:sp>
      <p:sp>
        <p:nvSpPr>
          <p:cNvPr id="259" name="Google Shape;259;p18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Char char="●"/>
            </a:pPr>
            <a:r>
              <a:rPr lang="cs-CZ"/>
              <a:t>charakteristický příznak pro postižení KYK je elevace natažené končetiny proti gravitaci, kterou pacient není schopen provést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Diferenciální diagnostika</a:t>
            </a:r>
            <a:endParaRPr/>
          </a:p>
        </p:txBody>
      </p:sp>
      <p:sp>
        <p:nvSpPr>
          <p:cNvPr id="265" name="Google Shape;265;p19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Char char="●"/>
            </a:pPr>
            <a:r>
              <a:rPr lang="cs-CZ"/>
              <a:t>Z hlediska diferenciální diagnostiky je třeba vyloučit záněty a nádory kostí a měkkých tkání 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Palpace</a:t>
            </a:r>
            <a:endParaRPr/>
          </a:p>
        </p:txBody>
      </p:sp>
      <p:sp>
        <p:nvSpPr>
          <p:cNvPr id="162" name="Google Shape;162;p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Char char="●"/>
            </a:pPr>
            <a:r>
              <a:rPr lang="cs-CZ"/>
              <a:t>Spina iliaca anterior superior, inferior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Char char="●"/>
            </a:pPr>
            <a:r>
              <a:rPr lang="cs-CZ"/>
              <a:t>Spina iliaca posterior superior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Char char="●"/>
            </a:pPr>
            <a:r>
              <a:rPr lang="cs-CZ"/>
              <a:t>Trochanter major, symfýza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Char char="●"/>
            </a:pPr>
            <a:r>
              <a:rPr lang="cs-CZ"/>
              <a:t>Crista iliaca, tuber ichiadicum</a:t>
            </a:r>
            <a:endParaRPr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Mobilizace KYK</a:t>
            </a:r>
            <a:endParaRPr/>
          </a:p>
        </p:txBody>
      </p:sp>
      <p:sp>
        <p:nvSpPr>
          <p:cNvPr id="271" name="Google Shape;271;p20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640"/>
              </a:spcBef>
              <a:spcAft>
                <a:spcPts val="0"/>
              </a:spcAft>
              <a:buSzPts val="1800"/>
              <a:buChar char="●"/>
            </a:pPr>
            <a:r>
              <a:rPr b="1" lang="cs-CZ"/>
              <a:t>Trakce v ose femuru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cs-CZ"/>
              <a:t>Trakce v ose krčku</a:t>
            </a:r>
            <a:endParaRPr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cs-CZ"/>
              <a:t>Protože KYK má kulovitý tvar a jamka je hluboká, nelze provádět žádné posuny kloubních ploch proti sobě, ale………….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0000"/>
              <a:buFont typeface="Calibri"/>
              <a:buNone/>
            </a:pPr>
            <a:r>
              <a:rPr lang="cs-CZ"/>
              <a:t>Trakce v ose femuru (v podélné ose končetiny)</a:t>
            </a:r>
            <a:endParaRPr/>
          </a:p>
        </p:txBody>
      </p:sp>
      <p:sp>
        <p:nvSpPr>
          <p:cNvPr id="277" name="Google Shape;277;p2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14285"/>
              <a:buChar char="●"/>
            </a:pPr>
            <a:r>
              <a:rPr lang="cs-CZ"/>
              <a:t>Pacient leží na zádech</a:t>
            </a:r>
            <a:endParaRPr/>
          </a:p>
          <a:p>
            <a:pPr indent="-342900" lvl="0" marL="342900" rtl="0" algn="l">
              <a:spcBef>
                <a:spcPts val="592"/>
              </a:spcBef>
              <a:spcAft>
                <a:spcPts val="0"/>
              </a:spcAft>
              <a:buClr>
                <a:schemeClr val="dk2"/>
              </a:buClr>
              <a:buSzPct val="114285"/>
              <a:buChar char="●"/>
            </a:pPr>
            <a:r>
              <a:rPr lang="cs-CZ"/>
              <a:t>Terapeut stojí u nohou pacienta, uchopí postiženou DK nad kotníky tak měkce, aby to nebolelo a uvede ji do 10° FLX, 10° ABD a 10° ZR KYK (neutrální postavení v tomto kloubu)</a:t>
            </a:r>
            <a:endParaRPr/>
          </a:p>
          <a:p>
            <a:pPr indent="-342900" lvl="0" marL="342900" rtl="0" algn="l">
              <a:spcBef>
                <a:spcPts val="592"/>
              </a:spcBef>
              <a:spcAft>
                <a:spcPts val="0"/>
              </a:spcAft>
              <a:buClr>
                <a:schemeClr val="dk2"/>
              </a:buClr>
              <a:buSzPct val="114285"/>
              <a:buChar char="●"/>
            </a:pPr>
            <a:r>
              <a:rPr lang="cs-CZ"/>
              <a:t>Terapeut provede v této poloze tah v ose DK do předpětí a vyzve pacienta, aby vtáhnul hlavici do jamky a na konci izom. Fáze se pomalu zhluboka nadechoval- s výdechem pacient tah pomalu povolí a terapeut cítí, že se DK sama –prodlužuje-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Tah v ose krčku femuru</a:t>
            </a:r>
            <a:endParaRPr/>
          </a:p>
        </p:txBody>
      </p:sp>
      <p:sp>
        <p:nvSpPr>
          <p:cNvPr id="283" name="Google Shape;283;p2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14285"/>
              <a:buChar char="●"/>
            </a:pPr>
            <a:r>
              <a:rPr lang="cs-CZ"/>
              <a:t>Pacient leží na zádech</a:t>
            </a:r>
            <a:endParaRPr/>
          </a:p>
          <a:p>
            <a:pPr indent="-342900" lvl="0" marL="342900" rtl="0" algn="l">
              <a:spcBef>
                <a:spcPts val="544"/>
              </a:spcBef>
              <a:spcAft>
                <a:spcPts val="0"/>
              </a:spcAft>
              <a:buClr>
                <a:schemeClr val="dk2"/>
              </a:buClr>
              <a:buSzPct val="114285"/>
              <a:buChar char="●"/>
            </a:pPr>
            <a:r>
              <a:rPr lang="cs-CZ"/>
              <a:t>Terapeut sedí na židli vedle lehátka čelem k pacientovi, jeho ošetř.DK si položí na svoje rameno tak, že podkolenní jamka je na rameni a bérec volně visí za zády, ruce s propletenými prsty vloží do třísla pacienta</a:t>
            </a:r>
            <a:endParaRPr/>
          </a:p>
          <a:p>
            <a:pPr indent="-342900" lvl="0" marL="342900" rtl="0" algn="l">
              <a:spcBef>
                <a:spcPts val="544"/>
              </a:spcBef>
              <a:spcAft>
                <a:spcPts val="0"/>
              </a:spcAft>
              <a:buClr>
                <a:schemeClr val="dk2"/>
              </a:buClr>
              <a:buSzPct val="114285"/>
              <a:buChar char="●"/>
            </a:pPr>
            <a:r>
              <a:rPr lang="cs-CZ"/>
              <a:t>Terapeut provede mírný tah v ose krčku tak, aby získal předpětí- pak vyzve pacienta, aby kladl mírný odpor, jakoby chtěl celé stehno přiblížit k opačnému rameni- potom se pomalu a zhluboka nadechuje, při výdechu povoluje a terapeut cítí, jak se krček femuru jakoby</a:t>
            </a:r>
            <a:endParaRPr/>
          </a:p>
          <a:p>
            <a:pPr indent="0" lvl="0" marL="342900" rtl="0" algn="l">
              <a:spcBef>
                <a:spcPts val="544"/>
              </a:spcBef>
              <a:spcAft>
                <a:spcPts val="0"/>
              </a:spcAft>
              <a:buNone/>
            </a:pPr>
            <a:r>
              <a:rPr lang="cs-CZ"/>
              <a:t>–prodlužuje-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Centrace kyčelního kloubu</a:t>
            </a:r>
            <a:endParaRPr/>
          </a:p>
        </p:txBody>
      </p:sp>
      <p:sp>
        <p:nvSpPr>
          <p:cNvPr id="289" name="Google Shape;289;p2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Char char="●"/>
            </a:pPr>
            <a:r>
              <a:rPr lang="cs-CZ"/>
              <a:t>Na základě využití poznatků z vývojové kineziologie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Vyšetření a terapie svalů KYK</a:t>
            </a:r>
            <a:endParaRPr/>
          </a:p>
        </p:txBody>
      </p:sp>
      <p:sp>
        <p:nvSpPr>
          <p:cNvPr id="295" name="Google Shape;295;p2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Char char="●"/>
            </a:pPr>
            <a:r>
              <a:rPr lang="cs-CZ"/>
              <a:t>M. iliopsoas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Char char="●"/>
            </a:pPr>
            <a:r>
              <a:rPr lang="cs-CZ"/>
              <a:t>M. tensor fascie latae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Char char="●"/>
            </a:pPr>
            <a:r>
              <a:rPr lang="cs-CZ"/>
              <a:t>M. pectineus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Char char="●"/>
            </a:pPr>
            <a:r>
              <a:rPr lang="cs-CZ"/>
              <a:t>M. adductor magnus, longus et brevis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Char char="●"/>
            </a:pPr>
            <a:r>
              <a:rPr lang="cs-CZ"/>
              <a:t>M. gracilis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Char char="●"/>
            </a:pPr>
            <a:r>
              <a:rPr lang="cs-CZ"/>
              <a:t>M. gluteus maximus, medius et minimus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Char char="●"/>
            </a:pPr>
            <a:r>
              <a:rPr lang="cs-CZ"/>
              <a:t>M. piriformis</a:t>
            </a:r>
            <a:endParaRPr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m. iliopsoas</a:t>
            </a:r>
            <a:endParaRPr/>
          </a:p>
        </p:txBody>
      </p:sp>
      <p:pic>
        <p:nvPicPr>
          <p:cNvPr id="301" name="Google Shape;301;p2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79712" y="1556792"/>
            <a:ext cx="5427540" cy="3811339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25"/>
          <p:cNvSpPr txBox="1"/>
          <p:nvPr/>
        </p:nvSpPr>
        <p:spPr>
          <a:xfrm>
            <a:off x="3178950" y="5368125"/>
            <a:ext cx="27861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solidFill>
                  <a:srgbClr val="B7B7B7"/>
                </a:solidFill>
              </a:rPr>
              <a:t>Travell, J. G., &amp; Simons, D. G. (1992). </a:t>
            </a:r>
            <a:r>
              <a:rPr i="1" lang="cs-CZ" sz="1000">
                <a:solidFill>
                  <a:srgbClr val="B7B7B7"/>
                </a:solidFill>
              </a:rPr>
              <a:t>Myofascial pain and dysfunction: the trigger point manual</a:t>
            </a:r>
            <a:r>
              <a:rPr lang="cs-CZ" sz="1000">
                <a:solidFill>
                  <a:srgbClr val="B7B7B7"/>
                </a:solidFill>
              </a:rPr>
              <a:t> (Vol. 2). Lippincott Williams &amp; Wilkins.</a:t>
            </a:r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m. iliopsoas</a:t>
            </a:r>
            <a:endParaRPr/>
          </a:p>
        </p:txBody>
      </p:sp>
      <p:sp>
        <p:nvSpPr>
          <p:cNvPr id="308" name="Google Shape;308;p2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u="sng"/>
              <a:t>Ozřejmění</a:t>
            </a:r>
            <a:r>
              <a:rPr lang="cs-CZ"/>
              <a:t>: leh na zádech (varianta v leže na neoš. boku), flexe v KYK a KOK, chodidla na podložce (od 90° více), sval palpuji přes břicho (m. psoas major) a přes fossa iliaca (m.iliacus)</a:t>
            </a:r>
            <a:endParaRPr/>
          </a:p>
          <a:p>
            <a:pPr indent="0" lvl="0" marL="0" rtl="0" algn="l">
              <a:spcBef>
                <a:spcPts val="544"/>
              </a:spcBef>
              <a:spcAft>
                <a:spcPts val="0"/>
              </a:spcAft>
              <a:buNone/>
            </a:pPr>
            <a:r>
              <a:rPr b="1" lang="cs-CZ" u="sng"/>
              <a:t>Palpace reflexních změn</a:t>
            </a:r>
            <a:r>
              <a:rPr lang="cs-CZ"/>
              <a:t>: ve zkrácení a v relaxovaném stavu vleže na zádech (FLX KYK a KOK); </a:t>
            </a:r>
            <a:endParaRPr/>
          </a:p>
          <a:p>
            <a:pPr indent="0" lvl="0" marL="0" rtl="0" algn="l">
              <a:spcBef>
                <a:spcPts val="544"/>
              </a:spcBef>
              <a:spcAft>
                <a:spcPts val="0"/>
              </a:spcAft>
              <a:buNone/>
            </a:pPr>
            <a:r>
              <a:rPr lang="cs-CZ"/>
              <a:t>1) </a:t>
            </a:r>
            <a:r>
              <a:rPr lang="cs-CZ" u="sng"/>
              <a:t>TrP m. iliacus</a:t>
            </a:r>
            <a:r>
              <a:rPr lang="cs-CZ"/>
              <a:t>: v prostoru za SIAS a zanořujeme prsty do hloubky směrem k hřebenu kyčelní kosti </a:t>
            </a:r>
            <a:endParaRPr/>
          </a:p>
          <a:p>
            <a:pPr indent="0" lvl="0" marL="0" rtl="0" algn="l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ct val="114285"/>
              <a:buNone/>
            </a:pPr>
            <a:r>
              <a:rPr lang="cs-CZ"/>
              <a:t> 2) </a:t>
            </a:r>
            <a:r>
              <a:rPr lang="cs-CZ" u="sng"/>
              <a:t>TrP m.psoas major</a:t>
            </a:r>
            <a:r>
              <a:rPr lang="cs-CZ"/>
              <a:t>: nepřímo přes břišní stěnu- palpujeme po celé délce Lp, nejč. TrP v úrovni pupku, bříška prstů položíme v úrovni lat.hranice m. rectus abd. směrem k páteři (lat.od aorty)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m. iliopsoas</a:t>
            </a:r>
            <a:endParaRPr/>
          </a:p>
        </p:txBody>
      </p:sp>
      <p:sp>
        <p:nvSpPr>
          <p:cNvPr id="314" name="Google Shape;314;p2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15494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b="1" lang="cs-CZ" u="sng"/>
              <a:t>Terapie</a:t>
            </a:r>
            <a:r>
              <a:rPr lang="cs-CZ"/>
              <a:t>: PIR- leh na neoš.boku, kyčel do EXT (nesmí se prohnout bedra!), KOK zůstává v EXT (vyloučení m.rectus fem.), pacient odpor do FLX KYK </a:t>
            </a:r>
            <a:endParaRPr/>
          </a:p>
          <a:p>
            <a:pPr indent="-154940" lvl="0" marL="342900" rtl="0" algn="l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cs-CZ"/>
              <a:t>2. varianta (AGR) - leh na zádech, pánev těsně u okraje lehátka, pacient si chytne neoš.DK za koleno a přitáhne k hrudníku, ošetř. DK volně svěšená přes okraj stolu do EXT KYK- tlak proti terapeutově ruce (nebo gravitaci) nahoru- izom.kontr.-relaxace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m.Tensor fasciae latae</a:t>
            </a:r>
            <a:endParaRPr/>
          </a:p>
        </p:txBody>
      </p:sp>
      <p:sp>
        <p:nvSpPr>
          <p:cNvPr id="320" name="Google Shape;320;p28"/>
          <p:cNvSpPr txBox="1"/>
          <p:nvPr/>
        </p:nvSpPr>
        <p:spPr>
          <a:xfrm>
            <a:off x="1143000" y="1214438"/>
            <a:ext cx="3143400" cy="12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-CZ" sz="3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cs-CZ" sz="23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,,pseudotrochanterická bursitida“  </a:t>
            </a:r>
            <a:endParaRPr/>
          </a:p>
        </p:txBody>
      </p:sp>
      <p:sp>
        <p:nvSpPr>
          <p:cNvPr id="321" name="Google Shape;321;p28"/>
          <p:cNvSpPr txBox="1"/>
          <p:nvPr/>
        </p:nvSpPr>
        <p:spPr>
          <a:xfrm>
            <a:off x="1214438" y="2500313"/>
            <a:ext cx="30717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-CZ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Nejventrálnější z gluteál.sv.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cs-CZ" sz="1800" u="none" cap="none" strike="noStrike">
                <a:solidFill>
                  <a:schemeClr val="dk1"/>
                </a:solidFill>
              </a:rPr>
              <a:t>O:</a:t>
            </a:r>
            <a:r>
              <a:rPr b="0" i="0" lang="cs-CZ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SIAS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cs-CZ" sz="1800" u="none" cap="none" strike="noStrike">
                <a:solidFill>
                  <a:schemeClr val="dk1"/>
                </a:solidFill>
              </a:rPr>
              <a:t>I:</a:t>
            </a:r>
            <a:endParaRPr b="1"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b="0" i="0" lang="cs-CZ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tractus iliotibialis, zevní plocha lat.kondylu tibie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b="0" i="0" lang="cs-CZ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Anteromediální a posterolat. část (Travellová)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-CZ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In.: N.gluteus sup.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-CZ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F: </a:t>
            </a:r>
            <a:r>
              <a:rPr b="0" i="0" lang="cs-CZ" sz="1800" u="none" cap="none" strike="noStrik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ZR při EXT </a:t>
            </a:r>
            <a:r>
              <a:rPr b="0" i="0" lang="cs-CZ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kolene, </a:t>
            </a:r>
            <a:r>
              <a:rPr b="0" i="0" lang="cs-CZ" sz="1800" u="none" cap="none" strike="noStrike">
                <a:solidFill>
                  <a:schemeClr val="dk1"/>
                </a:solidFill>
                <a:highlight>
                  <a:srgbClr val="00FF00"/>
                </a:highlight>
                <a:latin typeface="Arial"/>
                <a:ea typeface="Arial"/>
                <a:cs typeface="Arial"/>
                <a:sym typeface="Arial"/>
              </a:rPr>
              <a:t>VR při FLEX </a:t>
            </a:r>
            <a:r>
              <a:rPr b="0" i="0" lang="cs-CZ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kolene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2" name="Google Shape;322;p2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0" y="1772816"/>
            <a:ext cx="4359575" cy="3949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1a4c4d34ba_0_203"/>
          <p:cNvSpPr txBox="1"/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m. Tensor fasciae latae</a:t>
            </a:r>
            <a:endParaRPr/>
          </a:p>
        </p:txBody>
      </p:sp>
      <p:pic>
        <p:nvPicPr>
          <p:cNvPr id="329" name="Google Shape;329;g21a4c4d34ba_0_203" title="tensor fasciae latae Palpation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500" y="1558725"/>
            <a:ext cx="7314725" cy="411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SIAS</a:t>
            </a:r>
            <a:endParaRPr/>
          </a:p>
        </p:txBody>
      </p:sp>
      <p:pic>
        <p:nvPicPr>
          <p:cNvPr descr="Obsah obrázku text, mapa, kreslení&#10;&#10;Popis byl vytvořen automaticky" id="168" name="Google Shape;168;p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9592" y="1628800"/>
            <a:ext cx="6702440" cy="4138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Kineziologie</a:t>
            </a:r>
            <a:endParaRPr/>
          </a:p>
        </p:txBody>
      </p:sp>
      <p:sp>
        <p:nvSpPr>
          <p:cNvPr id="335" name="Google Shape;335;p29"/>
          <p:cNvSpPr txBox="1"/>
          <p:nvPr>
            <p:ph idx="1" type="body"/>
          </p:nvPr>
        </p:nvSpPr>
        <p:spPr>
          <a:xfrm>
            <a:off x="851693" y="1727118"/>
            <a:ext cx="7065963" cy="4929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331470" lvl="0" marL="3429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Char char="●"/>
            </a:pPr>
            <a:r>
              <a:rPr b="1" lang="cs-CZ" sz="2400"/>
              <a:t>„Superposturální“ sval</a:t>
            </a:r>
            <a:r>
              <a:rPr lang="cs-CZ" sz="2400"/>
              <a:t> – souč. generalizace FPPS</a:t>
            </a:r>
            <a:endParaRPr/>
          </a:p>
          <a:p>
            <a:pPr indent="-331470" lvl="0" marL="34290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ct val="100000"/>
              <a:buChar char="●"/>
            </a:pPr>
            <a:r>
              <a:rPr lang="cs-CZ" sz="2400"/>
              <a:t>Tvoří tzv. deltový sval KYK (spolu se zadními vlákny m.gl.max. a med.) </a:t>
            </a:r>
            <a:endParaRPr sz="4000"/>
          </a:p>
          <a:p>
            <a:pPr indent="-331470" lvl="0" marL="34290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ct val="100000"/>
              <a:buChar char="●"/>
            </a:pPr>
            <a:r>
              <a:rPr lang="cs-CZ" sz="2400"/>
              <a:t>Napíná zevní plochu stehenní fascie- přispívá k extenzi KOK ve vzpřímeném stoji (Dylevský)</a:t>
            </a:r>
            <a:endParaRPr i="1" sz="2400"/>
          </a:p>
          <a:p>
            <a:pPr indent="-331470" lvl="0" marL="34290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ct val="100000"/>
              <a:buChar char="●"/>
            </a:pPr>
            <a:r>
              <a:rPr b="1" lang="cs-CZ" sz="2400"/>
              <a:t>Inverze funkce</a:t>
            </a:r>
            <a:r>
              <a:rPr lang="cs-CZ" sz="2400"/>
              <a:t>: </a:t>
            </a:r>
            <a:r>
              <a:rPr lang="cs-CZ" sz="2400">
                <a:highlight>
                  <a:srgbClr val="FFFF00"/>
                </a:highlight>
              </a:rPr>
              <a:t>ZR při EXT </a:t>
            </a:r>
            <a:r>
              <a:rPr lang="cs-CZ" sz="2400"/>
              <a:t>kolene, </a:t>
            </a:r>
            <a:r>
              <a:rPr lang="cs-CZ" sz="2400">
                <a:highlight>
                  <a:srgbClr val="00FF00"/>
                </a:highlight>
              </a:rPr>
              <a:t>VR při FLEX </a:t>
            </a:r>
            <a:r>
              <a:rPr lang="cs-CZ" sz="2400"/>
              <a:t>kolene</a:t>
            </a:r>
            <a:endParaRPr/>
          </a:p>
          <a:p>
            <a:pPr indent="-331470" lvl="0" marL="34290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ct val="100000"/>
              <a:buChar char="●"/>
            </a:pPr>
            <a:r>
              <a:rPr lang="cs-CZ" sz="2400"/>
              <a:t>Stabilizace kolenního kloubu – při oslabení TFL dojde po určité době k abnormálnímu rozšíření kl. štěrbiny na laterální straně kolenního kloubu</a:t>
            </a:r>
            <a:endParaRPr/>
          </a:p>
          <a:p>
            <a:pPr indent="-2286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1800"/>
          </a:p>
          <a:p>
            <a:pPr indent="-2286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1800"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14285"/>
              <a:buNone/>
            </a:pPr>
            <a:r>
              <a:t/>
            </a:r>
            <a:endParaRPr/>
          </a:p>
        </p:txBody>
      </p:sp>
      <p:pic>
        <p:nvPicPr>
          <p:cNvPr descr="karate.jpg" id="336" name="Google Shape;336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15188" y="214313"/>
            <a:ext cx="1404937" cy="1500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Symptomy</a:t>
            </a:r>
            <a:endParaRPr/>
          </a:p>
        </p:txBody>
      </p:sp>
      <p:sp>
        <p:nvSpPr>
          <p:cNvPr id="342" name="Google Shape;342;p30"/>
          <p:cNvSpPr txBox="1"/>
          <p:nvPr>
            <p:ph idx="1" type="body"/>
          </p:nvPr>
        </p:nvSpPr>
        <p:spPr>
          <a:xfrm>
            <a:off x="611549" y="1428750"/>
            <a:ext cx="4960500" cy="52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Char char="●"/>
            </a:pPr>
            <a:r>
              <a:rPr lang="cs-CZ" sz="1800"/>
              <a:t>Bolest na later. straně KYK, anterolaterální straně stehna, někdy až ke koleni. Bolest se zvyšuje při FLX, ve zkrácených polohách, bolest při chůzi vymizí při opoře HKK (např. chůze o berlích)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Char char="●"/>
            </a:pPr>
            <a:r>
              <a:rPr lang="cs-CZ" sz="1800"/>
              <a:t>„pseudotrochanterická bursitida“ = bolest vyzařující z Trp v m. TFL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Char char="●"/>
            </a:pPr>
            <a:r>
              <a:rPr lang="cs-CZ" sz="1800"/>
              <a:t>Nízká tolerance delšího sedu v 90° flexi KYK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Char char="●"/>
            </a:pPr>
            <a:r>
              <a:rPr lang="cs-CZ" sz="1800"/>
              <a:t>Bolest při spaní na boku (polštář mezi kolena) (Travell)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Char char="●"/>
            </a:pPr>
            <a:r>
              <a:rPr lang="cs-CZ" sz="1800"/>
              <a:t>Sdružené TrPs v m. GMi, m. rectus femoris, m. iliopsoas, m. sartorius. Pokud se neodstraní Trp v m. GMi, přetrvává také Trp v m. TFL.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Char char="●"/>
            </a:pPr>
            <a:r>
              <a:rPr lang="cs-CZ" sz="1800"/>
              <a:t>Způsobuje šilhání patell proximolaterálně</a:t>
            </a:r>
            <a:endParaRPr sz="1800"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Char char="●"/>
            </a:pPr>
            <a:r>
              <a:rPr lang="cs-CZ" sz="1800"/>
              <a:t>Patol. viditelnost tr. ITB</a:t>
            </a:r>
            <a:endParaRPr/>
          </a:p>
        </p:txBody>
      </p:sp>
      <p:pic>
        <p:nvPicPr>
          <p:cNvPr descr="Tensor_Fasciae_Latae.jpg" id="343" name="Google Shape;343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72050" y="1484313"/>
            <a:ext cx="3086100" cy="429260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0"/>
          <p:cNvSpPr txBox="1"/>
          <p:nvPr/>
        </p:nvSpPr>
        <p:spPr>
          <a:xfrm>
            <a:off x="5572050" y="5776925"/>
            <a:ext cx="3086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solidFill>
                  <a:srgbClr val="B7B7B7"/>
                </a:solidFill>
              </a:rPr>
              <a:t>Travell, J. G., &amp; Simons, D. G. (1992). </a:t>
            </a:r>
            <a:r>
              <a:rPr i="1" lang="cs-CZ" sz="1000">
                <a:solidFill>
                  <a:srgbClr val="B7B7B7"/>
                </a:solidFill>
              </a:rPr>
              <a:t>Myofascial pain and dysfunction: the trigger point manual</a:t>
            </a:r>
            <a:r>
              <a:rPr lang="cs-CZ" sz="1000">
                <a:solidFill>
                  <a:srgbClr val="B7B7B7"/>
                </a:solidFill>
              </a:rPr>
              <a:t> (Vol. 2). Lippincott Williams &amp; Wilkins.</a:t>
            </a:r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Diferenciální diagnostika</a:t>
            </a:r>
            <a:endParaRPr/>
          </a:p>
        </p:txBody>
      </p:sp>
      <p:sp>
        <p:nvSpPr>
          <p:cNvPr id="350" name="Google Shape;350;p31"/>
          <p:cNvSpPr txBox="1"/>
          <p:nvPr>
            <p:ph idx="1" type="body"/>
          </p:nvPr>
        </p:nvSpPr>
        <p:spPr>
          <a:xfrm>
            <a:off x="1435100" y="1447800"/>
            <a:ext cx="4565650" cy="3409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47500" lnSpcReduction="10000"/>
          </a:bodyPr>
          <a:lstStyle/>
          <a:p>
            <a:pPr indent="-32766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4285"/>
              <a:buAutoNum type="arabicPeriod"/>
            </a:pPr>
            <a:r>
              <a:rPr b="1" lang="cs-CZ"/>
              <a:t>Bursitis trochanterica</a:t>
            </a:r>
            <a:endParaRPr b="1"/>
          </a:p>
          <a:p>
            <a:pPr indent="-327660" lvl="0" marL="342900" rtl="0" algn="l">
              <a:spcBef>
                <a:spcPts val="352"/>
              </a:spcBef>
              <a:spcAft>
                <a:spcPts val="0"/>
              </a:spcAft>
              <a:buClr>
                <a:schemeClr val="dk1"/>
              </a:buClr>
              <a:buSzPct val="114285"/>
              <a:buAutoNum type="arabicPeriod"/>
            </a:pPr>
            <a:r>
              <a:rPr lang="cs-CZ"/>
              <a:t>Trp v m. GMe, m. Gmi, vastus lateralis, m. guadratus lumborum</a:t>
            </a:r>
            <a:endParaRPr/>
          </a:p>
          <a:p>
            <a:pPr indent="-327660" lvl="0" marL="342900" rtl="0" algn="l">
              <a:spcBef>
                <a:spcPts val="352"/>
              </a:spcBef>
              <a:spcAft>
                <a:spcPts val="0"/>
              </a:spcAft>
              <a:buClr>
                <a:schemeClr val="dk1"/>
              </a:buClr>
              <a:buSzPct val="114285"/>
              <a:buAutoNum type="arabicPeriod"/>
            </a:pPr>
            <a:r>
              <a:rPr lang="cs-CZ"/>
              <a:t>Radikulopatie L4-L5</a:t>
            </a:r>
            <a:endParaRPr/>
          </a:p>
          <a:p>
            <a:pPr indent="-327660" lvl="0" marL="342900" rtl="0" algn="l">
              <a:spcBef>
                <a:spcPts val="352"/>
              </a:spcBef>
              <a:spcAft>
                <a:spcPts val="0"/>
              </a:spcAft>
              <a:buClr>
                <a:schemeClr val="dk1"/>
              </a:buClr>
              <a:buSzPct val="114285"/>
              <a:buAutoNum type="arabicPeriod"/>
            </a:pPr>
            <a:r>
              <a:rPr lang="cs-CZ"/>
              <a:t>Meralgia parestetica – útlak n. cutaneus femoris lateralis</a:t>
            </a:r>
            <a:endParaRPr/>
          </a:p>
          <a:p>
            <a:pPr indent="-327660" lvl="0" marL="342900" rtl="0" algn="l">
              <a:spcBef>
                <a:spcPts val="352"/>
              </a:spcBef>
              <a:spcAft>
                <a:spcPts val="0"/>
              </a:spcAft>
              <a:buClr>
                <a:schemeClr val="dk1"/>
              </a:buClr>
              <a:buSzPct val="114285"/>
              <a:buAutoNum type="arabicPeriod"/>
            </a:pPr>
            <a:r>
              <a:rPr b="1" lang="cs-CZ"/>
              <a:t>Artritis sacroiliaca – </a:t>
            </a:r>
            <a:r>
              <a:rPr lang="cs-CZ"/>
              <a:t>bolest dolní Lp, hýždí, laterální strana stehna</a:t>
            </a:r>
            <a:endParaRPr/>
          </a:p>
          <a:p>
            <a:pPr indent="-327660" lvl="0" marL="342900" rtl="0" algn="l">
              <a:spcBef>
                <a:spcPts val="352"/>
              </a:spcBef>
              <a:spcAft>
                <a:spcPts val="0"/>
              </a:spcAft>
              <a:buClr>
                <a:schemeClr val="dk1"/>
              </a:buClr>
              <a:buSzPct val="114285"/>
              <a:buAutoNum type="arabicPeriod"/>
            </a:pPr>
            <a:r>
              <a:rPr b="1" lang="cs-CZ"/>
              <a:t>Frikční syndrom – </a:t>
            </a:r>
            <a:r>
              <a:rPr lang="cs-CZ"/>
              <a:t>difúzní bolest a zvýšená citlivost laterálního kondylu femuru, kde se iliotibiální trakt tře dopředu a dozadu. Frikce je častější než bolest v KYK</a:t>
            </a:r>
            <a:endParaRPr/>
          </a:p>
          <a:p>
            <a:pPr indent="-231140" lvl="0" marL="342900" rtl="0" algn="l">
              <a:spcBef>
                <a:spcPts val="352"/>
              </a:spcBef>
              <a:spcAft>
                <a:spcPts val="0"/>
              </a:spcAft>
              <a:buClr>
                <a:schemeClr val="dk1"/>
              </a:buClr>
              <a:buSzPct val="114285"/>
              <a:buNone/>
            </a:pPr>
            <a:r>
              <a:t/>
            </a:r>
            <a:endParaRPr/>
          </a:p>
        </p:txBody>
      </p:sp>
      <p:pic>
        <p:nvPicPr>
          <p:cNvPr descr="iliotibial-band-over-bony-protusion.jpg" id="351" name="Google Shape;351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28813" y="4857750"/>
            <a:ext cx="2000250" cy="1752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ursitis.jpg" id="352" name="Google Shape;352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00750" y="1285875"/>
            <a:ext cx="2857500" cy="3352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acroiliac-joint.jpg" id="353" name="Google Shape;353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57750" y="4572000"/>
            <a:ext cx="1905000" cy="21050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4" name="Google Shape;354;p31"/>
          <p:cNvCxnSpPr/>
          <p:nvPr/>
        </p:nvCxnSpPr>
        <p:spPr>
          <a:xfrm>
            <a:off x="3495950" y="1651275"/>
            <a:ext cx="4148100" cy="13491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355" name="Google Shape;355;p31"/>
          <p:cNvCxnSpPr/>
          <p:nvPr/>
        </p:nvCxnSpPr>
        <p:spPr>
          <a:xfrm flipH="1" rot="-5400000">
            <a:off x="3774225" y="3559825"/>
            <a:ext cx="1986600" cy="13233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356" name="Google Shape;356;p31"/>
          <p:cNvCxnSpPr/>
          <p:nvPr/>
        </p:nvCxnSpPr>
        <p:spPr>
          <a:xfrm>
            <a:off x="2915775" y="4180250"/>
            <a:ext cx="84600" cy="1677600"/>
          </a:xfrm>
          <a:prstGeom prst="straightConnector1">
            <a:avLst/>
          </a:prstGeom>
          <a:noFill/>
          <a:ln cap="flat" cmpd="sng" w="22225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Orientační vyšetření </a:t>
            </a:r>
            <a:endParaRPr/>
          </a:p>
        </p:txBody>
      </p:sp>
      <p:sp>
        <p:nvSpPr>
          <p:cNvPr id="362" name="Google Shape;362;p32"/>
          <p:cNvSpPr txBox="1"/>
          <p:nvPr>
            <p:ph idx="1" type="body"/>
          </p:nvPr>
        </p:nvSpPr>
        <p:spPr>
          <a:xfrm>
            <a:off x="457200" y="1447800"/>
            <a:ext cx="5616000" cy="51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15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cs-CZ" sz="2000"/>
              <a:t>A) Na zádech, nevyšetřovaná dk držena pacientem ve flexi v KYK i KOK, 2.dk  přes okraj stolu</a:t>
            </a:r>
            <a:endParaRPr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cs-CZ" sz="2000"/>
              <a:t>Vyšetření </a:t>
            </a:r>
            <a:r>
              <a:rPr lang="cs-CZ" sz="2000" u="sng"/>
              <a:t>ADDUKCE</a:t>
            </a:r>
            <a:r>
              <a:rPr lang="cs-CZ" sz="2000"/>
              <a:t>  extendované DK při zkrácení TFL je rozsah pod 15°)</a:t>
            </a:r>
            <a:endParaRPr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cs-CZ" sz="2000"/>
              <a:t>B) Vyšetření </a:t>
            </a:r>
            <a:r>
              <a:rPr lang="cs-CZ" sz="2000" u="sng"/>
              <a:t>ABDUKCE</a:t>
            </a:r>
            <a:r>
              <a:rPr lang="cs-CZ" sz="2000"/>
              <a:t>- POZOR na současnou FLX a ZR KYK- tj. ,,</a:t>
            </a:r>
            <a:r>
              <a:rPr lang="cs-CZ" sz="1900"/>
              <a:t>TENSOROVÝ MECHANISMUS</a:t>
            </a:r>
            <a:r>
              <a:rPr lang="cs-CZ" sz="2000"/>
              <a:t>“</a:t>
            </a:r>
            <a:endParaRPr/>
          </a:p>
        </p:txBody>
      </p:sp>
      <p:pic>
        <p:nvPicPr>
          <p:cNvPr descr="DSCF3034.JPG" id="363" name="Google Shape;363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44063" y="1372609"/>
            <a:ext cx="2786062" cy="18313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SCF3037.JPG" id="364" name="Google Shape;364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44075" y="3933050"/>
            <a:ext cx="2715074" cy="2089150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32"/>
          <p:cNvSpPr txBox="1"/>
          <p:nvPr/>
        </p:nvSpPr>
        <p:spPr>
          <a:xfrm>
            <a:off x="6144075" y="3203925"/>
            <a:ext cx="27861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solidFill>
                  <a:srgbClr val="B7B7B7"/>
                </a:solidFill>
                <a:highlight>
                  <a:srgbClr val="FFFFFF"/>
                </a:highlight>
              </a:rPr>
              <a:t>Travell, J. G., &amp; Simons, D. G. (1992). </a:t>
            </a:r>
            <a:r>
              <a:rPr i="1" lang="cs-CZ" sz="1000">
                <a:solidFill>
                  <a:srgbClr val="B7B7B7"/>
                </a:solidFill>
                <a:highlight>
                  <a:srgbClr val="FFFFFF"/>
                </a:highlight>
              </a:rPr>
              <a:t>Myofascial pain and dysfunction: the trigger point manual</a:t>
            </a:r>
            <a:r>
              <a:rPr lang="cs-CZ" sz="1000">
                <a:solidFill>
                  <a:srgbClr val="B7B7B7"/>
                </a:solidFill>
                <a:highlight>
                  <a:srgbClr val="FFFFFF"/>
                </a:highlight>
              </a:rPr>
              <a:t> (Vol. 2). Lippincott Williams &amp; Wilkins.</a:t>
            </a:r>
            <a:endParaRPr>
              <a:solidFill>
                <a:srgbClr val="B7B7B7"/>
              </a:solidFill>
            </a:endParaRPr>
          </a:p>
        </p:txBody>
      </p:sp>
      <p:sp>
        <p:nvSpPr>
          <p:cNvPr id="366" name="Google Shape;366;p32"/>
          <p:cNvSpPr txBox="1"/>
          <p:nvPr/>
        </p:nvSpPr>
        <p:spPr>
          <a:xfrm>
            <a:off x="6037100" y="6022200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solidFill>
                  <a:srgbClr val="B7B7B7"/>
                </a:solidFill>
                <a:highlight>
                  <a:srgbClr val="FFFFFF"/>
                </a:highlight>
              </a:rPr>
              <a:t>Gross, J. M., Fetto, J., Supnick, E. R., Zemanová, M., &amp; Vacek, J. (2005). Vyšetření pohybového aparátu: překlad druhého anglického vydání.</a:t>
            </a:r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03203" y="3908026"/>
            <a:ext cx="3312630" cy="2304257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3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Vyšetření a terapie </a:t>
            </a:r>
            <a:endParaRPr/>
          </a:p>
        </p:txBody>
      </p:sp>
      <p:sp>
        <p:nvSpPr>
          <p:cNvPr id="373" name="Google Shape;373;p33"/>
          <p:cNvSpPr txBox="1"/>
          <p:nvPr>
            <p:ph idx="1" type="body"/>
          </p:nvPr>
        </p:nvSpPr>
        <p:spPr>
          <a:xfrm>
            <a:off x="679500" y="1249225"/>
            <a:ext cx="6714000" cy="25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20"/>
              <a:buNone/>
            </a:pPr>
            <a:r>
              <a:rPr b="1" lang="cs-CZ" sz="2029" u="sng"/>
              <a:t>Výběr strany: </a:t>
            </a:r>
            <a:r>
              <a:rPr lang="cs-CZ" sz="2029"/>
              <a:t>vyš. fascií</a:t>
            </a:r>
            <a:endParaRPr b="1" sz="2029" u="sng"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220"/>
              <a:buNone/>
            </a:pPr>
            <a:r>
              <a:rPr b="1" lang="cs-CZ" sz="2029" u="sng"/>
              <a:t>Ozřejmění</a:t>
            </a:r>
            <a:r>
              <a:rPr lang="cs-CZ" sz="2029"/>
              <a:t>: leh na boku, EXT a VR v KYK,  EXT v KOK, povel: „nákrok“ (do FL a ZR v kyčli)</a:t>
            </a:r>
            <a:endParaRPr sz="2029"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220"/>
              <a:buNone/>
            </a:pPr>
            <a:r>
              <a:rPr b="1" lang="cs-CZ" sz="2029" u="sng"/>
              <a:t>Palpace reflexních změn</a:t>
            </a:r>
            <a:r>
              <a:rPr lang="cs-CZ" sz="2029"/>
              <a:t> ve zkrácení – FL+ABD+ZR kyčle</a:t>
            </a:r>
            <a:endParaRPr sz="2029"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520"/>
              <a:buNone/>
            </a:pPr>
            <a:r>
              <a:t/>
            </a:r>
            <a:endParaRPr sz="2029"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520"/>
              <a:buNone/>
            </a:pPr>
            <a:r>
              <a:t/>
            </a:r>
            <a:endParaRPr sz="2029"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520"/>
              <a:buNone/>
            </a:pPr>
            <a:r>
              <a:t/>
            </a:r>
            <a:endParaRPr sz="2029"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520"/>
              <a:buFont typeface="Noto Sans Symbols"/>
              <a:buNone/>
            </a:pPr>
            <a:r>
              <a:t/>
            </a:r>
            <a:endParaRPr sz="2029"/>
          </a:p>
        </p:txBody>
      </p:sp>
      <p:pic>
        <p:nvPicPr>
          <p:cNvPr id="374" name="Google Shape;374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80163" y="3151084"/>
            <a:ext cx="2213670" cy="308088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33"/>
          <p:cNvSpPr txBox="1"/>
          <p:nvPr/>
        </p:nvSpPr>
        <p:spPr>
          <a:xfrm>
            <a:off x="2281101" y="6326782"/>
            <a:ext cx="5212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-CZ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©Radana Poděbradská: Atlas ošetření svalů v manuální terapii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m. Tensor fascie latae</a:t>
            </a:r>
            <a:endParaRPr/>
          </a:p>
        </p:txBody>
      </p:sp>
      <p:sp>
        <p:nvSpPr>
          <p:cNvPr id="381" name="Google Shape;381;p34"/>
          <p:cNvSpPr txBox="1"/>
          <p:nvPr>
            <p:ph idx="1" type="body"/>
          </p:nvPr>
        </p:nvSpPr>
        <p:spPr>
          <a:xfrm>
            <a:off x="457200" y="1628800"/>
            <a:ext cx="7977600" cy="44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b="1" lang="cs-CZ" u="sng"/>
              <a:t>Terapie</a:t>
            </a:r>
            <a:r>
              <a:rPr lang="cs-CZ"/>
              <a:t>: ze zkrácení (FL+ABD+ZR kyčle) do bariéry – směr do EXT+VR v kyčli s EXT kolenem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0478B"/>
              </a:buClr>
              <a:buSzPts val="4400"/>
              <a:buFont typeface="Calibri"/>
              <a:buNone/>
            </a:pPr>
            <a:r>
              <a:rPr lang="cs-CZ"/>
              <a:t>m.pectineus</a:t>
            </a:r>
            <a:endParaRPr/>
          </a:p>
        </p:txBody>
      </p:sp>
      <p:sp>
        <p:nvSpPr>
          <p:cNvPr id="387" name="Google Shape;387;p3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>
                <a:solidFill>
                  <a:srgbClr val="FF0000"/>
                </a:solidFill>
              </a:rPr>
              <a:t>,, ČTVRTÝ ADDUKTOR</a:t>
            </a:r>
            <a:r>
              <a:rPr lang="cs-CZ">
                <a:solidFill>
                  <a:srgbClr val="FF0000"/>
                </a:solidFill>
              </a:rPr>
              <a:t>“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cs-CZ"/>
              <a:t>pecten ossis.pubis.-linea pectinea.fem.</a:t>
            </a:r>
            <a:endParaRPr/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cs-CZ"/>
              <a:t>krátké rameno páky a malý úhel tahu svalu; cílem kontrakce spíše síla než rychlost (Kapandji)</a:t>
            </a:r>
            <a:endParaRPr/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cs-CZ"/>
              <a:t>mediální část trigonum femorale</a:t>
            </a:r>
            <a:endParaRPr/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cs-CZ"/>
              <a:t>In.: n.femoralis et n.obturatorius</a:t>
            </a:r>
            <a:endParaRPr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8" name="Google Shape;388;p35"/>
          <p:cNvPicPr preferRelativeResize="0"/>
          <p:nvPr/>
        </p:nvPicPr>
        <p:blipFill rotWithShape="1">
          <a:blip r:embed="rId3">
            <a:alphaModFix/>
          </a:blip>
          <a:srcRect b="2727" l="23935" r="17026" t="23150"/>
          <a:stretch/>
        </p:blipFill>
        <p:spPr>
          <a:xfrm>
            <a:off x="6005350" y="0"/>
            <a:ext cx="3138650" cy="2216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10478B"/>
              </a:buClr>
              <a:buSzPts val="4400"/>
              <a:buFont typeface="Calibri"/>
              <a:buNone/>
            </a:pPr>
            <a:r>
              <a:rPr lang="cs-CZ"/>
              <a:t>Kineziologie</a:t>
            </a:r>
            <a:endParaRPr/>
          </a:p>
        </p:txBody>
      </p:sp>
      <p:sp>
        <p:nvSpPr>
          <p:cNvPr id="394" name="Google Shape;394;p36"/>
          <p:cNvSpPr txBox="1"/>
          <p:nvPr>
            <p:ph idx="1" type="body"/>
          </p:nvPr>
        </p:nvSpPr>
        <p:spPr>
          <a:xfrm>
            <a:off x="473749" y="1628800"/>
            <a:ext cx="8229600" cy="23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cs-CZ"/>
              <a:t>Flx., add. et ZR KYK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cs-CZ"/>
              <a:t>45°-60° flx.KYK – INVERZE FCE (VR)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cs-CZ"/>
              <a:t>současná kontrakce s ostatními zevními rotátory- stabilizace hlavice v KYK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10478B"/>
              </a:buClr>
              <a:buSzPts val="4400"/>
              <a:buFont typeface="Calibri"/>
              <a:buNone/>
            </a:pPr>
            <a:r>
              <a:rPr lang="cs-CZ"/>
              <a:t>Symptomy</a:t>
            </a:r>
            <a:endParaRPr/>
          </a:p>
        </p:txBody>
      </p:sp>
      <p:sp>
        <p:nvSpPr>
          <p:cNvPr id="400" name="Google Shape;400;p37"/>
          <p:cNvSpPr txBox="1"/>
          <p:nvPr>
            <p:ph idx="1" type="body"/>
          </p:nvPr>
        </p:nvSpPr>
        <p:spPr>
          <a:xfrm>
            <a:off x="457200" y="1447800"/>
            <a:ext cx="3972000" cy="46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Char char="●"/>
            </a:pPr>
            <a:r>
              <a:rPr lang="cs-CZ" sz="2700"/>
              <a:t>Hluboká bolest v třísle, šíří se po anter.-med. části stehna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2"/>
              </a:buClr>
              <a:buSzPts val="2700"/>
              <a:buChar char="●"/>
            </a:pPr>
            <a:r>
              <a:rPr lang="cs-CZ" sz="2700"/>
              <a:t>Omezená ABD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2"/>
              </a:buClr>
              <a:buSzPts val="2700"/>
              <a:buChar char="●"/>
            </a:pPr>
            <a:r>
              <a:rPr lang="cs-CZ" sz="2700"/>
              <a:t>Bolestivá iniciální švih.fáze (pacienti ji zkracují)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2"/>
              </a:buClr>
              <a:buSzPts val="2700"/>
              <a:buChar char="●"/>
            </a:pPr>
            <a:r>
              <a:rPr lang="cs-CZ" sz="2700"/>
              <a:t>Sdružené TrPs v m.illiopsoas a adduktorech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None/>
            </a:pPr>
            <a:r>
              <a:t/>
            </a:r>
            <a:endParaRPr sz="2700"/>
          </a:p>
        </p:txBody>
      </p:sp>
      <p:pic>
        <p:nvPicPr>
          <p:cNvPr descr="Pectineus TrP.jpg" id="401" name="Google Shape;401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29188" y="1447788"/>
            <a:ext cx="4078287" cy="3746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37"/>
          <p:cNvSpPr txBox="1"/>
          <p:nvPr/>
        </p:nvSpPr>
        <p:spPr>
          <a:xfrm>
            <a:off x="5043075" y="5194300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solidFill>
                  <a:srgbClr val="B7B7B7"/>
                </a:solidFill>
                <a:highlight>
                  <a:srgbClr val="FFFFFF"/>
                </a:highlight>
              </a:rPr>
              <a:t>Travell, J. G., &amp; Simons, D. G. (1992). </a:t>
            </a:r>
            <a:r>
              <a:rPr i="1" lang="cs-CZ" sz="1000">
                <a:solidFill>
                  <a:srgbClr val="B7B7B7"/>
                </a:solidFill>
                <a:highlight>
                  <a:srgbClr val="FFFFFF"/>
                </a:highlight>
              </a:rPr>
              <a:t>Myofascial pain and dysfunction: the trigger point manual</a:t>
            </a:r>
            <a:r>
              <a:rPr lang="cs-CZ" sz="1000">
                <a:solidFill>
                  <a:srgbClr val="B7B7B7"/>
                </a:solidFill>
                <a:highlight>
                  <a:srgbClr val="FFFFFF"/>
                </a:highlight>
              </a:rPr>
              <a:t> (Vol. 2). Lippincott Williams &amp; Wilkins.</a:t>
            </a:r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Diferenciální diagnostika</a:t>
            </a:r>
            <a:endParaRPr/>
          </a:p>
        </p:txBody>
      </p:sp>
      <p:sp>
        <p:nvSpPr>
          <p:cNvPr id="408" name="Google Shape;408;p38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Char char="●"/>
            </a:pPr>
            <a:r>
              <a:rPr lang="cs-CZ"/>
              <a:t>Útlak n. obturatorius 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Char char="●"/>
            </a:pPr>
            <a:r>
              <a:rPr lang="cs-CZ"/>
              <a:t>Symphysitis (hokej, fotbal)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Char char="●"/>
            </a:pPr>
            <a:r>
              <a:rPr lang="cs-CZ"/>
              <a:t>coxartrosis</a:t>
            </a:r>
            <a:endParaRPr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SIPS</a:t>
            </a:r>
            <a:endParaRPr/>
          </a:p>
        </p:txBody>
      </p:sp>
      <p:pic>
        <p:nvPicPr>
          <p:cNvPr descr="Obsah obrázku kreslení&#10;&#10;Popis byl vytvořen automaticky" id="174" name="Google Shape;174;p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6843" y="1772816"/>
            <a:ext cx="4270314" cy="3996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3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Vyšetření a terapie</a:t>
            </a:r>
            <a:endParaRPr/>
          </a:p>
        </p:txBody>
      </p:sp>
      <p:sp>
        <p:nvSpPr>
          <p:cNvPr id="414" name="Google Shape;414;p39"/>
          <p:cNvSpPr txBox="1"/>
          <p:nvPr>
            <p:ph idx="1" type="body"/>
          </p:nvPr>
        </p:nvSpPr>
        <p:spPr>
          <a:xfrm>
            <a:off x="3857625" y="1214438"/>
            <a:ext cx="5000625" cy="56435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-180975" lvl="0" marL="3429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cs-CZ" sz="3000" u="sng"/>
              <a:t>Ozř.: </a:t>
            </a:r>
            <a:r>
              <a:rPr lang="cs-CZ" sz="3000"/>
              <a:t>podobně jako Patrickův test, pacient provádí odporovanou FLX KYK, odpor kladu přes KOK</a:t>
            </a:r>
            <a:endParaRPr/>
          </a:p>
          <a:p>
            <a:pPr indent="-180975" lvl="0" marL="342900" rtl="0" algn="l">
              <a:lnSpc>
                <a:spcPct val="80000"/>
              </a:lnSpc>
              <a:spcBef>
                <a:spcPts val="51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3000" u="sng"/>
          </a:p>
          <a:p>
            <a:pPr indent="-180975" lvl="0" marL="342900" rtl="0" algn="l">
              <a:lnSpc>
                <a:spcPct val="80000"/>
              </a:lnSpc>
              <a:spcBef>
                <a:spcPts val="51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cs-CZ" sz="3000" u="sng"/>
              <a:t>Palpace</a:t>
            </a:r>
            <a:r>
              <a:rPr lang="cs-CZ" sz="3000"/>
              <a:t>: ve zkrácení, adduktor longus et brevis leží hlouběji a mediálněji, laterální část m.pectineus leží pod a.femoralis (najdu její tep)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51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None/>
            </a:pPr>
            <a:r>
              <a:t/>
            </a:r>
            <a:endParaRPr sz="3000"/>
          </a:p>
          <a:p>
            <a:pPr indent="-180975" lvl="0" marL="342900" rtl="0" algn="l">
              <a:lnSpc>
                <a:spcPct val="80000"/>
              </a:lnSpc>
              <a:spcBef>
                <a:spcPts val="51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cs-CZ" sz="3000" u="sng"/>
              <a:t>Ter.</a:t>
            </a:r>
            <a:r>
              <a:rPr lang="cs-CZ" sz="3000"/>
              <a:t>: PIR, MET, AGR, Stretch: DK přes okraj stolu; pohyb do ABD., EXT., VR KYK + KOK ve FLX.; pacient tlačí do FLX, ADD a ZR KYK, </a:t>
            </a:r>
            <a:r>
              <a:rPr lang="cs-CZ" sz="3000">
                <a:solidFill>
                  <a:srgbClr val="FF0000"/>
                </a:solidFill>
              </a:rPr>
              <a:t>pánev fixována terapeutem nebo pacient přitáhne k břichu druhé stehno, příp. dle Dobeše neoš.DK zachycena patou o okraj lehátka </a:t>
            </a:r>
            <a:endParaRPr/>
          </a:p>
          <a:p>
            <a:pPr indent="-180975" lvl="0" marL="342900" rtl="0" algn="l">
              <a:lnSpc>
                <a:spcPct val="80000"/>
              </a:lnSpc>
              <a:spcBef>
                <a:spcPts val="51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cs-CZ" sz="3000"/>
              <a:t>presura</a:t>
            </a:r>
            <a:endParaRPr sz="3000"/>
          </a:p>
          <a:p>
            <a:pPr indent="-342900" lvl="0" marL="342900" rtl="0" algn="l">
              <a:lnSpc>
                <a:spcPct val="80000"/>
              </a:lnSpc>
              <a:spcBef>
                <a:spcPts val="51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None/>
            </a:pPr>
            <a:r>
              <a:t/>
            </a:r>
            <a:endParaRPr sz="3000"/>
          </a:p>
        </p:txBody>
      </p:sp>
      <p:pic>
        <p:nvPicPr>
          <p:cNvPr descr="DSCF3008.JPG" id="415" name="Google Shape;415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1500" y="1214438"/>
            <a:ext cx="3286124" cy="24653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SCF3009.JPG" id="416" name="Google Shape;416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2875" y="3929063"/>
            <a:ext cx="3667125" cy="2749550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39"/>
          <p:cNvSpPr txBox="1"/>
          <p:nvPr/>
        </p:nvSpPr>
        <p:spPr>
          <a:xfrm>
            <a:off x="3810000" y="6032125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solidFill>
                  <a:srgbClr val="B7B7B7"/>
                </a:solidFill>
                <a:highlight>
                  <a:srgbClr val="FFFFFF"/>
                </a:highlight>
              </a:rPr>
              <a:t>Travell, J. G., &amp; Simons, D. G. (1992). </a:t>
            </a:r>
            <a:r>
              <a:rPr i="1" lang="cs-CZ" sz="1000">
                <a:solidFill>
                  <a:srgbClr val="B7B7B7"/>
                </a:solidFill>
                <a:highlight>
                  <a:srgbClr val="FFFFFF"/>
                </a:highlight>
              </a:rPr>
              <a:t>Myofascial pain and dysfunction: the trigger point manual</a:t>
            </a:r>
            <a:r>
              <a:rPr lang="cs-CZ" sz="1000">
                <a:solidFill>
                  <a:srgbClr val="B7B7B7"/>
                </a:solidFill>
                <a:highlight>
                  <a:srgbClr val="FFFFFF"/>
                </a:highlight>
              </a:rPr>
              <a:t> (Vol. 2). Lippincott Williams &amp; Wilkins.</a:t>
            </a:r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Adduktory</a:t>
            </a:r>
            <a:endParaRPr/>
          </a:p>
        </p:txBody>
      </p:sp>
      <p:sp>
        <p:nvSpPr>
          <p:cNvPr id="423" name="Google Shape;423;p40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Char char="●"/>
            </a:pPr>
            <a:r>
              <a:rPr lang="cs-CZ"/>
              <a:t>M.adductor brevis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Char char="●"/>
            </a:pPr>
            <a:r>
              <a:rPr lang="cs-CZ"/>
              <a:t>M.adductor longus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Char char="●"/>
            </a:pPr>
            <a:r>
              <a:rPr lang="cs-CZ"/>
              <a:t>M.adductor magnus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Char char="●"/>
            </a:pPr>
            <a:r>
              <a:rPr lang="cs-CZ"/>
              <a:t>M. gracilis</a:t>
            </a:r>
            <a:endParaRPr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4" name="Google Shape;424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8782" y="1334225"/>
            <a:ext cx="4042792" cy="48185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Adduktory kyčle</a:t>
            </a:r>
            <a:endParaRPr/>
          </a:p>
        </p:txBody>
      </p:sp>
      <p:pic>
        <p:nvPicPr>
          <p:cNvPr descr="Obsah obrázku text&#10;&#10;Popis byl vytvořen automaticky" id="430" name="Google Shape;430;p4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8703" y="1257638"/>
            <a:ext cx="3326400" cy="51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41" title="Hip Adductors Palpation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09223" y="1257659"/>
            <a:ext cx="5248650" cy="295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m. Adductor longus et brevis</a:t>
            </a:r>
            <a:endParaRPr/>
          </a:p>
        </p:txBody>
      </p:sp>
      <p:pic>
        <p:nvPicPr>
          <p:cNvPr id="437" name="Google Shape;437;p4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61768" y="1600200"/>
            <a:ext cx="3020464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42"/>
          <p:cNvSpPr txBox="1"/>
          <p:nvPr/>
        </p:nvSpPr>
        <p:spPr>
          <a:xfrm>
            <a:off x="3082225" y="6126175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solidFill>
                  <a:srgbClr val="B7B7B7"/>
                </a:solidFill>
                <a:highlight>
                  <a:srgbClr val="FFFFFF"/>
                </a:highlight>
              </a:rPr>
              <a:t>Travell, J. G., &amp; Simons, D. G. (1992). </a:t>
            </a:r>
            <a:r>
              <a:rPr i="1" lang="cs-CZ" sz="1000">
                <a:solidFill>
                  <a:srgbClr val="B7B7B7"/>
                </a:solidFill>
                <a:highlight>
                  <a:srgbClr val="FFFFFF"/>
                </a:highlight>
              </a:rPr>
              <a:t>Myofascial pain and dysfunction: the trigger point manual</a:t>
            </a:r>
            <a:r>
              <a:rPr lang="cs-CZ" sz="1000">
                <a:solidFill>
                  <a:srgbClr val="B7B7B7"/>
                </a:solidFill>
                <a:highlight>
                  <a:srgbClr val="FFFFFF"/>
                </a:highlight>
              </a:rPr>
              <a:t> (Vol. 2). Lippincott Williams &amp; Wilkins.</a:t>
            </a:r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4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Adductor longus et brevis</a:t>
            </a:r>
            <a:endParaRPr/>
          </a:p>
        </p:txBody>
      </p:sp>
      <p:sp>
        <p:nvSpPr>
          <p:cNvPr id="444" name="Google Shape;444;p4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5494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b="1" lang="cs-CZ" u="sng"/>
              <a:t>Ozřejmění</a:t>
            </a:r>
            <a:r>
              <a:rPr lang="cs-CZ"/>
              <a:t>: leh na zádech, poloha podobně jako při Patrickově testu, pacient izom.tlačí do ADD</a:t>
            </a:r>
            <a:endParaRPr/>
          </a:p>
          <a:p>
            <a:pPr indent="-154940" lvl="0" marL="342900" rtl="0" algn="l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b="1" lang="cs-CZ" u="sng"/>
              <a:t>Palpace</a:t>
            </a:r>
            <a:r>
              <a:rPr lang="cs-CZ"/>
              <a:t>: ve zkrácení- pinzetovým hmatem nebo plošně v horní 1/3 stehna anteromediálně</a:t>
            </a:r>
            <a:endParaRPr/>
          </a:p>
          <a:p>
            <a:pPr indent="-154940" lvl="0" marL="342900" rtl="0" algn="l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b="1" lang="cs-CZ" u="sng"/>
              <a:t>Terapie</a:t>
            </a:r>
            <a:r>
              <a:rPr lang="cs-CZ"/>
              <a:t>: PIR- leh na zádech, kyčel do ABD a EXT, KOK ve FLX (x m.gracilis!)- izom.kontr.-relax., pánev fixována terapeutem nebo pacient přitáhne k břichu druhé stehno</a:t>
            </a:r>
            <a:endParaRPr/>
          </a:p>
          <a:p>
            <a:pPr indent="0" lvl="1" marL="457200" rtl="0" algn="l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cs-CZ"/>
              <a:t>+Excentrická dekontrakce, RI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4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m. Adductor magnus</a:t>
            </a:r>
            <a:endParaRPr/>
          </a:p>
        </p:txBody>
      </p:sp>
      <p:pic>
        <p:nvPicPr>
          <p:cNvPr id="450" name="Google Shape;450;p4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28875" y="2267744"/>
            <a:ext cx="4286250" cy="319087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44"/>
          <p:cNvSpPr txBox="1"/>
          <p:nvPr/>
        </p:nvSpPr>
        <p:spPr>
          <a:xfrm>
            <a:off x="3072000" y="5458625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solidFill>
                  <a:srgbClr val="B7B7B7"/>
                </a:solidFill>
                <a:highlight>
                  <a:srgbClr val="FFFFFF"/>
                </a:highlight>
              </a:rPr>
              <a:t>Travell, J. G., &amp; Simons, D. G. (1992). </a:t>
            </a:r>
            <a:r>
              <a:rPr i="1" lang="cs-CZ" sz="1000">
                <a:solidFill>
                  <a:srgbClr val="B7B7B7"/>
                </a:solidFill>
                <a:highlight>
                  <a:srgbClr val="FFFFFF"/>
                </a:highlight>
              </a:rPr>
              <a:t>Myofascial pain and dysfunction: the trigger point manual</a:t>
            </a:r>
            <a:r>
              <a:rPr lang="cs-CZ" sz="1000">
                <a:solidFill>
                  <a:srgbClr val="B7B7B7"/>
                </a:solidFill>
                <a:highlight>
                  <a:srgbClr val="FFFFFF"/>
                </a:highlight>
              </a:rPr>
              <a:t> (Vol. 2). Lippincott Williams &amp; Wilkins.</a:t>
            </a:r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Adductor magnus</a:t>
            </a:r>
            <a:endParaRPr/>
          </a:p>
        </p:txBody>
      </p:sp>
      <p:sp>
        <p:nvSpPr>
          <p:cNvPr id="457" name="Google Shape;457;p45"/>
          <p:cNvSpPr txBox="1"/>
          <p:nvPr>
            <p:ph idx="1" type="body"/>
          </p:nvPr>
        </p:nvSpPr>
        <p:spPr>
          <a:xfrm>
            <a:off x="457200" y="1600200"/>
            <a:ext cx="46752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Char char="●"/>
            </a:pPr>
            <a:r>
              <a:rPr lang="cs-CZ"/>
              <a:t>Dvoukloubový sval + diploneurální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Char char="●"/>
            </a:pPr>
            <a:r>
              <a:rPr lang="cs-CZ"/>
              <a:t>Ozřejmění, palpace a terapie viz add.longus et brevis, ale palpujeme v posteromed. části stehna, laterálně od m.gracilis (cca 2cm pruh svalu)</a:t>
            </a:r>
            <a:endParaRPr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8" name="Google Shape;45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7400" y="1570053"/>
            <a:ext cx="3934200" cy="3934200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45"/>
          <p:cNvSpPr txBox="1"/>
          <p:nvPr/>
        </p:nvSpPr>
        <p:spPr>
          <a:xfrm>
            <a:off x="5802300" y="5578625"/>
            <a:ext cx="2444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solidFill>
                  <a:srgbClr val="B7B7B7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https://www.physio-pedia.com/Adductor_Magnus</a:t>
            </a:r>
            <a:r>
              <a:rPr lang="cs-CZ" sz="800">
                <a:solidFill>
                  <a:srgbClr val="B7B7B7"/>
                </a:solidFill>
              </a:rPr>
              <a:t> </a:t>
            </a:r>
            <a:endParaRPr sz="800"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4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m. gracilis</a:t>
            </a:r>
            <a:endParaRPr/>
          </a:p>
        </p:txBody>
      </p:sp>
      <p:pic>
        <p:nvPicPr>
          <p:cNvPr id="465" name="Google Shape;465;p4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9512" y="1343275"/>
            <a:ext cx="4017000" cy="4526100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46"/>
          <p:cNvSpPr txBox="1"/>
          <p:nvPr/>
        </p:nvSpPr>
        <p:spPr>
          <a:xfrm>
            <a:off x="1138000" y="5869375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solidFill>
                  <a:srgbClr val="B7B7B7"/>
                </a:solidFill>
                <a:highlight>
                  <a:srgbClr val="FFFFFF"/>
                </a:highlight>
              </a:rPr>
              <a:t>Travell, J. G., &amp; Simons, D. G. (1992). </a:t>
            </a:r>
            <a:r>
              <a:rPr i="1" lang="cs-CZ" sz="1000">
                <a:solidFill>
                  <a:srgbClr val="B7B7B7"/>
                </a:solidFill>
                <a:highlight>
                  <a:srgbClr val="FFFFFF"/>
                </a:highlight>
              </a:rPr>
              <a:t>Myofascial pain and dysfunction: the trigger point manual</a:t>
            </a:r>
            <a:r>
              <a:rPr lang="cs-CZ" sz="1000">
                <a:solidFill>
                  <a:srgbClr val="B7B7B7"/>
                </a:solidFill>
                <a:highlight>
                  <a:srgbClr val="FFFFFF"/>
                </a:highlight>
              </a:rPr>
              <a:t> (Vol. 2). Lippincott Williams &amp; Wilkins.</a:t>
            </a:r>
            <a:endParaRPr>
              <a:solidFill>
                <a:srgbClr val="B7B7B7"/>
              </a:solidFill>
            </a:endParaRPr>
          </a:p>
        </p:txBody>
      </p:sp>
      <p:pic>
        <p:nvPicPr>
          <p:cNvPr id="467" name="Google Shape;467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8912" y="1332651"/>
            <a:ext cx="4192688" cy="4192688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46"/>
          <p:cNvSpPr txBox="1"/>
          <p:nvPr/>
        </p:nvSpPr>
        <p:spPr>
          <a:xfrm>
            <a:off x="5395250" y="4656300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solidFill>
                  <a:srgbClr val="B7B7B7"/>
                </a:solidFill>
              </a:rPr>
              <a:t>https://thewellnessdigest.com/gracilis-muscle-anatomy-origin-insertion-actions-innervation/</a:t>
            </a:r>
            <a:endParaRPr sz="800"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4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m. gracilis</a:t>
            </a:r>
            <a:endParaRPr/>
          </a:p>
        </p:txBody>
      </p:sp>
      <p:sp>
        <p:nvSpPr>
          <p:cNvPr id="474" name="Google Shape;474;p4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Char char="●"/>
            </a:pPr>
            <a:r>
              <a:rPr lang="cs-CZ"/>
              <a:t>Dvoukloubový sval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Char char="●"/>
            </a:pPr>
            <a:r>
              <a:rPr lang="cs-CZ"/>
              <a:t>Ozřejmění, palpace a terapie viz předchozí adduktory, jen je nejvíce mediálně + </a:t>
            </a:r>
            <a:r>
              <a:rPr lang="cs-CZ">
                <a:solidFill>
                  <a:srgbClr val="FF0000"/>
                </a:solidFill>
              </a:rPr>
              <a:t>KOK při terapii je v EXT</a:t>
            </a:r>
            <a:r>
              <a:rPr lang="cs-CZ"/>
              <a:t> (je pomocný flexor KOK) a pánev fixována terapeutem nebo pacient přitáhne k břichu druhé stehno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m. Gluteus maximus</a:t>
            </a:r>
            <a:endParaRPr/>
          </a:p>
        </p:txBody>
      </p:sp>
      <p:pic>
        <p:nvPicPr>
          <p:cNvPr id="480" name="Google Shape;480;p4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2800" y="1417650"/>
            <a:ext cx="4977300" cy="204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48"/>
          <p:cNvSpPr txBox="1"/>
          <p:nvPr/>
        </p:nvSpPr>
        <p:spPr>
          <a:xfrm>
            <a:off x="1371450" y="3463650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solidFill>
                  <a:srgbClr val="B7B7B7"/>
                </a:solidFill>
                <a:highlight>
                  <a:srgbClr val="FFFFFF"/>
                </a:highlight>
              </a:rPr>
              <a:t>Travell, J. G., &amp; Simons, D. G. (1992). </a:t>
            </a:r>
            <a:r>
              <a:rPr i="1" lang="cs-CZ" sz="1000">
                <a:solidFill>
                  <a:srgbClr val="B7B7B7"/>
                </a:solidFill>
                <a:highlight>
                  <a:srgbClr val="FFFFFF"/>
                </a:highlight>
              </a:rPr>
              <a:t>Myofascial pain and dysfunction: the trigger point manual</a:t>
            </a:r>
            <a:r>
              <a:rPr lang="cs-CZ" sz="1000">
                <a:solidFill>
                  <a:srgbClr val="B7B7B7"/>
                </a:solidFill>
                <a:highlight>
                  <a:srgbClr val="FFFFFF"/>
                </a:highlight>
              </a:rPr>
              <a:t> (Vol. 2). Lippincott Williams &amp; Wilkins.</a:t>
            </a:r>
            <a:endParaRPr>
              <a:solidFill>
                <a:srgbClr val="B7B7B7"/>
              </a:solidFill>
            </a:endParaRPr>
          </a:p>
        </p:txBody>
      </p:sp>
      <p:pic>
        <p:nvPicPr>
          <p:cNvPr id="482" name="Google Shape;482;p48" title="Gluteals Palpation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82725" y="3898525"/>
            <a:ext cx="5261275" cy="295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Trochanter major, symfýza</a:t>
            </a:r>
            <a:endParaRPr/>
          </a:p>
        </p:txBody>
      </p:sp>
      <p:pic>
        <p:nvPicPr>
          <p:cNvPr id="180" name="Google Shape;180;p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9639" y="1600200"/>
            <a:ext cx="7564722" cy="4525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4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m. Gluteus maximus</a:t>
            </a:r>
            <a:endParaRPr/>
          </a:p>
        </p:txBody>
      </p:sp>
      <p:sp>
        <p:nvSpPr>
          <p:cNvPr id="488" name="Google Shape;488;p49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b="1" lang="cs-CZ" u="sng"/>
              <a:t>Výběr: </a:t>
            </a:r>
            <a:r>
              <a:rPr lang="cs-CZ"/>
              <a:t>sledujeme poruchu relaxace</a:t>
            </a:r>
            <a:endParaRPr b="1" u="sng"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b="1" lang="cs-CZ" u="sng"/>
              <a:t>Ozřejmění</a:t>
            </a:r>
            <a:r>
              <a:rPr lang="cs-CZ"/>
              <a:t>: izometrický stah hýždí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b="1" lang="cs-CZ" u="sng"/>
              <a:t>Palpace</a:t>
            </a:r>
            <a:r>
              <a:rPr lang="cs-CZ"/>
              <a:t>: vleže na břiše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b="1" lang="cs-CZ" u="sng"/>
              <a:t>Terapie</a:t>
            </a:r>
            <a:r>
              <a:rPr lang="cs-CZ"/>
              <a:t>: pac.leží na břiše, ruce dáme křížovým hmatem na půlky, mírně roztáhneme- pac. kontrahuje- postupně povolí- jemné protaž.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5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m. Gluteus medius</a:t>
            </a:r>
            <a:endParaRPr/>
          </a:p>
        </p:txBody>
      </p:sp>
      <p:pic>
        <p:nvPicPr>
          <p:cNvPr id="494" name="Google Shape;494;p5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27100" y="1978552"/>
            <a:ext cx="5689800" cy="3047400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50"/>
          <p:cNvSpPr txBox="1"/>
          <p:nvPr/>
        </p:nvSpPr>
        <p:spPr>
          <a:xfrm>
            <a:off x="3072000" y="5025950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solidFill>
                  <a:srgbClr val="B7B7B7"/>
                </a:solidFill>
                <a:highlight>
                  <a:srgbClr val="FFFFFF"/>
                </a:highlight>
              </a:rPr>
              <a:t>Travell, J. G., &amp; Simons, D. G. (1992). </a:t>
            </a:r>
            <a:r>
              <a:rPr i="1" lang="cs-CZ" sz="1000">
                <a:solidFill>
                  <a:srgbClr val="B7B7B7"/>
                </a:solidFill>
                <a:highlight>
                  <a:srgbClr val="FFFFFF"/>
                </a:highlight>
              </a:rPr>
              <a:t>Myofascial pain and dysfunction: the trigger point manual</a:t>
            </a:r>
            <a:r>
              <a:rPr lang="cs-CZ" sz="1000">
                <a:solidFill>
                  <a:srgbClr val="B7B7B7"/>
                </a:solidFill>
                <a:highlight>
                  <a:srgbClr val="FFFFFF"/>
                </a:highlight>
              </a:rPr>
              <a:t> (Vol. 2). Lippincott Williams &amp; Wilkins.</a:t>
            </a:r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5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m.Gluteus medius</a:t>
            </a:r>
            <a:endParaRPr/>
          </a:p>
        </p:txBody>
      </p:sp>
      <p:sp>
        <p:nvSpPr>
          <p:cNvPr id="501" name="Google Shape;501;p5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7018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cs-CZ" sz="1800" u="sng"/>
              <a:t>Ozřejmění</a:t>
            </a:r>
            <a:r>
              <a:rPr lang="cs-CZ" sz="1800"/>
              <a:t>: leh na břiše, mírná ADD v KYK, pacient provádí ABD KYK (můžeme klást mírný odpor)</a:t>
            </a:r>
            <a:endParaRPr sz="1800"/>
          </a:p>
          <a:p>
            <a:pPr indent="-170180" lvl="0" marL="342900" rtl="0" algn="l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cs-CZ" sz="1800" u="sng"/>
              <a:t>Palpace</a:t>
            </a:r>
            <a:r>
              <a:rPr lang="cs-CZ" sz="1800"/>
              <a:t>: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-CZ" sz="1800"/>
              <a:t>Pac. Na břiše, ve zkrácení v mírné ABD KYK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cs-CZ" sz="1800"/>
              <a:t>Pac. Na neošetř. boku</a:t>
            </a:r>
            <a:endParaRPr sz="1800"/>
          </a:p>
          <a:p>
            <a:pPr indent="0" lvl="0" marL="0" rtl="0" algn="l">
              <a:spcBef>
                <a:spcPts val="408"/>
              </a:spcBef>
              <a:spcAft>
                <a:spcPts val="0"/>
              </a:spcAft>
              <a:buNone/>
            </a:pPr>
            <a:r>
              <a:rPr b="1" lang="cs-CZ" sz="1800"/>
              <a:t>Přední vlákna: </a:t>
            </a:r>
            <a:r>
              <a:rPr lang="cs-CZ" sz="1800"/>
              <a:t>ozřejmění v ADD+EXT+ZR KYK</a:t>
            </a:r>
            <a:endParaRPr sz="1800"/>
          </a:p>
          <a:p>
            <a:pPr indent="0" lvl="0" marL="0" rtl="0" algn="l">
              <a:spcBef>
                <a:spcPts val="408"/>
              </a:spcBef>
              <a:spcAft>
                <a:spcPts val="0"/>
              </a:spcAft>
              <a:buNone/>
            </a:pPr>
            <a:r>
              <a:rPr b="1" lang="cs-CZ" sz="1800"/>
              <a:t>Zadní vlákna:</a:t>
            </a:r>
            <a:r>
              <a:rPr lang="cs-CZ" sz="1800"/>
              <a:t> ozřejmění v ADD+FL+VR KYK</a:t>
            </a:r>
            <a:endParaRPr sz="1800"/>
          </a:p>
          <a:p>
            <a:pPr indent="-477519" lvl="1" marL="971550" rtl="0" algn="l"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cs-CZ" sz="1800" u="sng"/>
              <a:t>Terapie 1</a:t>
            </a:r>
            <a:r>
              <a:rPr lang="cs-CZ" sz="1800"/>
              <a:t>: </a:t>
            </a:r>
            <a:br>
              <a:rPr lang="cs-CZ" sz="1800"/>
            </a:br>
            <a:r>
              <a:rPr b="1" lang="cs-CZ" sz="1800"/>
              <a:t>A) </a:t>
            </a:r>
            <a:r>
              <a:rPr b="1" lang="cs-CZ" sz="1800" u="sng"/>
              <a:t>přední vlákna </a:t>
            </a:r>
            <a:r>
              <a:rPr b="1" lang="cs-CZ" sz="1800"/>
              <a:t>- </a:t>
            </a:r>
            <a:r>
              <a:rPr lang="cs-CZ" sz="1800"/>
              <a:t>leh na neoš.boku, ze zkrácení do ADD+EXT+ZR KYK, stojím za pacientem, pac.tlak do ABD</a:t>
            </a:r>
            <a:endParaRPr sz="1800"/>
          </a:p>
          <a:p>
            <a:pPr indent="0" lvl="1" marL="457200" rtl="0" algn="l"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cs-CZ" sz="1800"/>
              <a:t>	B) </a:t>
            </a:r>
            <a:r>
              <a:rPr b="1" lang="cs-CZ" sz="1800" u="sng"/>
              <a:t>zadní vlákna -</a:t>
            </a:r>
            <a:r>
              <a:rPr lang="cs-CZ" sz="1800"/>
              <a:t> ze zkrácení do FLX+ ADD+VR KYK, pokrčené KOK, pac.tlačí do ABD</a:t>
            </a:r>
            <a:endParaRPr sz="1800" u="sng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5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m. Gluteus minimus</a:t>
            </a:r>
            <a:endParaRPr/>
          </a:p>
        </p:txBody>
      </p:sp>
      <p:pic>
        <p:nvPicPr>
          <p:cNvPr id="507" name="Google Shape;507;p5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65783" y="1417650"/>
            <a:ext cx="3212400" cy="4526100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52"/>
          <p:cNvSpPr txBox="1"/>
          <p:nvPr/>
        </p:nvSpPr>
        <p:spPr>
          <a:xfrm>
            <a:off x="3071975" y="5876175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solidFill>
                  <a:srgbClr val="CCCCCC"/>
                </a:solidFill>
                <a:highlight>
                  <a:srgbClr val="FFFFFF"/>
                </a:highlight>
              </a:rPr>
              <a:t>Travell, J. G., &amp; Simons, D. G. (1992). </a:t>
            </a:r>
            <a:r>
              <a:rPr i="1" lang="cs-CZ" sz="1000">
                <a:solidFill>
                  <a:srgbClr val="CCCCCC"/>
                </a:solidFill>
                <a:highlight>
                  <a:srgbClr val="FFFFFF"/>
                </a:highlight>
              </a:rPr>
              <a:t>Myofascial pain and dysfunction: the trigger point manual</a:t>
            </a:r>
            <a:r>
              <a:rPr lang="cs-CZ" sz="1000">
                <a:solidFill>
                  <a:srgbClr val="CCCCCC"/>
                </a:solidFill>
                <a:highlight>
                  <a:srgbClr val="FFFFFF"/>
                </a:highlight>
              </a:rPr>
              <a:t> (Vol. 2). Lippincott Williams &amp; Wilkins.</a:t>
            </a:r>
            <a:endParaRPr>
              <a:solidFill>
                <a:srgbClr val="CCCCCC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5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m. Gluteus minimus</a:t>
            </a:r>
            <a:endParaRPr/>
          </a:p>
        </p:txBody>
      </p:sp>
      <p:sp>
        <p:nvSpPr>
          <p:cNvPr id="514" name="Google Shape;514;p53"/>
          <p:cNvSpPr txBox="1"/>
          <p:nvPr>
            <p:ph idx="1" type="body"/>
          </p:nvPr>
        </p:nvSpPr>
        <p:spPr>
          <a:xfrm>
            <a:off x="457200" y="1600200"/>
            <a:ext cx="4114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79400" lvl="0" marL="3429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●"/>
            </a:pPr>
            <a:r>
              <a:rPr lang="cs-CZ" sz="1800"/>
              <a:t>Zcela kryt m.gluteus medius</a:t>
            </a:r>
            <a:endParaRPr sz="1800"/>
          </a:p>
          <a:p>
            <a:pPr indent="-2794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2200"/>
              <a:buChar char="●"/>
            </a:pPr>
            <a:r>
              <a:rPr lang="cs-CZ" sz="1800"/>
              <a:t>Ozřejmění, palpace i terapie viz m.g.medius, pouze palpace ve větší hloubce</a:t>
            </a:r>
            <a:endParaRPr sz="1800"/>
          </a:p>
        </p:txBody>
      </p:sp>
      <p:pic>
        <p:nvPicPr>
          <p:cNvPr id="515" name="Google Shape;51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3851" y="2861532"/>
            <a:ext cx="5858251" cy="3264775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53"/>
          <p:cNvSpPr txBox="1"/>
          <p:nvPr/>
        </p:nvSpPr>
        <p:spPr>
          <a:xfrm>
            <a:off x="4730700" y="6039800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solidFill>
                  <a:srgbClr val="B7B7B7"/>
                </a:solidFill>
              </a:rPr>
              <a:t>https://www.custompilatesandyoga.com/gluteus-minimus/</a:t>
            </a:r>
            <a:endParaRPr sz="800"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5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0000"/>
              <a:buFont typeface="Calibri"/>
              <a:buNone/>
            </a:pPr>
            <a:r>
              <a:rPr lang="cs-CZ"/>
              <a:t>M. Piriformis + další ZR svaly KYK</a:t>
            </a:r>
            <a:endParaRPr/>
          </a:p>
        </p:txBody>
      </p:sp>
      <p:pic>
        <p:nvPicPr>
          <p:cNvPr id="522" name="Google Shape;522;p5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1500" y="1614744"/>
            <a:ext cx="4286400" cy="3686100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54"/>
          <p:cNvSpPr txBox="1"/>
          <p:nvPr/>
        </p:nvSpPr>
        <p:spPr>
          <a:xfrm>
            <a:off x="1164700" y="5300850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>
                <a:solidFill>
                  <a:srgbClr val="CCCCCC"/>
                </a:solidFill>
                <a:highlight>
                  <a:srgbClr val="FFFFFF"/>
                </a:highlight>
              </a:rPr>
              <a:t>Travell, J. G., &amp; Simons, D. G. (1992). </a:t>
            </a:r>
            <a:r>
              <a:rPr i="1" lang="cs-CZ" sz="1000">
                <a:solidFill>
                  <a:srgbClr val="CCCCCC"/>
                </a:solidFill>
                <a:highlight>
                  <a:srgbClr val="FFFFFF"/>
                </a:highlight>
              </a:rPr>
              <a:t>Myofascial pain and dysfunction: the trigger point manual</a:t>
            </a:r>
            <a:r>
              <a:rPr lang="cs-CZ" sz="1000">
                <a:solidFill>
                  <a:srgbClr val="CCCCCC"/>
                </a:solidFill>
                <a:highlight>
                  <a:srgbClr val="FFFFFF"/>
                </a:highlight>
              </a:rPr>
              <a:t> (Vol. 2). Lippincott Williams &amp; Wilkins.</a:t>
            </a:r>
            <a:endParaRPr>
              <a:solidFill>
                <a:srgbClr val="CCCCCC"/>
              </a:solidFill>
            </a:endParaRPr>
          </a:p>
        </p:txBody>
      </p:sp>
      <p:pic>
        <p:nvPicPr>
          <p:cNvPr id="524" name="Google Shape;524;p54" title="hip lateral rotators Palpation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0800" y="1614754"/>
            <a:ext cx="4005675" cy="225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5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0000"/>
              <a:buFont typeface="Calibri"/>
              <a:buNone/>
            </a:pPr>
            <a:r>
              <a:rPr lang="cs-CZ"/>
              <a:t>M. Piriformis + další ZR svaly KYK</a:t>
            </a:r>
            <a:endParaRPr/>
          </a:p>
        </p:txBody>
      </p:sp>
      <p:sp>
        <p:nvSpPr>
          <p:cNvPr id="530" name="Google Shape;530;p5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15494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b="1" lang="cs-CZ" u="sng"/>
              <a:t>Ozřejmění</a:t>
            </a:r>
            <a:r>
              <a:rPr lang="cs-CZ"/>
              <a:t>: leh na břiše, odporovaná ZR KYK</a:t>
            </a:r>
            <a:endParaRPr/>
          </a:p>
          <a:p>
            <a:pPr indent="-154940" lvl="0" marL="342900" rtl="0" algn="l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b="1" lang="cs-CZ" u="sng"/>
              <a:t>Palpace</a:t>
            </a:r>
            <a:r>
              <a:rPr lang="cs-CZ"/>
              <a:t>: leh na břiše, sval ve zkrácení</a:t>
            </a:r>
            <a:endParaRPr/>
          </a:p>
          <a:p>
            <a:pPr indent="-154940" lvl="0" marL="342900" rtl="0" algn="l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b="1" lang="cs-CZ" u="sng"/>
              <a:t>Terapie</a:t>
            </a:r>
            <a:r>
              <a:rPr lang="cs-CZ"/>
              <a:t>: leh na břiše, terapeut stojí zboku ošetřované DK a jednou rukou fixuje pánev na neošetř.straně, 2. ruku má pod kotníkem, pacient má KOK v 90° FLX, hledám bariéru do VR KYK- izom.kontrakce do ZR KYK- pomalu povolím- pacient relaxuje- hledám novou bariéru do VR KYK; velmi často- terapie ischemickou kompresí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text, tkanina&#10;&#10;Popis byl vytvořen automaticky" id="535" name="Google Shape;535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08105" y="1561328"/>
            <a:ext cx="3178696" cy="5137962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5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Adduktory vs. postavení pánve</a:t>
            </a:r>
            <a:endParaRPr/>
          </a:p>
        </p:txBody>
      </p:sp>
      <p:sp>
        <p:nvSpPr>
          <p:cNvPr id="537" name="Google Shape;537;p5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54000" lvl="0" marL="3429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cs-CZ" sz="1800"/>
              <a:t>ADD vs. ABD – sešikmení pánve</a:t>
            </a:r>
            <a:endParaRPr sz="1800"/>
          </a:p>
          <a:p>
            <a:pPr indent="-2540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cs-CZ" sz="1800"/>
              <a:t>ADD+ABD – ante/retroverze</a:t>
            </a:r>
            <a:endParaRPr sz="1800"/>
          </a:p>
        </p:txBody>
      </p:sp>
      <p:pic>
        <p:nvPicPr>
          <p:cNvPr id="538" name="Google Shape;538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5562" y="2567843"/>
            <a:ext cx="3560936" cy="3558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5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Odborné zdroje </a:t>
            </a:r>
            <a:endParaRPr/>
          </a:p>
        </p:txBody>
      </p:sp>
      <p:sp>
        <p:nvSpPr>
          <p:cNvPr id="544" name="Google Shape;544;p57"/>
          <p:cNvSpPr txBox="1"/>
          <p:nvPr>
            <p:ph idx="1" type="body"/>
          </p:nvPr>
        </p:nvSpPr>
        <p:spPr>
          <a:xfrm>
            <a:off x="457200" y="141765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798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cs-CZ" sz="1600"/>
              <a:t>Atlas ošetření svalů – PhDr. Radana Poděbradská, PhD., dostupné z https://is.muni.cz/do/rect/el/estud/fsps/js18/atlas-svaly/web/index.html </a:t>
            </a:r>
            <a:endParaRPr sz="1600"/>
          </a:p>
          <a:p>
            <a:pPr indent="-34798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cs-CZ" sz="1600"/>
              <a:t>MYERS, Thomas W. Anatomy Trains: Myofascial Meridians for Manual and Movement Therapists. Edinburgh: Churchill Livingstone, 2001. Print.</a:t>
            </a:r>
            <a:endParaRPr sz="1600"/>
          </a:p>
          <a:p>
            <a:pPr indent="-347980" lvl="0" marL="342900" rtl="0" algn="l">
              <a:lnSpc>
                <a:spcPct val="150000"/>
              </a:lnSpc>
              <a:spcBef>
                <a:spcPts val="304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cs-CZ" sz="1600"/>
              <a:t>Travell &amp; Simons‘ Myofascial Pain and Dysfunction: The trigger Point Manual.</a:t>
            </a:r>
            <a:endParaRPr sz="1600"/>
          </a:p>
          <a:p>
            <a:pPr indent="-347980" lvl="0" marL="342900" rtl="0" algn="l">
              <a:lnSpc>
                <a:spcPct val="150000"/>
              </a:lnSpc>
              <a:spcBef>
                <a:spcPts val="304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cs-CZ" sz="1600"/>
              <a:t>GROSS, Jeffrey M., Joseph FETTO a Elaine Rosen SUPNICK. Vyšetření pohybového aparátu: překlad druhého anglického vydání. Praha: Triton, 2005. ISBN 80-7254-720-8.</a:t>
            </a:r>
            <a:endParaRPr sz="1600"/>
          </a:p>
          <a:p>
            <a:pPr indent="-347980" lvl="0" marL="342900" rtl="0" algn="l">
              <a:lnSpc>
                <a:spcPct val="150000"/>
              </a:lnSpc>
              <a:spcBef>
                <a:spcPts val="304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cs-CZ" sz="1600"/>
              <a:t>KOLÁŘ, Pavel. Rehabilitace v klinické praxi. Praha: Galén, c2009. ISBN 978-80-7262-657-1.</a:t>
            </a:r>
            <a:endParaRPr sz="1600"/>
          </a:p>
          <a:p>
            <a:pPr indent="-347980" lvl="0" marL="342900" rtl="0" algn="l">
              <a:lnSpc>
                <a:spcPct val="150000"/>
              </a:lnSpc>
              <a:spcBef>
                <a:spcPts val="304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cs-CZ" sz="1600"/>
              <a:t>DOBEŠ, Miroslav et al. Diagnostika a terapie funkčních poruch pohybového systému (manuální terapie) pro fyzioterapeuty. Valašské Meziříčí: DOMIGA.</a:t>
            </a:r>
            <a:endParaRPr sz="1600"/>
          </a:p>
          <a:p>
            <a:pPr indent="-347980" lvl="0" marL="342900" rtl="0" algn="l">
              <a:lnSpc>
                <a:spcPct val="150000"/>
              </a:lnSpc>
              <a:spcBef>
                <a:spcPts val="304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cs-CZ" sz="1600"/>
              <a:t>Smékal, David. Výukové materiály k měkkým a mobilizačním technikám FTK UP.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304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5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Další zdroje obrázků</a:t>
            </a:r>
            <a:endParaRPr/>
          </a:p>
        </p:txBody>
      </p:sp>
      <p:sp>
        <p:nvSpPr>
          <p:cNvPr id="550" name="Google Shape;550;p58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Char char="●"/>
            </a:pPr>
            <a:r>
              <a:rPr lang="cs-CZ">
                <a:uFill>
                  <a:noFill/>
                </a:uFill>
                <a:hlinkClick r:id="rId3"/>
              </a:rPr>
              <a:t>www.triggerpoints.net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Char char="●"/>
            </a:pPr>
            <a:r>
              <a:rPr lang="cs-CZ">
                <a:uFill>
                  <a:noFill/>
                </a:uFill>
                <a:hlinkClick r:id="rId4"/>
              </a:rPr>
              <a:t>www.greatbigcanvas.com</a:t>
            </a:r>
            <a:endParaRPr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Trochanter major</a:t>
            </a:r>
            <a:endParaRPr/>
          </a:p>
        </p:txBody>
      </p:sp>
      <p:pic>
        <p:nvPicPr>
          <p:cNvPr descr="Obsah obrázku text, kreslení&#10;&#10;Popis byl vytvořen automaticky" id="186" name="Google Shape;186;p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9682" y="1600200"/>
            <a:ext cx="6624636" cy="4525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21a4c4d34ba_2_0"/>
          <p:cNvSpPr txBox="1"/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Děkujeme za pozornost!</a:t>
            </a:r>
            <a:endParaRPr/>
          </a:p>
        </p:txBody>
      </p:sp>
      <p:pic>
        <p:nvPicPr>
          <p:cNvPr id="557" name="Google Shape;557;g21a4c4d34ba_2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000" y="1664563"/>
            <a:ext cx="4762500" cy="3171825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g21a4c4d34ba_2_0"/>
          <p:cNvSpPr txBox="1"/>
          <p:nvPr/>
        </p:nvSpPr>
        <p:spPr>
          <a:xfrm>
            <a:off x="1933925" y="4836400"/>
            <a:ext cx="2261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solidFill>
                  <a:srgbClr val="999999"/>
                </a:solidFill>
              </a:rPr>
              <a:t>http://www.quickmeme.com/meme/3p758r</a:t>
            </a:r>
            <a:endParaRPr sz="800">
              <a:solidFill>
                <a:srgbClr val="999999"/>
              </a:solidFill>
            </a:endParaRPr>
          </a:p>
        </p:txBody>
      </p:sp>
      <p:pic>
        <p:nvPicPr>
          <p:cNvPr id="559" name="Google Shape;559;g21a4c4d34ba_2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0275" y="1664575"/>
            <a:ext cx="3536700" cy="3862779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g21a4c4d34ba_2_0"/>
          <p:cNvSpPr txBox="1"/>
          <p:nvPr/>
        </p:nvSpPr>
        <p:spPr>
          <a:xfrm>
            <a:off x="5943825" y="5527350"/>
            <a:ext cx="2469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solidFill>
                  <a:srgbClr val="B7B7B7"/>
                </a:solidFill>
              </a:rPr>
              <a:t>https://sk.pinterest.com/pin/258675572324013474/</a:t>
            </a:r>
            <a:endParaRPr sz="800"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Crista iliaca</a:t>
            </a:r>
            <a:endParaRPr/>
          </a:p>
        </p:txBody>
      </p:sp>
      <p:pic>
        <p:nvPicPr>
          <p:cNvPr descr="Obsah obrázku kreslení&#10;&#10;Popis byl vytvořen automaticky" id="192" name="Google Shape;192;p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10617" y="1916832"/>
            <a:ext cx="6322765" cy="3569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Tuber ischiadicum</a:t>
            </a:r>
            <a:endParaRPr/>
          </a:p>
        </p:txBody>
      </p:sp>
      <p:pic>
        <p:nvPicPr>
          <p:cNvPr descr="Obsah obrázku text, kreslení&#10;&#10;Popis byl vytvořen automaticky" id="198" name="Google Shape;198;p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9739" y="1695103"/>
            <a:ext cx="7864522" cy="43361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9"/>
          <p:cNvSpPr txBox="1"/>
          <p:nvPr>
            <p:ph type="title"/>
          </p:nvPr>
        </p:nvSpPr>
        <p:spPr>
          <a:xfrm>
            <a:off x="-2556792" y="61859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Inervace</a:t>
            </a:r>
            <a:endParaRPr/>
          </a:p>
        </p:txBody>
      </p:sp>
      <p:pic>
        <p:nvPicPr>
          <p:cNvPr descr="Obsah obrázku text, mapa&#10;&#10;Popis byl vytvořen automaticky" id="204" name="Google Shape;204;p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19872" y="304343"/>
            <a:ext cx="5256584" cy="6249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tiv systému Office">
  <a:themeElements>
    <a:clrScheme name="Kancelář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2017-11-04T17:29:07Z</dcterms:created>
  <dc:creator>Zdeňka</dc:creator>
</cp:coreProperties>
</file>