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Tahoma"/>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428">
          <p15:clr>
            <a:srgbClr val="A4A3A4"/>
          </p15:clr>
        </p15:guide>
        <p15:guide id="7" pos="7224">
          <p15:clr>
            <a:srgbClr val="A4A3A4"/>
          </p15:clr>
        </p15:guide>
        <p15:guide id="8" pos="909">
          <p15:clr>
            <a:srgbClr val="A4A3A4"/>
          </p15:clr>
        </p15:guide>
        <p15:guide id="9" pos="3688">
          <p15:clr>
            <a:srgbClr val="A4A3A4"/>
          </p15:clr>
        </p15:guide>
        <p15:guide id="10" pos="3968">
          <p15:clr>
            <a:srgbClr val="A4A3A4"/>
          </p15:clr>
        </p15:guide>
      </p15:sldGuideLst>
    </p:ext>
    <p:ext uri="http://customooxmlschemas.google.com/">
      <go:slidesCustomData xmlns:go="http://customooxmlschemas.google.com/" r:id="rId44" roundtripDataSignature="AMtx7mh/fmWmtylZ95tLA+0nANcDZdy0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20" orient="horz"/>
        <p:guide pos="1272" orient="horz"/>
        <p:guide pos="715" orient="horz"/>
        <p:guide pos="3861" orient="horz"/>
        <p:guide pos="3944" orient="horz"/>
        <p:guide pos="428"/>
        <p:guide pos="7224"/>
        <p:guide pos="909"/>
        <p:guide pos="3688"/>
        <p:guide pos="39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Tahoma-regular.fntdata"/><Relationship Id="rId41" Type="http://schemas.openxmlformats.org/officeDocument/2006/relationships/slide" Target="slides/slide36.xml"/><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Tahoma-bold.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2" name="Google Shape;13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94" name="Google Shape;19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00" name="Google Shape;20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06" name="Google Shape;20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12" name="Google Shape;21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cs-CZ"/>
              <a:t>Ľudí bolia SI - lebo napr. hrudná by mala byť z tohoto pojmu pohyblivá, ale časté blokády (kyfózy či lordózy v Thp) - takže zvýšená pohyblivosť v panve, ligamentózne bolesti napr.</a:t>
            </a:r>
            <a:endParaRPr/>
          </a:p>
        </p:txBody>
      </p:sp>
      <p:sp>
        <p:nvSpPr>
          <p:cNvPr id="218" name="Google Shape;21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26" name="Google Shape;22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febe0924c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3" name="Google Shape;233;gfebe0924c4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34" name="Google Shape;234;gfebe0924c4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cs-CZ"/>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1" name="Google Shape;24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7" name="Google Shape;24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54" name="Google Shape;25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8" name="Google Shape;13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61" name="Google Shape;26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67" name="Google Shape;26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73" name="Google Shape;27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dccc3681b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dccc3681b8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2" name="Google Shape;282;g1dccc3681b8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cs-CZ"/>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91" name="Google Shape;29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97" name="Google Shape;29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03" name="Google Shape;30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09" name="Google Shape;30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cs-CZ"/>
              <a:t>Autotrakce leh panvi pres konec lehatka a s vydechem nadzvednout zadek (nohy na spickach) - izometrie a s pomalym nadechem pozvolna kyfoza gravitaci - uvolneni.</a:t>
            </a:r>
            <a:endParaRPr/>
          </a:p>
        </p:txBody>
      </p:sp>
      <p:sp>
        <p:nvSpPr>
          <p:cNvPr id="315" name="Google Shape;31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22" name="Google Shape;32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4" name="Google Shape;14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28" name="Google Shape;32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34" name="Google Shape;33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41" name="Google Shape;34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47" name="Google Shape;34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55" name="Google Shape;35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febe0924c4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2" name="Google Shape;362;gfebe0924c4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63" name="Google Shape;363;gfebe0924c4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cs-CZ"/>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71" name="Google Shape;37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1" name="Google Shape;15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8" name="Google Shape;15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6" name="Google Shape;16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74" name="Google Shape;17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80" name="Google Shape;18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88" name="Google Shape;18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showMasterSp="0">
  <p:cSld name="Úvodní snímek">
    <p:spTree>
      <p:nvGrpSpPr>
        <p:cNvPr id="14" name="Shape 14"/>
        <p:cNvGrpSpPr/>
        <p:nvPr/>
      </p:nvGrpSpPr>
      <p:grpSpPr>
        <a:xfrm>
          <a:off x="0" y="0"/>
          <a:ext cx="0" cy="0"/>
          <a:chOff x="0" y="0"/>
          <a:chExt cx="0" cy="0"/>
        </a:xfrm>
      </p:grpSpPr>
      <p:sp>
        <p:nvSpPr>
          <p:cNvPr id="15" name="Google Shape;15;p3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7" name="Google Shape;17;p35"/>
          <p:cNvSpPr txBox="1"/>
          <p:nvPr>
            <p:ph type="title"/>
          </p:nvPr>
        </p:nvSpPr>
        <p:spPr>
          <a:xfrm>
            <a:off x="398502" y="2900365"/>
            <a:ext cx="11361600"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5"/>
          <p:cNvSpPr txBox="1"/>
          <p:nvPr>
            <p:ph idx="1" type="subTitle"/>
          </p:nvPr>
        </p:nvSpPr>
        <p:spPr>
          <a:xfrm>
            <a:off x="398502" y="4116402"/>
            <a:ext cx="11361600" cy="698497"/>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2400"/>
              <a:buFont typeface="Arial"/>
              <a:buNone/>
              <a:defRPr b="0" sz="2400">
                <a:solidFill>
                  <a:schemeClr val="dk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lnSpc>
                <a:spcPct val="100000"/>
              </a:lnSpc>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pic>
        <p:nvPicPr>
          <p:cNvPr id="19" name="Google Shape;19;p35"/>
          <p:cNvPicPr preferRelativeResize="0"/>
          <p:nvPr/>
        </p:nvPicPr>
        <p:blipFill rotWithShape="1">
          <a:blip r:embed="rId2">
            <a:alphaModFix/>
          </a:blip>
          <a:srcRect b="0" l="0" r="0" t="0"/>
          <a:stretch/>
        </p:blipFill>
        <p:spPr>
          <a:xfrm>
            <a:off x="413999" y="414000"/>
            <a:ext cx="2019358" cy="1065600"/>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nadpis">
  <p:cSld name="Pouze nadpis">
    <p:spTree>
      <p:nvGrpSpPr>
        <p:cNvPr id="83" name="Shape 83"/>
        <p:cNvGrpSpPr/>
        <p:nvPr/>
      </p:nvGrpSpPr>
      <p:grpSpPr>
        <a:xfrm>
          <a:off x="0" y="0"/>
          <a:ext cx="0" cy="0"/>
          <a:chOff x="0" y="0"/>
          <a:chExt cx="0" cy="0"/>
        </a:xfrm>
      </p:grpSpPr>
      <p:sp>
        <p:nvSpPr>
          <p:cNvPr id="84" name="Google Shape;84;p4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86" name="Google Shape;86;p44"/>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7" name="Google Shape;87;p44"/>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ky, text - dva sloupce">
  <p:cSld name="Obrázky, text - dva sloupce">
    <p:spTree>
      <p:nvGrpSpPr>
        <p:cNvPr id="88" name="Shape 88"/>
        <p:cNvGrpSpPr/>
        <p:nvPr/>
      </p:nvGrpSpPr>
      <p:grpSpPr>
        <a:xfrm>
          <a:off x="0" y="0"/>
          <a:ext cx="0" cy="0"/>
          <a:chOff x="0" y="0"/>
          <a:chExt cx="0" cy="0"/>
        </a:xfrm>
      </p:grpSpPr>
      <p:sp>
        <p:nvSpPr>
          <p:cNvPr id="89" name="Google Shape;89;p45"/>
          <p:cNvSpPr txBox="1"/>
          <p:nvPr>
            <p:ph idx="1" type="body"/>
          </p:nvPr>
        </p:nvSpPr>
        <p:spPr>
          <a:xfrm>
            <a:off x="719997" y="718712"/>
            <a:ext cx="5220001" cy="320400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0" name="Google Shape;90;p4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92" name="Google Shape;92;p45"/>
          <p:cNvSpPr txBox="1"/>
          <p:nvPr>
            <p:ph idx="2" type="body"/>
          </p:nvPr>
        </p:nvSpPr>
        <p:spPr>
          <a:xfrm>
            <a:off x="719999" y="4500000"/>
            <a:ext cx="5220000" cy="133199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3" name="Google Shape;93;p45"/>
          <p:cNvSpPr txBox="1"/>
          <p:nvPr>
            <p:ph idx="3" type="body"/>
          </p:nvPr>
        </p:nvSpPr>
        <p:spPr>
          <a:xfrm>
            <a:off x="720724" y="4068000"/>
            <a:ext cx="5220000" cy="36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Font typeface="Arial"/>
              <a:buNone/>
              <a:defRPr b="1" sz="11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4" name="Google Shape;94;p45"/>
          <p:cNvSpPr txBox="1"/>
          <p:nvPr>
            <p:ph idx="4" type="body"/>
          </p:nvPr>
        </p:nvSpPr>
        <p:spPr>
          <a:xfrm>
            <a:off x="6251278" y="4500000"/>
            <a:ext cx="5220000" cy="133199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5" name="Google Shape;95;p45"/>
          <p:cNvSpPr txBox="1"/>
          <p:nvPr>
            <p:ph idx="5" type="body"/>
          </p:nvPr>
        </p:nvSpPr>
        <p:spPr>
          <a:xfrm>
            <a:off x="6252003" y="4068000"/>
            <a:ext cx="5220000" cy="36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Font typeface="Arial"/>
              <a:buNone/>
              <a:defRPr b="1" sz="11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6" name="Google Shape;96;p45"/>
          <p:cNvSpPr txBox="1"/>
          <p:nvPr>
            <p:ph idx="6" type="body"/>
          </p:nvPr>
        </p:nvSpPr>
        <p:spPr>
          <a:xfrm>
            <a:off x="6251278" y="718712"/>
            <a:ext cx="5220001" cy="320400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97" name="Google Shape;97;p45"/>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p:cSld name="Prázdný">
    <p:spTree>
      <p:nvGrpSpPr>
        <p:cNvPr id="98" name="Shape 98"/>
        <p:cNvGrpSpPr/>
        <p:nvPr/>
      </p:nvGrpSpPr>
      <p:grpSpPr>
        <a:xfrm>
          <a:off x="0" y="0"/>
          <a:ext cx="0" cy="0"/>
          <a:chOff x="0" y="0"/>
          <a:chExt cx="0" cy="0"/>
        </a:xfrm>
      </p:grpSpPr>
      <p:sp>
        <p:nvSpPr>
          <p:cNvPr id="99" name="Google Shape;99;p4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pic>
        <p:nvPicPr>
          <p:cNvPr id="101" name="Google Shape;101;p46"/>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zdělovník (alternativní) 1" showMasterSp="0">
  <p:cSld name="Rozdělovník (alternativní) 1">
    <p:spTree>
      <p:nvGrpSpPr>
        <p:cNvPr id="102" name="Shape 102"/>
        <p:cNvGrpSpPr/>
        <p:nvPr/>
      </p:nvGrpSpPr>
      <p:grpSpPr>
        <a:xfrm>
          <a:off x="0" y="0"/>
          <a:ext cx="0" cy="0"/>
          <a:chOff x="0" y="0"/>
          <a:chExt cx="0" cy="0"/>
        </a:xfrm>
      </p:grpSpPr>
      <p:sp>
        <p:nvSpPr>
          <p:cNvPr id="103" name="Google Shape;103;p47"/>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04" name="Google Shape;104;p47"/>
          <p:cNvSpPr txBox="1"/>
          <p:nvPr>
            <p:ph type="title"/>
          </p:nvPr>
        </p:nvSpPr>
        <p:spPr>
          <a:xfrm>
            <a:off x="398502" y="2900365"/>
            <a:ext cx="5246518"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solidFill>
                  <a:srgbClr val="0000D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7"/>
          <p:cNvSpPr txBox="1"/>
          <p:nvPr>
            <p:ph idx="1" type="subTitle"/>
          </p:nvPr>
        </p:nvSpPr>
        <p:spPr>
          <a:xfrm>
            <a:off x="398502" y="4116402"/>
            <a:ext cx="5246518" cy="698497"/>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2400"/>
              <a:buFont typeface="Arial"/>
              <a:buNone/>
              <a:defRPr b="0" sz="2400">
                <a:solidFill>
                  <a:srgbClr val="0000DC"/>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lnSpc>
                <a:spcPct val="100000"/>
              </a:lnSpc>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sp>
        <p:nvSpPr>
          <p:cNvPr id="106" name="Google Shape;106;p47"/>
          <p:cNvSpPr/>
          <p:nvPr>
            <p:ph idx="2" type="pic"/>
          </p:nvPr>
        </p:nvSpPr>
        <p:spPr>
          <a:xfrm>
            <a:off x="6096000" y="0"/>
            <a:ext cx="6096000" cy="6857999"/>
          </a:xfrm>
          <a:prstGeom prst="rect">
            <a:avLst/>
          </a:prstGeom>
          <a:noFill/>
          <a:ln>
            <a:noFill/>
          </a:ln>
        </p:spPr>
      </p:sp>
      <p:sp>
        <p:nvSpPr>
          <p:cNvPr id="107" name="Google Shape;107;p47"/>
          <p:cNvSpPr txBox="1"/>
          <p:nvPr>
            <p:ph idx="11" type="ftr"/>
          </p:nvPr>
        </p:nvSpPr>
        <p:spPr>
          <a:xfrm>
            <a:off x="720000" y="6228000"/>
            <a:ext cx="492502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8" name="Google Shape;108;p47"/>
          <p:cNvPicPr preferRelativeResize="0"/>
          <p:nvPr/>
        </p:nvPicPr>
        <p:blipFill rotWithShape="1">
          <a:blip r:embed="rId2">
            <a:alphaModFix/>
          </a:blip>
          <a:srcRect b="0" l="0" r="0" t="0"/>
          <a:stretch/>
        </p:blipFill>
        <p:spPr>
          <a:xfrm>
            <a:off x="413999" y="414000"/>
            <a:ext cx="2019358" cy="1065600"/>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 inverzní" showMasterSp="0">
  <p:cSld name="Úvodní snímek - inverzní">
    <p:bg>
      <p:bgPr>
        <a:solidFill>
          <a:srgbClr val="5AC8AF"/>
        </a:solidFill>
      </p:bgPr>
    </p:bg>
    <p:spTree>
      <p:nvGrpSpPr>
        <p:cNvPr id="109" name="Shape 109"/>
        <p:cNvGrpSpPr/>
        <p:nvPr/>
      </p:nvGrpSpPr>
      <p:grpSpPr>
        <a:xfrm>
          <a:off x="0" y="0"/>
          <a:ext cx="0" cy="0"/>
          <a:chOff x="0" y="0"/>
          <a:chExt cx="0" cy="0"/>
        </a:xfrm>
      </p:grpSpPr>
      <p:sp>
        <p:nvSpPr>
          <p:cNvPr id="110" name="Google Shape;110;p48"/>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4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12" name="Google Shape;112;p48"/>
          <p:cNvSpPr txBox="1"/>
          <p:nvPr>
            <p:ph type="title"/>
          </p:nvPr>
        </p:nvSpPr>
        <p:spPr>
          <a:xfrm>
            <a:off x="398502" y="2900365"/>
            <a:ext cx="11361600"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8"/>
          <p:cNvSpPr txBox="1"/>
          <p:nvPr>
            <p:ph idx="1" type="subTitle"/>
          </p:nvPr>
        </p:nvSpPr>
        <p:spPr>
          <a:xfrm>
            <a:off x="398502" y="4116402"/>
            <a:ext cx="11361600" cy="698497"/>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2400"/>
              <a:buFont typeface="Arial"/>
              <a:buNone/>
              <a:defRPr b="0" sz="2400">
                <a:solidFill>
                  <a:schemeClr val="lt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lnSpc>
                <a:spcPct val="100000"/>
              </a:lnSpc>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pic>
        <p:nvPicPr>
          <p:cNvPr id="114" name="Google Shape;114;p48"/>
          <p:cNvPicPr preferRelativeResize="0"/>
          <p:nvPr/>
        </p:nvPicPr>
        <p:blipFill rotWithShape="1">
          <a:blip r:embed="rId2">
            <a:alphaModFix/>
          </a:blip>
          <a:srcRect b="0" l="0" r="0" t="0"/>
          <a:stretch/>
        </p:blipFill>
        <p:spPr>
          <a:xfrm>
            <a:off x="413999" y="415848"/>
            <a:ext cx="2019358" cy="1061903"/>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zdělovník (alternativní) 2" showMasterSp="0">
  <p:cSld name="Rozdělovník (alternativní) 2">
    <p:bg>
      <p:bgPr>
        <a:solidFill>
          <a:srgbClr val="5AC8AF"/>
        </a:solidFill>
      </p:bgPr>
    </p:bg>
    <p:spTree>
      <p:nvGrpSpPr>
        <p:cNvPr id="115" name="Shape 115"/>
        <p:cNvGrpSpPr/>
        <p:nvPr/>
      </p:nvGrpSpPr>
      <p:grpSpPr>
        <a:xfrm>
          <a:off x="0" y="0"/>
          <a:ext cx="0" cy="0"/>
          <a:chOff x="0" y="0"/>
          <a:chExt cx="0" cy="0"/>
        </a:xfrm>
      </p:grpSpPr>
      <p:sp>
        <p:nvSpPr>
          <p:cNvPr id="116" name="Google Shape;116;p4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17" name="Google Shape;117;p49"/>
          <p:cNvSpPr txBox="1"/>
          <p:nvPr>
            <p:ph type="title"/>
          </p:nvPr>
        </p:nvSpPr>
        <p:spPr>
          <a:xfrm>
            <a:off x="398502" y="2900365"/>
            <a:ext cx="5246518"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49"/>
          <p:cNvSpPr txBox="1"/>
          <p:nvPr>
            <p:ph idx="1" type="subTitle"/>
          </p:nvPr>
        </p:nvSpPr>
        <p:spPr>
          <a:xfrm>
            <a:off x="398502" y="4116402"/>
            <a:ext cx="5246518" cy="698497"/>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2400"/>
              <a:buFont typeface="Arial"/>
              <a:buNone/>
              <a:defRPr b="0" sz="2400">
                <a:solidFill>
                  <a:schemeClr val="lt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lnSpc>
                <a:spcPct val="100000"/>
              </a:lnSpc>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sp>
        <p:nvSpPr>
          <p:cNvPr id="119" name="Google Shape;119;p49"/>
          <p:cNvSpPr/>
          <p:nvPr>
            <p:ph idx="2" type="pic"/>
          </p:nvPr>
        </p:nvSpPr>
        <p:spPr>
          <a:xfrm>
            <a:off x="6096000" y="0"/>
            <a:ext cx="6096000" cy="6857999"/>
          </a:xfrm>
          <a:prstGeom prst="rect">
            <a:avLst/>
          </a:prstGeom>
          <a:noFill/>
          <a:ln>
            <a:noFill/>
          </a:ln>
        </p:spPr>
      </p:sp>
      <p:sp>
        <p:nvSpPr>
          <p:cNvPr id="120" name="Google Shape;120;p49"/>
          <p:cNvSpPr txBox="1"/>
          <p:nvPr>
            <p:ph idx="11" type="ftr"/>
          </p:nvPr>
        </p:nvSpPr>
        <p:spPr>
          <a:xfrm>
            <a:off x="720000" y="6228000"/>
            <a:ext cx="492502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 name="Google Shape;121;p49"/>
          <p:cNvPicPr preferRelativeResize="0"/>
          <p:nvPr/>
        </p:nvPicPr>
        <p:blipFill rotWithShape="1">
          <a:blip r:embed="rId2">
            <a:alphaModFix/>
          </a:blip>
          <a:srcRect b="0" l="0" r="0" t="0"/>
          <a:stretch/>
        </p:blipFill>
        <p:spPr>
          <a:xfrm>
            <a:off x="413999" y="415848"/>
            <a:ext cx="2019358" cy="1061903"/>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verzní s obrázkem">
  <p:cSld name="Inverzní s obrázkem">
    <p:bg>
      <p:bgPr>
        <a:solidFill>
          <a:srgbClr val="5AC8AF"/>
        </a:solidFill>
      </p:bgPr>
    </p:bg>
    <p:spTree>
      <p:nvGrpSpPr>
        <p:cNvPr id="122" name="Shape 122"/>
        <p:cNvGrpSpPr/>
        <p:nvPr/>
      </p:nvGrpSpPr>
      <p:grpSpPr>
        <a:xfrm>
          <a:off x="0" y="0"/>
          <a:ext cx="0" cy="0"/>
          <a:chOff x="0" y="0"/>
          <a:chExt cx="0" cy="0"/>
        </a:xfrm>
      </p:grpSpPr>
      <p:sp>
        <p:nvSpPr>
          <p:cNvPr id="123" name="Google Shape;123;p50"/>
          <p:cNvSpPr/>
          <p:nvPr>
            <p:ph idx="2" type="pic"/>
          </p:nvPr>
        </p:nvSpPr>
        <p:spPr>
          <a:xfrm>
            <a:off x="0" y="1"/>
            <a:ext cx="12192000" cy="5842000"/>
          </a:xfrm>
          <a:prstGeom prst="rect">
            <a:avLst/>
          </a:prstGeom>
          <a:noFill/>
          <a:ln>
            <a:noFill/>
          </a:ln>
        </p:spPr>
      </p:sp>
      <p:sp>
        <p:nvSpPr>
          <p:cNvPr id="124" name="Google Shape;124;p50"/>
          <p:cNvSpPr txBox="1"/>
          <p:nvPr>
            <p:ph idx="1" type="body"/>
          </p:nvPr>
        </p:nvSpPr>
        <p:spPr>
          <a:xfrm>
            <a:off x="720000" y="6040795"/>
            <a:ext cx="8555976" cy="510831"/>
          </a:xfrm>
          <a:prstGeom prst="rect">
            <a:avLst/>
          </a:prstGeom>
          <a:noFill/>
          <a:ln>
            <a:noFill/>
          </a:ln>
        </p:spPr>
        <p:txBody>
          <a:bodyPr anchorCtr="0" anchor="t" bIns="0" lIns="0" spcFirstLastPara="1" rIns="0" wrap="square" tIns="0">
            <a:noAutofit/>
          </a:bodyPr>
          <a:lstStyle>
            <a:lvl1pPr indent="-228600" lvl="0" marL="457200" marR="0" algn="l">
              <a:lnSpc>
                <a:spcPct val="120000"/>
              </a:lnSpc>
              <a:spcBef>
                <a:spcPts val="0"/>
              </a:spcBef>
              <a:spcAft>
                <a:spcPts val="0"/>
              </a:spcAft>
              <a:buClr>
                <a:schemeClr val="dk2"/>
              </a:buClr>
              <a:buSzPts val="1500"/>
              <a:buFont typeface="Arial"/>
              <a:buNone/>
              <a:defRPr b="0" sz="1500">
                <a:solidFill>
                  <a:schemeClr val="lt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125" name="Google Shape;125;p50"/>
          <p:cNvPicPr preferRelativeResize="0"/>
          <p:nvPr/>
        </p:nvPicPr>
        <p:blipFill rotWithShape="1">
          <a:blip r:embed="rId2">
            <a:alphaModFix/>
          </a:blip>
          <a:srcRect b="0" l="0" r="0" t="0"/>
          <a:stretch/>
        </p:blipFill>
        <p:spPr>
          <a:xfrm>
            <a:off x="10881277" y="6048247"/>
            <a:ext cx="1132477" cy="59710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NI SPORT slide">
  <p:cSld name="MUNI SPORT slide">
    <p:bg>
      <p:bgPr>
        <a:solidFill>
          <a:srgbClr val="5AC8AF"/>
        </a:solidFill>
      </p:bgPr>
    </p:bg>
    <p:spTree>
      <p:nvGrpSpPr>
        <p:cNvPr id="126" name="Shape 126"/>
        <p:cNvGrpSpPr/>
        <p:nvPr/>
      </p:nvGrpSpPr>
      <p:grpSpPr>
        <a:xfrm>
          <a:off x="0" y="0"/>
          <a:ext cx="0" cy="0"/>
          <a:chOff x="0" y="0"/>
          <a:chExt cx="0" cy="0"/>
        </a:xfrm>
      </p:grpSpPr>
      <p:pic>
        <p:nvPicPr>
          <p:cNvPr id="127" name="Google Shape;127;p51"/>
          <p:cNvPicPr preferRelativeResize="0"/>
          <p:nvPr/>
        </p:nvPicPr>
        <p:blipFill rotWithShape="1">
          <a:blip r:embed="rId2">
            <a:alphaModFix/>
          </a:blip>
          <a:srcRect b="0" l="0" r="0" t="0"/>
          <a:stretch/>
        </p:blipFill>
        <p:spPr>
          <a:xfrm>
            <a:off x="3412678" y="2014200"/>
            <a:ext cx="5366645" cy="28296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NI slide">
  <p:cSld name="MUNI slide">
    <p:bg>
      <p:bgPr>
        <a:solidFill>
          <a:schemeClr val="dk2"/>
        </a:solidFill>
      </p:bgPr>
    </p:bg>
    <p:spTree>
      <p:nvGrpSpPr>
        <p:cNvPr id="128" name="Shape 128"/>
        <p:cNvGrpSpPr/>
        <p:nvPr/>
      </p:nvGrpSpPr>
      <p:grpSpPr>
        <a:xfrm>
          <a:off x="0" y="0"/>
          <a:ext cx="0" cy="0"/>
          <a:chOff x="0" y="0"/>
          <a:chExt cx="0" cy="0"/>
        </a:xfrm>
      </p:grpSpPr>
      <p:pic>
        <p:nvPicPr>
          <p:cNvPr id="129" name="Google Shape;129;p52"/>
          <p:cNvPicPr preferRelativeResize="0"/>
          <p:nvPr/>
        </p:nvPicPr>
        <p:blipFill rotWithShape="1">
          <a:blip r:embed="rId2">
            <a:alphaModFix/>
          </a:blip>
          <a:srcRect b="0" l="0" r="0" t="0"/>
          <a:stretch/>
        </p:blipFill>
        <p:spPr>
          <a:xfrm>
            <a:off x="1650956" y="2298933"/>
            <a:ext cx="8725020" cy="22601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20" name="Shape 20"/>
        <p:cNvGrpSpPr/>
        <p:nvPr/>
      </p:nvGrpSpPr>
      <p:grpSpPr>
        <a:xfrm>
          <a:off x="0" y="0"/>
          <a:ext cx="0" cy="0"/>
          <a:chOff x="0" y="0"/>
          <a:chExt cx="0" cy="0"/>
        </a:xfrm>
      </p:grpSpPr>
      <p:sp>
        <p:nvSpPr>
          <p:cNvPr id="21" name="Google Shape;21;p36"/>
          <p:cNvSpPr txBox="1"/>
          <p:nvPr>
            <p:ph type="title"/>
          </p:nvPr>
        </p:nvSpPr>
        <p:spPr>
          <a:xfrm>
            <a:off x="831850" y="1709738"/>
            <a:ext cx="10515600" cy="2852737"/>
          </a:xfrm>
          <a:prstGeom prst="rect">
            <a:avLst/>
          </a:prstGeom>
          <a:noFill/>
          <a:ln>
            <a:noFill/>
          </a:ln>
        </p:spPr>
        <p:txBody>
          <a:bodyPr anchorCtr="0" anchor="b" bIns="0" lIns="0" spcFirstLastPara="1" rIns="0" wrap="square" tIns="0">
            <a:noAutofit/>
          </a:bodyPr>
          <a:lstStyle>
            <a:lvl1pPr lvl="0" algn="l">
              <a:lnSpc>
                <a:spcPct val="66666"/>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6"/>
          <p:cNvSpPr txBox="1"/>
          <p:nvPr>
            <p:ph idx="1" type="body"/>
          </p:nvPr>
        </p:nvSpPr>
        <p:spPr>
          <a:xfrm>
            <a:off x="831850" y="4589463"/>
            <a:ext cx="10515600" cy="1500187"/>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400"/>
              <a:buFont typeface="Arial"/>
              <a:buNone/>
              <a:defRPr sz="2400">
                <a:solidFill>
                  <a:srgbClr val="888888"/>
                </a:solidFill>
              </a:defRPr>
            </a:lvl1pPr>
            <a:lvl2pPr indent="-228600" lvl="1" marL="914400" algn="l">
              <a:lnSpc>
                <a:spcPct val="90000"/>
              </a:lnSpc>
              <a:spcBef>
                <a:spcPts val="0"/>
              </a:spcBef>
              <a:spcAft>
                <a:spcPts val="0"/>
              </a:spcAft>
              <a:buSzPts val="2000"/>
              <a:buFont typeface="Arial"/>
              <a:buNone/>
              <a:defRPr sz="2000">
                <a:solidFill>
                  <a:srgbClr val="888888"/>
                </a:solidFill>
              </a:defRPr>
            </a:lvl2pPr>
            <a:lvl3pPr indent="-228600" lvl="2" marL="1371600" algn="l">
              <a:lnSpc>
                <a:spcPct val="100000"/>
              </a:lnSpc>
              <a:spcBef>
                <a:spcPts val="0"/>
              </a:spcBef>
              <a:spcAft>
                <a:spcPts val="0"/>
              </a:spcAft>
              <a:buSzPts val="1440"/>
              <a:buFont typeface="Arial"/>
              <a:buNone/>
              <a:defRPr sz="1800">
                <a:solidFill>
                  <a:srgbClr val="888888"/>
                </a:solidFill>
              </a:defRPr>
            </a:lvl3pPr>
            <a:lvl4pPr indent="-228600" lvl="3" marL="1828800" algn="l">
              <a:lnSpc>
                <a:spcPct val="112500"/>
              </a:lnSpc>
              <a:spcBef>
                <a:spcPts val="0"/>
              </a:spcBef>
              <a:spcAft>
                <a:spcPts val="0"/>
              </a:spcAft>
              <a:buSzPts val="1440"/>
              <a:buFont typeface="Arial"/>
              <a:buNone/>
              <a:defRPr sz="1600">
                <a:solidFill>
                  <a:srgbClr val="888888"/>
                </a:solidFill>
              </a:defRPr>
            </a:lvl4pPr>
            <a:lvl5pPr indent="-228600" lvl="4" marL="2286000" algn="l">
              <a:lnSpc>
                <a:spcPct val="112500"/>
              </a:lnSpc>
              <a:spcBef>
                <a:spcPts val="0"/>
              </a:spcBef>
              <a:spcAft>
                <a:spcPts val="0"/>
              </a:spcAft>
              <a:buSzPts val="1600"/>
              <a:buFont typeface="Arial"/>
              <a:buNone/>
              <a:defRPr sz="1600">
                <a:solidFill>
                  <a:srgbClr val="888888"/>
                </a:solidFill>
              </a:defRPr>
            </a:lvl5pPr>
            <a:lvl6pPr indent="-228600" lvl="5" marL="2743200" algn="l">
              <a:lnSpc>
                <a:spcPct val="100000"/>
              </a:lnSpc>
              <a:spcBef>
                <a:spcPts val="320"/>
              </a:spcBef>
              <a:spcAft>
                <a:spcPts val="0"/>
              </a:spcAft>
              <a:buSzPts val="1600"/>
              <a:buNone/>
              <a:defRPr sz="1600">
                <a:solidFill>
                  <a:srgbClr val="888888"/>
                </a:solidFill>
              </a:defRPr>
            </a:lvl6pPr>
            <a:lvl7pPr indent="-228600" lvl="6" marL="3200400" algn="l">
              <a:lnSpc>
                <a:spcPct val="112500"/>
              </a:lnSpc>
              <a:spcBef>
                <a:spcPts val="0"/>
              </a:spcBef>
              <a:spcAft>
                <a:spcPts val="0"/>
              </a:spcAft>
              <a:buSzPts val="1600"/>
              <a:buNone/>
              <a:defRPr sz="1600">
                <a:solidFill>
                  <a:srgbClr val="888888"/>
                </a:solidFill>
              </a:defRPr>
            </a:lvl7pPr>
            <a:lvl8pPr indent="-228600" lvl="7" marL="3657600" algn="l">
              <a:lnSpc>
                <a:spcPct val="112500"/>
              </a:lnSpc>
              <a:spcBef>
                <a:spcPts val="0"/>
              </a:spcBef>
              <a:spcAft>
                <a:spcPts val="0"/>
              </a:spcAft>
              <a:buSzPts val="1600"/>
              <a:buNone/>
              <a:defRPr sz="1600">
                <a:solidFill>
                  <a:srgbClr val="888888"/>
                </a:solidFill>
              </a:defRPr>
            </a:lvl8pPr>
            <a:lvl9pPr indent="-228600" lvl="8" marL="4114800" algn="l">
              <a:lnSpc>
                <a:spcPct val="112500"/>
              </a:lnSpc>
              <a:spcBef>
                <a:spcPts val="0"/>
              </a:spcBef>
              <a:spcAft>
                <a:spcPts val="0"/>
              </a:spcAft>
              <a:buSzPts val="1600"/>
              <a:buNone/>
              <a:defRPr sz="1600">
                <a:solidFill>
                  <a:srgbClr val="888888"/>
                </a:solidFill>
              </a:defRPr>
            </a:lvl9pPr>
          </a:lstStyle>
          <a:p/>
        </p:txBody>
      </p:sp>
      <p:sp>
        <p:nvSpPr>
          <p:cNvPr id="23" name="Google Shape;23;p3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24" name="Google Shape;24;p3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p:cSld name="Nadpis a obsah">
    <p:spTree>
      <p:nvGrpSpPr>
        <p:cNvPr id="26" name="Shape 26"/>
        <p:cNvGrpSpPr/>
        <p:nvPr/>
      </p:nvGrpSpPr>
      <p:grpSpPr>
        <a:xfrm>
          <a:off x="0" y="0"/>
          <a:ext cx="0" cy="0"/>
          <a:chOff x="0" y="0"/>
          <a:chExt cx="0" cy="0"/>
        </a:xfrm>
      </p:grpSpPr>
      <p:sp>
        <p:nvSpPr>
          <p:cNvPr id="27" name="Google Shape;27;p37"/>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7"/>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29" name="Google Shape;29;p37"/>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7"/>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31" name="Google Shape;31;p37"/>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extLst>
    <p:ext uri="{DCECCB84-F9BA-43D5-87BE-67443E8EF086}">
      <p15:sldGuideLst>
        <p15:guide id="1" orient="horz" pos="3997">
          <p15:clr>
            <a:srgbClr val="FBAE40"/>
          </p15:clr>
        </p15:guide>
        <p15:guide id="2" pos="4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podnadpis a obsah">
  <p:cSld name="Nadpis, podnadpis a obsah">
    <p:spTree>
      <p:nvGrpSpPr>
        <p:cNvPr id="32" name="Shape 32"/>
        <p:cNvGrpSpPr/>
        <p:nvPr/>
      </p:nvGrpSpPr>
      <p:grpSpPr>
        <a:xfrm>
          <a:off x="0" y="0"/>
          <a:ext cx="0" cy="0"/>
          <a:chOff x="0" y="0"/>
          <a:chExt cx="0" cy="0"/>
        </a:xfrm>
      </p:grpSpPr>
      <p:sp>
        <p:nvSpPr>
          <p:cNvPr id="33" name="Google Shape;33;p38"/>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35" name="Google Shape;35;p38"/>
          <p:cNvSpPr txBox="1"/>
          <p:nvPr>
            <p:ph idx="1"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36" name="Google Shape;36;p3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8"/>
          <p:cNvSpPr txBox="1"/>
          <p:nvPr>
            <p:ph idx="2" type="body"/>
          </p:nvPr>
        </p:nvSpPr>
        <p:spPr>
          <a:xfrm>
            <a:off x="720000" y="1692002"/>
            <a:ext cx="10753200"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38" name="Google Shape;38;p38"/>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porovnání">
  <p:cSld name="Nadpis a porovnání">
    <p:spTree>
      <p:nvGrpSpPr>
        <p:cNvPr id="39" name="Shape 39"/>
        <p:cNvGrpSpPr/>
        <p:nvPr/>
      </p:nvGrpSpPr>
      <p:grpSpPr>
        <a:xfrm>
          <a:off x="0" y="0"/>
          <a:ext cx="0" cy="0"/>
          <a:chOff x="0" y="0"/>
          <a:chExt cx="0" cy="0"/>
        </a:xfrm>
      </p:grpSpPr>
      <p:sp>
        <p:nvSpPr>
          <p:cNvPr id="40" name="Google Shape;40;p39"/>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42" name="Google Shape;42;p3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9"/>
          <p:cNvSpPr txBox="1"/>
          <p:nvPr>
            <p:ph idx="1" type="body"/>
          </p:nvPr>
        </p:nvSpPr>
        <p:spPr>
          <a:xfrm>
            <a:off x="720000" y="1701505"/>
            <a:ext cx="5219998"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44" name="Google Shape;44;p39"/>
          <p:cNvSpPr txBox="1"/>
          <p:nvPr>
            <p:ph idx="2" type="body"/>
          </p:nvPr>
        </p:nvSpPr>
        <p:spPr>
          <a:xfrm>
            <a:off x="6251280" y="1701505"/>
            <a:ext cx="5219998"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45" name="Google Shape;45;p39"/>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extLst>
    <p:ext uri="{DCECCB84-F9BA-43D5-87BE-67443E8EF086}">
      <p15:sldGuideLst>
        <p15:guide id="1" orient="horz" pos="3657">
          <p15:clr>
            <a:srgbClr val="FBAE40"/>
          </p15:clr>
        </p15:guide>
        <p15:guide id="2" pos="72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podnadpis a porovnání">
  <p:cSld name="Nadpis, podnadpis a porovnání">
    <p:spTree>
      <p:nvGrpSpPr>
        <p:cNvPr id="46" name="Shape 46"/>
        <p:cNvGrpSpPr/>
        <p:nvPr/>
      </p:nvGrpSpPr>
      <p:grpSpPr>
        <a:xfrm>
          <a:off x="0" y="0"/>
          <a:ext cx="0" cy="0"/>
          <a:chOff x="0" y="0"/>
          <a:chExt cx="0" cy="0"/>
        </a:xfrm>
      </p:grpSpPr>
      <p:sp>
        <p:nvSpPr>
          <p:cNvPr id="47" name="Google Shape;47;p40"/>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49" name="Google Shape;49;p40"/>
          <p:cNvSpPr txBox="1"/>
          <p:nvPr>
            <p:ph idx="1" type="body"/>
          </p:nvPr>
        </p:nvSpPr>
        <p:spPr>
          <a:xfrm>
            <a:off x="720725" y="1296001"/>
            <a:ext cx="5220000"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0" name="Google Shape;50;p40"/>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0"/>
          <p:cNvSpPr txBox="1"/>
          <p:nvPr>
            <p:ph idx="2" type="body"/>
          </p:nvPr>
        </p:nvSpPr>
        <p:spPr>
          <a:xfrm>
            <a:off x="6251278" y="1290515"/>
            <a:ext cx="5220000"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2" name="Google Shape;52;p40"/>
          <p:cNvSpPr txBox="1"/>
          <p:nvPr>
            <p:ph idx="3" type="body"/>
          </p:nvPr>
        </p:nvSpPr>
        <p:spPr>
          <a:xfrm>
            <a:off x="720000" y="1701505"/>
            <a:ext cx="5219998"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3" name="Google Shape;53;p40"/>
          <p:cNvSpPr txBox="1"/>
          <p:nvPr>
            <p:ph idx="4" type="body"/>
          </p:nvPr>
        </p:nvSpPr>
        <p:spPr>
          <a:xfrm>
            <a:off x="6251280" y="1701505"/>
            <a:ext cx="5219998"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54" name="Google Shape;54;p40"/>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extLst>
    <p:ext uri="{DCECCB84-F9BA-43D5-87BE-67443E8EF086}">
      <p15:sldGuideLst>
        <p15:guide id="1" orient="horz" pos="288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extem">
  <p:cSld name="Obrázek s textem">
    <p:spTree>
      <p:nvGrpSpPr>
        <p:cNvPr id="55" name="Shape 55"/>
        <p:cNvGrpSpPr/>
        <p:nvPr/>
      </p:nvGrpSpPr>
      <p:grpSpPr>
        <a:xfrm>
          <a:off x="0" y="0"/>
          <a:ext cx="0" cy="0"/>
          <a:chOff x="0" y="0"/>
          <a:chExt cx="0" cy="0"/>
        </a:xfrm>
      </p:grpSpPr>
      <p:sp>
        <p:nvSpPr>
          <p:cNvPr id="56" name="Google Shape;56;p41"/>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1"/>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59" name="Google Shape;59;p41"/>
          <p:cNvSpPr txBox="1"/>
          <p:nvPr>
            <p:ph idx="1" type="body"/>
          </p:nvPr>
        </p:nvSpPr>
        <p:spPr>
          <a:xfrm>
            <a:off x="7347735" y="2596845"/>
            <a:ext cx="4125465" cy="3208441"/>
          </a:xfrm>
          <a:prstGeom prst="rect">
            <a:avLst/>
          </a:prstGeom>
          <a:noFill/>
          <a:ln>
            <a:noFill/>
          </a:ln>
        </p:spPr>
        <p:txBody>
          <a:bodyPr anchorCtr="0" anchor="t" bIns="0" lIns="0" spcFirstLastPara="1" rIns="0" wrap="square" tIns="0">
            <a:noAutofit/>
          </a:bodyPr>
          <a:lstStyle>
            <a:lvl1pPr indent="-355600" lvl="0" marL="457200" algn="l">
              <a:lnSpc>
                <a:spcPct val="180000"/>
              </a:lnSpc>
              <a:spcBef>
                <a:spcPts val="0"/>
              </a:spcBef>
              <a:spcAft>
                <a:spcPts val="0"/>
              </a:spcAft>
              <a:buClr>
                <a:schemeClr val="dk2"/>
              </a:buClr>
              <a:buSzPts val="2000"/>
              <a:buFont typeface="Arial"/>
              <a:buChar char="̶"/>
              <a:defRPr b="0" sz="200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0" name="Google Shape;60;p41"/>
          <p:cNvSpPr/>
          <p:nvPr>
            <p:ph idx="2" type="pic"/>
          </p:nvPr>
        </p:nvSpPr>
        <p:spPr>
          <a:xfrm>
            <a:off x="729509" y="1665288"/>
            <a:ext cx="6207791" cy="4139998"/>
          </a:xfrm>
          <a:prstGeom prst="rect">
            <a:avLst/>
          </a:prstGeom>
          <a:noFill/>
          <a:ln>
            <a:noFill/>
          </a:ln>
        </p:spPr>
      </p:sp>
      <p:sp>
        <p:nvSpPr>
          <p:cNvPr id="61" name="Google Shape;61;p41"/>
          <p:cNvSpPr txBox="1"/>
          <p:nvPr>
            <p:ph idx="3"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62" name="Google Shape;62;p41"/>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podnadpis a tři sloupce">
  <p:cSld name="Nadpis, podnadpis a tři sloupce">
    <p:spTree>
      <p:nvGrpSpPr>
        <p:cNvPr id="63" name="Shape 63"/>
        <p:cNvGrpSpPr/>
        <p:nvPr/>
      </p:nvGrpSpPr>
      <p:grpSpPr>
        <a:xfrm>
          <a:off x="0" y="0"/>
          <a:ext cx="0" cy="0"/>
          <a:chOff x="0" y="0"/>
          <a:chExt cx="0" cy="0"/>
        </a:xfrm>
      </p:grpSpPr>
      <p:sp>
        <p:nvSpPr>
          <p:cNvPr id="64" name="Google Shape;64;p42"/>
          <p:cNvSpPr txBox="1"/>
          <p:nvPr>
            <p:ph idx="1" type="body"/>
          </p:nvPr>
        </p:nvSpPr>
        <p:spPr>
          <a:xfrm>
            <a:off x="4440000"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5" name="Google Shape;65;p42"/>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2"/>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67" name="Google Shape;67;p42"/>
          <p:cNvSpPr txBox="1"/>
          <p:nvPr>
            <p:ph idx="2" type="body"/>
          </p:nvPr>
        </p:nvSpPr>
        <p:spPr>
          <a:xfrm>
            <a:off x="719999" y="4414271"/>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8" name="Google Shape;68;p42"/>
          <p:cNvSpPr txBox="1"/>
          <p:nvPr>
            <p:ph idx="3" type="body"/>
          </p:nvPr>
        </p:nvSpPr>
        <p:spPr>
          <a:xfrm>
            <a:off x="4440000" y="4414271"/>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9" name="Google Shape;69;p42"/>
          <p:cNvSpPr txBox="1"/>
          <p:nvPr>
            <p:ph idx="4" type="body"/>
          </p:nvPr>
        </p:nvSpPr>
        <p:spPr>
          <a:xfrm>
            <a:off x="8161200" y="4414270"/>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0" name="Google Shape;70;p42"/>
          <p:cNvSpPr txBox="1"/>
          <p:nvPr>
            <p:ph idx="5" type="body"/>
          </p:nvPr>
        </p:nvSpPr>
        <p:spPr>
          <a:xfrm>
            <a:off x="720725"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1" name="Google Shape;71;p42"/>
          <p:cNvSpPr txBox="1"/>
          <p:nvPr>
            <p:ph idx="6" type="body"/>
          </p:nvPr>
        </p:nvSpPr>
        <p:spPr>
          <a:xfrm>
            <a:off x="4440475"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2" name="Google Shape;72;p42"/>
          <p:cNvSpPr txBox="1"/>
          <p:nvPr>
            <p:ph idx="7" type="body"/>
          </p:nvPr>
        </p:nvSpPr>
        <p:spPr>
          <a:xfrm>
            <a:off x="8161436"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3" name="Google Shape;73;p42"/>
          <p:cNvSpPr txBox="1"/>
          <p:nvPr>
            <p:ph idx="8" type="body"/>
          </p:nvPr>
        </p:nvSpPr>
        <p:spPr>
          <a:xfrm>
            <a:off x="719999"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4" name="Google Shape;74;p42"/>
          <p:cNvSpPr txBox="1"/>
          <p:nvPr>
            <p:ph idx="9" type="body"/>
          </p:nvPr>
        </p:nvSpPr>
        <p:spPr>
          <a:xfrm>
            <a:off x="8160001"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5" name="Google Shape;75;p42"/>
          <p:cNvSpPr txBox="1"/>
          <p:nvPr>
            <p:ph idx="13"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6" name="Google Shape;76;p42"/>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7" name="Google Shape;77;p42"/>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extLst>
    <p:ext uri="{DCECCB84-F9BA-43D5-87BE-67443E8EF086}">
      <p15:sldGuideLst>
        <p15:guide id="1" orient="horz" pos="1049">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obsah">
  <p:cSld name="Pouze obsah">
    <p:spTree>
      <p:nvGrpSpPr>
        <p:cNvPr id="78" name="Shape 78"/>
        <p:cNvGrpSpPr/>
        <p:nvPr/>
      </p:nvGrpSpPr>
      <p:grpSpPr>
        <a:xfrm>
          <a:off x="0" y="0"/>
          <a:ext cx="0" cy="0"/>
          <a:chOff x="0" y="0"/>
          <a:chExt cx="0" cy="0"/>
        </a:xfrm>
      </p:grpSpPr>
      <p:sp>
        <p:nvSpPr>
          <p:cNvPr id="79" name="Google Shape;79;p43"/>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3"/>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81" name="Google Shape;81;p43"/>
          <p:cNvSpPr txBox="1"/>
          <p:nvPr>
            <p:ph idx="1" type="body"/>
          </p:nvPr>
        </p:nvSpPr>
        <p:spPr>
          <a:xfrm>
            <a:off x="720000" y="692150"/>
            <a:ext cx="10753200" cy="5139850"/>
          </a:xfrm>
          <a:prstGeom prst="rect">
            <a:avLst/>
          </a:prstGeom>
          <a:noFill/>
          <a:ln>
            <a:noFill/>
          </a:ln>
        </p:spPr>
        <p:txBody>
          <a:bodyPr anchorCtr="0" anchor="t" bIns="0" lIns="0" spcFirstLastPara="1" rIns="0" wrap="square" tIns="0">
            <a:noAutofit/>
          </a:bodyPr>
          <a:lstStyle>
            <a:lvl1pPr indent="-228600" lvl="0" marL="457200" algn="l">
              <a:lnSpc>
                <a:spcPct val="128571"/>
              </a:lnSpc>
              <a:spcBef>
                <a:spcPts val="0"/>
              </a:spcBef>
              <a:spcAft>
                <a:spcPts val="0"/>
              </a:spcAft>
              <a:buClr>
                <a:schemeClr val="dk2"/>
              </a:buClr>
              <a:buSzPts val="2800"/>
              <a:buFont typeface="Arial"/>
              <a:buNone/>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82" name="Google Shape;82;p43"/>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extLst>
    <p:ext uri="{DCECCB84-F9BA-43D5-87BE-67443E8EF086}">
      <p15:sldGuideLst>
        <p15:guide id="1" orient="horz" pos="436">
          <p15:clr>
            <a:srgbClr val="FBAE40"/>
          </p15:clr>
        </p15:guide>
        <p15:guide id="2" pos="438">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11" name="Google Shape;11;p3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2" name="Google Shape;12;p34"/>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9pPr>
          </a:lstStyle>
          <a:p/>
        </p:txBody>
      </p:sp>
      <p:sp>
        <p:nvSpPr>
          <p:cNvPr id="13" name="Google Shape;13;p34"/>
          <p:cNvSpPr txBox="1"/>
          <p:nvPr>
            <p:ph idx="1" type="body"/>
          </p:nvPr>
        </p:nvSpPr>
        <p:spPr>
          <a:xfrm>
            <a:off x="718800" y="1872000"/>
            <a:ext cx="10753200" cy="3960000"/>
          </a:xfrm>
          <a:prstGeom prst="rect">
            <a:avLst/>
          </a:prstGeom>
          <a:noFill/>
          <a:ln>
            <a:noFill/>
          </a:ln>
        </p:spPr>
        <p:txBody>
          <a:bodyPr anchorCtr="0" anchor="t" bIns="0" lIns="0" spcFirstLastPara="1" rIns="0" wrap="square" tIns="0">
            <a:noAutofit/>
          </a:bodyPr>
          <a:lstStyle>
            <a:lvl1pPr indent="-228600" lvl="0" marL="457200" marR="0" rtl="0" algn="l">
              <a:lnSpc>
                <a:spcPct val="114000"/>
              </a:lnSpc>
              <a:spcBef>
                <a:spcPts val="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20000"/>
              </a:lnSpc>
              <a:spcBef>
                <a:spcPts val="0"/>
              </a:spcBef>
              <a:spcAft>
                <a:spcPts val="0"/>
              </a:spcAft>
              <a:buClr>
                <a:schemeClr val="dk2"/>
              </a:buClr>
              <a:buSzPts val="1500"/>
              <a:buFont typeface="Arial"/>
              <a:buNone/>
              <a:defRPr b="0" i="0" sz="1500" u="none" cap="none" strike="noStrike">
                <a:solidFill>
                  <a:schemeClr val="dk1"/>
                </a:solidFill>
                <a:latin typeface="Arial"/>
                <a:ea typeface="Arial"/>
                <a:cs typeface="Arial"/>
                <a:sym typeface="Arial"/>
              </a:defRPr>
            </a:lvl2pPr>
            <a:lvl3pPr indent="-228600" lvl="2" marL="1371600" marR="0" rtl="0" algn="l">
              <a:lnSpc>
                <a:spcPct val="120000"/>
              </a:lnSpc>
              <a:spcBef>
                <a:spcPts val="0"/>
              </a:spcBef>
              <a:spcAft>
                <a:spcPts val="0"/>
              </a:spcAft>
              <a:buClr>
                <a:schemeClr val="folHlink"/>
              </a:buClr>
              <a:buSzPts val="1200"/>
              <a:buFont typeface="Arial"/>
              <a:buNone/>
              <a:defRPr b="0" i="0" sz="1500" u="none" cap="none" strike="noStrike">
                <a:solidFill>
                  <a:schemeClr val="dk1"/>
                </a:solidFill>
                <a:latin typeface="Arial"/>
                <a:ea typeface="Arial"/>
                <a:cs typeface="Arial"/>
                <a:sym typeface="Arial"/>
              </a:defRPr>
            </a:lvl3pPr>
            <a:lvl4pPr indent="-228600" lvl="3" marL="1828800" marR="0" rtl="0" algn="l">
              <a:lnSpc>
                <a:spcPct val="120000"/>
              </a:lnSpc>
              <a:spcBef>
                <a:spcPts val="0"/>
              </a:spcBef>
              <a:spcAft>
                <a:spcPts val="0"/>
              </a:spcAft>
              <a:buClr>
                <a:schemeClr val="accent2"/>
              </a:buClr>
              <a:buSzPts val="1350"/>
              <a:buFont typeface="Arial"/>
              <a:buNone/>
              <a:defRPr b="0" i="0" sz="1500" u="none" cap="none" strike="noStrike">
                <a:solidFill>
                  <a:schemeClr val="dk1"/>
                </a:solidFill>
                <a:latin typeface="Arial"/>
                <a:ea typeface="Arial"/>
                <a:cs typeface="Arial"/>
                <a:sym typeface="Arial"/>
              </a:defRPr>
            </a:lvl4pPr>
            <a:lvl5pPr indent="-228600" lvl="4" marL="2286000" marR="0" rtl="0" algn="l">
              <a:lnSpc>
                <a:spcPct val="120000"/>
              </a:lnSpc>
              <a:spcBef>
                <a:spcPts val="0"/>
              </a:spcBef>
              <a:spcAft>
                <a:spcPts val="0"/>
              </a:spcAft>
              <a:buClr>
                <a:schemeClr val="accent1"/>
              </a:buClr>
              <a:buSzPts val="1500"/>
              <a:buFont typeface="Arial"/>
              <a:buNone/>
              <a:defRPr b="0" i="0" sz="15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935">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txBox="1"/>
          <p:nvPr>
            <p:ph idx="4294967295" type="ctrTitle"/>
          </p:nvPr>
        </p:nvSpPr>
        <p:spPr>
          <a:xfrm>
            <a:off x="398502" y="2900365"/>
            <a:ext cx="11361600" cy="117158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990"/>
              <a:buFont typeface="Arial"/>
              <a:buNone/>
            </a:pPr>
            <a:r>
              <a:rPr lang="cs-CZ" sz="3000"/>
              <a:t>bp4839 Kineziologie, Algeziologie a odvozené techniky diagnostiky a terapie 4</a:t>
            </a:r>
            <a:endParaRPr sz="3000"/>
          </a:p>
          <a:p>
            <a:pPr indent="0" lvl="0" marL="0" marR="0" rtl="0" algn="l">
              <a:lnSpc>
                <a:spcPct val="100000"/>
              </a:lnSpc>
              <a:spcBef>
                <a:spcPts val="0"/>
              </a:spcBef>
              <a:spcAft>
                <a:spcPts val="0"/>
              </a:spcAft>
              <a:buClr>
                <a:srgbClr val="000000"/>
              </a:buClr>
              <a:buSzPts val="1260"/>
              <a:buFont typeface="Arial"/>
              <a:buNone/>
            </a:pPr>
            <a:r>
              <a:t/>
            </a:r>
            <a:endParaRPr sz="3000"/>
          </a:p>
        </p:txBody>
      </p:sp>
      <p:sp>
        <p:nvSpPr>
          <p:cNvPr id="135" name="Google Shape;135;p1"/>
          <p:cNvSpPr txBox="1"/>
          <p:nvPr>
            <p:ph idx="1" type="subTitle"/>
          </p:nvPr>
        </p:nvSpPr>
        <p:spPr>
          <a:xfrm>
            <a:off x="398502" y="4116402"/>
            <a:ext cx="11361600" cy="698497"/>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SzPts val="2400"/>
              <a:buFont typeface="Arial"/>
              <a:buNone/>
            </a:pPr>
            <a:r>
              <a:rPr lang="cs-CZ"/>
              <a:t>Jaro 2023</a:t>
            </a:r>
            <a:endParaRPr/>
          </a:p>
          <a:p>
            <a:pPr indent="0" lvl="0" marL="0" rtl="0" algn="l">
              <a:lnSpc>
                <a:spcPct val="114000"/>
              </a:lnSpc>
              <a:spcBef>
                <a:spcPts val="0"/>
              </a:spcBef>
              <a:spcAft>
                <a:spcPts val="0"/>
              </a:spcAft>
              <a:buSzPts val="2400"/>
              <a:buFont typeface="Arial"/>
              <a:buNone/>
            </a:pPr>
            <a:r>
              <a:rPr lang="cs-CZ"/>
              <a:t>Mgr. Zuzana Kršáková</a:t>
            </a:r>
            <a:endParaRPr/>
          </a:p>
          <a:p>
            <a:pPr indent="0" lvl="0" marL="0" rtl="0" algn="l">
              <a:lnSpc>
                <a:spcPct val="114000"/>
              </a:lnSpc>
              <a:spcBef>
                <a:spcPts val="0"/>
              </a:spcBef>
              <a:spcAft>
                <a:spcPts val="0"/>
              </a:spcAft>
              <a:buSzPts val="2400"/>
              <a:buFont typeface="Arial"/>
              <a:buNone/>
            </a:pPr>
            <a:r>
              <a:rPr lang="cs-CZ"/>
              <a:t>Mgr. Kateřina Honová</a:t>
            </a:r>
            <a:endParaRPr/>
          </a:p>
          <a:p>
            <a:pPr indent="0" lvl="0" marL="0" rtl="0" algn="l">
              <a:lnSpc>
                <a:spcPct val="114000"/>
              </a:lnSpc>
              <a:spcBef>
                <a:spcPts val="0"/>
              </a:spcBef>
              <a:spcAft>
                <a:spcPts val="0"/>
              </a:spcAft>
              <a:buSzPts val="2400"/>
              <a:buFont typeface="Arial"/>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Hluboký stabilizační systém – bederní páteř</a:t>
            </a:r>
            <a:endParaRPr/>
          </a:p>
        </p:txBody>
      </p:sp>
      <p:sp>
        <p:nvSpPr>
          <p:cNvPr id="197" name="Google Shape;197;p10"/>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0" lvl="0" marL="0" rtl="0" algn="l">
              <a:lnSpc>
                <a:spcPct val="128571"/>
              </a:lnSpc>
              <a:spcBef>
                <a:spcPts val="0"/>
              </a:spcBef>
              <a:spcAft>
                <a:spcPts val="0"/>
              </a:spcAft>
              <a:buSzPts val="2800"/>
              <a:buNone/>
            </a:pPr>
            <a:r>
              <a:rPr lang="cs-CZ"/>
              <a:t>Klinické projevy dysfunkce HSS</a:t>
            </a:r>
            <a:endParaRPr/>
          </a:p>
          <a:p>
            <a:pPr indent="-180000" lvl="1" marL="504000" rtl="0" algn="l">
              <a:lnSpc>
                <a:spcPct val="100000"/>
              </a:lnSpc>
              <a:spcBef>
                <a:spcPts val="0"/>
              </a:spcBef>
              <a:spcAft>
                <a:spcPts val="0"/>
              </a:spcAft>
              <a:buSzPts val="2000"/>
              <a:buChar char="̶"/>
            </a:pPr>
            <a:r>
              <a:rPr lang="cs-CZ"/>
              <a:t>Lumbalgie</a:t>
            </a:r>
            <a:endParaRPr/>
          </a:p>
          <a:p>
            <a:pPr indent="-180000" lvl="1" marL="504000" rtl="0" algn="l">
              <a:lnSpc>
                <a:spcPct val="100000"/>
              </a:lnSpc>
              <a:spcBef>
                <a:spcPts val="0"/>
              </a:spcBef>
              <a:spcAft>
                <a:spcPts val="0"/>
              </a:spcAft>
              <a:buSzPts val="2000"/>
              <a:buChar char="̶"/>
            </a:pPr>
            <a:r>
              <a:rPr lang="cs-CZ"/>
              <a:t>Opakované lumbago, omezení hybnosti</a:t>
            </a:r>
            <a:endParaRPr/>
          </a:p>
          <a:p>
            <a:pPr indent="-180000" lvl="1" marL="504000" rtl="0" algn="l">
              <a:lnSpc>
                <a:spcPct val="100000"/>
              </a:lnSpc>
              <a:spcBef>
                <a:spcPts val="0"/>
              </a:spcBef>
              <a:spcAft>
                <a:spcPts val="0"/>
              </a:spcAft>
              <a:buSzPts val="2000"/>
              <a:buChar char="̶"/>
            </a:pPr>
            <a:r>
              <a:rPr lang="cs-CZ"/>
              <a:t>Gyn. Anamnéza – bolesti v zádech při menses?, dyspareunie?, bolest v tříslech, stresová inkontinence?</a:t>
            </a:r>
            <a:endParaRPr/>
          </a:p>
          <a:p>
            <a:pPr indent="0" lvl="1" marL="324000" rtl="0" algn="l">
              <a:lnSpc>
                <a:spcPct val="100000"/>
              </a:lnSpc>
              <a:spcBef>
                <a:spcPts val="0"/>
              </a:spcBef>
              <a:spcAft>
                <a:spcPts val="0"/>
              </a:spcAft>
              <a:buSzPts val="2000"/>
              <a:buNone/>
            </a:pPr>
            <a:r>
              <a:rPr lang="cs-CZ"/>
              <a:t>dále</a:t>
            </a:r>
            <a:endParaRPr/>
          </a:p>
          <a:p>
            <a:pPr indent="-180000" lvl="1" marL="504000" rtl="0" algn="l">
              <a:lnSpc>
                <a:spcPct val="100000"/>
              </a:lnSpc>
              <a:spcBef>
                <a:spcPts val="0"/>
              </a:spcBef>
              <a:spcAft>
                <a:spcPts val="0"/>
              </a:spcAft>
              <a:buSzPts val="2000"/>
              <a:buChar char="̶"/>
            </a:pPr>
            <a:r>
              <a:rPr lang="cs-CZ"/>
              <a:t>Bolesti hrudní/ krční páteře</a:t>
            </a:r>
            <a:endParaRPr/>
          </a:p>
          <a:p>
            <a:pPr indent="-180000" lvl="1" marL="504000" rtl="0" algn="l">
              <a:lnSpc>
                <a:spcPct val="100000"/>
              </a:lnSpc>
              <a:spcBef>
                <a:spcPts val="0"/>
              </a:spcBef>
              <a:spcAft>
                <a:spcPts val="0"/>
              </a:spcAft>
              <a:buSzPts val="2000"/>
              <a:buChar char="̶"/>
            </a:pPr>
            <a:r>
              <a:rPr lang="cs-CZ"/>
              <a:t>Bolesti kolen</a:t>
            </a:r>
            <a:endParaRPr/>
          </a:p>
          <a:p>
            <a:pPr indent="-180000" lvl="1" marL="504000" rtl="0" algn="l">
              <a:lnSpc>
                <a:spcPct val="100000"/>
              </a:lnSpc>
              <a:spcBef>
                <a:spcPts val="0"/>
              </a:spcBef>
              <a:spcAft>
                <a:spcPts val="0"/>
              </a:spcAft>
              <a:buSzPts val="2000"/>
              <a:buChar char="̶"/>
            </a:pPr>
            <a:r>
              <a:rPr lang="cs-CZ"/>
              <a:t>Bolesti ramen aj. </a:t>
            </a:r>
            <a:endParaRPr/>
          </a:p>
          <a:p>
            <a:pPr indent="0" lvl="1" marL="457200" rtl="0" algn="l">
              <a:lnSpc>
                <a:spcPct val="100000"/>
              </a:lnSpc>
              <a:spcBef>
                <a:spcPts val="0"/>
              </a:spcBef>
              <a:spcAft>
                <a:spcPts val="0"/>
              </a:spcAft>
              <a:buSzPts val="2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Diferenciální diagnostika bolestí bederní páteře</a:t>
            </a:r>
            <a:endParaRPr/>
          </a:p>
        </p:txBody>
      </p:sp>
      <p:sp>
        <p:nvSpPr>
          <p:cNvPr id="203" name="Google Shape;203;p11"/>
          <p:cNvSpPr txBox="1"/>
          <p:nvPr>
            <p:ph idx="1" type="body"/>
          </p:nvPr>
        </p:nvSpPr>
        <p:spPr>
          <a:xfrm>
            <a:off x="719400" y="1968448"/>
            <a:ext cx="10753200" cy="5026850"/>
          </a:xfrm>
          <a:prstGeom prst="rect">
            <a:avLst/>
          </a:prstGeom>
          <a:noFill/>
          <a:ln>
            <a:noFill/>
          </a:ln>
        </p:spPr>
        <p:txBody>
          <a:bodyPr anchorCtr="0" anchor="t" bIns="0" lIns="0" spcFirstLastPara="1" rIns="0" wrap="square" tIns="0">
            <a:noAutofit/>
          </a:bodyPr>
          <a:lstStyle/>
          <a:p>
            <a:pPr indent="-179999" lvl="0" marL="252000" rtl="0" algn="l">
              <a:lnSpc>
                <a:spcPct val="100000"/>
              </a:lnSpc>
              <a:spcBef>
                <a:spcPts val="0"/>
              </a:spcBef>
              <a:spcAft>
                <a:spcPts val="0"/>
              </a:spcAft>
              <a:buClr>
                <a:schemeClr val="dk2"/>
              </a:buClr>
              <a:buSzPts val="2400"/>
              <a:buFont typeface="Arial"/>
              <a:buChar char="̶"/>
            </a:pPr>
            <a:r>
              <a:rPr lang="cs-CZ"/>
              <a:t>Segmentová patologie L3-S1SI blokáda – zřetězení, polysegmentální problematika (AO)</a:t>
            </a:r>
            <a:endParaRPr sz="3200"/>
          </a:p>
          <a:p>
            <a:pPr indent="-179999" lvl="0" marL="252000" rtl="0" algn="l">
              <a:lnSpc>
                <a:spcPct val="100000"/>
              </a:lnSpc>
              <a:spcBef>
                <a:spcPts val="0"/>
              </a:spcBef>
              <a:spcAft>
                <a:spcPts val="0"/>
              </a:spcAft>
              <a:buClr>
                <a:schemeClr val="dk2"/>
              </a:buClr>
              <a:buSzPts val="2400"/>
              <a:buFont typeface="Arial"/>
              <a:buChar char="̶"/>
            </a:pPr>
            <a:r>
              <a:rPr lang="cs-CZ"/>
              <a:t>Kostrčová symptomatika</a:t>
            </a:r>
            <a:endParaRPr sz="3200"/>
          </a:p>
          <a:p>
            <a:pPr indent="-179999" lvl="0" marL="252000" rtl="0" algn="l">
              <a:lnSpc>
                <a:spcPct val="100000"/>
              </a:lnSpc>
              <a:spcBef>
                <a:spcPts val="0"/>
              </a:spcBef>
              <a:spcAft>
                <a:spcPts val="0"/>
              </a:spcAft>
              <a:buClr>
                <a:schemeClr val="dk2"/>
              </a:buClr>
              <a:buSzPts val="2400"/>
              <a:buFont typeface="Arial"/>
              <a:buChar char="̶"/>
            </a:pPr>
            <a:r>
              <a:rPr lang="cs-CZ"/>
              <a:t>Dekompenzace koxartrózy</a:t>
            </a:r>
            <a:endParaRPr sz="3200"/>
          </a:p>
          <a:p>
            <a:pPr indent="-179999" lvl="0" marL="252000" rtl="0" algn="l">
              <a:lnSpc>
                <a:spcPct val="100000"/>
              </a:lnSpc>
              <a:spcBef>
                <a:spcPts val="0"/>
              </a:spcBef>
              <a:spcAft>
                <a:spcPts val="0"/>
              </a:spcAft>
              <a:buClr>
                <a:schemeClr val="dk2"/>
              </a:buClr>
              <a:buSzPts val="2400"/>
              <a:buFont typeface="Arial"/>
              <a:buChar char="̶"/>
            </a:pPr>
            <a:r>
              <a:rPr lang="cs-CZ"/>
              <a:t>Viscerovertebrální patologie (ledviny, tlusté střevo, malá pánev)</a:t>
            </a:r>
            <a:endParaRPr sz="3200"/>
          </a:p>
          <a:p>
            <a:pPr indent="-179999" lvl="0" marL="252000" rtl="0" algn="l">
              <a:lnSpc>
                <a:spcPct val="100000"/>
              </a:lnSpc>
              <a:spcBef>
                <a:spcPts val="0"/>
              </a:spcBef>
              <a:spcAft>
                <a:spcPts val="0"/>
              </a:spcAft>
              <a:buClr>
                <a:schemeClr val="dk2"/>
              </a:buClr>
              <a:buSzPts val="2400"/>
              <a:buFont typeface="Arial"/>
              <a:buChar char="̶"/>
            </a:pPr>
            <a:r>
              <a:rPr lang="cs-CZ"/>
              <a:t>Myofasciální problematika (RZ)</a:t>
            </a:r>
            <a:endParaRPr sz="3200"/>
          </a:p>
          <a:p>
            <a:pPr indent="-179999" lvl="0" marL="252000" rtl="0" algn="l">
              <a:lnSpc>
                <a:spcPct val="100000"/>
              </a:lnSpc>
              <a:spcBef>
                <a:spcPts val="0"/>
              </a:spcBef>
              <a:spcAft>
                <a:spcPts val="0"/>
              </a:spcAft>
              <a:buClr>
                <a:schemeClr val="dk2"/>
              </a:buClr>
              <a:buSzPts val="2400"/>
              <a:buFont typeface="Arial"/>
              <a:buChar char="̶"/>
            </a:pPr>
            <a:r>
              <a:rPr lang="cs-CZ"/>
              <a:t>Hypermobilita, insuficience hluboké stabilizace</a:t>
            </a:r>
            <a:endParaRPr sz="3200"/>
          </a:p>
          <a:p>
            <a:pPr indent="-179999" lvl="0" marL="252000" rtl="0" algn="l">
              <a:lnSpc>
                <a:spcPct val="100000"/>
              </a:lnSpc>
              <a:spcBef>
                <a:spcPts val="0"/>
              </a:spcBef>
              <a:spcAft>
                <a:spcPts val="0"/>
              </a:spcAft>
              <a:buClr>
                <a:schemeClr val="dk2"/>
              </a:buClr>
              <a:buSzPts val="2400"/>
              <a:buFont typeface="Arial"/>
              <a:buChar char="̶"/>
            </a:pPr>
            <a:r>
              <a:rPr lang="cs-CZ"/>
              <a:t>Úraz, zánět, tumor, autoimunitní onem. – m. Bechtěrev</a:t>
            </a:r>
            <a:endParaRPr/>
          </a:p>
          <a:p>
            <a:pPr indent="-179999" lvl="0" marL="252000" rtl="0" algn="l">
              <a:lnSpc>
                <a:spcPct val="100000"/>
              </a:lnSpc>
              <a:spcBef>
                <a:spcPts val="0"/>
              </a:spcBef>
              <a:spcAft>
                <a:spcPts val="0"/>
              </a:spcAft>
              <a:buClr>
                <a:schemeClr val="dk2"/>
              </a:buClr>
              <a:buSzPts val="2400"/>
              <a:buFont typeface="Arial"/>
              <a:buChar char="̶"/>
            </a:pPr>
            <a:r>
              <a:rPr lang="cs-CZ"/>
              <a:t>FBSS</a:t>
            </a:r>
            <a:endParaRPr sz="3200"/>
          </a:p>
          <a:p>
            <a:pPr indent="-179999" lvl="0" marL="252000" rtl="0" algn="l">
              <a:lnSpc>
                <a:spcPct val="100000"/>
              </a:lnSpc>
              <a:spcBef>
                <a:spcPts val="0"/>
              </a:spcBef>
              <a:spcAft>
                <a:spcPts val="0"/>
              </a:spcAft>
              <a:buClr>
                <a:schemeClr val="dk2"/>
              </a:buClr>
              <a:buSzPts val="2400"/>
              <a:buFont typeface="Arial"/>
              <a:buChar char="̶"/>
            </a:pPr>
            <a:r>
              <a:rPr lang="cs-CZ"/>
              <a:t>Spinální stenóza</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2"/>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1" lang="cs-CZ"/>
              <a:t>Vyšetření bederní páteře</a:t>
            </a:r>
            <a:endParaRPr/>
          </a:p>
        </p:txBody>
      </p:sp>
      <p:sp>
        <p:nvSpPr>
          <p:cNvPr id="209" name="Google Shape;209;p12"/>
          <p:cNvSpPr txBox="1"/>
          <p:nvPr>
            <p:ph idx="1" type="body"/>
          </p:nvPr>
        </p:nvSpPr>
        <p:spPr>
          <a:xfrm>
            <a:off x="720000" y="1692002"/>
            <a:ext cx="10753200" cy="4139998"/>
          </a:xfrm>
          <a:prstGeom prst="rect">
            <a:avLst/>
          </a:prstGeom>
          <a:noFill/>
          <a:ln>
            <a:noFill/>
          </a:ln>
        </p:spPr>
        <p:txBody>
          <a:bodyPr anchorCtr="0" anchor="t" bIns="0" lIns="0" spcFirstLastPara="1" rIns="0" wrap="square" tIns="0">
            <a:normAutofit/>
          </a:bodyPr>
          <a:lstStyle/>
          <a:p>
            <a:pPr indent="-179999" lvl="0" marL="252000" rtl="0" algn="l">
              <a:lnSpc>
                <a:spcPct val="128571"/>
              </a:lnSpc>
              <a:spcBef>
                <a:spcPts val="0"/>
              </a:spcBef>
              <a:spcAft>
                <a:spcPts val="0"/>
              </a:spcAft>
              <a:buClr>
                <a:schemeClr val="dk2"/>
              </a:buClr>
              <a:buSzPts val="2800"/>
              <a:buFont typeface="Arial"/>
              <a:buChar char="̶"/>
            </a:pPr>
            <a:r>
              <a:rPr lang="cs-CZ"/>
              <a:t>aspekčně – celkový pohled</a:t>
            </a:r>
            <a:endParaRPr/>
          </a:p>
          <a:p>
            <a:pPr indent="-180000" lvl="1" marL="504000" rtl="0" algn="l">
              <a:lnSpc>
                <a:spcPct val="100000"/>
              </a:lnSpc>
              <a:spcBef>
                <a:spcPts val="0"/>
              </a:spcBef>
              <a:spcAft>
                <a:spcPts val="0"/>
              </a:spcAft>
              <a:buSzPts val="2000"/>
              <a:buChar char="̶"/>
            </a:pPr>
            <a:r>
              <a:rPr lang="cs-CZ"/>
              <a:t>zakřivení páteře</a:t>
            </a:r>
            <a:endParaRPr/>
          </a:p>
          <a:p>
            <a:pPr indent="-180000" lvl="1" marL="504000" rtl="0" algn="l">
              <a:lnSpc>
                <a:spcPct val="100000"/>
              </a:lnSpc>
              <a:spcBef>
                <a:spcPts val="0"/>
              </a:spcBef>
              <a:spcAft>
                <a:spcPts val="0"/>
              </a:spcAft>
              <a:buSzPts val="2000"/>
              <a:buChar char="̶"/>
            </a:pPr>
            <a:r>
              <a:rPr lang="cs-CZ"/>
              <a:t>velikost a umístění thorakolumbálního trojúhelníku </a:t>
            </a:r>
            <a:endParaRPr/>
          </a:p>
          <a:p>
            <a:pPr indent="-180000" lvl="1" marL="504000" rtl="0" algn="l">
              <a:lnSpc>
                <a:spcPct val="100000"/>
              </a:lnSpc>
              <a:spcBef>
                <a:spcPts val="0"/>
              </a:spcBef>
              <a:spcAft>
                <a:spcPts val="0"/>
              </a:spcAft>
              <a:buSzPts val="2000"/>
              <a:buChar char="̶"/>
            </a:pPr>
            <a:r>
              <a:rPr lang="cs-CZ"/>
              <a:t>postavení lopatek</a:t>
            </a:r>
            <a:endParaRPr/>
          </a:p>
          <a:p>
            <a:pPr indent="-180000" lvl="1" marL="504000" rtl="0" algn="l">
              <a:lnSpc>
                <a:spcPct val="100000"/>
              </a:lnSpc>
              <a:spcBef>
                <a:spcPts val="0"/>
              </a:spcBef>
              <a:spcAft>
                <a:spcPts val="0"/>
              </a:spcAft>
              <a:buSzPts val="2000"/>
              <a:buChar char="̶"/>
            </a:pPr>
            <a:r>
              <a:rPr lang="cs-CZ"/>
              <a:t>břišní stěna</a:t>
            </a:r>
            <a:endParaRPr/>
          </a:p>
          <a:p>
            <a:pPr indent="-53000" lvl="1" marL="504000" rtl="0" algn="l">
              <a:lnSpc>
                <a:spcPct val="100000"/>
              </a:lnSpc>
              <a:spcBef>
                <a:spcPts val="0"/>
              </a:spcBef>
              <a:spcAft>
                <a:spcPts val="0"/>
              </a:spcAft>
              <a:buSzPts val="2000"/>
              <a:buNone/>
            </a:pPr>
            <a:r>
              <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1" lang="cs-CZ"/>
              <a:t>Vyšetření bederní páteře</a:t>
            </a:r>
            <a:endParaRPr/>
          </a:p>
        </p:txBody>
      </p:sp>
      <p:sp>
        <p:nvSpPr>
          <p:cNvPr id="215" name="Google Shape;215;p13"/>
          <p:cNvSpPr txBox="1"/>
          <p:nvPr>
            <p:ph idx="1" type="body"/>
          </p:nvPr>
        </p:nvSpPr>
        <p:spPr>
          <a:xfrm>
            <a:off x="720000" y="1692002"/>
            <a:ext cx="10753200" cy="4139998"/>
          </a:xfrm>
          <a:prstGeom prst="rect">
            <a:avLst/>
          </a:prstGeom>
          <a:noFill/>
          <a:ln>
            <a:noFill/>
          </a:ln>
        </p:spPr>
        <p:txBody>
          <a:bodyPr anchorCtr="0" anchor="t" bIns="0" lIns="0" spcFirstLastPara="1" rIns="0" wrap="square" tIns="0">
            <a:normAutofit/>
          </a:bodyPr>
          <a:lstStyle/>
          <a:p>
            <a:pPr indent="-179999" lvl="0" marL="252000" rtl="0" algn="l">
              <a:lnSpc>
                <a:spcPct val="128571"/>
              </a:lnSpc>
              <a:spcBef>
                <a:spcPts val="0"/>
              </a:spcBef>
              <a:spcAft>
                <a:spcPts val="0"/>
              </a:spcAft>
              <a:buClr>
                <a:schemeClr val="dk2"/>
              </a:buClr>
              <a:buSzPts val="2800"/>
              <a:buFont typeface="Arial"/>
              <a:buChar char="̶"/>
            </a:pPr>
            <a:r>
              <a:rPr lang="cs-CZ"/>
              <a:t>Vyšetření pohyblivosti – funkční testy</a:t>
            </a:r>
            <a:endParaRPr/>
          </a:p>
          <a:p>
            <a:pPr indent="-179999" lvl="0" marL="252000" rtl="0" algn="l">
              <a:lnSpc>
                <a:spcPct val="128571"/>
              </a:lnSpc>
              <a:spcBef>
                <a:spcPts val="0"/>
              </a:spcBef>
              <a:spcAft>
                <a:spcPts val="0"/>
              </a:spcAft>
              <a:buClr>
                <a:schemeClr val="dk2"/>
              </a:buClr>
              <a:buSzPts val="2800"/>
              <a:buFont typeface="Arial"/>
              <a:buChar char="̶"/>
            </a:pPr>
            <a:r>
              <a:rPr lang="cs-CZ"/>
              <a:t>Vyšetření rozvíjení</a:t>
            </a:r>
            <a:endParaRPr/>
          </a:p>
          <a:p>
            <a:pPr indent="-180000" lvl="1" marL="504000" rtl="0" algn="l">
              <a:lnSpc>
                <a:spcPct val="100000"/>
              </a:lnSpc>
              <a:spcBef>
                <a:spcPts val="0"/>
              </a:spcBef>
              <a:spcAft>
                <a:spcPts val="0"/>
              </a:spcAft>
              <a:buSzPts val="2000"/>
              <a:buChar char="̶"/>
            </a:pPr>
            <a:r>
              <a:rPr lang="cs-CZ"/>
              <a:t>Anteflexe</a:t>
            </a:r>
            <a:endParaRPr/>
          </a:p>
          <a:p>
            <a:pPr indent="-180000" lvl="1" marL="504000" rtl="0" algn="l">
              <a:lnSpc>
                <a:spcPct val="100000"/>
              </a:lnSpc>
              <a:spcBef>
                <a:spcPts val="0"/>
              </a:spcBef>
              <a:spcAft>
                <a:spcPts val="0"/>
              </a:spcAft>
              <a:buSzPts val="2000"/>
              <a:buChar char="̶"/>
            </a:pPr>
            <a:r>
              <a:rPr lang="cs-CZ"/>
              <a:t>Retroflexe</a:t>
            </a:r>
            <a:endParaRPr/>
          </a:p>
          <a:p>
            <a:pPr indent="-180000" lvl="1" marL="504000" rtl="0" algn="l">
              <a:lnSpc>
                <a:spcPct val="100000"/>
              </a:lnSpc>
              <a:spcBef>
                <a:spcPts val="0"/>
              </a:spcBef>
              <a:spcAft>
                <a:spcPts val="0"/>
              </a:spcAft>
              <a:buSzPts val="2000"/>
              <a:buChar char="̶"/>
            </a:pPr>
            <a:r>
              <a:rPr b="1" lang="cs-CZ"/>
              <a:t>Lateroflexe</a:t>
            </a:r>
            <a:endParaRPr b="1"/>
          </a:p>
          <a:p>
            <a:pPr indent="-180000" lvl="1" marL="504000" rtl="0" algn="l">
              <a:lnSpc>
                <a:spcPct val="100000"/>
              </a:lnSpc>
              <a:spcBef>
                <a:spcPts val="0"/>
              </a:spcBef>
              <a:spcAft>
                <a:spcPts val="0"/>
              </a:spcAft>
              <a:buSzPts val="2000"/>
              <a:buChar char="̶"/>
            </a:pPr>
            <a:r>
              <a:rPr lang="cs-CZ"/>
              <a:t>Rotace – v sedu, asi 5°/segm.</a:t>
            </a:r>
            <a:endParaRPr/>
          </a:p>
          <a:p>
            <a:pPr indent="0" lvl="0" marL="0" rtl="0" algn="l">
              <a:lnSpc>
                <a:spcPct val="128571"/>
              </a:lnSpc>
              <a:spcBef>
                <a:spcPts val="0"/>
              </a:spcBef>
              <a:spcAft>
                <a:spcPts val="0"/>
              </a:spcAft>
              <a:buSzPts val="2800"/>
              <a:buNone/>
            </a:pPr>
            <a:r>
              <a:rPr lang="cs-CZ"/>
              <a:t>Segmentově:</a:t>
            </a:r>
            <a:endParaRPr/>
          </a:p>
          <a:p>
            <a:pPr indent="-179999" lvl="0" marL="252000" rtl="0" algn="l">
              <a:lnSpc>
                <a:spcPct val="128571"/>
              </a:lnSpc>
              <a:spcBef>
                <a:spcPts val="0"/>
              </a:spcBef>
              <a:spcAft>
                <a:spcPts val="0"/>
              </a:spcAft>
              <a:buClr>
                <a:schemeClr val="dk2"/>
              </a:buClr>
              <a:buSzPts val="2800"/>
              <a:buFont typeface="Arial"/>
              <a:buChar char="̶"/>
            </a:pPr>
            <a:r>
              <a:rPr b="1" lang="cs-CZ"/>
              <a:t>Vyšetření palpační citlivosti trnových výběžků</a:t>
            </a:r>
            <a:endParaRPr/>
          </a:p>
          <a:p>
            <a:pPr indent="-179999" lvl="0" marL="252000" rtl="0" algn="l">
              <a:lnSpc>
                <a:spcPct val="128571"/>
              </a:lnSpc>
              <a:spcBef>
                <a:spcPts val="0"/>
              </a:spcBef>
              <a:spcAft>
                <a:spcPts val="0"/>
              </a:spcAft>
              <a:buClr>
                <a:schemeClr val="dk2"/>
              </a:buClr>
              <a:buSzPts val="2800"/>
              <a:buFont typeface="Arial"/>
              <a:buChar char="̶"/>
            </a:pPr>
            <a:r>
              <a:rPr b="1" lang="cs-CZ"/>
              <a:t>Pružení obratlů vidličkou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cs-CZ"/>
              <a:t>Zápatí prezentace</a:t>
            </a:r>
            <a:endParaRPr/>
          </a:p>
        </p:txBody>
      </p:sp>
      <p:sp>
        <p:nvSpPr>
          <p:cNvPr id="221" name="Google Shape;221;p1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222" name="Google Shape;222;p14"/>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Segmentová hybnost páteře podle rovin</a:t>
            </a:r>
            <a:endParaRPr/>
          </a:p>
        </p:txBody>
      </p:sp>
      <p:pic>
        <p:nvPicPr>
          <p:cNvPr id="223" name="Google Shape;223;p14"/>
          <p:cNvPicPr preferRelativeResize="0"/>
          <p:nvPr>
            <p:ph idx="1" type="body"/>
          </p:nvPr>
        </p:nvPicPr>
        <p:blipFill rotWithShape="1">
          <a:blip r:embed="rId3">
            <a:alphaModFix/>
          </a:blip>
          <a:srcRect b="17832" l="26824" r="35486" t="14628"/>
          <a:stretch/>
        </p:blipFill>
        <p:spPr>
          <a:xfrm rot="5400000">
            <a:off x="3818574" y="625835"/>
            <a:ext cx="5087190" cy="70678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Pružení vidličkou</a:t>
            </a:r>
            <a:endParaRPr/>
          </a:p>
        </p:txBody>
      </p:sp>
      <p:sp>
        <p:nvSpPr>
          <p:cNvPr id="229" name="Google Shape;229;p15"/>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80000" lvl="1" marL="504000" rtl="0" algn="l">
              <a:lnSpc>
                <a:spcPct val="100000"/>
              </a:lnSpc>
              <a:spcBef>
                <a:spcPts val="0"/>
              </a:spcBef>
              <a:spcAft>
                <a:spcPts val="0"/>
              </a:spcAft>
              <a:buSzPts val="2000"/>
              <a:buChar char="̶"/>
            </a:pPr>
            <a:r>
              <a:rPr lang="cs-CZ"/>
              <a:t>zvýšený odpor s bolestí svědčí pro kloubní blokádu</a:t>
            </a:r>
            <a:endParaRPr/>
          </a:p>
          <a:p>
            <a:pPr indent="-180000" lvl="1" marL="504000" rtl="0" algn="l">
              <a:lnSpc>
                <a:spcPct val="100000"/>
              </a:lnSpc>
              <a:spcBef>
                <a:spcPts val="0"/>
              </a:spcBef>
              <a:spcAft>
                <a:spcPts val="0"/>
              </a:spcAft>
              <a:buSzPts val="2000"/>
              <a:buChar char="̶"/>
            </a:pPr>
            <a:r>
              <a:rPr lang="cs-CZ"/>
              <a:t>pouhá bolest svědčí pro diskopatii</a:t>
            </a:r>
            <a:endParaRPr/>
          </a:p>
          <a:p>
            <a:pPr indent="-180000" lvl="1" marL="504000" rtl="0" algn="l">
              <a:lnSpc>
                <a:spcPct val="100000"/>
              </a:lnSpc>
              <a:spcBef>
                <a:spcPts val="0"/>
              </a:spcBef>
              <a:spcAft>
                <a:spcPts val="0"/>
              </a:spcAft>
              <a:buSzPts val="2000"/>
              <a:buChar char="̶"/>
            </a:pPr>
            <a:r>
              <a:rPr lang="cs-CZ"/>
              <a:t>test není dostatečně přesný pro lokalizaci poruchy - orientačně</a:t>
            </a:r>
            <a:endParaRPr/>
          </a:p>
          <a:p>
            <a:pPr indent="-2198" lvl="0" marL="252000" rtl="0" algn="l">
              <a:lnSpc>
                <a:spcPct val="128571"/>
              </a:lnSpc>
              <a:spcBef>
                <a:spcPts val="0"/>
              </a:spcBef>
              <a:spcAft>
                <a:spcPts val="0"/>
              </a:spcAft>
              <a:buClr>
                <a:schemeClr val="dk2"/>
              </a:buClr>
              <a:buSzPts val="2800"/>
              <a:buFont typeface="Arial"/>
              <a:buNone/>
            </a:pPr>
            <a:r>
              <a:t/>
            </a:r>
            <a:endParaRPr/>
          </a:p>
        </p:txBody>
      </p:sp>
      <p:pic>
        <p:nvPicPr>
          <p:cNvPr id="230" name="Google Shape;230;p15"/>
          <p:cNvPicPr preferRelativeResize="0"/>
          <p:nvPr/>
        </p:nvPicPr>
        <p:blipFill rotWithShape="1">
          <a:blip r:embed="rId3">
            <a:alphaModFix/>
          </a:blip>
          <a:srcRect b="0" l="0" r="0" t="0"/>
          <a:stretch/>
        </p:blipFill>
        <p:spPr>
          <a:xfrm>
            <a:off x="7305257" y="3425825"/>
            <a:ext cx="3303587" cy="3067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febe0924c4_0_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cs-CZ"/>
              <a:t>‹#›</a:t>
            </a:fld>
            <a:endParaRPr/>
          </a:p>
        </p:txBody>
      </p:sp>
      <p:sp>
        <p:nvSpPr>
          <p:cNvPr id="237" name="Google Shape;237;gfebe0924c4_0_0"/>
          <p:cNvSpPr txBox="1"/>
          <p:nvPr>
            <p:ph type="title"/>
          </p:nvPr>
        </p:nvSpPr>
        <p:spPr>
          <a:xfrm>
            <a:off x="720000" y="720000"/>
            <a:ext cx="10753200" cy="451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Klinický obraz dysfunkce (dle Lewita) </a:t>
            </a:r>
            <a:endParaRPr/>
          </a:p>
        </p:txBody>
      </p:sp>
      <p:sp>
        <p:nvSpPr>
          <p:cNvPr id="238" name="Google Shape;238;gfebe0924c4_0_0"/>
          <p:cNvSpPr txBox="1"/>
          <p:nvPr>
            <p:ph idx="1" type="body"/>
          </p:nvPr>
        </p:nvSpPr>
        <p:spPr>
          <a:xfrm>
            <a:off x="720000" y="1692002"/>
            <a:ext cx="10753200" cy="4140000"/>
          </a:xfrm>
          <a:prstGeom prst="rect">
            <a:avLst/>
          </a:prstGeom>
          <a:noFill/>
          <a:ln>
            <a:noFill/>
          </a:ln>
        </p:spPr>
        <p:txBody>
          <a:bodyPr anchorCtr="0" anchor="t" bIns="0" lIns="0" spcFirstLastPara="1" rIns="0" wrap="square" tIns="0">
            <a:noAutofit/>
          </a:bodyPr>
          <a:lstStyle/>
          <a:p>
            <a:pPr indent="0" lvl="0" marL="0" rtl="0" algn="l">
              <a:lnSpc>
                <a:spcPct val="128571"/>
              </a:lnSpc>
              <a:spcBef>
                <a:spcPts val="0"/>
              </a:spcBef>
              <a:spcAft>
                <a:spcPts val="0"/>
              </a:spcAft>
              <a:buSzPts val="2800"/>
              <a:buNone/>
            </a:pPr>
            <a:r>
              <a:rPr lang="cs-CZ"/>
              <a:t>L3-L4: podobný bolestem kyčle, bolest vyzařující ke koleni. TrPs v RF a ADD. Pozitivní obrácený Lasegue</a:t>
            </a:r>
            <a:endParaRPr/>
          </a:p>
          <a:p>
            <a:pPr indent="0" lvl="0" marL="0" rtl="0" algn="l">
              <a:lnSpc>
                <a:spcPct val="128571"/>
              </a:lnSpc>
              <a:spcBef>
                <a:spcPts val="0"/>
              </a:spcBef>
              <a:spcAft>
                <a:spcPts val="0"/>
              </a:spcAft>
              <a:buSzPts val="2800"/>
              <a:buNone/>
            </a:pPr>
            <a:r>
              <a:t/>
            </a:r>
            <a:endParaRPr/>
          </a:p>
          <a:p>
            <a:pPr indent="0" lvl="0" marL="0" rtl="0" algn="l">
              <a:lnSpc>
                <a:spcPct val="128571"/>
              </a:lnSpc>
              <a:spcBef>
                <a:spcPts val="0"/>
              </a:spcBef>
              <a:spcAft>
                <a:spcPts val="0"/>
              </a:spcAft>
              <a:buSzPts val="2800"/>
              <a:buNone/>
            </a:pPr>
            <a:r>
              <a:rPr lang="cs-CZ"/>
              <a:t>L4-L5: lampasový průběh bolesti / parestezie až k vnějšímu kotníku. TrP v m. piriformis, zvýšené napětí v hamstrinzích, pozitivní Laseguova zkouška. Úponová bolest hlavičky fibuly</a:t>
            </a:r>
            <a:endParaRPr/>
          </a:p>
          <a:p>
            <a:pPr indent="0" lvl="0" marL="0" rtl="0" algn="l">
              <a:lnSpc>
                <a:spcPct val="128571"/>
              </a:lnSpc>
              <a:spcBef>
                <a:spcPts val="0"/>
              </a:spcBef>
              <a:spcAft>
                <a:spcPts val="0"/>
              </a:spcAft>
              <a:buSzPts val="2800"/>
              <a:buNone/>
            </a:pPr>
            <a:r>
              <a:t/>
            </a:r>
            <a:endParaRPr/>
          </a:p>
          <a:p>
            <a:pPr indent="0" lvl="0" marL="0" rtl="0" algn="l">
              <a:lnSpc>
                <a:spcPct val="128571"/>
              </a:lnSpc>
              <a:spcBef>
                <a:spcPts val="0"/>
              </a:spcBef>
              <a:spcAft>
                <a:spcPts val="0"/>
              </a:spcAft>
              <a:buSzPts val="2800"/>
              <a:buNone/>
            </a:pPr>
            <a:r>
              <a:rPr lang="cs-CZ"/>
              <a:t>L5-S1: bolest po zadní straně stehna k patě. TrP v m. iliacus a hamstrinzích, pozitivní Lasegue. Možná blokáda hlavičky fibuly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6"/>
          <p:cNvSpPr txBox="1"/>
          <p:nvPr>
            <p:ph type="title"/>
          </p:nvPr>
        </p:nvSpPr>
        <p:spPr>
          <a:xfrm>
            <a:off x="831850" y="1709738"/>
            <a:ext cx="10515600" cy="2852737"/>
          </a:xfrm>
          <a:prstGeom prst="rect">
            <a:avLst/>
          </a:prstGeom>
          <a:noFill/>
          <a:ln>
            <a:noFill/>
          </a:ln>
        </p:spPr>
        <p:txBody>
          <a:bodyPr anchorCtr="0" anchor="b" bIns="0" lIns="0" spcFirstLastPara="1" rIns="0" wrap="square" tIns="0">
            <a:noAutofit/>
          </a:bodyPr>
          <a:lstStyle/>
          <a:p>
            <a:pPr indent="0" lvl="0" marL="0" rtl="0" algn="l">
              <a:lnSpc>
                <a:spcPct val="66666"/>
              </a:lnSpc>
              <a:spcBef>
                <a:spcPts val="0"/>
              </a:spcBef>
              <a:spcAft>
                <a:spcPts val="0"/>
              </a:spcAft>
              <a:buSzPts val="1400"/>
              <a:buNone/>
            </a:pPr>
            <a:r>
              <a:rPr lang="cs-CZ"/>
              <a:t>Mobilizace</a:t>
            </a:r>
            <a:endParaRPr/>
          </a:p>
        </p:txBody>
      </p:sp>
      <p:sp>
        <p:nvSpPr>
          <p:cNvPr id="244" name="Google Shape;244;p16"/>
          <p:cNvSpPr txBox="1"/>
          <p:nvPr>
            <p:ph idx="1" type="body"/>
          </p:nvPr>
        </p:nvSpPr>
        <p:spPr>
          <a:xfrm>
            <a:off x="831850" y="4589463"/>
            <a:ext cx="10515600" cy="1500187"/>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SzPts val="2400"/>
              <a:buFont typeface="Arial"/>
              <a:buNone/>
            </a:pPr>
            <a:r>
              <a:rPr lang="cs-CZ"/>
              <a:t>Bederní páteře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7"/>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Kontraindikace mobilizací kloubů</a:t>
            </a:r>
            <a:endParaRPr/>
          </a:p>
        </p:txBody>
      </p:sp>
      <p:sp>
        <p:nvSpPr>
          <p:cNvPr id="250" name="Google Shape;250;p17"/>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Clr>
                <a:schemeClr val="dk2"/>
              </a:buClr>
              <a:buSzPts val="2800"/>
              <a:buFont typeface="Arial"/>
              <a:buChar char="̶"/>
            </a:pPr>
            <a:r>
              <a:rPr lang="cs-CZ"/>
              <a:t>Horečnaté a zánětlivé stavy</a:t>
            </a:r>
            <a:endParaRPr/>
          </a:p>
          <a:p>
            <a:pPr indent="-179999" lvl="0" marL="252000" rtl="0" algn="l">
              <a:lnSpc>
                <a:spcPct val="128571"/>
              </a:lnSpc>
              <a:spcBef>
                <a:spcPts val="0"/>
              </a:spcBef>
              <a:spcAft>
                <a:spcPts val="0"/>
              </a:spcAft>
              <a:buClr>
                <a:schemeClr val="dk2"/>
              </a:buClr>
              <a:buSzPts val="2800"/>
              <a:buFont typeface="Arial"/>
              <a:buChar char="̶"/>
            </a:pPr>
            <a:r>
              <a:rPr lang="cs-CZ"/>
              <a:t>Akutní zánět kloubu nebo akutní zhoršení kloubního onemocnění (kloub je oteklý, zarudlý, bolestivý, kůže nad kloubem je teplejší než okolí)</a:t>
            </a:r>
            <a:endParaRPr/>
          </a:p>
          <a:p>
            <a:pPr indent="-179999" lvl="0" marL="252000" rtl="0" algn="l">
              <a:lnSpc>
                <a:spcPct val="128571"/>
              </a:lnSpc>
              <a:spcBef>
                <a:spcPts val="0"/>
              </a:spcBef>
              <a:spcAft>
                <a:spcPts val="0"/>
              </a:spcAft>
              <a:buClr>
                <a:schemeClr val="dk2"/>
              </a:buClr>
              <a:buSzPts val="2800"/>
              <a:buFont typeface="Arial"/>
              <a:buChar char="̶"/>
            </a:pPr>
            <a:r>
              <a:rPr lang="cs-CZ"/>
              <a:t>Nádor v místě ošetření</a:t>
            </a:r>
            <a:endParaRPr/>
          </a:p>
          <a:p>
            <a:pPr indent="-179999" lvl="0" marL="252000" rtl="0" algn="l">
              <a:lnSpc>
                <a:spcPct val="128571"/>
              </a:lnSpc>
              <a:spcBef>
                <a:spcPts val="0"/>
              </a:spcBef>
              <a:spcAft>
                <a:spcPts val="0"/>
              </a:spcAft>
              <a:buClr>
                <a:schemeClr val="dk2"/>
              </a:buClr>
              <a:buSzPts val="2800"/>
              <a:buFont typeface="Arial"/>
              <a:buChar char="̶"/>
            </a:pPr>
            <a:r>
              <a:rPr lang="cs-CZ"/>
              <a:t>Kloubní ankylóza</a:t>
            </a:r>
            <a:endParaRPr/>
          </a:p>
          <a:p>
            <a:pPr indent="-179999" lvl="0" marL="252000" rtl="0" algn="l">
              <a:lnSpc>
                <a:spcPct val="128571"/>
              </a:lnSpc>
              <a:spcBef>
                <a:spcPts val="0"/>
              </a:spcBef>
              <a:spcAft>
                <a:spcPts val="0"/>
              </a:spcAft>
              <a:buClr>
                <a:schemeClr val="dk2"/>
              </a:buClr>
              <a:buSzPts val="2800"/>
              <a:buFont typeface="Arial"/>
              <a:buChar char="̶"/>
            </a:pPr>
            <a:r>
              <a:rPr lang="cs-CZ"/>
              <a:t>Čerstvé trauma</a:t>
            </a:r>
            <a:endParaRPr/>
          </a:p>
          <a:p>
            <a:pPr indent="-179999" lvl="0" marL="252000" rtl="0" algn="l">
              <a:lnSpc>
                <a:spcPct val="128571"/>
              </a:lnSpc>
              <a:spcBef>
                <a:spcPts val="0"/>
              </a:spcBef>
              <a:spcAft>
                <a:spcPts val="0"/>
              </a:spcAft>
              <a:buClr>
                <a:schemeClr val="dk2"/>
              </a:buClr>
              <a:buSzPts val="2800"/>
              <a:buFont typeface="Arial"/>
              <a:buChar char="̶"/>
            </a:pPr>
            <a:r>
              <a:rPr lang="cs-CZ"/>
              <a:t>Psychická nezpůsobilost ošetřovaného</a:t>
            </a:r>
            <a:endParaRPr/>
          </a:p>
        </p:txBody>
      </p:sp>
      <p:sp>
        <p:nvSpPr>
          <p:cNvPr id="251" name="Google Shape;251;p17"/>
          <p:cNvSpPr/>
          <p:nvPr/>
        </p:nvSpPr>
        <p:spPr>
          <a:xfrm>
            <a:off x="0" y="0"/>
            <a:ext cx="12192000" cy="6858000"/>
          </a:xfrm>
          <a:prstGeom prst="rect">
            <a:avLst/>
          </a:prstGeom>
          <a:noFill/>
          <a:ln cap="flat" cmpd="sng" w="76200">
            <a:solidFill>
              <a:srgbClr val="FF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Tahoma"/>
              <a:buNone/>
            </a:pPr>
            <a:r>
              <a:t/>
            </a:r>
            <a:endParaRPr b="0" i="0" sz="2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 do flexe</a:t>
            </a:r>
            <a:endParaRPr/>
          </a:p>
        </p:txBody>
      </p:sp>
      <p:sp>
        <p:nvSpPr>
          <p:cNvPr id="257" name="Google Shape;257;p18"/>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60949" lvl="0" marL="252000" rtl="0" algn="l">
              <a:lnSpc>
                <a:spcPct val="128571"/>
              </a:lnSpc>
              <a:spcBef>
                <a:spcPts val="0"/>
              </a:spcBef>
              <a:spcAft>
                <a:spcPts val="0"/>
              </a:spcAft>
              <a:buClr>
                <a:schemeClr val="dk2"/>
              </a:buClr>
              <a:buSzPts val="2500"/>
              <a:buFont typeface="Arial"/>
              <a:buChar char="̶"/>
            </a:pPr>
            <a:r>
              <a:rPr lang="cs-CZ" sz="2500"/>
              <a:t>Vyšetření: technikou, algoritmus!</a:t>
            </a:r>
            <a:endParaRPr sz="2500"/>
          </a:p>
          <a:p>
            <a:pPr indent="-160949" lvl="0" marL="252000" rtl="0" algn="l">
              <a:lnSpc>
                <a:spcPct val="128571"/>
              </a:lnSpc>
              <a:spcBef>
                <a:spcPts val="0"/>
              </a:spcBef>
              <a:spcAft>
                <a:spcPts val="0"/>
              </a:spcAft>
              <a:buClr>
                <a:schemeClr val="dk2"/>
              </a:buClr>
              <a:buSzPts val="2500"/>
              <a:buFont typeface="Arial"/>
              <a:buChar char="̶"/>
            </a:pPr>
            <a:r>
              <a:rPr lang="cs-CZ" sz="2500"/>
              <a:t>P: leh na boku, flexe kyčlí a kolen</a:t>
            </a:r>
            <a:endParaRPr sz="2500"/>
          </a:p>
          <a:p>
            <a:pPr indent="-160949" lvl="0" marL="252000" rtl="0" algn="l">
              <a:lnSpc>
                <a:spcPct val="128571"/>
              </a:lnSpc>
              <a:spcBef>
                <a:spcPts val="0"/>
              </a:spcBef>
              <a:spcAft>
                <a:spcPts val="0"/>
              </a:spcAft>
              <a:buClr>
                <a:schemeClr val="dk2"/>
              </a:buClr>
              <a:buSzPts val="2500"/>
              <a:buFont typeface="Arial"/>
              <a:buChar char="̶"/>
            </a:pPr>
            <a:r>
              <a:rPr lang="cs-CZ" sz="2500"/>
              <a:t>T: obejme P v klubíčku, obě předloktí položené rovnoběžně s páteří P, hlavová ruka palpuje prostor mezi procc. spinosii obratlů, pánevní ruka tlakem přes pánev (zadek) a stehnem tlačí přes DKK P a zvětšuje anteflexi L páteře, do bariéry segmentu, dopružit</a:t>
            </a:r>
            <a:endParaRPr sz="2500"/>
          </a:p>
          <a:p>
            <a:pPr indent="-160948" lvl="0" marL="251999" rtl="0" algn="l">
              <a:lnSpc>
                <a:spcPct val="128571"/>
              </a:lnSpc>
              <a:spcBef>
                <a:spcPts val="0"/>
              </a:spcBef>
              <a:spcAft>
                <a:spcPts val="0"/>
              </a:spcAft>
              <a:buClr>
                <a:schemeClr val="dk2"/>
              </a:buClr>
              <a:buSzPts val="2500"/>
              <a:buFont typeface="Arial"/>
              <a:buChar char="̶"/>
            </a:pPr>
            <a:r>
              <a:rPr lang="cs-CZ" sz="2500"/>
              <a:t>MOB: P izometricky tlačí směrem do EXT v KYK (narovnat se), s výdechem release (relaxace erectores trunci Lp), trakce s flexí (téměř bez rotace - u bolestivých stavů OK)</a:t>
            </a:r>
            <a:endParaRPr sz="2500"/>
          </a:p>
          <a:p>
            <a:pPr indent="-160949" lvl="0" marL="252000" rtl="0" algn="l">
              <a:lnSpc>
                <a:spcPct val="128571"/>
              </a:lnSpc>
              <a:spcBef>
                <a:spcPts val="0"/>
              </a:spcBef>
              <a:spcAft>
                <a:spcPts val="0"/>
              </a:spcAft>
              <a:buSzPts val="2500"/>
              <a:buChar char="̶"/>
            </a:pPr>
            <a:r>
              <a:rPr lang="cs-CZ" sz="2500"/>
              <a:t>Automobilizace (jak u PIR erectorů LS páteře), či dle McKenzie vsedě</a:t>
            </a:r>
            <a:endParaRPr sz="2500"/>
          </a:p>
        </p:txBody>
      </p:sp>
      <p:pic>
        <p:nvPicPr>
          <p:cNvPr descr="C:\Users\Neni\Desktop\Lp\pružení flexe.jpg" id="258" name="Google Shape;258;p18"/>
          <p:cNvPicPr preferRelativeResize="0"/>
          <p:nvPr/>
        </p:nvPicPr>
        <p:blipFill rotWithShape="1">
          <a:blip r:embed="rId3">
            <a:alphaModFix/>
          </a:blip>
          <a:srcRect b="0" l="0" r="0" t="0"/>
          <a:stretch/>
        </p:blipFill>
        <p:spPr>
          <a:xfrm>
            <a:off x="8855765" y="0"/>
            <a:ext cx="3336235" cy="26640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txBox="1"/>
          <p:nvPr>
            <p:ph type="title"/>
          </p:nvPr>
        </p:nvSpPr>
        <p:spPr>
          <a:xfrm>
            <a:off x="831850" y="1709738"/>
            <a:ext cx="10515600" cy="2852737"/>
          </a:xfrm>
          <a:prstGeom prst="rect">
            <a:avLst/>
          </a:prstGeom>
          <a:noFill/>
          <a:ln>
            <a:noFill/>
          </a:ln>
        </p:spPr>
        <p:txBody>
          <a:bodyPr anchorCtr="0" anchor="b" bIns="0" lIns="0" spcFirstLastPara="1" rIns="0" wrap="square" tIns="0">
            <a:noAutofit/>
          </a:bodyPr>
          <a:lstStyle/>
          <a:p>
            <a:pPr indent="0" lvl="0" marL="0" rtl="0" algn="l">
              <a:lnSpc>
                <a:spcPct val="66666"/>
              </a:lnSpc>
              <a:spcBef>
                <a:spcPts val="0"/>
              </a:spcBef>
              <a:spcAft>
                <a:spcPts val="0"/>
              </a:spcAft>
              <a:buSzPts val="1400"/>
              <a:buNone/>
            </a:pPr>
            <a:r>
              <a:rPr lang="cs-CZ"/>
              <a:t>Bederní páteř</a:t>
            </a:r>
            <a:endParaRPr/>
          </a:p>
        </p:txBody>
      </p:sp>
      <p:sp>
        <p:nvSpPr>
          <p:cNvPr id="141" name="Google Shape;141;p2"/>
          <p:cNvSpPr txBox="1"/>
          <p:nvPr>
            <p:ph idx="1" type="body"/>
          </p:nvPr>
        </p:nvSpPr>
        <p:spPr>
          <a:xfrm>
            <a:off x="831850" y="4589463"/>
            <a:ext cx="10515600" cy="1500187"/>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SzPts val="2400"/>
              <a:buFont typeface="Arial"/>
              <a:buNone/>
            </a:pPr>
            <a:r>
              <a:rPr lang="cs-CZ"/>
              <a:t>Důležité poznámky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 do extenze</a:t>
            </a:r>
            <a:endParaRPr/>
          </a:p>
        </p:txBody>
      </p:sp>
      <p:sp>
        <p:nvSpPr>
          <p:cNvPr id="264" name="Google Shape;264;p19"/>
          <p:cNvSpPr txBox="1"/>
          <p:nvPr>
            <p:ph idx="1" type="body"/>
          </p:nvPr>
        </p:nvSpPr>
        <p:spPr>
          <a:xfrm>
            <a:off x="720000" y="1359002"/>
            <a:ext cx="10753200" cy="4140000"/>
          </a:xfrm>
          <a:prstGeom prst="rect">
            <a:avLst/>
          </a:prstGeom>
          <a:noFill/>
          <a:ln>
            <a:noFill/>
          </a:ln>
        </p:spPr>
        <p:txBody>
          <a:bodyPr anchorCtr="0" anchor="t" bIns="0" lIns="0" spcFirstLastPara="1" rIns="0" wrap="square" tIns="0">
            <a:noAutofit/>
          </a:bodyPr>
          <a:lstStyle/>
          <a:p>
            <a:pPr indent="-159680" lvl="0" marL="252000" rtl="0" algn="l">
              <a:lnSpc>
                <a:spcPct val="128571"/>
              </a:lnSpc>
              <a:spcBef>
                <a:spcPts val="0"/>
              </a:spcBef>
              <a:spcAft>
                <a:spcPts val="0"/>
              </a:spcAft>
              <a:buClr>
                <a:schemeClr val="dk2"/>
              </a:buClr>
              <a:buSzPts val="2270"/>
              <a:buFont typeface="Arial"/>
              <a:buChar char="̶"/>
            </a:pPr>
            <a:r>
              <a:rPr lang="cs-CZ" sz="2270"/>
              <a:t>Vyšetření: technikou</a:t>
            </a:r>
            <a:endParaRPr sz="2270"/>
          </a:p>
          <a:p>
            <a:pPr indent="-159680" lvl="0" marL="252000" rtl="0" algn="l">
              <a:lnSpc>
                <a:spcPct val="128571"/>
              </a:lnSpc>
              <a:spcBef>
                <a:spcPts val="0"/>
              </a:spcBef>
              <a:spcAft>
                <a:spcPts val="0"/>
              </a:spcAft>
              <a:buClr>
                <a:schemeClr val="dk2"/>
              </a:buClr>
              <a:buSzPts val="2270"/>
              <a:buFont typeface="Arial"/>
              <a:buChar char="̶"/>
            </a:pPr>
            <a:r>
              <a:rPr lang="cs-CZ" sz="2270"/>
              <a:t>P: L, B, 90°FL KoK a KyK</a:t>
            </a:r>
            <a:endParaRPr sz="2270"/>
          </a:p>
          <a:p>
            <a:pPr indent="-159680" lvl="0" marL="252000" rtl="0" algn="l">
              <a:lnSpc>
                <a:spcPct val="128571"/>
              </a:lnSpc>
              <a:spcBef>
                <a:spcPts val="0"/>
              </a:spcBef>
              <a:spcAft>
                <a:spcPts val="0"/>
              </a:spcAft>
              <a:buClr>
                <a:schemeClr val="dk2"/>
              </a:buClr>
              <a:buSzPts val="2270"/>
              <a:buFont typeface="Arial"/>
              <a:buChar char="̶"/>
            </a:pPr>
            <a:r>
              <a:rPr lang="cs-CZ" sz="2270"/>
              <a:t>T: bříšky 2. nebo 3. prstu fixuje procc. spin. kraniálního obratle mobilizovaného segmentu, druhá ruka přes první, stehna P svou dlouhou osou míří na tělo kaudálního obratle mobilizovaného segmentu, rotačním pohybem vyvíjí T tlak stehnem přes kolena P – posun kaud. segmentu dorzálně (translace), bariéra, dopružit.</a:t>
            </a:r>
            <a:endParaRPr sz="2270"/>
          </a:p>
          <a:p>
            <a:pPr indent="-167300" lvl="1" marL="504000" rtl="0" algn="l">
              <a:lnSpc>
                <a:spcPct val="100000"/>
              </a:lnSpc>
              <a:spcBef>
                <a:spcPts val="0"/>
              </a:spcBef>
              <a:spcAft>
                <a:spcPts val="0"/>
              </a:spcAft>
              <a:buSzPts val="1650"/>
              <a:buChar char="̶"/>
            </a:pPr>
            <a:r>
              <a:rPr lang="cs-CZ" sz="1650"/>
              <a:t>Kraniálnější segment L páteře = menší flexe KyK P tak, aby osa stehen mířila na tělo kaud. obratle mob. Segmentu</a:t>
            </a:r>
            <a:endParaRPr sz="1650"/>
          </a:p>
          <a:p>
            <a:pPr indent="-159679" lvl="0" marL="251999" rtl="0" algn="l">
              <a:lnSpc>
                <a:spcPct val="128571"/>
              </a:lnSpc>
              <a:spcBef>
                <a:spcPts val="0"/>
              </a:spcBef>
              <a:spcAft>
                <a:spcPts val="0"/>
              </a:spcAft>
              <a:buClr>
                <a:schemeClr val="dk2"/>
              </a:buClr>
              <a:buSzPts val="2270"/>
              <a:buFont typeface="Arial"/>
              <a:buChar char="̶"/>
            </a:pPr>
            <a:r>
              <a:rPr lang="cs-CZ" sz="2270"/>
              <a:t>MOB: P izometricky s nád. koleny proti stehnu T (Lp kyfotizuje), s výdechem povolit (protitlak svrchní HK proti kraniálnímu segmentu v “lordóze”), release</a:t>
            </a:r>
            <a:endParaRPr sz="2270"/>
          </a:p>
          <a:p>
            <a:pPr indent="-159680" lvl="0" marL="252000" rtl="0" algn="l">
              <a:lnSpc>
                <a:spcPct val="128571"/>
              </a:lnSpc>
              <a:spcBef>
                <a:spcPts val="0"/>
              </a:spcBef>
              <a:spcAft>
                <a:spcPts val="0"/>
              </a:spcAft>
              <a:buSzPts val="2270"/>
              <a:buChar char="̶"/>
            </a:pPr>
            <a:r>
              <a:rPr lang="cs-CZ" sz="2270"/>
              <a:t>Automobilizace (stoj s protitlakem prstů HKK na úrovni mobiliz. segmentu), či McKenzie vleže na břiše</a:t>
            </a:r>
            <a:endParaRPr sz="227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0"/>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 do rotace v neutrálním postavení</a:t>
            </a:r>
            <a:endParaRPr/>
          </a:p>
        </p:txBody>
      </p:sp>
      <p:sp>
        <p:nvSpPr>
          <p:cNvPr id="270" name="Google Shape;270;p20"/>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67299" lvl="0" marL="252000" rtl="0" algn="l">
              <a:lnSpc>
                <a:spcPct val="128571"/>
              </a:lnSpc>
              <a:spcBef>
                <a:spcPts val="0"/>
              </a:spcBef>
              <a:spcAft>
                <a:spcPts val="0"/>
              </a:spcAft>
              <a:buClr>
                <a:schemeClr val="dk2"/>
              </a:buClr>
              <a:buSzPts val="2600"/>
              <a:buFont typeface="Arial"/>
              <a:buChar char="̶"/>
            </a:pPr>
            <a:r>
              <a:rPr lang="cs-CZ" sz="2600"/>
              <a:t>Při omezené retroflexi</a:t>
            </a:r>
            <a:endParaRPr sz="2600"/>
          </a:p>
          <a:p>
            <a:pPr indent="-167299" lvl="0" marL="252000" rtl="0" algn="l">
              <a:lnSpc>
                <a:spcPct val="128571"/>
              </a:lnSpc>
              <a:spcBef>
                <a:spcPts val="0"/>
              </a:spcBef>
              <a:spcAft>
                <a:spcPts val="0"/>
              </a:spcAft>
              <a:buClr>
                <a:schemeClr val="dk2"/>
              </a:buClr>
              <a:buSzPts val="2600"/>
              <a:buFont typeface="Arial"/>
              <a:buChar char="̶"/>
            </a:pPr>
            <a:r>
              <a:rPr lang="cs-CZ" sz="2600"/>
              <a:t>P: L na boku, vrchní DK nártem v podkolenní jamce, spodní ruka pod hlavou, L páteř neutrálně</a:t>
            </a:r>
            <a:endParaRPr sz="2600"/>
          </a:p>
          <a:p>
            <a:pPr indent="-167299" lvl="0" marL="252000" rtl="0" algn="l">
              <a:lnSpc>
                <a:spcPct val="128571"/>
              </a:lnSpc>
              <a:spcBef>
                <a:spcPts val="0"/>
              </a:spcBef>
              <a:spcAft>
                <a:spcPts val="0"/>
              </a:spcAft>
              <a:buClr>
                <a:schemeClr val="dk2"/>
              </a:buClr>
              <a:buSzPts val="2600"/>
              <a:buFont typeface="Arial"/>
              <a:buChar char="̶"/>
            </a:pPr>
            <a:r>
              <a:rPr lang="cs-CZ" sz="2600"/>
              <a:t>T: T stojí před P, svůj loket hlavové končetiny opírá zepředu o jeho rameno (je výhodné, když P flektuje svůj loket okolo T paže) a palcem téže ruky fixuje trn horního obratle mobilizovaného segmentu shora (laterálně). Předloktí pánevní končetiny se opírá o pánev a prsty fixují spodní obratle zespodu. Loktem, který leží na rameni rotuje trup P od sebe a vyzve ho, aby se podíval stejným směrem → předpětí. </a:t>
            </a:r>
            <a:endParaRPr sz="2600"/>
          </a:p>
          <a:p>
            <a:pPr indent="0" lvl="0" marL="0" rtl="0" algn="l">
              <a:lnSpc>
                <a:spcPct val="128571"/>
              </a:lnSpc>
              <a:spcBef>
                <a:spcPts val="0"/>
              </a:spcBef>
              <a:spcAft>
                <a:spcPts val="0"/>
              </a:spcAft>
              <a:buSzPts val="2800"/>
              <a:buNone/>
            </a:pPr>
            <a:r>
              <a:t/>
            </a: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1"/>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 do rotace v neutrálním postavení</a:t>
            </a:r>
            <a:endParaRPr/>
          </a:p>
        </p:txBody>
      </p:sp>
      <p:sp>
        <p:nvSpPr>
          <p:cNvPr id="276" name="Google Shape;276;p21"/>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54598" lvl="0" marL="251999" rtl="0" algn="l">
              <a:lnSpc>
                <a:spcPct val="128571"/>
              </a:lnSpc>
              <a:spcBef>
                <a:spcPts val="0"/>
              </a:spcBef>
              <a:spcAft>
                <a:spcPts val="0"/>
              </a:spcAft>
              <a:buClr>
                <a:schemeClr val="dk2"/>
              </a:buClr>
              <a:buSzPts val="2400"/>
              <a:buFont typeface="Arial"/>
              <a:buChar char="̶"/>
            </a:pPr>
            <a:r>
              <a:rPr lang="cs-CZ" sz="2400"/>
              <a:t>MOB: V izometrické fázi se P dívá opačným směrem, tj. za terapeuta, a pomalu nadechuje do místa, kde cítí ruce T. Přitom klade T odpor proti automatické rotaci ve směru pohledu. V relaxační fázi otáčí pacient hlavu na opačnou stranu a vydechuje. Tím dochází ke zvětšení rotace a dalšímu předpětí nebo T mobilizuje z dosaženého předpětí dopružením</a:t>
            </a:r>
            <a:endParaRPr sz="2400"/>
          </a:p>
          <a:p>
            <a:pPr indent="-154599" lvl="0" marL="252000" rtl="0" algn="l">
              <a:lnSpc>
                <a:spcPct val="128571"/>
              </a:lnSpc>
              <a:spcBef>
                <a:spcPts val="0"/>
              </a:spcBef>
              <a:spcAft>
                <a:spcPts val="0"/>
              </a:spcAft>
              <a:buSzPts val="2400"/>
              <a:buChar char="̶"/>
            </a:pPr>
            <a:r>
              <a:rPr lang="cs-CZ" sz="2400"/>
              <a:t>repetitivní mobilizace - P aktivně rotuje trup ve směru omezeného JP a T klade odpor (fixuje) kaudální segment (reciproční inhibice)</a:t>
            </a:r>
            <a:endParaRPr sz="2400"/>
          </a:p>
          <a:p>
            <a:pPr indent="0" lvl="0" marL="0" rtl="0" algn="l">
              <a:lnSpc>
                <a:spcPct val="128571"/>
              </a:lnSpc>
              <a:spcBef>
                <a:spcPts val="0"/>
              </a:spcBef>
              <a:spcAft>
                <a:spcPts val="0"/>
              </a:spcAft>
              <a:buSzPts val="2800"/>
              <a:buNone/>
            </a:pPr>
            <a:r>
              <a:t/>
            </a:r>
            <a:endParaRPr sz="2400"/>
          </a:p>
        </p:txBody>
      </p:sp>
      <p:pic>
        <p:nvPicPr>
          <p:cNvPr id="277" name="Google Shape;277;p21"/>
          <p:cNvPicPr preferRelativeResize="0"/>
          <p:nvPr/>
        </p:nvPicPr>
        <p:blipFill rotWithShape="1">
          <a:blip r:embed="rId3">
            <a:alphaModFix/>
          </a:blip>
          <a:srcRect b="0" l="0" r="0" t="0"/>
          <a:stretch/>
        </p:blipFill>
        <p:spPr>
          <a:xfrm>
            <a:off x="4221466" y="4882601"/>
            <a:ext cx="6091237" cy="1728787"/>
          </a:xfrm>
          <a:prstGeom prst="rect">
            <a:avLst/>
          </a:prstGeom>
          <a:noFill/>
          <a:ln>
            <a:noFill/>
          </a:ln>
        </p:spPr>
      </p:pic>
      <p:pic>
        <p:nvPicPr>
          <p:cNvPr id="278" name="Google Shape;278;p21"/>
          <p:cNvPicPr preferRelativeResize="0"/>
          <p:nvPr/>
        </p:nvPicPr>
        <p:blipFill rotWithShape="1">
          <a:blip r:embed="rId4">
            <a:alphaModFix/>
          </a:blip>
          <a:srcRect b="0" l="0" r="0" t="0"/>
          <a:stretch/>
        </p:blipFill>
        <p:spPr>
          <a:xfrm>
            <a:off x="1070947" y="4925376"/>
            <a:ext cx="2273968" cy="16432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1dccc3681b8_0_1"/>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200"/>
              <a:buFont typeface="Arial"/>
              <a:buNone/>
            </a:pPr>
            <a:fld id="{00000000-1234-1234-1234-123412341234}" type="slidenum">
              <a:rPr lang="cs-CZ"/>
              <a:t>‹#›</a:t>
            </a:fld>
            <a:endParaRPr/>
          </a:p>
        </p:txBody>
      </p:sp>
      <p:sp>
        <p:nvSpPr>
          <p:cNvPr id="285" name="Google Shape;285;g1dccc3681b8_0_1"/>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M. do rotace</a:t>
            </a:r>
            <a:endParaRPr/>
          </a:p>
        </p:txBody>
      </p:sp>
      <p:sp>
        <p:nvSpPr>
          <p:cNvPr id="286" name="Google Shape;286;g1dccc3681b8_0_1"/>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“Gapping” - rozevírání intervertebrálních kloubů</a:t>
            </a:r>
            <a:endParaRPr/>
          </a:p>
        </p:txBody>
      </p:sp>
      <p:pic>
        <p:nvPicPr>
          <p:cNvPr id="287" name="Google Shape;287;g1dccc3681b8_0_1"/>
          <p:cNvPicPr preferRelativeResize="0"/>
          <p:nvPr/>
        </p:nvPicPr>
        <p:blipFill rotWithShape="1">
          <a:blip r:embed="rId3">
            <a:alphaModFix/>
          </a:blip>
          <a:srcRect b="19082" l="24413" r="24459" t="20549"/>
          <a:stretch/>
        </p:blipFill>
        <p:spPr>
          <a:xfrm>
            <a:off x="2948088" y="2190200"/>
            <a:ext cx="5813228" cy="4289802"/>
          </a:xfrm>
          <a:prstGeom prst="rect">
            <a:avLst/>
          </a:prstGeom>
          <a:noFill/>
          <a:ln>
            <a:noFill/>
          </a:ln>
        </p:spPr>
      </p:pic>
      <p:sp>
        <p:nvSpPr>
          <p:cNvPr id="288" name="Google Shape;288;g1dccc3681b8_0_1"/>
          <p:cNvSpPr txBox="1"/>
          <p:nvPr/>
        </p:nvSpPr>
        <p:spPr>
          <a:xfrm>
            <a:off x="2948050" y="6480000"/>
            <a:ext cx="581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CZ"/>
              <a:t>Karel Lewit, Mobilization and Relaxation techniques: rehabps.cz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2"/>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 do rotace v extenzi</a:t>
            </a:r>
            <a:endParaRPr/>
          </a:p>
        </p:txBody>
      </p:sp>
      <p:sp>
        <p:nvSpPr>
          <p:cNvPr id="294" name="Google Shape;294;p22"/>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Clr>
                <a:schemeClr val="dk2"/>
              </a:buClr>
              <a:buSzPts val="2800"/>
              <a:buFont typeface="Arial"/>
              <a:buChar char="̶"/>
            </a:pPr>
            <a:r>
              <a:rPr lang="cs-CZ"/>
              <a:t>U hypermobilních</a:t>
            </a:r>
            <a:endParaRPr/>
          </a:p>
          <a:p>
            <a:pPr indent="-179999" lvl="0" marL="252000" rtl="0" algn="l">
              <a:lnSpc>
                <a:spcPct val="128571"/>
              </a:lnSpc>
              <a:spcBef>
                <a:spcPts val="0"/>
              </a:spcBef>
              <a:spcAft>
                <a:spcPts val="0"/>
              </a:spcAft>
              <a:buClr>
                <a:schemeClr val="dk2"/>
              </a:buClr>
              <a:buSzPts val="2800"/>
              <a:buFont typeface="Arial"/>
              <a:buChar char="̶"/>
            </a:pPr>
            <a:r>
              <a:rPr lang="cs-CZ"/>
              <a:t>Provedení: stejné jako u mob. v neutrálním postavení, jen spodní DK pacienta je více v extenzi -&gt; lordóza bederní páteře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3"/>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 do rotace ve flexi</a:t>
            </a:r>
            <a:endParaRPr/>
          </a:p>
        </p:txBody>
      </p:sp>
      <p:sp>
        <p:nvSpPr>
          <p:cNvPr id="300" name="Google Shape;300;p23"/>
          <p:cNvSpPr txBox="1"/>
          <p:nvPr>
            <p:ph idx="1" type="body"/>
          </p:nvPr>
        </p:nvSpPr>
        <p:spPr>
          <a:xfrm>
            <a:off x="720000" y="1692002"/>
            <a:ext cx="10753200" cy="4139998"/>
          </a:xfrm>
          <a:prstGeom prst="rect">
            <a:avLst/>
          </a:prstGeom>
          <a:noFill/>
          <a:ln>
            <a:noFill/>
          </a:ln>
        </p:spPr>
        <p:txBody>
          <a:bodyPr anchorCtr="0" anchor="t" bIns="0" lIns="0" spcFirstLastPara="1" rIns="0" wrap="square" tIns="0">
            <a:normAutofit fontScale="70000" lnSpcReduction="20000"/>
          </a:bodyPr>
          <a:lstStyle/>
          <a:p>
            <a:pPr indent="-180000" lvl="0" marL="252000" rtl="0" algn="l">
              <a:lnSpc>
                <a:spcPct val="128571"/>
              </a:lnSpc>
              <a:spcBef>
                <a:spcPts val="0"/>
              </a:spcBef>
              <a:spcAft>
                <a:spcPts val="0"/>
              </a:spcAft>
              <a:buClr>
                <a:schemeClr val="dk2"/>
              </a:buClr>
              <a:buSzPct val="100000"/>
              <a:buFont typeface="Arial"/>
              <a:buChar char="̶"/>
            </a:pPr>
            <a:r>
              <a:rPr lang="cs-CZ"/>
              <a:t>Nejbezpečnější mobilizace</a:t>
            </a:r>
            <a:endParaRPr/>
          </a:p>
          <a:p>
            <a:pPr indent="-180000" lvl="0" marL="252000" rtl="0" algn="l">
              <a:lnSpc>
                <a:spcPct val="128571"/>
              </a:lnSpc>
              <a:spcBef>
                <a:spcPts val="0"/>
              </a:spcBef>
              <a:spcAft>
                <a:spcPts val="0"/>
              </a:spcAft>
              <a:buClr>
                <a:schemeClr val="dk2"/>
              </a:buClr>
              <a:buSzPct val="100000"/>
              <a:buFont typeface="Arial"/>
              <a:buChar char="̶"/>
            </a:pPr>
            <a:r>
              <a:rPr lang="cs-CZ"/>
              <a:t>Základní technika při omezení anteflexe bederní páteře</a:t>
            </a:r>
            <a:endParaRPr/>
          </a:p>
          <a:p>
            <a:pPr indent="-180000" lvl="0" marL="252000" rtl="0" algn="l">
              <a:lnSpc>
                <a:spcPct val="128571"/>
              </a:lnSpc>
              <a:spcBef>
                <a:spcPts val="0"/>
              </a:spcBef>
              <a:spcAft>
                <a:spcPts val="0"/>
              </a:spcAft>
              <a:buClr>
                <a:schemeClr val="dk2"/>
              </a:buClr>
              <a:buSzPct val="100000"/>
              <a:buFont typeface="Arial"/>
              <a:buChar char="̶"/>
            </a:pPr>
            <a:r>
              <a:rPr lang="cs-CZ"/>
              <a:t>P: leh na boku, max. flexe trupu – klubíčko, pohled ke stropu, vrchní DK přes okraj stolu mezi DKK terapeuta</a:t>
            </a:r>
            <a:endParaRPr/>
          </a:p>
          <a:p>
            <a:pPr indent="-180000" lvl="0" marL="252000" rtl="0" algn="l">
              <a:lnSpc>
                <a:spcPct val="128571"/>
              </a:lnSpc>
              <a:spcBef>
                <a:spcPts val="0"/>
              </a:spcBef>
              <a:spcAft>
                <a:spcPts val="0"/>
              </a:spcAft>
              <a:buClr>
                <a:schemeClr val="dk2"/>
              </a:buClr>
              <a:buSzPct val="100000"/>
              <a:buFont typeface="Arial"/>
              <a:buChar char="̶"/>
            </a:pPr>
            <a:r>
              <a:rPr lang="cs-CZ"/>
              <a:t>T: zatáhne spodní paži a uloží ruku pod hlavu P – zvýší kyfózu, jedna ruka T podvlečená pod paží P fixuje rameno a palec této ruky palpuje kraniální proc. spinosus mobilizovaného segmentu shora, druhá ruka T fixuje pánev a 2. nebo 3. prst palpuje kaudální proc. spinosus mobilizovaného segmentu zespodu</a:t>
            </a:r>
            <a:endParaRPr/>
          </a:p>
          <a:p>
            <a:pPr indent="-180000" lvl="0" marL="252000" rtl="0" algn="l">
              <a:lnSpc>
                <a:spcPct val="128571"/>
              </a:lnSpc>
              <a:spcBef>
                <a:spcPts val="0"/>
              </a:spcBef>
              <a:spcAft>
                <a:spcPts val="0"/>
              </a:spcAft>
              <a:buClr>
                <a:schemeClr val="dk2"/>
              </a:buClr>
              <a:buSzPct val="100000"/>
              <a:buFont typeface="Arial"/>
              <a:buChar char="̶"/>
            </a:pPr>
            <a:r>
              <a:rPr lang="cs-CZ"/>
              <a:t>MOB: P tlačí proti odporu T na pánev a rameno, nádech, s výdechem povolit a relaxovat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4"/>
          <p:cNvSpPr txBox="1"/>
          <p:nvPr>
            <p:ph type="title"/>
          </p:nvPr>
        </p:nvSpPr>
        <p:spPr>
          <a:xfrm>
            <a:off x="831850" y="1709738"/>
            <a:ext cx="10515600" cy="2852737"/>
          </a:xfrm>
          <a:prstGeom prst="rect">
            <a:avLst/>
          </a:prstGeom>
          <a:noFill/>
          <a:ln>
            <a:noFill/>
          </a:ln>
        </p:spPr>
        <p:txBody>
          <a:bodyPr anchorCtr="0" anchor="b" bIns="0" lIns="0" spcFirstLastPara="1" rIns="0" wrap="square" tIns="0">
            <a:noAutofit/>
          </a:bodyPr>
          <a:lstStyle/>
          <a:p>
            <a:pPr indent="0" lvl="0" marL="0" rtl="0" algn="l">
              <a:lnSpc>
                <a:spcPct val="66666"/>
              </a:lnSpc>
              <a:spcBef>
                <a:spcPts val="0"/>
              </a:spcBef>
              <a:spcAft>
                <a:spcPts val="0"/>
              </a:spcAft>
              <a:buSzPts val="1400"/>
              <a:buNone/>
            </a:pPr>
            <a:r>
              <a:rPr lang="cs-CZ"/>
              <a:t>Trakce</a:t>
            </a:r>
            <a:endParaRPr/>
          </a:p>
        </p:txBody>
      </p:sp>
      <p:sp>
        <p:nvSpPr>
          <p:cNvPr id="306" name="Google Shape;306;p24"/>
          <p:cNvSpPr txBox="1"/>
          <p:nvPr>
            <p:ph idx="1" type="body"/>
          </p:nvPr>
        </p:nvSpPr>
        <p:spPr>
          <a:xfrm>
            <a:off x="831850" y="4589463"/>
            <a:ext cx="10515600" cy="1500187"/>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SzPts val="2400"/>
              <a:buFont typeface="Arial"/>
              <a:buNone/>
            </a:pPr>
            <a:r>
              <a:rPr lang="cs-CZ"/>
              <a:t>Bederní páteře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5"/>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Trakční test</a:t>
            </a:r>
            <a:endParaRPr/>
          </a:p>
        </p:txBody>
      </p:sp>
      <p:sp>
        <p:nvSpPr>
          <p:cNvPr id="312" name="Google Shape;312;p25"/>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Clr>
                <a:schemeClr val="dk2"/>
              </a:buClr>
              <a:buSzPts val="2800"/>
              <a:buFont typeface="Arial"/>
              <a:buChar char="̶"/>
            </a:pPr>
            <a:r>
              <a:rPr lang="cs-CZ"/>
              <a:t>Min. 20s</a:t>
            </a:r>
            <a:endParaRPr/>
          </a:p>
          <a:p>
            <a:pPr indent="-179999" lvl="0" marL="252000" rtl="0" algn="l">
              <a:lnSpc>
                <a:spcPct val="128571"/>
              </a:lnSpc>
              <a:spcBef>
                <a:spcPts val="0"/>
              </a:spcBef>
              <a:spcAft>
                <a:spcPts val="0"/>
              </a:spcAft>
              <a:buClr>
                <a:schemeClr val="dk2"/>
              </a:buClr>
              <a:buSzPts val="2800"/>
              <a:buFont typeface="Arial"/>
              <a:buChar char="̶"/>
            </a:pPr>
            <a:r>
              <a:rPr lang="cs-CZ"/>
              <a:t>Vždy poučit pac.: </a:t>
            </a:r>
            <a:endParaRPr/>
          </a:p>
          <a:p>
            <a:pPr indent="-180000" lvl="1" marL="504000" rtl="0" algn="l">
              <a:lnSpc>
                <a:spcPct val="100000"/>
              </a:lnSpc>
              <a:spcBef>
                <a:spcPts val="0"/>
              </a:spcBef>
              <a:spcAft>
                <a:spcPts val="0"/>
              </a:spcAft>
              <a:buSzPts val="2000"/>
              <a:buChar char="̶"/>
            </a:pPr>
            <a:r>
              <a:rPr lang="cs-CZ"/>
              <a:t>Pokud se bolest zhorší – informovat T, přestat provádět trakci</a:t>
            </a:r>
            <a:endParaRPr/>
          </a:p>
          <a:p>
            <a:pPr indent="-180000" lvl="1" marL="504000" rtl="0" algn="l">
              <a:lnSpc>
                <a:spcPct val="100000"/>
              </a:lnSpc>
              <a:spcBef>
                <a:spcPts val="0"/>
              </a:spcBef>
              <a:spcAft>
                <a:spcPts val="0"/>
              </a:spcAft>
              <a:buSzPts val="2000"/>
              <a:buChar char="̶"/>
            </a:pPr>
            <a:r>
              <a:rPr lang="cs-CZ"/>
              <a:t>Po trakci zůstat ve stejné poloze min. stejnou dobu jako trakce samotná (platí i pro přístrojovou trakci)</a:t>
            </a:r>
            <a:endParaRPr/>
          </a:p>
          <a:p>
            <a:pPr indent="-179999" lvl="0" marL="252000" rtl="0" algn="l">
              <a:lnSpc>
                <a:spcPct val="128571"/>
              </a:lnSpc>
              <a:spcBef>
                <a:spcPts val="0"/>
              </a:spcBef>
              <a:spcAft>
                <a:spcPts val="0"/>
              </a:spcAft>
              <a:buClr>
                <a:schemeClr val="dk2"/>
              </a:buClr>
              <a:buSzPts val="2800"/>
              <a:buFont typeface="Arial"/>
              <a:buChar char="̶"/>
            </a:pPr>
            <a:r>
              <a:rPr lang="cs-CZ"/>
              <a:t>Výdechově nádechová oblast!!!</a:t>
            </a:r>
            <a:endParaRPr/>
          </a:p>
          <a:p>
            <a:pPr indent="-179999" lvl="0" marL="252000" rtl="0" algn="l">
              <a:lnSpc>
                <a:spcPct val="128571"/>
              </a:lnSpc>
              <a:spcBef>
                <a:spcPts val="0"/>
              </a:spcBef>
              <a:spcAft>
                <a:spcPts val="0"/>
              </a:spcAft>
              <a:buClr>
                <a:schemeClr val="dk2"/>
              </a:buClr>
              <a:buSzPts val="2800"/>
              <a:buFont typeface="Arial"/>
              <a:buChar char="̶"/>
            </a:pPr>
            <a:r>
              <a:rPr lang="cs-CZ"/>
              <a:t>Trakci vždy opouštíme pomalu!!!</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6"/>
          <p:cNvSpPr txBox="1"/>
          <p:nvPr>
            <p:ph type="title"/>
          </p:nvPr>
        </p:nvSpPr>
        <p:spPr>
          <a:xfrm>
            <a:off x="838200" y="365125"/>
            <a:ext cx="10696074" cy="132556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Izometrická trakce bederní páteře – základní tr.</a:t>
            </a:r>
            <a:endParaRPr/>
          </a:p>
        </p:txBody>
      </p:sp>
      <p:sp>
        <p:nvSpPr>
          <p:cNvPr id="318" name="Google Shape;318;p26"/>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Clr>
                <a:schemeClr val="dk2"/>
              </a:buClr>
              <a:buSzPts val="2800"/>
              <a:buFont typeface="Arial"/>
              <a:buChar char="̶"/>
            </a:pPr>
            <a:r>
              <a:rPr lang="cs-CZ"/>
              <a:t>P: leh na břiše, nárty přes okraj stolu</a:t>
            </a:r>
            <a:endParaRPr/>
          </a:p>
          <a:p>
            <a:pPr indent="-179999" lvl="0" marL="252000" rtl="0" algn="l">
              <a:lnSpc>
                <a:spcPct val="128571"/>
              </a:lnSpc>
              <a:spcBef>
                <a:spcPts val="0"/>
              </a:spcBef>
              <a:spcAft>
                <a:spcPts val="0"/>
              </a:spcAft>
              <a:buClr>
                <a:schemeClr val="dk2"/>
              </a:buClr>
              <a:buSzPts val="2800"/>
              <a:buFont typeface="Arial"/>
              <a:buChar char="̶"/>
            </a:pPr>
            <a:r>
              <a:rPr lang="cs-CZ"/>
              <a:t>T: za hlavou P, kořeny dlaní opírá o lopaty kostí kyčelních</a:t>
            </a:r>
            <a:endParaRPr/>
          </a:p>
          <a:p>
            <a:pPr indent="-179999" lvl="0" marL="252000" rtl="0" algn="l">
              <a:lnSpc>
                <a:spcPct val="128571"/>
              </a:lnSpc>
              <a:spcBef>
                <a:spcPts val="0"/>
              </a:spcBef>
              <a:spcAft>
                <a:spcPts val="0"/>
              </a:spcAft>
              <a:buClr>
                <a:schemeClr val="dk2"/>
              </a:buClr>
              <a:buSzPts val="2800"/>
              <a:buFont typeface="Arial"/>
              <a:buChar char="̶"/>
            </a:pPr>
            <a:r>
              <a:rPr lang="cs-CZ"/>
              <a:t>MOB: P zhluboka dýchá, při výdechu T zvyšuje odpor kladený na pánev (proti kontrakci erektorů spinae), při nádechu relaxuje - i autoterapie s pánví přes konec lehátka</a:t>
            </a:r>
            <a:endParaRPr/>
          </a:p>
          <a:p>
            <a:pPr indent="-2198" lvl="0" marL="252000" rtl="0" algn="l">
              <a:lnSpc>
                <a:spcPct val="128571"/>
              </a:lnSpc>
              <a:spcBef>
                <a:spcPts val="0"/>
              </a:spcBef>
              <a:spcAft>
                <a:spcPts val="0"/>
              </a:spcAft>
              <a:buClr>
                <a:schemeClr val="dk2"/>
              </a:buClr>
              <a:buSzPts val="2800"/>
              <a:buFont typeface="Arial"/>
              <a:buNone/>
            </a:pPr>
            <a:r>
              <a:t/>
            </a:r>
            <a:endParaRPr/>
          </a:p>
          <a:p>
            <a:pPr indent="-179999" lvl="0" marL="252000" rtl="0" algn="l">
              <a:lnSpc>
                <a:spcPct val="128571"/>
              </a:lnSpc>
              <a:spcBef>
                <a:spcPts val="0"/>
              </a:spcBef>
              <a:spcAft>
                <a:spcPts val="0"/>
              </a:spcAft>
              <a:buClr>
                <a:schemeClr val="dk2"/>
              </a:buClr>
              <a:buSzPts val="2800"/>
              <a:buFont typeface="Arial"/>
              <a:buChar char="̶"/>
            </a:pPr>
            <a:r>
              <a:rPr lang="cs-CZ"/>
              <a:t>Výdechově-nádechová oblast</a:t>
            </a:r>
            <a:endParaRPr/>
          </a:p>
          <a:p>
            <a:pPr indent="-2198" lvl="0" marL="252000" rtl="0" algn="l">
              <a:lnSpc>
                <a:spcPct val="128571"/>
              </a:lnSpc>
              <a:spcBef>
                <a:spcPts val="0"/>
              </a:spcBef>
              <a:spcAft>
                <a:spcPts val="0"/>
              </a:spcAft>
              <a:buClr>
                <a:schemeClr val="dk2"/>
              </a:buClr>
              <a:buSzPts val="2800"/>
              <a:buFont typeface="Arial"/>
              <a:buNone/>
            </a:pPr>
            <a:r>
              <a:t/>
            </a:r>
            <a:endParaRPr/>
          </a:p>
        </p:txBody>
      </p:sp>
      <p:pic>
        <p:nvPicPr>
          <p:cNvPr id="319" name="Google Shape;319;p26"/>
          <p:cNvPicPr preferRelativeResize="0"/>
          <p:nvPr/>
        </p:nvPicPr>
        <p:blipFill rotWithShape="1">
          <a:blip r:embed="rId3">
            <a:alphaModFix/>
          </a:blip>
          <a:srcRect b="0" l="0" r="0" t="0"/>
          <a:stretch/>
        </p:blipFill>
        <p:spPr>
          <a:xfrm>
            <a:off x="8001000" y="3710492"/>
            <a:ext cx="3788221" cy="278238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7"/>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Intermitentní trakce v úlevové lordóze</a:t>
            </a:r>
            <a:endParaRPr/>
          </a:p>
        </p:txBody>
      </p:sp>
      <p:sp>
        <p:nvSpPr>
          <p:cNvPr id="325" name="Google Shape;325;p27"/>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Clr>
                <a:schemeClr val="dk2"/>
              </a:buClr>
              <a:buSzPts val="2800"/>
              <a:buFont typeface="Arial"/>
              <a:buChar char="̶"/>
            </a:pPr>
            <a:r>
              <a:rPr lang="cs-CZ"/>
              <a:t>P: leh na břiše, přidržuje se okrajů stolu</a:t>
            </a:r>
            <a:endParaRPr/>
          </a:p>
          <a:p>
            <a:pPr indent="-179999" lvl="0" marL="252000" rtl="0" algn="l">
              <a:lnSpc>
                <a:spcPct val="128571"/>
              </a:lnSpc>
              <a:spcBef>
                <a:spcPts val="0"/>
              </a:spcBef>
              <a:spcAft>
                <a:spcPts val="0"/>
              </a:spcAft>
              <a:buClr>
                <a:schemeClr val="dk2"/>
              </a:buClr>
              <a:buSzPts val="2800"/>
              <a:buFont typeface="Arial"/>
              <a:buChar char="̶"/>
            </a:pPr>
            <a:r>
              <a:rPr lang="cs-CZ"/>
              <a:t>T: stojí v nákroku u nohou P, drží DKK nad kotníky, zacílí EXT na L páteř</a:t>
            </a:r>
            <a:endParaRPr/>
          </a:p>
          <a:p>
            <a:pPr indent="-179999" lvl="0" marL="252000" rtl="0" algn="l">
              <a:lnSpc>
                <a:spcPct val="128571"/>
              </a:lnSpc>
              <a:spcBef>
                <a:spcPts val="0"/>
              </a:spcBef>
              <a:spcAft>
                <a:spcPts val="0"/>
              </a:spcAft>
              <a:buClr>
                <a:schemeClr val="dk2"/>
              </a:buClr>
              <a:buSzPts val="2800"/>
              <a:buFont typeface="Arial"/>
              <a:buChar char="̶"/>
            </a:pPr>
            <a:r>
              <a:rPr lang="cs-CZ"/>
              <a:t>MOB: tah v podélné ose, rytmické pružení vycházející z trupu T lehce v záklonu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Kineziologické poznámky</a:t>
            </a:r>
            <a:endParaRPr/>
          </a:p>
        </p:txBody>
      </p:sp>
      <p:sp>
        <p:nvSpPr>
          <p:cNvPr id="147" name="Google Shape;147;p3"/>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Clr>
                <a:schemeClr val="dk2"/>
              </a:buClr>
              <a:buSzPts val="2800"/>
              <a:buFont typeface="Arial"/>
              <a:buChar char="̶"/>
            </a:pPr>
            <a:r>
              <a:rPr lang="cs-CZ"/>
              <a:t>Nejvíce mechanicky zatěžovaný segment páteře</a:t>
            </a:r>
            <a:endParaRPr/>
          </a:p>
          <a:p>
            <a:pPr indent="-179999" lvl="0" marL="252000" rtl="0" algn="l">
              <a:lnSpc>
                <a:spcPct val="128571"/>
              </a:lnSpc>
              <a:spcBef>
                <a:spcPts val="0"/>
              </a:spcBef>
              <a:spcAft>
                <a:spcPts val="0"/>
              </a:spcAft>
              <a:buClr>
                <a:schemeClr val="dk2"/>
              </a:buClr>
              <a:buSzPts val="2800"/>
              <a:buFont typeface="Arial"/>
              <a:buChar char="̶"/>
            </a:pPr>
            <a:r>
              <a:rPr lang="cs-CZ"/>
              <a:t>L3 – rozděluje Lp na horní a dolní sektor</a:t>
            </a:r>
            <a:endParaRPr/>
          </a:p>
          <a:p>
            <a:pPr indent="-179999" lvl="0" marL="252000" rtl="0" algn="l">
              <a:lnSpc>
                <a:spcPct val="128571"/>
              </a:lnSpc>
              <a:spcBef>
                <a:spcPts val="0"/>
              </a:spcBef>
              <a:spcAft>
                <a:spcPts val="0"/>
              </a:spcAft>
              <a:buClr>
                <a:schemeClr val="dk2"/>
              </a:buClr>
              <a:buSzPts val="2800"/>
              <a:buFont typeface="Arial"/>
              <a:buChar char="̶"/>
            </a:pPr>
            <a:r>
              <a:rPr lang="cs-CZ"/>
              <a:t>L5/S1 – téměř vertikální procc. articulares</a:t>
            </a:r>
            <a:br>
              <a:rPr lang="cs-CZ"/>
            </a:br>
            <a:r>
              <a:rPr lang="cs-CZ"/>
              <a:t>orientované do S roviny</a:t>
            </a:r>
            <a:endParaRPr/>
          </a:p>
          <a:p>
            <a:pPr indent="-179999" lvl="0" marL="252000" rtl="0" algn="l">
              <a:lnSpc>
                <a:spcPct val="128571"/>
              </a:lnSpc>
              <a:spcBef>
                <a:spcPts val="0"/>
              </a:spcBef>
              <a:spcAft>
                <a:spcPts val="0"/>
              </a:spcAft>
              <a:buClr>
                <a:schemeClr val="dk2"/>
              </a:buClr>
              <a:buSzPts val="2800"/>
              <a:buFont typeface="Arial"/>
              <a:buChar char="̶"/>
            </a:pPr>
            <a:r>
              <a:rPr lang="cs-CZ"/>
              <a:t>Canalis intervertebralis L5/S1 užší než</a:t>
            </a:r>
            <a:br>
              <a:rPr lang="cs-CZ"/>
            </a:br>
            <a:r>
              <a:rPr lang="cs-CZ"/>
              <a:t>ostatní segm., častý útlak</a:t>
            </a:r>
            <a:endParaRPr/>
          </a:p>
          <a:p>
            <a:pPr indent="-179999" lvl="0" marL="252000" rtl="0" algn="l">
              <a:lnSpc>
                <a:spcPct val="128571"/>
              </a:lnSpc>
              <a:spcBef>
                <a:spcPts val="0"/>
              </a:spcBef>
              <a:spcAft>
                <a:spcPts val="0"/>
              </a:spcAft>
              <a:buClr>
                <a:schemeClr val="dk2"/>
              </a:buClr>
              <a:buSzPts val="2800"/>
              <a:buFont typeface="Arial"/>
              <a:buChar char="̶"/>
            </a:pPr>
            <a:r>
              <a:rPr lang="cs-CZ"/>
              <a:t>Lumbalizace (6 bederních obratlů) vs. sakralizace 4 </a:t>
            </a:r>
            <a:endParaRPr/>
          </a:p>
          <a:p>
            <a:pPr indent="0" lvl="0" marL="0" rtl="0" algn="l">
              <a:lnSpc>
                <a:spcPct val="128571"/>
              </a:lnSpc>
              <a:spcBef>
                <a:spcPts val="0"/>
              </a:spcBef>
              <a:spcAft>
                <a:spcPts val="0"/>
              </a:spcAft>
              <a:buSzPts val="2800"/>
              <a:buNone/>
            </a:pPr>
            <a:r>
              <a:rPr lang="cs-CZ"/>
              <a:t>   bederní obratle – nutno brát v úvahu v diagnostice)</a:t>
            </a:r>
            <a:endParaRPr/>
          </a:p>
          <a:p>
            <a:pPr indent="-2198" lvl="0" marL="252000" rtl="0" algn="l">
              <a:lnSpc>
                <a:spcPct val="128571"/>
              </a:lnSpc>
              <a:spcBef>
                <a:spcPts val="0"/>
              </a:spcBef>
              <a:spcAft>
                <a:spcPts val="0"/>
              </a:spcAft>
              <a:buClr>
                <a:schemeClr val="dk2"/>
              </a:buClr>
              <a:buSzPts val="2800"/>
              <a:buFont typeface="Arial"/>
              <a:buNone/>
            </a:pPr>
            <a:r>
              <a:t/>
            </a:r>
            <a:endParaRPr/>
          </a:p>
          <a:p>
            <a:pPr indent="-2198" lvl="0" marL="252000" rtl="0" algn="l">
              <a:lnSpc>
                <a:spcPct val="128571"/>
              </a:lnSpc>
              <a:spcBef>
                <a:spcPts val="0"/>
              </a:spcBef>
              <a:spcAft>
                <a:spcPts val="0"/>
              </a:spcAft>
              <a:buClr>
                <a:schemeClr val="dk2"/>
              </a:buClr>
              <a:buSzPts val="2800"/>
              <a:buFont typeface="Arial"/>
              <a:buNone/>
            </a:pPr>
            <a:r>
              <a:t/>
            </a:r>
            <a:endParaRPr/>
          </a:p>
        </p:txBody>
      </p:sp>
      <p:pic>
        <p:nvPicPr>
          <p:cNvPr id="148" name="Google Shape;148;p3"/>
          <p:cNvPicPr preferRelativeResize="0"/>
          <p:nvPr/>
        </p:nvPicPr>
        <p:blipFill rotWithShape="1">
          <a:blip r:embed="rId3">
            <a:alphaModFix/>
          </a:blip>
          <a:srcRect b="0" l="5218" r="0" t="0"/>
          <a:stretch/>
        </p:blipFill>
        <p:spPr>
          <a:xfrm>
            <a:off x="9050462" y="1511968"/>
            <a:ext cx="3141538" cy="383406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Trakce v úlevové kyfóze – „kamasútra“</a:t>
            </a:r>
            <a:endParaRPr/>
          </a:p>
        </p:txBody>
      </p:sp>
      <p:sp>
        <p:nvSpPr>
          <p:cNvPr id="331" name="Google Shape;331;p28"/>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Clr>
                <a:schemeClr val="dk2"/>
              </a:buClr>
              <a:buSzPts val="2800"/>
              <a:buFont typeface="Arial"/>
              <a:buChar char="̶"/>
            </a:pPr>
            <a:r>
              <a:rPr lang="cs-CZ"/>
              <a:t>P: leh na zádech, KyK a KoK ve FL 90°</a:t>
            </a:r>
            <a:endParaRPr/>
          </a:p>
          <a:p>
            <a:pPr indent="-179999" lvl="0" marL="252000" rtl="0" algn="l">
              <a:lnSpc>
                <a:spcPct val="128571"/>
              </a:lnSpc>
              <a:spcBef>
                <a:spcPts val="0"/>
              </a:spcBef>
              <a:spcAft>
                <a:spcPts val="0"/>
              </a:spcAft>
              <a:buClr>
                <a:schemeClr val="dk2"/>
              </a:buClr>
              <a:buSzPts val="2800"/>
              <a:buFont typeface="Arial"/>
              <a:buChar char="̶"/>
            </a:pPr>
            <a:r>
              <a:rPr lang="cs-CZ"/>
              <a:t>T: klečí na lehátku těsně u pánve pacienta, ruce spojené pod kolenními jamkami, bérce P opřeny o boky</a:t>
            </a:r>
            <a:endParaRPr/>
          </a:p>
          <a:p>
            <a:pPr indent="-179999" lvl="0" marL="252000" rtl="0" algn="l">
              <a:lnSpc>
                <a:spcPct val="128571"/>
              </a:lnSpc>
              <a:spcBef>
                <a:spcPts val="0"/>
              </a:spcBef>
              <a:spcAft>
                <a:spcPts val="0"/>
              </a:spcAft>
              <a:buClr>
                <a:schemeClr val="dk2"/>
              </a:buClr>
              <a:buSzPts val="2800"/>
              <a:buFont typeface="Arial"/>
              <a:buChar char="̶"/>
            </a:pPr>
            <a:r>
              <a:rPr lang="cs-CZ"/>
              <a:t>MOB: napřímení T, rytmické pohyby do stran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Trakce v úlevové kyfóze – „šermíř“</a:t>
            </a:r>
            <a:endParaRPr/>
          </a:p>
        </p:txBody>
      </p:sp>
      <p:sp>
        <p:nvSpPr>
          <p:cNvPr id="337" name="Google Shape;337;p29"/>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Clr>
                <a:schemeClr val="dk2"/>
              </a:buClr>
              <a:buSzPts val="2800"/>
              <a:buFont typeface="Arial"/>
              <a:buChar char="̶"/>
            </a:pPr>
            <a:r>
              <a:rPr lang="cs-CZ"/>
              <a:t>P: leh na zádech, KyK a KoK ve FL 90°, překřížené bérce</a:t>
            </a:r>
            <a:endParaRPr/>
          </a:p>
          <a:p>
            <a:pPr indent="-179999" lvl="0" marL="252000" rtl="0" algn="l">
              <a:lnSpc>
                <a:spcPct val="128571"/>
              </a:lnSpc>
              <a:spcBef>
                <a:spcPts val="0"/>
              </a:spcBef>
              <a:spcAft>
                <a:spcPts val="0"/>
              </a:spcAft>
              <a:buClr>
                <a:schemeClr val="dk2"/>
              </a:buClr>
              <a:buSzPts val="2800"/>
              <a:buFont typeface="Arial"/>
              <a:buChar char="̶"/>
            </a:pPr>
            <a:r>
              <a:rPr lang="cs-CZ"/>
              <a:t>T: nakročí jednou nohou na lehátko, stehno vodorovně, kolenní jamky P na stehni</a:t>
            </a:r>
            <a:endParaRPr/>
          </a:p>
          <a:p>
            <a:pPr indent="-179999" lvl="0" marL="252000" rtl="0" algn="l">
              <a:lnSpc>
                <a:spcPct val="128571"/>
              </a:lnSpc>
              <a:spcBef>
                <a:spcPts val="0"/>
              </a:spcBef>
              <a:spcAft>
                <a:spcPts val="0"/>
              </a:spcAft>
              <a:buClr>
                <a:schemeClr val="dk2"/>
              </a:buClr>
              <a:buSzPts val="2800"/>
              <a:buFont typeface="Arial"/>
              <a:buChar char="̶"/>
            </a:pPr>
            <a:r>
              <a:rPr lang="cs-CZ"/>
              <a:t>MOB: tlak T shora na bérce + ABD nohy T, rytmický pohyb do stran/nahoru a dolů</a:t>
            </a:r>
            <a:endParaRPr/>
          </a:p>
        </p:txBody>
      </p:sp>
      <p:pic>
        <p:nvPicPr>
          <p:cNvPr id="338" name="Google Shape;338;p29"/>
          <p:cNvPicPr preferRelativeResize="0"/>
          <p:nvPr/>
        </p:nvPicPr>
        <p:blipFill rotWithShape="1">
          <a:blip r:embed="rId3">
            <a:alphaModFix/>
          </a:blip>
          <a:srcRect b="0" l="0" r="0" t="0"/>
          <a:stretch/>
        </p:blipFill>
        <p:spPr>
          <a:xfrm>
            <a:off x="8686800" y="3833706"/>
            <a:ext cx="3121025" cy="28901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0"/>
          <p:cNvSpPr txBox="1"/>
          <p:nvPr>
            <p:ph type="title"/>
          </p:nvPr>
        </p:nvSpPr>
        <p:spPr>
          <a:xfrm>
            <a:off x="831850" y="1709738"/>
            <a:ext cx="10515600" cy="2852737"/>
          </a:xfrm>
          <a:prstGeom prst="rect">
            <a:avLst/>
          </a:prstGeom>
          <a:noFill/>
          <a:ln>
            <a:noFill/>
          </a:ln>
        </p:spPr>
        <p:txBody>
          <a:bodyPr anchorCtr="0" anchor="b" bIns="0" lIns="0" spcFirstLastPara="1" rIns="0" wrap="square" tIns="0">
            <a:noAutofit/>
          </a:bodyPr>
          <a:lstStyle/>
          <a:p>
            <a:pPr indent="0" lvl="0" marL="0" rtl="0" algn="l">
              <a:lnSpc>
                <a:spcPct val="66666"/>
              </a:lnSpc>
              <a:spcBef>
                <a:spcPts val="0"/>
              </a:spcBef>
              <a:spcAft>
                <a:spcPts val="0"/>
              </a:spcAft>
              <a:buSzPts val="1400"/>
              <a:buNone/>
            </a:pPr>
            <a:r>
              <a:rPr lang="cs-CZ"/>
              <a:t>Fascie</a:t>
            </a:r>
            <a:endParaRPr/>
          </a:p>
        </p:txBody>
      </p:sp>
      <p:sp>
        <p:nvSpPr>
          <p:cNvPr id="344" name="Google Shape;344;p30"/>
          <p:cNvSpPr txBox="1"/>
          <p:nvPr>
            <p:ph idx="1" type="body"/>
          </p:nvPr>
        </p:nvSpPr>
        <p:spPr>
          <a:xfrm>
            <a:off x="831850" y="4589463"/>
            <a:ext cx="10515600" cy="1500187"/>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SzPts val="2400"/>
              <a:buFont typeface="Arial"/>
              <a:buNone/>
            </a:pPr>
            <a:r>
              <a:rPr lang="cs-CZ"/>
              <a:t>Bederní páteře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1"/>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Fascia thoracolumbalis</a:t>
            </a:r>
            <a:endParaRPr/>
          </a:p>
        </p:txBody>
      </p:sp>
      <p:sp>
        <p:nvSpPr>
          <p:cNvPr id="350" name="Google Shape;350;p31"/>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Clr>
                <a:schemeClr val="dk2"/>
              </a:buClr>
              <a:buSzPts val="2800"/>
              <a:buFont typeface="Arial"/>
              <a:buChar char="̶"/>
            </a:pPr>
            <a:r>
              <a:rPr lang="cs-CZ"/>
              <a:t>Povrchový list - diagonálně</a:t>
            </a:r>
            <a:endParaRPr/>
          </a:p>
          <a:p>
            <a:pPr indent="-179999" lvl="0" marL="252000" rtl="0" algn="l">
              <a:lnSpc>
                <a:spcPct val="128571"/>
              </a:lnSpc>
              <a:spcBef>
                <a:spcPts val="0"/>
              </a:spcBef>
              <a:spcAft>
                <a:spcPts val="0"/>
              </a:spcAft>
              <a:buClr>
                <a:schemeClr val="dk2"/>
              </a:buClr>
              <a:buSzPts val="2800"/>
              <a:buFont typeface="Arial"/>
              <a:buChar char="̶"/>
            </a:pPr>
            <a:r>
              <a:rPr lang="cs-CZ"/>
              <a:t>Hluboký list – horizontálně</a:t>
            </a:r>
            <a:endParaRPr/>
          </a:p>
        </p:txBody>
      </p:sp>
      <p:pic>
        <p:nvPicPr>
          <p:cNvPr id="351" name="Google Shape;351;p31"/>
          <p:cNvPicPr preferRelativeResize="0"/>
          <p:nvPr/>
        </p:nvPicPr>
        <p:blipFill rotWithShape="1">
          <a:blip r:embed="rId3">
            <a:alphaModFix/>
          </a:blip>
          <a:srcRect b="0" l="0" r="0" t="0"/>
          <a:stretch/>
        </p:blipFill>
        <p:spPr>
          <a:xfrm>
            <a:off x="8026400" y="461324"/>
            <a:ext cx="3950335" cy="6031551"/>
          </a:xfrm>
          <a:prstGeom prst="rect">
            <a:avLst/>
          </a:prstGeom>
          <a:noFill/>
          <a:ln>
            <a:noFill/>
          </a:ln>
        </p:spPr>
      </p:pic>
      <p:sp>
        <p:nvSpPr>
          <p:cNvPr id="352" name="Google Shape;352;p31"/>
          <p:cNvSpPr txBox="1"/>
          <p:nvPr/>
        </p:nvSpPr>
        <p:spPr>
          <a:xfrm>
            <a:off x="688976" y="5384879"/>
            <a:ext cx="6953250"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cs-CZ" sz="1100" u="none" cap="none" strike="noStrike">
                <a:solidFill>
                  <a:schemeClr val="dk1"/>
                </a:solidFill>
                <a:latin typeface="Tahoma"/>
                <a:ea typeface="Tahoma"/>
                <a:cs typeface="Tahoma"/>
                <a:sym typeface="Tahoma"/>
              </a:rPr>
              <a:t>The superficial lamina. (A) Fascia of the gluteus maximus. (B) Fascia of the gluteus medius. (C) Fascia of external oblique. (D) Fascia of latissimus dorsi. (E) Cross-hatched appearance of the superficial lamina due to different fiber directions of latissimus dorsi and gluteus maximus. 1. Posterior superior iliac spine. 2. Sacral crest. LR, part of lateral raphe. Arrows (at left) indicate, from cranial to caudal, the site and direction of the traction (50  N) given to trapezius, cranial and caudal part of the latissimus dorsi, gluteus medius and gluteus maximus, respectively. From Vleeming et al., 2007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2"/>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pic>
        <p:nvPicPr>
          <p:cNvPr descr="Obsah obrázku text, deštník, příslušenství, ventilace&#10;&#10;Popis byl vytvořen automaticky" id="358" name="Google Shape;358;p32"/>
          <p:cNvPicPr preferRelativeResize="0"/>
          <p:nvPr>
            <p:ph idx="1" type="body"/>
          </p:nvPr>
        </p:nvPicPr>
        <p:blipFill rotWithShape="1">
          <a:blip r:embed="rId3">
            <a:alphaModFix/>
          </a:blip>
          <a:srcRect b="0" l="0" r="0" t="0"/>
          <a:stretch/>
        </p:blipFill>
        <p:spPr>
          <a:xfrm>
            <a:off x="7583204" y="782363"/>
            <a:ext cx="4309711" cy="5485087"/>
          </a:xfrm>
          <a:prstGeom prst="rect">
            <a:avLst/>
          </a:prstGeom>
          <a:noFill/>
          <a:ln>
            <a:noFill/>
          </a:ln>
        </p:spPr>
      </p:pic>
      <p:sp>
        <p:nvSpPr>
          <p:cNvPr id="359" name="Google Shape;359;p32"/>
          <p:cNvSpPr txBox="1"/>
          <p:nvPr/>
        </p:nvSpPr>
        <p:spPr>
          <a:xfrm>
            <a:off x="704850" y="5486400"/>
            <a:ext cx="644842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cs-CZ" sz="1200" u="none" cap="none" strike="noStrike">
                <a:solidFill>
                  <a:schemeClr val="dk1"/>
                </a:solidFill>
                <a:latin typeface="Tahoma"/>
                <a:ea typeface="Tahoma"/>
                <a:cs typeface="Tahoma"/>
                <a:sym typeface="Tahoma"/>
              </a:rPr>
              <a:t>The deep lamina. (B) Fascia of the gluteus medius. (E) Connections between the deep lamina and the fascia of the erector spinae. (F) Fascia of the internal oblique. (G) Fascia of the serratus posterior inferior. (H) Sacrotuberous ligament. 1. The posterior superior iliac spine. 2. Sacral crest. LR, part of lateral raphe. Arrows (at right) indicate, from cranial to caudal, traction to serratus posterior inferior and internal oblique, respectively. From Vleeming et al., 2007, with permission.</a:t>
            </a:r>
            <a:endParaRPr b="0" i="0" sz="1200" u="none" cap="none" strike="noStrike">
              <a:solidFill>
                <a:schemeClr val="dk1"/>
              </a:solidFill>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febe0924c4_0_7"/>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cs-CZ"/>
              <a:t>‹#›</a:t>
            </a:fld>
            <a:endParaRPr/>
          </a:p>
        </p:txBody>
      </p:sp>
      <p:sp>
        <p:nvSpPr>
          <p:cNvPr id="366" name="Google Shape;366;gfebe0924c4_0_7"/>
          <p:cNvSpPr txBox="1"/>
          <p:nvPr>
            <p:ph type="title"/>
          </p:nvPr>
        </p:nvSpPr>
        <p:spPr>
          <a:xfrm>
            <a:off x="720000" y="720000"/>
            <a:ext cx="10753200" cy="451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Klinická poznámka</a:t>
            </a:r>
            <a:endParaRPr/>
          </a:p>
        </p:txBody>
      </p:sp>
      <p:sp>
        <p:nvSpPr>
          <p:cNvPr id="367" name="Google Shape;367;gfebe0924c4_0_7"/>
          <p:cNvSpPr txBox="1"/>
          <p:nvPr>
            <p:ph idx="1" type="body"/>
          </p:nvPr>
        </p:nvSpPr>
        <p:spPr>
          <a:xfrm>
            <a:off x="720000" y="1692002"/>
            <a:ext cx="10753200" cy="4140000"/>
          </a:xfrm>
          <a:prstGeom prst="rect">
            <a:avLst/>
          </a:prstGeom>
          <a:noFill/>
          <a:ln>
            <a:noFill/>
          </a:ln>
        </p:spPr>
        <p:txBody>
          <a:bodyPr anchorCtr="0" anchor="t" bIns="0" lIns="0" spcFirstLastPara="1" rIns="0" wrap="square" tIns="0">
            <a:noAutofit/>
          </a:bodyPr>
          <a:lstStyle/>
          <a:p>
            <a:pPr indent="-406400" lvl="0" marL="457200" rtl="0" algn="l">
              <a:lnSpc>
                <a:spcPct val="128571"/>
              </a:lnSpc>
              <a:spcBef>
                <a:spcPts val="0"/>
              </a:spcBef>
              <a:spcAft>
                <a:spcPts val="0"/>
              </a:spcAft>
              <a:buSzPts val="2800"/>
              <a:buChar char="-"/>
            </a:pPr>
            <a:r>
              <a:rPr lang="cs-CZ"/>
              <a:t>v oblasti trigonum lumbale (inferius) ověřujeme schopnost správně vytvořeného vnitrobřišního tlaku při aktivaci HSSp dle konceptu DNS</a:t>
            </a:r>
            <a:endParaRPr/>
          </a:p>
        </p:txBody>
      </p:sp>
      <p:pic>
        <p:nvPicPr>
          <p:cNvPr id="368" name="Google Shape;368;gfebe0924c4_0_7"/>
          <p:cNvPicPr preferRelativeResize="0"/>
          <p:nvPr/>
        </p:nvPicPr>
        <p:blipFill rotWithShape="1">
          <a:blip r:embed="rId3">
            <a:alphaModFix/>
          </a:blip>
          <a:srcRect b="0" l="0" r="0" t="0"/>
          <a:stretch/>
        </p:blipFill>
        <p:spPr>
          <a:xfrm>
            <a:off x="3338623" y="3327991"/>
            <a:ext cx="5544996" cy="301725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3"/>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Zdroje, doporučená literatura:</a:t>
            </a:r>
            <a:endParaRPr/>
          </a:p>
        </p:txBody>
      </p:sp>
      <p:sp>
        <p:nvSpPr>
          <p:cNvPr id="374" name="Google Shape;374;p33"/>
          <p:cNvSpPr txBox="1"/>
          <p:nvPr>
            <p:ph idx="1" type="body"/>
          </p:nvPr>
        </p:nvSpPr>
        <p:spPr>
          <a:xfrm>
            <a:off x="720000" y="1692002"/>
            <a:ext cx="10753200" cy="4139998"/>
          </a:xfrm>
          <a:prstGeom prst="rect">
            <a:avLst/>
          </a:prstGeom>
          <a:noFill/>
          <a:ln>
            <a:noFill/>
          </a:ln>
        </p:spPr>
        <p:txBody>
          <a:bodyPr anchorCtr="0" anchor="t" bIns="0" lIns="0" spcFirstLastPara="1" rIns="0" wrap="square" tIns="0">
            <a:normAutofit/>
          </a:bodyPr>
          <a:lstStyle/>
          <a:p>
            <a:pPr indent="-180000" lvl="0" marL="252000" rtl="0" algn="l">
              <a:lnSpc>
                <a:spcPct val="180000"/>
              </a:lnSpc>
              <a:spcBef>
                <a:spcPts val="0"/>
              </a:spcBef>
              <a:spcAft>
                <a:spcPts val="0"/>
              </a:spcAft>
              <a:buClr>
                <a:schemeClr val="dk2"/>
              </a:buClr>
              <a:buSzPts val="2000"/>
              <a:buFont typeface="Arial"/>
              <a:buChar char="̶"/>
            </a:pPr>
            <a:r>
              <a:rPr lang="cs-CZ" sz="2000"/>
              <a:t>PODĚBRADSKÁ, Radana. Přednášky Základy diagnostiky a terapie funkčních poruch pohybového systému. FSpS MU, Brno 2013.</a:t>
            </a:r>
            <a:endParaRPr/>
          </a:p>
          <a:p>
            <a:pPr indent="-180000" lvl="0" marL="252000" rtl="0" algn="l">
              <a:lnSpc>
                <a:spcPct val="180000"/>
              </a:lnSpc>
              <a:spcBef>
                <a:spcPts val="0"/>
              </a:spcBef>
              <a:spcAft>
                <a:spcPts val="0"/>
              </a:spcAft>
              <a:buClr>
                <a:schemeClr val="dk2"/>
              </a:buClr>
              <a:buSzPts val="2000"/>
              <a:buFont typeface="Arial"/>
              <a:buChar char="̶"/>
            </a:pPr>
            <a:r>
              <a:rPr lang="cs-CZ" sz="2000"/>
              <a:t>LEWIT, Karel. Manipulační léčba v myoskeletální medicíně. 5. přeprac. vyd. Praha: Sdělovací technika ve spolupráci s Českou lékařskou společností J.E. Purkyně, c2003. ISBN 80-86645-04-5.</a:t>
            </a:r>
            <a:endParaRPr/>
          </a:p>
          <a:p>
            <a:pPr indent="-180000" lvl="0" marL="252000" rtl="0" algn="l">
              <a:lnSpc>
                <a:spcPct val="180000"/>
              </a:lnSpc>
              <a:spcBef>
                <a:spcPts val="0"/>
              </a:spcBef>
              <a:spcAft>
                <a:spcPts val="0"/>
              </a:spcAft>
              <a:buClr>
                <a:schemeClr val="dk2"/>
              </a:buClr>
              <a:buSzPts val="2000"/>
              <a:buFont typeface="Arial"/>
              <a:buChar char="̶"/>
            </a:pPr>
            <a:r>
              <a:rPr lang="cs-CZ" sz="2000"/>
              <a:t> PODĚBRADSKÝ, Jiří a Radana PODĚBRADSKÁ. Fyzikální terapie: manuál a algoritmy. Praha: Grada, 2009. ISBN 978-80-247-2899-5.</a:t>
            </a:r>
            <a:endParaRPr/>
          </a:p>
          <a:p>
            <a:pPr indent="-180000" lvl="0" marL="252000" rtl="0" algn="l">
              <a:lnSpc>
                <a:spcPct val="180000"/>
              </a:lnSpc>
              <a:spcBef>
                <a:spcPts val="0"/>
              </a:spcBef>
              <a:spcAft>
                <a:spcPts val="0"/>
              </a:spcAft>
              <a:buClr>
                <a:schemeClr val="dk2"/>
              </a:buClr>
              <a:buSzPts val="2000"/>
              <a:buFont typeface="Arial"/>
              <a:buChar char="̶"/>
            </a:pPr>
            <a:r>
              <a:rPr lang="cs-CZ" sz="2000"/>
              <a:t>PODĚBRADSKÁ, Radana. Funkční poruchy pohybového systému – Komplexní kineziologický rozbor. Praha: Grada, 2018, ISBN: 978-80-271-0874-9</a:t>
            </a:r>
            <a:endParaRPr/>
          </a:p>
          <a:p>
            <a:pPr indent="-2198" lvl="0" marL="252000" rtl="0" algn="l">
              <a:lnSpc>
                <a:spcPct val="128571"/>
              </a:lnSpc>
              <a:spcBef>
                <a:spcPts val="0"/>
              </a:spcBef>
              <a:spcAft>
                <a:spcPts val="0"/>
              </a:spcAft>
              <a:buClr>
                <a:schemeClr val="dk2"/>
              </a:buClr>
              <a:buSzPts val="28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4"/>
          <p:cNvPicPr preferRelativeResize="0"/>
          <p:nvPr/>
        </p:nvPicPr>
        <p:blipFill rotWithShape="1">
          <a:blip r:embed="rId3">
            <a:alphaModFix/>
          </a:blip>
          <a:srcRect b="8033" l="0" r="1757" t="0"/>
          <a:stretch/>
        </p:blipFill>
        <p:spPr>
          <a:xfrm>
            <a:off x="7580087" y="2544417"/>
            <a:ext cx="4765728" cy="3429000"/>
          </a:xfrm>
          <a:prstGeom prst="rect">
            <a:avLst/>
          </a:prstGeom>
          <a:noFill/>
          <a:ln>
            <a:noFill/>
          </a:ln>
        </p:spPr>
      </p:pic>
      <p:sp>
        <p:nvSpPr>
          <p:cNvPr id="154" name="Google Shape;154;p4"/>
          <p:cNvSpPr txBox="1"/>
          <p:nvPr>
            <p:ph type="title"/>
          </p:nvPr>
        </p:nvSpPr>
        <p:spPr>
          <a:xfrm>
            <a:off x="1991544" y="188640"/>
            <a:ext cx="8219256" cy="936104"/>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1400"/>
              <a:buNone/>
            </a:pPr>
            <a:r>
              <a:rPr lang="cs-CZ"/>
              <a:t>Stavba bederního obratle</a:t>
            </a:r>
            <a:endParaRPr/>
          </a:p>
        </p:txBody>
      </p:sp>
      <p:sp>
        <p:nvSpPr>
          <p:cNvPr id="155" name="Google Shape;155;p4"/>
          <p:cNvSpPr txBox="1"/>
          <p:nvPr>
            <p:ph idx="1" type="body"/>
          </p:nvPr>
        </p:nvSpPr>
        <p:spPr>
          <a:xfrm>
            <a:off x="1775520" y="1268760"/>
            <a:ext cx="8712968" cy="5589240"/>
          </a:xfrm>
          <a:prstGeom prst="rect">
            <a:avLst/>
          </a:prstGeom>
          <a:noFill/>
          <a:ln>
            <a:noFill/>
          </a:ln>
        </p:spPr>
        <p:txBody>
          <a:bodyPr anchorCtr="0" anchor="t" bIns="0" lIns="0" spcFirstLastPara="1" rIns="0" wrap="square" tIns="0">
            <a:normAutofit/>
          </a:bodyPr>
          <a:lstStyle/>
          <a:p>
            <a:pPr indent="-179999" lvl="0" marL="252000" rtl="0" algn="l">
              <a:lnSpc>
                <a:spcPct val="90000"/>
              </a:lnSpc>
              <a:spcBef>
                <a:spcPts val="0"/>
              </a:spcBef>
              <a:spcAft>
                <a:spcPts val="0"/>
              </a:spcAft>
              <a:buSzPts val="2800"/>
              <a:buChar char="̶"/>
            </a:pPr>
            <a:r>
              <a:rPr lang="cs-CZ"/>
              <a:t>corpus vertebrae  - mohutný, ledvinový tvar</a:t>
            </a:r>
            <a:endParaRPr/>
          </a:p>
          <a:p>
            <a:pPr indent="-179999" lvl="0" marL="252000" rtl="0" algn="l">
              <a:lnSpc>
                <a:spcPct val="90000"/>
              </a:lnSpc>
              <a:spcBef>
                <a:spcPts val="0"/>
              </a:spcBef>
              <a:spcAft>
                <a:spcPts val="0"/>
              </a:spcAft>
              <a:buSzPts val="2800"/>
              <a:buChar char="̶"/>
            </a:pPr>
            <a:r>
              <a:rPr lang="cs-CZ"/>
              <a:t>arcus vertebrae  - má trojúhelníkovitý tvar</a:t>
            </a:r>
            <a:endParaRPr/>
          </a:p>
          <a:p>
            <a:pPr indent="-179999" lvl="0" marL="252000" rtl="0" algn="l">
              <a:lnSpc>
                <a:spcPct val="90000"/>
              </a:lnSpc>
              <a:spcBef>
                <a:spcPts val="0"/>
              </a:spcBef>
              <a:spcAft>
                <a:spcPts val="0"/>
              </a:spcAft>
              <a:buSzPts val="2800"/>
              <a:buChar char="̶"/>
            </a:pPr>
            <a:r>
              <a:rPr lang="cs-CZ"/>
              <a:t>processi transversi - odlišný tvar od ostatních obratlů, na každé straně dva malé hrbolky: </a:t>
            </a:r>
            <a:endParaRPr/>
          </a:p>
          <a:p>
            <a:pPr indent="-180000" lvl="1" marL="504000" rtl="0" algn="l">
              <a:lnSpc>
                <a:spcPct val="90000"/>
              </a:lnSpc>
              <a:spcBef>
                <a:spcPts val="0"/>
              </a:spcBef>
              <a:spcAft>
                <a:spcPts val="0"/>
              </a:spcAft>
              <a:buSzPts val="2000"/>
              <a:buChar char="̶"/>
            </a:pPr>
            <a:r>
              <a:rPr lang="cs-CZ"/>
              <a:t>processus mamillaris - kraniální, větší </a:t>
            </a:r>
            <a:endParaRPr/>
          </a:p>
          <a:p>
            <a:pPr indent="-180000" lvl="1" marL="504000" rtl="0" algn="l">
              <a:lnSpc>
                <a:spcPct val="90000"/>
              </a:lnSpc>
              <a:spcBef>
                <a:spcPts val="0"/>
              </a:spcBef>
              <a:spcAft>
                <a:spcPts val="0"/>
              </a:spcAft>
              <a:buSzPts val="2000"/>
              <a:buChar char="̶"/>
            </a:pPr>
            <a:r>
              <a:rPr lang="cs-CZ"/>
              <a:t>processus accesorius - menší, kaudální</a:t>
            </a:r>
            <a:endParaRPr/>
          </a:p>
          <a:p>
            <a:pPr indent="-179999" lvl="0" marL="252000" rtl="0" algn="l">
              <a:lnSpc>
                <a:spcPct val="90000"/>
              </a:lnSpc>
              <a:spcBef>
                <a:spcPts val="0"/>
              </a:spcBef>
              <a:spcAft>
                <a:spcPts val="0"/>
              </a:spcAft>
              <a:buSzPts val="2800"/>
              <a:buChar char="̶"/>
            </a:pPr>
            <a:r>
              <a:rPr lang="cs-CZ"/>
              <a:t>processi costarii - zastupují processi </a:t>
            </a:r>
            <a:endParaRPr/>
          </a:p>
          <a:p>
            <a:pPr indent="-180000" lvl="0" marL="252000" rtl="0" algn="l">
              <a:lnSpc>
                <a:spcPct val="90000"/>
              </a:lnSpc>
              <a:spcBef>
                <a:spcPts val="0"/>
              </a:spcBef>
              <a:spcAft>
                <a:spcPts val="0"/>
              </a:spcAft>
              <a:buSzPts val="2800"/>
              <a:buNone/>
            </a:pPr>
            <a:r>
              <a:rPr lang="cs-CZ"/>
              <a:t>                                   transversi</a:t>
            </a:r>
            <a:endParaRPr/>
          </a:p>
          <a:p>
            <a:pPr indent="-179999" lvl="0" marL="252000" rtl="0" algn="l">
              <a:lnSpc>
                <a:spcPct val="90000"/>
              </a:lnSpc>
              <a:spcBef>
                <a:spcPts val="0"/>
              </a:spcBef>
              <a:spcAft>
                <a:spcPts val="0"/>
              </a:spcAft>
              <a:buSzPts val="2800"/>
              <a:buChar char="̶"/>
            </a:pPr>
            <a:r>
              <a:rPr lang="cs-CZ"/>
              <a:t>processi spinosi  - nemají tvar trnu, </a:t>
            </a:r>
            <a:endParaRPr/>
          </a:p>
          <a:p>
            <a:pPr indent="-180000" lvl="0" marL="252000" rtl="0" algn="l">
              <a:lnSpc>
                <a:spcPct val="90000"/>
              </a:lnSpc>
              <a:spcBef>
                <a:spcPts val="0"/>
              </a:spcBef>
              <a:spcAft>
                <a:spcPts val="0"/>
              </a:spcAft>
              <a:buSzPts val="2800"/>
              <a:buNone/>
            </a:pPr>
            <a:r>
              <a:rPr lang="cs-CZ"/>
              <a:t>                        ale čtyřhranné destičky</a:t>
            </a:r>
            <a:endParaRPr/>
          </a:p>
          <a:p>
            <a:pPr indent="-179999" lvl="0" marL="252000" rtl="0" algn="l">
              <a:lnSpc>
                <a:spcPct val="90000"/>
              </a:lnSpc>
              <a:spcBef>
                <a:spcPts val="0"/>
              </a:spcBef>
              <a:spcAft>
                <a:spcPts val="0"/>
              </a:spcAft>
              <a:buSzPts val="2800"/>
              <a:buChar char="̶"/>
            </a:pPr>
            <a:r>
              <a:rPr lang="cs-CZ"/>
              <a:t>processi articulares </a:t>
            </a:r>
            <a:endParaRPr/>
          </a:p>
          <a:p>
            <a:pPr indent="-180000" lvl="1" marL="504000" rtl="0" algn="l">
              <a:lnSpc>
                <a:spcPct val="90000"/>
              </a:lnSpc>
              <a:spcBef>
                <a:spcPts val="0"/>
              </a:spcBef>
              <a:spcAft>
                <a:spcPts val="0"/>
              </a:spcAft>
              <a:buSzPts val="2000"/>
              <a:buChar char="̶"/>
            </a:pPr>
            <a:r>
              <a:rPr lang="cs-CZ"/>
              <a:t>téměř vertikálně, v sagitální </a:t>
            </a:r>
            <a:endParaRPr/>
          </a:p>
          <a:p>
            <a:pPr indent="-180000" lvl="1" marL="504000" rtl="0" algn="l">
              <a:lnSpc>
                <a:spcPct val="90000"/>
              </a:lnSpc>
              <a:spcBef>
                <a:spcPts val="0"/>
              </a:spcBef>
              <a:spcAft>
                <a:spcPts val="0"/>
              </a:spcAft>
              <a:buSzPts val="2000"/>
              <a:buNone/>
            </a:pPr>
            <a:r>
              <a:rPr lang="cs-CZ"/>
              <a:t>    rovině 	</a:t>
            </a:r>
            <a:endParaRPr/>
          </a:p>
          <a:p>
            <a:pPr indent="-180000" lvl="1" marL="504000" rtl="0" algn="l">
              <a:lnSpc>
                <a:spcPct val="90000"/>
              </a:lnSpc>
              <a:spcBef>
                <a:spcPts val="0"/>
              </a:spcBef>
              <a:spcAft>
                <a:spcPts val="0"/>
              </a:spcAft>
              <a:buSzPts val="2000"/>
              <a:buChar char="̶"/>
            </a:pPr>
            <a:r>
              <a:rPr lang="cs-CZ"/>
              <a:t>velká pohyblivost do flexe a                                                                            extenze, omezená lateroflexe a                                                                             téměř nemožná rotace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idx="1" type="body"/>
          </p:nvPr>
        </p:nvSpPr>
        <p:spPr>
          <a:xfrm>
            <a:off x="1775520" y="1340768"/>
            <a:ext cx="8712968" cy="5517232"/>
          </a:xfrm>
          <a:prstGeom prst="rect">
            <a:avLst/>
          </a:prstGeom>
          <a:noFill/>
          <a:ln>
            <a:noFill/>
          </a:ln>
        </p:spPr>
        <p:txBody>
          <a:bodyPr anchorCtr="0" anchor="t" bIns="0" lIns="0" spcFirstLastPara="1" rIns="0" wrap="square" tIns="0">
            <a:normAutofit/>
          </a:bodyPr>
          <a:lstStyle/>
          <a:p>
            <a:pPr indent="-179999" lvl="0" marL="252000" rtl="0" algn="l">
              <a:lnSpc>
                <a:spcPct val="90000"/>
              </a:lnSpc>
              <a:spcBef>
                <a:spcPts val="0"/>
              </a:spcBef>
              <a:spcAft>
                <a:spcPts val="0"/>
              </a:spcAft>
              <a:buSzPts val="2800"/>
              <a:buChar char="̶"/>
            </a:pPr>
            <a:r>
              <a:rPr lang="cs-CZ"/>
              <a:t>anulus fibrosus: 10-12 koncentrických lamel s různým průběhem vláken (zvětšení pevnosti)</a:t>
            </a:r>
            <a:endParaRPr/>
          </a:p>
          <a:p>
            <a:pPr indent="-179999" lvl="0" marL="252000" rtl="0" algn="l">
              <a:lnSpc>
                <a:spcPct val="90000"/>
              </a:lnSpc>
              <a:spcBef>
                <a:spcPts val="0"/>
              </a:spcBef>
              <a:spcAft>
                <a:spcPts val="0"/>
              </a:spcAft>
              <a:buSzPts val="2800"/>
              <a:buChar char="̶"/>
            </a:pPr>
            <a:r>
              <a:rPr lang="cs-CZ"/>
              <a:t>nucleus pulposus: kulovité jádro, více než 80 % tvořeno vodou (nestlačitelné), neleží ve středu disku, ale blíže k jeho zadnímu okraj</a:t>
            </a:r>
            <a:endParaRPr/>
          </a:p>
          <a:p>
            <a:pPr indent="-179999" lvl="0" marL="252000" rtl="0" algn="l">
              <a:lnSpc>
                <a:spcPct val="90000"/>
              </a:lnSpc>
              <a:spcBef>
                <a:spcPts val="0"/>
              </a:spcBef>
              <a:spcAft>
                <a:spcPts val="0"/>
              </a:spcAft>
              <a:buSzPts val="2800"/>
              <a:buChar char="̶"/>
            </a:pPr>
            <a:r>
              <a:rPr lang="cs-CZ"/>
              <a:t>Discus v Lp nejvyšší, výšky přibývá od L1 k L4, L5 je nižší</a:t>
            </a:r>
            <a:endParaRPr/>
          </a:p>
        </p:txBody>
      </p:sp>
      <p:sp>
        <p:nvSpPr>
          <p:cNvPr id="161" name="Google Shape;161;p5"/>
          <p:cNvSpPr txBox="1"/>
          <p:nvPr>
            <p:ph type="title"/>
          </p:nvPr>
        </p:nvSpPr>
        <p:spPr>
          <a:xfrm>
            <a:off x="1991544" y="188640"/>
            <a:ext cx="8219256" cy="936104"/>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1400"/>
              <a:buNone/>
            </a:pPr>
            <a:r>
              <a:rPr lang="cs-CZ"/>
              <a:t>Discus intervertebralis</a:t>
            </a:r>
            <a:endParaRPr/>
          </a:p>
        </p:txBody>
      </p:sp>
      <p:pic>
        <p:nvPicPr>
          <p:cNvPr id="162" name="Google Shape;162;p5"/>
          <p:cNvPicPr preferRelativeResize="0"/>
          <p:nvPr/>
        </p:nvPicPr>
        <p:blipFill rotWithShape="1">
          <a:blip r:embed="rId3">
            <a:alphaModFix/>
          </a:blip>
          <a:srcRect b="0" l="0" r="0" t="7107"/>
          <a:stretch/>
        </p:blipFill>
        <p:spPr>
          <a:xfrm>
            <a:off x="1631505" y="4074622"/>
            <a:ext cx="4248471" cy="2666747"/>
          </a:xfrm>
          <a:prstGeom prst="rect">
            <a:avLst/>
          </a:prstGeom>
          <a:noFill/>
          <a:ln>
            <a:noFill/>
          </a:ln>
        </p:spPr>
      </p:pic>
      <p:pic>
        <p:nvPicPr>
          <p:cNvPr descr="http://drstokke.no/images/skive-og-bueledd.gif" id="163" name="Google Shape;163;p5"/>
          <p:cNvPicPr preferRelativeResize="0"/>
          <p:nvPr/>
        </p:nvPicPr>
        <p:blipFill rotWithShape="1">
          <a:blip r:embed="rId4">
            <a:alphaModFix/>
          </a:blip>
          <a:srcRect b="0" l="0" r="0" t="0"/>
          <a:stretch/>
        </p:blipFill>
        <p:spPr>
          <a:xfrm>
            <a:off x="6188741" y="4216422"/>
            <a:ext cx="4227739" cy="22322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6"/>
          <p:cNvSpPr txBox="1"/>
          <p:nvPr>
            <p:ph idx="1" type="body"/>
          </p:nvPr>
        </p:nvSpPr>
        <p:spPr>
          <a:xfrm>
            <a:off x="1703512" y="1340768"/>
            <a:ext cx="6840760" cy="5517232"/>
          </a:xfrm>
          <a:prstGeom prst="rect">
            <a:avLst/>
          </a:prstGeom>
          <a:noFill/>
          <a:ln>
            <a:noFill/>
          </a:ln>
        </p:spPr>
        <p:txBody>
          <a:bodyPr anchorCtr="0" anchor="t" bIns="0" lIns="0" spcFirstLastPara="1" rIns="0" wrap="square" tIns="0">
            <a:normAutofit/>
          </a:bodyPr>
          <a:lstStyle/>
          <a:p>
            <a:pPr indent="-180000" lvl="0" marL="252000" rtl="0" algn="l">
              <a:lnSpc>
                <a:spcPct val="90000"/>
              </a:lnSpc>
              <a:spcBef>
                <a:spcPts val="0"/>
              </a:spcBef>
              <a:spcAft>
                <a:spcPts val="0"/>
              </a:spcAft>
              <a:buSzPts val="2800"/>
              <a:buNone/>
            </a:pPr>
            <a:r>
              <a:rPr lang="cs-CZ"/>
              <a:t>Anteflexe (flexe)</a:t>
            </a:r>
            <a:endParaRPr/>
          </a:p>
          <a:p>
            <a:pPr indent="-342900" lvl="1" marL="663575" rtl="0" algn="l">
              <a:lnSpc>
                <a:spcPct val="90000"/>
              </a:lnSpc>
              <a:spcBef>
                <a:spcPts val="0"/>
              </a:spcBef>
              <a:spcAft>
                <a:spcPts val="0"/>
              </a:spcAft>
              <a:buSzPts val="2000"/>
              <a:buChar char="̶"/>
            </a:pPr>
            <a:r>
              <a:rPr lang="cs-CZ"/>
              <a:t>napínají se ligamenta kloubního pouzdra, dále lig. flavum, lig. interspinale, lig. supraspinale a lig. longitudinale post.</a:t>
            </a:r>
            <a:endParaRPr/>
          </a:p>
          <a:p>
            <a:pPr indent="-342900" lvl="1" marL="663575" rtl="0" algn="l">
              <a:lnSpc>
                <a:spcPct val="90000"/>
              </a:lnSpc>
              <a:spcBef>
                <a:spcPts val="0"/>
              </a:spcBef>
              <a:spcAft>
                <a:spcPts val="0"/>
              </a:spcAft>
              <a:buSzPts val="2000"/>
              <a:buChar char="̶"/>
            </a:pPr>
            <a:r>
              <a:rPr lang="cs-CZ"/>
              <a:t>relaxuje lig. longitudinale ant.</a:t>
            </a:r>
            <a:endParaRPr/>
          </a:p>
          <a:p>
            <a:pPr indent="-342900" lvl="1" marL="663575" rtl="0" algn="l">
              <a:lnSpc>
                <a:spcPct val="90000"/>
              </a:lnSpc>
              <a:spcBef>
                <a:spcPts val="0"/>
              </a:spcBef>
              <a:spcAft>
                <a:spcPts val="0"/>
              </a:spcAft>
              <a:buSzPts val="2000"/>
              <a:buChar char="̶"/>
            </a:pPr>
            <a:r>
              <a:rPr lang="cs-CZ"/>
              <a:t>rozsah asi 40-60°</a:t>
            </a:r>
            <a:endParaRPr/>
          </a:p>
          <a:p>
            <a:pPr indent="-180000" lvl="0" marL="252000" rtl="0" algn="l">
              <a:lnSpc>
                <a:spcPct val="90000"/>
              </a:lnSpc>
              <a:spcBef>
                <a:spcPts val="0"/>
              </a:spcBef>
              <a:spcAft>
                <a:spcPts val="0"/>
              </a:spcAft>
              <a:buSzPts val="2800"/>
              <a:buNone/>
            </a:pPr>
            <a:r>
              <a:t/>
            </a:r>
            <a:endParaRPr/>
          </a:p>
          <a:p>
            <a:pPr indent="-180000" lvl="0" marL="252000" rtl="0" algn="l">
              <a:lnSpc>
                <a:spcPct val="90000"/>
              </a:lnSpc>
              <a:spcBef>
                <a:spcPts val="0"/>
              </a:spcBef>
              <a:spcAft>
                <a:spcPts val="0"/>
              </a:spcAft>
              <a:buSzPts val="2800"/>
              <a:buNone/>
            </a:pPr>
            <a:r>
              <a:rPr lang="cs-CZ"/>
              <a:t>Retroflexe (extenze)</a:t>
            </a:r>
            <a:endParaRPr/>
          </a:p>
          <a:p>
            <a:pPr indent="-342900" lvl="1" marL="663575" rtl="0" algn="l">
              <a:lnSpc>
                <a:spcPct val="90000"/>
              </a:lnSpc>
              <a:spcBef>
                <a:spcPts val="0"/>
              </a:spcBef>
              <a:spcAft>
                <a:spcPts val="0"/>
              </a:spcAft>
              <a:buSzPts val="2000"/>
              <a:buChar char="̶"/>
            </a:pPr>
            <a:r>
              <a:rPr lang="cs-CZ"/>
              <a:t>pohyb limitují kostěné struktury a napětí lig. long. anterius</a:t>
            </a:r>
            <a:endParaRPr/>
          </a:p>
          <a:p>
            <a:pPr indent="-342900" lvl="1" marL="663575" rtl="0" algn="l">
              <a:lnSpc>
                <a:spcPct val="90000"/>
              </a:lnSpc>
              <a:spcBef>
                <a:spcPts val="0"/>
              </a:spcBef>
              <a:spcAft>
                <a:spcPts val="0"/>
              </a:spcAft>
              <a:buSzPts val="2000"/>
              <a:buChar char="̶"/>
            </a:pPr>
            <a:r>
              <a:rPr lang="cs-CZ"/>
              <a:t>rozsah asi 35°</a:t>
            </a:r>
            <a:endParaRPr/>
          </a:p>
          <a:p>
            <a:pPr indent="-342900" lvl="1" marL="663575" rtl="0" algn="l">
              <a:lnSpc>
                <a:spcPct val="90000"/>
              </a:lnSpc>
              <a:spcBef>
                <a:spcPts val="0"/>
              </a:spcBef>
              <a:spcAft>
                <a:spcPts val="0"/>
              </a:spcAft>
              <a:buSzPts val="2000"/>
              <a:buChar char="̶"/>
            </a:pPr>
            <a:r>
              <a:rPr lang="cs-CZ"/>
              <a:t>rozsah flexe a extenze je největší mezi L4, L5 a úměrně se zmenšuje směrem nahoru</a:t>
            </a:r>
            <a:endParaRPr/>
          </a:p>
          <a:p>
            <a:pPr indent="-2198" lvl="0" marL="252000" rtl="0" algn="l">
              <a:lnSpc>
                <a:spcPct val="90000"/>
              </a:lnSpc>
              <a:spcBef>
                <a:spcPts val="0"/>
              </a:spcBef>
              <a:spcAft>
                <a:spcPts val="0"/>
              </a:spcAft>
              <a:buSzPts val="2800"/>
              <a:buNone/>
            </a:pPr>
            <a:r>
              <a:t/>
            </a:r>
            <a:endParaRPr>
              <a:latin typeface="Times New Roman"/>
              <a:ea typeface="Times New Roman"/>
              <a:cs typeface="Times New Roman"/>
              <a:sym typeface="Times New Roman"/>
            </a:endParaRPr>
          </a:p>
        </p:txBody>
      </p:sp>
      <p:sp>
        <p:nvSpPr>
          <p:cNvPr id="169" name="Google Shape;169;p6"/>
          <p:cNvSpPr txBox="1"/>
          <p:nvPr>
            <p:ph type="title"/>
          </p:nvPr>
        </p:nvSpPr>
        <p:spPr>
          <a:xfrm>
            <a:off x="1991544" y="188640"/>
            <a:ext cx="8219256" cy="936104"/>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1400"/>
              <a:buNone/>
            </a:pPr>
            <a:r>
              <a:rPr lang="cs-CZ"/>
              <a:t>Pohyby bederní páteře</a:t>
            </a:r>
            <a:endParaRPr/>
          </a:p>
        </p:txBody>
      </p:sp>
      <p:pic>
        <p:nvPicPr>
          <p:cNvPr id="170" name="Google Shape;170;p6"/>
          <p:cNvPicPr preferRelativeResize="0"/>
          <p:nvPr/>
        </p:nvPicPr>
        <p:blipFill rotWithShape="1">
          <a:blip r:embed="rId3">
            <a:alphaModFix/>
          </a:blip>
          <a:srcRect b="0" l="0" r="44767" t="0"/>
          <a:stretch/>
        </p:blipFill>
        <p:spPr>
          <a:xfrm>
            <a:off x="8899520" y="1124744"/>
            <a:ext cx="1228928" cy="2592288"/>
          </a:xfrm>
          <a:prstGeom prst="rect">
            <a:avLst/>
          </a:prstGeom>
          <a:noFill/>
          <a:ln>
            <a:noFill/>
          </a:ln>
        </p:spPr>
      </p:pic>
      <p:pic>
        <p:nvPicPr>
          <p:cNvPr id="171" name="Google Shape;171;p6"/>
          <p:cNvPicPr preferRelativeResize="0"/>
          <p:nvPr/>
        </p:nvPicPr>
        <p:blipFill rotWithShape="1">
          <a:blip r:embed="rId4">
            <a:alphaModFix/>
          </a:blip>
          <a:srcRect b="0" l="52105" r="0" t="0"/>
          <a:stretch/>
        </p:blipFill>
        <p:spPr>
          <a:xfrm>
            <a:off x="8688289" y="4099570"/>
            <a:ext cx="1026981" cy="24977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ph idx="1" type="body"/>
          </p:nvPr>
        </p:nvSpPr>
        <p:spPr>
          <a:xfrm>
            <a:off x="1703512" y="1340768"/>
            <a:ext cx="8568952" cy="5517232"/>
          </a:xfrm>
          <a:prstGeom prst="rect">
            <a:avLst/>
          </a:prstGeom>
          <a:noFill/>
          <a:ln>
            <a:noFill/>
          </a:ln>
        </p:spPr>
        <p:txBody>
          <a:bodyPr anchorCtr="0" anchor="t" bIns="0" lIns="0" spcFirstLastPara="1" rIns="0" wrap="square" tIns="0">
            <a:normAutofit/>
          </a:bodyPr>
          <a:lstStyle/>
          <a:p>
            <a:pPr indent="-180000" lvl="0" marL="252000" rtl="0" algn="l">
              <a:lnSpc>
                <a:spcPct val="128571"/>
              </a:lnSpc>
              <a:spcBef>
                <a:spcPts val="0"/>
              </a:spcBef>
              <a:spcAft>
                <a:spcPts val="0"/>
              </a:spcAft>
              <a:buSzPts val="2800"/>
              <a:buNone/>
            </a:pPr>
            <a:r>
              <a:rPr lang="cs-CZ"/>
              <a:t>Lateroflexe </a:t>
            </a:r>
            <a:endParaRPr/>
          </a:p>
          <a:p>
            <a:pPr indent="-342900" lvl="1" marL="663575" rtl="0" algn="l">
              <a:lnSpc>
                <a:spcPct val="100000"/>
              </a:lnSpc>
              <a:spcBef>
                <a:spcPts val="0"/>
              </a:spcBef>
              <a:spcAft>
                <a:spcPts val="0"/>
              </a:spcAft>
              <a:buSzPts val="2000"/>
              <a:buChar char="̶"/>
            </a:pPr>
            <a:r>
              <a:rPr lang="cs-CZ"/>
              <a:t>napínají se ligamenta kontralaterálního kloubního pouzdra, dále kontralaterální lig. intertransversale a lig. flavum </a:t>
            </a:r>
            <a:endParaRPr/>
          </a:p>
          <a:p>
            <a:pPr indent="-342900" lvl="1" marL="663575" rtl="0" algn="l">
              <a:lnSpc>
                <a:spcPct val="100000"/>
              </a:lnSpc>
              <a:spcBef>
                <a:spcPts val="0"/>
              </a:spcBef>
              <a:spcAft>
                <a:spcPts val="0"/>
              </a:spcAft>
              <a:buSzPts val="2000"/>
              <a:buChar char="̶"/>
            </a:pPr>
            <a:r>
              <a:rPr lang="cs-CZ"/>
              <a:t>úklon v Lp je za fyziologických podmínek ve vzpřímeném držení (lordotickém postavení Lp) spojen s kontrarotací obratlových těl (závislost na stupni lordózy -  při větší lordóze je rotace výraznější, při vymizelé lordóze rotace téměř chybí). </a:t>
            </a:r>
            <a:endParaRPr/>
          </a:p>
          <a:p>
            <a:pPr indent="-342900" lvl="1" marL="663575" rtl="0" algn="l">
              <a:lnSpc>
                <a:spcPct val="100000"/>
              </a:lnSpc>
              <a:spcBef>
                <a:spcPts val="0"/>
              </a:spcBef>
              <a:spcAft>
                <a:spcPts val="0"/>
              </a:spcAft>
              <a:buSzPts val="2000"/>
              <a:buChar char="̶"/>
            </a:pPr>
            <a:r>
              <a:rPr lang="cs-CZ"/>
              <a:t>rozsah asi 20°, největší segmentální rozsah je mezi L3 a L4</a:t>
            </a:r>
            <a:endParaRPr/>
          </a:p>
          <a:p>
            <a:pPr indent="-180000" lvl="1" marL="504000" rtl="0" algn="l">
              <a:lnSpc>
                <a:spcPct val="90000"/>
              </a:lnSpc>
              <a:spcBef>
                <a:spcPts val="0"/>
              </a:spcBef>
              <a:spcAft>
                <a:spcPts val="0"/>
              </a:spcAft>
              <a:buSzPts val="2000"/>
              <a:buFont typeface="Arial"/>
              <a:buNone/>
            </a:pPr>
            <a:r>
              <a:t/>
            </a:r>
            <a:endParaRPr/>
          </a:p>
          <a:p>
            <a:pPr indent="-180000" lvl="0" marL="252000" rtl="0" algn="l">
              <a:lnSpc>
                <a:spcPct val="128571"/>
              </a:lnSpc>
              <a:spcBef>
                <a:spcPts val="0"/>
              </a:spcBef>
              <a:spcAft>
                <a:spcPts val="0"/>
              </a:spcAft>
              <a:buSzPts val="2800"/>
              <a:buNone/>
            </a:pPr>
            <a:r>
              <a:rPr lang="cs-CZ"/>
              <a:t>Rotace  </a:t>
            </a:r>
            <a:endParaRPr/>
          </a:p>
          <a:p>
            <a:pPr indent="-342900" lvl="1" marL="663575" rtl="0" algn="l">
              <a:lnSpc>
                <a:spcPct val="100000"/>
              </a:lnSpc>
              <a:spcBef>
                <a:spcPts val="0"/>
              </a:spcBef>
              <a:spcAft>
                <a:spcPts val="0"/>
              </a:spcAft>
              <a:buSzPts val="2000"/>
              <a:buChar char="̶"/>
            </a:pPr>
            <a:r>
              <a:rPr lang="cs-CZ"/>
              <a:t>intervertebrální discus se neúčastní pohybu, pohyb je však omezen orientací kloubních plošek</a:t>
            </a:r>
            <a:endParaRPr/>
          </a:p>
          <a:p>
            <a:pPr indent="-342900" lvl="1" marL="663575" rtl="0" algn="l">
              <a:lnSpc>
                <a:spcPct val="100000"/>
              </a:lnSpc>
              <a:spcBef>
                <a:spcPts val="0"/>
              </a:spcBef>
              <a:spcAft>
                <a:spcPts val="0"/>
              </a:spcAft>
              <a:buSzPts val="2000"/>
              <a:buChar char="̶"/>
            </a:pPr>
            <a:r>
              <a:rPr lang="cs-CZ"/>
              <a:t>rozsah asi 5-10° (asi 1° na segment)</a:t>
            </a:r>
            <a:endParaRPr/>
          </a:p>
          <a:p>
            <a:pPr indent="-2198" lvl="0" marL="252000" rtl="0" algn="l">
              <a:lnSpc>
                <a:spcPct val="90000"/>
              </a:lnSpc>
              <a:spcBef>
                <a:spcPts val="0"/>
              </a:spcBef>
              <a:spcAft>
                <a:spcPts val="0"/>
              </a:spcAft>
              <a:buSzPts val="2800"/>
              <a:buNone/>
            </a:pPr>
            <a:r>
              <a:t/>
            </a:r>
            <a:endParaRPr>
              <a:latin typeface="Times New Roman"/>
              <a:ea typeface="Times New Roman"/>
              <a:cs typeface="Times New Roman"/>
              <a:sym typeface="Times New Roman"/>
            </a:endParaRPr>
          </a:p>
        </p:txBody>
      </p:sp>
      <p:sp>
        <p:nvSpPr>
          <p:cNvPr id="177" name="Google Shape;177;p7"/>
          <p:cNvSpPr txBox="1"/>
          <p:nvPr>
            <p:ph type="title"/>
          </p:nvPr>
        </p:nvSpPr>
        <p:spPr>
          <a:xfrm>
            <a:off x="1991544" y="188640"/>
            <a:ext cx="8219256" cy="936104"/>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1400"/>
              <a:buNone/>
            </a:pPr>
            <a:r>
              <a:rPr lang="cs-CZ"/>
              <a:t>Pohyby bederní páteře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type="title"/>
          </p:nvPr>
        </p:nvSpPr>
        <p:spPr>
          <a:xfrm>
            <a:off x="720000" y="434236"/>
            <a:ext cx="10753200" cy="45157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400"/>
              <a:buNone/>
            </a:pPr>
            <a:r>
              <a:rPr lang="cs-CZ"/>
              <a:t>Pohyby bederních obratlů</a:t>
            </a:r>
            <a:endParaRPr/>
          </a:p>
        </p:txBody>
      </p:sp>
      <p:sp>
        <p:nvSpPr>
          <p:cNvPr id="183" name="Google Shape;183;p8"/>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2198" lvl="0" marL="252000" rtl="0" algn="l">
              <a:lnSpc>
                <a:spcPct val="128571"/>
              </a:lnSpc>
              <a:spcBef>
                <a:spcPts val="0"/>
              </a:spcBef>
              <a:spcAft>
                <a:spcPts val="0"/>
              </a:spcAft>
              <a:buClr>
                <a:schemeClr val="dk2"/>
              </a:buClr>
              <a:buSzPts val="2800"/>
              <a:buFont typeface="Arial"/>
              <a:buNone/>
            </a:pPr>
            <a:r>
              <a:t/>
            </a:r>
            <a:endParaRPr/>
          </a:p>
        </p:txBody>
      </p:sp>
      <p:pic>
        <p:nvPicPr>
          <p:cNvPr id="184" name="Google Shape;184;p8"/>
          <p:cNvPicPr preferRelativeResize="0"/>
          <p:nvPr/>
        </p:nvPicPr>
        <p:blipFill rotWithShape="1">
          <a:blip r:embed="rId3">
            <a:alphaModFix/>
          </a:blip>
          <a:srcRect b="0" l="0" r="0" t="0"/>
          <a:stretch/>
        </p:blipFill>
        <p:spPr>
          <a:xfrm>
            <a:off x="3359696" y="1154542"/>
            <a:ext cx="5904656" cy="2850523"/>
          </a:xfrm>
          <a:prstGeom prst="rect">
            <a:avLst/>
          </a:prstGeom>
          <a:noFill/>
          <a:ln>
            <a:noFill/>
          </a:ln>
        </p:spPr>
      </p:pic>
      <p:pic>
        <p:nvPicPr>
          <p:cNvPr id="185" name="Google Shape;185;p8"/>
          <p:cNvPicPr preferRelativeResize="0"/>
          <p:nvPr/>
        </p:nvPicPr>
        <p:blipFill rotWithShape="1">
          <a:blip r:embed="rId4">
            <a:alphaModFix/>
          </a:blip>
          <a:srcRect b="6597" l="0" r="0" t="0"/>
          <a:stretch/>
        </p:blipFill>
        <p:spPr>
          <a:xfrm>
            <a:off x="3143673" y="3861048"/>
            <a:ext cx="6382849" cy="2996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Lovettovo pravidlo</a:t>
            </a:r>
            <a:endParaRPr/>
          </a:p>
        </p:txBody>
      </p:sp>
      <p:sp>
        <p:nvSpPr>
          <p:cNvPr id="191" name="Google Shape;191;p9"/>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Clr>
                <a:schemeClr val="dk2"/>
              </a:buClr>
              <a:buSzPts val="2800"/>
              <a:buFont typeface="Arial"/>
              <a:buChar char="̶"/>
            </a:pPr>
            <a:r>
              <a:rPr lang="cs-CZ"/>
              <a:t>je-li Lp v lordotickém postavení, rotují obratlová těla při úklonu do konvexity, tj. kontralaterálně </a:t>
            </a:r>
            <a:endParaRPr/>
          </a:p>
          <a:p>
            <a:pPr indent="-179999" lvl="0" marL="252000" rtl="0" algn="l">
              <a:lnSpc>
                <a:spcPct val="128571"/>
              </a:lnSpc>
              <a:spcBef>
                <a:spcPts val="0"/>
              </a:spcBef>
              <a:spcAft>
                <a:spcPts val="0"/>
              </a:spcAft>
              <a:buClr>
                <a:schemeClr val="dk2"/>
              </a:buClr>
              <a:buSzPts val="2800"/>
              <a:buFont typeface="Arial"/>
              <a:buChar char="̶"/>
            </a:pPr>
            <a:r>
              <a:rPr lang="cs-CZ"/>
              <a:t>je-li Lp v kyfotickém postavení, těla obratlů nerotují vůbec nebo rotují do konkavity, tj. homolaterálně (Lewit)‏</a:t>
            </a:r>
            <a:endParaRPr/>
          </a:p>
          <a:p>
            <a:pPr indent="-179999" lvl="0" marL="252000" rtl="0" algn="l">
              <a:lnSpc>
                <a:spcPct val="128571"/>
              </a:lnSpc>
              <a:spcBef>
                <a:spcPts val="0"/>
              </a:spcBef>
              <a:spcAft>
                <a:spcPts val="0"/>
              </a:spcAft>
              <a:buClr>
                <a:schemeClr val="dk2"/>
              </a:buClr>
              <a:buSzPts val="2800"/>
              <a:buFont typeface="Arial"/>
              <a:buChar char="̶"/>
            </a:pPr>
            <a:r>
              <a:rPr lang="cs-CZ"/>
              <a:t>Lovett popisuje směr rotace těl obratlů v rámci skolióz, avšak tento sdružený pohyb probíhá i za fyziologických podmínek</a:t>
            </a:r>
            <a:endParaRPr/>
          </a:p>
          <a:p>
            <a:pPr indent="-2198" lvl="0" marL="252000" rtl="0" algn="l">
              <a:lnSpc>
                <a:spcPct val="128571"/>
              </a:lnSpc>
              <a:spcBef>
                <a:spcPts val="0"/>
              </a:spcBef>
              <a:spcAft>
                <a:spcPts val="0"/>
              </a:spcAft>
              <a:buClr>
                <a:schemeClr val="dk2"/>
              </a:buClr>
              <a:buSzPts val="280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2022-09-09T12:33:28Z</dcterms:created>
  <dc:creator>Aleš Pospíšil</dc:creator>
</cp:coreProperties>
</file>